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8.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8" r:id="rId2"/>
    <p:sldMasterId id="2147483720" r:id="rId3"/>
    <p:sldMasterId id="2147483750" r:id="rId4"/>
    <p:sldMasterId id="2147483768" r:id="rId5"/>
    <p:sldMasterId id="2147483780" r:id="rId6"/>
    <p:sldMasterId id="2147483798" r:id="rId7"/>
    <p:sldMasterId id="2147483818" r:id="rId8"/>
    <p:sldMasterId id="2147483830" r:id="rId9"/>
  </p:sldMasterIdLst>
  <p:notesMasterIdLst>
    <p:notesMasterId r:id="rId78"/>
  </p:notesMasterIdLst>
  <p:sldIdLst>
    <p:sldId id="256" r:id="rId10"/>
    <p:sldId id="284" r:id="rId11"/>
    <p:sldId id="257" r:id="rId12"/>
    <p:sldId id="283" r:id="rId13"/>
    <p:sldId id="258" r:id="rId14"/>
    <p:sldId id="265" r:id="rId15"/>
    <p:sldId id="267" r:id="rId16"/>
    <p:sldId id="266" r:id="rId17"/>
    <p:sldId id="268" r:id="rId18"/>
    <p:sldId id="271" r:id="rId19"/>
    <p:sldId id="272" r:id="rId20"/>
    <p:sldId id="274" r:id="rId21"/>
    <p:sldId id="269" r:id="rId22"/>
    <p:sldId id="270" r:id="rId23"/>
    <p:sldId id="275" r:id="rId24"/>
    <p:sldId id="276" r:id="rId25"/>
    <p:sldId id="277" r:id="rId26"/>
    <p:sldId id="278" r:id="rId27"/>
    <p:sldId id="286" r:id="rId28"/>
    <p:sldId id="280" r:id="rId29"/>
    <p:sldId id="281" r:id="rId30"/>
    <p:sldId id="285" r:id="rId31"/>
    <p:sldId id="261" r:id="rId32"/>
    <p:sldId id="288" r:id="rId33"/>
    <p:sldId id="287" r:id="rId34"/>
    <p:sldId id="289" r:id="rId35"/>
    <p:sldId id="290" r:id="rId36"/>
    <p:sldId id="294" r:id="rId37"/>
    <p:sldId id="355" r:id="rId38"/>
    <p:sldId id="295" r:id="rId39"/>
    <p:sldId id="297" r:id="rId40"/>
    <p:sldId id="296" r:id="rId41"/>
    <p:sldId id="298" r:id="rId42"/>
    <p:sldId id="300" r:id="rId43"/>
    <p:sldId id="299" r:id="rId44"/>
    <p:sldId id="301" r:id="rId45"/>
    <p:sldId id="302" r:id="rId46"/>
    <p:sldId id="303" r:id="rId47"/>
    <p:sldId id="304" r:id="rId48"/>
    <p:sldId id="293" r:id="rId49"/>
    <p:sldId id="291" r:id="rId50"/>
    <p:sldId id="292" r:id="rId51"/>
    <p:sldId id="306" r:id="rId52"/>
    <p:sldId id="356" r:id="rId53"/>
    <p:sldId id="307" r:id="rId54"/>
    <p:sldId id="308" r:id="rId55"/>
    <p:sldId id="305" r:id="rId56"/>
    <p:sldId id="309" r:id="rId57"/>
    <p:sldId id="310" r:id="rId58"/>
    <p:sldId id="311" r:id="rId59"/>
    <p:sldId id="313" r:id="rId60"/>
    <p:sldId id="314" r:id="rId61"/>
    <p:sldId id="350" r:id="rId62"/>
    <p:sldId id="312" r:id="rId63"/>
    <p:sldId id="351" r:id="rId64"/>
    <p:sldId id="353" r:id="rId65"/>
    <p:sldId id="326" r:id="rId66"/>
    <p:sldId id="327" r:id="rId67"/>
    <p:sldId id="337" r:id="rId68"/>
    <p:sldId id="341" r:id="rId69"/>
    <p:sldId id="342" r:id="rId70"/>
    <p:sldId id="338" r:id="rId71"/>
    <p:sldId id="339" r:id="rId72"/>
    <p:sldId id="352" r:id="rId73"/>
    <p:sldId id="343" r:id="rId74"/>
    <p:sldId id="354" r:id="rId75"/>
    <p:sldId id="344" r:id="rId76"/>
    <p:sldId id="262" r:id="rId7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16" Type="http://schemas.openxmlformats.org/officeDocument/2006/relationships/slide" Target="slides/slide7.xml"/><Relationship Id="rId11" Type="http://schemas.openxmlformats.org/officeDocument/2006/relationships/slide" Target="slides/slide2.xml"/><Relationship Id="rId32" Type="http://schemas.openxmlformats.org/officeDocument/2006/relationships/slide" Target="slides/slide23.xml"/><Relationship Id="rId37" Type="http://schemas.openxmlformats.org/officeDocument/2006/relationships/slide" Target="slides/slide28.xml"/><Relationship Id="rId53" Type="http://schemas.openxmlformats.org/officeDocument/2006/relationships/slide" Target="slides/slide44.xml"/><Relationship Id="rId58" Type="http://schemas.openxmlformats.org/officeDocument/2006/relationships/slide" Target="slides/slide49.xml"/><Relationship Id="rId74" Type="http://schemas.openxmlformats.org/officeDocument/2006/relationships/slide" Target="slides/slide65.xml"/><Relationship Id="rId79"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2.xml"/><Relationship Id="rId82" Type="http://schemas.openxmlformats.org/officeDocument/2006/relationships/tableStyles" Target="tableStyles.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notesMaster" Target="notesMasters/notesMaster1.xml"/><Relationship Id="rId8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7" Type="http://schemas.openxmlformats.org/officeDocument/2006/relationships/slideMaster" Target="slideMasters/slideMaster7.xml"/><Relationship Id="rId71" Type="http://schemas.openxmlformats.org/officeDocument/2006/relationships/slide" Target="slides/slide62.xml"/><Relationship Id="rId2" Type="http://schemas.openxmlformats.org/officeDocument/2006/relationships/slideMaster" Target="slideMasters/slideMaster2.xml"/><Relationship Id="rId29" Type="http://schemas.openxmlformats.org/officeDocument/2006/relationships/slide" Target="slides/slide20.xml"/><Relationship Id="rId24" Type="http://schemas.openxmlformats.org/officeDocument/2006/relationships/slide" Target="slides/slide15.xml"/><Relationship Id="rId40" Type="http://schemas.openxmlformats.org/officeDocument/2006/relationships/slide" Target="slides/slide31.xml"/><Relationship Id="rId45" Type="http://schemas.openxmlformats.org/officeDocument/2006/relationships/slide" Target="slides/slide36.xml"/><Relationship Id="rId66"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10220D-AB2F-4CD3-8042-F8A657EACC5F}" type="datetimeFigureOut">
              <a:rPr lang="en-US" smtClean="0"/>
              <a:t>9/20/2022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C96157-CF49-42CD-9F63-BB0ABD919EC3}" type="slidenum">
              <a:rPr lang="en-US" smtClean="0"/>
              <a:t>‹#›</a:t>
            </a:fld>
            <a:endParaRPr lang="en-US"/>
          </a:p>
        </p:txBody>
      </p:sp>
    </p:spTree>
    <p:extLst>
      <p:ext uri="{BB962C8B-B14F-4D97-AF65-F5344CB8AC3E}">
        <p14:creationId xmlns:p14="http://schemas.microsoft.com/office/powerpoint/2010/main" val="581319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7293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40669601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FB316-3CAB-889B-B57C-5E4B577F0F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117203-5B81-AB60-A5D3-462E4D8B1D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6FF8D8-37BD-4857-E54F-8EB8220D72AC}"/>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70BC265C-C0D0-09F4-CA07-2AAA2EA45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A67EF0-EB29-1AAF-FA97-EA8BC66D93BB}"/>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83193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47058-27E2-5CBD-4768-82208D54D1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CFAB42-408B-BC67-AA56-7220A93974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76E7F0-BDC4-E386-D66F-B86E77500B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CBB56F-36D8-C2B7-DDDE-71478BE66764}"/>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4D1B8183-286B-FC3C-DCBB-6BF7E0D7E8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8C2676-019E-CF14-788C-2023C4B96E8F}"/>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05286587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762B-60A8-9CC8-0263-8C15E1DAE0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0DC33A-3885-2DA2-97B2-B01FA3FC51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EB04D6-ECB6-14CB-71A5-19F4F62E051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783113-B9E4-A256-9B08-856D509EE8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E404CD-2A92-FD9A-2DE9-6F2E334E32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F0473E-78B5-49B6-2C6B-AF345CB33502}"/>
              </a:ext>
            </a:extLst>
          </p:cNvPr>
          <p:cNvSpPr>
            <a:spLocks noGrp="1"/>
          </p:cNvSpPr>
          <p:nvPr>
            <p:ph type="dt" sz="half" idx="10"/>
          </p:nvPr>
        </p:nvSpPr>
        <p:spPr/>
        <p:txBody>
          <a:bodyPr/>
          <a:lstStyle/>
          <a:p>
            <a:r>
              <a:rPr lang="en-US"/>
              <a:t>25/09/2021</a:t>
            </a:r>
          </a:p>
        </p:txBody>
      </p:sp>
      <p:sp>
        <p:nvSpPr>
          <p:cNvPr id="8" name="Footer Placeholder 7">
            <a:extLst>
              <a:ext uri="{FF2B5EF4-FFF2-40B4-BE49-F238E27FC236}">
                <a16:creationId xmlns:a16="http://schemas.microsoft.com/office/drawing/2014/main" id="{3CEF56E5-BB25-C09E-9995-BC360722FB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37BFAA-ECF5-B930-5147-250ABB47CD83}"/>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9710462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17822-BF04-BF8A-6221-FDE318A13F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609A95-A7D3-0945-FB8E-F673F54ACAB3}"/>
              </a:ext>
            </a:extLst>
          </p:cNvPr>
          <p:cNvSpPr>
            <a:spLocks noGrp="1"/>
          </p:cNvSpPr>
          <p:nvPr>
            <p:ph type="dt" sz="half" idx="10"/>
          </p:nvPr>
        </p:nvSpPr>
        <p:spPr/>
        <p:txBody>
          <a:bodyPr/>
          <a:lstStyle/>
          <a:p>
            <a:r>
              <a:rPr lang="en-US"/>
              <a:t>25/09/2021</a:t>
            </a:r>
          </a:p>
        </p:txBody>
      </p:sp>
      <p:sp>
        <p:nvSpPr>
          <p:cNvPr id="4" name="Footer Placeholder 3">
            <a:extLst>
              <a:ext uri="{FF2B5EF4-FFF2-40B4-BE49-F238E27FC236}">
                <a16:creationId xmlns:a16="http://schemas.microsoft.com/office/drawing/2014/main" id="{50A00D0A-8A9E-BCAC-1905-49ADA5765B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140ED9-E589-B4C4-AC50-4BDA5384463C}"/>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8986458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E3ECAA-F5F0-C014-ED45-81D45621151A}"/>
              </a:ext>
            </a:extLst>
          </p:cNvPr>
          <p:cNvSpPr>
            <a:spLocks noGrp="1"/>
          </p:cNvSpPr>
          <p:nvPr>
            <p:ph type="dt" sz="half" idx="10"/>
          </p:nvPr>
        </p:nvSpPr>
        <p:spPr/>
        <p:txBody>
          <a:bodyPr/>
          <a:lstStyle/>
          <a:p>
            <a:r>
              <a:rPr lang="en-US"/>
              <a:t>25/09/2021</a:t>
            </a:r>
          </a:p>
        </p:txBody>
      </p:sp>
      <p:sp>
        <p:nvSpPr>
          <p:cNvPr id="3" name="Footer Placeholder 2">
            <a:extLst>
              <a:ext uri="{FF2B5EF4-FFF2-40B4-BE49-F238E27FC236}">
                <a16:creationId xmlns:a16="http://schemas.microsoft.com/office/drawing/2014/main" id="{AE5CC240-7CD2-B5E2-54AB-F9292E38CE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C78D1A-46BA-B296-41F2-B6D827390849}"/>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58809310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7297E-3BA8-E3E6-81AE-A92081B7E0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0F690F-B552-B26C-D052-92E2164E60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D4C636-620D-052A-5584-DB43496348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AFDEC9-037D-2465-E8C1-D08B9FA83FC6}"/>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530ADE02-0CBB-C844-5172-BB02D429CA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B8535E-D044-76DD-9042-26BAB7E7EB03}"/>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89585039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A176E-4F7C-8371-F14C-D68E5E7A4F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329AD9-F4EA-EB66-A43B-E98D0C7E54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53F5C0-947F-0584-A737-7FEB1C0EF6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E7D4B-5300-DB0E-B7B5-9BD1077B765C}"/>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A7BAD02F-2828-429C-C5E3-E99ED133B4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6D1666-C03D-CFD4-ACB2-269CF019D11B}"/>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5978345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4C665-7A09-7ABB-3D34-F5752CF896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0EBF79-F7F7-8026-874F-7C2B1B27865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98B0B8-CE89-7E84-EC83-E30F9EB9478D}"/>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91B33CA5-6BBC-3F66-58ED-A9A93FA362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524DDB-61E8-B7E0-878B-384F9AEA7384}"/>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85239283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C47E30-0BC7-D952-E2EF-A5B7E0D32C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598DF8-EE4D-D82E-72C7-58E3911E8CA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BA11D3-D186-D541-D410-0130C99309F9}"/>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0C0137E5-287A-B40A-D64F-14C7229AA2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7354C5-DA9E-2962-7B21-B5718E76C3F7}"/>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822553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03F09-2AEB-E6EE-E0FB-E7BC85D8AC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0D10CCC-4465-0591-2CAB-A7EE6B01D4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0B5874-4183-3369-7338-13F7A6AF57D8}"/>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4DA22EFC-7CCC-A568-A683-C8E9138A5E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0146E-F4CF-C527-8539-FEF60D5135B2}"/>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70731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97063799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FA72-A03E-5E98-B150-C338820AF5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B5A3C9-B1BE-79F2-2019-066EC8D8F9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1ABE1-C0FA-59C5-6910-6685E970FB4A}"/>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1226F092-49AB-731A-5AC4-8ADDE623B4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F6F960-68C9-8A69-AE47-5E01BEEE4AEF}"/>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37003896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FB316-3CAB-889B-B57C-5E4B577F0F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117203-5B81-AB60-A5D3-462E4D8B1D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F6FF8D8-37BD-4857-E54F-8EB8220D72AC}"/>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70BC265C-C0D0-09F4-CA07-2AAA2EA45B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A67EF0-EB29-1AAF-FA97-EA8BC66D93BB}"/>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4432859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47058-27E2-5CBD-4768-82208D54D1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CFAB42-408B-BC67-AA56-7220A939745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76E7F0-BDC4-E386-D66F-B86E77500B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CBB56F-36D8-C2B7-DDDE-71478BE66764}"/>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4D1B8183-286B-FC3C-DCBB-6BF7E0D7E8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8C2676-019E-CF14-788C-2023C4B96E8F}"/>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66263861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762B-60A8-9CC8-0263-8C15E1DAE0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0DC33A-3885-2DA2-97B2-B01FA3FC51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2EB04D6-ECB6-14CB-71A5-19F4F62E051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783113-B9E4-A256-9B08-856D509EE8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E404CD-2A92-FD9A-2DE9-6F2E334E32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F0473E-78B5-49B6-2C6B-AF345CB33502}"/>
              </a:ext>
            </a:extLst>
          </p:cNvPr>
          <p:cNvSpPr>
            <a:spLocks noGrp="1"/>
          </p:cNvSpPr>
          <p:nvPr>
            <p:ph type="dt" sz="half" idx="10"/>
          </p:nvPr>
        </p:nvSpPr>
        <p:spPr/>
        <p:txBody>
          <a:bodyPr/>
          <a:lstStyle/>
          <a:p>
            <a:r>
              <a:rPr lang="en-US"/>
              <a:t>25/09/2021</a:t>
            </a:r>
          </a:p>
        </p:txBody>
      </p:sp>
      <p:sp>
        <p:nvSpPr>
          <p:cNvPr id="8" name="Footer Placeholder 7">
            <a:extLst>
              <a:ext uri="{FF2B5EF4-FFF2-40B4-BE49-F238E27FC236}">
                <a16:creationId xmlns:a16="http://schemas.microsoft.com/office/drawing/2014/main" id="{3CEF56E5-BB25-C09E-9995-BC360722FB9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E37BFAA-ECF5-B930-5147-250ABB47CD83}"/>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08161975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17822-BF04-BF8A-6221-FDE318A13F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609A95-A7D3-0945-FB8E-F673F54ACAB3}"/>
              </a:ext>
            </a:extLst>
          </p:cNvPr>
          <p:cNvSpPr>
            <a:spLocks noGrp="1"/>
          </p:cNvSpPr>
          <p:nvPr>
            <p:ph type="dt" sz="half" idx="10"/>
          </p:nvPr>
        </p:nvSpPr>
        <p:spPr/>
        <p:txBody>
          <a:bodyPr/>
          <a:lstStyle/>
          <a:p>
            <a:r>
              <a:rPr lang="en-US"/>
              <a:t>25/09/2021</a:t>
            </a:r>
          </a:p>
        </p:txBody>
      </p:sp>
      <p:sp>
        <p:nvSpPr>
          <p:cNvPr id="4" name="Footer Placeholder 3">
            <a:extLst>
              <a:ext uri="{FF2B5EF4-FFF2-40B4-BE49-F238E27FC236}">
                <a16:creationId xmlns:a16="http://schemas.microsoft.com/office/drawing/2014/main" id="{50A00D0A-8A9E-BCAC-1905-49ADA5765B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140ED9-E589-B4C4-AC50-4BDA5384463C}"/>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90710689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E3ECAA-F5F0-C014-ED45-81D45621151A}"/>
              </a:ext>
            </a:extLst>
          </p:cNvPr>
          <p:cNvSpPr>
            <a:spLocks noGrp="1"/>
          </p:cNvSpPr>
          <p:nvPr>
            <p:ph type="dt" sz="half" idx="10"/>
          </p:nvPr>
        </p:nvSpPr>
        <p:spPr/>
        <p:txBody>
          <a:bodyPr/>
          <a:lstStyle/>
          <a:p>
            <a:r>
              <a:rPr lang="en-US"/>
              <a:t>25/09/2021</a:t>
            </a:r>
          </a:p>
        </p:txBody>
      </p:sp>
      <p:sp>
        <p:nvSpPr>
          <p:cNvPr id="3" name="Footer Placeholder 2">
            <a:extLst>
              <a:ext uri="{FF2B5EF4-FFF2-40B4-BE49-F238E27FC236}">
                <a16:creationId xmlns:a16="http://schemas.microsoft.com/office/drawing/2014/main" id="{AE5CC240-7CD2-B5E2-54AB-F9292E38CE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0C78D1A-46BA-B296-41F2-B6D827390849}"/>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59947770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7297E-3BA8-E3E6-81AE-A92081B7E0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0F690F-B552-B26C-D052-92E2164E60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4D4C636-620D-052A-5584-DB43496348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AFDEC9-037D-2465-E8C1-D08B9FA83FC6}"/>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530ADE02-0CBB-C844-5172-BB02D429CA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B8535E-D044-76DD-9042-26BAB7E7EB03}"/>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96527515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A176E-4F7C-8371-F14C-D68E5E7A4F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329AD9-F4EA-EB66-A43B-E98D0C7E54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53F5C0-947F-0584-A737-7FEB1C0EF6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E7D4B-5300-DB0E-B7B5-9BD1077B765C}"/>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A7BAD02F-2828-429C-C5E3-E99ED133B4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96D1666-C03D-CFD4-ACB2-269CF019D11B}"/>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26720827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4C665-7A09-7ABB-3D34-F5752CF896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0EBF79-F7F7-8026-874F-7C2B1B27865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98B0B8-CE89-7E84-EC83-E30F9EB9478D}"/>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91B33CA5-6BBC-3F66-58ED-A9A93FA362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524DDB-61E8-B7E0-878B-384F9AEA7384}"/>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87319289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C47E30-0BC7-D952-E2EF-A5B7E0D32C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598DF8-EE4D-D82E-72C7-58E3911E8CA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BA11D3-D186-D541-D410-0130C99309F9}"/>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0C0137E5-287A-B40A-D64F-14C7229AA2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7354C5-DA9E-2962-7B21-B5718E76C3F7}"/>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95847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r>
              <a:rPr lang="en-US"/>
              <a:t>25/09/2021</a:t>
            </a: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8284997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108401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r>
              <a:rPr lang="en-US"/>
              <a:t>25/09/2021</a:t>
            </a: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07145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r>
              <a:rPr lang="en-US"/>
              <a:t>25/09/2021</a:t>
            </a:r>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217126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r>
              <a:rPr lang="en-US"/>
              <a:t>25/09/2021</a:t>
            </a:r>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57226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348452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r>
              <a:rPr lang="en-US"/>
              <a:t>25/09/2021</a:t>
            </a:r>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8948708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25705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478457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r>
              <a:rPr lang="en-US"/>
              <a:t>25/09/2021</a:t>
            </a:r>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6043521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3964899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r>
              <a:rPr lang="en-US"/>
              <a:t>25/09/2021</a:t>
            </a:r>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263477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r>
              <a:rPr lang="en-US"/>
              <a:t>25/09/2021</a:t>
            </a: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7735666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1787792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r>
              <a:rPr lang="en-US"/>
              <a:t>25/09/2021</a:t>
            </a: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7127787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r>
              <a:rPr lang="en-US"/>
              <a:t>25/09/2021</a:t>
            </a:r>
          </a:p>
        </p:txBody>
      </p:sp>
      <p:sp>
        <p:nvSpPr>
          <p:cNvPr id="6" name="Footer Placeholder 5"/>
          <p:cNvSpPr>
            <a:spLocks noGrp="1"/>
          </p:cNvSpPr>
          <p:nvPr>
            <p:ph type="ftr" sz="quarter" idx="11"/>
          </p:nvPr>
        </p:nvSpPr>
        <p:spPr>
          <a:xfrm>
            <a:off x="804672" y="6227064"/>
            <a:ext cx="10588752" cy="320040"/>
          </a:xfrm>
        </p:spPr>
        <p:txBody>
          <a:bodyPr/>
          <a:lstStyle/>
          <a:p>
            <a:endParaRPr lang="en-US"/>
          </a:p>
        </p:txBody>
      </p:sp>
      <p:sp>
        <p:nvSpPr>
          <p:cNvPr id="7" name="Slide Number Placeholder 6"/>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81817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r>
              <a:rPr lang="en-US"/>
              <a:t>25/09/2021</a:t>
            </a:r>
          </a:p>
        </p:txBody>
      </p:sp>
      <p:sp>
        <p:nvSpPr>
          <p:cNvPr id="8" name="Footer Placeholder 7"/>
          <p:cNvSpPr>
            <a:spLocks noGrp="1"/>
          </p:cNvSpPr>
          <p:nvPr>
            <p:ph type="ftr" sz="quarter" idx="11"/>
          </p:nvPr>
        </p:nvSpPr>
        <p:spPr>
          <a:xfrm>
            <a:off x="804672" y="6227064"/>
            <a:ext cx="10588752" cy="320040"/>
          </a:xfrm>
        </p:spPr>
        <p:txBody>
          <a:bodyPr/>
          <a:lstStyle/>
          <a:p>
            <a:endParaRPr lang="en-US"/>
          </a:p>
        </p:txBody>
      </p:sp>
      <p:sp>
        <p:nvSpPr>
          <p:cNvPr id="9" name="Slide Number Placeholder 8"/>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0761959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84433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r>
              <a:rPr lang="en-US"/>
              <a:t>25/09/2021</a:t>
            </a:r>
          </a:p>
        </p:txBody>
      </p:sp>
      <p:sp>
        <p:nvSpPr>
          <p:cNvPr id="3" name="Footer Placeholder 2"/>
          <p:cNvSpPr>
            <a:spLocks noGrp="1"/>
          </p:cNvSpPr>
          <p:nvPr>
            <p:ph type="ftr" sz="quarter" idx="11"/>
          </p:nvPr>
        </p:nvSpPr>
        <p:spPr>
          <a:xfrm>
            <a:off x="804672" y="6227064"/>
            <a:ext cx="10588752" cy="320040"/>
          </a:xfrm>
        </p:spPr>
        <p:txBody>
          <a:bodyPr/>
          <a:lstStyle/>
          <a:p>
            <a:endParaRPr lang="en-US"/>
          </a:p>
        </p:txBody>
      </p:sp>
      <p:sp>
        <p:nvSpPr>
          <p:cNvPr id="4" name="Slide Number Placeholder 3"/>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624598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5445792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1630645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r>
              <a:rPr lang="en-US"/>
              <a:t>25/09/2021</a:t>
            </a:r>
          </a:p>
        </p:txBody>
      </p:sp>
      <p:sp>
        <p:nvSpPr>
          <p:cNvPr id="6" name="Footer Placeholder 5"/>
          <p:cNvSpPr>
            <a:spLocks noGrp="1"/>
          </p:cNvSpPr>
          <p:nvPr>
            <p:ph type="ftr" sz="quarter" idx="11"/>
          </p:nvPr>
        </p:nvSpPr>
        <p:spPr>
          <a:xfrm>
            <a:off x="804672" y="6227064"/>
            <a:ext cx="5942203" cy="320040"/>
          </a:xfrm>
        </p:spPr>
        <p:txBody>
          <a:bodyPr/>
          <a:lstStyle/>
          <a:p>
            <a:endParaRPr lang="en-US"/>
          </a:p>
        </p:txBody>
      </p:sp>
      <p:sp>
        <p:nvSpPr>
          <p:cNvPr id="7" name="Slide Number Placeholder 6"/>
          <p:cNvSpPr>
            <a:spLocks noGrp="1"/>
          </p:cNvSpPr>
          <p:nvPr>
            <p:ph type="sldNum" sz="quarter" idx="12"/>
          </p:nvPr>
        </p:nvSpPr>
        <p:spPr>
          <a:xfrm>
            <a:off x="5828377"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3658969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2797890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r>
              <a:rPr lang="en-US"/>
              <a:t>25/09/2021</a:t>
            </a:r>
          </a:p>
        </p:txBody>
      </p:sp>
      <p:sp>
        <p:nvSpPr>
          <p:cNvPr id="5" name="Footer Placeholder 4"/>
          <p:cNvSpPr>
            <a:spLocks noGrp="1"/>
          </p:cNvSpPr>
          <p:nvPr>
            <p:ph type="ftr" sz="quarter" idx="11"/>
          </p:nvPr>
        </p:nvSpPr>
        <p:spPr>
          <a:xfrm>
            <a:off x="804672" y="6227064"/>
            <a:ext cx="10588752" cy="320040"/>
          </a:xfrm>
        </p:spPr>
        <p:txBody>
          <a:bodyPr/>
          <a:lstStyle/>
          <a:p>
            <a:endParaRPr lang="en-US"/>
          </a:p>
        </p:txBody>
      </p:sp>
      <p:sp>
        <p:nvSpPr>
          <p:cNvPr id="6" name="Slide Number Placeholder 5"/>
          <p:cNvSpPr>
            <a:spLocks noGrp="1"/>
          </p:cNvSpPr>
          <p:nvPr>
            <p:ph type="sldNum" sz="quarter" idx="12"/>
          </p:nvPr>
        </p:nvSpPr>
        <p:spPr>
          <a:xfrm>
            <a:off x="10469880" y="320040"/>
            <a:ext cx="914400" cy="320040"/>
          </a:xfrm>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5959920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r>
              <a:rPr lang="en-US"/>
              <a:t>25/09/2021</a:t>
            </a: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23B165B4-B021-4F37-9901-CEB6DBD04A87}" type="slidenum">
              <a:rPr lang="en-US" smtClean="0"/>
              <a:t>‹#›</a:t>
            </a:fld>
            <a:endParaRPr 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607560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31104315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2576139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0003861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0630439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105175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226866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25/09/2021</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2416388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42248416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7644287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0371880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0555343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20553014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0419039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327574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81273169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15432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4821572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8730518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72602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3533096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42384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3534786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715551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98936758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41340981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en-US"/>
              <a:t>25/09/2021</a:t>
            </a: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276757699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023507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925853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867881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01604253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3634560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965094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34710553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1404894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0158856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0239121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25/09/2021</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6157476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319595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25/09/2021</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99946612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56967112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3509679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41584301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69744508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6198186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5968400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602762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9194142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36787175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r>
              <a:rPr lang="en-US"/>
              <a:t>25/09/2021</a:t>
            </a: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23B165B4-B021-4F37-9901-CEB6DBD04A87}" type="slidenum">
              <a:rPr lang="en-US" smtClean="0"/>
              <a:t>‹#›</a:t>
            </a:fld>
            <a:endParaRPr 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949659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23352895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8742714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99293845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18416756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25/09/2021</a:t>
            </a:r>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69883619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62458520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25/09/2021</a:t>
            </a:r>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11718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64965088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58386026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19568049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449477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28595746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8259765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25/09/2021</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402829526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31148267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US"/>
              <a:t>25/09/2021</a:t>
            </a:r>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18811609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109506539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25/09/2021</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24782450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53722-1021-D614-2595-5FC448CFFC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A9DC46-A7C0-16D8-2944-E0CAD27D1D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DA5D51-E3DB-6877-082E-4E1A2BE7EA73}"/>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C34FB2F6-5B46-6765-CE50-ACBECA87DA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404D2B-C2BC-EA7F-F1E3-35CB63487240}"/>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313161958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4F488-C46F-434F-D772-D9A37F6722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B79FA8-6F8B-64C7-403B-E494C1F2390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5350B6-5AD3-F6D5-40C9-3419A500775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AB0FD41-83E5-85CC-E219-D74F993B38F5}"/>
              </a:ext>
            </a:extLst>
          </p:cNvPr>
          <p:cNvSpPr>
            <a:spLocks noGrp="1"/>
          </p:cNvSpPr>
          <p:nvPr>
            <p:ph type="dt" sz="half" idx="10"/>
          </p:nvPr>
        </p:nvSpPr>
        <p:spPr/>
        <p:txBody>
          <a:bodyPr/>
          <a:lstStyle/>
          <a:p>
            <a:r>
              <a:rPr lang="en-US"/>
              <a:t>25/09/2021</a:t>
            </a:r>
          </a:p>
        </p:txBody>
      </p:sp>
      <p:sp>
        <p:nvSpPr>
          <p:cNvPr id="6" name="Footer Placeholder 5">
            <a:extLst>
              <a:ext uri="{FF2B5EF4-FFF2-40B4-BE49-F238E27FC236}">
                <a16:creationId xmlns:a16="http://schemas.microsoft.com/office/drawing/2014/main" id="{3BFA630C-C72A-DCED-0802-25494347E0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9719911-2CBC-CF19-6789-E66939B0F730}"/>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74726439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03F09-2AEB-E6EE-E0FB-E7BC85D8AC4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0D10CCC-4465-0591-2CAB-A7EE6B01D4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30B5874-4183-3369-7338-13F7A6AF57D8}"/>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4DA22EFC-7CCC-A568-A683-C8E9138A5E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540146E-F4CF-C527-8539-FEF60D5135B2}"/>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232091970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8FA72-A03E-5E98-B150-C338820AF5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B5A3C9-B1BE-79F2-2019-066EC8D8F9C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01ABE1-C0FA-59C5-6910-6685E970FB4A}"/>
              </a:ext>
            </a:extLst>
          </p:cNvPr>
          <p:cNvSpPr>
            <a:spLocks noGrp="1"/>
          </p:cNvSpPr>
          <p:nvPr>
            <p:ph type="dt" sz="half" idx="10"/>
          </p:nvPr>
        </p:nvSpPr>
        <p:spPr/>
        <p:txBody>
          <a:bodyPr/>
          <a:lstStyle/>
          <a:p>
            <a:r>
              <a:rPr lang="en-US"/>
              <a:t>25/09/2021</a:t>
            </a:r>
          </a:p>
        </p:txBody>
      </p:sp>
      <p:sp>
        <p:nvSpPr>
          <p:cNvPr id="5" name="Footer Placeholder 4">
            <a:extLst>
              <a:ext uri="{FF2B5EF4-FFF2-40B4-BE49-F238E27FC236}">
                <a16:creationId xmlns:a16="http://schemas.microsoft.com/office/drawing/2014/main" id="{1226F092-49AB-731A-5AC4-8ADDE623B4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F6F960-68C9-8A69-AE47-5E01BEEE4AEF}"/>
              </a:ext>
            </a:extLst>
          </p:cNvPr>
          <p:cNvSpPr>
            <a:spLocks noGrp="1"/>
          </p:cNvSpPr>
          <p:nvPr>
            <p:ph type="sldNum" sz="quarter" idx="12"/>
          </p:nvPr>
        </p:nvSpPr>
        <p:spPr/>
        <p:txBody>
          <a:bodyPr/>
          <a:lstStyle/>
          <a:p>
            <a:fld id="{23B165B4-B021-4F37-9901-CEB6DBD04A87}" type="slidenum">
              <a:rPr lang="en-US" smtClean="0"/>
              <a:t>‹#›</a:t>
            </a:fld>
            <a:endParaRPr lang="en-US"/>
          </a:p>
        </p:txBody>
      </p:sp>
    </p:spTree>
    <p:extLst>
      <p:ext uri="{BB962C8B-B14F-4D97-AF65-F5344CB8AC3E}">
        <p14:creationId xmlns:p14="http://schemas.microsoft.com/office/powerpoint/2010/main" val="677051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image" Target="../media/image3.jp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10" Type="http://schemas.openxmlformats.org/officeDocument/2006/relationships/slideLayout" Target="../slideLayouts/slideLayout71.xml"/><Relationship Id="rId19" Type="http://schemas.openxmlformats.org/officeDocument/2006/relationships/image" Target="../media/image5.png"/><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18" Type="http://schemas.openxmlformats.org/officeDocument/2006/relationships/slideLayout" Target="../slideLayouts/slideLayout96.xml"/><Relationship Id="rId3" Type="http://schemas.openxmlformats.org/officeDocument/2006/relationships/slideLayout" Target="../slideLayouts/slideLayout81.xml"/><Relationship Id="rId21" Type="http://schemas.openxmlformats.org/officeDocument/2006/relationships/image" Target="../media/image3.jpg"/><Relationship Id="rId7" Type="http://schemas.openxmlformats.org/officeDocument/2006/relationships/slideLayout" Target="../slideLayouts/slideLayout85.xml"/><Relationship Id="rId12" Type="http://schemas.openxmlformats.org/officeDocument/2006/relationships/slideLayout" Target="../slideLayouts/slideLayout90.xml"/><Relationship Id="rId17" Type="http://schemas.openxmlformats.org/officeDocument/2006/relationships/slideLayout" Target="../slideLayouts/slideLayout95.xml"/><Relationship Id="rId2" Type="http://schemas.openxmlformats.org/officeDocument/2006/relationships/slideLayout" Target="../slideLayouts/slideLayout80.xml"/><Relationship Id="rId16" Type="http://schemas.openxmlformats.org/officeDocument/2006/relationships/slideLayout" Target="../slideLayouts/slideLayout94.xml"/><Relationship Id="rId20" Type="http://schemas.openxmlformats.org/officeDocument/2006/relationships/theme" Target="../theme/theme7.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5" Type="http://schemas.openxmlformats.org/officeDocument/2006/relationships/slideLayout" Target="../slideLayouts/slideLayout93.xml"/><Relationship Id="rId10" Type="http://schemas.openxmlformats.org/officeDocument/2006/relationships/slideLayout" Target="../slideLayouts/slideLayout88.xml"/><Relationship Id="rId19" Type="http://schemas.openxmlformats.org/officeDocument/2006/relationships/slideLayout" Target="../slideLayouts/slideLayout97.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slideLayout" Target="../slideLayouts/slideLayout92.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5.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theme" Target="../theme/theme8.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6.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theme" Target="../theme/theme9.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25/09/2021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2917955954"/>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25/09/2021</a:t>
            </a:r>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384509823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25/09/2021</a:t>
            </a:r>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219286193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r>
              <a:rPr lang="en-US"/>
              <a:t>25/09/2021</a:t>
            </a: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768729490"/>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hf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lang="en-US"/>
              <a:t>25/09/2021</a:t>
            </a: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3B165B4-B021-4F37-9901-CEB6DBD04A87}"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914521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r>
              <a:rPr lang="en-US"/>
              <a:t>25/09/2021</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1915127409"/>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hf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r>
              <a:rPr lang="en-US"/>
              <a:t>25/09/2021</a:t>
            </a: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1463952918"/>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10" r:id="rId12"/>
    <p:sldLayoutId id="2147483811" r:id="rId13"/>
    <p:sldLayoutId id="2147483812" r:id="rId14"/>
    <p:sldLayoutId id="2147483813" r:id="rId15"/>
    <p:sldLayoutId id="2147483814" r:id="rId16"/>
    <p:sldLayoutId id="2147483815" r:id="rId17"/>
    <p:sldLayoutId id="2147483816" r:id="rId18"/>
    <p:sldLayoutId id="2147483817" r:id="rId19"/>
  </p:sldLayoutIdLst>
  <p:hf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27E5D0-74FF-31F4-2129-B6112E5B23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FB2D01F-A240-5D71-B3FF-B07FFD2FE4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520D8-6D66-E685-FE68-88C62DB17F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25/09/2021</a:t>
            </a:r>
          </a:p>
        </p:txBody>
      </p:sp>
      <p:sp>
        <p:nvSpPr>
          <p:cNvPr id="5" name="Footer Placeholder 4">
            <a:extLst>
              <a:ext uri="{FF2B5EF4-FFF2-40B4-BE49-F238E27FC236}">
                <a16:creationId xmlns:a16="http://schemas.microsoft.com/office/drawing/2014/main" id="{2D440261-4CE8-2B92-724E-6CE563DD10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01C312-34B1-75BE-1AA7-BF55D7B1CC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1849656925"/>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27E5D0-74FF-31F4-2129-B6112E5B23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FB2D01F-A240-5D71-B3FF-B07FFD2FE4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0520D8-6D66-E685-FE68-88C62DB17F1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25/09/2021</a:t>
            </a:r>
          </a:p>
        </p:txBody>
      </p:sp>
      <p:sp>
        <p:nvSpPr>
          <p:cNvPr id="5" name="Footer Placeholder 4">
            <a:extLst>
              <a:ext uri="{FF2B5EF4-FFF2-40B4-BE49-F238E27FC236}">
                <a16:creationId xmlns:a16="http://schemas.microsoft.com/office/drawing/2014/main" id="{2D440261-4CE8-2B92-724E-6CE563DD106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01C312-34B1-75BE-1AA7-BF55D7B1CC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B165B4-B021-4F37-9901-CEB6DBD04A87}" type="slidenum">
              <a:rPr lang="en-US" smtClean="0"/>
              <a:t>‹#›</a:t>
            </a:fld>
            <a:endParaRPr lang="en-US"/>
          </a:p>
        </p:txBody>
      </p:sp>
    </p:spTree>
    <p:extLst>
      <p:ext uri="{BB962C8B-B14F-4D97-AF65-F5344CB8AC3E}">
        <p14:creationId xmlns:p14="http://schemas.microsoft.com/office/powerpoint/2010/main" val="181448729"/>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waleed.elhanafy@bue.edu.eg" TargetMode="External"/><Relationship Id="rId1" Type="http://schemas.openxmlformats.org/officeDocument/2006/relationships/slideLayout" Target="../slideLayouts/slideLayout98.xml"/></Relationships>
</file>

<file path=ppt/slides/_rels/slide10.xml.rels><?xml version="1.0" encoding="UTF-8" standalone="yes"?>
<Relationships xmlns="http://schemas.openxmlformats.org/package/2006/relationships"><Relationship Id="rId8" Type="http://schemas.openxmlformats.org/officeDocument/2006/relationships/hyperlink" Target="http://background.uchicago.edu/~whu/animbut/anim5.html" TargetMode="External"/><Relationship Id="rId13" Type="http://schemas.openxmlformats.org/officeDocument/2006/relationships/image" Target="../media/image17.gif"/><Relationship Id="rId3" Type="http://schemas.openxmlformats.org/officeDocument/2006/relationships/hyperlink" Target="http://background.uchicago.edu/~whu/animbut/anim1.html" TargetMode="External"/><Relationship Id="rId7" Type="http://schemas.openxmlformats.org/officeDocument/2006/relationships/hyperlink" Target="http://background.uchicago.edu/~whu/animbut/anim5b.html" TargetMode="External"/><Relationship Id="rId12" Type="http://schemas.openxmlformats.org/officeDocument/2006/relationships/hyperlink" Target="http://background.uchicago.edu/~whu/polar/tensoran.html" TargetMode="External"/><Relationship Id="rId2" Type="http://schemas.openxmlformats.org/officeDocument/2006/relationships/hyperlink" Target="http://background.uchicago.edu/~whu/metaanim.html" TargetMode="External"/><Relationship Id="rId1" Type="http://schemas.openxmlformats.org/officeDocument/2006/relationships/slideLayout" Target="../slideLayouts/slideLayout63.xml"/><Relationship Id="rId6" Type="http://schemas.openxmlformats.org/officeDocument/2006/relationships/hyperlink" Target="http://background.uchicago.edu/~whu/animbut/anim4.html" TargetMode="External"/><Relationship Id="rId11" Type="http://schemas.openxmlformats.org/officeDocument/2006/relationships/hyperlink" Target="http://background.uchicago.edu/~whu/polar/vectoran.html" TargetMode="External"/><Relationship Id="rId5" Type="http://schemas.openxmlformats.org/officeDocument/2006/relationships/hyperlink" Target="http://background.uchicago.edu/~whu/animbut/anim3.html" TargetMode="External"/><Relationship Id="rId10" Type="http://schemas.openxmlformats.org/officeDocument/2006/relationships/hyperlink" Target="http://background.uchicago.edu/~whu/polar/scalaran.html" TargetMode="External"/><Relationship Id="rId4" Type="http://schemas.openxmlformats.org/officeDocument/2006/relationships/hyperlink" Target="http://background.uchicago.edu/~whu/animbut/anim2.html" TargetMode="External"/><Relationship Id="rId9" Type="http://schemas.openxmlformats.org/officeDocument/2006/relationships/hyperlink" Target="http://background.uchicago.edu/~whu/animbut/anim6.html"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3.xml"/></Relationships>
</file>

<file path=ppt/slides/_rels/slide1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3.xml"/></Relationships>
</file>

<file path=ppt/slides/_rels/slide1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4.emf"/><Relationship Id="rId1" Type="http://schemas.openxmlformats.org/officeDocument/2006/relationships/slideLayout" Target="../slideLayouts/slideLayout110.xml"/><Relationship Id="rId5" Type="http://schemas.openxmlformats.org/officeDocument/2006/relationships/image" Target="../media/image25.emf"/><Relationship Id="rId4" Type="http://schemas.openxmlformats.org/officeDocument/2006/relationships/image" Target="../media/image24.emf"/></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9.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emf"/><Relationship Id="rId1" Type="http://schemas.openxmlformats.org/officeDocument/2006/relationships/slideLayout" Target="../slideLayouts/slideLayout110.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0.png"/><Relationship Id="rId1" Type="http://schemas.openxmlformats.org/officeDocument/2006/relationships/slideLayout" Target="../slideLayouts/slideLayout110.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1.xml"/></Relationships>
</file>

<file path=ppt/slides/_rels/slide2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3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37.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5.xml"/><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Layout" Target="../slideLayouts/slideLayout37.xml"/><Relationship Id="rId1" Type="http://schemas.openxmlformats.org/officeDocument/2006/relationships/themeOverride" Target="../theme/themeOverride1.xml"/><Relationship Id="rId5" Type="http://schemas.openxmlformats.org/officeDocument/2006/relationships/image" Target="../media/image39.png"/><Relationship Id="rId4" Type="http://schemas.openxmlformats.org/officeDocument/2006/relationships/image" Target="../media/image33.emf"/></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35.xml"/><Relationship Id="rId1" Type="http://schemas.openxmlformats.org/officeDocument/2006/relationships/themeOverride" Target="../theme/themeOverride2.xml"/><Relationship Id="rId4" Type="http://schemas.openxmlformats.org/officeDocument/2006/relationships/image" Target="../media/image57.png"/></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slideLayout" Target="../slideLayouts/slideLayout35.xml"/><Relationship Id="rId1" Type="http://schemas.openxmlformats.org/officeDocument/2006/relationships/themeOverride" Target="../theme/themeOverride3.xml"/><Relationship Id="rId5" Type="http://schemas.openxmlformats.org/officeDocument/2006/relationships/image" Target="../media/image60.png"/><Relationship Id="rId4" Type="http://schemas.openxmlformats.org/officeDocument/2006/relationships/image" Target="../media/image5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96.xml"/><Relationship Id="rId4" Type="http://schemas.openxmlformats.org/officeDocument/2006/relationships/image" Target="../media/image63.png"/></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10.png"/><Relationship Id="rId1" Type="http://schemas.openxmlformats.org/officeDocument/2006/relationships/slideLayout" Target="../slideLayouts/slideLayout96.xml"/><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5.png"/><Relationship Id="rId1" Type="http://schemas.openxmlformats.org/officeDocument/2006/relationships/slideLayout" Target="../slideLayouts/slideLayout96.xml"/><Relationship Id="rId4" Type="http://schemas.openxmlformats.org/officeDocument/2006/relationships/image" Target="../media/image66.png"/></Relationships>
</file>

<file path=ppt/slides/_rels/slide4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96.xml"/></Relationships>
</file>

<file path=ppt/slides/_rels/slide4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96.xml"/><Relationship Id="rId4" Type="http://schemas.openxmlformats.org/officeDocument/2006/relationships/image" Target="../media/image70.png"/></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96.xml"/><Relationship Id="rId4" Type="http://schemas.openxmlformats.org/officeDocument/2006/relationships/image" Target="../media/image73.png"/></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52.xml.rels><?xml version="1.0" encoding="UTF-8" standalone="yes"?>
<Relationships xmlns="http://schemas.openxmlformats.org/package/2006/relationships"><Relationship Id="rId8" Type="http://schemas.openxmlformats.org/officeDocument/2006/relationships/image" Target="../media/image78.emf"/><Relationship Id="rId3" Type="http://schemas.openxmlformats.org/officeDocument/2006/relationships/image" Target="../media/image73.emf"/><Relationship Id="rId7" Type="http://schemas.openxmlformats.org/officeDocument/2006/relationships/image" Target="../media/image77.emf"/><Relationship Id="rId2" Type="http://schemas.openxmlformats.org/officeDocument/2006/relationships/image" Target="../media/image72.emf"/><Relationship Id="rId1" Type="http://schemas.openxmlformats.org/officeDocument/2006/relationships/slideLayout" Target="../slideLayouts/slideLayout110.xml"/><Relationship Id="rId6" Type="http://schemas.openxmlformats.org/officeDocument/2006/relationships/image" Target="../media/image76.emf"/><Relationship Id="rId5" Type="http://schemas.openxmlformats.org/officeDocument/2006/relationships/image" Target="../media/image75.emf"/><Relationship Id="rId4" Type="http://schemas.openxmlformats.org/officeDocument/2006/relationships/image" Target="../media/image74.emf"/></Relationships>
</file>

<file path=ppt/slides/_rels/slide53.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110.xml"/></Relationships>
</file>

<file path=ppt/slides/_rels/slide5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1.png"/><Relationship Id="rId1" Type="http://schemas.openxmlformats.org/officeDocument/2006/relationships/slideLayout" Target="../slideLayouts/slideLayout96.xml"/></Relationships>
</file>

<file path=ppt/slides/_rels/slide55.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83.png"/><Relationship Id="rId7" Type="http://schemas.openxmlformats.org/officeDocument/2006/relationships/image" Target="../media/image85.png"/><Relationship Id="rId2" Type="http://schemas.openxmlformats.org/officeDocument/2006/relationships/image" Target="../media/image82.emf"/><Relationship Id="rId1" Type="http://schemas.openxmlformats.org/officeDocument/2006/relationships/slideLayout" Target="../slideLayouts/slideLayout110.xml"/><Relationship Id="rId6" Type="http://schemas.microsoft.com/office/2007/relationships/hdphoto" Target="../media/hdphoto4.wdp"/><Relationship Id="rId5" Type="http://schemas.openxmlformats.org/officeDocument/2006/relationships/image" Target="../media/image84.png"/><Relationship Id="rId4" Type="http://schemas.microsoft.com/office/2007/relationships/hdphoto" Target="../media/hdphoto3.wdp"/></Relationships>
</file>

<file path=ppt/slides/_rels/slide5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emf"/><Relationship Id="rId1" Type="http://schemas.openxmlformats.org/officeDocument/2006/relationships/slideLayout" Target="../slideLayouts/slideLayout110.xml"/><Relationship Id="rId4" Type="http://schemas.microsoft.com/office/2007/relationships/hdphoto" Target="../media/hdphoto3.wdp"/></Relationships>
</file>

<file path=ppt/slides/_rels/slide57.xml.rels><?xml version="1.0" encoding="UTF-8" standalone="yes"?>
<Relationships xmlns="http://schemas.openxmlformats.org/package/2006/relationships"><Relationship Id="rId3" Type="http://schemas.microsoft.com/office/2007/relationships/hdphoto" Target="../media/hdphoto6.wdp"/><Relationship Id="rId7" Type="http://schemas.microsoft.com/office/2007/relationships/hdphoto" Target="../media/hdphoto8.wdp"/><Relationship Id="rId2" Type="http://schemas.openxmlformats.org/officeDocument/2006/relationships/image" Target="../media/image86.png"/><Relationship Id="rId1" Type="http://schemas.openxmlformats.org/officeDocument/2006/relationships/slideLayout" Target="../slideLayouts/slideLayout110.xml"/><Relationship Id="rId6" Type="http://schemas.openxmlformats.org/officeDocument/2006/relationships/image" Target="../media/image88.png"/><Relationship Id="rId5" Type="http://schemas.microsoft.com/office/2007/relationships/hdphoto" Target="../media/hdphoto7.wdp"/><Relationship Id="rId4" Type="http://schemas.openxmlformats.org/officeDocument/2006/relationships/image" Target="../media/image87.png"/></Relationships>
</file>

<file path=ppt/slides/_rels/slide58.xml.rels><?xml version="1.0" encoding="UTF-8" standalone="yes"?>
<Relationships xmlns="http://schemas.openxmlformats.org/package/2006/relationships"><Relationship Id="rId3" Type="http://schemas.microsoft.com/office/2007/relationships/hdphoto" Target="../media/hdphoto9.wdp"/><Relationship Id="rId7" Type="http://schemas.microsoft.com/office/2007/relationships/hdphoto" Target="../media/hdphoto11.wdp"/><Relationship Id="rId2" Type="http://schemas.openxmlformats.org/officeDocument/2006/relationships/image" Target="../media/image89.png"/><Relationship Id="rId1" Type="http://schemas.openxmlformats.org/officeDocument/2006/relationships/slideLayout" Target="../slideLayouts/slideLayout110.xml"/><Relationship Id="rId6" Type="http://schemas.openxmlformats.org/officeDocument/2006/relationships/image" Target="../media/image91.png"/><Relationship Id="rId5" Type="http://schemas.microsoft.com/office/2007/relationships/hdphoto" Target="../media/hdphoto10.wdp"/><Relationship Id="rId4" Type="http://schemas.openxmlformats.org/officeDocument/2006/relationships/image" Target="../media/image90.png"/></Relationships>
</file>

<file path=ppt/slides/_rels/slide59.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92.png"/><Relationship Id="rId1" Type="http://schemas.openxmlformats.org/officeDocument/2006/relationships/slideLayout" Target="../slideLayouts/slideLayout110.xml"/><Relationship Id="rId4" Type="http://schemas.openxmlformats.org/officeDocument/2006/relationships/image" Target="../media/image82.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52.xml"/><Relationship Id="rId4" Type="http://schemas.openxmlformats.org/officeDocument/2006/relationships/image" Target="../media/image12.emf"/></Relationships>
</file>

<file path=ppt/slides/_rels/slide60.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93.png"/><Relationship Id="rId1" Type="http://schemas.openxmlformats.org/officeDocument/2006/relationships/slideLayout" Target="../slideLayouts/slideLayout110.xml"/></Relationships>
</file>

<file path=ppt/slides/_rels/slide61.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94.png"/><Relationship Id="rId1" Type="http://schemas.openxmlformats.org/officeDocument/2006/relationships/slideLayout" Target="../slideLayouts/slideLayout110.xml"/></Relationships>
</file>

<file path=ppt/slides/_rels/slide62.xml.rels><?xml version="1.0" encoding="UTF-8" standalone="yes"?>
<Relationships xmlns="http://schemas.openxmlformats.org/package/2006/relationships"><Relationship Id="rId3" Type="http://schemas.microsoft.com/office/2007/relationships/hdphoto" Target="../media/hdphoto15.wdp"/><Relationship Id="rId2" Type="http://schemas.openxmlformats.org/officeDocument/2006/relationships/image" Target="../media/image95.png"/><Relationship Id="rId1" Type="http://schemas.openxmlformats.org/officeDocument/2006/relationships/slideLayout" Target="../slideLayouts/slideLayout110.xml"/><Relationship Id="rId5" Type="http://schemas.microsoft.com/office/2007/relationships/hdphoto" Target="../media/hdphoto16.wdp"/><Relationship Id="rId4" Type="http://schemas.openxmlformats.org/officeDocument/2006/relationships/image" Target="../media/image96.png"/></Relationships>
</file>

<file path=ppt/slides/_rels/slide63.xml.rels><?xml version="1.0" encoding="UTF-8" standalone="yes"?>
<Relationships xmlns="http://schemas.openxmlformats.org/package/2006/relationships"><Relationship Id="rId3" Type="http://schemas.microsoft.com/office/2007/relationships/hdphoto" Target="../media/hdphoto17.wdp"/><Relationship Id="rId2" Type="http://schemas.openxmlformats.org/officeDocument/2006/relationships/image" Target="../media/image97.png"/><Relationship Id="rId1" Type="http://schemas.openxmlformats.org/officeDocument/2006/relationships/slideLayout" Target="../slideLayouts/slideLayout110.xml"/><Relationship Id="rId5" Type="http://schemas.microsoft.com/office/2007/relationships/hdphoto" Target="../media/hdphoto18.wdp"/><Relationship Id="rId4" Type="http://schemas.openxmlformats.org/officeDocument/2006/relationships/image" Target="../media/image98.png"/></Relationships>
</file>

<file path=ppt/slides/_rels/slide64.xml.rels><?xml version="1.0" encoding="UTF-8" standalone="yes"?>
<Relationships xmlns="http://schemas.openxmlformats.org/package/2006/relationships"><Relationship Id="rId3" Type="http://schemas.microsoft.com/office/2007/relationships/hdphoto" Target="../media/hdphoto17.wdp"/><Relationship Id="rId2" Type="http://schemas.openxmlformats.org/officeDocument/2006/relationships/image" Target="../media/image97.png"/><Relationship Id="rId1" Type="http://schemas.openxmlformats.org/officeDocument/2006/relationships/slideLayout" Target="../slideLayouts/slideLayout110.xml"/><Relationship Id="rId6" Type="http://schemas.openxmlformats.org/officeDocument/2006/relationships/image" Target="../media/image100.png"/><Relationship Id="rId5" Type="http://schemas.microsoft.com/office/2007/relationships/hdphoto" Target="../media/hdphoto19.wdp"/><Relationship Id="rId4" Type="http://schemas.openxmlformats.org/officeDocument/2006/relationships/image" Target="../media/image99.png"/></Relationships>
</file>

<file path=ppt/slides/_rels/slide65.xml.rels><?xml version="1.0" encoding="UTF-8" standalone="yes"?>
<Relationships xmlns="http://schemas.openxmlformats.org/package/2006/relationships"><Relationship Id="rId3" Type="http://schemas.microsoft.com/office/2007/relationships/hdphoto" Target="../media/hdphoto20.wdp"/><Relationship Id="rId2" Type="http://schemas.openxmlformats.org/officeDocument/2006/relationships/image" Target="../media/image101.png"/><Relationship Id="rId1" Type="http://schemas.openxmlformats.org/officeDocument/2006/relationships/slideLayout" Target="../slideLayouts/slideLayout110.xml"/></Relationships>
</file>

<file path=ppt/slides/_rels/slide6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1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10.xml"/></Relationships>
</file>

<file path=ppt/slides/_rels/slide6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97.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4.emf"/><Relationship Id="rId2" Type="http://schemas.openxmlformats.org/officeDocument/2006/relationships/image" Target="../media/image16.png"/><Relationship Id="rId1" Type="http://schemas.openxmlformats.org/officeDocument/2006/relationships/slideLayout" Target="../slideLayouts/slideLayout63.xml"/><Relationship Id="rId6" Type="http://schemas.openxmlformats.org/officeDocument/2006/relationships/image" Target="../media/image13.emf"/><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16.emf"/><Relationship Id="rId1" Type="http://schemas.openxmlformats.org/officeDocument/2006/relationships/slideLayout" Target="../slideLayouts/slideLayout63.xml"/><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D577-E69F-BF28-E2FB-321E1C3F3EFD}"/>
              </a:ext>
            </a:extLst>
          </p:cNvPr>
          <p:cNvSpPr>
            <a:spLocks noGrp="1"/>
          </p:cNvSpPr>
          <p:nvPr>
            <p:ph type="ctrTitle"/>
          </p:nvPr>
        </p:nvSpPr>
        <p:spPr>
          <a:solidFill>
            <a:schemeClr val="accent1">
              <a:lumMod val="40000"/>
              <a:lumOff val="60000"/>
            </a:schemeClr>
          </a:solidFill>
        </p:spPr>
        <p:txBody>
          <a:bodyPr>
            <a:normAutofit/>
          </a:bodyPr>
          <a:lstStyle/>
          <a:p>
            <a:r>
              <a:rPr lang="en-US" sz="4000" b="1" dirty="0">
                <a:solidFill>
                  <a:srgbClr val="FF0000"/>
                </a:solidFill>
              </a:rPr>
              <a:t>Cosmic Tensions </a:t>
            </a:r>
            <a:br>
              <a:rPr lang="en-US" sz="4000" b="1" dirty="0">
                <a:solidFill>
                  <a:srgbClr val="FF0000"/>
                </a:solidFill>
              </a:rPr>
            </a:br>
            <a:r>
              <a:rPr lang="en-US" sz="4000" b="1" dirty="0">
                <a:solidFill>
                  <a:srgbClr val="FF0000"/>
                </a:solidFill>
              </a:rPr>
              <a:t>and </a:t>
            </a:r>
            <a:br>
              <a:rPr lang="en-US" sz="4000" b="1" dirty="0">
                <a:solidFill>
                  <a:srgbClr val="FF0000"/>
                </a:solidFill>
              </a:rPr>
            </a:br>
            <a:r>
              <a:rPr lang="en-US" sz="4000" b="1" dirty="0">
                <a:solidFill>
                  <a:srgbClr val="FF0000"/>
                </a:solidFill>
              </a:rPr>
              <a:t>Cracks in the Standard Model of Cosmology</a:t>
            </a:r>
          </a:p>
        </p:txBody>
      </p:sp>
      <p:sp>
        <p:nvSpPr>
          <p:cNvPr id="3" name="Subtitle 2">
            <a:extLst>
              <a:ext uri="{FF2B5EF4-FFF2-40B4-BE49-F238E27FC236}">
                <a16:creationId xmlns:a16="http://schemas.microsoft.com/office/drawing/2014/main" id="{1517EA50-B675-82A3-3A09-4AFFC6256118}"/>
              </a:ext>
            </a:extLst>
          </p:cNvPr>
          <p:cNvSpPr>
            <a:spLocks noGrp="1"/>
          </p:cNvSpPr>
          <p:nvPr>
            <p:ph type="subTitle" idx="1"/>
          </p:nvPr>
        </p:nvSpPr>
        <p:spPr/>
        <p:txBody>
          <a:bodyPr>
            <a:normAutofit/>
          </a:bodyPr>
          <a:lstStyle/>
          <a:p>
            <a:r>
              <a:rPr lang="en-US" b="1" dirty="0">
                <a:solidFill>
                  <a:schemeClr val="accent1">
                    <a:lumMod val="50000"/>
                  </a:schemeClr>
                </a:solidFill>
              </a:rPr>
              <a:t>Waleed El Hanafy</a:t>
            </a:r>
          </a:p>
          <a:p>
            <a:r>
              <a:rPr lang="en-US" dirty="0">
                <a:solidFill>
                  <a:schemeClr val="accent1">
                    <a:lumMod val="50000"/>
                  </a:schemeClr>
                </a:solidFill>
                <a:hlinkClick r:id="rId2">
                  <a:extLst>
                    <a:ext uri="{A12FA001-AC4F-418D-AE19-62706E023703}">
                      <ahyp:hlinkClr xmlns:ahyp="http://schemas.microsoft.com/office/drawing/2018/hyperlinkcolor" val="tx"/>
                    </a:ext>
                  </a:extLst>
                </a:hlinkClick>
              </a:rPr>
              <a:t>waleed.elhanafy@bue.edu.eg</a:t>
            </a:r>
            <a:endParaRPr lang="en-US" dirty="0">
              <a:solidFill>
                <a:schemeClr val="accent1">
                  <a:lumMod val="50000"/>
                </a:schemeClr>
              </a:solidFill>
            </a:endParaRPr>
          </a:p>
          <a:p>
            <a:r>
              <a:rPr lang="en-US" dirty="0">
                <a:solidFill>
                  <a:schemeClr val="accent1">
                    <a:lumMod val="50000"/>
                  </a:schemeClr>
                </a:solidFill>
              </a:rPr>
              <a:t>Centre for Theoretical Physics, The British University in Egypt</a:t>
            </a:r>
          </a:p>
        </p:txBody>
      </p:sp>
      <p:sp>
        <p:nvSpPr>
          <p:cNvPr id="4" name="TextBox 3">
            <a:extLst>
              <a:ext uri="{FF2B5EF4-FFF2-40B4-BE49-F238E27FC236}">
                <a16:creationId xmlns:a16="http://schemas.microsoft.com/office/drawing/2014/main" id="{BFC57FCE-04D6-CCF3-61A8-174C1F966EC1}"/>
              </a:ext>
            </a:extLst>
          </p:cNvPr>
          <p:cNvSpPr txBox="1"/>
          <p:nvPr/>
        </p:nvSpPr>
        <p:spPr>
          <a:xfrm>
            <a:off x="1524000" y="5522720"/>
            <a:ext cx="9143999" cy="1200329"/>
          </a:xfrm>
          <a:prstGeom prst="rect">
            <a:avLst/>
          </a:prstGeom>
          <a:solidFill>
            <a:schemeClr val="accent1">
              <a:lumMod val="40000"/>
              <a:lumOff val="60000"/>
            </a:schemeClr>
          </a:solidFill>
        </p:spPr>
        <p:txBody>
          <a:bodyPr wrap="square" rtlCol="0">
            <a:spAutoFit/>
          </a:bodyPr>
          <a:lstStyle/>
          <a:p>
            <a:pPr algn="ctr"/>
            <a:r>
              <a:rPr lang="en-US" b="1" i="0" dirty="0">
                <a:solidFill>
                  <a:srgbClr val="FF0000"/>
                </a:solidFill>
                <a:effectLst/>
                <a:latin typeface="Segoe UI" panose="020B0502040204020203" pitchFamily="34" charset="0"/>
              </a:rPr>
              <a:t>Workshop on Astro-particles and Gravity</a:t>
            </a:r>
          </a:p>
          <a:p>
            <a:pPr algn="ctr"/>
            <a:r>
              <a:rPr lang="en-US" b="0" i="0" dirty="0">
                <a:solidFill>
                  <a:srgbClr val="FF0000"/>
                </a:solidFill>
                <a:effectLst/>
                <a:latin typeface="Liberation Sans"/>
              </a:rPr>
              <a:t>Sep 20 – 22, 2022</a:t>
            </a:r>
          </a:p>
          <a:p>
            <a:pPr algn="ctr"/>
            <a:r>
              <a:rPr lang="en-US" b="0" i="0" dirty="0">
                <a:solidFill>
                  <a:srgbClr val="FF0000"/>
                </a:solidFill>
                <a:effectLst/>
                <a:latin typeface="Liberation Sans"/>
              </a:rPr>
              <a:t>Cairo University</a:t>
            </a:r>
          </a:p>
          <a:p>
            <a:endParaRPr lang="en-US" dirty="0"/>
          </a:p>
        </p:txBody>
      </p:sp>
      <p:sp>
        <p:nvSpPr>
          <p:cNvPr id="6" name="Slide Number Placeholder 5">
            <a:extLst>
              <a:ext uri="{FF2B5EF4-FFF2-40B4-BE49-F238E27FC236}">
                <a16:creationId xmlns:a16="http://schemas.microsoft.com/office/drawing/2014/main" id="{375791F3-DE06-47E3-E0E9-AC7D96054515}"/>
              </a:ext>
            </a:extLst>
          </p:cNvPr>
          <p:cNvSpPr>
            <a:spLocks noGrp="1"/>
          </p:cNvSpPr>
          <p:nvPr>
            <p:ph type="sldNum" sz="quarter" idx="12"/>
          </p:nvPr>
        </p:nvSpPr>
        <p:spPr/>
        <p:txBody>
          <a:bodyPr/>
          <a:lstStyle/>
          <a:p>
            <a:fld id="{23B165B4-B021-4F37-9901-CEB6DBD04A87}" type="slidenum">
              <a:rPr lang="en-US" smtClean="0"/>
              <a:t>1</a:t>
            </a:fld>
            <a:endParaRPr lang="en-US"/>
          </a:p>
        </p:txBody>
      </p:sp>
    </p:spTree>
    <p:extLst>
      <p:ext uri="{BB962C8B-B14F-4D97-AF65-F5344CB8AC3E}">
        <p14:creationId xmlns:p14="http://schemas.microsoft.com/office/powerpoint/2010/main" val="1392629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Spectra</a:t>
            </a:r>
          </a:p>
        </p:txBody>
      </p:sp>
      <p:sp>
        <p:nvSpPr>
          <p:cNvPr id="3" name="Rectangle 2"/>
          <p:cNvSpPr/>
          <p:nvPr/>
        </p:nvSpPr>
        <p:spPr>
          <a:xfrm>
            <a:off x="646111" y="1655913"/>
            <a:ext cx="6096000" cy="3416320"/>
          </a:xfrm>
          <a:prstGeom prst="rect">
            <a:avLst/>
          </a:prstGeom>
        </p:spPr>
        <p:txBody>
          <a:bodyPr>
            <a:spAutoFit/>
          </a:bodyPr>
          <a:lstStyle/>
          <a:p>
            <a:pPr>
              <a:buFont typeface="Arial" panose="020B0604020202020204" pitchFamily="34" charset="0"/>
              <a:buChar char="•"/>
            </a:pPr>
            <a:r>
              <a:rPr lang="en-US" dirty="0">
                <a:solidFill>
                  <a:schemeClr val="tx2"/>
                </a:solidFill>
                <a:latin typeface="Verdana" panose="020B0604030504040204" pitchFamily="34" charset="0"/>
                <a:hlinkClick r:id="rId2"/>
              </a:rPr>
              <a:t>Power Spectra</a:t>
            </a:r>
            <a:endParaRPr lang="en-US" dirty="0">
              <a:solidFill>
                <a:schemeClr val="tx2"/>
              </a:solidFill>
              <a:latin typeface="Verdana" panose="020B0604030504040204" pitchFamily="34" charset="0"/>
            </a:endParaRPr>
          </a:p>
          <a:p>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3"/>
              </a:rPr>
              <a:t>Baryons</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4"/>
              </a:rPr>
              <a:t>Matter</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5"/>
              </a:rPr>
              <a:t>Curvature </a:t>
            </a:r>
            <a:r>
              <a:rPr lang="en-US" dirty="0" err="1">
                <a:solidFill>
                  <a:schemeClr val="tx2"/>
                </a:solidFill>
                <a:latin typeface="Verdana" panose="020B0604030504040204" pitchFamily="34" charset="0"/>
                <a:hlinkClick r:id="rId5"/>
              </a:rPr>
              <a:t>DarkEnergy</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6"/>
              </a:rPr>
              <a:t>Reionization Tensors</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7"/>
              </a:rPr>
              <a:t>Damping Tail</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8"/>
              </a:rPr>
              <a:t>Baryon Fraction</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9"/>
              </a:rPr>
              <a:t>EB Polarization</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10"/>
              </a:rPr>
              <a:t>   Scalar</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11"/>
              </a:rPr>
              <a:t>   Vector</a:t>
            </a:r>
            <a:endParaRPr lang="en-US" dirty="0">
              <a:solidFill>
                <a:schemeClr val="tx2"/>
              </a:solidFill>
              <a:latin typeface="Verdana" panose="020B0604030504040204" pitchFamily="34" charset="0"/>
            </a:endParaRPr>
          </a:p>
          <a:p>
            <a:pPr>
              <a:buFont typeface="Arial" panose="020B0604020202020204" pitchFamily="34" charset="0"/>
              <a:buChar char="•"/>
            </a:pPr>
            <a:r>
              <a:rPr lang="en-US" dirty="0">
                <a:solidFill>
                  <a:schemeClr val="tx2"/>
                </a:solidFill>
                <a:latin typeface="Verdana" panose="020B0604030504040204" pitchFamily="34" charset="0"/>
                <a:hlinkClick r:id="rId12"/>
              </a:rPr>
              <a:t>   Tensor</a:t>
            </a:r>
            <a:endParaRPr lang="en-US" dirty="0">
              <a:solidFill>
                <a:schemeClr val="tx2"/>
              </a:solidFill>
              <a:latin typeface="Verdana" panose="020B0604030504040204" pitchFamily="34" charset="0"/>
            </a:endParaRPr>
          </a:p>
        </p:txBody>
      </p:sp>
      <p:sp>
        <p:nvSpPr>
          <p:cNvPr id="6" name="Rectangle 5"/>
          <p:cNvSpPr/>
          <p:nvPr/>
        </p:nvSpPr>
        <p:spPr>
          <a:xfrm>
            <a:off x="4637540" y="4610568"/>
            <a:ext cx="5715000" cy="830997"/>
          </a:xfrm>
          <a:prstGeom prst="rect">
            <a:avLst/>
          </a:prstGeom>
        </p:spPr>
        <p:txBody>
          <a:bodyPr wrap="square">
            <a:spAutoFit/>
          </a:bodyPr>
          <a:lstStyle/>
          <a:p>
            <a:r>
              <a:rPr lang="en-US" sz="1600" b="1" dirty="0"/>
              <a:t>Wayne </a:t>
            </a:r>
            <a:r>
              <a:rPr lang="en-US" sz="1600" b="1" dirty="0" err="1"/>
              <a:t>hu</a:t>
            </a:r>
            <a:endParaRPr lang="en-US" sz="1600" b="1" dirty="0"/>
          </a:p>
          <a:p>
            <a:r>
              <a:rPr lang="en-US" sz="1600" dirty="0">
                <a:solidFill>
                  <a:srgbClr val="FFC000"/>
                </a:solidFill>
              </a:rPr>
              <a:t>Professor, Department of Astronomy and Astrophysics, University of Chicago</a:t>
            </a:r>
          </a:p>
        </p:txBody>
      </p:sp>
      <p:pic>
        <p:nvPicPr>
          <p:cNvPr id="5" name="Picture 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637540" y="2078198"/>
            <a:ext cx="5715000" cy="2571750"/>
          </a:xfrm>
          <a:prstGeom prst="rect">
            <a:avLst/>
          </a:prstGeom>
        </p:spPr>
      </p:pic>
      <p:sp>
        <p:nvSpPr>
          <p:cNvPr id="7" name="Rectangle 6"/>
          <p:cNvSpPr/>
          <p:nvPr/>
        </p:nvSpPr>
        <p:spPr>
          <a:xfrm>
            <a:off x="4637540" y="5441565"/>
            <a:ext cx="6096000" cy="276999"/>
          </a:xfrm>
          <a:prstGeom prst="rect">
            <a:avLst/>
          </a:prstGeom>
        </p:spPr>
        <p:txBody>
          <a:bodyPr>
            <a:spAutoFit/>
          </a:bodyPr>
          <a:lstStyle/>
          <a:p>
            <a:r>
              <a:rPr lang="en-US" sz="1200" dirty="0">
                <a:hlinkClick r:id="rId2"/>
              </a:rPr>
              <a:t>http://background.uchicago.edu/~whu/metaanim.html</a:t>
            </a:r>
            <a:endParaRPr lang="en-US" sz="1200" dirty="0"/>
          </a:p>
        </p:txBody>
      </p:sp>
      <p:sp>
        <p:nvSpPr>
          <p:cNvPr id="8" name="TextBox 7"/>
          <p:cNvSpPr txBox="1"/>
          <p:nvPr/>
        </p:nvSpPr>
        <p:spPr>
          <a:xfrm>
            <a:off x="4571791" y="1430491"/>
            <a:ext cx="5780750" cy="646331"/>
          </a:xfrm>
          <a:prstGeom prst="rect">
            <a:avLst/>
          </a:prstGeom>
          <a:noFill/>
        </p:spPr>
        <p:txBody>
          <a:bodyPr wrap="square" rtlCol="0">
            <a:spAutoFit/>
          </a:bodyPr>
          <a:lstStyle/>
          <a:p>
            <a:r>
              <a:rPr lang="en-US" dirty="0"/>
              <a:t>Decompose the anisotropy (random Gaussian distribution) in spherical harmonics</a:t>
            </a:r>
          </a:p>
        </p:txBody>
      </p:sp>
      <p:sp>
        <p:nvSpPr>
          <p:cNvPr id="9" name="Slide Number Placeholder 8">
            <a:extLst>
              <a:ext uri="{FF2B5EF4-FFF2-40B4-BE49-F238E27FC236}">
                <a16:creationId xmlns:a16="http://schemas.microsoft.com/office/drawing/2014/main" id="{D676F739-0F73-B7F2-56F8-495E22642B2F}"/>
              </a:ext>
            </a:extLst>
          </p:cNvPr>
          <p:cNvSpPr>
            <a:spLocks noGrp="1"/>
          </p:cNvSpPr>
          <p:nvPr>
            <p:ph type="sldNum" sz="quarter" idx="12"/>
          </p:nvPr>
        </p:nvSpPr>
        <p:spPr/>
        <p:txBody>
          <a:bodyPr/>
          <a:lstStyle/>
          <a:p>
            <a:fld id="{23B165B4-B021-4F37-9901-CEB6DBD04A87}" type="slidenum">
              <a:rPr lang="en-US" smtClean="0"/>
              <a:t>10</a:t>
            </a:fld>
            <a:endParaRPr lang="en-US"/>
          </a:p>
        </p:txBody>
      </p:sp>
    </p:spTree>
    <p:extLst>
      <p:ext uri="{BB962C8B-B14F-4D97-AF65-F5344CB8AC3E}">
        <p14:creationId xmlns:p14="http://schemas.microsoft.com/office/powerpoint/2010/main" val="3448338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Spectra</a:t>
            </a:r>
          </a:p>
        </p:txBody>
      </p:sp>
      <p:sp>
        <p:nvSpPr>
          <p:cNvPr id="5" name="Rectangle 4"/>
          <p:cNvSpPr/>
          <p:nvPr/>
        </p:nvSpPr>
        <p:spPr>
          <a:xfrm>
            <a:off x="646111" y="2031392"/>
            <a:ext cx="3891598" cy="3139321"/>
          </a:xfrm>
          <a:prstGeom prst="rect">
            <a:avLst/>
          </a:prstGeom>
        </p:spPr>
        <p:txBody>
          <a:bodyPr wrap="square">
            <a:spAutoFit/>
          </a:bodyPr>
          <a:lstStyle/>
          <a:p>
            <a:pPr algn="just"/>
            <a:r>
              <a:rPr lang="en-US" dirty="0"/>
              <a:t>CMB anisotropies are mainly formed at redshift z ∼ 1000 when either dark energy or modifications to GR appear to be negligible. However, while CMB photons travel to us, they are affected and distorted by other, low redshift, mechanisms, that could help in understanding the nature of the accelerating universe.</a:t>
            </a:r>
          </a:p>
        </p:txBody>
      </p:sp>
      <p:pic>
        <p:nvPicPr>
          <p:cNvPr id="6" name="Picture 5"/>
          <p:cNvPicPr>
            <a:picLocks noChangeAspect="1"/>
          </p:cNvPicPr>
          <p:nvPr/>
        </p:nvPicPr>
        <p:blipFill rotWithShape="1">
          <a:blip r:embed="rId2">
            <a:lum bright="-20000" contrast="40000"/>
          </a:blip>
          <a:srcRect l="2381" r="2177"/>
          <a:stretch/>
        </p:blipFill>
        <p:spPr>
          <a:xfrm>
            <a:off x="4972819" y="1422703"/>
            <a:ext cx="6217920" cy="4356698"/>
          </a:xfrm>
          <a:prstGeom prst="rect">
            <a:avLst/>
          </a:prstGeom>
        </p:spPr>
      </p:pic>
      <p:sp>
        <p:nvSpPr>
          <p:cNvPr id="3" name="Slide Number Placeholder 2">
            <a:extLst>
              <a:ext uri="{FF2B5EF4-FFF2-40B4-BE49-F238E27FC236}">
                <a16:creationId xmlns:a16="http://schemas.microsoft.com/office/drawing/2014/main" id="{7030F58E-D8E4-92D9-39B8-E62600CE6803}"/>
              </a:ext>
            </a:extLst>
          </p:cNvPr>
          <p:cNvSpPr>
            <a:spLocks noGrp="1"/>
          </p:cNvSpPr>
          <p:nvPr>
            <p:ph type="sldNum" sz="quarter" idx="12"/>
          </p:nvPr>
        </p:nvSpPr>
        <p:spPr/>
        <p:txBody>
          <a:bodyPr/>
          <a:lstStyle/>
          <a:p>
            <a:fld id="{23B165B4-B021-4F37-9901-CEB6DBD04A87}" type="slidenum">
              <a:rPr lang="en-US" smtClean="0"/>
              <a:t>11</a:t>
            </a:fld>
            <a:endParaRPr lang="en-US"/>
          </a:p>
        </p:txBody>
      </p:sp>
    </p:spTree>
    <p:extLst>
      <p:ext uri="{BB962C8B-B14F-4D97-AF65-F5344CB8AC3E}">
        <p14:creationId xmlns:p14="http://schemas.microsoft.com/office/powerpoint/2010/main" val="2346496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Precession Cosmology (Planck 2018) </a:t>
            </a:r>
          </a:p>
        </p:txBody>
      </p:sp>
      <p:sp>
        <p:nvSpPr>
          <p:cNvPr id="6" name="Rectangle 5"/>
          <p:cNvSpPr/>
          <p:nvPr/>
        </p:nvSpPr>
        <p:spPr>
          <a:xfrm>
            <a:off x="779427" y="1490179"/>
            <a:ext cx="6096000" cy="5262979"/>
          </a:xfrm>
          <a:prstGeom prst="rect">
            <a:avLst/>
          </a:prstGeom>
        </p:spPr>
        <p:txBody>
          <a:bodyPr>
            <a:spAutoFit/>
          </a:bodyPr>
          <a:lstStyle/>
          <a:p>
            <a:r>
              <a:rPr lang="en-US" sz="2400" dirty="0">
                <a:latin typeface="Arial" panose="020B0604020202020204" pitchFamily="34" charset="0"/>
                <a:cs typeface="Arial" panose="020B0604020202020204" pitchFamily="34" charset="0"/>
              </a:rPr>
              <a:t>Precision measurements and maps</a:t>
            </a:r>
          </a:p>
          <a:p>
            <a:r>
              <a:rPr lang="en-US" sz="2400" dirty="0">
                <a:latin typeface="Arial" panose="020B0604020202020204" pitchFamily="34" charset="0"/>
                <a:cs typeface="Arial" panose="020B0604020202020204" pitchFamily="34" charset="0"/>
              </a:rPr>
              <a:t>– temperature</a:t>
            </a:r>
          </a:p>
          <a:p>
            <a:r>
              <a:rPr lang="en-US" sz="2400" dirty="0">
                <a:latin typeface="Arial" panose="020B0604020202020204" pitchFamily="34" charset="0"/>
                <a:cs typeface="Arial" panose="020B0604020202020204" pitchFamily="34" charset="0"/>
              </a:rPr>
              <a:t>– polarization</a:t>
            </a:r>
          </a:p>
          <a:p>
            <a:r>
              <a:rPr lang="en-US" sz="2400" dirty="0">
                <a:latin typeface="Arial" panose="020B0604020202020204" pitchFamily="34" charset="0"/>
                <a:cs typeface="Arial" panose="020B0604020202020204" pitchFamily="34" charset="0"/>
              </a:rPr>
              <a:t>– lensing</a:t>
            </a:r>
          </a:p>
          <a:p>
            <a:r>
              <a:rPr lang="en-US" sz="2400" dirty="0">
                <a:latin typeface="Arial" panose="020B0604020202020204" pitchFamily="34" charset="0"/>
                <a:cs typeface="Arial" panose="020B0604020202020204" pitchFamily="34" charset="0"/>
              </a:rPr>
              <a:t>– 9 frequencies</a:t>
            </a:r>
          </a:p>
          <a:p>
            <a:r>
              <a:rPr lang="en-US" sz="2400" dirty="0">
                <a:latin typeface="Arial" panose="020B0604020202020204" pitchFamily="34" charset="0"/>
                <a:cs typeface="Arial" panose="020B0604020202020204" pitchFamily="34" charset="0"/>
              </a:rPr>
              <a:t> </a:t>
            </a:r>
          </a:p>
          <a:p>
            <a:r>
              <a:rPr lang="en-US" sz="2400" dirty="0">
                <a:latin typeface="Arial" panose="020B0604020202020204" pitchFamily="34" charset="0"/>
                <a:cs typeface="Arial" panose="020B0604020202020204" pitchFamily="34" charset="0"/>
              </a:rPr>
              <a:t>Control over systematics</a:t>
            </a:r>
          </a:p>
          <a:p>
            <a:r>
              <a:rPr lang="en-US" sz="2400" dirty="0">
                <a:latin typeface="Arial" panose="020B0604020202020204" pitchFamily="34" charset="0"/>
                <a:cs typeface="Arial" panose="020B0604020202020204" pitchFamily="34" charset="0"/>
              </a:rPr>
              <a:t>– most recently polarization</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Accurate and precise</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theoretical predictions</a:t>
            </a:r>
          </a:p>
          <a:p>
            <a:r>
              <a:rPr lang="en-US" sz="2400" dirty="0">
                <a:latin typeface="Arial" panose="020B0604020202020204" pitchFamily="34" charset="0"/>
                <a:cs typeface="Arial" panose="020B0604020202020204" pitchFamily="34" charset="0"/>
              </a:rPr>
              <a:t>– Gaussian, adiabatic</a:t>
            </a:r>
          </a:p>
          <a:p>
            <a:r>
              <a:rPr lang="en-US" sz="2400" dirty="0">
                <a:latin typeface="Arial" panose="020B0604020202020204" pitchFamily="34" charset="0"/>
                <a:cs typeface="Arial" panose="020B0604020202020204" pitchFamily="34" charset="0"/>
              </a:rPr>
              <a:t>– LCDM</a:t>
            </a:r>
          </a:p>
        </p:txBody>
      </p:sp>
      <p:sp>
        <p:nvSpPr>
          <p:cNvPr id="3" name="Rectangle 2"/>
          <p:cNvSpPr/>
          <p:nvPr/>
        </p:nvSpPr>
        <p:spPr>
          <a:xfrm rot="16200000">
            <a:off x="8345266" y="3820392"/>
            <a:ext cx="4765292" cy="830997"/>
          </a:xfrm>
          <a:prstGeom prst="rect">
            <a:avLst/>
          </a:prstGeom>
          <a:noFill/>
          <a:ln>
            <a:solidFill>
              <a:schemeClr val="tx1">
                <a:lumMod val="85000"/>
              </a:schemeClr>
            </a:solidFill>
          </a:ln>
        </p:spPr>
        <p:txBody>
          <a:bodyPr wrap="square" lIns="91440" tIns="45720" rIns="91440" bIns="45720">
            <a:spAutoFit/>
          </a:bodyPr>
          <a:lstStyle/>
          <a:p>
            <a:pPr algn="ctr"/>
            <a:r>
              <a:rPr lang="en-US" sz="4800" b="0" cap="none" spc="0" dirty="0">
                <a:ln w="0"/>
                <a:solidFill>
                  <a:schemeClr val="tx1">
                    <a:lumMod val="85000"/>
                  </a:schemeClr>
                </a:solidFill>
                <a:effectLst>
                  <a:outerShdw blurRad="38100" dist="19050" dir="2700000" algn="tl" rotWithShape="0">
                    <a:schemeClr val="dk1">
                      <a:alpha val="40000"/>
                    </a:schemeClr>
                  </a:outerShdw>
                </a:effectLst>
              </a:rPr>
              <a:t>Planck Legacy</a:t>
            </a:r>
          </a:p>
        </p:txBody>
      </p:sp>
      <p:pic>
        <p:nvPicPr>
          <p:cNvPr id="5" name="Picture 4"/>
          <p:cNvPicPr>
            <a:picLocks noChangeAspect="1"/>
          </p:cNvPicPr>
          <p:nvPr/>
        </p:nvPicPr>
        <p:blipFill>
          <a:blip r:embed="rId2">
            <a:lum contrast="40000"/>
          </a:blip>
          <a:stretch>
            <a:fillRect/>
          </a:stretch>
        </p:blipFill>
        <p:spPr>
          <a:xfrm>
            <a:off x="7189085" y="1853248"/>
            <a:ext cx="3188854" cy="4765292"/>
          </a:xfrm>
          <a:prstGeom prst="rect">
            <a:avLst/>
          </a:prstGeom>
          <a:noFill/>
          <a:ln>
            <a:solidFill>
              <a:schemeClr val="tx1"/>
            </a:solidFill>
          </a:ln>
        </p:spPr>
      </p:pic>
      <p:sp>
        <p:nvSpPr>
          <p:cNvPr id="7" name="Slide Number Placeholder 6">
            <a:extLst>
              <a:ext uri="{FF2B5EF4-FFF2-40B4-BE49-F238E27FC236}">
                <a16:creationId xmlns:a16="http://schemas.microsoft.com/office/drawing/2014/main" id="{5FD7FF01-52D7-8C74-E6DB-4F400AC4BB92}"/>
              </a:ext>
            </a:extLst>
          </p:cNvPr>
          <p:cNvSpPr>
            <a:spLocks noGrp="1"/>
          </p:cNvSpPr>
          <p:nvPr>
            <p:ph type="sldNum" sz="quarter" idx="12"/>
          </p:nvPr>
        </p:nvSpPr>
        <p:spPr/>
        <p:txBody>
          <a:bodyPr/>
          <a:lstStyle/>
          <a:p>
            <a:fld id="{23B165B4-B021-4F37-9901-CEB6DBD04A87}" type="slidenum">
              <a:rPr lang="en-US" smtClean="0"/>
              <a:t>12</a:t>
            </a:fld>
            <a:endParaRPr lang="en-US"/>
          </a:p>
        </p:txBody>
      </p:sp>
    </p:spTree>
    <p:extLst>
      <p:ext uri="{BB962C8B-B14F-4D97-AF65-F5344CB8AC3E}">
        <p14:creationId xmlns:p14="http://schemas.microsoft.com/office/powerpoint/2010/main" val="931065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Sound horizon scale</a:t>
            </a:r>
          </a:p>
        </p:txBody>
      </p:sp>
      <p:pic>
        <p:nvPicPr>
          <p:cNvPr id="3" name="Picture 2"/>
          <p:cNvPicPr>
            <a:picLocks noChangeAspect="1"/>
          </p:cNvPicPr>
          <p:nvPr/>
        </p:nvPicPr>
        <p:blipFill>
          <a:blip r:embed="rId2">
            <a:lum bright="-20000" contrast="40000"/>
          </a:blip>
          <a:stretch>
            <a:fillRect/>
          </a:stretch>
        </p:blipFill>
        <p:spPr>
          <a:xfrm>
            <a:off x="2322244" y="2066886"/>
            <a:ext cx="6052457" cy="4518253"/>
          </a:xfrm>
          <a:prstGeom prst="rect">
            <a:avLst/>
          </a:prstGeom>
        </p:spPr>
      </p:pic>
      <p:cxnSp>
        <p:nvCxnSpPr>
          <p:cNvPr id="6" name="Straight Connector 5"/>
          <p:cNvCxnSpPr/>
          <p:nvPr/>
        </p:nvCxnSpPr>
        <p:spPr>
          <a:xfrm>
            <a:off x="2496457" y="4699747"/>
            <a:ext cx="457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496457" y="4368480"/>
            <a:ext cx="4572000" cy="31931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576457" y="2351314"/>
            <a:ext cx="0" cy="3599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075713" y="2358574"/>
            <a:ext cx="0" cy="3599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360426" y="3946597"/>
            <a:ext cx="1559035" cy="646331"/>
          </a:xfrm>
          <a:prstGeom prst="rect">
            <a:avLst/>
          </a:prstGeom>
          <a:noFill/>
        </p:spPr>
        <p:txBody>
          <a:bodyPr wrap="square" lIns="91440" tIns="45720" rIns="91440" bIns="45720">
            <a:spAutoFit/>
          </a:bodyPr>
          <a:lstStyle/>
          <a:p>
            <a:pPr algn="ctr"/>
            <a:r>
              <a:rPr lang="en-US" sz="3600" b="0" cap="none" spc="0" dirty="0">
                <a:ln w="0"/>
                <a:solidFill>
                  <a:srgbClr val="C00000"/>
                </a:solidFill>
                <a:effectLst>
                  <a:outerShdw blurRad="38100" dist="19050" dir="2700000" algn="tl" rotWithShape="0">
                    <a:schemeClr val="dk1">
                      <a:alpha val="40000"/>
                    </a:schemeClr>
                  </a:outerShdw>
                </a:effectLst>
              </a:rPr>
              <a:t>0.03%</a:t>
            </a:r>
          </a:p>
        </p:txBody>
      </p:sp>
      <p:sp>
        <p:nvSpPr>
          <p:cNvPr id="11" name="TextBox 10"/>
          <p:cNvSpPr txBox="1"/>
          <p:nvPr/>
        </p:nvSpPr>
        <p:spPr>
          <a:xfrm>
            <a:off x="8713932" y="4047815"/>
            <a:ext cx="2873602" cy="923330"/>
          </a:xfrm>
          <a:prstGeom prst="rect">
            <a:avLst/>
          </a:prstGeom>
          <a:noFill/>
        </p:spPr>
        <p:txBody>
          <a:bodyPr wrap="square" rtlCol="0">
            <a:spAutoFit/>
          </a:bodyPr>
          <a:lstStyle/>
          <a:p>
            <a:r>
              <a:rPr lang="en-US" dirty="0"/>
              <a:t>Temperature	7 peaks</a:t>
            </a:r>
          </a:p>
          <a:p>
            <a:r>
              <a:rPr lang="en-US" dirty="0"/>
              <a:t>Polarization	5 peaks</a:t>
            </a:r>
          </a:p>
          <a:p>
            <a:r>
              <a:rPr lang="en-US" dirty="0"/>
              <a:t>TE correlation	6 peaks </a:t>
            </a:r>
          </a:p>
        </p:txBody>
      </p:sp>
      <p:sp>
        <p:nvSpPr>
          <p:cNvPr id="12" name="Rectangle 11"/>
          <p:cNvSpPr/>
          <p:nvPr/>
        </p:nvSpPr>
        <p:spPr>
          <a:xfrm>
            <a:off x="9327013" y="2215634"/>
            <a:ext cx="1444626" cy="369332"/>
          </a:xfrm>
          <a:prstGeom prst="rect">
            <a:avLst/>
          </a:prstGeom>
        </p:spPr>
        <p:txBody>
          <a:bodyPr wrap="none">
            <a:spAutoFit/>
          </a:bodyPr>
          <a:lstStyle/>
          <a:p>
            <a:pPr algn="ctr"/>
            <a:r>
              <a:rPr lang="en-US" dirty="0"/>
              <a:t>2 &lt; ℓ &lt; 2500</a:t>
            </a:r>
          </a:p>
        </p:txBody>
      </p:sp>
      <p:sp>
        <p:nvSpPr>
          <p:cNvPr id="13" name="Down Arrow 12"/>
          <p:cNvSpPr/>
          <p:nvPr/>
        </p:nvSpPr>
        <p:spPr>
          <a:xfrm>
            <a:off x="9906000" y="5105400"/>
            <a:ext cx="497340" cy="71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8509001" y="5914715"/>
            <a:ext cx="3282082" cy="646331"/>
          </a:xfrm>
          <a:prstGeom prst="rect">
            <a:avLst/>
          </a:prstGeom>
          <a:noFill/>
        </p:spPr>
        <p:txBody>
          <a:bodyPr wrap="square" rtlCol="0">
            <a:spAutoFit/>
          </a:bodyPr>
          <a:lstStyle/>
          <a:p>
            <a:pPr algn="ctr"/>
            <a:r>
              <a:rPr lang="en-US" dirty="0"/>
              <a:t>High </a:t>
            </a:r>
          </a:p>
          <a:p>
            <a:pPr algn="ctr"/>
            <a:r>
              <a:rPr lang="en-US" dirty="0"/>
              <a:t>precession measurement</a:t>
            </a:r>
          </a:p>
        </p:txBody>
      </p:sp>
      <p:sp>
        <p:nvSpPr>
          <p:cNvPr id="15" name="Down Arrow 14"/>
          <p:cNvSpPr/>
          <p:nvPr/>
        </p:nvSpPr>
        <p:spPr>
          <a:xfrm>
            <a:off x="9906000" y="3390900"/>
            <a:ext cx="497340" cy="71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9136513" y="2685534"/>
            <a:ext cx="2047355" cy="646331"/>
          </a:xfrm>
          <a:prstGeom prst="rect">
            <a:avLst/>
          </a:prstGeom>
        </p:spPr>
        <p:txBody>
          <a:bodyPr wrap="none">
            <a:spAutoFit/>
          </a:bodyPr>
          <a:lstStyle/>
          <a:p>
            <a:pPr algn="ctr"/>
            <a:r>
              <a:rPr lang="en-US" dirty="0"/>
              <a:t>Lots of </a:t>
            </a:r>
          </a:p>
          <a:p>
            <a:pPr algn="ctr"/>
            <a:r>
              <a:rPr lang="en-US" dirty="0"/>
              <a:t>peaks &amp; troughs</a:t>
            </a:r>
          </a:p>
        </p:txBody>
      </p:sp>
      <p:sp>
        <p:nvSpPr>
          <p:cNvPr id="5" name="Slide Number Placeholder 4">
            <a:extLst>
              <a:ext uri="{FF2B5EF4-FFF2-40B4-BE49-F238E27FC236}">
                <a16:creationId xmlns:a16="http://schemas.microsoft.com/office/drawing/2014/main" id="{EE505F5C-9B07-A555-871F-D5A46F0DE803}"/>
              </a:ext>
            </a:extLst>
          </p:cNvPr>
          <p:cNvSpPr>
            <a:spLocks noGrp="1"/>
          </p:cNvSpPr>
          <p:nvPr>
            <p:ph type="sldNum" sz="quarter" idx="12"/>
          </p:nvPr>
        </p:nvSpPr>
        <p:spPr/>
        <p:txBody>
          <a:bodyPr/>
          <a:lstStyle/>
          <a:p>
            <a:fld id="{23B165B4-B021-4F37-9901-CEB6DBD04A87}" type="slidenum">
              <a:rPr lang="en-US" smtClean="0"/>
              <a:t>13</a:t>
            </a:fld>
            <a:endParaRPr lang="en-US"/>
          </a:p>
        </p:txBody>
      </p:sp>
    </p:spTree>
    <p:extLst>
      <p:ext uri="{BB962C8B-B14F-4D97-AF65-F5344CB8AC3E}">
        <p14:creationId xmlns:p14="http://schemas.microsoft.com/office/powerpoint/2010/main" val="1919385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lum bright="-20000" contrast="40000"/>
          </a:blip>
          <a:stretch>
            <a:fillRect/>
          </a:stretch>
        </p:blipFill>
        <p:spPr>
          <a:xfrm>
            <a:off x="2322243" y="2064055"/>
            <a:ext cx="6052457" cy="4518253"/>
          </a:xfrm>
          <a:prstGeom prst="rect">
            <a:avLst/>
          </a:prstGeom>
        </p:spPr>
      </p:pic>
      <p:sp>
        <p:nvSpPr>
          <p:cNvPr id="2" name="Title 1"/>
          <p:cNvSpPr>
            <a:spLocks noGrp="1"/>
          </p:cNvSpPr>
          <p:nvPr>
            <p:ph type="title"/>
          </p:nvPr>
        </p:nvSpPr>
        <p:spPr/>
        <p:txBody>
          <a:bodyPr/>
          <a:lstStyle/>
          <a:p>
            <a:r>
              <a:rPr lang="en-US" dirty="0"/>
              <a:t>Sound horizon scale</a:t>
            </a:r>
          </a:p>
        </p:txBody>
      </p:sp>
      <p:cxnSp>
        <p:nvCxnSpPr>
          <p:cNvPr id="7" name="Straight Connector 6"/>
          <p:cNvCxnSpPr/>
          <p:nvPr/>
        </p:nvCxnSpPr>
        <p:spPr>
          <a:xfrm>
            <a:off x="7576457" y="2351314"/>
            <a:ext cx="0" cy="3599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75713" y="2358574"/>
            <a:ext cx="0" cy="3599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496457" y="4368480"/>
            <a:ext cx="4572000" cy="31931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496457" y="4699747"/>
            <a:ext cx="457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01EDD883-0999-6312-08B3-C1447870B8EE}"/>
              </a:ext>
            </a:extLst>
          </p:cNvPr>
          <p:cNvSpPr txBox="1"/>
          <p:nvPr/>
        </p:nvSpPr>
        <p:spPr>
          <a:xfrm>
            <a:off x="8713932" y="4047815"/>
            <a:ext cx="2873602" cy="923330"/>
          </a:xfrm>
          <a:prstGeom prst="rect">
            <a:avLst/>
          </a:prstGeom>
          <a:noFill/>
        </p:spPr>
        <p:txBody>
          <a:bodyPr wrap="square" rtlCol="0">
            <a:spAutoFit/>
          </a:bodyPr>
          <a:lstStyle/>
          <a:p>
            <a:r>
              <a:rPr lang="en-US" dirty="0"/>
              <a:t>Temperature	7 peaks</a:t>
            </a:r>
          </a:p>
          <a:p>
            <a:r>
              <a:rPr lang="en-US" dirty="0"/>
              <a:t>Polarization	5 peaks</a:t>
            </a:r>
          </a:p>
          <a:p>
            <a:r>
              <a:rPr lang="en-US" dirty="0"/>
              <a:t>TE correlation	6 peaks </a:t>
            </a:r>
          </a:p>
        </p:txBody>
      </p:sp>
      <p:sp>
        <p:nvSpPr>
          <p:cNvPr id="6" name="Rectangle 5">
            <a:extLst>
              <a:ext uri="{FF2B5EF4-FFF2-40B4-BE49-F238E27FC236}">
                <a16:creationId xmlns:a16="http://schemas.microsoft.com/office/drawing/2014/main" id="{226BC0F1-8F85-16EA-0D6C-DAC2D9B0D3E2}"/>
              </a:ext>
            </a:extLst>
          </p:cNvPr>
          <p:cNvSpPr/>
          <p:nvPr/>
        </p:nvSpPr>
        <p:spPr>
          <a:xfrm>
            <a:off x="9327013" y="2215634"/>
            <a:ext cx="1444626" cy="369332"/>
          </a:xfrm>
          <a:prstGeom prst="rect">
            <a:avLst/>
          </a:prstGeom>
        </p:spPr>
        <p:txBody>
          <a:bodyPr wrap="none">
            <a:spAutoFit/>
          </a:bodyPr>
          <a:lstStyle/>
          <a:p>
            <a:pPr algn="ctr"/>
            <a:r>
              <a:rPr lang="en-US" dirty="0"/>
              <a:t>2 &lt; ℓ &lt; 2500</a:t>
            </a:r>
          </a:p>
        </p:txBody>
      </p:sp>
      <p:sp>
        <p:nvSpPr>
          <p:cNvPr id="8" name="Down Arrow 12">
            <a:extLst>
              <a:ext uri="{FF2B5EF4-FFF2-40B4-BE49-F238E27FC236}">
                <a16:creationId xmlns:a16="http://schemas.microsoft.com/office/drawing/2014/main" id="{57EC0E82-A23D-30C0-4737-BFC4994752D4}"/>
              </a:ext>
            </a:extLst>
          </p:cNvPr>
          <p:cNvSpPr/>
          <p:nvPr/>
        </p:nvSpPr>
        <p:spPr>
          <a:xfrm>
            <a:off x="9906000" y="5105400"/>
            <a:ext cx="497340" cy="71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27403A5-C9D6-ED6E-2672-DA593D18610A}"/>
              </a:ext>
            </a:extLst>
          </p:cNvPr>
          <p:cNvSpPr txBox="1"/>
          <p:nvPr/>
        </p:nvSpPr>
        <p:spPr>
          <a:xfrm>
            <a:off x="8509001" y="5914715"/>
            <a:ext cx="3282082" cy="646331"/>
          </a:xfrm>
          <a:prstGeom prst="rect">
            <a:avLst/>
          </a:prstGeom>
          <a:noFill/>
        </p:spPr>
        <p:txBody>
          <a:bodyPr wrap="square" rtlCol="0">
            <a:spAutoFit/>
          </a:bodyPr>
          <a:lstStyle/>
          <a:p>
            <a:pPr algn="ctr"/>
            <a:r>
              <a:rPr lang="en-US" dirty="0"/>
              <a:t>High </a:t>
            </a:r>
          </a:p>
          <a:p>
            <a:pPr algn="ctr"/>
            <a:r>
              <a:rPr lang="en-US" dirty="0"/>
              <a:t>precession measurement</a:t>
            </a:r>
          </a:p>
        </p:txBody>
      </p:sp>
      <p:sp>
        <p:nvSpPr>
          <p:cNvPr id="12" name="Down Arrow 14">
            <a:extLst>
              <a:ext uri="{FF2B5EF4-FFF2-40B4-BE49-F238E27FC236}">
                <a16:creationId xmlns:a16="http://schemas.microsoft.com/office/drawing/2014/main" id="{2499BA1D-B9D4-BF17-9F3E-77E3A7E96001}"/>
              </a:ext>
            </a:extLst>
          </p:cNvPr>
          <p:cNvSpPr/>
          <p:nvPr/>
        </p:nvSpPr>
        <p:spPr>
          <a:xfrm>
            <a:off x="9906000" y="3390900"/>
            <a:ext cx="497340" cy="711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9538D8D-532D-395B-DE01-7719E0CB8D5F}"/>
              </a:ext>
            </a:extLst>
          </p:cNvPr>
          <p:cNvSpPr/>
          <p:nvPr/>
        </p:nvSpPr>
        <p:spPr>
          <a:xfrm>
            <a:off x="9136513" y="2685534"/>
            <a:ext cx="2047355" cy="646331"/>
          </a:xfrm>
          <a:prstGeom prst="rect">
            <a:avLst/>
          </a:prstGeom>
        </p:spPr>
        <p:txBody>
          <a:bodyPr wrap="none">
            <a:spAutoFit/>
          </a:bodyPr>
          <a:lstStyle/>
          <a:p>
            <a:pPr algn="ctr"/>
            <a:r>
              <a:rPr lang="en-US" dirty="0"/>
              <a:t>Lots of </a:t>
            </a:r>
          </a:p>
          <a:p>
            <a:pPr algn="ctr"/>
            <a:r>
              <a:rPr lang="en-US" dirty="0"/>
              <a:t>peaks &amp; troughs</a:t>
            </a:r>
          </a:p>
        </p:txBody>
      </p:sp>
      <p:sp>
        <p:nvSpPr>
          <p:cNvPr id="14" name="Slide Number Placeholder 13">
            <a:extLst>
              <a:ext uri="{FF2B5EF4-FFF2-40B4-BE49-F238E27FC236}">
                <a16:creationId xmlns:a16="http://schemas.microsoft.com/office/drawing/2014/main" id="{F07CC4ED-56A8-2B61-AD48-FDC76884FD44}"/>
              </a:ext>
            </a:extLst>
          </p:cNvPr>
          <p:cNvSpPr>
            <a:spLocks noGrp="1"/>
          </p:cNvSpPr>
          <p:nvPr>
            <p:ph type="sldNum" sz="quarter" idx="12"/>
          </p:nvPr>
        </p:nvSpPr>
        <p:spPr/>
        <p:txBody>
          <a:bodyPr/>
          <a:lstStyle/>
          <a:p>
            <a:fld id="{23B165B4-B021-4F37-9901-CEB6DBD04A87}" type="slidenum">
              <a:rPr lang="en-US" smtClean="0"/>
              <a:t>14</a:t>
            </a:fld>
            <a:endParaRPr lang="en-US"/>
          </a:p>
        </p:txBody>
      </p:sp>
    </p:spTree>
    <p:extLst>
      <p:ext uri="{BB962C8B-B14F-4D97-AF65-F5344CB8AC3E}">
        <p14:creationId xmlns:p14="http://schemas.microsoft.com/office/powerpoint/2010/main" val="770958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LCDM 6 parameters Space</a:t>
            </a:r>
          </a:p>
        </p:txBody>
      </p:sp>
      <p:pic>
        <p:nvPicPr>
          <p:cNvPr id="6" name="Picture 5"/>
          <p:cNvPicPr>
            <a:picLocks noChangeAspect="1"/>
          </p:cNvPicPr>
          <p:nvPr/>
        </p:nvPicPr>
        <p:blipFill rotWithShape="1">
          <a:blip r:embed="rId2"/>
          <a:srcRect l="18330" t="5135" r="18353" b="11592"/>
          <a:stretch/>
        </p:blipFill>
        <p:spPr>
          <a:xfrm>
            <a:off x="2133600" y="1428756"/>
            <a:ext cx="7404285" cy="5146420"/>
          </a:xfrm>
          <a:prstGeom prst="rect">
            <a:avLst/>
          </a:prstGeom>
        </p:spPr>
      </p:pic>
      <p:sp>
        <p:nvSpPr>
          <p:cNvPr id="3" name="Slide Number Placeholder 2">
            <a:extLst>
              <a:ext uri="{FF2B5EF4-FFF2-40B4-BE49-F238E27FC236}">
                <a16:creationId xmlns:a16="http://schemas.microsoft.com/office/drawing/2014/main" id="{EAADDBCB-B807-1104-43F8-9E6893116421}"/>
              </a:ext>
            </a:extLst>
          </p:cNvPr>
          <p:cNvSpPr>
            <a:spLocks noGrp="1"/>
          </p:cNvSpPr>
          <p:nvPr>
            <p:ph type="sldNum" sz="quarter" idx="12"/>
          </p:nvPr>
        </p:nvSpPr>
        <p:spPr/>
        <p:txBody>
          <a:bodyPr/>
          <a:lstStyle/>
          <a:p>
            <a:fld id="{23B165B4-B021-4F37-9901-CEB6DBD04A87}" type="slidenum">
              <a:rPr lang="en-US" smtClean="0"/>
              <a:t>15</a:t>
            </a:fld>
            <a:endParaRPr lang="en-US"/>
          </a:p>
        </p:txBody>
      </p:sp>
    </p:spTree>
    <p:extLst>
      <p:ext uri="{BB962C8B-B14F-4D97-AF65-F5344CB8AC3E}">
        <p14:creationId xmlns:p14="http://schemas.microsoft.com/office/powerpoint/2010/main" val="894033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334103"/>
            <a:ext cx="10396882" cy="1151965"/>
          </a:xfrm>
        </p:spPr>
        <p:txBody>
          <a:bodyPr/>
          <a:lstStyle/>
          <a:p>
            <a:r>
              <a:rPr lang="en-US" dirty="0"/>
              <a:t>LCDM 6 parameters Space</a:t>
            </a:r>
          </a:p>
        </p:txBody>
      </p:sp>
      <p:pic>
        <p:nvPicPr>
          <p:cNvPr id="3" name="Picture 2"/>
          <p:cNvPicPr>
            <a:picLocks noChangeAspect="1"/>
          </p:cNvPicPr>
          <p:nvPr/>
        </p:nvPicPr>
        <p:blipFill>
          <a:blip r:embed="rId2">
            <a:lum bright="-20000" contrast="40000"/>
          </a:blip>
          <a:stretch>
            <a:fillRect/>
          </a:stretch>
        </p:blipFill>
        <p:spPr>
          <a:xfrm>
            <a:off x="646111" y="1307656"/>
            <a:ext cx="10454785" cy="4272249"/>
          </a:xfrm>
          <a:prstGeom prst="rect">
            <a:avLst/>
          </a:prstGeom>
        </p:spPr>
      </p:pic>
      <p:sp>
        <p:nvSpPr>
          <p:cNvPr id="5" name="Slide Number Placeholder 4">
            <a:extLst>
              <a:ext uri="{FF2B5EF4-FFF2-40B4-BE49-F238E27FC236}">
                <a16:creationId xmlns:a16="http://schemas.microsoft.com/office/drawing/2014/main" id="{5C484256-440E-3F7F-A07F-7386212FC913}"/>
              </a:ext>
            </a:extLst>
          </p:cNvPr>
          <p:cNvSpPr>
            <a:spLocks noGrp="1"/>
          </p:cNvSpPr>
          <p:nvPr>
            <p:ph type="sldNum" sz="quarter" idx="12"/>
          </p:nvPr>
        </p:nvSpPr>
        <p:spPr/>
        <p:txBody>
          <a:bodyPr/>
          <a:lstStyle/>
          <a:p>
            <a:fld id="{23B165B4-B021-4F37-9901-CEB6DBD04A87}" type="slidenum">
              <a:rPr lang="en-US" smtClean="0"/>
              <a:t>16</a:t>
            </a:fld>
            <a:endParaRPr lang="en-US"/>
          </a:p>
        </p:txBody>
      </p:sp>
    </p:spTree>
    <p:extLst>
      <p:ext uri="{BB962C8B-B14F-4D97-AF65-F5344CB8AC3E}">
        <p14:creationId xmlns:p14="http://schemas.microsoft.com/office/powerpoint/2010/main" val="34769590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162571"/>
            <a:ext cx="9706429" cy="1400530"/>
          </a:xfrm>
        </p:spPr>
        <p:txBody>
          <a:bodyPr>
            <a:normAutofit/>
          </a:bodyPr>
          <a:lstStyle/>
          <a:p>
            <a:r>
              <a:rPr lang="en-US" dirty="0">
                <a:solidFill>
                  <a:srgbClr val="C00000"/>
                </a:solidFill>
              </a:rPr>
              <a:t>Planck + LCDM vs. External Datasets</a:t>
            </a:r>
          </a:p>
        </p:txBody>
      </p:sp>
      <p:pic>
        <p:nvPicPr>
          <p:cNvPr id="3" name="Picture 2"/>
          <p:cNvPicPr>
            <a:picLocks noChangeAspect="1"/>
          </p:cNvPicPr>
          <p:nvPr/>
        </p:nvPicPr>
        <p:blipFill>
          <a:blip r:embed="rId2">
            <a:clrChange>
              <a:clrFrom>
                <a:srgbClr val="FFFFFF"/>
              </a:clrFrom>
              <a:clrTo>
                <a:srgbClr val="FFFFFF">
                  <a:alpha val="0"/>
                </a:srgbClr>
              </a:clrTo>
            </a:clrChange>
            <a:lum bright="-20000" contrast="40000"/>
          </a:blip>
          <a:stretch>
            <a:fillRect/>
          </a:stretch>
        </p:blipFill>
        <p:spPr>
          <a:xfrm>
            <a:off x="646111" y="1328346"/>
            <a:ext cx="3505701" cy="2616167"/>
          </a:xfrm>
          <a:prstGeom prst="rect">
            <a:avLst/>
          </a:prstGeom>
        </p:spPr>
      </p:pic>
      <p:pic>
        <p:nvPicPr>
          <p:cNvPr id="5" name="Picture 4"/>
          <p:cNvPicPr>
            <a:picLocks noChangeAspect="1"/>
          </p:cNvPicPr>
          <p:nvPr/>
        </p:nvPicPr>
        <p:blipFill>
          <a:blip r:embed="rId3">
            <a:clrChange>
              <a:clrFrom>
                <a:srgbClr val="FFFFFF"/>
              </a:clrFrom>
              <a:clrTo>
                <a:srgbClr val="FFFFFF">
                  <a:alpha val="0"/>
                </a:srgbClr>
              </a:clrTo>
            </a:clrChange>
            <a:lum bright="-20000" contrast="40000"/>
          </a:blip>
          <a:stretch>
            <a:fillRect/>
          </a:stretch>
        </p:blipFill>
        <p:spPr>
          <a:xfrm>
            <a:off x="646111" y="4012388"/>
            <a:ext cx="3505701" cy="2771126"/>
          </a:xfrm>
          <a:prstGeom prst="rect">
            <a:avLst/>
          </a:prstGeom>
        </p:spPr>
      </p:pic>
      <p:pic>
        <p:nvPicPr>
          <p:cNvPr id="6" name="Picture 5"/>
          <p:cNvPicPr>
            <a:picLocks noChangeAspect="1"/>
          </p:cNvPicPr>
          <p:nvPr/>
        </p:nvPicPr>
        <p:blipFill>
          <a:blip r:embed="rId4">
            <a:clrChange>
              <a:clrFrom>
                <a:srgbClr val="FFFFFF"/>
              </a:clrFrom>
              <a:clrTo>
                <a:srgbClr val="FFFFFF">
                  <a:alpha val="0"/>
                </a:srgbClr>
              </a:clrTo>
            </a:clrChange>
            <a:lum bright="-20000" contrast="40000"/>
          </a:blip>
          <a:stretch>
            <a:fillRect/>
          </a:stretch>
        </p:blipFill>
        <p:spPr>
          <a:xfrm>
            <a:off x="6270899" y="1342706"/>
            <a:ext cx="3505212" cy="2601808"/>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lum bright="-20000" contrast="40000"/>
          </a:blip>
          <a:stretch>
            <a:fillRect/>
          </a:stretch>
        </p:blipFill>
        <p:spPr>
          <a:xfrm>
            <a:off x="6270898" y="4012387"/>
            <a:ext cx="3505214" cy="2499155"/>
          </a:xfrm>
          <a:prstGeom prst="rect">
            <a:avLst/>
          </a:prstGeom>
        </p:spPr>
      </p:pic>
      <p:sp>
        <p:nvSpPr>
          <p:cNvPr id="8" name="Rectangle 7"/>
          <p:cNvSpPr/>
          <p:nvPr/>
        </p:nvSpPr>
        <p:spPr>
          <a:xfrm>
            <a:off x="3341821" y="1430770"/>
            <a:ext cx="689611" cy="369332"/>
          </a:xfrm>
          <a:prstGeom prst="rect">
            <a:avLst/>
          </a:prstGeom>
          <a:noFill/>
        </p:spPr>
        <p:txBody>
          <a:bodyPr wrap="none" lIns="91440" tIns="45720" rIns="91440" bIns="45720">
            <a:spAutoFit/>
          </a:bodyPr>
          <a:lstStyle/>
          <a:p>
            <a:pPr algn="r"/>
            <a:r>
              <a:rPr lang="en-US" b="0" cap="none" spc="0" dirty="0">
                <a:ln w="0"/>
                <a:solidFill>
                  <a:srgbClr val="002060"/>
                </a:solidFill>
                <a:effectLst>
                  <a:outerShdw blurRad="38100" dist="19050" dir="2700000" algn="tl" rotWithShape="0">
                    <a:schemeClr val="dk1">
                      <a:alpha val="40000"/>
                    </a:schemeClr>
                  </a:outerShdw>
                </a:effectLst>
              </a:rPr>
              <a:t>BAO</a:t>
            </a:r>
          </a:p>
        </p:txBody>
      </p:sp>
      <p:sp>
        <p:nvSpPr>
          <p:cNvPr id="9" name="Rectangle 8"/>
          <p:cNvSpPr/>
          <p:nvPr/>
        </p:nvSpPr>
        <p:spPr>
          <a:xfrm>
            <a:off x="9001108" y="1474639"/>
            <a:ext cx="611066" cy="369332"/>
          </a:xfrm>
          <a:prstGeom prst="rect">
            <a:avLst/>
          </a:prstGeom>
          <a:noFill/>
        </p:spPr>
        <p:txBody>
          <a:bodyPr wrap="none" lIns="91440" tIns="45720" rIns="91440" bIns="45720">
            <a:spAutoFit/>
          </a:bodyPr>
          <a:lstStyle/>
          <a:p>
            <a:pPr algn="r"/>
            <a:r>
              <a:rPr lang="en-US" b="0" cap="none" spc="0" dirty="0">
                <a:ln w="0"/>
                <a:solidFill>
                  <a:srgbClr val="002060"/>
                </a:solidFill>
                <a:effectLst>
                  <a:outerShdw blurRad="38100" dist="19050" dir="2700000" algn="tl" rotWithShape="0">
                    <a:schemeClr val="dk1">
                      <a:alpha val="40000"/>
                    </a:schemeClr>
                  </a:outerShdw>
                </a:effectLst>
              </a:rPr>
              <a:t>RSD</a:t>
            </a:r>
          </a:p>
        </p:txBody>
      </p:sp>
      <p:sp>
        <p:nvSpPr>
          <p:cNvPr id="10" name="Rectangle 9"/>
          <p:cNvSpPr/>
          <p:nvPr/>
        </p:nvSpPr>
        <p:spPr>
          <a:xfrm>
            <a:off x="3337515" y="4123171"/>
            <a:ext cx="681598" cy="369332"/>
          </a:xfrm>
          <a:prstGeom prst="rect">
            <a:avLst/>
          </a:prstGeom>
          <a:noFill/>
        </p:spPr>
        <p:txBody>
          <a:bodyPr wrap="none" lIns="91440" tIns="45720" rIns="91440" bIns="45720">
            <a:spAutoFit/>
          </a:bodyPr>
          <a:lstStyle/>
          <a:p>
            <a:pPr algn="r"/>
            <a:r>
              <a:rPr lang="en-US" b="0" cap="none" spc="0" dirty="0" err="1">
                <a:ln w="0"/>
                <a:solidFill>
                  <a:srgbClr val="002060"/>
                </a:solidFill>
                <a:effectLst>
                  <a:outerShdw blurRad="38100" dist="19050" dir="2700000" algn="tl" rotWithShape="0">
                    <a:schemeClr val="dk1">
                      <a:alpha val="40000"/>
                    </a:schemeClr>
                  </a:outerShdw>
                </a:effectLst>
              </a:rPr>
              <a:t>SNIa</a:t>
            </a:r>
            <a:endParaRPr lang="en-US" b="0" cap="none" spc="0" dirty="0">
              <a:ln w="0"/>
              <a:solidFill>
                <a:srgbClr val="002060"/>
              </a:solidFill>
              <a:effectLst>
                <a:outerShdw blurRad="38100" dist="19050" dir="2700000" algn="tl" rotWithShape="0">
                  <a:schemeClr val="dk1">
                    <a:alpha val="40000"/>
                  </a:schemeClr>
                </a:outerShdw>
              </a:effectLst>
            </a:endParaRPr>
          </a:p>
        </p:txBody>
      </p:sp>
      <p:sp>
        <p:nvSpPr>
          <p:cNvPr id="11" name="Rectangle 10"/>
          <p:cNvSpPr/>
          <p:nvPr/>
        </p:nvSpPr>
        <p:spPr>
          <a:xfrm>
            <a:off x="8958358" y="4086957"/>
            <a:ext cx="622286" cy="369332"/>
          </a:xfrm>
          <a:prstGeom prst="rect">
            <a:avLst/>
          </a:prstGeom>
          <a:noFill/>
        </p:spPr>
        <p:txBody>
          <a:bodyPr wrap="none" lIns="91440" tIns="45720" rIns="91440" bIns="45720">
            <a:spAutoFit/>
          </a:bodyPr>
          <a:lstStyle/>
          <a:p>
            <a:pPr algn="r"/>
            <a:r>
              <a:rPr lang="en-US" b="0" cap="none" spc="0" dirty="0">
                <a:ln w="0"/>
                <a:solidFill>
                  <a:srgbClr val="002060"/>
                </a:solidFill>
                <a:effectLst>
                  <a:outerShdw blurRad="38100" dist="19050" dir="2700000" algn="tl" rotWithShape="0">
                    <a:schemeClr val="dk1">
                      <a:alpha val="40000"/>
                    </a:schemeClr>
                  </a:outerShdw>
                </a:effectLst>
              </a:rPr>
              <a:t>BBN</a:t>
            </a:r>
          </a:p>
        </p:txBody>
      </p:sp>
      <p:sp>
        <p:nvSpPr>
          <p:cNvPr id="12" name="Rectangle 11"/>
          <p:cNvSpPr/>
          <p:nvPr/>
        </p:nvSpPr>
        <p:spPr>
          <a:xfrm rot="19733610">
            <a:off x="1955552" y="2873297"/>
            <a:ext cx="7460489" cy="1631216"/>
          </a:xfrm>
          <a:prstGeom prst="rect">
            <a:avLst/>
          </a:prstGeom>
          <a:noFill/>
        </p:spPr>
        <p:txBody>
          <a:bodyPr wrap="square" lIns="91440" tIns="45720" rIns="91440" bIns="45720">
            <a:spAutoFit/>
          </a:bodyPr>
          <a:lstStyle/>
          <a:p>
            <a:pPr algn="ctr"/>
            <a:r>
              <a:rPr lang="en-US" sz="10000" b="0" cap="none" spc="0" dirty="0">
                <a:ln w="0"/>
                <a:solidFill>
                  <a:srgbClr val="C00000"/>
                </a:solidFill>
                <a:effectLst>
                  <a:outerShdw blurRad="38100" dist="19050" dir="2700000" algn="tl" rotWithShape="0">
                    <a:schemeClr val="dk1">
                      <a:alpha val="40000"/>
                    </a:schemeClr>
                  </a:outerShdw>
                </a:effectLst>
              </a:rPr>
              <a:t>AMAZING</a:t>
            </a:r>
          </a:p>
        </p:txBody>
      </p:sp>
      <p:sp>
        <p:nvSpPr>
          <p:cNvPr id="13" name="Slide Number Placeholder 12">
            <a:extLst>
              <a:ext uri="{FF2B5EF4-FFF2-40B4-BE49-F238E27FC236}">
                <a16:creationId xmlns:a16="http://schemas.microsoft.com/office/drawing/2014/main" id="{0297684B-F9C3-AF21-7BFC-864AC50FAF47}"/>
              </a:ext>
            </a:extLst>
          </p:cNvPr>
          <p:cNvSpPr>
            <a:spLocks noGrp="1"/>
          </p:cNvSpPr>
          <p:nvPr>
            <p:ph type="sldNum" sz="quarter" idx="12"/>
          </p:nvPr>
        </p:nvSpPr>
        <p:spPr/>
        <p:txBody>
          <a:bodyPr/>
          <a:lstStyle/>
          <a:p>
            <a:fld id="{23B165B4-B021-4F37-9901-CEB6DBD04A87}" type="slidenum">
              <a:rPr lang="en-US" smtClean="0"/>
              <a:t>17</a:t>
            </a:fld>
            <a:endParaRPr lang="en-US"/>
          </a:p>
        </p:txBody>
      </p:sp>
    </p:spTree>
    <p:extLst>
      <p:ext uri="{BB962C8B-B14F-4D97-AF65-F5344CB8AC3E}">
        <p14:creationId xmlns:p14="http://schemas.microsoft.com/office/powerpoint/2010/main" val="36685517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60779" y="1655884"/>
            <a:ext cx="3965810" cy="1325563"/>
          </a:xfrm>
          <a:solidFill>
            <a:schemeClr val="accent4"/>
          </a:solidFill>
        </p:spPr>
        <p:txBody>
          <a:bodyPr>
            <a:normAutofit/>
          </a:bodyPr>
          <a:lstStyle/>
          <a:p>
            <a:r>
              <a:rPr lang="en-US" b="1" i="1" dirty="0">
                <a:solidFill>
                  <a:srgbClr val="C00000"/>
                </a:solidFill>
                <a:effectLst>
                  <a:outerShdw blurRad="38100" dist="38100" dir="2700000" algn="tl">
                    <a:srgbClr val="000000">
                      <a:alpha val="43137"/>
                    </a:srgbClr>
                  </a:outerShdw>
                </a:effectLst>
              </a:rPr>
              <a:t>Cracks in Standard Model</a:t>
            </a:r>
          </a:p>
        </p:txBody>
      </p:sp>
      <p:sp>
        <p:nvSpPr>
          <p:cNvPr id="8" name="Content Placeholder 7"/>
          <p:cNvSpPr>
            <a:spLocks noGrp="1"/>
          </p:cNvSpPr>
          <p:nvPr>
            <p:ph idx="1"/>
          </p:nvPr>
        </p:nvSpPr>
        <p:spPr>
          <a:xfrm>
            <a:off x="838200" y="3134295"/>
            <a:ext cx="3788389" cy="1777384"/>
          </a:xfrm>
        </p:spPr>
        <p:txBody>
          <a:bodyPr/>
          <a:lstStyle/>
          <a:p>
            <a:r>
              <a:rPr lang="en-US" dirty="0">
                <a:solidFill>
                  <a:srgbClr val="002060"/>
                </a:solidFill>
              </a:rPr>
              <a:t>H</a:t>
            </a:r>
            <a:r>
              <a:rPr lang="en-US" baseline="-25000" dirty="0">
                <a:solidFill>
                  <a:srgbClr val="002060"/>
                </a:solidFill>
              </a:rPr>
              <a:t>0</a:t>
            </a:r>
            <a:r>
              <a:rPr lang="en-US" dirty="0">
                <a:solidFill>
                  <a:srgbClr val="002060"/>
                </a:solidFill>
              </a:rPr>
              <a:t>-tension</a:t>
            </a:r>
          </a:p>
          <a:p>
            <a:r>
              <a:rPr lang="en-US" dirty="0">
                <a:solidFill>
                  <a:srgbClr val="002060"/>
                </a:solidFill>
                <a:latin typeface="Symbol" panose="05050102010706020507" pitchFamily="18" charset="2"/>
              </a:rPr>
              <a:t>s</a:t>
            </a:r>
            <a:r>
              <a:rPr lang="en-US" baseline="-25000" dirty="0">
                <a:solidFill>
                  <a:srgbClr val="002060"/>
                </a:solidFill>
              </a:rPr>
              <a:t>8</a:t>
            </a:r>
            <a:r>
              <a:rPr lang="en-US" dirty="0">
                <a:solidFill>
                  <a:srgbClr val="002060"/>
                </a:solidFill>
              </a:rPr>
              <a:t>-tension</a:t>
            </a:r>
          </a:p>
          <a:p>
            <a:r>
              <a:rPr lang="en-US" dirty="0">
                <a:solidFill>
                  <a:srgbClr val="002060"/>
                </a:solidFill>
              </a:rPr>
              <a:t>No concordance model</a:t>
            </a:r>
          </a:p>
        </p:txBody>
      </p:sp>
      <p:pic>
        <p:nvPicPr>
          <p:cNvPr id="4" name="Picture 3"/>
          <p:cNvPicPr>
            <a:picLocks noChangeAspect="1"/>
          </p:cNvPicPr>
          <p:nvPr/>
        </p:nvPicPr>
        <p:blipFill>
          <a:blip r:embed="rId2"/>
          <a:stretch>
            <a:fillRect/>
          </a:stretch>
        </p:blipFill>
        <p:spPr>
          <a:xfrm>
            <a:off x="4653886" y="1646238"/>
            <a:ext cx="6727209" cy="3784056"/>
          </a:xfrm>
          <a:prstGeom prst="rect">
            <a:avLst/>
          </a:prstGeom>
        </p:spPr>
      </p:pic>
      <p:sp>
        <p:nvSpPr>
          <p:cNvPr id="5" name="Rectangle 4"/>
          <p:cNvSpPr/>
          <p:nvPr/>
        </p:nvSpPr>
        <p:spPr>
          <a:xfrm>
            <a:off x="5576576" y="5434296"/>
            <a:ext cx="5777223" cy="369332"/>
          </a:xfrm>
          <a:prstGeom prst="rect">
            <a:avLst/>
          </a:prstGeom>
        </p:spPr>
        <p:txBody>
          <a:bodyPr wrap="none">
            <a:spAutoFit/>
          </a:bodyPr>
          <a:lstStyle/>
          <a:p>
            <a:pPr algn="r"/>
            <a:r>
              <a:rPr lang="en-US" dirty="0"/>
              <a:t>Illustration by Sandbox Studio, Chicago with Corinne </a:t>
            </a:r>
            <a:r>
              <a:rPr lang="en-US" dirty="0" err="1"/>
              <a:t>Mucha</a:t>
            </a:r>
            <a:endParaRPr lang="en-US" dirty="0"/>
          </a:p>
        </p:txBody>
      </p:sp>
      <p:sp>
        <p:nvSpPr>
          <p:cNvPr id="2" name="Slide Number Placeholder 1">
            <a:extLst>
              <a:ext uri="{FF2B5EF4-FFF2-40B4-BE49-F238E27FC236}">
                <a16:creationId xmlns:a16="http://schemas.microsoft.com/office/drawing/2014/main" id="{E70428E3-43DF-C1E4-A9D4-411F3C8170A7}"/>
              </a:ext>
            </a:extLst>
          </p:cNvPr>
          <p:cNvSpPr>
            <a:spLocks noGrp="1"/>
          </p:cNvSpPr>
          <p:nvPr>
            <p:ph type="sldNum" sz="quarter" idx="12"/>
          </p:nvPr>
        </p:nvSpPr>
        <p:spPr/>
        <p:txBody>
          <a:bodyPr/>
          <a:lstStyle/>
          <a:p>
            <a:fld id="{23B165B4-B021-4F37-9901-CEB6DBD04A87}" type="slidenum">
              <a:rPr lang="en-US" smtClean="0"/>
              <a:t>18</a:t>
            </a:fld>
            <a:endParaRPr lang="en-US"/>
          </a:p>
        </p:txBody>
      </p:sp>
    </p:spTree>
    <p:extLst>
      <p:ext uri="{BB962C8B-B14F-4D97-AF65-F5344CB8AC3E}">
        <p14:creationId xmlns:p14="http://schemas.microsoft.com/office/powerpoint/2010/main" val="851158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1" y="182880"/>
            <a:ext cx="10396882" cy="1151965"/>
          </a:xfrm>
        </p:spPr>
        <p:txBody>
          <a:bodyPr>
            <a:normAutofit fontScale="90000"/>
          </a:bodyPr>
          <a:lstStyle/>
          <a:p>
            <a:r>
              <a:rPr lang="en-US" dirty="0">
                <a:solidFill>
                  <a:srgbClr val="C00000"/>
                </a:solidFill>
                <a:latin typeface="Impact" panose="020B0806030902050204" pitchFamily="34" charset="0"/>
              </a:rPr>
              <a:t>How fast is the universe expanding?</a:t>
            </a:r>
          </a:p>
        </p:txBody>
      </p:sp>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46582" y="1187646"/>
            <a:ext cx="8275320" cy="4353618"/>
          </a:xfrm>
          <a:prstGeom prst="rect">
            <a:avLst/>
          </a:prstGeom>
          <a:ln>
            <a:noFill/>
          </a:ln>
          <a:effectLst>
            <a:softEdge rad="112500"/>
          </a:effectLst>
        </p:spPr>
      </p:pic>
      <p:sp>
        <p:nvSpPr>
          <p:cNvPr id="3" name="Slide Number Placeholder 2">
            <a:extLst>
              <a:ext uri="{FF2B5EF4-FFF2-40B4-BE49-F238E27FC236}">
                <a16:creationId xmlns:a16="http://schemas.microsoft.com/office/drawing/2014/main" id="{9A052081-6E6A-F3E4-A405-F26046B42028}"/>
              </a:ext>
            </a:extLst>
          </p:cNvPr>
          <p:cNvSpPr>
            <a:spLocks noGrp="1"/>
          </p:cNvSpPr>
          <p:nvPr>
            <p:ph type="sldNum" sz="quarter" idx="12"/>
          </p:nvPr>
        </p:nvSpPr>
        <p:spPr/>
        <p:txBody>
          <a:bodyPr/>
          <a:lstStyle/>
          <a:p>
            <a:fld id="{23B165B4-B021-4F37-9901-CEB6DBD04A87}" type="slidenum">
              <a:rPr lang="en-US" smtClean="0"/>
              <a:t>19</a:t>
            </a:fld>
            <a:endParaRPr lang="en-US"/>
          </a:p>
        </p:txBody>
      </p:sp>
    </p:spTree>
    <p:extLst>
      <p:ext uri="{BB962C8B-B14F-4D97-AF65-F5344CB8AC3E}">
        <p14:creationId xmlns:p14="http://schemas.microsoft.com/office/powerpoint/2010/main" val="121824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Abstract</a:t>
            </a:r>
          </a:p>
        </p:txBody>
      </p:sp>
      <p:sp>
        <p:nvSpPr>
          <p:cNvPr id="3" name="Content Placeholder 2"/>
          <p:cNvSpPr>
            <a:spLocks noGrp="1"/>
          </p:cNvSpPr>
          <p:nvPr>
            <p:ph idx="1"/>
          </p:nvPr>
        </p:nvSpPr>
        <p:spPr/>
        <p:txBody>
          <a:bodyPr>
            <a:normAutofit/>
          </a:bodyPr>
          <a:lstStyle/>
          <a:p>
            <a:pPr marL="0" indent="0" algn="just">
              <a:buNone/>
            </a:pPr>
            <a:r>
              <a:rPr lang="en-US" dirty="0"/>
              <a:t>The standard Λ Cold Dark Matter cosmological model amazingly fits a wide range of astrophysical and astronomical data. However, the increase of the experimental sensitivity emerges some cracks in the standard scenario due tensions between different independent cosmological datasets. The Planck mission estimation of Hubble constant H</a:t>
            </a:r>
            <a:r>
              <a:rPr lang="en-US" baseline="-25000" dirty="0"/>
              <a:t>0</a:t>
            </a:r>
            <a:r>
              <a:rPr lang="en-US" dirty="0"/>
              <a:t> is at 4-6σ tension with its measured value by SH0ES and H0LiCOW collaborations. Also, the tension between Planck data and weak lensing measurements and redshift surveys about the value of the matter energy density Ω</a:t>
            </a:r>
            <a:r>
              <a:rPr lang="en-US" baseline="-25000" dirty="0"/>
              <a:t>m</a:t>
            </a:r>
            <a:r>
              <a:rPr lang="en-US" dirty="0"/>
              <a:t>, and the amplitude or rate of growth of structure (σ</a:t>
            </a:r>
            <a:r>
              <a:rPr lang="en-US" baseline="-25000" dirty="0"/>
              <a:t>8</a:t>
            </a:r>
            <a:r>
              <a:rPr lang="en-US" dirty="0"/>
              <a:t>, fσ</a:t>
            </a:r>
            <a:r>
              <a:rPr lang="en-US" baseline="-25000" dirty="0"/>
              <a:t>8</a:t>
            </a:r>
            <a:r>
              <a:rPr lang="en-US" dirty="0"/>
              <a:t>) becomes significant. New physics could be in action to resolve these cosmic tensions. We give an outline of the different approaches to solve these tensions with some interesting models.</a:t>
            </a:r>
          </a:p>
        </p:txBody>
      </p:sp>
      <p:sp>
        <p:nvSpPr>
          <p:cNvPr id="5" name="Slide Number Placeholder 4">
            <a:extLst>
              <a:ext uri="{FF2B5EF4-FFF2-40B4-BE49-F238E27FC236}">
                <a16:creationId xmlns:a16="http://schemas.microsoft.com/office/drawing/2014/main" id="{177E8E95-A6A1-7E95-2597-9010C139C85B}"/>
              </a:ext>
            </a:extLst>
          </p:cNvPr>
          <p:cNvSpPr>
            <a:spLocks noGrp="1"/>
          </p:cNvSpPr>
          <p:nvPr>
            <p:ph type="sldNum" sz="quarter" idx="12"/>
          </p:nvPr>
        </p:nvSpPr>
        <p:spPr/>
        <p:txBody>
          <a:bodyPr/>
          <a:lstStyle/>
          <a:p>
            <a:fld id="{23B165B4-B021-4F37-9901-CEB6DBD04A87}" type="slidenum">
              <a:rPr lang="en-US" smtClean="0"/>
              <a:t>2</a:t>
            </a:fld>
            <a:endParaRPr lang="en-US"/>
          </a:p>
        </p:txBody>
      </p:sp>
    </p:spTree>
    <p:extLst>
      <p:ext uri="{BB962C8B-B14F-4D97-AF65-F5344CB8AC3E}">
        <p14:creationId xmlns:p14="http://schemas.microsoft.com/office/powerpoint/2010/main" val="32455123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706429" cy="1400530"/>
          </a:xfrm>
        </p:spPr>
        <p:txBody>
          <a:bodyPr>
            <a:normAutofit/>
          </a:bodyPr>
          <a:lstStyle/>
          <a:p>
            <a:r>
              <a:rPr lang="en-US" dirty="0">
                <a:solidFill>
                  <a:srgbClr val="C00000"/>
                </a:solidFill>
              </a:rPr>
              <a:t>Planck + LCDM vs. External Datasets</a:t>
            </a:r>
          </a:p>
        </p:txBody>
      </p:sp>
      <p:grpSp>
        <p:nvGrpSpPr>
          <p:cNvPr id="11" name="Group 10"/>
          <p:cNvGrpSpPr/>
          <p:nvPr/>
        </p:nvGrpSpPr>
        <p:grpSpPr>
          <a:xfrm>
            <a:off x="5975425" y="2212725"/>
            <a:ext cx="5370290" cy="4027825"/>
            <a:chOff x="465734" y="2232740"/>
            <a:chExt cx="5370290" cy="4027825"/>
          </a:xfrm>
        </p:grpSpPr>
        <p:pic>
          <p:nvPicPr>
            <p:cNvPr id="12" name="Picture 11"/>
            <p:cNvPicPr>
              <a:picLocks noChangeAspect="1"/>
            </p:cNvPicPr>
            <p:nvPr/>
          </p:nvPicPr>
          <p:blipFill>
            <a:blip r:embed="rId2">
              <a:clrChange>
                <a:clrFrom>
                  <a:srgbClr val="FFFFFF"/>
                </a:clrFrom>
                <a:clrTo>
                  <a:srgbClr val="FFFFFF">
                    <a:alpha val="0"/>
                  </a:srgbClr>
                </a:clrTo>
              </a:clrChange>
              <a:lum bright="-20000" contrast="40000"/>
            </a:blip>
            <a:stretch>
              <a:fillRect/>
            </a:stretch>
          </p:blipFill>
          <p:spPr>
            <a:xfrm>
              <a:off x="465734" y="2232740"/>
              <a:ext cx="5370290" cy="4027825"/>
            </a:xfrm>
            <a:prstGeom prst="rect">
              <a:avLst/>
            </a:prstGeom>
          </p:spPr>
        </p:pic>
        <p:sp>
          <p:nvSpPr>
            <p:cNvPr id="8" name="Rectangle 7"/>
            <p:cNvSpPr/>
            <p:nvPr/>
          </p:nvSpPr>
          <p:spPr>
            <a:xfrm>
              <a:off x="1350481" y="5154196"/>
              <a:ext cx="1424749" cy="369332"/>
            </a:xfrm>
            <a:prstGeom prst="rect">
              <a:avLst/>
            </a:prstGeom>
            <a:noFill/>
          </p:spPr>
          <p:txBody>
            <a:bodyPr wrap="none" lIns="91440" tIns="45720" rIns="91440" bIns="45720">
              <a:spAutoFit/>
            </a:bodyPr>
            <a:lstStyle/>
            <a:p>
              <a:r>
                <a:rPr lang="en-US" b="0" cap="none" spc="0" dirty="0">
                  <a:ln w="0"/>
                  <a:solidFill>
                    <a:srgbClr val="002060"/>
                  </a:solidFill>
                  <a:effectLst>
                    <a:outerShdw blurRad="38100" dist="19050" dir="2700000" algn="tl" rotWithShape="0">
                      <a:schemeClr val="dk1">
                        <a:alpha val="40000"/>
                      </a:schemeClr>
                    </a:outerShdw>
                  </a:effectLst>
                </a:rPr>
                <a:t>DES and </a:t>
              </a:r>
              <a:r>
                <a:rPr lang="en-US" b="0" cap="none" spc="0" dirty="0" err="1">
                  <a:ln w="0"/>
                  <a:solidFill>
                    <a:srgbClr val="002060"/>
                  </a:solidFill>
                  <a:effectLst>
                    <a:outerShdw blurRad="38100" dist="19050" dir="2700000" algn="tl" rotWithShape="0">
                      <a:schemeClr val="dk1">
                        <a:alpha val="40000"/>
                      </a:schemeClr>
                    </a:outerShdw>
                  </a:effectLst>
                </a:rPr>
                <a:t>KiDS</a:t>
              </a:r>
              <a:endParaRPr lang="en-US" b="0" cap="none" spc="0" dirty="0">
                <a:ln w="0"/>
                <a:solidFill>
                  <a:srgbClr val="002060"/>
                </a:solidFill>
                <a:effectLst>
                  <a:outerShdw blurRad="38100" dist="19050" dir="2700000" algn="tl" rotWithShape="0">
                    <a:schemeClr val="dk1">
                      <a:alpha val="40000"/>
                    </a:schemeClr>
                  </a:outerShdw>
                </a:effectLst>
              </a:endParaRPr>
            </a:p>
          </p:txBody>
        </p:sp>
      </p:grpSp>
      <p:sp>
        <p:nvSpPr>
          <p:cNvPr id="5" name="Rectangle 4"/>
          <p:cNvSpPr/>
          <p:nvPr/>
        </p:nvSpPr>
        <p:spPr>
          <a:xfrm>
            <a:off x="1310140" y="1566394"/>
            <a:ext cx="4525884" cy="646331"/>
          </a:xfrm>
          <a:prstGeom prst="rect">
            <a:avLst/>
          </a:prstGeom>
        </p:spPr>
        <p:txBody>
          <a:bodyPr wrap="square">
            <a:spAutoFit/>
          </a:bodyPr>
          <a:lstStyle/>
          <a:p>
            <a:r>
              <a:rPr lang="en-US" dirty="0">
                <a:solidFill>
                  <a:schemeClr val="bg1"/>
                </a:solidFill>
              </a:rPr>
              <a:t>cosmic shear by KiDS-450 is at 2</a:t>
            </a:r>
            <a:r>
              <a:rPr lang="en-US" dirty="0">
                <a:solidFill>
                  <a:schemeClr val="bg1"/>
                </a:solidFill>
                <a:latin typeface="Symbol" panose="05050102010706020507" pitchFamily="18" charset="2"/>
              </a:rPr>
              <a:t>s</a:t>
            </a:r>
            <a:r>
              <a:rPr lang="en-US" dirty="0">
                <a:solidFill>
                  <a:schemeClr val="bg1"/>
                </a:solidFill>
              </a:rPr>
              <a:t> </a:t>
            </a:r>
          </a:p>
          <a:p>
            <a:r>
              <a:rPr lang="en-US" dirty="0">
                <a:solidFill>
                  <a:schemeClr val="bg1"/>
                </a:solidFill>
              </a:rPr>
              <a:t>disagreement.</a:t>
            </a:r>
          </a:p>
        </p:txBody>
      </p:sp>
      <p:grpSp>
        <p:nvGrpSpPr>
          <p:cNvPr id="14" name="Group 13"/>
          <p:cNvGrpSpPr/>
          <p:nvPr/>
        </p:nvGrpSpPr>
        <p:grpSpPr>
          <a:xfrm>
            <a:off x="646111" y="1645035"/>
            <a:ext cx="5259839" cy="4527610"/>
            <a:chOff x="5930900" y="1744603"/>
            <a:chExt cx="5259839" cy="4527610"/>
          </a:xfrm>
        </p:grpSpPr>
        <p:grpSp>
          <p:nvGrpSpPr>
            <p:cNvPr id="3" name="Group 4"/>
            <p:cNvGrpSpPr>
              <a:grpSpLocks noChangeAspect="1"/>
            </p:cNvGrpSpPr>
            <p:nvPr/>
          </p:nvGrpSpPr>
          <p:grpSpPr bwMode="auto">
            <a:xfrm>
              <a:off x="5930900" y="2232025"/>
              <a:ext cx="5259388" cy="4040188"/>
              <a:chOff x="3736" y="1406"/>
              <a:chExt cx="3313" cy="2545"/>
            </a:xfrm>
          </p:grpSpPr>
          <p:sp>
            <p:nvSpPr>
              <p:cNvPr id="6" name="AutoShape 3"/>
              <p:cNvSpPr>
                <a:spLocks noChangeAspect="1" noChangeArrowheads="1" noTextEdit="1"/>
              </p:cNvSpPr>
              <p:nvPr/>
            </p:nvSpPr>
            <p:spPr bwMode="auto">
              <a:xfrm>
                <a:off x="3736" y="1406"/>
                <a:ext cx="3313" cy="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6" y="1406"/>
                <a:ext cx="3320" cy="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Rectangle 8"/>
            <p:cNvSpPr/>
            <p:nvPr/>
          </p:nvSpPr>
          <p:spPr>
            <a:xfrm>
              <a:off x="7870982" y="4863931"/>
              <a:ext cx="689612" cy="369332"/>
            </a:xfrm>
            <a:prstGeom prst="rect">
              <a:avLst/>
            </a:prstGeom>
            <a:noFill/>
          </p:spPr>
          <p:txBody>
            <a:bodyPr wrap="none" lIns="91440" tIns="45720" rIns="91440" bIns="45720">
              <a:spAutoFit/>
            </a:bodyPr>
            <a:lstStyle/>
            <a:p>
              <a:pPr algn="r"/>
              <a:r>
                <a:rPr lang="en-US" b="0" cap="none" spc="0" dirty="0">
                  <a:ln w="0"/>
                  <a:solidFill>
                    <a:srgbClr val="002060"/>
                  </a:solidFill>
                  <a:effectLst>
                    <a:outerShdw blurRad="38100" dist="19050" dir="2700000" algn="tl" rotWithShape="0">
                      <a:schemeClr val="dk1">
                        <a:alpha val="40000"/>
                      </a:schemeClr>
                    </a:outerShdw>
                  </a:effectLst>
                </a:rPr>
                <a:t>BAO</a:t>
              </a:r>
            </a:p>
          </p:txBody>
        </p:sp>
        <p:sp>
          <p:nvSpPr>
            <p:cNvPr id="10" name="Rectangle 9"/>
            <p:cNvSpPr/>
            <p:nvPr/>
          </p:nvSpPr>
          <p:spPr>
            <a:xfrm>
              <a:off x="6664855" y="1744603"/>
              <a:ext cx="4525884" cy="646331"/>
            </a:xfrm>
            <a:prstGeom prst="rect">
              <a:avLst/>
            </a:prstGeom>
          </p:spPr>
          <p:txBody>
            <a:bodyPr wrap="square">
              <a:spAutoFit/>
            </a:bodyPr>
            <a:lstStyle/>
            <a:p>
              <a:r>
                <a:rPr lang="en-US" dirty="0">
                  <a:solidFill>
                    <a:schemeClr val="bg1"/>
                  </a:solidFill>
                </a:rPr>
                <a:t>H0 by (SH0ES+H0LiCOW) is at ~5</a:t>
              </a:r>
              <a:r>
                <a:rPr lang="en-US" dirty="0">
                  <a:solidFill>
                    <a:schemeClr val="bg1"/>
                  </a:solidFill>
                  <a:latin typeface="Symbol" panose="05050102010706020507" pitchFamily="18" charset="2"/>
                </a:rPr>
                <a:t>s</a:t>
              </a:r>
              <a:r>
                <a:rPr lang="en-US" dirty="0">
                  <a:solidFill>
                    <a:schemeClr val="bg1"/>
                  </a:solidFill>
                </a:rPr>
                <a:t> </a:t>
              </a:r>
            </a:p>
            <a:p>
              <a:r>
                <a:rPr lang="en-US" dirty="0">
                  <a:solidFill>
                    <a:schemeClr val="bg1"/>
                  </a:solidFill>
                </a:rPr>
                <a:t>disagreement.</a:t>
              </a:r>
            </a:p>
          </p:txBody>
        </p:sp>
        <p:sp>
          <p:nvSpPr>
            <p:cNvPr id="13" name="Rectangle 12"/>
            <p:cNvSpPr/>
            <p:nvPr/>
          </p:nvSpPr>
          <p:spPr>
            <a:xfrm>
              <a:off x="7289784" y="2905080"/>
              <a:ext cx="1638013" cy="369332"/>
            </a:xfrm>
            <a:prstGeom prst="rect">
              <a:avLst/>
            </a:prstGeom>
            <a:noFill/>
          </p:spPr>
          <p:txBody>
            <a:bodyPr wrap="none" lIns="91440" tIns="45720" rIns="91440" bIns="45720">
              <a:spAutoFit/>
            </a:bodyPr>
            <a:lstStyle/>
            <a:p>
              <a:pPr algn="r"/>
              <a:r>
                <a:rPr lang="en-US" b="0" cap="none" spc="0" dirty="0">
                  <a:ln w="0"/>
                  <a:solidFill>
                    <a:srgbClr val="002060"/>
                  </a:solidFill>
                  <a:effectLst>
                    <a:outerShdw blurRad="38100" dist="19050" dir="2700000" algn="tl" rotWithShape="0">
                      <a:schemeClr val="dk1">
                        <a:alpha val="40000"/>
                      </a:schemeClr>
                    </a:outerShdw>
                  </a:effectLst>
                </a:rPr>
                <a:t>Distance ladder</a:t>
              </a:r>
            </a:p>
          </p:txBody>
        </p:sp>
      </p:grpSp>
      <p:sp>
        <p:nvSpPr>
          <p:cNvPr id="7" name="Slide Number Placeholder 6">
            <a:extLst>
              <a:ext uri="{FF2B5EF4-FFF2-40B4-BE49-F238E27FC236}">
                <a16:creationId xmlns:a16="http://schemas.microsoft.com/office/drawing/2014/main" id="{52E20727-17A6-6EBA-6BE3-79CAC6CAC809}"/>
              </a:ext>
            </a:extLst>
          </p:cNvPr>
          <p:cNvSpPr>
            <a:spLocks noGrp="1"/>
          </p:cNvSpPr>
          <p:nvPr>
            <p:ph type="sldNum" sz="quarter" idx="12"/>
          </p:nvPr>
        </p:nvSpPr>
        <p:spPr/>
        <p:txBody>
          <a:bodyPr/>
          <a:lstStyle/>
          <a:p>
            <a:fld id="{23B165B4-B021-4F37-9901-CEB6DBD04A87}" type="slidenum">
              <a:rPr lang="en-US" smtClean="0"/>
              <a:t>20</a:t>
            </a:fld>
            <a:endParaRPr lang="en-US"/>
          </a:p>
        </p:txBody>
      </p:sp>
    </p:spTree>
    <p:extLst>
      <p:ext uri="{BB962C8B-B14F-4D97-AF65-F5344CB8AC3E}">
        <p14:creationId xmlns:p14="http://schemas.microsoft.com/office/powerpoint/2010/main" val="385273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t>
            </a:r>
            <a:r>
              <a:rPr lang="en-US" baseline="-25000" dirty="0"/>
              <a:t>0</a:t>
            </a:r>
            <a:r>
              <a:rPr lang="en-US" dirty="0"/>
              <a:t> Tension</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382021" y="1559854"/>
            <a:ext cx="7734649" cy="4972274"/>
          </a:xfrm>
          <a:prstGeom prst="rect">
            <a:avLst/>
          </a:prstGeom>
        </p:spPr>
      </p:pic>
      <p:sp>
        <p:nvSpPr>
          <p:cNvPr id="6" name="Rectangle 5"/>
          <p:cNvSpPr/>
          <p:nvPr/>
        </p:nvSpPr>
        <p:spPr>
          <a:xfrm rot="19733610">
            <a:off x="2371525" y="2293246"/>
            <a:ext cx="7460489" cy="2123658"/>
          </a:xfrm>
          <a:prstGeom prst="rect">
            <a:avLst/>
          </a:prstGeom>
          <a:noFill/>
        </p:spPr>
        <p:txBody>
          <a:bodyPr wrap="square" lIns="91440" tIns="45720" rIns="91440" bIns="45720">
            <a:spAutoFit/>
          </a:bodyPr>
          <a:lstStyle/>
          <a:p>
            <a:pPr algn="ctr"/>
            <a:r>
              <a:rPr lang="en-US" sz="6600" b="0" cap="none" spc="0" dirty="0">
                <a:ln w="0"/>
                <a:solidFill>
                  <a:srgbClr val="C00000"/>
                </a:solidFill>
                <a:effectLst>
                  <a:outerShdw blurRad="38100" dist="19050" dir="2700000" algn="tl" rotWithShape="0">
                    <a:schemeClr val="dk1">
                      <a:alpha val="40000"/>
                    </a:schemeClr>
                  </a:outerShdw>
                </a:effectLst>
              </a:rPr>
              <a:t>5.3</a:t>
            </a:r>
            <a:r>
              <a:rPr lang="en-US" sz="6600" b="0" cap="none" spc="0" dirty="0">
                <a:ln w="0"/>
                <a:solidFill>
                  <a:srgbClr val="C00000"/>
                </a:solidFill>
                <a:effectLst>
                  <a:outerShdw blurRad="38100" dist="19050" dir="2700000" algn="tl" rotWithShape="0">
                    <a:schemeClr val="dk1">
                      <a:alpha val="40000"/>
                    </a:schemeClr>
                  </a:outerShdw>
                </a:effectLst>
                <a:latin typeface="Symbol" panose="05050102010706020507" pitchFamily="18" charset="2"/>
              </a:rPr>
              <a:t>s</a:t>
            </a:r>
          </a:p>
          <a:p>
            <a:pPr algn="ctr"/>
            <a:r>
              <a:rPr lang="en-US" sz="6600" dirty="0">
                <a:ln w="0"/>
                <a:solidFill>
                  <a:srgbClr val="C0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New Physics?</a:t>
            </a:r>
            <a:endParaRPr lang="en-US" sz="6600" b="0" cap="none" spc="0" dirty="0">
              <a:ln w="0"/>
              <a:solidFill>
                <a:srgbClr val="C0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5" name="TextBox 4"/>
          <p:cNvSpPr txBox="1"/>
          <p:nvPr/>
        </p:nvSpPr>
        <p:spPr>
          <a:xfrm>
            <a:off x="2382021" y="1549968"/>
            <a:ext cx="2656496" cy="369332"/>
          </a:xfrm>
          <a:prstGeom prst="rect">
            <a:avLst/>
          </a:prstGeom>
          <a:noFill/>
        </p:spPr>
        <p:txBody>
          <a:bodyPr wrap="none" rtlCol="0">
            <a:spAutoFit/>
          </a:bodyPr>
          <a:lstStyle/>
          <a:p>
            <a:r>
              <a:rPr lang="en-US" dirty="0">
                <a:solidFill>
                  <a:srgbClr val="FF0000"/>
                </a:solidFill>
              </a:rPr>
              <a:t>Indirect measurement</a:t>
            </a:r>
          </a:p>
        </p:txBody>
      </p:sp>
      <p:sp>
        <p:nvSpPr>
          <p:cNvPr id="8" name="TextBox 7"/>
          <p:cNvSpPr txBox="1"/>
          <p:nvPr/>
        </p:nvSpPr>
        <p:spPr>
          <a:xfrm>
            <a:off x="7497650" y="1616113"/>
            <a:ext cx="2515432" cy="369332"/>
          </a:xfrm>
          <a:prstGeom prst="rect">
            <a:avLst/>
          </a:prstGeom>
          <a:noFill/>
        </p:spPr>
        <p:txBody>
          <a:bodyPr wrap="none" rtlCol="0">
            <a:spAutoFit/>
          </a:bodyPr>
          <a:lstStyle/>
          <a:p>
            <a:pPr algn="r"/>
            <a:r>
              <a:rPr lang="en-US" dirty="0">
                <a:solidFill>
                  <a:srgbClr val="FF0000"/>
                </a:solidFill>
              </a:rPr>
              <a:t>direct measurement</a:t>
            </a:r>
          </a:p>
        </p:txBody>
      </p:sp>
      <p:sp>
        <p:nvSpPr>
          <p:cNvPr id="7" name="Slide Number Placeholder 6">
            <a:extLst>
              <a:ext uri="{FF2B5EF4-FFF2-40B4-BE49-F238E27FC236}">
                <a16:creationId xmlns:a16="http://schemas.microsoft.com/office/drawing/2014/main" id="{10965A15-67C5-B812-651E-6C9895ED40E8}"/>
              </a:ext>
            </a:extLst>
          </p:cNvPr>
          <p:cNvSpPr>
            <a:spLocks noGrp="1"/>
          </p:cNvSpPr>
          <p:nvPr>
            <p:ph type="sldNum" sz="quarter" idx="12"/>
          </p:nvPr>
        </p:nvSpPr>
        <p:spPr/>
        <p:txBody>
          <a:bodyPr/>
          <a:lstStyle/>
          <a:p>
            <a:fld id="{23B165B4-B021-4F37-9901-CEB6DBD04A87}" type="slidenum">
              <a:rPr lang="en-US" smtClean="0"/>
              <a:t>21</a:t>
            </a:fld>
            <a:endParaRPr lang="en-US"/>
          </a:p>
        </p:txBody>
      </p:sp>
    </p:spTree>
    <p:extLst>
      <p:ext uri="{BB962C8B-B14F-4D97-AF65-F5344CB8AC3E}">
        <p14:creationId xmlns:p14="http://schemas.microsoft.com/office/powerpoint/2010/main" val="358780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828" r="-81"/>
          <a:stretch/>
        </p:blipFill>
        <p:spPr>
          <a:xfrm>
            <a:off x="6927273" y="640080"/>
            <a:ext cx="4756727" cy="5392182"/>
          </a:xfrm>
        </p:spPr>
      </p:pic>
      <p:sp>
        <p:nvSpPr>
          <p:cNvPr id="2" name="Title 1"/>
          <p:cNvSpPr>
            <a:spLocks noGrp="1"/>
          </p:cNvSpPr>
          <p:nvPr>
            <p:ph type="title"/>
          </p:nvPr>
        </p:nvSpPr>
        <p:spPr/>
        <p:txBody>
          <a:bodyPr>
            <a:normAutofit/>
          </a:bodyPr>
          <a:lstStyle/>
          <a:p>
            <a:r>
              <a:rPr lang="en-US" dirty="0">
                <a:solidFill>
                  <a:srgbClr val="FFFF00"/>
                </a:solidFill>
              </a:rPr>
              <a:t>Tensions between </a:t>
            </a:r>
            <a:br>
              <a:rPr lang="en-US" dirty="0">
                <a:solidFill>
                  <a:srgbClr val="FFFF00"/>
                </a:solidFill>
              </a:rPr>
            </a:br>
            <a:r>
              <a:rPr lang="en-US" dirty="0">
                <a:solidFill>
                  <a:srgbClr val="FFFF00"/>
                </a:solidFill>
              </a:rPr>
              <a:t>the Early and the Late Universe</a:t>
            </a:r>
          </a:p>
        </p:txBody>
      </p:sp>
      <p:sp>
        <p:nvSpPr>
          <p:cNvPr id="10" name="Text Placeholder 9"/>
          <p:cNvSpPr>
            <a:spLocks noGrp="1"/>
          </p:cNvSpPr>
          <p:nvPr>
            <p:ph type="body" sz="half" idx="2"/>
          </p:nvPr>
        </p:nvSpPr>
        <p:spPr/>
        <p:txBody>
          <a:bodyPr>
            <a:normAutofit fontScale="92500" lnSpcReduction="10000"/>
          </a:bodyPr>
          <a:lstStyle/>
          <a:p>
            <a:pPr algn="just"/>
            <a:r>
              <a:rPr lang="en-US" dirty="0"/>
              <a:t>Discrepancies developing between observations at early and late cosmological time may require an expansion of the standard model, and may lead to the discovery of new physics.</a:t>
            </a:r>
          </a:p>
        </p:txBody>
      </p:sp>
      <p:sp>
        <p:nvSpPr>
          <p:cNvPr id="17" name="Rectangle 1"/>
          <p:cNvSpPr>
            <a:spLocks noChangeArrowheads="1"/>
          </p:cNvSpPr>
          <p:nvPr/>
        </p:nvSpPr>
        <p:spPr bwMode="auto">
          <a:xfrm>
            <a:off x="804671" y="5629797"/>
            <a:ext cx="5938105" cy="43724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5870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SFMono-Regular"/>
              </a:rPr>
              <a:t>L.</a:t>
            </a:r>
            <a:r>
              <a:rPr kumimoji="0" lang="en-US" altLang="en-US" b="0" i="0" u="none" strike="noStrike" cap="none" normalizeH="0" dirty="0">
                <a:ln>
                  <a:noFill/>
                </a:ln>
                <a:solidFill>
                  <a:schemeClr val="tx1"/>
                </a:solidFill>
                <a:effectLst/>
                <a:latin typeface="SFMono-Regular"/>
              </a:rPr>
              <a:t> </a:t>
            </a:r>
            <a:r>
              <a:rPr kumimoji="0" lang="en-US" altLang="en-US" b="0" i="0" u="none" strike="noStrike" cap="none" normalizeH="0" baseline="0" dirty="0">
                <a:ln>
                  <a:noFill/>
                </a:ln>
                <a:solidFill>
                  <a:schemeClr val="tx1"/>
                </a:solidFill>
                <a:effectLst/>
                <a:latin typeface="SFMono-Regular"/>
              </a:rPr>
              <a:t>Verde, T.</a:t>
            </a:r>
            <a:r>
              <a:rPr kumimoji="0" lang="en-US" altLang="en-US" b="0" i="0" u="none" strike="noStrike" cap="none" normalizeH="0" dirty="0">
                <a:ln>
                  <a:noFill/>
                </a:ln>
                <a:solidFill>
                  <a:schemeClr val="tx1"/>
                </a:solidFill>
                <a:effectLst/>
                <a:latin typeface="SFMono-Regular"/>
              </a:rPr>
              <a:t> </a:t>
            </a:r>
            <a:r>
              <a:rPr kumimoji="0" lang="en-US" altLang="en-US" b="0" i="0" u="none" strike="noStrike" cap="none" normalizeH="0" baseline="0" dirty="0" err="1">
                <a:ln>
                  <a:noFill/>
                </a:ln>
                <a:solidFill>
                  <a:schemeClr val="tx1"/>
                </a:solidFill>
                <a:effectLst/>
                <a:latin typeface="SFMono-Regular"/>
              </a:rPr>
              <a:t>Treu</a:t>
            </a:r>
            <a:r>
              <a:rPr kumimoji="0" lang="en-US" altLang="en-US" b="0" i="0" u="none" strike="noStrike" cap="none" normalizeH="0" baseline="0" dirty="0">
                <a:ln>
                  <a:noFill/>
                </a:ln>
                <a:solidFill>
                  <a:schemeClr val="tx1"/>
                </a:solidFill>
                <a:effectLst/>
                <a:latin typeface="SFMono-Regular"/>
              </a:rPr>
              <a:t> and A.</a:t>
            </a:r>
            <a:r>
              <a:rPr kumimoji="0" lang="en-US" altLang="en-US" b="0" i="0" u="none" strike="noStrike" cap="none" normalizeH="0" dirty="0">
                <a:ln>
                  <a:noFill/>
                </a:ln>
                <a:solidFill>
                  <a:schemeClr val="tx1"/>
                </a:solidFill>
                <a:effectLst/>
                <a:latin typeface="SFMono-Regular"/>
              </a:rPr>
              <a:t> </a:t>
            </a:r>
            <a:r>
              <a:rPr kumimoji="0" lang="en-US" altLang="en-US" b="0" i="0" u="none" strike="noStrike" cap="none" normalizeH="0" baseline="0" dirty="0">
                <a:ln>
                  <a:noFill/>
                </a:ln>
                <a:solidFill>
                  <a:schemeClr val="tx1"/>
                </a:solidFill>
                <a:effectLst/>
                <a:latin typeface="SFMono-Regular"/>
              </a:rPr>
              <a:t>G.~</a:t>
            </a:r>
            <a:r>
              <a:rPr kumimoji="0" lang="en-US" altLang="en-US" b="0" i="0" u="none" strike="noStrike" cap="none" normalizeH="0" baseline="0" dirty="0" err="1">
                <a:ln>
                  <a:noFill/>
                </a:ln>
                <a:solidFill>
                  <a:schemeClr val="tx1"/>
                </a:solidFill>
                <a:effectLst/>
                <a:latin typeface="SFMono-Regular"/>
              </a:rPr>
              <a:t>Riess</a:t>
            </a:r>
            <a:r>
              <a:rPr kumimoji="0" lang="en-US" altLang="en-US" b="0" i="0" u="none" strike="noStrike" cap="none" normalizeH="0" baseline="0" dirty="0">
                <a:ln>
                  <a:noFill/>
                </a:ln>
                <a:solidFill>
                  <a:schemeClr val="tx1"/>
                </a:solidFill>
                <a:effectLst/>
                <a:latin typeface="SFMono-Regular"/>
              </a:rPr>
              <a:t>, Nature Astron. </a:t>
            </a:r>
            <a:r>
              <a:rPr kumimoji="0" lang="en-US" altLang="en-US" b="1" i="0" u="none" strike="noStrike" cap="none" normalizeH="0" baseline="0" dirty="0">
                <a:ln>
                  <a:noFill/>
                </a:ln>
                <a:solidFill>
                  <a:schemeClr val="tx1"/>
                </a:solidFill>
                <a:effectLst/>
                <a:latin typeface="SFMono-Regular"/>
              </a:rPr>
              <a:t>3</a:t>
            </a:r>
            <a:r>
              <a:rPr kumimoji="0" lang="en-US" altLang="en-US" b="0" i="0" u="none" strike="noStrike" cap="none" normalizeH="0" baseline="0" dirty="0">
                <a:ln>
                  <a:noFill/>
                </a:ln>
                <a:solidFill>
                  <a:schemeClr val="tx1"/>
                </a:solidFill>
                <a:effectLst/>
                <a:latin typeface="SFMono-Regular"/>
              </a:rPr>
              <a:t>, 891</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
        <p:nvSpPr>
          <p:cNvPr id="16" name="Rectangle 15"/>
          <p:cNvSpPr/>
          <p:nvPr/>
        </p:nvSpPr>
        <p:spPr>
          <a:xfrm>
            <a:off x="2722837" y="5258462"/>
            <a:ext cx="1871025" cy="369332"/>
          </a:xfrm>
          <a:prstGeom prst="rect">
            <a:avLst/>
          </a:prstGeom>
        </p:spPr>
        <p:txBody>
          <a:bodyPr wrap="none">
            <a:spAutoFit/>
          </a:bodyPr>
          <a:lstStyle/>
          <a:p>
            <a:r>
              <a:rPr lang="en-US" dirty="0">
                <a:solidFill>
                  <a:srgbClr val="808080"/>
                </a:solidFill>
                <a:latin typeface="Times New Roman" panose="02020603050405020304" pitchFamily="18" charset="0"/>
              </a:rPr>
              <a:t>arXiv:1907.10625</a:t>
            </a:r>
            <a:endParaRPr lang="en-US" dirty="0"/>
          </a:p>
        </p:txBody>
      </p:sp>
      <p:sp>
        <p:nvSpPr>
          <p:cNvPr id="3" name="Slide Number Placeholder 2">
            <a:extLst>
              <a:ext uri="{FF2B5EF4-FFF2-40B4-BE49-F238E27FC236}">
                <a16:creationId xmlns:a16="http://schemas.microsoft.com/office/drawing/2014/main" id="{8AFAAC77-3F3B-C6E7-925D-D4B6592D37F0}"/>
              </a:ext>
            </a:extLst>
          </p:cNvPr>
          <p:cNvSpPr>
            <a:spLocks noGrp="1"/>
          </p:cNvSpPr>
          <p:nvPr>
            <p:ph type="sldNum" sz="quarter" idx="12"/>
          </p:nvPr>
        </p:nvSpPr>
        <p:spPr/>
        <p:txBody>
          <a:bodyPr/>
          <a:lstStyle/>
          <a:p>
            <a:fld id="{23B165B4-B021-4F37-9901-CEB6DBD04A87}" type="slidenum">
              <a:rPr lang="en-US" smtClean="0"/>
              <a:t>22</a:t>
            </a:fld>
            <a:endParaRPr lang="en-US"/>
          </a:p>
        </p:txBody>
      </p:sp>
    </p:spTree>
    <p:extLst>
      <p:ext uri="{BB962C8B-B14F-4D97-AF65-F5344CB8AC3E}">
        <p14:creationId xmlns:p14="http://schemas.microsoft.com/office/powerpoint/2010/main" val="1637214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1E3F-4E00-DA4F-A9D9-97AE78EA5908}"/>
              </a:ext>
            </a:extLst>
          </p:cNvPr>
          <p:cNvSpPr>
            <a:spLocks noGrp="1"/>
          </p:cNvSpPr>
          <p:nvPr>
            <p:ph type="title"/>
          </p:nvPr>
        </p:nvSpPr>
        <p:spPr/>
        <p:txBody>
          <a:bodyPr/>
          <a:lstStyle/>
          <a:p>
            <a:r>
              <a:rPr lang="en-US" dirty="0">
                <a:solidFill>
                  <a:srgbClr val="C00000"/>
                </a:solidFill>
              </a:rPr>
              <a:t>How to solve?</a:t>
            </a:r>
          </a:p>
        </p:txBody>
      </p:sp>
      <p:sp>
        <p:nvSpPr>
          <p:cNvPr id="3" name="Content Placeholder 2">
            <a:extLst>
              <a:ext uri="{FF2B5EF4-FFF2-40B4-BE49-F238E27FC236}">
                <a16:creationId xmlns:a16="http://schemas.microsoft.com/office/drawing/2014/main" id="{0579A3A1-84B0-0277-6DBF-671B4C0C145E}"/>
              </a:ext>
            </a:extLst>
          </p:cNvPr>
          <p:cNvSpPr>
            <a:spLocks noGrp="1"/>
          </p:cNvSpPr>
          <p:nvPr>
            <p:ph sz="quarter" idx="13"/>
          </p:nvPr>
        </p:nvSpPr>
        <p:spPr>
          <a:xfrm>
            <a:off x="838199" y="1825625"/>
            <a:ext cx="7945636" cy="4351338"/>
          </a:xfrm>
        </p:spPr>
        <p:txBody>
          <a:bodyPr>
            <a:normAutofit/>
          </a:bodyPr>
          <a:lstStyle/>
          <a:p>
            <a:pPr algn="just"/>
            <a:r>
              <a:rPr lang="en-US" cap="none" dirty="0">
                <a:latin typeface="Arial" panose="020B0604020202020204" pitchFamily="34" charset="0"/>
                <a:cs typeface="Arial" panose="020B0604020202020204" pitchFamily="34" charset="0"/>
              </a:rPr>
              <a:t>P</a:t>
            </a:r>
            <a:r>
              <a:rPr lang="en-US" sz="2000" cap="none" dirty="0">
                <a:latin typeface="Arial" panose="020B0604020202020204" pitchFamily="34" charset="0"/>
                <a:cs typeface="Arial" panose="020B0604020202020204" pitchFamily="34" charset="0"/>
              </a:rPr>
              <a:t>lanck analysis of the CMB power spectra provides a precise measurement of the acoustic angular scale of the sound horizon at last scattering (recombination).</a:t>
            </a:r>
          </a:p>
          <a:p>
            <a:pPr algn="just"/>
            <a:r>
              <a:rPr lang="en-US" sz="2000" cap="none" dirty="0">
                <a:latin typeface="Arial" panose="020B0604020202020204" pitchFamily="34" charset="0"/>
                <a:cs typeface="Arial" panose="020B0604020202020204" pitchFamily="34" charset="0"/>
              </a:rPr>
              <a:t>z∗ is the redshift at last scattering (at which the CMB photon optical depth equals unity). Planck measures 100θ∗ = 1.04109±0.00030 (68 %, TT, TE, </a:t>
            </a:r>
            <a:r>
              <a:rPr lang="en-US" sz="2000" cap="none" dirty="0" err="1">
                <a:latin typeface="Arial" panose="020B0604020202020204" pitchFamily="34" charset="0"/>
                <a:cs typeface="Arial" panose="020B0604020202020204" pitchFamily="34" charset="0"/>
              </a:rPr>
              <a:t>EE+lowE</a:t>
            </a:r>
            <a:r>
              <a:rPr lang="en-US" sz="2000" cap="none" dirty="0">
                <a:latin typeface="Arial" panose="020B0604020202020204" pitchFamily="34" charset="0"/>
                <a:cs typeface="Arial" panose="020B0604020202020204" pitchFamily="34" charset="0"/>
              </a:rPr>
              <a:t>), with 0.03 % precision. </a:t>
            </a:r>
          </a:p>
          <a:p>
            <a:r>
              <a:rPr lang="en-US" sz="2000" cap="none" dirty="0">
                <a:latin typeface="Arial" panose="020B0604020202020204" pitchFamily="34" charset="0"/>
                <a:cs typeface="Arial" panose="020B0604020202020204" pitchFamily="34" charset="0"/>
              </a:rPr>
              <a:t>Any solution should keep this scale fixed.</a:t>
            </a:r>
            <a:endParaRPr lang="en-US" sz="2000" cap="none" dirty="0">
              <a:solidFill>
                <a:srgbClr val="C00000"/>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8783835" y="1690688"/>
            <a:ext cx="2752332" cy="2639314"/>
          </a:xfrm>
          <a:prstGeom prst="rect">
            <a:avLst/>
          </a:prstGeom>
        </p:spPr>
      </p:pic>
      <p:pic>
        <p:nvPicPr>
          <p:cNvPr id="6" name="Picture 5"/>
          <p:cNvPicPr>
            <a:picLocks noChangeAspect="1"/>
          </p:cNvPicPr>
          <p:nvPr/>
        </p:nvPicPr>
        <p:blipFill rotWithShape="1">
          <a:blip r:embed="rId3"/>
          <a:srcRect t="15243" b="8969"/>
          <a:stretch/>
        </p:blipFill>
        <p:spPr>
          <a:xfrm>
            <a:off x="9259252" y="4464939"/>
            <a:ext cx="1801498" cy="747144"/>
          </a:xfrm>
          <a:prstGeom prst="rect">
            <a:avLst/>
          </a:prstGeom>
        </p:spPr>
      </p:pic>
      <p:sp>
        <p:nvSpPr>
          <p:cNvPr id="7" name="Slide Number Placeholder 6">
            <a:extLst>
              <a:ext uri="{FF2B5EF4-FFF2-40B4-BE49-F238E27FC236}">
                <a16:creationId xmlns:a16="http://schemas.microsoft.com/office/drawing/2014/main" id="{03B4CC62-46AE-76D6-BEF5-E49F3395514D}"/>
              </a:ext>
            </a:extLst>
          </p:cNvPr>
          <p:cNvSpPr>
            <a:spLocks noGrp="1"/>
          </p:cNvSpPr>
          <p:nvPr>
            <p:ph type="sldNum" sz="quarter" idx="12"/>
          </p:nvPr>
        </p:nvSpPr>
        <p:spPr/>
        <p:txBody>
          <a:bodyPr/>
          <a:lstStyle/>
          <a:p>
            <a:fld id="{23B165B4-B021-4F37-9901-CEB6DBD04A87}" type="slidenum">
              <a:rPr lang="en-US" smtClean="0"/>
              <a:t>23</a:t>
            </a:fld>
            <a:endParaRPr lang="en-US"/>
          </a:p>
        </p:txBody>
      </p:sp>
    </p:spTree>
    <p:extLst>
      <p:ext uri="{BB962C8B-B14F-4D97-AF65-F5344CB8AC3E}">
        <p14:creationId xmlns:p14="http://schemas.microsoft.com/office/powerpoint/2010/main" val="9601902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1E3F-4E00-DA4F-A9D9-97AE78EA5908}"/>
              </a:ext>
            </a:extLst>
          </p:cNvPr>
          <p:cNvSpPr>
            <a:spLocks noGrp="1"/>
          </p:cNvSpPr>
          <p:nvPr>
            <p:ph type="title"/>
          </p:nvPr>
        </p:nvSpPr>
        <p:spPr/>
        <p:txBody>
          <a:bodyPr/>
          <a:lstStyle/>
          <a:p>
            <a:r>
              <a:rPr lang="en-US" dirty="0">
                <a:solidFill>
                  <a:srgbClr val="C00000"/>
                </a:solidFill>
              </a:rPr>
              <a:t>How to solve?</a:t>
            </a:r>
          </a:p>
        </p:txBody>
      </p:sp>
      <p:pic>
        <p:nvPicPr>
          <p:cNvPr id="5" name="Picture 4"/>
          <p:cNvPicPr>
            <a:picLocks noChangeAspect="1"/>
          </p:cNvPicPr>
          <p:nvPr/>
        </p:nvPicPr>
        <p:blipFill>
          <a:blip r:embed="rId2"/>
          <a:stretch>
            <a:fillRect/>
          </a:stretch>
        </p:blipFill>
        <p:spPr>
          <a:xfrm>
            <a:off x="8783835" y="1690688"/>
            <a:ext cx="2752332" cy="2639314"/>
          </a:xfrm>
          <a:prstGeom prst="rect">
            <a:avLst/>
          </a:prstGeom>
        </p:spPr>
      </p:pic>
      <p:pic>
        <p:nvPicPr>
          <p:cNvPr id="6" name="Picture 5"/>
          <p:cNvPicPr>
            <a:picLocks noChangeAspect="1"/>
          </p:cNvPicPr>
          <p:nvPr/>
        </p:nvPicPr>
        <p:blipFill rotWithShape="1">
          <a:blip r:embed="rId3"/>
          <a:srcRect t="15243" b="8969"/>
          <a:stretch/>
        </p:blipFill>
        <p:spPr>
          <a:xfrm>
            <a:off x="9259252" y="4464939"/>
            <a:ext cx="1801498" cy="747144"/>
          </a:xfrm>
          <a:prstGeom prst="rect">
            <a:avLst/>
          </a:prstGeom>
        </p:spPr>
      </p:pic>
      <p:pic>
        <p:nvPicPr>
          <p:cNvPr id="8" name="Picture 7"/>
          <p:cNvPicPr>
            <a:picLocks noChangeAspect="1"/>
          </p:cNvPicPr>
          <p:nvPr/>
        </p:nvPicPr>
        <p:blipFill>
          <a:blip r:embed="rId4"/>
          <a:stretch>
            <a:fillRect/>
          </a:stretch>
        </p:blipFill>
        <p:spPr>
          <a:xfrm>
            <a:off x="1287697" y="1855987"/>
            <a:ext cx="5229955" cy="943107"/>
          </a:xfrm>
          <a:prstGeom prst="rect">
            <a:avLst/>
          </a:prstGeom>
        </p:spPr>
      </p:pic>
      <p:pic>
        <p:nvPicPr>
          <p:cNvPr id="9" name="Picture 8"/>
          <p:cNvPicPr>
            <a:picLocks noChangeAspect="1"/>
          </p:cNvPicPr>
          <p:nvPr/>
        </p:nvPicPr>
        <p:blipFill>
          <a:blip r:embed="rId5"/>
          <a:stretch>
            <a:fillRect/>
          </a:stretch>
        </p:blipFill>
        <p:spPr>
          <a:xfrm>
            <a:off x="1287697" y="3118715"/>
            <a:ext cx="3458058" cy="933580"/>
          </a:xfrm>
          <a:prstGeom prst="rect">
            <a:avLst/>
          </a:prstGeom>
        </p:spPr>
      </p:pic>
      <p:pic>
        <p:nvPicPr>
          <p:cNvPr id="10" name="Picture 9"/>
          <p:cNvPicPr>
            <a:picLocks noChangeAspect="1"/>
          </p:cNvPicPr>
          <p:nvPr/>
        </p:nvPicPr>
        <p:blipFill>
          <a:blip r:embed="rId6"/>
          <a:stretch>
            <a:fillRect/>
          </a:stretch>
        </p:blipFill>
        <p:spPr>
          <a:xfrm>
            <a:off x="1287697" y="4515368"/>
            <a:ext cx="6592220" cy="838317"/>
          </a:xfrm>
          <a:prstGeom prst="rect">
            <a:avLst/>
          </a:prstGeom>
        </p:spPr>
      </p:pic>
      <p:sp>
        <p:nvSpPr>
          <p:cNvPr id="11" name="Rectangle 10"/>
          <p:cNvSpPr/>
          <p:nvPr/>
        </p:nvSpPr>
        <p:spPr>
          <a:xfrm>
            <a:off x="943382" y="1537112"/>
            <a:ext cx="4339650" cy="369332"/>
          </a:xfrm>
          <a:prstGeom prst="rect">
            <a:avLst/>
          </a:prstGeom>
        </p:spPr>
        <p:txBody>
          <a:bodyPr wrap="none">
            <a:spAutoFit/>
          </a:bodyPr>
          <a:lstStyle/>
          <a:p>
            <a:r>
              <a:rPr lang="en-US" dirty="0">
                <a:solidFill>
                  <a:srgbClr val="C00000"/>
                </a:solidFill>
                <a:latin typeface="CMR10"/>
              </a:rPr>
              <a:t>The sound horizon size at recombination</a:t>
            </a:r>
            <a:endParaRPr lang="en-US" dirty="0">
              <a:solidFill>
                <a:srgbClr val="C00000"/>
              </a:solidFill>
            </a:endParaRPr>
          </a:p>
        </p:txBody>
      </p:sp>
      <p:sp>
        <p:nvSpPr>
          <p:cNvPr id="12" name="Rectangle 11"/>
          <p:cNvSpPr/>
          <p:nvPr/>
        </p:nvSpPr>
        <p:spPr>
          <a:xfrm>
            <a:off x="887573" y="2811709"/>
            <a:ext cx="1967205" cy="369332"/>
          </a:xfrm>
          <a:prstGeom prst="rect">
            <a:avLst/>
          </a:prstGeom>
        </p:spPr>
        <p:txBody>
          <a:bodyPr wrap="none">
            <a:spAutoFit/>
          </a:bodyPr>
          <a:lstStyle/>
          <a:p>
            <a:r>
              <a:rPr lang="en-US" dirty="0">
                <a:solidFill>
                  <a:srgbClr val="C00000"/>
                </a:solidFill>
                <a:latin typeface="CMR10"/>
              </a:rPr>
              <a:t>The sound speed</a:t>
            </a:r>
            <a:endParaRPr lang="en-US" dirty="0">
              <a:solidFill>
                <a:srgbClr val="C00000"/>
              </a:solidFill>
            </a:endParaRPr>
          </a:p>
        </p:txBody>
      </p:sp>
      <p:sp>
        <p:nvSpPr>
          <p:cNvPr id="13" name="Rectangle 12"/>
          <p:cNvSpPr/>
          <p:nvPr/>
        </p:nvSpPr>
        <p:spPr>
          <a:xfrm>
            <a:off x="943382" y="4170369"/>
            <a:ext cx="4108817" cy="369332"/>
          </a:xfrm>
          <a:prstGeom prst="rect">
            <a:avLst/>
          </a:prstGeom>
        </p:spPr>
        <p:txBody>
          <a:bodyPr wrap="none">
            <a:spAutoFit/>
          </a:bodyPr>
          <a:lstStyle/>
          <a:p>
            <a:r>
              <a:rPr lang="en-US" dirty="0">
                <a:solidFill>
                  <a:srgbClr val="C00000"/>
                </a:solidFill>
                <a:latin typeface="CMR10"/>
              </a:rPr>
              <a:t>The angular distance to recombination</a:t>
            </a:r>
            <a:endParaRPr lang="en-US" dirty="0">
              <a:solidFill>
                <a:srgbClr val="C00000"/>
              </a:solidFill>
            </a:endParaRPr>
          </a:p>
        </p:txBody>
      </p:sp>
      <p:sp>
        <p:nvSpPr>
          <p:cNvPr id="4" name="Slide Number Placeholder 3">
            <a:extLst>
              <a:ext uri="{FF2B5EF4-FFF2-40B4-BE49-F238E27FC236}">
                <a16:creationId xmlns:a16="http://schemas.microsoft.com/office/drawing/2014/main" id="{786CD30B-A8AD-F137-D64B-75746DE99E2D}"/>
              </a:ext>
            </a:extLst>
          </p:cNvPr>
          <p:cNvSpPr>
            <a:spLocks noGrp="1"/>
          </p:cNvSpPr>
          <p:nvPr>
            <p:ph type="sldNum" sz="quarter" idx="12"/>
          </p:nvPr>
        </p:nvSpPr>
        <p:spPr/>
        <p:txBody>
          <a:bodyPr/>
          <a:lstStyle/>
          <a:p>
            <a:fld id="{23B165B4-B021-4F37-9901-CEB6DBD04A87}" type="slidenum">
              <a:rPr lang="en-US" smtClean="0"/>
              <a:t>24</a:t>
            </a:fld>
            <a:endParaRPr lang="en-US"/>
          </a:p>
        </p:txBody>
      </p:sp>
    </p:spTree>
    <p:extLst>
      <p:ext uri="{BB962C8B-B14F-4D97-AF65-F5344CB8AC3E}">
        <p14:creationId xmlns:p14="http://schemas.microsoft.com/office/powerpoint/2010/main" val="1574747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1E3F-4E00-DA4F-A9D9-97AE78EA5908}"/>
              </a:ext>
            </a:extLst>
          </p:cNvPr>
          <p:cNvSpPr>
            <a:spLocks noGrp="1"/>
          </p:cNvSpPr>
          <p:nvPr>
            <p:ph type="title"/>
          </p:nvPr>
        </p:nvSpPr>
        <p:spPr/>
        <p:txBody>
          <a:bodyPr/>
          <a:lstStyle/>
          <a:p>
            <a:r>
              <a:rPr lang="en-US" dirty="0"/>
              <a:t>How to solve?</a:t>
            </a:r>
          </a:p>
        </p:txBody>
      </p:sp>
      <p:sp>
        <p:nvSpPr>
          <p:cNvPr id="3" name="Content Placeholder 2">
            <a:extLst>
              <a:ext uri="{FF2B5EF4-FFF2-40B4-BE49-F238E27FC236}">
                <a16:creationId xmlns:a16="http://schemas.microsoft.com/office/drawing/2014/main" id="{0579A3A1-84B0-0277-6DBF-671B4C0C145E}"/>
              </a:ext>
            </a:extLst>
          </p:cNvPr>
          <p:cNvSpPr>
            <a:spLocks noGrp="1"/>
          </p:cNvSpPr>
          <p:nvPr>
            <p:ph sz="quarter" idx="13"/>
          </p:nvPr>
        </p:nvSpPr>
        <p:spPr>
          <a:xfrm>
            <a:off x="838200" y="2336799"/>
            <a:ext cx="3872398" cy="2309183"/>
          </a:xfrm>
        </p:spPr>
        <p:txBody>
          <a:bodyPr/>
          <a:lstStyle/>
          <a:p>
            <a:pPr marL="0" indent="0" algn="ctr">
              <a:buNone/>
            </a:pPr>
            <a:r>
              <a:rPr lang="en-US" dirty="0">
                <a:solidFill>
                  <a:srgbClr val="C00000"/>
                </a:solidFill>
              </a:rPr>
              <a:t>(pre-recombination)</a:t>
            </a:r>
          </a:p>
          <a:p>
            <a:pPr>
              <a:lnSpc>
                <a:spcPct val="100000"/>
              </a:lnSpc>
            </a:pPr>
            <a:r>
              <a:rPr lang="en-US" sz="2000" cap="none" dirty="0">
                <a:latin typeface="Arial" panose="020B0604020202020204" pitchFamily="34" charset="0"/>
                <a:cs typeface="Arial" panose="020B0604020202020204" pitchFamily="34" charset="0"/>
              </a:rPr>
              <a:t>Decrease </a:t>
            </a:r>
            <a:r>
              <a:rPr lang="en-US" cap="none" dirty="0" err="1">
                <a:latin typeface="Arial" panose="020B0604020202020204" pitchFamily="34" charset="0"/>
                <a:cs typeface="Arial" panose="020B0604020202020204" pitchFamily="34" charset="0"/>
              </a:rPr>
              <a:t>r</a:t>
            </a:r>
            <a:r>
              <a:rPr lang="en-US" cap="none" baseline="-25000" dirty="0" err="1">
                <a:latin typeface="Arial" panose="020B0604020202020204" pitchFamily="34" charset="0"/>
                <a:cs typeface="Arial" panose="020B0604020202020204" pitchFamily="34" charset="0"/>
              </a:rPr>
              <a:t>s</a:t>
            </a:r>
            <a:r>
              <a:rPr lang="en-US" cap="none" dirty="0">
                <a:latin typeface="Arial" panose="020B0604020202020204" pitchFamily="34" charset="0"/>
                <a:cs typeface="Arial" panose="020B0604020202020204" pitchFamily="34" charset="0"/>
              </a:rPr>
              <a:t>(z*) </a:t>
            </a:r>
            <a:r>
              <a:rPr lang="en-US" sz="2000" cap="none" dirty="0">
                <a:latin typeface="Arial" panose="020B0604020202020204" pitchFamily="34" charset="0"/>
                <a:cs typeface="Arial" panose="020B0604020202020204" pitchFamily="34" charset="0"/>
              </a:rPr>
              <a:t>at fixed θ</a:t>
            </a:r>
            <a:r>
              <a:rPr lang="en-US" sz="3200" cap="none" baseline="-25000" dirty="0">
                <a:latin typeface="Arial" panose="020B0604020202020204" pitchFamily="34" charset="0"/>
                <a:cs typeface="Arial" panose="020B0604020202020204" pitchFamily="34" charset="0"/>
              </a:rPr>
              <a:t>*</a:t>
            </a:r>
            <a:r>
              <a:rPr lang="en-US" sz="2000" cap="none" dirty="0">
                <a:latin typeface="Arial" panose="020B0604020202020204" pitchFamily="34" charset="0"/>
                <a:cs typeface="Arial" panose="020B0604020202020204" pitchFamily="34" charset="0"/>
              </a:rPr>
              <a:t> To decrease D</a:t>
            </a:r>
            <a:r>
              <a:rPr lang="en-US" sz="2000" cap="none" baseline="-25000" dirty="0">
                <a:latin typeface="Arial" panose="020B0604020202020204" pitchFamily="34" charset="0"/>
                <a:cs typeface="Arial" panose="020B0604020202020204" pitchFamily="34" charset="0"/>
              </a:rPr>
              <a:t>A</a:t>
            </a:r>
            <a:r>
              <a:rPr lang="en-US" sz="2000" cap="none" dirty="0">
                <a:latin typeface="Arial" panose="020B0604020202020204" pitchFamily="34" charset="0"/>
                <a:cs typeface="Arial" panose="020B0604020202020204" pitchFamily="34" charset="0"/>
              </a:rPr>
              <a:t>(z*) and increase H</a:t>
            </a:r>
            <a:r>
              <a:rPr lang="en-US" sz="2000" cap="none" baseline="-25000" dirty="0">
                <a:latin typeface="Arial" panose="020B0604020202020204" pitchFamily="34" charset="0"/>
                <a:cs typeface="Arial" panose="020B0604020202020204" pitchFamily="34" charset="0"/>
              </a:rPr>
              <a:t>0</a:t>
            </a:r>
            <a:r>
              <a:rPr lang="en-US" sz="2000" cap="none" dirty="0">
                <a:latin typeface="Arial" panose="020B0604020202020204" pitchFamily="34" charset="0"/>
                <a:cs typeface="Arial" panose="020B0604020202020204" pitchFamily="34" charset="0"/>
              </a:rPr>
              <a:t>.</a:t>
            </a:r>
            <a:endParaRPr lang="en-US" sz="2000" cap="none" baseline="-25000" dirty="0">
              <a:latin typeface="Arial" panose="020B0604020202020204" pitchFamily="34" charset="0"/>
              <a:cs typeface="Arial" panose="020B0604020202020204" pitchFamily="34" charset="0"/>
            </a:endParaRPr>
          </a:p>
          <a:p>
            <a:pPr>
              <a:lnSpc>
                <a:spcPct val="100000"/>
              </a:lnSpc>
            </a:pPr>
            <a:r>
              <a:rPr lang="en-US" sz="2000" cap="none" dirty="0">
                <a:latin typeface="Arial" panose="020B0604020202020204" pitchFamily="34" charset="0"/>
                <a:cs typeface="Arial" panose="020B0604020202020204" pitchFamily="34" charset="0"/>
              </a:rPr>
              <a:t>Late universe observables are unaffected.</a:t>
            </a:r>
            <a:endParaRPr lang="en-US" sz="2000" cap="none" dirty="0">
              <a:solidFill>
                <a:srgbClr val="C00000"/>
              </a:solidFill>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49EF2DFF-B434-B4A2-63C4-F5F2CD9460F7}"/>
              </a:ext>
            </a:extLst>
          </p:cNvPr>
          <p:cNvSpPr>
            <a:spLocks noGrp="1"/>
          </p:cNvSpPr>
          <p:nvPr>
            <p:ph sz="quarter" idx="14"/>
          </p:nvPr>
        </p:nvSpPr>
        <p:spPr>
          <a:xfrm>
            <a:off x="7583054" y="2336799"/>
            <a:ext cx="3770745" cy="2309183"/>
          </a:xfrm>
        </p:spPr>
        <p:txBody>
          <a:bodyPr/>
          <a:lstStyle/>
          <a:p>
            <a:pPr marL="0" indent="0" algn="ctr">
              <a:buNone/>
            </a:pPr>
            <a:r>
              <a:rPr lang="en-US" dirty="0">
                <a:solidFill>
                  <a:srgbClr val="C00000"/>
                </a:solidFill>
              </a:rPr>
              <a:t>(post-recombination)</a:t>
            </a:r>
          </a:p>
          <a:p>
            <a:pPr>
              <a:lnSpc>
                <a:spcPct val="100000"/>
              </a:lnSpc>
            </a:pPr>
            <a:r>
              <a:rPr lang="en-US" cap="none" dirty="0">
                <a:latin typeface="Arial" panose="020B0604020202020204" pitchFamily="34" charset="0"/>
                <a:cs typeface="Arial" panose="020B0604020202020204" pitchFamily="34" charset="0"/>
              </a:rPr>
              <a:t>Keep </a:t>
            </a:r>
            <a:r>
              <a:rPr lang="en-US" cap="none" dirty="0" err="1">
                <a:latin typeface="Arial" panose="020B0604020202020204" pitchFamily="34" charset="0"/>
                <a:cs typeface="Arial" panose="020B0604020202020204" pitchFamily="34" charset="0"/>
              </a:rPr>
              <a:t>r</a:t>
            </a:r>
            <a:r>
              <a:rPr lang="en-US" cap="none" baseline="-25000" dirty="0" err="1">
                <a:latin typeface="Arial" panose="020B0604020202020204" pitchFamily="34" charset="0"/>
                <a:cs typeface="Arial" panose="020B0604020202020204" pitchFamily="34" charset="0"/>
              </a:rPr>
              <a:t>s</a:t>
            </a:r>
            <a:r>
              <a:rPr lang="en-US" sz="2000" cap="none" dirty="0">
                <a:latin typeface="Arial" panose="020B0604020202020204" pitchFamily="34" charset="0"/>
                <a:cs typeface="Arial" panose="020B0604020202020204" pitchFamily="34" charset="0"/>
              </a:rPr>
              <a:t>(z*) </a:t>
            </a:r>
            <a:r>
              <a:rPr lang="en-US" cap="none" dirty="0">
                <a:latin typeface="Arial" panose="020B0604020202020204" pitchFamily="34" charset="0"/>
                <a:cs typeface="Arial" panose="020B0604020202020204" pitchFamily="34" charset="0"/>
              </a:rPr>
              <a:t>and D</a:t>
            </a:r>
            <a:r>
              <a:rPr lang="en-US" cap="none" baseline="-25000" dirty="0">
                <a:latin typeface="Arial" panose="020B0604020202020204" pitchFamily="34" charset="0"/>
                <a:cs typeface="Arial" panose="020B0604020202020204" pitchFamily="34" charset="0"/>
              </a:rPr>
              <a:t>A</a:t>
            </a:r>
            <a:r>
              <a:rPr lang="en-US" cap="none" dirty="0">
                <a:latin typeface="Arial" panose="020B0604020202020204" pitchFamily="34" charset="0"/>
                <a:cs typeface="Arial" panose="020B0604020202020204" pitchFamily="34" charset="0"/>
              </a:rPr>
              <a:t>(z*) fixed </a:t>
            </a:r>
            <a:r>
              <a:rPr lang="en-US" sz="2000" cap="none" dirty="0">
                <a:latin typeface="Arial" panose="020B0604020202020204" pitchFamily="34" charset="0"/>
                <a:cs typeface="Arial" panose="020B0604020202020204" pitchFamily="34" charset="0"/>
              </a:rPr>
              <a:t>and break the relationship </a:t>
            </a:r>
            <a:r>
              <a:rPr lang="en-US" cap="none" dirty="0">
                <a:latin typeface="Arial" panose="020B0604020202020204" pitchFamily="34" charset="0"/>
                <a:cs typeface="Arial" panose="020B0604020202020204" pitchFamily="34" charset="0"/>
              </a:rPr>
              <a:t>between D</a:t>
            </a:r>
            <a:r>
              <a:rPr lang="en-US" cap="none" baseline="-25000" dirty="0">
                <a:latin typeface="Arial" panose="020B0604020202020204" pitchFamily="34" charset="0"/>
                <a:cs typeface="Arial" panose="020B0604020202020204" pitchFamily="34" charset="0"/>
              </a:rPr>
              <a:t>A</a:t>
            </a:r>
            <a:r>
              <a:rPr lang="en-US" sz="2000" cap="none" dirty="0">
                <a:latin typeface="Arial" panose="020B0604020202020204" pitchFamily="34" charset="0"/>
                <a:cs typeface="Arial" panose="020B0604020202020204" pitchFamily="34" charset="0"/>
              </a:rPr>
              <a:t> </a:t>
            </a:r>
            <a:r>
              <a:rPr lang="en-US" cap="none" dirty="0">
                <a:latin typeface="Arial" panose="020B0604020202020204" pitchFamily="34" charset="0"/>
                <a:cs typeface="Arial" panose="020B0604020202020204" pitchFamily="34" charset="0"/>
              </a:rPr>
              <a:t>and H</a:t>
            </a:r>
            <a:r>
              <a:rPr lang="en-US" cap="none" baseline="-25000" dirty="0">
                <a:latin typeface="Arial" panose="020B0604020202020204" pitchFamily="34" charset="0"/>
                <a:cs typeface="Arial" panose="020B0604020202020204" pitchFamily="34" charset="0"/>
              </a:rPr>
              <a:t>0</a:t>
            </a:r>
            <a:r>
              <a:rPr lang="en-US" sz="2000" cap="none" dirty="0">
                <a:latin typeface="Arial" panose="020B0604020202020204" pitchFamily="34" charset="0"/>
                <a:cs typeface="Arial" panose="020B0604020202020204" pitchFamily="34" charset="0"/>
              </a:rPr>
              <a:t>.</a:t>
            </a:r>
            <a:endParaRPr lang="en-US" sz="2000" cap="none" dirty="0">
              <a:solidFill>
                <a:srgbClr val="C00000"/>
              </a:solidFill>
              <a:latin typeface="Arial" panose="020B0604020202020204" pitchFamily="34" charset="0"/>
              <a:cs typeface="Arial" panose="020B0604020202020204" pitchFamily="34" charset="0"/>
            </a:endParaRPr>
          </a:p>
          <a:p>
            <a:pPr>
              <a:lnSpc>
                <a:spcPct val="100000"/>
              </a:lnSpc>
            </a:pPr>
            <a:r>
              <a:rPr lang="en-US" sz="2000" cap="none" dirty="0">
                <a:latin typeface="Arial" panose="020B0604020202020204" pitchFamily="34" charset="0"/>
                <a:cs typeface="Arial" panose="020B0604020202020204" pitchFamily="34" charset="0"/>
              </a:rPr>
              <a:t>Early universe physics is left unaffected.</a:t>
            </a:r>
            <a:endParaRPr lang="en-US" sz="2000" cap="none" dirty="0">
              <a:solidFill>
                <a:srgbClr val="C00000"/>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2"/>
          <a:stretch>
            <a:fillRect/>
          </a:stretch>
        </p:blipFill>
        <p:spPr>
          <a:xfrm>
            <a:off x="4710598" y="1825625"/>
            <a:ext cx="2752332" cy="2639314"/>
          </a:xfrm>
          <a:prstGeom prst="rect">
            <a:avLst/>
          </a:prstGeom>
        </p:spPr>
      </p:pic>
      <p:pic>
        <p:nvPicPr>
          <p:cNvPr id="6" name="Picture 5"/>
          <p:cNvPicPr>
            <a:picLocks noChangeAspect="1"/>
          </p:cNvPicPr>
          <p:nvPr/>
        </p:nvPicPr>
        <p:blipFill rotWithShape="1">
          <a:blip r:embed="rId3"/>
          <a:srcRect t="15243" b="8969"/>
          <a:stretch/>
        </p:blipFill>
        <p:spPr>
          <a:xfrm>
            <a:off x="5186015" y="4599876"/>
            <a:ext cx="1801498" cy="747144"/>
          </a:xfrm>
          <a:prstGeom prst="rect">
            <a:avLst/>
          </a:prstGeom>
        </p:spPr>
      </p:pic>
      <p:cxnSp>
        <p:nvCxnSpPr>
          <p:cNvPr id="8" name="Elbow Connector 7"/>
          <p:cNvCxnSpPr/>
          <p:nvPr/>
        </p:nvCxnSpPr>
        <p:spPr>
          <a:xfrm>
            <a:off x="3844378" y="2567709"/>
            <a:ext cx="2223914" cy="2185757"/>
          </a:xfrm>
          <a:prstGeom prst="bentConnector3">
            <a:avLst>
              <a:gd name="adj1" fmla="val 35464"/>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rot="10800000" flipV="1">
            <a:off x="6966535" y="2551509"/>
            <a:ext cx="1143000" cy="2667000"/>
          </a:xfrm>
          <a:prstGeom prst="bentConnector3">
            <a:avLst>
              <a:gd name="adj1" fmla="val 4858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38200" y="1819602"/>
            <a:ext cx="3752274" cy="523220"/>
          </a:xfrm>
          <a:prstGeom prst="rect">
            <a:avLst/>
          </a:prstGeom>
          <a:solidFill>
            <a:srgbClr val="C00000"/>
          </a:solidFill>
        </p:spPr>
        <p:txBody>
          <a:bodyPr wrap="square">
            <a:spAutoFit/>
          </a:bodyPr>
          <a:lstStyle/>
          <a:p>
            <a:r>
              <a:rPr lang="en-US" sz="2800" dirty="0">
                <a:solidFill>
                  <a:srgbClr val="FFFF00"/>
                </a:solidFill>
              </a:rPr>
              <a:t>Early Universe</a:t>
            </a:r>
          </a:p>
        </p:txBody>
      </p:sp>
      <p:sp>
        <p:nvSpPr>
          <p:cNvPr id="38" name="Rectangle 37"/>
          <p:cNvSpPr/>
          <p:nvPr/>
        </p:nvSpPr>
        <p:spPr>
          <a:xfrm>
            <a:off x="7583054" y="1815205"/>
            <a:ext cx="3752274" cy="523220"/>
          </a:xfrm>
          <a:prstGeom prst="rect">
            <a:avLst/>
          </a:prstGeom>
          <a:solidFill>
            <a:srgbClr val="002060"/>
          </a:solidFill>
        </p:spPr>
        <p:txBody>
          <a:bodyPr wrap="square">
            <a:spAutoFit/>
          </a:bodyPr>
          <a:lstStyle/>
          <a:p>
            <a:r>
              <a:rPr lang="en-US" sz="2800" dirty="0">
                <a:solidFill>
                  <a:srgbClr val="FFFF00"/>
                </a:solidFill>
              </a:rPr>
              <a:t>Late Universe</a:t>
            </a:r>
          </a:p>
        </p:txBody>
      </p:sp>
      <p:pic>
        <p:nvPicPr>
          <p:cNvPr id="12" name="Picture 11"/>
          <p:cNvPicPr>
            <a:picLocks noChangeAspect="1"/>
          </p:cNvPicPr>
          <p:nvPr/>
        </p:nvPicPr>
        <p:blipFill>
          <a:blip r:embed="rId4"/>
          <a:stretch>
            <a:fillRect/>
          </a:stretch>
        </p:blipFill>
        <p:spPr>
          <a:xfrm>
            <a:off x="838200" y="4968634"/>
            <a:ext cx="4002221" cy="599554"/>
          </a:xfrm>
          <a:prstGeom prst="rect">
            <a:avLst/>
          </a:prstGeom>
        </p:spPr>
      </p:pic>
      <p:sp>
        <p:nvSpPr>
          <p:cNvPr id="13" name="Rectangle 12"/>
          <p:cNvSpPr/>
          <p:nvPr/>
        </p:nvSpPr>
        <p:spPr>
          <a:xfrm>
            <a:off x="999503" y="4609406"/>
            <a:ext cx="2249334" cy="369332"/>
          </a:xfrm>
          <a:prstGeom prst="rect">
            <a:avLst/>
          </a:prstGeom>
        </p:spPr>
        <p:txBody>
          <a:bodyPr wrap="none">
            <a:spAutoFit/>
          </a:bodyPr>
          <a:lstStyle/>
          <a:p>
            <a:r>
              <a:rPr lang="en-US" dirty="0">
                <a:solidFill>
                  <a:srgbClr val="C00000"/>
                </a:solidFill>
                <a:latin typeface="CMR10"/>
              </a:rPr>
              <a:t>Hubble rate (LCDM)</a:t>
            </a:r>
            <a:endParaRPr lang="en-US" dirty="0">
              <a:solidFill>
                <a:srgbClr val="C00000"/>
              </a:solidFill>
            </a:endParaRPr>
          </a:p>
        </p:txBody>
      </p:sp>
      <p:sp>
        <p:nvSpPr>
          <p:cNvPr id="9" name="Slide Number Placeholder 8">
            <a:extLst>
              <a:ext uri="{FF2B5EF4-FFF2-40B4-BE49-F238E27FC236}">
                <a16:creationId xmlns:a16="http://schemas.microsoft.com/office/drawing/2014/main" id="{F157C31B-4A7C-FB9B-8751-889A1F7DD8A8}"/>
              </a:ext>
            </a:extLst>
          </p:cNvPr>
          <p:cNvSpPr>
            <a:spLocks noGrp="1"/>
          </p:cNvSpPr>
          <p:nvPr>
            <p:ph type="sldNum" sz="quarter" idx="12"/>
          </p:nvPr>
        </p:nvSpPr>
        <p:spPr/>
        <p:txBody>
          <a:bodyPr/>
          <a:lstStyle/>
          <a:p>
            <a:fld id="{23B165B4-B021-4F37-9901-CEB6DBD04A87}" type="slidenum">
              <a:rPr lang="en-US" smtClean="0"/>
              <a:t>25</a:t>
            </a:fld>
            <a:endParaRPr lang="en-US"/>
          </a:p>
        </p:txBody>
      </p:sp>
    </p:spTree>
    <p:extLst>
      <p:ext uri="{BB962C8B-B14F-4D97-AF65-F5344CB8AC3E}">
        <p14:creationId xmlns:p14="http://schemas.microsoft.com/office/powerpoint/2010/main" val="3808196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 Solution</a:t>
            </a:r>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1287697" y="2188493"/>
            <a:ext cx="5229955" cy="943107"/>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1287697" y="3521557"/>
            <a:ext cx="3458058" cy="933580"/>
          </a:xfrm>
          <a:prstGeom prst="rect">
            <a:avLst/>
          </a:prstGeom>
        </p:spPr>
      </p:pic>
      <p:sp>
        <p:nvSpPr>
          <p:cNvPr id="9" name="Rectangle 8"/>
          <p:cNvSpPr/>
          <p:nvPr/>
        </p:nvSpPr>
        <p:spPr>
          <a:xfrm>
            <a:off x="943382" y="1869618"/>
            <a:ext cx="10592964"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One way to solve H</a:t>
            </a:r>
            <a:r>
              <a:rPr lang="en-US" baseline="-25000" dirty="0">
                <a:latin typeface="Arial" panose="020B0604020202020204" pitchFamily="34" charset="0"/>
                <a:cs typeface="Arial" panose="020B0604020202020204" pitchFamily="34" charset="0"/>
              </a:rPr>
              <a:t>0</a:t>
            </a:r>
            <a:r>
              <a:rPr lang="en-US" dirty="0">
                <a:latin typeface="Arial" panose="020B0604020202020204" pitchFamily="34" charset="0"/>
                <a:cs typeface="Arial" panose="020B0604020202020204" pitchFamily="34" charset="0"/>
              </a:rPr>
              <a:t>-tension is to reduce the sound horizon size at recombination rs(z∗) by ∼ 10 </a:t>
            </a:r>
            <a:r>
              <a:rPr lang="en-US" dirty="0" err="1">
                <a:latin typeface="Arial" panose="020B0604020202020204" pitchFamily="34" charset="0"/>
                <a:cs typeface="Arial" panose="020B0604020202020204" pitchFamily="34" charset="0"/>
              </a:rPr>
              <a:t>Mpc</a:t>
            </a:r>
            <a:r>
              <a:rPr lang="en-US" dirty="0">
                <a:latin typeface="Arial" panose="020B0604020202020204" pitchFamily="34" charset="0"/>
                <a:cs typeface="Arial" panose="020B0604020202020204" pitchFamily="34" charset="0"/>
              </a:rPr>
              <a:t>,</a:t>
            </a:r>
            <a:endParaRPr lang="en-US" dirty="0">
              <a:solidFill>
                <a:srgbClr val="C00000"/>
              </a:solidFill>
              <a:latin typeface="Arial" panose="020B0604020202020204" pitchFamily="34" charset="0"/>
              <a:cs typeface="Arial" panose="020B0604020202020204" pitchFamily="34" charset="0"/>
            </a:endParaRPr>
          </a:p>
        </p:txBody>
      </p:sp>
      <p:sp>
        <p:nvSpPr>
          <p:cNvPr id="10" name="Rectangle 9"/>
          <p:cNvSpPr/>
          <p:nvPr/>
        </p:nvSpPr>
        <p:spPr>
          <a:xfrm>
            <a:off x="887573" y="3144215"/>
            <a:ext cx="9392315"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The sound speed </a:t>
            </a:r>
            <a:r>
              <a:rPr lang="en-US" dirty="0" err="1">
                <a:latin typeface="Arial" panose="020B0604020202020204" pitchFamily="34" charset="0"/>
                <a:cs typeface="Arial" panose="020B0604020202020204" pitchFamily="34" charset="0"/>
              </a:rPr>
              <a:t>cs</a:t>
            </a:r>
            <a:r>
              <a:rPr lang="en-US" dirty="0">
                <a:latin typeface="Arial" panose="020B0604020202020204" pitchFamily="34" charset="0"/>
                <a:cs typeface="Arial" panose="020B0604020202020204" pitchFamily="34" charset="0"/>
              </a:rPr>
              <a:t> is sensitive to the physical densities of baryon (</a:t>
            </a:r>
            <a:r>
              <a:rPr lang="en-US" dirty="0" err="1">
                <a:latin typeface="Arial" panose="020B0604020202020204" pitchFamily="34" charset="0"/>
                <a:cs typeface="Arial" panose="020B0604020202020204" pitchFamily="34" charset="0"/>
              </a:rPr>
              <a:t>ωb</a:t>
            </a:r>
            <a:r>
              <a:rPr lang="en-US" dirty="0">
                <a:latin typeface="Arial" panose="020B0604020202020204" pitchFamily="34" charset="0"/>
                <a:cs typeface="Arial" panose="020B0604020202020204" pitchFamily="34" charset="0"/>
              </a:rPr>
              <a:t>) and radiation (</a:t>
            </a:r>
            <a:r>
              <a:rPr lang="en-US" dirty="0" err="1">
                <a:latin typeface="Arial" panose="020B0604020202020204" pitchFamily="34" charset="0"/>
                <a:cs typeface="Arial" panose="020B0604020202020204" pitchFamily="34" charset="0"/>
              </a:rPr>
              <a:t>ωr</a:t>
            </a:r>
            <a:r>
              <a:rPr lang="en-US" dirty="0">
                <a:latin typeface="Arial" panose="020B0604020202020204" pitchFamily="34" charset="0"/>
                <a:cs typeface="Arial" panose="020B0604020202020204" pitchFamily="34" charset="0"/>
              </a:rPr>
              <a:t>)</a:t>
            </a:r>
            <a:endParaRPr lang="en-US" dirty="0">
              <a:solidFill>
                <a:srgbClr val="C00000"/>
              </a:solidFill>
              <a:latin typeface="Arial" panose="020B0604020202020204" pitchFamily="34" charset="0"/>
              <a:cs typeface="Arial" panose="020B0604020202020204" pitchFamily="34" charset="0"/>
            </a:endParaRPr>
          </a:p>
        </p:txBody>
      </p:sp>
      <p:sp>
        <p:nvSpPr>
          <p:cNvPr id="14" name="Rectangle 13"/>
          <p:cNvSpPr/>
          <p:nvPr/>
        </p:nvSpPr>
        <p:spPr>
          <a:xfrm>
            <a:off x="943382" y="4571804"/>
            <a:ext cx="10410418" cy="923330"/>
          </a:xfrm>
          <a:prstGeom prst="rect">
            <a:avLst/>
          </a:prstGeom>
        </p:spPr>
        <p:txBody>
          <a:bodyPr wrap="square">
            <a:spAutoFit/>
          </a:bodyPr>
          <a:lstStyle/>
          <a:p>
            <a:r>
              <a:rPr lang="en-US" dirty="0">
                <a:latin typeface="CMR10"/>
              </a:rPr>
              <a:t>The physical densities are well constrained by BBN, therefore it is not recommended to reduce the</a:t>
            </a:r>
          </a:p>
          <a:p>
            <a:r>
              <a:rPr lang="en-US" dirty="0">
                <a:latin typeface="CMR10"/>
              </a:rPr>
              <a:t>sound horizon via changing </a:t>
            </a:r>
            <a:r>
              <a:rPr lang="en-US" dirty="0">
                <a:latin typeface="CMMI10"/>
              </a:rPr>
              <a:t>c</a:t>
            </a:r>
            <a:r>
              <a:rPr lang="en-US" sz="800" dirty="0">
                <a:latin typeface="CMMI7"/>
              </a:rPr>
              <a:t>s</a:t>
            </a:r>
            <a:r>
              <a:rPr lang="en-US" dirty="0">
                <a:latin typeface="CMR10"/>
              </a:rPr>
              <a:t>. On the other hand, the sound horizon can be reduced by increasing the Hubble expansion rate </a:t>
            </a:r>
            <a:r>
              <a:rPr lang="en-US" dirty="0">
                <a:latin typeface="CMMI10"/>
              </a:rPr>
              <a:t>H</a:t>
            </a:r>
            <a:r>
              <a:rPr lang="en-US" dirty="0">
                <a:latin typeface="CMR10"/>
              </a:rPr>
              <a:t>(</a:t>
            </a:r>
            <a:r>
              <a:rPr lang="en-US" dirty="0">
                <a:latin typeface="CMMI10"/>
              </a:rPr>
              <a:t>z</a:t>
            </a:r>
            <a:r>
              <a:rPr lang="en-US" dirty="0">
                <a:latin typeface="CMR10"/>
              </a:rPr>
              <a:t>) before recombination</a:t>
            </a:r>
            <a:endParaRPr lang="en-US" dirty="0"/>
          </a:p>
        </p:txBody>
      </p:sp>
      <p:sp>
        <p:nvSpPr>
          <p:cNvPr id="4" name="Slide Number Placeholder 3">
            <a:extLst>
              <a:ext uri="{FF2B5EF4-FFF2-40B4-BE49-F238E27FC236}">
                <a16:creationId xmlns:a16="http://schemas.microsoft.com/office/drawing/2014/main" id="{744C0725-7452-1A7C-8EE9-48D5AF932B29}"/>
              </a:ext>
            </a:extLst>
          </p:cNvPr>
          <p:cNvSpPr>
            <a:spLocks noGrp="1"/>
          </p:cNvSpPr>
          <p:nvPr>
            <p:ph type="sldNum" sz="quarter" idx="12"/>
          </p:nvPr>
        </p:nvSpPr>
        <p:spPr/>
        <p:txBody>
          <a:bodyPr/>
          <a:lstStyle/>
          <a:p>
            <a:fld id="{23B165B4-B021-4F37-9901-CEB6DBD04A87}" type="slidenum">
              <a:rPr lang="en-US" smtClean="0"/>
              <a:t>26</a:t>
            </a:fld>
            <a:endParaRPr lang="en-US"/>
          </a:p>
        </p:txBody>
      </p:sp>
    </p:spTree>
    <p:extLst>
      <p:ext uri="{BB962C8B-B14F-4D97-AF65-F5344CB8AC3E}">
        <p14:creationId xmlns:p14="http://schemas.microsoft.com/office/powerpoint/2010/main" val="3108642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 Solution</a:t>
            </a:r>
          </a:p>
        </p:txBody>
      </p:sp>
      <p:pic>
        <p:nvPicPr>
          <p:cNvPr id="8" name="Picture 7"/>
          <p:cNvPicPr>
            <a:picLocks noChangeAspect="1"/>
          </p:cNvPicPr>
          <p:nvPr/>
        </p:nvPicPr>
        <p:blipFill>
          <a:blip r:embed="rId2"/>
          <a:stretch>
            <a:fillRect/>
          </a:stretch>
        </p:blipFill>
        <p:spPr>
          <a:xfrm>
            <a:off x="2590024" y="3231337"/>
            <a:ext cx="6592220" cy="838317"/>
          </a:xfrm>
          <a:prstGeom prst="rect">
            <a:avLst/>
          </a:prstGeom>
        </p:spPr>
      </p:pic>
      <p:sp>
        <p:nvSpPr>
          <p:cNvPr id="11" name="Rectangle 10"/>
          <p:cNvSpPr/>
          <p:nvPr/>
        </p:nvSpPr>
        <p:spPr>
          <a:xfrm>
            <a:off x="838200" y="1884650"/>
            <a:ext cx="10515600" cy="1200329"/>
          </a:xfrm>
          <a:prstGeom prst="rect">
            <a:avLst/>
          </a:prstGeom>
        </p:spPr>
        <p:txBody>
          <a:bodyPr wrap="square">
            <a:spAutoFit/>
          </a:bodyPr>
          <a:lstStyle/>
          <a:p>
            <a:pPr algn="just"/>
            <a:r>
              <a:rPr lang="en-US" dirty="0">
                <a:latin typeface="Arial" panose="020B0604020202020204" pitchFamily="34" charset="0"/>
                <a:cs typeface="Arial" panose="020B0604020202020204" pitchFamily="34" charset="0"/>
              </a:rPr>
              <a:t>This can be achieved by introducing an early dark energy component which should decay just before recombination when the sound horizon is decreased as required. This keeps post-recombination just as ΛCDM. However, in order to restore θ∗, one expect the angular distance to recombination DA to decrease similar to rs</a:t>
            </a:r>
            <a:endParaRPr lang="en-US" dirty="0">
              <a:solidFill>
                <a:srgbClr val="C00000"/>
              </a:solidFill>
              <a:latin typeface="Arial" panose="020B0604020202020204" pitchFamily="34" charset="0"/>
              <a:cs typeface="Arial" panose="020B0604020202020204" pitchFamily="34" charset="0"/>
            </a:endParaRPr>
          </a:p>
        </p:txBody>
      </p:sp>
      <p:sp>
        <p:nvSpPr>
          <p:cNvPr id="3" name="Rectangle 2"/>
          <p:cNvSpPr/>
          <p:nvPr/>
        </p:nvSpPr>
        <p:spPr>
          <a:xfrm>
            <a:off x="838200" y="4255695"/>
            <a:ext cx="10515600" cy="646331"/>
          </a:xfrm>
          <a:prstGeom prst="rect">
            <a:avLst/>
          </a:prstGeom>
        </p:spPr>
        <p:txBody>
          <a:bodyPr wrap="square">
            <a:spAutoFit/>
          </a:bodyPr>
          <a:lstStyle/>
          <a:p>
            <a:r>
              <a:rPr lang="en-US" dirty="0">
                <a:solidFill>
                  <a:srgbClr val="000000"/>
                </a:solidFill>
                <a:latin typeface="CMR10"/>
              </a:rPr>
              <a:t>Since the expansion rate </a:t>
            </a:r>
            <a:r>
              <a:rPr lang="en-US" dirty="0">
                <a:solidFill>
                  <a:srgbClr val="000000"/>
                </a:solidFill>
                <a:latin typeface="CMMI10"/>
              </a:rPr>
              <a:t>E</a:t>
            </a:r>
            <a:r>
              <a:rPr lang="en-US" dirty="0">
                <a:solidFill>
                  <a:srgbClr val="000000"/>
                </a:solidFill>
                <a:latin typeface="CMR10"/>
              </a:rPr>
              <a:t>(</a:t>
            </a:r>
            <a:r>
              <a:rPr lang="en-US" dirty="0">
                <a:solidFill>
                  <a:srgbClr val="000000"/>
                </a:solidFill>
                <a:latin typeface="CMMI10"/>
              </a:rPr>
              <a:t>z</a:t>
            </a:r>
            <a:r>
              <a:rPr lang="en-US" dirty="0">
                <a:solidFill>
                  <a:srgbClr val="000000"/>
                </a:solidFill>
                <a:latin typeface="CMR10"/>
              </a:rPr>
              <a:t>) after recombination is just as in ΛCDM, the </a:t>
            </a:r>
            <a:r>
              <a:rPr lang="en-US" dirty="0">
                <a:latin typeface="Arial" panose="020B0604020202020204" pitchFamily="34" charset="0"/>
                <a:cs typeface="Arial" panose="020B0604020202020204" pitchFamily="34" charset="0"/>
              </a:rPr>
              <a:t>H</a:t>
            </a:r>
            <a:r>
              <a:rPr lang="en-US" baseline="-25000" dirty="0">
                <a:latin typeface="Arial" panose="020B0604020202020204" pitchFamily="34" charset="0"/>
                <a:cs typeface="Arial" panose="020B0604020202020204" pitchFamily="34" charset="0"/>
              </a:rPr>
              <a:t>0</a:t>
            </a:r>
            <a:r>
              <a:rPr lang="en-US" sz="800" dirty="0">
                <a:solidFill>
                  <a:srgbClr val="000000"/>
                </a:solidFill>
                <a:latin typeface="CMR7"/>
              </a:rPr>
              <a:t> </a:t>
            </a:r>
            <a:r>
              <a:rPr lang="en-US" dirty="0">
                <a:solidFill>
                  <a:srgbClr val="000000"/>
                </a:solidFill>
                <a:latin typeface="CMR10"/>
              </a:rPr>
              <a:t>should be increased to</a:t>
            </a:r>
          </a:p>
          <a:p>
            <a:r>
              <a:rPr lang="en-US" dirty="0">
                <a:solidFill>
                  <a:srgbClr val="000000"/>
                </a:solidFill>
                <a:latin typeface="CMR10"/>
              </a:rPr>
              <a:t>solve the tension.</a:t>
            </a:r>
            <a:endParaRPr lang="en-US" dirty="0"/>
          </a:p>
        </p:txBody>
      </p:sp>
      <p:sp>
        <p:nvSpPr>
          <p:cNvPr id="5" name="Slide Number Placeholder 4">
            <a:extLst>
              <a:ext uri="{FF2B5EF4-FFF2-40B4-BE49-F238E27FC236}">
                <a16:creationId xmlns:a16="http://schemas.microsoft.com/office/drawing/2014/main" id="{E91639D4-0AA2-2ABA-5DB1-D6BA4A8DCF0C}"/>
              </a:ext>
            </a:extLst>
          </p:cNvPr>
          <p:cNvSpPr>
            <a:spLocks noGrp="1"/>
          </p:cNvSpPr>
          <p:nvPr>
            <p:ph type="sldNum" sz="quarter" idx="12"/>
          </p:nvPr>
        </p:nvSpPr>
        <p:spPr/>
        <p:txBody>
          <a:bodyPr/>
          <a:lstStyle/>
          <a:p>
            <a:fld id="{23B165B4-B021-4F37-9901-CEB6DBD04A87}" type="slidenum">
              <a:rPr lang="en-US" smtClean="0"/>
              <a:t>27</a:t>
            </a:fld>
            <a:endParaRPr lang="en-US"/>
          </a:p>
        </p:txBody>
      </p:sp>
    </p:spTree>
    <p:extLst>
      <p:ext uri="{BB962C8B-B14F-4D97-AF65-F5344CB8AC3E}">
        <p14:creationId xmlns:p14="http://schemas.microsoft.com/office/powerpoint/2010/main" val="2194678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p:sp>
        <p:nvSpPr>
          <p:cNvPr id="5" name="Rectangle 4"/>
          <p:cNvSpPr/>
          <p:nvPr/>
        </p:nvSpPr>
        <p:spPr>
          <a:xfrm>
            <a:off x="685800" y="1837765"/>
            <a:ext cx="5187319" cy="3414524"/>
          </a:xfrm>
          <a:prstGeom prst="rect">
            <a:avLst/>
          </a:prstGeom>
        </p:spPr>
        <p:txBody>
          <a:bodyPr wrap="square">
            <a:spAutoFit/>
          </a:bodyPr>
          <a:lstStyle/>
          <a:p>
            <a:pPr marL="457200" indent="-457200" algn="just">
              <a:lnSpc>
                <a:spcPct val="200000"/>
              </a:lnSpc>
              <a:buFont typeface="Arial" panose="020B0604020202020204" pitchFamily="34" charset="0"/>
              <a:buChar char="•"/>
            </a:pPr>
            <a:r>
              <a:rPr lang="en-US" sz="2800" dirty="0">
                <a:solidFill>
                  <a:srgbClr val="002060"/>
                </a:solidFill>
                <a:latin typeface="+mj-lt"/>
              </a:rPr>
              <a:t>Early Dark Energy</a:t>
            </a:r>
          </a:p>
          <a:p>
            <a:pPr marL="457200" indent="-457200" algn="just">
              <a:lnSpc>
                <a:spcPct val="200000"/>
              </a:lnSpc>
              <a:buFont typeface="Arial" panose="020B0604020202020204" pitchFamily="34" charset="0"/>
              <a:buChar char="•"/>
            </a:pPr>
            <a:r>
              <a:rPr lang="en-US" sz="2800" dirty="0">
                <a:solidFill>
                  <a:srgbClr val="002060"/>
                </a:solidFill>
                <a:latin typeface="+mj-lt"/>
              </a:rPr>
              <a:t>Energy injection</a:t>
            </a:r>
          </a:p>
          <a:p>
            <a:pPr marL="457200" indent="-457200" algn="just">
              <a:lnSpc>
                <a:spcPct val="200000"/>
              </a:lnSpc>
              <a:buFont typeface="Arial" panose="020B0604020202020204" pitchFamily="34" charset="0"/>
              <a:buChar char="•"/>
            </a:pPr>
            <a:r>
              <a:rPr lang="en-US" sz="2800" dirty="0">
                <a:solidFill>
                  <a:srgbClr val="002060"/>
                </a:solidFill>
                <a:latin typeface="+mj-lt"/>
              </a:rPr>
              <a:t>Extra free streaming neutrinos </a:t>
            </a:r>
          </a:p>
          <a:p>
            <a:pPr marL="457200" indent="-457200" algn="just">
              <a:lnSpc>
                <a:spcPct val="200000"/>
              </a:lnSpc>
              <a:buFont typeface="Arial" panose="020B0604020202020204" pitchFamily="34" charset="0"/>
              <a:buChar char="•"/>
            </a:pPr>
            <a:r>
              <a:rPr lang="en-US" sz="2800" dirty="0">
                <a:solidFill>
                  <a:srgbClr val="002060"/>
                </a:solidFill>
                <a:latin typeface="+mj-lt"/>
              </a:rPr>
              <a:t>Self-interacting neutrino</a:t>
            </a:r>
            <a:endParaRPr lang="en-US" sz="2800" dirty="0">
              <a:solidFill>
                <a:srgbClr val="000000"/>
              </a:solidFill>
              <a:latin typeface="CMR9"/>
            </a:endParaRPr>
          </a:p>
        </p:txBody>
      </p:sp>
      <p:sp>
        <p:nvSpPr>
          <p:cNvPr id="3" name="Slide Number Placeholder 2">
            <a:extLst>
              <a:ext uri="{FF2B5EF4-FFF2-40B4-BE49-F238E27FC236}">
                <a16:creationId xmlns:a16="http://schemas.microsoft.com/office/drawing/2014/main" id="{010659D0-F045-ADFD-C229-67DFD446AEA4}"/>
              </a:ext>
            </a:extLst>
          </p:cNvPr>
          <p:cNvSpPr>
            <a:spLocks noGrp="1"/>
          </p:cNvSpPr>
          <p:nvPr>
            <p:ph type="sldNum" sz="quarter" idx="12"/>
          </p:nvPr>
        </p:nvSpPr>
        <p:spPr/>
        <p:txBody>
          <a:bodyPr/>
          <a:lstStyle/>
          <a:p>
            <a:fld id="{23B165B4-B021-4F37-9901-CEB6DBD04A87}" type="slidenum">
              <a:rPr lang="en-US" smtClean="0"/>
              <a:t>28</a:t>
            </a:fld>
            <a:endParaRPr lang="en-US"/>
          </a:p>
        </p:txBody>
      </p:sp>
    </p:spTree>
    <p:extLst>
      <p:ext uri="{BB962C8B-B14F-4D97-AF65-F5344CB8AC3E}">
        <p14:creationId xmlns:p14="http://schemas.microsoft.com/office/powerpoint/2010/main" val="1480611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mc:AlternateContent xmlns:mc="http://schemas.openxmlformats.org/markup-compatibility/2006" xmlns:a14="http://schemas.microsoft.com/office/drawing/2010/main">
        <mc:Choice Requires="a14">
          <p:sp>
            <p:nvSpPr>
              <p:cNvPr id="5" name="Rectangle 4"/>
              <p:cNvSpPr/>
              <p:nvPr/>
            </p:nvSpPr>
            <p:spPr>
              <a:xfrm>
                <a:off x="685800" y="1837765"/>
                <a:ext cx="5187319" cy="3847207"/>
              </a:xfrm>
              <a:prstGeom prst="rect">
                <a:avLst/>
              </a:prstGeom>
            </p:spPr>
            <p:txBody>
              <a:bodyPr wrap="square">
                <a:spAutoFit/>
              </a:bodyPr>
              <a:lstStyle/>
              <a:p>
                <a:pPr algn="just"/>
                <a:r>
                  <a:rPr lang="en-US" sz="2800" dirty="0">
                    <a:solidFill>
                      <a:srgbClr val="002060"/>
                    </a:solidFill>
                    <a:latin typeface="+mj-lt"/>
                  </a:rPr>
                  <a:t>Early Dark Energy </a:t>
                </a:r>
              </a:p>
              <a:p>
                <a:pPr algn="just"/>
                <a:endParaRPr lang="en-US" dirty="0">
                  <a:solidFill>
                    <a:srgbClr val="000000"/>
                  </a:solidFill>
                  <a:latin typeface="CMR9"/>
                </a:endParaRPr>
              </a:p>
              <a:p>
                <a:pPr algn="just"/>
                <a:r>
                  <a:rPr lang="en-US" dirty="0">
                    <a:solidFill>
                      <a:srgbClr val="000000"/>
                    </a:solidFill>
                    <a:latin typeface="CMR9"/>
                  </a:rPr>
                  <a:t>This is realized by introducing an extra scalar field </a:t>
                </a:r>
                <a:r>
                  <a:rPr lang="en-US" dirty="0">
                    <a:solidFill>
                      <a:srgbClr val="000000"/>
                    </a:solidFill>
                    <a:latin typeface="rtxmi"/>
                  </a:rPr>
                  <a:t> </a:t>
                </a:r>
                <a:r>
                  <a:rPr lang="en-US" dirty="0">
                    <a:solidFill>
                      <a:srgbClr val="000000"/>
                    </a:solidFill>
                    <a:latin typeface="CMR9"/>
                  </a:rPr>
                  <a:t>with an oscillating potential </a:t>
                </a:r>
                <a14:m>
                  <m:oMath xmlns:m="http://schemas.openxmlformats.org/officeDocument/2006/math">
                    <m:r>
                      <a:rPr lang="en-US" b="0" i="1" smtClean="0">
                        <a:solidFill>
                          <a:srgbClr val="000000"/>
                        </a:solidFill>
                        <a:latin typeface="Cambria Math" panose="02040503050406030204" pitchFamily="18" charset="0"/>
                      </a:rPr>
                      <m:t>𝑉</m:t>
                    </m:r>
                    <m:d>
                      <m:dPr>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𝜙</m:t>
                        </m:r>
                      </m:e>
                    </m:d>
                    <m:r>
                      <a:rPr lang="en-US" b="0" i="1" smtClean="0">
                        <a:solidFill>
                          <a:srgbClr val="000000"/>
                        </a:solidFill>
                        <a:latin typeface="Cambria Math" panose="02040503050406030204" pitchFamily="18" charset="0"/>
                      </a:rPr>
                      <m:t>∝</m:t>
                    </m:r>
                    <m:sSup>
                      <m:sSupPr>
                        <m:ctrlPr>
                          <a:rPr lang="en-US" b="0" i="1" smtClean="0">
                            <a:solidFill>
                              <a:srgbClr val="000000"/>
                            </a:solidFill>
                            <a:latin typeface="Cambria Math" panose="02040503050406030204" pitchFamily="18" charset="0"/>
                          </a:rPr>
                        </m:ctrlPr>
                      </m:sSupPr>
                      <m:e>
                        <m:d>
                          <m:dPr>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1</m:t>
                            </m:r>
                            <m:r>
                              <a:rPr lang="en-US" b="0" i="1" smtClean="0">
                                <a:solidFill>
                                  <a:srgbClr val="000000"/>
                                </a:solidFill>
                                <a:latin typeface="Cambria Math" panose="02040503050406030204" pitchFamily="18" charset="0"/>
                              </a:rPr>
                              <m:t>−</m:t>
                            </m:r>
                            <m:func>
                              <m:funcPr>
                                <m:ctrlPr>
                                  <a:rPr lang="en-US" b="0" i="1" smtClean="0">
                                    <a:solidFill>
                                      <a:srgbClr val="000000"/>
                                    </a:solidFill>
                                    <a:latin typeface="Cambria Math" panose="02040503050406030204" pitchFamily="18" charset="0"/>
                                  </a:rPr>
                                </m:ctrlPr>
                              </m:funcPr>
                              <m:fName>
                                <m:r>
                                  <m:rPr>
                                    <m:sty m:val="p"/>
                                  </m:rPr>
                                  <a:rPr lang="en-US" b="0" i="0" smtClean="0">
                                    <a:solidFill>
                                      <a:srgbClr val="000000"/>
                                    </a:solidFill>
                                    <a:latin typeface="Cambria Math" panose="02040503050406030204" pitchFamily="18" charset="0"/>
                                  </a:rPr>
                                  <m:t>cos</m:t>
                                </m:r>
                              </m:fName>
                              <m:e>
                                <m:r>
                                  <a:rPr lang="en-US" b="0" i="1" smtClean="0">
                                    <a:solidFill>
                                      <a:srgbClr val="000000"/>
                                    </a:solidFill>
                                    <a:latin typeface="Cambria Math" panose="02040503050406030204" pitchFamily="18" charset="0"/>
                                  </a:rPr>
                                  <m:t>𝜙</m:t>
                                </m:r>
                              </m:e>
                            </m:func>
                          </m:e>
                        </m:d>
                      </m:e>
                      <m:sup>
                        <m:r>
                          <a:rPr lang="en-US" b="0" i="1" smtClean="0">
                            <a:solidFill>
                              <a:srgbClr val="000000"/>
                            </a:solidFill>
                            <a:latin typeface="Cambria Math" panose="02040503050406030204" pitchFamily="18" charset="0"/>
                          </a:rPr>
                          <m:t>𝑛</m:t>
                        </m:r>
                      </m:sup>
                    </m:sSup>
                  </m:oMath>
                </a14:m>
                <a:r>
                  <a:rPr lang="en-US" dirty="0">
                    <a:solidFill>
                      <a:srgbClr val="000000"/>
                    </a:solidFill>
                    <a:latin typeface="CMR9"/>
                  </a:rPr>
                  <a:t> during the epoch between the matter-radiation equality and the recombination to be diluted faster than radiation. It has been shown that this type of early universe modification can give </a:t>
                </a:r>
                <a:r>
                  <a:rPr lang="en-US" dirty="0">
                    <a:solidFill>
                      <a:srgbClr val="000000"/>
                    </a:solidFill>
                    <a:latin typeface="NimbusRomNo9L-ReguItal"/>
                  </a:rPr>
                  <a:t>H</a:t>
                </a:r>
                <a:r>
                  <a:rPr lang="en-US" sz="800" dirty="0">
                    <a:solidFill>
                      <a:srgbClr val="000000"/>
                    </a:solidFill>
                    <a:latin typeface="TeXGyreTermes-Regular"/>
                  </a:rPr>
                  <a:t>0 </a:t>
                </a:r>
                <a:r>
                  <a:rPr lang="en-US" dirty="0">
                    <a:solidFill>
                      <a:srgbClr val="000000"/>
                    </a:solidFill>
                    <a:latin typeface="rtxr"/>
                  </a:rPr>
                  <a:t>= </a:t>
                </a:r>
                <a:r>
                  <a:rPr lang="en-US" dirty="0">
                    <a:solidFill>
                      <a:srgbClr val="000000"/>
                    </a:solidFill>
                    <a:latin typeface="TeXGyreTermes-Regular"/>
                  </a:rPr>
                  <a:t>70</a:t>
                </a:r>
                <a:r>
                  <a:rPr lang="en-US" dirty="0">
                    <a:solidFill>
                      <a:srgbClr val="000000"/>
                    </a:solidFill>
                    <a:latin typeface="rtxmi"/>
                  </a:rPr>
                  <a:t>.</a:t>
                </a:r>
                <a:r>
                  <a:rPr lang="en-US" dirty="0">
                    <a:solidFill>
                      <a:srgbClr val="000000"/>
                    </a:solidFill>
                    <a:latin typeface="TeXGyreTermes-Regular"/>
                  </a:rPr>
                  <a:t>6 ± 1</a:t>
                </a:r>
                <a:r>
                  <a:rPr lang="en-US" dirty="0">
                    <a:solidFill>
                      <a:srgbClr val="000000"/>
                    </a:solidFill>
                    <a:latin typeface="rtxmi"/>
                  </a:rPr>
                  <a:t>.</a:t>
                </a:r>
                <a:r>
                  <a:rPr lang="en-US" dirty="0">
                    <a:solidFill>
                      <a:srgbClr val="000000"/>
                    </a:solidFill>
                    <a:latin typeface="TeXGyreTermes-Regular"/>
                  </a:rPr>
                  <a:t>3 </a:t>
                </a:r>
                <a:r>
                  <a:rPr lang="en-US" dirty="0">
                    <a:solidFill>
                      <a:srgbClr val="000000"/>
                    </a:solidFill>
                    <a:latin typeface="CMR9"/>
                  </a:rPr>
                  <a:t>km/s/</a:t>
                </a:r>
                <a:r>
                  <a:rPr lang="en-US" dirty="0" err="1">
                    <a:solidFill>
                      <a:srgbClr val="000000"/>
                    </a:solidFill>
                    <a:latin typeface="CMR9"/>
                  </a:rPr>
                  <a:t>Mpc</a:t>
                </a:r>
                <a:r>
                  <a:rPr lang="en-US" dirty="0">
                    <a:solidFill>
                      <a:srgbClr val="000000"/>
                    </a:solidFill>
                    <a:latin typeface="CMR9"/>
                  </a:rPr>
                  <a:t> (</a:t>
                </a:r>
                <a:r>
                  <a:rPr lang="en-US" dirty="0" err="1">
                    <a:solidFill>
                      <a:srgbClr val="0000FF"/>
                    </a:solidFill>
                    <a:latin typeface="CMR9"/>
                  </a:rPr>
                  <a:t>Poulin</a:t>
                </a:r>
                <a:r>
                  <a:rPr lang="en-US" dirty="0">
                    <a:solidFill>
                      <a:srgbClr val="0000FF"/>
                    </a:solidFill>
                    <a:latin typeface="CMR9"/>
                  </a:rPr>
                  <a:t> et al. 2019</a:t>
                </a:r>
                <a:r>
                  <a:rPr lang="en-US" dirty="0">
                    <a:solidFill>
                      <a:srgbClr val="000000"/>
                    </a:solidFill>
                    <a:latin typeface="CMR9"/>
                  </a:rPr>
                  <a:t>) including a prior </a:t>
                </a:r>
                <a:r>
                  <a:rPr lang="en-US" dirty="0">
                    <a:solidFill>
                      <a:srgbClr val="000000"/>
                    </a:solidFill>
                    <a:latin typeface="NimbusRomNo9L-ReguItal"/>
                  </a:rPr>
                  <a:t>H</a:t>
                </a:r>
                <a:r>
                  <a:rPr lang="en-US" sz="800" dirty="0">
                    <a:solidFill>
                      <a:srgbClr val="000000"/>
                    </a:solidFill>
                    <a:latin typeface="TeXGyreTermes-Regular"/>
                  </a:rPr>
                  <a:t>0 </a:t>
                </a:r>
                <a:r>
                  <a:rPr lang="en-US" dirty="0">
                    <a:solidFill>
                      <a:srgbClr val="000000"/>
                    </a:solidFill>
                    <a:latin typeface="CMR9"/>
                  </a:rPr>
                  <a:t>value from SH0ES.</a:t>
                </a:r>
              </a:p>
              <a:p>
                <a:pPr algn="just"/>
                <a:endParaRPr lang="en-US" dirty="0">
                  <a:solidFill>
                    <a:srgbClr val="000000"/>
                  </a:solidFill>
                  <a:latin typeface="CMR9"/>
                </a:endParaRPr>
              </a:p>
              <a:p>
                <a:r>
                  <a:rPr lang="en-US" dirty="0">
                    <a:solidFill>
                      <a:srgbClr val="000000"/>
                    </a:solidFill>
                    <a:latin typeface="CMR9"/>
                  </a:rPr>
                  <a:t>There is no evidence for EDE when CMB data is used alone (</a:t>
                </a:r>
                <a:r>
                  <a:rPr lang="en-US" dirty="0">
                    <a:solidFill>
                      <a:srgbClr val="0000FF"/>
                    </a:solidFill>
                    <a:latin typeface="CMR9"/>
                  </a:rPr>
                  <a:t>Hill et al. 2020</a:t>
                </a:r>
                <a:r>
                  <a:rPr lang="en-US" dirty="0">
                    <a:solidFill>
                      <a:srgbClr val="000000"/>
                    </a:solidFill>
                    <a:latin typeface="CMR9"/>
                  </a:rPr>
                  <a:t>) .</a:t>
                </a:r>
              </a:p>
            </p:txBody>
          </p:sp>
        </mc:Choice>
        <mc:Fallback xmlns="">
          <p:sp>
            <p:nvSpPr>
              <p:cNvPr id="5" name="Rectangle 4"/>
              <p:cNvSpPr>
                <a:spLocks noRot="1" noChangeAspect="1" noMove="1" noResize="1" noEditPoints="1" noAdjustHandles="1" noChangeArrowheads="1" noChangeShapeType="1" noTextEdit="1"/>
              </p:cNvSpPr>
              <p:nvPr/>
            </p:nvSpPr>
            <p:spPr>
              <a:xfrm>
                <a:off x="685800" y="1837765"/>
                <a:ext cx="5187319" cy="3847207"/>
              </a:xfrm>
              <a:prstGeom prst="rect">
                <a:avLst/>
              </a:prstGeom>
              <a:blipFill>
                <a:blip r:embed="rId2"/>
                <a:stretch>
                  <a:fillRect l="-2471" t="-1582" r="-1059" b="-1424"/>
                </a:stretch>
              </a:blipFill>
            </p:spPr>
            <p:txBody>
              <a:bodyPr/>
              <a:lstStyle/>
              <a:p>
                <a:r>
                  <a:rPr lang="en-US">
                    <a:noFill/>
                  </a:rPr>
                  <a:t> </a:t>
                </a:r>
              </a:p>
            </p:txBody>
          </p:sp>
        </mc:Fallback>
      </mc:AlternateContent>
      <p:pic>
        <p:nvPicPr>
          <p:cNvPr id="6" name="Picture 5"/>
          <p:cNvPicPr>
            <a:picLocks noChangeAspect="1"/>
          </p:cNvPicPr>
          <p:nvPr/>
        </p:nvPicPr>
        <p:blipFill>
          <a:blip r:embed="rId3"/>
          <a:stretch>
            <a:fillRect/>
          </a:stretch>
        </p:blipFill>
        <p:spPr>
          <a:xfrm>
            <a:off x="5971088" y="472204"/>
            <a:ext cx="5209563" cy="5084533"/>
          </a:xfrm>
          <a:prstGeom prst="rect">
            <a:avLst/>
          </a:prstGeom>
        </p:spPr>
      </p:pic>
      <p:sp>
        <p:nvSpPr>
          <p:cNvPr id="3" name="Slide Number Placeholder 2">
            <a:extLst>
              <a:ext uri="{FF2B5EF4-FFF2-40B4-BE49-F238E27FC236}">
                <a16:creationId xmlns:a16="http://schemas.microsoft.com/office/drawing/2014/main" id="{010659D0-F045-ADFD-C229-67DFD446AEA4}"/>
              </a:ext>
            </a:extLst>
          </p:cNvPr>
          <p:cNvSpPr>
            <a:spLocks noGrp="1"/>
          </p:cNvSpPr>
          <p:nvPr>
            <p:ph type="sldNum" sz="quarter" idx="12"/>
          </p:nvPr>
        </p:nvSpPr>
        <p:spPr/>
        <p:txBody>
          <a:bodyPr/>
          <a:lstStyle/>
          <a:p>
            <a:fld id="{23B165B4-B021-4F37-9901-CEB6DBD04A87}" type="slidenum">
              <a:rPr lang="en-US" smtClean="0"/>
              <a:t>29</a:t>
            </a:fld>
            <a:endParaRPr lang="en-US"/>
          </a:p>
        </p:txBody>
      </p:sp>
    </p:spTree>
    <p:extLst>
      <p:ext uri="{BB962C8B-B14F-4D97-AF65-F5344CB8AC3E}">
        <p14:creationId xmlns:p14="http://schemas.microsoft.com/office/powerpoint/2010/main" val="994938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8739B-8F55-17F5-B35A-07033569D9C1}"/>
              </a:ext>
            </a:extLst>
          </p:cNvPr>
          <p:cNvSpPr>
            <a:spLocks noGrp="1"/>
          </p:cNvSpPr>
          <p:nvPr>
            <p:ph type="title"/>
          </p:nvPr>
        </p:nvSpPr>
        <p:spPr/>
        <p:txBody>
          <a:bodyPr/>
          <a:lstStyle/>
          <a:p>
            <a:r>
              <a:rPr lang="en-US" dirty="0"/>
              <a:t>The Standard Model of Cosmology (</a:t>
            </a:r>
            <a:r>
              <a:rPr lang="en-US" dirty="0">
                <a:latin typeface="Symbol" panose="05050102010706020507" pitchFamily="18" charset="2"/>
              </a:rPr>
              <a:t>L</a:t>
            </a:r>
            <a:r>
              <a:rPr lang="en-US" dirty="0"/>
              <a:t>CDM)</a:t>
            </a:r>
          </a:p>
        </p:txBody>
      </p:sp>
      <p:pic>
        <p:nvPicPr>
          <p:cNvPr id="14" name="Content Placeholder 3">
            <a:extLst>
              <a:ext uri="{FF2B5EF4-FFF2-40B4-BE49-F238E27FC236}">
                <a16:creationId xmlns:a16="http://schemas.microsoft.com/office/drawing/2014/main" id="{D64FB944-5FE4-7314-4291-F46178E5EC7C}"/>
              </a:ext>
            </a:extLst>
          </p:cNvPr>
          <p:cNvPicPr>
            <a:picLocks noGrp="1" noChangeAspect="1"/>
          </p:cNvPicPr>
          <p:nvPr>
            <p:ph idx="1"/>
          </p:nvPr>
        </p:nvPicPr>
        <p:blipFill rotWithShape="1">
          <a:blip r:embed="rId2" cstate="hqprint">
            <a:clrChange>
              <a:clrFrom>
                <a:srgbClr val="000000"/>
              </a:clrFrom>
              <a:clrTo>
                <a:srgbClr val="000000">
                  <a:alpha val="0"/>
                </a:srgbClr>
              </a:clrTo>
            </a:clrChange>
            <a:extLst>
              <a:ext uri="{28A0092B-C50C-407E-A947-70E740481C1C}">
                <a14:useLocalDpi xmlns:a14="http://schemas.microsoft.com/office/drawing/2010/main" val="0"/>
              </a:ext>
            </a:extLst>
          </a:blip>
          <a:stretch/>
        </p:blipFill>
        <p:spPr>
          <a:xfrm>
            <a:off x="1126836" y="1351038"/>
            <a:ext cx="9818255" cy="5141837"/>
          </a:xfrm>
        </p:spPr>
      </p:pic>
      <p:sp>
        <p:nvSpPr>
          <p:cNvPr id="4" name="Slide Number Placeholder 3">
            <a:extLst>
              <a:ext uri="{FF2B5EF4-FFF2-40B4-BE49-F238E27FC236}">
                <a16:creationId xmlns:a16="http://schemas.microsoft.com/office/drawing/2014/main" id="{4FB87112-91A2-2895-5BA2-E4AED8A5DC85}"/>
              </a:ext>
            </a:extLst>
          </p:cNvPr>
          <p:cNvSpPr>
            <a:spLocks noGrp="1"/>
          </p:cNvSpPr>
          <p:nvPr>
            <p:ph type="sldNum" sz="quarter" idx="12"/>
          </p:nvPr>
        </p:nvSpPr>
        <p:spPr/>
        <p:txBody>
          <a:bodyPr/>
          <a:lstStyle/>
          <a:p>
            <a:fld id="{23B165B4-B021-4F37-9901-CEB6DBD04A87}" type="slidenum">
              <a:rPr lang="en-US" smtClean="0"/>
              <a:t>3</a:t>
            </a:fld>
            <a:endParaRPr lang="en-US"/>
          </a:p>
        </p:txBody>
      </p:sp>
    </p:spTree>
    <p:extLst>
      <p:ext uri="{BB962C8B-B14F-4D97-AF65-F5344CB8AC3E}">
        <p14:creationId xmlns:p14="http://schemas.microsoft.com/office/powerpoint/2010/main" val="6004156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 Solution</a:t>
            </a:r>
          </a:p>
        </p:txBody>
      </p:sp>
      <mc:AlternateContent xmlns:mc="http://schemas.openxmlformats.org/markup-compatibility/2006" xmlns:a14="http://schemas.microsoft.com/office/drawing/2010/main">
        <mc:Choice Requires="a14">
          <p:sp>
            <p:nvSpPr>
              <p:cNvPr id="5" name="Rectangle 4"/>
              <p:cNvSpPr/>
              <p:nvPr/>
            </p:nvSpPr>
            <p:spPr>
              <a:xfrm>
                <a:off x="685801" y="1837765"/>
                <a:ext cx="5601320" cy="2185214"/>
              </a:xfrm>
              <a:prstGeom prst="rect">
                <a:avLst/>
              </a:prstGeom>
            </p:spPr>
            <p:txBody>
              <a:bodyPr wrap="square">
                <a:spAutoFit/>
              </a:bodyPr>
              <a:lstStyle/>
              <a:p>
                <a:pPr algn="just"/>
                <a:r>
                  <a:rPr lang="en-US" sz="2800" dirty="0">
                    <a:solidFill>
                      <a:srgbClr val="002060"/>
                    </a:solidFill>
                    <a:latin typeface="+mj-lt"/>
                  </a:rPr>
                  <a:t>Energy injection </a:t>
                </a:r>
                <a:r>
                  <a:rPr lang="en-US" sz="2000" dirty="0">
                    <a:solidFill>
                      <a:srgbClr val="C00000"/>
                    </a:solidFill>
                    <a:latin typeface="+mj-lt"/>
                  </a:rPr>
                  <a:t>(Rock ‘n’ Roll Solutions)</a:t>
                </a:r>
              </a:p>
              <a:p>
                <a:pPr algn="just"/>
                <a:endParaRPr lang="en-US" dirty="0">
                  <a:solidFill>
                    <a:srgbClr val="000000"/>
                  </a:solidFill>
                  <a:latin typeface="CMR9"/>
                </a:endParaRPr>
              </a:p>
              <a:p>
                <a:pPr algn="just"/>
                <a:r>
                  <a:rPr lang="en-US" dirty="0">
                    <a:solidFill>
                      <a:srgbClr val="000000"/>
                    </a:solidFill>
                    <a:latin typeface="CMR9"/>
                  </a:rPr>
                  <a:t>This is realized by introducing an extra scalar field </a:t>
                </a:r>
                <a14:m>
                  <m:oMath xmlns:m="http://schemas.openxmlformats.org/officeDocument/2006/math">
                    <m:r>
                      <a:rPr lang="en-US" b="0" i="1" smtClean="0">
                        <a:solidFill>
                          <a:srgbClr val="000000"/>
                        </a:solidFill>
                        <a:latin typeface="Cambria Math" panose="02040503050406030204" pitchFamily="18" charset="0"/>
                      </a:rPr>
                      <m:t>𝑉</m:t>
                    </m:r>
                    <m:d>
                      <m:dPr>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𝜙</m:t>
                        </m:r>
                      </m:e>
                    </m:d>
                    <m:r>
                      <a:rPr lang="en-US" b="0" i="1" smtClean="0">
                        <a:solidFill>
                          <a:srgbClr val="000000"/>
                        </a:solidFill>
                        <a:latin typeface="Cambria Math" panose="02040503050406030204" pitchFamily="18" charset="0"/>
                      </a:rPr>
                      <m:t>∝</m:t>
                    </m:r>
                    <m:sSup>
                      <m:sSupPr>
                        <m:ctrlPr>
                          <a:rPr lang="en-US" b="0" i="1" smtClean="0">
                            <a:solidFill>
                              <a:srgbClr val="000000"/>
                            </a:solidFill>
                            <a:latin typeface="Cambria Math" panose="02040503050406030204" pitchFamily="18" charset="0"/>
                          </a:rPr>
                        </m:ctrlPr>
                      </m:sSupPr>
                      <m:e>
                        <m:r>
                          <a:rPr lang="en-US" b="0" i="1" smtClean="0">
                            <a:solidFill>
                              <a:srgbClr val="000000"/>
                            </a:solidFill>
                            <a:latin typeface="Cambria Math" panose="02040503050406030204" pitchFamily="18" charset="0"/>
                          </a:rPr>
                          <m:t>𝜙</m:t>
                        </m:r>
                      </m:e>
                      <m:sup>
                        <m:r>
                          <a:rPr lang="en-US" b="0" i="1" smtClean="0">
                            <a:solidFill>
                              <a:srgbClr val="000000"/>
                            </a:solidFill>
                            <a:latin typeface="Cambria Math" panose="02040503050406030204" pitchFamily="18" charset="0"/>
                          </a:rPr>
                          <m:t>𝑛</m:t>
                        </m:r>
                      </m:sup>
                    </m:sSup>
                    <m:r>
                      <a:rPr lang="en-US" b="0" i="1" smtClean="0">
                        <a:solidFill>
                          <a:srgbClr val="000000"/>
                        </a:solidFill>
                        <a:latin typeface="Cambria Math" panose="02040503050406030204" pitchFamily="18" charset="0"/>
                      </a:rPr>
                      <m:t> </m:t>
                    </m:r>
                  </m:oMath>
                </a14:m>
                <a:r>
                  <a:rPr lang="en-US" dirty="0">
                    <a:solidFill>
                      <a:srgbClr val="000000"/>
                    </a:solidFill>
                    <a:latin typeface="CMR9"/>
                  </a:rPr>
                  <a:t>localized at the recombination with simple asymptotic behavior, both oscillatory (rocking) and rolling. It has been shown that this type of modifications (n=2) can give higher </a:t>
                </a:r>
                <a:r>
                  <a:rPr lang="en-US" dirty="0">
                    <a:solidFill>
                      <a:srgbClr val="000000"/>
                    </a:solidFill>
                    <a:latin typeface="NimbusRomNo9L-ReguItal"/>
                  </a:rPr>
                  <a:t>H</a:t>
                </a:r>
                <a:r>
                  <a:rPr lang="en-US" sz="800" dirty="0">
                    <a:solidFill>
                      <a:srgbClr val="000000"/>
                    </a:solidFill>
                    <a:latin typeface="TeXGyreTermes-Regular"/>
                  </a:rPr>
                  <a:t>0 </a:t>
                </a:r>
                <a:r>
                  <a:rPr lang="en-US" dirty="0">
                    <a:solidFill>
                      <a:srgbClr val="000000"/>
                    </a:solidFill>
                    <a:latin typeface="CMR9"/>
                  </a:rPr>
                  <a:t>value (</a:t>
                </a:r>
                <a:r>
                  <a:rPr lang="en-US" dirty="0">
                    <a:solidFill>
                      <a:srgbClr val="0000FF"/>
                    </a:solidFill>
                    <a:latin typeface="CMR9"/>
                  </a:rPr>
                  <a:t>Agrawal et al. 2019</a:t>
                </a:r>
                <a:r>
                  <a:rPr lang="en-US" dirty="0">
                    <a:solidFill>
                      <a:srgbClr val="000000"/>
                    </a:solidFill>
                    <a:latin typeface="CMR9"/>
                  </a:rPr>
                  <a:t>).</a:t>
                </a:r>
              </a:p>
            </p:txBody>
          </p:sp>
        </mc:Choice>
        <mc:Fallback xmlns="">
          <p:sp>
            <p:nvSpPr>
              <p:cNvPr id="5" name="Rectangle 4"/>
              <p:cNvSpPr>
                <a:spLocks noRot="1" noChangeAspect="1" noMove="1" noResize="1" noEditPoints="1" noAdjustHandles="1" noChangeArrowheads="1" noChangeShapeType="1" noTextEdit="1"/>
              </p:cNvSpPr>
              <p:nvPr/>
            </p:nvSpPr>
            <p:spPr>
              <a:xfrm>
                <a:off x="685801" y="1837765"/>
                <a:ext cx="5601320" cy="2185214"/>
              </a:xfrm>
              <a:prstGeom prst="rect">
                <a:avLst/>
              </a:prstGeom>
              <a:blipFill>
                <a:blip r:embed="rId2"/>
                <a:stretch>
                  <a:fillRect l="-2288" t="-2786" r="-980" b="-3343"/>
                </a:stretch>
              </a:blipFill>
            </p:spPr>
            <p:txBody>
              <a:bodyPr/>
              <a:lstStyle/>
              <a:p>
                <a:r>
                  <a:rPr lang="en-US">
                    <a:noFill/>
                  </a:rPr>
                  <a:t> </a:t>
                </a:r>
              </a:p>
            </p:txBody>
          </p:sp>
        </mc:Fallback>
      </mc:AlternateContent>
      <p:pic>
        <p:nvPicPr>
          <p:cNvPr id="3" name="Picture 2"/>
          <p:cNvPicPr>
            <a:picLocks noChangeAspect="1"/>
          </p:cNvPicPr>
          <p:nvPr/>
        </p:nvPicPr>
        <p:blipFill>
          <a:blip r:embed="rId3"/>
          <a:stretch>
            <a:fillRect/>
          </a:stretch>
        </p:blipFill>
        <p:spPr>
          <a:xfrm>
            <a:off x="6612761" y="2083991"/>
            <a:ext cx="4721324" cy="3427117"/>
          </a:xfrm>
          <a:prstGeom prst="rect">
            <a:avLst/>
          </a:prstGeom>
        </p:spPr>
      </p:pic>
      <p:sp>
        <p:nvSpPr>
          <p:cNvPr id="6" name="Slide Number Placeholder 5">
            <a:extLst>
              <a:ext uri="{FF2B5EF4-FFF2-40B4-BE49-F238E27FC236}">
                <a16:creationId xmlns:a16="http://schemas.microsoft.com/office/drawing/2014/main" id="{F58BECDE-C32C-73EF-120F-9695CF36BFE7}"/>
              </a:ext>
            </a:extLst>
          </p:cNvPr>
          <p:cNvSpPr>
            <a:spLocks noGrp="1"/>
          </p:cNvSpPr>
          <p:nvPr>
            <p:ph type="sldNum" sz="quarter" idx="12"/>
          </p:nvPr>
        </p:nvSpPr>
        <p:spPr/>
        <p:txBody>
          <a:bodyPr/>
          <a:lstStyle/>
          <a:p>
            <a:fld id="{23B165B4-B021-4F37-9901-CEB6DBD04A87}" type="slidenum">
              <a:rPr lang="en-US" smtClean="0"/>
              <a:t>30</a:t>
            </a:fld>
            <a:endParaRPr lang="en-US"/>
          </a:p>
        </p:txBody>
      </p:sp>
    </p:spTree>
    <p:extLst>
      <p:ext uri="{BB962C8B-B14F-4D97-AF65-F5344CB8AC3E}">
        <p14:creationId xmlns:p14="http://schemas.microsoft.com/office/powerpoint/2010/main" val="547219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 Solution</a:t>
            </a:r>
          </a:p>
        </p:txBody>
      </p:sp>
      <mc:AlternateContent xmlns:mc="http://schemas.openxmlformats.org/markup-compatibility/2006" xmlns:a14="http://schemas.microsoft.com/office/drawing/2010/main">
        <mc:Choice Requires="a14">
          <p:sp>
            <p:nvSpPr>
              <p:cNvPr id="5" name="Rectangle 4"/>
              <p:cNvSpPr/>
              <p:nvPr/>
            </p:nvSpPr>
            <p:spPr>
              <a:xfrm>
                <a:off x="685801" y="1837765"/>
                <a:ext cx="5601320" cy="2185214"/>
              </a:xfrm>
              <a:prstGeom prst="rect">
                <a:avLst/>
              </a:prstGeom>
            </p:spPr>
            <p:txBody>
              <a:bodyPr wrap="square">
                <a:spAutoFit/>
              </a:bodyPr>
              <a:lstStyle/>
              <a:p>
                <a:pPr algn="just"/>
                <a:r>
                  <a:rPr lang="en-US" sz="2800" dirty="0">
                    <a:solidFill>
                      <a:srgbClr val="002060"/>
                    </a:solidFill>
                    <a:latin typeface="+mj-lt"/>
                  </a:rPr>
                  <a:t>Energy injection </a:t>
                </a:r>
                <a:r>
                  <a:rPr lang="en-US" sz="2000" dirty="0">
                    <a:solidFill>
                      <a:srgbClr val="C00000"/>
                    </a:solidFill>
                    <a:latin typeface="+mj-lt"/>
                  </a:rPr>
                  <a:t>(Rock ‘n’ Roll Solutions)</a:t>
                </a:r>
              </a:p>
              <a:p>
                <a:pPr algn="just"/>
                <a:endParaRPr lang="en-US" dirty="0">
                  <a:solidFill>
                    <a:srgbClr val="000000"/>
                  </a:solidFill>
                  <a:latin typeface="CMR9"/>
                </a:endParaRPr>
              </a:p>
              <a:p>
                <a:pPr algn="just"/>
                <a:r>
                  <a:rPr lang="en-US" dirty="0">
                    <a:solidFill>
                      <a:srgbClr val="000000"/>
                    </a:solidFill>
                    <a:latin typeface="CMR9"/>
                  </a:rPr>
                  <a:t>This is realized by introducing an extra scalar field </a:t>
                </a:r>
                <a14:m>
                  <m:oMath xmlns:m="http://schemas.openxmlformats.org/officeDocument/2006/math">
                    <m:r>
                      <a:rPr lang="en-US" b="0" i="1" smtClean="0">
                        <a:solidFill>
                          <a:srgbClr val="000000"/>
                        </a:solidFill>
                        <a:latin typeface="Cambria Math" panose="02040503050406030204" pitchFamily="18" charset="0"/>
                      </a:rPr>
                      <m:t>𝑉</m:t>
                    </m:r>
                    <m:d>
                      <m:dPr>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𝜙</m:t>
                        </m:r>
                      </m:e>
                    </m:d>
                    <m:r>
                      <a:rPr lang="en-US" b="0" i="1" smtClean="0">
                        <a:solidFill>
                          <a:srgbClr val="000000"/>
                        </a:solidFill>
                        <a:latin typeface="Cambria Math" panose="02040503050406030204" pitchFamily="18" charset="0"/>
                      </a:rPr>
                      <m:t>∝</m:t>
                    </m:r>
                    <m:sSup>
                      <m:sSupPr>
                        <m:ctrlPr>
                          <a:rPr lang="en-US" b="0" i="1" smtClean="0">
                            <a:solidFill>
                              <a:srgbClr val="000000"/>
                            </a:solidFill>
                            <a:latin typeface="Cambria Math" panose="02040503050406030204" pitchFamily="18" charset="0"/>
                          </a:rPr>
                        </m:ctrlPr>
                      </m:sSupPr>
                      <m:e>
                        <m:r>
                          <a:rPr lang="en-US" b="0" i="1" smtClean="0">
                            <a:solidFill>
                              <a:srgbClr val="000000"/>
                            </a:solidFill>
                            <a:latin typeface="Cambria Math" panose="02040503050406030204" pitchFamily="18" charset="0"/>
                          </a:rPr>
                          <m:t>𝜙</m:t>
                        </m:r>
                      </m:e>
                      <m:sup>
                        <m:r>
                          <a:rPr lang="en-US" b="0" i="1" smtClean="0">
                            <a:solidFill>
                              <a:srgbClr val="000000"/>
                            </a:solidFill>
                            <a:latin typeface="Cambria Math" panose="02040503050406030204" pitchFamily="18" charset="0"/>
                          </a:rPr>
                          <m:t>𝑛</m:t>
                        </m:r>
                      </m:sup>
                    </m:sSup>
                    <m:r>
                      <a:rPr lang="en-US" b="0" i="1" smtClean="0">
                        <a:solidFill>
                          <a:srgbClr val="000000"/>
                        </a:solidFill>
                        <a:latin typeface="Cambria Math" panose="02040503050406030204" pitchFamily="18" charset="0"/>
                      </a:rPr>
                      <m:t> </m:t>
                    </m:r>
                  </m:oMath>
                </a14:m>
                <a:r>
                  <a:rPr lang="en-US" dirty="0">
                    <a:solidFill>
                      <a:srgbClr val="000000"/>
                    </a:solidFill>
                    <a:latin typeface="CMR9"/>
                  </a:rPr>
                  <a:t>localized at the recombination with simple asymptotic behavior, both oscillatory (rocking) and rolling. It has been shown that this type of modifications (n=2) can give higher </a:t>
                </a:r>
                <a:r>
                  <a:rPr lang="en-US" dirty="0">
                    <a:solidFill>
                      <a:srgbClr val="000000"/>
                    </a:solidFill>
                    <a:latin typeface="NimbusRomNo9L-ReguItal"/>
                  </a:rPr>
                  <a:t>H</a:t>
                </a:r>
                <a:r>
                  <a:rPr lang="en-US" sz="800" dirty="0">
                    <a:solidFill>
                      <a:srgbClr val="000000"/>
                    </a:solidFill>
                    <a:latin typeface="TeXGyreTermes-Regular"/>
                  </a:rPr>
                  <a:t>0 </a:t>
                </a:r>
                <a:r>
                  <a:rPr lang="en-US" dirty="0">
                    <a:solidFill>
                      <a:srgbClr val="000000"/>
                    </a:solidFill>
                    <a:latin typeface="CMR9"/>
                  </a:rPr>
                  <a:t>value (</a:t>
                </a:r>
                <a:r>
                  <a:rPr lang="en-US" dirty="0">
                    <a:solidFill>
                      <a:srgbClr val="0000FF"/>
                    </a:solidFill>
                    <a:latin typeface="CMR9"/>
                  </a:rPr>
                  <a:t>Agrawal et al. 2019</a:t>
                </a:r>
                <a:r>
                  <a:rPr lang="en-US" dirty="0">
                    <a:solidFill>
                      <a:srgbClr val="000000"/>
                    </a:solidFill>
                    <a:latin typeface="CMR9"/>
                  </a:rPr>
                  <a:t>).</a:t>
                </a:r>
              </a:p>
            </p:txBody>
          </p:sp>
        </mc:Choice>
        <mc:Fallback xmlns="">
          <p:sp>
            <p:nvSpPr>
              <p:cNvPr id="5" name="Rectangle 4"/>
              <p:cNvSpPr>
                <a:spLocks noRot="1" noChangeAspect="1" noMove="1" noResize="1" noEditPoints="1" noAdjustHandles="1" noChangeArrowheads="1" noChangeShapeType="1" noTextEdit="1"/>
              </p:cNvSpPr>
              <p:nvPr/>
            </p:nvSpPr>
            <p:spPr>
              <a:xfrm>
                <a:off x="685801" y="1837765"/>
                <a:ext cx="5601320" cy="2185214"/>
              </a:xfrm>
              <a:prstGeom prst="rect">
                <a:avLst/>
              </a:prstGeom>
              <a:blipFill>
                <a:blip r:embed="rId2"/>
                <a:stretch>
                  <a:fillRect l="-2288" t="-2786" r="-980" b="-3343"/>
                </a:stretch>
              </a:blipFill>
            </p:spPr>
            <p:txBody>
              <a:bodyPr/>
              <a:lstStyle/>
              <a:p>
                <a:r>
                  <a:rPr lang="en-US">
                    <a:noFill/>
                  </a:rPr>
                  <a:t> </a:t>
                </a:r>
              </a:p>
            </p:txBody>
          </p:sp>
        </mc:Fallback>
      </mc:AlternateContent>
      <p:pic>
        <p:nvPicPr>
          <p:cNvPr id="6" name="Picture 5"/>
          <p:cNvPicPr>
            <a:picLocks noChangeAspect="1"/>
          </p:cNvPicPr>
          <p:nvPr/>
        </p:nvPicPr>
        <p:blipFill>
          <a:blip r:embed="rId3"/>
          <a:stretch>
            <a:fillRect/>
          </a:stretch>
        </p:blipFill>
        <p:spPr>
          <a:xfrm>
            <a:off x="6831623" y="1708766"/>
            <a:ext cx="4457486" cy="3779172"/>
          </a:xfrm>
          <a:prstGeom prst="rect">
            <a:avLst/>
          </a:prstGeom>
        </p:spPr>
      </p:pic>
      <p:grpSp>
        <p:nvGrpSpPr>
          <p:cNvPr id="11" name="Group 10">
            <a:extLst>
              <a:ext uri="{FF2B5EF4-FFF2-40B4-BE49-F238E27FC236}">
                <a16:creationId xmlns:a16="http://schemas.microsoft.com/office/drawing/2014/main" id="{194EF978-1409-C1CE-F267-14189ED5F9EE}"/>
              </a:ext>
            </a:extLst>
          </p:cNvPr>
          <p:cNvGrpSpPr/>
          <p:nvPr/>
        </p:nvGrpSpPr>
        <p:grpSpPr>
          <a:xfrm>
            <a:off x="7194307" y="3892296"/>
            <a:ext cx="769763" cy="560832"/>
            <a:chOff x="7194307" y="3892296"/>
            <a:chExt cx="769763" cy="560832"/>
          </a:xfrm>
        </p:grpSpPr>
        <p:sp>
          <p:nvSpPr>
            <p:cNvPr id="3" name="TextBox 2">
              <a:extLst>
                <a:ext uri="{FF2B5EF4-FFF2-40B4-BE49-F238E27FC236}">
                  <a16:creationId xmlns:a16="http://schemas.microsoft.com/office/drawing/2014/main" id="{9E615773-C7B3-E8B5-073E-A86FAC46C361}"/>
                </a:ext>
              </a:extLst>
            </p:cNvPr>
            <p:cNvSpPr txBox="1"/>
            <p:nvPr/>
          </p:nvSpPr>
          <p:spPr>
            <a:xfrm>
              <a:off x="7194307" y="3995928"/>
              <a:ext cx="769763" cy="369332"/>
            </a:xfrm>
            <a:prstGeom prst="rect">
              <a:avLst/>
            </a:prstGeom>
            <a:noFill/>
          </p:spPr>
          <p:txBody>
            <a:bodyPr wrap="none" rtlCol="0">
              <a:spAutoFit/>
            </a:bodyPr>
            <a:lstStyle/>
            <a:p>
              <a:r>
                <a:rPr lang="en-US" dirty="0"/>
                <a:t>SH0ES</a:t>
              </a:r>
            </a:p>
          </p:txBody>
        </p:sp>
        <p:cxnSp>
          <p:nvCxnSpPr>
            <p:cNvPr id="8" name="Straight Connector 7">
              <a:extLst>
                <a:ext uri="{FF2B5EF4-FFF2-40B4-BE49-F238E27FC236}">
                  <a16:creationId xmlns:a16="http://schemas.microsoft.com/office/drawing/2014/main" id="{F6BFEF54-164A-A151-0D99-95A9FF434D5B}"/>
                </a:ext>
              </a:extLst>
            </p:cNvPr>
            <p:cNvCxnSpPr/>
            <p:nvPr/>
          </p:nvCxnSpPr>
          <p:spPr>
            <a:xfrm>
              <a:off x="7260336" y="3895344"/>
              <a:ext cx="612648" cy="55778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E9E7009-DE31-BB74-384C-A832B3668B64}"/>
                </a:ext>
              </a:extLst>
            </p:cNvPr>
            <p:cNvCxnSpPr>
              <a:cxnSpLocks/>
            </p:cNvCxnSpPr>
            <p:nvPr/>
          </p:nvCxnSpPr>
          <p:spPr>
            <a:xfrm flipH="1">
              <a:off x="7257288" y="3892296"/>
              <a:ext cx="612648" cy="557784"/>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 name="Slide Number Placeholder 11">
            <a:extLst>
              <a:ext uri="{FF2B5EF4-FFF2-40B4-BE49-F238E27FC236}">
                <a16:creationId xmlns:a16="http://schemas.microsoft.com/office/drawing/2014/main" id="{077DFC32-98B6-3BDE-4BA0-FD830F72AEC0}"/>
              </a:ext>
            </a:extLst>
          </p:cNvPr>
          <p:cNvSpPr>
            <a:spLocks noGrp="1"/>
          </p:cNvSpPr>
          <p:nvPr>
            <p:ph type="sldNum" sz="quarter" idx="12"/>
          </p:nvPr>
        </p:nvSpPr>
        <p:spPr/>
        <p:txBody>
          <a:bodyPr/>
          <a:lstStyle/>
          <a:p>
            <a:fld id="{23B165B4-B021-4F37-9901-CEB6DBD04A87}" type="slidenum">
              <a:rPr lang="en-US" smtClean="0"/>
              <a:t>31</a:t>
            </a:fld>
            <a:endParaRPr lang="en-US"/>
          </a:p>
        </p:txBody>
      </p:sp>
    </p:spTree>
    <p:extLst>
      <p:ext uri="{BB962C8B-B14F-4D97-AF65-F5344CB8AC3E}">
        <p14:creationId xmlns:p14="http://schemas.microsoft.com/office/powerpoint/2010/main" val="30694157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mc:AlternateContent xmlns:mc="http://schemas.openxmlformats.org/markup-compatibility/2006" xmlns:a14="http://schemas.microsoft.com/office/drawing/2010/main">
        <mc:Choice Requires="a14">
          <p:sp>
            <p:nvSpPr>
              <p:cNvPr id="5" name="Rectangle 4"/>
              <p:cNvSpPr/>
              <p:nvPr/>
            </p:nvSpPr>
            <p:spPr>
              <a:xfrm>
                <a:off x="685801" y="1837765"/>
                <a:ext cx="5569904" cy="3293209"/>
              </a:xfrm>
              <a:prstGeom prst="rect">
                <a:avLst/>
              </a:prstGeom>
            </p:spPr>
            <p:txBody>
              <a:bodyPr wrap="square">
                <a:spAutoFit/>
              </a:bodyPr>
              <a:lstStyle/>
              <a:p>
                <a:pPr algn="just"/>
                <a:r>
                  <a:rPr lang="en-US" sz="2800" dirty="0">
                    <a:solidFill>
                      <a:srgbClr val="002060"/>
                    </a:solidFill>
                    <a:latin typeface="+mj-lt"/>
                  </a:rPr>
                  <a:t>Energy injection </a:t>
                </a:r>
                <a:r>
                  <a:rPr lang="en-US" sz="2000" dirty="0">
                    <a:solidFill>
                      <a:srgbClr val="C00000"/>
                    </a:solidFill>
                    <a:latin typeface="+mj-lt"/>
                  </a:rPr>
                  <a:t>(Rock ‘n’ Roll Solutions)</a:t>
                </a:r>
              </a:p>
              <a:p>
                <a:pPr algn="just"/>
                <a:endParaRPr lang="en-US" dirty="0">
                  <a:solidFill>
                    <a:srgbClr val="000000"/>
                  </a:solidFill>
                  <a:latin typeface="CMR9"/>
                </a:endParaRPr>
              </a:p>
              <a:p>
                <a:pPr algn="just"/>
                <a:r>
                  <a:rPr lang="en-US" dirty="0">
                    <a:solidFill>
                      <a:srgbClr val="000000"/>
                    </a:solidFill>
                    <a:latin typeface="CMR9"/>
                  </a:rPr>
                  <a:t>This is realized by introducing an extra scalar field </a:t>
                </a:r>
                <a14:m>
                  <m:oMath xmlns:m="http://schemas.openxmlformats.org/officeDocument/2006/math">
                    <m:r>
                      <a:rPr lang="en-US" b="0" i="1" smtClean="0">
                        <a:solidFill>
                          <a:srgbClr val="000000"/>
                        </a:solidFill>
                        <a:latin typeface="Cambria Math" panose="02040503050406030204" pitchFamily="18" charset="0"/>
                      </a:rPr>
                      <m:t>𝑉</m:t>
                    </m:r>
                    <m:d>
                      <m:dPr>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𝜙</m:t>
                        </m:r>
                      </m:e>
                    </m:d>
                    <m:r>
                      <a:rPr lang="en-US" b="0" i="1" smtClean="0">
                        <a:solidFill>
                          <a:srgbClr val="000000"/>
                        </a:solidFill>
                        <a:latin typeface="Cambria Math" panose="02040503050406030204" pitchFamily="18" charset="0"/>
                      </a:rPr>
                      <m:t>∝</m:t>
                    </m:r>
                    <m:sSup>
                      <m:sSupPr>
                        <m:ctrlPr>
                          <a:rPr lang="en-US" b="0" i="1" smtClean="0">
                            <a:solidFill>
                              <a:srgbClr val="000000"/>
                            </a:solidFill>
                            <a:latin typeface="Cambria Math" panose="02040503050406030204" pitchFamily="18" charset="0"/>
                          </a:rPr>
                        </m:ctrlPr>
                      </m:sSupPr>
                      <m:e>
                        <m:r>
                          <a:rPr lang="en-US" b="0" i="1" smtClean="0">
                            <a:solidFill>
                              <a:srgbClr val="000000"/>
                            </a:solidFill>
                            <a:latin typeface="Cambria Math" panose="02040503050406030204" pitchFamily="18" charset="0"/>
                          </a:rPr>
                          <m:t>𝜙</m:t>
                        </m:r>
                      </m:e>
                      <m:sup>
                        <m:r>
                          <a:rPr lang="en-US" b="0" i="1" smtClean="0">
                            <a:solidFill>
                              <a:srgbClr val="000000"/>
                            </a:solidFill>
                            <a:latin typeface="Cambria Math" panose="02040503050406030204" pitchFamily="18" charset="0"/>
                          </a:rPr>
                          <m:t>𝑛</m:t>
                        </m:r>
                      </m:sup>
                    </m:sSup>
                    <m:r>
                      <a:rPr lang="en-US" b="0" i="1" smtClean="0">
                        <a:solidFill>
                          <a:srgbClr val="000000"/>
                        </a:solidFill>
                        <a:latin typeface="Cambria Math" panose="02040503050406030204" pitchFamily="18" charset="0"/>
                      </a:rPr>
                      <m:t> </m:t>
                    </m:r>
                  </m:oMath>
                </a14:m>
                <a:r>
                  <a:rPr lang="en-US" dirty="0">
                    <a:solidFill>
                      <a:srgbClr val="000000"/>
                    </a:solidFill>
                    <a:latin typeface="CMR9"/>
                  </a:rPr>
                  <a:t>localized at the recombination with simple asymptotic behavior, both oscillatory (rocking) and rolling. It has been shown that this type of modifications (n=2) can give higher </a:t>
                </a:r>
                <a:r>
                  <a:rPr lang="en-US" dirty="0">
                    <a:solidFill>
                      <a:srgbClr val="000000"/>
                    </a:solidFill>
                    <a:latin typeface="NimbusRomNo9L-ReguItal"/>
                  </a:rPr>
                  <a:t>H</a:t>
                </a:r>
                <a:r>
                  <a:rPr lang="en-US" sz="800" dirty="0">
                    <a:solidFill>
                      <a:srgbClr val="000000"/>
                    </a:solidFill>
                    <a:latin typeface="TeXGyreTermes-Regular"/>
                  </a:rPr>
                  <a:t>0 </a:t>
                </a:r>
                <a:r>
                  <a:rPr lang="en-US" dirty="0">
                    <a:solidFill>
                      <a:srgbClr val="000000"/>
                    </a:solidFill>
                    <a:latin typeface="CMR9"/>
                  </a:rPr>
                  <a:t>value (</a:t>
                </a:r>
                <a:r>
                  <a:rPr lang="en-US" dirty="0">
                    <a:solidFill>
                      <a:srgbClr val="0000FF"/>
                    </a:solidFill>
                    <a:latin typeface="CMR9"/>
                  </a:rPr>
                  <a:t>Agrawal et al. 2019</a:t>
                </a:r>
                <a:r>
                  <a:rPr lang="en-US" dirty="0">
                    <a:solidFill>
                      <a:srgbClr val="000000"/>
                    </a:solidFill>
                    <a:latin typeface="CMR9"/>
                  </a:rPr>
                  <a:t>).</a:t>
                </a:r>
              </a:p>
              <a:p>
                <a:endParaRPr lang="en-US" dirty="0">
                  <a:solidFill>
                    <a:srgbClr val="000000"/>
                  </a:solidFill>
                  <a:latin typeface="CMR9"/>
                </a:endParaRPr>
              </a:p>
              <a:p>
                <a:pPr algn="just"/>
                <a:r>
                  <a:rPr lang="en-US" b="1" dirty="0">
                    <a:solidFill>
                      <a:srgbClr val="FF0000"/>
                    </a:solidFill>
                    <a:highlight>
                      <a:srgbClr val="FFFF00"/>
                    </a:highlight>
                    <a:latin typeface="CMR9"/>
                  </a:rPr>
                  <a:t>To bring the CMB damping tail in agreement with the data, it requires a change to the primordial spectrum of fluctuations (As and ns). This leads larger values of σ8.</a:t>
                </a:r>
              </a:p>
            </p:txBody>
          </p:sp>
        </mc:Choice>
        <mc:Fallback xmlns="">
          <p:sp>
            <p:nvSpPr>
              <p:cNvPr id="5" name="Rectangle 4"/>
              <p:cNvSpPr>
                <a:spLocks noRot="1" noChangeAspect="1" noMove="1" noResize="1" noEditPoints="1" noAdjustHandles="1" noChangeArrowheads="1" noChangeShapeType="1" noTextEdit="1"/>
              </p:cNvSpPr>
              <p:nvPr/>
            </p:nvSpPr>
            <p:spPr>
              <a:xfrm>
                <a:off x="685801" y="1837765"/>
                <a:ext cx="5569904" cy="3293209"/>
              </a:xfrm>
              <a:prstGeom prst="rect">
                <a:avLst/>
              </a:prstGeom>
              <a:blipFill>
                <a:blip r:embed="rId2"/>
                <a:stretch>
                  <a:fillRect l="-2300" t="-1848" r="-1862" b="-1848"/>
                </a:stretch>
              </a:blipFill>
            </p:spPr>
            <p:txBody>
              <a:bodyPr/>
              <a:lstStyle/>
              <a:p>
                <a:r>
                  <a:rPr lang="en-US">
                    <a:noFill/>
                  </a:rPr>
                  <a:t> </a:t>
                </a:r>
              </a:p>
            </p:txBody>
          </p:sp>
        </mc:Fallback>
      </mc:AlternateContent>
      <p:pic>
        <p:nvPicPr>
          <p:cNvPr id="8" name="Picture 7"/>
          <p:cNvPicPr>
            <a:picLocks noChangeAspect="1"/>
          </p:cNvPicPr>
          <p:nvPr/>
        </p:nvPicPr>
        <p:blipFill>
          <a:blip r:embed="rId3"/>
          <a:stretch>
            <a:fillRect/>
          </a:stretch>
        </p:blipFill>
        <p:spPr>
          <a:xfrm>
            <a:off x="6778869" y="504202"/>
            <a:ext cx="4826978" cy="5103148"/>
          </a:xfrm>
          <a:prstGeom prst="rect">
            <a:avLst/>
          </a:prstGeom>
        </p:spPr>
      </p:pic>
      <p:pic>
        <p:nvPicPr>
          <p:cNvPr id="7" name="Picture 6"/>
          <p:cNvPicPr>
            <a:picLocks noChangeAspect="1"/>
          </p:cNvPicPr>
          <p:nvPr/>
        </p:nvPicPr>
        <p:blipFill>
          <a:blip r:embed="rId4"/>
          <a:stretch>
            <a:fillRect/>
          </a:stretch>
        </p:blipFill>
        <p:spPr>
          <a:xfrm>
            <a:off x="9328637" y="527993"/>
            <a:ext cx="2277209" cy="1182775"/>
          </a:xfrm>
          <a:prstGeom prst="rect">
            <a:avLst/>
          </a:prstGeom>
        </p:spPr>
      </p:pic>
      <p:pic>
        <p:nvPicPr>
          <p:cNvPr id="10" name="Picture 9"/>
          <p:cNvPicPr>
            <a:picLocks noChangeAspect="1"/>
          </p:cNvPicPr>
          <p:nvPr/>
        </p:nvPicPr>
        <p:blipFill>
          <a:blip r:embed="rId5"/>
          <a:stretch>
            <a:fillRect/>
          </a:stretch>
        </p:blipFill>
        <p:spPr>
          <a:xfrm>
            <a:off x="6425120" y="650632"/>
            <a:ext cx="340540" cy="4606270"/>
          </a:xfrm>
          <a:prstGeom prst="rect">
            <a:avLst/>
          </a:prstGeom>
        </p:spPr>
      </p:pic>
      <p:sp>
        <p:nvSpPr>
          <p:cNvPr id="3" name="Slide Number Placeholder 2">
            <a:extLst>
              <a:ext uri="{FF2B5EF4-FFF2-40B4-BE49-F238E27FC236}">
                <a16:creationId xmlns:a16="http://schemas.microsoft.com/office/drawing/2014/main" id="{6873F0F3-645E-5064-B54A-3A4B2F14D350}"/>
              </a:ext>
            </a:extLst>
          </p:cNvPr>
          <p:cNvSpPr>
            <a:spLocks noGrp="1"/>
          </p:cNvSpPr>
          <p:nvPr>
            <p:ph type="sldNum" sz="quarter" idx="12"/>
          </p:nvPr>
        </p:nvSpPr>
        <p:spPr/>
        <p:txBody>
          <a:bodyPr/>
          <a:lstStyle/>
          <a:p>
            <a:fld id="{23B165B4-B021-4F37-9901-CEB6DBD04A87}" type="slidenum">
              <a:rPr lang="en-US" smtClean="0"/>
              <a:t>32</a:t>
            </a:fld>
            <a:endParaRPr lang="en-US"/>
          </a:p>
        </p:txBody>
      </p:sp>
    </p:spTree>
    <p:extLst>
      <p:ext uri="{BB962C8B-B14F-4D97-AF65-F5344CB8AC3E}">
        <p14:creationId xmlns:p14="http://schemas.microsoft.com/office/powerpoint/2010/main" val="42309431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p:sp>
        <p:nvSpPr>
          <p:cNvPr id="5" name="Rectangle 4"/>
          <p:cNvSpPr/>
          <p:nvPr/>
        </p:nvSpPr>
        <p:spPr>
          <a:xfrm>
            <a:off x="685800" y="1837765"/>
            <a:ext cx="5521567" cy="3323987"/>
          </a:xfrm>
          <a:prstGeom prst="rect">
            <a:avLst/>
          </a:prstGeom>
        </p:spPr>
        <p:txBody>
          <a:bodyPr wrap="square">
            <a:spAutoFit/>
          </a:bodyPr>
          <a:lstStyle/>
          <a:p>
            <a:pPr algn="just"/>
            <a:r>
              <a:rPr lang="en-US" sz="2800" dirty="0">
                <a:solidFill>
                  <a:srgbClr val="002060"/>
                </a:solidFill>
                <a:latin typeface="+mj-lt"/>
              </a:rPr>
              <a:t>Extra free streaming neutrinos </a:t>
            </a:r>
          </a:p>
          <a:p>
            <a:pPr algn="just"/>
            <a:r>
              <a:rPr lang="en-US" sz="2000" dirty="0">
                <a:solidFill>
                  <a:srgbClr val="C00000"/>
                </a:solidFill>
                <a:latin typeface="+mj-lt"/>
              </a:rPr>
              <a:t>(dark radiation)</a:t>
            </a:r>
            <a:endParaRPr lang="en-US" dirty="0">
              <a:solidFill>
                <a:srgbClr val="000000"/>
              </a:solidFill>
              <a:latin typeface="CMR9"/>
            </a:endParaRPr>
          </a:p>
          <a:p>
            <a:pPr algn="just"/>
            <a:r>
              <a:rPr lang="en-US" dirty="0">
                <a:solidFill>
                  <a:srgbClr val="000000"/>
                </a:solidFill>
                <a:latin typeface="CMR9"/>
              </a:rPr>
              <a:t>This can be realized by introducing extra free streaming neutrinos with a specific gravitational coupling.</a:t>
            </a:r>
          </a:p>
          <a:p>
            <a:pPr algn="just"/>
            <a:endParaRPr lang="en-US" dirty="0">
              <a:solidFill>
                <a:srgbClr val="000000"/>
              </a:solidFill>
              <a:latin typeface="CMR9"/>
            </a:endParaRPr>
          </a:p>
          <a:p>
            <a:pPr algn="just"/>
            <a:r>
              <a:rPr lang="en-US" dirty="0">
                <a:solidFill>
                  <a:srgbClr val="C00000"/>
                </a:solidFill>
              </a:rPr>
              <a:t>Planck 2018 results</a:t>
            </a:r>
            <a:endParaRPr lang="en-US" dirty="0">
              <a:solidFill>
                <a:srgbClr val="C00000"/>
              </a:solidFill>
              <a:latin typeface="CMR9"/>
            </a:endParaRPr>
          </a:p>
          <a:p>
            <a:pPr marL="285750" indent="-285750" algn="just">
              <a:buFont typeface="Arial" panose="020B0604020202020204" pitchFamily="34" charset="0"/>
              <a:buChar char="•"/>
            </a:pPr>
            <a:r>
              <a:rPr lang="en-US" dirty="0">
                <a:solidFill>
                  <a:srgbClr val="000000"/>
                </a:solidFill>
                <a:latin typeface="CMR9"/>
              </a:rPr>
              <a:t>Solid black contours (</a:t>
            </a:r>
            <a:r>
              <a:rPr lang="en-US" sz="1600" dirty="0">
                <a:solidFill>
                  <a:srgbClr val="000000"/>
                </a:solidFill>
                <a:latin typeface="CMR9"/>
              </a:rPr>
              <a:t>Planck TT, TE, EE + </a:t>
            </a:r>
            <a:r>
              <a:rPr lang="en-US" sz="1600" dirty="0" err="1">
                <a:solidFill>
                  <a:srgbClr val="000000"/>
                </a:solidFill>
                <a:latin typeface="CMR9"/>
              </a:rPr>
              <a:t>lowE</a:t>
            </a:r>
            <a:r>
              <a:rPr lang="en-US" sz="1600" dirty="0">
                <a:solidFill>
                  <a:srgbClr val="000000"/>
                </a:solidFill>
                <a:latin typeface="CMR9"/>
              </a:rPr>
              <a:t> + lensing + BAO</a:t>
            </a:r>
            <a:r>
              <a:rPr lang="en-US" dirty="0">
                <a:solidFill>
                  <a:srgbClr val="000000"/>
                </a:solidFill>
                <a:latin typeface="CMR9"/>
              </a:rPr>
              <a:t>)</a:t>
            </a:r>
          </a:p>
          <a:p>
            <a:pPr marL="285750" indent="-285750">
              <a:buFont typeface="Arial" panose="020B0604020202020204" pitchFamily="34" charset="0"/>
              <a:buChar char="•"/>
            </a:pPr>
            <a:r>
              <a:rPr lang="en-US" dirty="0">
                <a:solidFill>
                  <a:srgbClr val="000000"/>
                </a:solidFill>
                <a:latin typeface="CMR9"/>
              </a:rPr>
              <a:t>Dashed lines the joint constraint also including </a:t>
            </a:r>
            <a:r>
              <a:rPr lang="en-US" dirty="0" err="1">
                <a:solidFill>
                  <a:srgbClr val="7030A0"/>
                </a:solidFill>
                <a:latin typeface="CMR9"/>
              </a:rPr>
              <a:t>Riess</a:t>
            </a:r>
            <a:r>
              <a:rPr lang="en-US" dirty="0">
                <a:solidFill>
                  <a:srgbClr val="7030A0"/>
                </a:solidFill>
                <a:latin typeface="CMR9"/>
              </a:rPr>
              <a:t> et al. (2018)</a:t>
            </a:r>
            <a:r>
              <a:rPr lang="en-US" dirty="0">
                <a:solidFill>
                  <a:srgbClr val="000000"/>
                </a:solidFill>
                <a:latin typeface="CMR9"/>
              </a:rPr>
              <a:t>.</a:t>
            </a:r>
          </a:p>
        </p:txBody>
      </p:sp>
      <p:pic>
        <p:nvPicPr>
          <p:cNvPr id="6" name="Picture 5"/>
          <p:cNvPicPr>
            <a:picLocks noChangeAspect="1"/>
          </p:cNvPicPr>
          <p:nvPr/>
        </p:nvPicPr>
        <p:blipFill>
          <a:blip r:embed="rId2"/>
          <a:stretch>
            <a:fillRect/>
          </a:stretch>
        </p:blipFill>
        <p:spPr>
          <a:xfrm>
            <a:off x="6294027" y="1556241"/>
            <a:ext cx="5153315" cy="3882538"/>
          </a:xfrm>
          <a:prstGeom prst="rect">
            <a:avLst/>
          </a:prstGeom>
        </p:spPr>
      </p:pic>
      <p:sp>
        <p:nvSpPr>
          <p:cNvPr id="3" name="Slide Number Placeholder 2">
            <a:extLst>
              <a:ext uri="{FF2B5EF4-FFF2-40B4-BE49-F238E27FC236}">
                <a16:creationId xmlns:a16="http://schemas.microsoft.com/office/drawing/2014/main" id="{8C5E8C1A-1B23-31BC-EE7E-E48A75D9483B}"/>
              </a:ext>
            </a:extLst>
          </p:cNvPr>
          <p:cNvSpPr>
            <a:spLocks noGrp="1"/>
          </p:cNvSpPr>
          <p:nvPr>
            <p:ph type="sldNum" sz="quarter" idx="12"/>
          </p:nvPr>
        </p:nvSpPr>
        <p:spPr/>
        <p:txBody>
          <a:bodyPr/>
          <a:lstStyle/>
          <a:p>
            <a:fld id="{23B165B4-B021-4F37-9901-CEB6DBD04A87}" type="slidenum">
              <a:rPr lang="en-US" smtClean="0"/>
              <a:t>33</a:t>
            </a:fld>
            <a:endParaRPr lang="en-US"/>
          </a:p>
        </p:txBody>
      </p:sp>
    </p:spTree>
    <p:extLst>
      <p:ext uri="{BB962C8B-B14F-4D97-AF65-F5344CB8AC3E}">
        <p14:creationId xmlns:p14="http://schemas.microsoft.com/office/powerpoint/2010/main" val="3083605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p:sp>
        <p:nvSpPr>
          <p:cNvPr id="5" name="Rectangle 4"/>
          <p:cNvSpPr/>
          <p:nvPr/>
        </p:nvSpPr>
        <p:spPr>
          <a:xfrm>
            <a:off x="685800" y="1837765"/>
            <a:ext cx="5521567" cy="3323987"/>
          </a:xfrm>
          <a:prstGeom prst="rect">
            <a:avLst/>
          </a:prstGeom>
        </p:spPr>
        <p:txBody>
          <a:bodyPr wrap="square">
            <a:spAutoFit/>
          </a:bodyPr>
          <a:lstStyle/>
          <a:p>
            <a:pPr algn="just"/>
            <a:r>
              <a:rPr lang="en-US" sz="2800" dirty="0">
                <a:solidFill>
                  <a:srgbClr val="002060"/>
                </a:solidFill>
                <a:latin typeface="+mj-lt"/>
              </a:rPr>
              <a:t>Extra free streaming neutrinos </a:t>
            </a:r>
          </a:p>
          <a:p>
            <a:pPr algn="just"/>
            <a:r>
              <a:rPr lang="en-US" sz="2000" dirty="0">
                <a:solidFill>
                  <a:srgbClr val="C00000"/>
                </a:solidFill>
                <a:latin typeface="+mj-lt"/>
              </a:rPr>
              <a:t>(dark radiation)</a:t>
            </a:r>
            <a:endParaRPr lang="en-US" dirty="0">
              <a:solidFill>
                <a:srgbClr val="000000"/>
              </a:solidFill>
              <a:latin typeface="CMR9"/>
            </a:endParaRPr>
          </a:p>
          <a:p>
            <a:pPr algn="just"/>
            <a:r>
              <a:rPr lang="en-US" dirty="0">
                <a:solidFill>
                  <a:srgbClr val="000000"/>
                </a:solidFill>
                <a:latin typeface="CMR9"/>
              </a:rPr>
              <a:t>This can be realized by introducing extra free streaming neutrinos with a specific gravitational coupling.</a:t>
            </a:r>
          </a:p>
          <a:p>
            <a:pPr algn="just"/>
            <a:endParaRPr lang="en-US" dirty="0">
              <a:solidFill>
                <a:srgbClr val="000000"/>
              </a:solidFill>
              <a:latin typeface="CMR9"/>
            </a:endParaRPr>
          </a:p>
          <a:p>
            <a:pPr algn="just"/>
            <a:r>
              <a:rPr lang="en-US" dirty="0">
                <a:solidFill>
                  <a:srgbClr val="C00000"/>
                </a:solidFill>
              </a:rPr>
              <a:t>Planck 2018 results</a:t>
            </a:r>
            <a:endParaRPr lang="en-US" dirty="0">
              <a:solidFill>
                <a:srgbClr val="C00000"/>
              </a:solidFill>
              <a:latin typeface="CMR9"/>
            </a:endParaRPr>
          </a:p>
          <a:p>
            <a:pPr marL="285750" indent="-285750" algn="just">
              <a:buFont typeface="Arial" panose="020B0604020202020204" pitchFamily="34" charset="0"/>
              <a:buChar char="•"/>
            </a:pPr>
            <a:r>
              <a:rPr lang="en-US" dirty="0">
                <a:solidFill>
                  <a:srgbClr val="000000"/>
                </a:solidFill>
                <a:latin typeface="CMR9"/>
              </a:rPr>
              <a:t>Solid black contours (</a:t>
            </a:r>
            <a:r>
              <a:rPr lang="en-US" sz="1600" dirty="0">
                <a:solidFill>
                  <a:srgbClr val="000000"/>
                </a:solidFill>
                <a:latin typeface="CMR9"/>
              </a:rPr>
              <a:t>Planck TT, TE, EE + </a:t>
            </a:r>
            <a:r>
              <a:rPr lang="en-US" sz="1600" dirty="0" err="1">
                <a:solidFill>
                  <a:srgbClr val="000000"/>
                </a:solidFill>
                <a:latin typeface="CMR9"/>
              </a:rPr>
              <a:t>lowE</a:t>
            </a:r>
            <a:r>
              <a:rPr lang="en-US" sz="1600" dirty="0">
                <a:solidFill>
                  <a:srgbClr val="000000"/>
                </a:solidFill>
                <a:latin typeface="CMR9"/>
              </a:rPr>
              <a:t> + lensing + BAO</a:t>
            </a:r>
            <a:r>
              <a:rPr lang="en-US" dirty="0">
                <a:solidFill>
                  <a:srgbClr val="000000"/>
                </a:solidFill>
                <a:latin typeface="CMR9"/>
              </a:rPr>
              <a:t>)</a:t>
            </a:r>
          </a:p>
          <a:p>
            <a:pPr marL="285750" indent="-285750">
              <a:buFont typeface="Arial" panose="020B0604020202020204" pitchFamily="34" charset="0"/>
              <a:buChar char="•"/>
            </a:pPr>
            <a:r>
              <a:rPr lang="en-US" dirty="0">
                <a:solidFill>
                  <a:srgbClr val="000000"/>
                </a:solidFill>
                <a:latin typeface="CMR9"/>
              </a:rPr>
              <a:t>Dashed lines the joint constraint also including </a:t>
            </a:r>
            <a:r>
              <a:rPr lang="en-US" dirty="0" err="1">
                <a:solidFill>
                  <a:srgbClr val="7030A0"/>
                </a:solidFill>
                <a:latin typeface="CMR9"/>
              </a:rPr>
              <a:t>Riess</a:t>
            </a:r>
            <a:r>
              <a:rPr lang="en-US" dirty="0">
                <a:solidFill>
                  <a:srgbClr val="7030A0"/>
                </a:solidFill>
                <a:latin typeface="CMR9"/>
              </a:rPr>
              <a:t> et al. (2018)</a:t>
            </a:r>
            <a:r>
              <a:rPr lang="en-US" dirty="0">
                <a:solidFill>
                  <a:srgbClr val="000000"/>
                </a:solidFill>
                <a:latin typeface="CMR9"/>
              </a:rPr>
              <a:t>.</a:t>
            </a:r>
          </a:p>
        </p:txBody>
      </p:sp>
      <p:pic>
        <p:nvPicPr>
          <p:cNvPr id="3" name="Picture 2"/>
          <p:cNvPicPr>
            <a:picLocks noChangeAspect="1"/>
          </p:cNvPicPr>
          <p:nvPr/>
        </p:nvPicPr>
        <p:blipFill>
          <a:blip r:embed="rId2"/>
          <a:stretch>
            <a:fillRect/>
          </a:stretch>
        </p:blipFill>
        <p:spPr>
          <a:xfrm>
            <a:off x="6207368" y="1554791"/>
            <a:ext cx="5299331" cy="3889934"/>
          </a:xfrm>
          <a:prstGeom prst="rect">
            <a:avLst/>
          </a:prstGeom>
        </p:spPr>
      </p:pic>
      <p:sp>
        <p:nvSpPr>
          <p:cNvPr id="6" name="Slide Number Placeholder 5">
            <a:extLst>
              <a:ext uri="{FF2B5EF4-FFF2-40B4-BE49-F238E27FC236}">
                <a16:creationId xmlns:a16="http://schemas.microsoft.com/office/drawing/2014/main" id="{2C5FD07D-66E1-EF7F-128F-43F8AE716562}"/>
              </a:ext>
            </a:extLst>
          </p:cNvPr>
          <p:cNvSpPr>
            <a:spLocks noGrp="1"/>
          </p:cNvSpPr>
          <p:nvPr>
            <p:ph type="sldNum" sz="quarter" idx="12"/>
          </p:nvPr>
        </p:nvSpPr>
        <p:spPr/>
        <p:txBody>
          <a:bodyPr/>
          <a:lstStyle/>
          <a:p>
            <a:fld id="{23B165B4-B021-4F37-9901-CEB6DBD04A87}" type="slidenum">
              <a:rPr lang="en-US" smtClean="0"/>
              <a:t>34</a:t>
            </a:fld>
            <a:endParaRPr lang="en-US"/>
          </a:p>
        </p:txBody>
      </p:sp>
    </p:spTree>
    <p:extLst>
      <p:ext uri="{BB962C8B-B14F-4D97-AF65-F5344CB8AC3E}">
        <p14:creationId xmlns:p14="http://schemas.microsoft.com/office/powerpoint/2010/main" val="19261423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p:sp>
        <p:nvSpPr>
          <p:cNvPr id="5" name="Rectangle 4"/>
          <p:cNvSpPr/>
          <p:nvPr/>
        </p:nvSpPr>
        <p:spPr>
          <a:xfrm>
            <a:off x="685801" y="1837765"/>
            <a:ext cx="5741376" cy="3600986"/>
          </a:xfrm>
          <a:prstGeom prst="rect">
            <a:avLst/>
          </a:prstGeom>
        </p:spPr>
        <p:txBody>
          <a:bodyPr wrap="square">
            <a:spAutoFit/>
          </a:bodyPr>
          <a:lstStyle/>
          <a:p>
            <a:pPr algn="just"/>
            <a:r>
              <a:rPr lang="en-US" sz="2800" dirty="0">
                <a:solidFill>
                  <a:srgbClr val="002060"/>
                </a:solidFill>
                <a:latin typeface="+mj-lt"/>
              </a:rPr>
              <a:t>Self-interacting neutrino</a:t>
            </a:r>
            <a:endParaRPr lang="en-US" dirty="0">
              <a:solidFill>
                <a:srgbClr val="000000"/>
              </a:solidFill>
              <a:latin typeface="CMR9"/>
            </a:endParaRPr>
          </a:p>
          <a:p>
            <a:pPr algn="just"/>
            <a:r>
              <a:rPr lang="en-US" dirty="0">
                <a:solidFill>
                  <a:srgbClr val="000000"/>
                </a:solidFill>
                <a:latin typeface="CMR9"/>
              </a:rPr>
              <a:t>This is realized by allowing neutrino to act as tightly coupled radiation instead of free streaming and also by allowing extra species of neutrinos </a:t>
            </a:r>
            <a:r>
              <a:rPr lang="de-DE" dirty="0">
                <a:solidFill>
                  <a:srgbClr val="000000"/>
                </a:solidFill>
                <a:latin typeface="NimbusRomNo9L-ReguItal"/>
              </a:rPr>
              <a:t>N</a:t>
            </a:r>
            <a:r>
              <a:rPr lang="de-DE" sz="1400" dirty="0">
                <a:solidFill>
                  <a:srgbClr val="000000"/>
                </a:solidFill>
                <a:latin typeface="TeXGyreTermes-Regular"/>
              </a:rPr>
              <a:t>eff</a:t>
            </a:r>
            <a:r>
              <a:rPr lang="de-DE" sz="800" dirty="0">
                <a:solidFill>
                  <a:srgbClr val="000000"/>
                </a:solidFill>
                <a:latin typeface="TeXGyreTermes-Regular"/>
              </a:rPr>
              <a:t> </a:t>
            </a:r>
            <a:r>
              <a:rPr lang="de-DE" sz="2000" dirty="0">
                <a:solidFill>
                  <a:srgbClr val="000000"/>
                </a:solidFill>
                <a:latin typeface="TeXGyreTermes-Regular"/>
              </a:rPr>
              <a:t>≈ </a:t>
            </a:r>
            <a:r>
              <a:rPr lang="de-DE" dirty="0">
                <a:solidFill>
                  <a:srgbClr val="000000"/>
                </a:solidFill>
                <a:latin typeface="TeXGyreTermes-Regular"/>
              </a:rPr>
              <a:t>4 </a:t>
            </a:r>
            <a:r>
              <a:rPr lang="de-DE" dirty="0">
                <a:solidFill>
                  <a:srgbClr val="000000"/>
                </a:solidFill>
                <a:latin typeface="CMR9"/>
              </a:rPr>
              <a:t>(</a:t>
            </a:r>
            <a:r>
              <a:rPr lang="de-DE" dirty="0">
                <a:solidFill>
                  <a:srgbClr val="0000FF"/>
                </a:solidFill>
                <a:latin typeface="CMR9"/>
              </a:rPr>
              <a:t>Kreisch et al. 2019</a:t>
            </a:r>
            <a:r>
              <a:rPr lang="de-DE" dirty="0">
                <a:solidFill>
                  <a:srgbClr val="000000"/>
                </a:solidFill>
                <a:latin typeface="CMR9"/>
              </a:rPr>
              <a:t>).</a:t>
            </a:r>
            <a:r>
              <a:rPr lang="en-US" dirty="0">
                <a:solidFill>
                  <a:srgbClr val="000000"/>
                </a:solidFill>
                <a:latin typeface="CMR9"/>
              </a:rPr>
              <a:t>This offers a possible solution to the H0 and σ8. We show here that delaying the onset of neutrino free streaming until close to the epoch of matter-radiation equality can naturally accommodate a larger value for the Hubble constant H0 = 72.3 ± 1.4 km s−1Mpc−1 and a lower value of the matter fluctuations σ8 = 0.786 ± 0.020, while not degrading the fit to the cosmic microwave background (CMB) damping tail. </a:t>
            </a:r>
          </a:p>
        </p:txBody>
      </p:sp>
      <p:pic>
        <p:nvPicPr>
          <p:cNvPr id="3" name="Picture 2"/>
          <p:cNvPicPr>
            <a:picLocks noChangeAspect="1"/>
          </p:cNvPicPr>
          <p:nvPr/>
        </p:nvPicPr>
        <p:blipFill>
          <a:blip r:embed="rId2"/>
          <a:stretch>
            <a:fillRect/>
          </a:stretch>
        </p:blipFill>
        <p:spPr>
          <a:xfrm>
            <a:off x="6488723" y="1572813"/>
            <a:ext cx="5069637" cy="3983762"/>
          </a:xfrm>
          <a:prstGeom prst="rect">
            <a:avLst/>
          </a:prstGeom>
        </p:spPr>
      </p:pic>
      <p:sp>
        <p:nvSpPr>
          <p:cNvPr id="6" name="Slide Number Placeholder 5">
            <a:extLst>
              <a:ext uri="{FF2B5EF4-FFF2-40B4-BE49-F238E27FC236}">
                <a16:creationId xmlns:a16="http://schemas.microsoft.com/office/drawing/2014/main" id="{1B0558A4-4839-4F27-B072-8A33DC54D4F9}"/>
              </a:ext>
            </a:extLst>
          </p:cNvPr>
          <p:cNvSpPr>
            <a:spLocks noGrp="1"/>
          </p:cNvSpPr>
          <p:nvPr>
            <p:ph type="sldNum" sz="quarter" idx="12"/>
          </p:nvPr>
        </p:nvSpPr>
        <p:spPr/>
        <p:txBody>
          <a:bodyPr/>
          <a:lstStyle/>
          <a:p>
            <a:fld id="{23B165B4-B021-4F37-9901-CEB6DBD04A87}" type="slidenum">
              <a:rPr lang="en-US" smtClean="0"/>
              <a:t>35</a:t>
            </a:fld>
            <a:endParaRPr lang="en-US"/>
          </a:p>
        </p:txBody>
      </p:sp>
    </p:spTree>
    <p:extLst>
      <p:ext uri="{BB962C8B-B14F-4D97-AF65-F5344CB8AC3E}">
        <p14:creationId xmlns:p14="http://schemas.microsoft.com/office/powerpoint/2010/main" val="39332560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p:sp>
        <p:nvSpPr>
          <p:cNvPr id="5" name="Rectangle 4"/>
          <p:cNvSpPr/>
          <p:nvPr/>
        </p:nvSpPr>
        <p:spPr>
          <a:xfrm>
            <a:off x="685801" y="1837765"/>
            <a:ext cx="5741376" cy="3600986"/>
          </a:xfrm>
          <a:prstGeom prst="rect">
            <a:avLst/>
          </a:prstGeom>
        </p:spPr>
        <p:txBody>
          <a:bodyPr wrap="square">
            <a:spAutoFit/>
          </a:bodyPr>
          <a:lstStyle/>
          <a:p>
            <a:pPr algn="just"/>
            <a:r>
              <a:rPr lang="en-US" sz="2800" dirty="0">
                <a:solidFill>
                  <a:srgbClr val="002060"/>
                </a:solidFill>
                <a:latin typeface="+mj-lt"/>
              </a:rPr>
              <a:t>Self-interacting neutrino</a:t>
            </a:r>
            <a:endParaRPr lang="en-US" dirty="0">
              <a:solidFill>
                <a:srgbClr val="000000"/>
              </a:solidFill>
              <a:latin typeface="CMR9"/>
            </a:endParaRPr>
          </a:p>
          <a:p>
            <a:pPr algn="just"/>
            <a:r>
              <a:rPr lang="en-US" dirty="0">
                <a:solidFill>
                  <a:srgbClr val="000000"/>
                </a:solidFill>
                <a:latin typeface="CMR9"/>
              </a:rPr>
              <a:t>This is realized by allowing neutrino to act as tightly coupled radiation instead of free streaming and also by allowing extra species of neutrinos </a:t>
            </a:r>
            <a:r>
              <a:rPr lang="de-DE" dirty="0">
                <a:solidFill>
                  <a:srgbClr val="000000"/>
                </a:solidFill>
                <a:latin typeface="NimbusRomNo9L-ReguItal"/>
              </a:rPr>
              <a:t>N</a:t>
            </a:r>
            <a:r>
              <a:rPr lang="de-DE" sz="1400" dirty="0">
                <a:solidFill>
                  <a:srgbClr val="000000"/>
                </a:solidFill>
                <a:latin typeface="TeXGyreTermes-Regular"/>
              </a:rPr>
              <a:t>eff</a:t>
            </a:r>
            <a:r>
              <a:rPr lang="de-DE" sz="800" dirty="0">
                <a:solidFill>
                  <a:srgbClr val="000000"/>
                </a:solidFill>
                <a:latin typeface="TeXGyreTermes-Regular"/>
              </a:rPr>
              <a:t> </a:t>
            </a:r>
            <a:r>
              <a:rPr lang="de-DE" sz="2000" dirty="0">
                <a:solidFill>
                  <a:srgbClr val="000000"/>
                </a:solidFill>
                <a:latin typeface="TeXGyreTermes-Regular"/>
              </a:rPr>
              <a:t>≈ </a:t>
            </a:r>
            <a:r>
              <a:rPr lang="de-DE" dirty="0">
                <a:solidFill>
                  <a:srgbClr val="000000"/>
                </a:solidFill>
                <a:latin typeface="TeXGyreTermes-Regular"/>
              </a:rPr>
              <a:t>4 </a:t>
            </a:r>
            <a:r>
              <a:rPr lang="de-DE" dirty="0">
                <a:solidFill>
                  <a:srgbClr val="000000"/>
                </a:solidFill>
                <a:latin typeface="CMR9"/>
              </a:rPr>
              <a:t>(</a:t>
            </a:r>
            <a:r>
              <a:rPr lang="de-DE" dirty="0">
                <a:solidFill>
                  <a:srgbClr val="0000FF"/>
                </a:solidFill>
                <a:latin typeface="CMR9"/>
              </a:rPr>
              <a:t>Kreisch et al. 2019</a:t>
            </a:r>
            <a:r>
              <a:rPr lang="de-DE" dirty="0">
                <a:solidFill>
                  <a:srgbClr val="000000"/>
                </a:solidFill>
                <a:latin typeface="CMR9"/>
              </a:rPr>
              <a:t>).</a:t>
            </a:r>
            <a:r>
              <a:rPr lang="en-US" dirty="0">
                <a:solidFill>
                  <a:srgbClr val="000000"/>
                </a:solidFill>
                <a:latin typeface="CMR9"/>
              </a:rPr>
              <a:t>This offers a possible solution to the H0 and σ8. We show here that delaying the onset of neutrino free streaming until close to the epoch of matter-radiation equality can naturally accommodate a larger value for the Hubble constant H0 = 72.3 ± 1.4 km s−1Mpc−1 and a lower value of the matter fluctuations σ8 = 0.786 ± 0.020, while not degrading the fit to the cosmic microwave background (CMB) damping tail. </a:t>
            </a:r>
          </a:p>
        </p:txBody>
      </p:sp>
      <p:pic>
        <p:nvPicPr>
          <p:cNvPr id="6" name="Picture 5"/>
          <p:cNvPicPr>
            <a:picLocks noChangeAspect="1"/>
          </p:cNvPicPr>
          <p:nvPr/>
        </p:nvPicPr>
        <p:blipFill>
          <a:blip r:embed="rId2"/>
          <a:stretch>
            <a:fillRect/>
          </a:stretch>
        </p:blipFill>
        <p:spPr>
          <a:xfrm>
            <a:off x="6435969" y="1545623"/>
            <a:ext cx="5054252" cy="4026043"/>
          </a:xfrm>
          <a:prstGeom prst="rect">
            <a:avLst/>
          </a:prstGeom>
        </p:spPr>
      </p:pic>
      <p:sp>
        <p:nvSpPr>
          <p:cNvPr id="3" name="Slide Number Placeholder 2">
            <a:extLst>
              <a:ext uri="{FF2B5EF4-FFF2-40B4-BE49-F238E27FC236}">
                <a16:creationId xmlns:a16="http://schemas.microsoft.com/office/drawing/2014/main" id="{4677BA7F-CF67-86BA-D1BE-1C84013B69BE}"/>
              </a:ext>
            </a:extLst>
          </p:cNvPr>
          <p:cNvSpPr>
            <a:spLocks noGrp="1"/>
          </p:cNvSpPr>
          <p:nvPr>
            <p:ph type="sldNum" sz="quarter" idx="12"/>
          </p:nvPr>
        </p:nvSpPr>
        <p:spPr/>
        <p:txBody>
          <a:bodyPr/>
          <a:lstStyle/>
          <a:p>
            <a:fld id="{23B165B4-B021-4F37-9901-CEB6DBD04A87}" type="slidenum">
              <a:rPr lang="en-US" smtClean="0"/>
              <a:t>36</a:t>
            </a:fld>
            <a:endParaRPr lang="en-US"/>
          </a:p>
        </p:txBody>
      </p:sp>
    </p:spTree>
    <p:extLst>
      <p:ext uri="{BB962C8B-B14F-4D97-AF65-F5344CB8AC3E}">
        <p14:creationId xmlns:p14="http://schemas.microsoft.com/office/powerpoint/2010/main" val="10891621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Early Universe</a:t>
            </a:r>
          </a:p>
        </p:txBody>
      </p:sp>
      <p:sp>
        <p:nvSpPr>
          <p:cNvPr id="5" name="Rectangle 4"/>
          <p:cNvSpPr/>
          <p:nvPr/>
        </p:nvSpPr>
        <p:spPr>
          <a:xfrm>
            <a:off x="685801" y="1837765"/>
            <a:ext cx="5741376" cy="3293209"/>
          </a:xfrm>
          <a:prstGeom prst="rect">
            <a:avLst/>
          </a:prstGeom>
        </p:spPr>
        <p:txBody>
          <a:bodyPr wrap="square">
            <a:spAutoFit/>
          </a:bodyPr>
          <a:lstStyle/>
          <a:p>
            <a:pPr algn="just"/>
            <a:r>
              <a:rPr lang="en-US" sz="2800" dirty="0">
                <a:solidFill>
                  <a:srgbClr val="002060"/>
                </a:solidFill>
                <a:latin typeface="+mj-lt"/>
              </a:rPr>
              <a:t>Self-interacting neutrino</a:t>
            </a:r>
            <a:endParaRPr lang="en-US" dirty="0">
              <a:solidFill>
                <a:srgbClr val="000000"/>
              </a:solidFill>
              <a:latin typeface="CMR9"/>
            </a:endParaRPr>
          </a:p>
          <a:p>
            <a:pPr algn="just"/>
            <a:r>
              <a:rPr lang="en-US" dirty="0">
                <a:solidFill>
                  <a:srgbClr val="000000"/>
                </a:solidFill>
                <a:latin typeface="CMR9"/>
              </a:rPr>
              <a:t>Self interacting neutrinos provide a better framework for solving both tensions simultaneously. But the tightly-coupled neutrinos scenario, unlike free streaming, does not phase shift the photon-baryon fluctuations. Hence, the CMB power spectra are slightly displaced towards high-</a:t>
            </a:r>
            <a:r>
              <a:rPr lang="en-US" dirty="0">
                <a:solidFill>
                  <a:srgbClr val="000000"/>
                </a:solidFill>
                <a:latin typeface="Times New Roman" panose="02020603050405020304" pitchFamily="18" charset="0"/>
                <a:cs typeface="Times New Roman" panose="02020603050405020304" pitchFamily="18" charset="0"/>
              </a:rPr>
              <a:t>ℓ</a:t>
            </a:r>
            <a:r>
              <a:rPr lang="en-US" dirty="0">
                <a:solidFill>
                  <a:srgbClr val="000000"/>
                </a:solidFill>
                <a:latin typeface="CMR9"/>
              </a:rPr>
              <a:t>, and </a:t>
            </a:r>
            <a:r>
              <a:rPr lang="en-US" b="1" dirty="0">
                <a:solidFill>
                  <a:srgbClr val="C00000"/>
                </a:solidFill>
                <a:highlight>
                  <a:srgbClr val="FFFF00"/>
                </a:highlight>
                <a:latin typeface="CMR9"/>
              </a:rPr>
              <a:t>the acoustic scale </a:t>
            </a:r>
            <a:r>
              <a:rPr lang="en-US" b="1" dirty="0">
                <a:solidFill>
                  <a:srgbClr val="C00000"/>
                </a:solidFill>
                <a:highlight>
                  <a:srgbClr val="FFFF00"/>
                </a:highlight>
                <a:latin typeface="Symbol" panose="05050102010706020507" pitchFamily="18" charset="2"/>
              </a:rPr>
              <a:t>q</a:t>
            </a:r>
            <a:r>
              <a:rPr lang="en-US" b="1" baseline="-25000" dirty="0">
                <a:solidFill>
                  <a:srgbClr val="C00000"/>
                </a:solidFill>
                <a:highlight>
                  <a:srgbClr val="FFFF00"/>
                </a:highlight>
                <a:latin typeface="Symbol" panose="05050102010706020507" pitchFamily="18" charset="2"/>
              </a:rPr>
              <a:t>*</a:t>
            </a:r>
            <a:r>
              <a:rPr lang="en-US" b="1" dirty="0">
                <a:solidFill>
                  <a:srgbClr val="C00000"/>
                </a:solidFill>
                <a:highlight>
                  <a:srgbClr val="FFFF00"/>
                </a:highlight>
                <a:latin typeface="CMR9"/>
              </a:rPr>
              <a:t> at recombination must take larger values in order to restore the fit with observed CMB</a:t>
            </a:r>
            <a:r>
              <a:rPr lang="en-US" dirty="0">
                <a:solidFill>
                  <a:srgbClr val="000000"/>
                </a:solidFill>
                <a:highlight>
                  <a:srgbClr val="FFFF00"/>
                </a:highlight>
                <a:latin typeface="CMR9"/>
              </a:rPr>
              <a:t>.</a:t>
            </a:r>
            <a:r>
              <a:rPr lang="en-US" dirty="0">
                <a:solidFill>
                  <a:srgbClr val="000000"/>
                </a:solidFill>
                <a:latin typeface="CMR9"/>
              </a:rPr>
              <a:t> It remains a challenge to construct and verify viable models with requirements beyond standard model physics with </a:t>
            </a:r>
            <a:r>
              <a:rPr lang="en-US" b="1" dirty="0">
                <a:solidFill>
                  <a:srgbClr val="C00000"/>
                </a:solidFill>
                <a:highlight>
                  <a:srgbClr val="FFFF00"/>
                </a:highlight>
                <a:latin typeface="CMR9"/>
              </a:rPr>
              <a:t>very large couplings</a:t>
            </a:r>
            <a:r>
              <a:rPr lang="en-US" dirty="0">
                <a:solidFill>
                  <a:srgbClr val="000000"/>
                </a:solidFill>
                <a:latin typeface="CMR9"/>
              </a:rPr>
              <a:t>.</a:t>
            </a:r>
          </a:p>
        </p:txBody>
      </p:sp>
      <p:pic>
        <p:nvPicPr>
          <p:cNvPr id="3" name="Picture 2"/>
          <p:cNvPicPr>
            <a:picLocks noChangeAspect="1"/>
          </p:cNvPicPr>
          <p:nvPr/>
        </p:nvPicPr>
        <p:blipFill>
          <a:blip r:embed="rId2"/>
          <a:stretch>
            <a:fillRect/>
          </a:stretch>
        </p:blipFill>
        <p:spPr>
          <a:xfrm>
            <a:off x="6860644" y="1377919"/>
            <a:ext cx="4115374" cy="3943900"/>
          </a:xfrm>
          <a:prstGeom prst="rect">
            <a:avLst/>
          </a:prstGeom>
        </p:spPr>
      </p:pic>
      <p:pic>
        <p:nvPicPr>
          <p:cNvPr id="7" name="Picture 6"/>
          <p:cNvPicPr>
            <a:picLocks noChangeAspect="1"/>
          </p:cNvPicPr>
          <p:nvPr/>
        </p:nvPicPr>
        <p:blipFill>
          <a:blip r:embed="rId3"/>
          <a:stretch>
            <a:fillRect/>
          </a:stretch>
        </p:blipFill>
        <p:spPr>
          <a:xfrm>
            <a:off x="6860644" y="1124791"/>
            <a:ext cx="4115374" cy="253128"/>
          </a:xfrm>
          <a:prstGeom prst="rect">
            <a:avLst/>
          </a:prstGeom>
        </p:spPr>
      </p:pic>
      <p:sp>
        <p:nvSpPr>
          <p:cNvPr id="6" name="Slide Number Placeholder 5">
            <a:extLst>
              <a:ext uri="{FF2B5EF4-FFF2-40B4-BE49-F238E27FC236}">
                <a16:creationId xmlns:a16="http://schemas.microsoft.com/office/drawing/2014/main" id="{FE414E12-1F96-C425-A3D4-D0E85C484AB7}"/>
              </a:ext>
            </a:extLst>
          </p:cNvPr>
          <p:cNvSpPr>
            <a:spLocks noGrp="1"/>
          </p:cNvSpPr>
          <p:nvPr>
            <p:ph type="sldNum" sz="quarter" idx="12"/>
          </p:nvPr>
        </p:nvSpPr>
        <p:spPr/>
        <p:txBody>
          <a:bodyPr/>
          <a:lstStyle/>
          <a:p>
            <a:fld id="{23B165B4-B021-4F37-9901-CEB6DBD04A87}" type="slidenum">
              <a:rPr lang="en-US" smtClean="0"/>
              <a:t>37</a:t>
            </a:fld>
            <a:endParaRPr lang="en-US"/>
          </a:p>
        </p:txBody>
      </p:sp>
    </p:spTree>
    <p:extLst>
      <p:ext uri="{BB962C8B-B14F-4D97-AF65-F5344CB8AC3E}">
        <p14:creationId xmlns:p14="http://schemas.microsoft.com/office/powerpoint/2010/main" val="38401911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does Early Universe solve?</a:t>
            </a:r>
          </a:p>
        </p:txBody>
      </p:sp>
      <p:sp>
        <p:nvSpPr>
          <p:cNvPr id="5" name="Rectangle 4"/>
          <p:cNvSpPr/>
          <p:nvPr/>
        </p:nvSpPr>
        <p:spPr>
          <a:xfrm>
            <a:off x="685801" y="1626751"/>
            <a:ext cx="10550768" cy="3416320"/>
          </a:xfrm>
          <a:prstGeom prst="rect">
            <a:avLst/>
          </a:prstGeom>
        </p:spPr>
        <p:txBody>
          <a:bodyPr wrap="square">
            <a:spAutoFit/>
          </a:bodyPr>
          <a:lstStyle/>
          <a:p>
            <a:pPr algn="just"/>
            <a:r>
              <a:rPr lang="en-US" dirty="0">
                <a:solidFill>
                  <a:srgbClr val="000000"/>
                </a:solidFill>
                <a:latin typeface="CMR10"/>
              </a:rPr>
              <a:t>These models suffer fine tuning problems at eV scales and also lead to severe scale dependent changes in the matter spectrum, which worsen the tension. They also shift some standard CDM parameters, in particular the spectral index </a:t>
            </a:r>
            <a:r>
              <a:rPr lang="en-US" dirty="0">
                <a:solidFill>
                  <a:srgbClr val="000000"/>
                </a:solidFill>
                <a:latin typeface="NimbusRomNo9L-ReguItal"/>
              </a:rPr>
              <a:t>n</a:t>
            </a:r>
            <a:r>
              <a:rPr lang="en-US" baseline="-25000" dirty="0">
                <a:solidFill>
                  <a:srgbClr val="000000"/>
                </a:solidFill>
                <a:latin typeface="NimbusRomNo9L-ReguItal"/>
              </a:rPr>
              <a:t>s</a:t>
            </a:r>
            <a:r>
              <a:rPr lang="en-US" dirty="0">
                <a:solidFill>
                  <a:srgbClr val="000000"/>
                </a:solidFill>
                <a:latin typeface="NimbusRomNo9L-ReguItal"/>
              </a:rPr>
              <a:t> </a:t>
            </a:r>
            <a:r>
              <a:rPr lang="en-US" dirty="0">
                <a:solidFill>
                  <a:srgbClr val="000000"/>
                </a:solidFill>
                <a:latin typeface="CMR10"/>
              </a:rPr>
              <a:t>and the physical baryon density </a:t>
            </a:r>
            <a:r>
              <a:rPr lang="en-US" dirty="0">
                <a:solidFill>
                  <a:srgbClr val="000000"/>
                </a:solidFill>
                <a:latin typeface="Symbol" panose="05050102010706020507" pitchFamily="18" charset="2"/>
              </a:rPr>
              <a:t>W</a:t>
            </a:r>
            <a:r>
              <a:rPr lang="en-US" baseline="-25000" dirty="0">
                <a:solidFill>
                  <a:srgbClr val="000000"/>
                </a:solidFill>
                <a:latin typeface="Arial" panose="020B0604020202020204" pitchFamily="34" charset="0"/>
                <a:cs typeface="Arial" panose="020B0604020202020204" pitchFamily="34" charset="0"/>
              </a:rPr>
              <a:t>b</a:t>
            </a:r>
            <a:r>
              <a:rPr lang="en-US" dirty="0">
                <a:solidFill>
                  <a:srgbClr val="000000"/>
                </a:solidFill>
                <a:latin typeface="Arial" panose="020B0604020202020204" pitchFamily="34" charset="0"/>
                <a:cs typeface="Arial" panose="020B0604020202020204" pitchFamily="34" charset="0"/>
              </a:rPr>
              <a:t>h</a:t>
            </a:r>
            <a:r>
              <a:rPr lang="en-US" baseline="30000" dirty="0">
                <a:solidFill>
                  <a:srgbClr val="000000"/>
                </a:solidFill>
                <a:latin typeface="Arial" panose="020B0604020202020204" pitchFamily="34" charset="0"/>
                <a:cs typeface="Arial" panose="020B0604020202020204" pitchFamily="34" charset="0"/>
              </a:rPr>
              <a:t>2</a:t>
            </a:r>
            <a:r>
              <a:rPr lang="en-US" dirty="0">
                <a:solidFill>
                  <a:srgbClr val="000000"/>
                </a:solidFill>
                <a:latin typeface="Arial" panose="020B0604020202020204" pitchFamily="34" charset="0"/>
                <a:cs typeface="Arial" panose="020B0604020202020204" pitchFamily="34" charset="0"/>
              </a:rPr>
              <a:t> </a:t>
            </a:r>
            <a:r>
              <a:rPr lang="en-US" dirty="0">
                <a:solidFill>
                  <a:srgbClr val="000000"/>
                </a:solidFill>
                <a:latin typeface="Symbol" panose="05050102010706020507" pitchFamily="18" charset="2"/>
              </a:rPr>
              <a:t>(</a:t>
            </a:r>
            <a:r>
              <a:rPr lang="en-US" dirty="0">
                <a:solidFill>
                  <a:srgbClr val="000000"/>
                </a:solidFill>
                <a:latin typeface="NimbusRomNo9L-ReguItal"/>
              </a:rPr>
              <a:t>h </a:t>
            </a:r>
            <a:r>
              <a:rPr lang="en-US" dirty="0">
                <a:solidFill>
                  <a:srgbClr val="000000"/>
                </a:solidFill>
                <a:latin typeface="rtxr"/>
              </a:rPr>
              <a:t>= </a:t>
            </a:r>
            <a:r>
              <a:rPr lang="en-US" dirty="0">
                <a:solidFill>
                  <a:srgbClr val="000000"/>
                </a:solidFill>
                <a:latin typeface="NimbusRomNo9L-ReguItal"/>
              </a:rPr>
              <a:t>H</a:t>
            </a:r>
            <a:r>
              <a:rPr lang="en-US" sz="800" dirty="0">
                <a:solidFill>
                  <a:srgbClr val="000000"/>
                </a:solidFill>
                <a:latin typeface="NimbusRomNo9L-Regu"/>
              </a:rPr>
              <a:t>0</a:t>
            </a:r>
            <a:r>
              <a:rPr lang="en-US" dirty="0">
                <a:solidFill>
                  <a:srgbClr val="000000"/>
                </a:solidFill>
                <a:latin typeface="rtxmi"/>
              </a:rPr>
              <a:t>=</a:t>
            </a:r>
            <a:r>
              <a:rPr lang="en-US" dirty="0">
                <a:solidFill>
                  <a:srgbClr val="000000"/>
                </a:solidFill>
                <a:latin typeface="NimbusRomNo9L-Regu"/>
              </a:rPr>
              <a:t>100 </a:t>
            </a:r>
            <a:r>
              <a:rPr lang="en-US" dirty="0">
                <a:solidFill>
                  <a:srgbClr val="000000"/>
                </a:solidFill>
                <a:latin typeface="CMR10"/>
              </a:rPr>
              <a:t>km/s/</a:t>
            </a:r>
            <a:r>
              <a:rPr lang="en-US" dirty="0" err="1">
                <a:solidFill>
                  <a:srgbClr val="000000"/>
                </a:solidFill>
                <a:latin typeface="CMR10"/>
              </a:rPr>
              <a:t>Mpc</a:t>
            </a:r>
            <a:r>
              <a:rPr lang="en-US" dirty="0">
                <a:solidFill>
                  <a:srgbClr val="000000"/>
                </a:solidFill>
                <a:latin typeface="CMR10"/>
              </a:rPr>
              <a:t>) </a:t>
            </a:r>
            <a:r>
              <a:rPr lang="en-US" dirty="0">
                <a:solidFill>
                  <a:srgbClr val="000000"/>
                </a:solidFill>
                <a:latin typeface="CMR9"/>
              </a:rPr>
              <a:t>(</a:t>
            </a:r>
            <a:r>
              <a:rPr lang="en-US" dirty="0">
                <a:solidFill>
                  <a:srgbClr val="0000FF"/>
                </a:solidFill>
                <a:latin typeface="CMR9"/>
              </a:rPr>
              <a:t>Smith et al. 2020</a:t>
            </a:r>
            <a:r>
              <a:rPr lang="en-US" dirty="0">
                <a:solidFill>
                  <a:srgbClr val="000000"/>
                </a:solidFill>
                <a:latin typeface="CMR9"/>
              </a:rPr>
              <a:t>).</a:t>
            </a:r>
            <a:endParaRPr lang="en-US" dirty="0">
              <a:solidFill>
                <a:srgbClr val="000000"/>
              </a:solidFill>
              <a:latin typeface="CMR10"/>
            </a:endParaRPr>
          </a:p>
          <a:p>
            <a:endParaRPr lang="en-US" dirty="0">
              <a:solidFill>
                <a:srgbClr val="000000"/>
              </a:solidFill>
              <a:latin typeface="CMR9"/>
            </a:endParaRPr>
          </a:p>
          <a:p>
            <a:pPr algn="just"/>
            <a:r>
              <a:rPr lang="en-US" dirty="0">
                <a:solidFill>
                  <a:srgbClr val="000000"/>
                </a:solidFill>
                <a:latin typeface="CMR9"/>
              </a:rPr>
              <a:t>However, it has been shown that such modification leads to scale dependent severe changes in the matter spectrum </a:t>
            </a:r>
            <a:r>
              <a:rPr lang="en-US" dirty="0">
                <a:solidFill>
                  <a:srgbClr val="000000"/>
                </a:solidFill>
                <a:latin typeface="NimbusRomNo9L-ReguItal"/>
              </a:rPr>
              <a:t>p</a:t>
            </a:r>
            <a:r>
              <a:rPr lang="en-US" dirty="0">
                <a:solidFill>
                  <a:srgbClr val="000000"/>
                </a:solidFill>
                <a:latin typeface="txsys"/>
              </a:rPr>
              <a:t>(</a:t>
            </a:r>
            <a:r>
              <a:rPr lang="en-US" dirty="0">
                <a:solidFill>
                  <a:srgbClr val="000000"/>
                </a:solidFill>
                <a:latin typeface="NimbusRomNo9L-ReguItal"/>
              </a:rPr>
              <a:t>k</a:t>
            </a:r>
            <a:r>
              <a:rPr lang="en-US" dirty="0">
                <a:solidFill>
                  <a:srgbClr val="000000"/>
                </a:solidFill>
                <a:latin typeface="txsys"/>
              </a:rPr>
              <a:t>) </a:t>
            </a:r>
            <a:r>
              <a:rPr lang="en-US" dirty="0">
                <a:solidFill>
                  <a:srgbClr val="000000"/>
                </a:solidFill>
                <a:latin typeface="CMR9"/>
              </a:rPr>
              <a:t>across a decade in </a:t>
            </a:r>
            <a:r>
              <a:rPr lang="en-US" dirty="0">
                <a:solidFill>
                  <a:srgbClr val="000000"/>
                </a:solidFill>
                <a:latin typeface="NimbusRomNo9L-ReguItal"/>
              </a:rPr>
              <a:t>k</a:t>
            </a:r>
            <a:r>
              <a:rPr lang="en-US" dirty="0">
                <a:solidFill>
                  <a:srgbClr val="000000"/>
                </a:solidFill>
                <a:latin typeface="CMR9"/>
              </a:rPr>
              <a:t>-space and also to worsen the density fluctuation amplitude tension (</a:t>
            </a:r>
            <a:r>
              <a:rPr lang="en-US" dirty="0">
                <a:solidFill>
                  <a:srgbClr val="0000FF"/>
                </a:solidFill>
                <a:latin typeface="CMR9"/>
              </a:rPr>
              <a:t>Hill et al. 2020</a:t>
            </a:r>
            <a:r>
              <a:rPr lang="en-US" dirty="0">
                <a:solidFill>
                  <a:srgbClr val="000000"/>
                </a:solidFill>
                <a:latin typeface="CMR9"/>
              </a:rPr>
              <a:t>). In addition, the same study shows that the there is no evidence for EDE when CMB data is used alone.</a:t>
            </a:r>
          </a:p>
          <a:p>
            <a:endParaRPr lang="en-US" dirty="0">
              <a:solidFill>
                <a:srgbClr val="000000"/>
              </a:solidFill>
              <a:latin typeface="CMR9"/>
            </a:endParaRPr>
          </a:p>
          <a:p>
            <a:pPr algn="just"/>
            <a:r>
              <a:rPr lang="en-US" dirty="0">
                <a:solidFill>
                  <a:srgbClr val="000000"/>
                </a:solidFill>
                <a:latin typeface="CMR9"/>
              </a:rPr>
              <a:t>In general, any sort of early dark energy slightly affects the growth of perturbations during its acting period. This implies an increase in the CDM density to compensate the loss in the perturbation growth in order to fit the CMB data (</a:t>
            </a:r>
            <a:r>
              <a:rPr lang="en-US" dirty="0">
                <a:solidFill>
                  <a:srgbClr val="0000FF"/>
                </a:solidFill>
                <a:latin typeface="CMR9"/>
              </a:rPr>
              <a:t>Hill et al. 2020</a:t>
            </a:r>
            <a:r>
              <a:rPr lang="en-US" dirty="0">
                <a:solidFill>
                  <a:srgbClr val="000000"/>
                </a:solidFill>
                <a:latin typeface="CMR9"/>
              </a:rPr>
              <a:t>). </a:t>
            </a:r>
          </a:p>
        </p:txBody>
      </p:sp>
      <p:sp>
        <p:nvSpPr>
          <p:cNvPr id="3" name="Slide Number Placeholder 2">
            <a:extLst>
              <a:ext uri="{FF2B5EF4-FFF2-40B4-BE49-F238E27FC236}">
                <a16:creationId xmlns:a16="http://schemas.microsoft.com/office/drawing/2014/main" id="{9B0062E4-2A15-2655-719D-9118BA64251A}"/>
              </a:ext>
            </a:extLst>
          </p:cNvPr>
          <p:cNvSpPr>
            <a:spLocks noGrp="1"/>
          </p:cNvSpPr>
          <p:nvPr>
            <p:ph type="sldNum" sz="quarter" idx="12"/>
          </p:nvPr>
        </p:nvSpPr>
        <p:spPr/>
        <p:txBody>
          <a:bodyPr/>
          <a:lstStyle/>
          <a:p>
            <a:fld id="{23B165B4-B021-4F37-9901-CEB6DBD04A87}" type="slidenum">
              <a:rPr lang="en-US" smtClean="0"/>
              <a:t>38</a:t>
            </a:fld>
            <a:endParaRPr lang="en-US"/>
          </a:p>
        </p:txBody>
      </p:sp>
    </p:spTree>
    <p:extLst>
      <p:ext uri="{BB962C8B-B14F-4D97-AF65-F5344CB8AC3E}">
        <p14:creationId xmlns:p14="http://schemas.microsoft.com/office/powerpoint/2010/main" val="23123277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does Early Universe solve?</a:t>
            </a:r>
          </a:p>
        </p:txBody>
      </p:sp>
      <p:pic>
        <p:nvPicPr>
          <p:cNvPr id="3" name="Picture 2"/>
          <p:cNvPicPr>
            <a:picLocks noChangeAspect="1"/>
          </p:cNvPicPr>
          <p:nvPr/>
        </p:nvPicPr>
        <p:blipFill>
          <a:blip r:embed="rId2"/>
          <a:stretch>
            <a:fillRect/>
          </a:stretch>
        </p:blipFill>
        <p:spPr>
          <a:xfrm>
            <a:off x="1357486" y="1837765"/>
            <a:ext cx="7469992" cy="3470954"/>
          </a:xfrm>
          <a:prstGeom prst="rect">
            <a:avLst/>
          </a:prstGeom>
        </p:spPr>
      </p:pic>
      <p:sp>
        <p:nvSpPr>
          <p:cNvPr id="6" name="Rectangle 5"/>
          <p:cNvSpPr/>
          <p:nvPr/>
        </p:nvSpPr>
        <p:spPr>
          <a:xfrm>
            <a:off x="9202858" y="3121242"/>
            <a:ext cx="1646605" cy="369332"/>
          </a:xfrm>
          <a:prstGeom prst="rect">
            <a:avLst/>
          </a:prstGeom>
        </p:spPr>
        <p:txBody>
          <a:bodyPr wrap="none">
            <a:spAutoFit/>
          </a:bodyPr>
          <a:lstStyle/>
          <a:p>
            <a:r>
              <a:rPr lang="en-US" dirty="0">
                <a:solidFill>
                  <a:srgbClr val="0000FF"/>
                </a:solidFill>
                <a:latin typeface="CMR9"/>
              </a:rPr>
              <a:t>Hill et al. 2020</a:t>
            </a:r>
            <a:endParaRPr lang="en-US" dirty="0"/>
          </a:p>
        </p:txBody>
      </p:sp>
      <p:sp>
        <p:nvSpPr>
          <p:cNvPr id="5" name="Slide Number Placeholder 4">
            <a:extLst>
              <a:ext uri="{FF2B5EF4-FFF2-40B4-BE49-F238E27FC236}">
                <a16:creationId xmlns:a16="http://schemas.microsoft.com/office/drawing/2014/main" id="{FCCAA989-9745-5616-E496-AE6EEE80D0F9}"/>
              </a:ext>
            </a:extLst>
          </p:cNvPr>
          <p:cNvSpPr>
            <a:spLocks noGrp="1"/>
          </p:cNvSpPr>
          <p:nvPr>
            <p:ph type="sldNum" sz="quarter" idx="12"/>
          </p:nvPr>
        </p:nvSpPr>
        <p:spPr/>
        <p:txBody>
          <a:bodyPr/>
          <a:lstStyle/>
          <a:p>
            <a:fld id="{23B165B4-B021-4F37-9901-CEB6DBD04A87}" type="slidenum">
              <a:rPr lang="en-US" smtClean="0"/>
              <a:t>39</a:t>
            </a:fld>
            <a:endParaRPr lang="en-US"/>
          </a:p>
        </p:txBody>
      </p:sp>
    </p:spTree>
    <p:extLst>
      <p:ext uri="{BB962C8B-B14F-4D97-AF65-F5344CB8AC3E}">
        <p14:creationId xmlns:p14="http://schemas.microsoft.com/office/powerpoint/2010/main" val="1200432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Relevant Cosmological Observations</a:t>
            </a:r>
          </a:p>
        </p:txBody>
      </p:sp>
      <p:pic>
        <p:nvPicPr>
          <p:cNvPr id="8" name="Content Placeholder 7"/>
          <p:cNvPicPr>
            <a:picLocks noGrp="1" noChangeAspect="1"/>
          </p:cNvPicPr>
          <p:nvPr>
            <p:ph idx="1"/>
          </p:nvPr>
        </p:nvPicPr>
        <p:blipFill>
          <a:blip r:embed="rId2">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700818" y="1271984"/>
            <a:ext cx="7283525" cy="5462644"/>
          </a:xfrm>
        </p:spPr>
      </p:pic>
      <p:pic>
        <p:nvPicPr>
          <p:cNvPr id="5" name="Picture 4" descr="See the source image"/>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839203" y="3175128"/>
            <a:ext cx="3168069" cy="316806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E6D76F04-A574-B102-50F4-549F1484C4C0}"/>
              </a:ext>
            </a:extLst>
          </p:cNvPr>
          <p:cNvSpPr>
            <a:spLocks noGrp="1"/>
          </p:cNvSpPr>
          <p:nvPr>
            <p:ph type="sldNum" sz="quarter" idx="12"/>
          </p:nvPr>
        </p:nvSpPr>
        <p:spPr/>
        <p:txBody>
          <a:bodyPr/>
          <a:lstStyle/>
          <a:p>
            <a:fld id="{23B165B4-B021-4F37-9901-CEB6DBD04A87}" type="slidenum">
              <a:rPr lang="en-US" smtClean="0"/>
              <a:t>4</a:t>
            </a:fld>
            <a:endParaRPr lang="en-US"/>
          </a:p>
        </p:txBody>
      </p:sp>
    </p:spTree>
    <p:extLst>
      <p:ext uri="{BB962C8B-B14F-4D97-AF65-F5344CB8AC3E}">
        <p14:creationId xmlns:p14="http://schemas.microsoft.com/office/powerpoint/2010/main" val="35636451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1E3F-4E00-DA4F-A9D9-97AE78EA5908}"/>
              </a:ext>
            </a:extLst>
          </p:cNvPr>
          <p:cNvSpPr>
            <a:spLocks noGrp="1"/>
          </p:cNvSpPr>
          <p:nvPr>
            <p:ph type="title"/>
          </p:nvPr>
        </p:nvSpPr>
        <p:spPr/>
        <p:txBody>
          <a:bodyPr/>
          <a:lstStyle/>
          <a:p>
            <a:r>
              <a:rPr lang="en-US" dirty="0"/>
              <a:t>How to solve?</a:t>
            </a:r>
          </a:p>
        </p:txBody>
      </p:sp>
      <p:sp>
        <p:nvSpPr>
          <p:cNvPr id="3" name="Content Placeholder 2">
            <a:extLst>
              <a:ext uri="{FF2B5EF4-FFF2-40B4-BE49-F238E27FC236}">
                <a16:creationId xmlns:a16="http://schemas.microsoft.com/office/drawing/2014/main" id="{0579A3A1-84B0-0277-6DBF-671B4C0C145E}"/>
              </a:ext>
            </a:extLst>
          </p:cNvPr>
          <p:cNvSpPr>
            <a:spLocks noGrp="1"/>
          </p:cNvSpPr>
          <p:nvPr>
            <p:ph sz="quarter" idx="13"/>
          </p:nvPr>
        </p:nvSpPr>
        <p:spPr>
          <a:xfrm>
            <a:off x="838200" y="2336799"/>
            <a:ext cx="3872398" cy="2263077"/>
          </a:xfrm>
        </p:spPr>
        <p:txBody>
          <a:bodyPr/>
          <a:lstStyle/>
          <a:p>
            <a:pPr marL="0" indent="0" algn="ctr">
              <a:buNone/>
            </a:pPr>
            <a:r>
              <a:rPr lang="en-US" dirty="0">
                <a:solidFill>
                  <a:srgbClr val="C00000"/>
                </a:solidFill>
              </a:rPr>
              <a:t>(pre-recombination)</a:t>
            </a:r>
          </a:p>
          <a:p>
            <a:pPr>
              <a:lnSpc>
                <a:spcPct val="100000"/>
              </a:lnSpc>
            </a:pPr>
            <a:r>
              <a:rPr lang="en-US" sz="2000" cap="none" dirty="0">
                <a:latin typeface="Arial" panose="020B0604020202020204" pitchFamily="34" charset="0"/>
                <a:cs typeface="Arial" panose="020B0604020202020204" pitchFamily="34" charset="0"/>
              </a:rPr>
              <a:t>Decrease </a:t>
            </a:r>
            <a:r>
              <a:rPr lang="en-US" cap="none" dirty="0" err="1">
                <a:latin typeface="Arial" panose="020B0604020202020204" pitchFamily="34" charset="0"/>
                <a:cs typeface="Arial" panose="020B0604020202020204" pitchFamily="34" charset="0"/>
              </a:rPr>
              <a:t>r</a:t>
            </a:r>
            <a:r>
              <a:rPr lang="en-US" cap="none" baseline="-25000" dirty="0" err="1">
                <a:latin typeface="Arial" panose="020B0604020202020204" pitchFamily="34" charset="0"/>
                <a:cs typeface="Arial" panose="020B0604020202020204" pitchFamily="34" charset="0"/>
              </a:rPr>
              <a:t>s</a:t>
            </a:r>
            <a:r>
              <a:rPr lang="en-US" cap="none" dirty="0">
                <a:latin typeface="Arial" panose="020B0604020202020204" pitchFamily="34" charset="0"/>
                <a:cs typeface="Arial" panose="020B0604020202020204" pitchFamily="34" charset="0"/>
              </a:rPr>
              <a:t>(z*) </a:t>
            </a:r>
            <a:r>
              <a:rPr lang="en-US" sz="2000" cap="none" dirty="0">
                <a:latin typeface="Arial" panose="020B0604020202020204" pitchFamily="34" charset="0"/>
                <a:cs typeface="Arial" panose="020B0604020202020204" pitchFamily="34" charset="0"/>
              </a:rPr>
              <a:t>at fixed </a:t>
            </a:r>
            <a:r>
              <a:rPr lang="el-GR" cap="none" dirty="0">
                <a:latin typeface="Arial" panose="020B0604020202020204" pitchFamily="34" charset="0"/>
                <a:cs typeface="Arial" panose="020B0604020202020204" pitchFamily="34" charset="0"/>
              </a:rPr>
              <a:t>θ</a:t>
            </a:r>
            <a:r>
              <a:rPr lang="el-GR" sz="2800" cap="none" baseline="-25000" dirty="0">
                <a:latin typeface="Arial" panose="020B0604020202020204" pitchFamily="34" charset="0"/>
                <a:cs typeface="Arial" panose="020B0604020202020204" pitchFamily="34" charset="0"/>
              </a:rPr>
              <a:t>∗</a:t>
            </a:r>
            <a:r>
              <a:rPr lang="en-US" sz="2000" cap="none" dirty="0">
                <a:latin typeface="Arial" panose="020B0604020202020204" pitchFamily="34" charset="0"/>
                <a:cs typeface="Arial" panose="020B0604020202020204" pitchFamily="34" charset="0"/>
              </a:rPr>
              <a:t> to decrease D</a:t>
            </a:r>
            <a:r>
              <a:rPr lang="en-US" sz="2000" cap="none" baseline="-25000" dirty="0">
                <a:latin typeface="Arial" panose="020B0604020202020204" pitchFamily="34" charset="0"/>
                <a:cs typeface="Arial" panose="020B0604020202020204" pitchFamily="34" charset="0"/>
              </a:rPr>
              <a:t>A</a:t>
            </a:r>
            <a:r>
              <a:rPr lang="en-US" sz="2000" cap="none" dirty="0">
                <a:latin typeface="Arial" panose="020B0604020202020204" pitchFamily="34" charset="0"/>
                <a:cs typeface="Arial" panose="020B0604020202020204" pitchFamily="34" charset="0"/>
              </a:rPr>
              <a:t>(z*) and increase H</a:t>
            </a:r>
            <a:r>
              <a:rPr lang="en-US" sz="2000" cap="none" baseline="-25000" dirty="0">
                <a:latin typeface="Arial" panose="020B0604020202020204" pitchFamily="34" charset="0"/>
                <a:cs typeface="Arial" panose="020B0604020202020204" pitchFamily="34" charset="0"/>
              </a:rPr>
              <a:t>0</a:t>
            </a:r>
            <a:r>
              <a:rPr lang="en-US" sz="2000" cap="none" dirty="0">
                <a:latin typeface="Arial" panose="020B0604020202020204" pitchFamily="34" charset="0"/>
                <a:cs typeface="Arial" panose="020B0604020202020204" pitchFamily="34" charset="0"/>
              </a:rPr>
              <a:t>.</a:t>
            </a:r>
            <a:endParaRPr lang="en-US" sz="2000" cap="none" baseline="-25000" dirty="0">
              <a:latin typeface="Arial" panose="020B0604020202020204" pitchFamily="34" charset="0"/>
              <a:cs typeface="Arial" panose="020B0604020202020204" pitchFamily="34" charset="0"/>
            </a:endParaRPr>
          </a:p>
          <a:p>
            <a:pPr>
              <a:lnSpc>
                <a:spcPct val="100000"/>
              </a:lnSpc>
            </a:pPr>
            <a:r>
              <a:rPr lang="en-US" sz="2000" cap="none" dirty="0">
                <a:latin typeface="Arial" panose="020B0604020202020204" pitchFamily="34" charset="0"/>
                <a:cs typeface="Arial" panose="020B0604020202020204" pitchFamily="34" charset="0"/>
              </a:rPr>
              <a:t>Late universe observables are left unaffected.</a:t>
            </a:r>
            <a:endParaRPr lang="en-US" sz="2000" cap="none" dirty="0">
              <a:solidFill>
                <a:srgbClr val="C00000"/>
              </a:solidFill>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49EF2DFF-B434-B4A2-63C4-F5F2CD9460F7}"/>
              </a:ext>
            </a:extLst>
          </p:cNvPr>
          <p:cNvSpPr>
            <a:spLocks noGrp="1"/>
          </p:cNvSpPr>
          <p:nvPr>
            <p:ph sz="quarter" idx="14"/>
          </p:nvPr>
        </p:nvSpPr>
        <p:spPr>
          <a:xfrm>
            <a:off x="7583054" y="2336799"/>
            <a:ext cx="3770745" cy="2263077"/>
          </a:xfrm>
        </p:spPr>
        <p:txBody>
          <a:bodyPr/>
          <a:lstStyle/>
          <a:p>
            <a:pPr marL="0" indent="0" algn="ctr">
              <a:buNone/>
            </a:pPr>
            <a:r>
              <a:rPr lang="en-US" dirty="0">
                <a:solidFill>
                  <a:srgbClr val="C00000"/>
                </a:solidFill>
              </a:rPr>
              <a:t>(post-recombination)</a:t>
            </a:r>
          </a:p>
          <a:p>
            <a:pPr>
              <a:lnSpc>
                <a:spcPct val="100000"/>
              </a:lnSpc>
            </a:pPr>
            <a:r>
              <a:rPr lang="en-US" cap="none" dirty="0">
                <a:latin typeface="Arial" panose="020B0604020202020204" pitchFamily="34" charset="0"/>
                <a:cs typeface="Arial" panose="020B0604020202020204" pitchFamily="34" charset="0"/>
              </a:rPr>
              <a:t>Keep </a:t>
            </a:r>
            <a:r>
              <a:rPr lang="en-US" cap="none" dirty="0" err="1">
                <a:latin typeface="Arial" panose="020B0604020202020204" pitchFamily="34" charset="0"/>
                <a:cs typeface="Arial" panose="020B0604020202020204" pitchFamily="34" charset="0"/>
              </a:rPr>
              <a:t>r</a:t>
            </a:r>
            <a:r>
              <a:rPr lang="en-US" cap="none" baseline="-25000" dirty="0" err="1">
                <a:latin typeface="Arial" panose="020B0604020202020204" pitchFamily="34" charset="0"/>
                <a:cs typeface="Arial" panose="020B0604020202020204" pitchFamily="34" charset="0"/>
              </a:rPr>
              <a:t>s</a:t>
            </a:r>
            <a:r>
              <a:rPr lang="en-US" sz="2000" cap="none" dirty="0">
                <a:latin typeface="Arial" panose="020B0604020202020204" pitchFamily="34" charset="0"/>
                <a:cs typeface="Arial" panose="020B0604020202020204" pitchFamily="34" charset="0"/>
              </a:rPr>
              <a:t>(z*) </a:t>
            </a:r>
            <a:r>
              <a:rPr lang="en-US" cap="none" dirty="0">
                <a:latin typeface="Arial" panose="020B0604020202020204" pitchFamily="34" charset="0"/>
                <a:cs typeface="Arial" panose="020B0604020202020204" pitchFamily="34" charset="0"/>
              </a:rPr>
              <a:t>and D</a:t>
            </a:r>
            <a:r>
              <a:rPr lang="en-US" cap="none" baseline="-25000" dirty="0">
                <a:latin typeface="Arial" panose="020B0604020202020204" pitchFamily="34" charset="0"/>
                <a:cs typeface="Arial" panose="020B0604020202020204" pitchFamily="34" charset="0"/>
              </a:rPr>
              <a:t>A</a:t>
            </a:r>
            <a:r>
              <a:rPr lang="en-US" cap="none" dirty="0">
                <a:latin typeface="Arial" panose="020B0604020202020204" pitchFamily="34" charset="0"/>
                <a:cs typeface="Arial" panose="020B0604020202020204" pitchFamily="34" charset="0"/>
              </a:rPr>
              <a:t>(z*) fixed </a:t>
            </a:r>
            <a:r>
              <a:rPr lang="en-US" sz="2000" cap="none" dirty="0">
                <a:latin typeface="Arial" panose="020B0604020202020204" pitchFamily="34" charset="0"/>
                <a:cs typeface="Arial" panose="020B0604020202020204" pitchFamily="34" charset="0"/>
              </a:rPr>
              <a:t>and break the relationship </a:t>
            </a:r>
            <a:r>
              <a:rPr lang="en-US" cap="none" dirty="0">
                <a:latin typeface="Arial" panose="020B0604020202020204" pitchFamily="34" charset="0"/>
                <a:cs typeface="Arial" panose="020B0604020202020204" pitchFamily="34" charset="0"/>
              </a:rPr>
              <a:t>between D</a:t>
            </a:r>
            <a:r>
              <a:rPr lang="en-US" cap="none" baseline="-25000" dirty="0">
                <a:latin typeface="Arial" panose="020B0604020202020204" pitchFamily="34" charset="0"/>
                <a:cs typeface="Arial" panose="020B0604020202020204" pitchFamily="34" charset="0"/>
              </a:rPr>
              <a:t>A</a:t>
            </a:r>
            <a:r>
              <a:rPr lang="en-US" sz="2000" cap="none" dirty="0">
                <a:latin typeface="Arial" panose="020B0604020202020204" pitchFamily="34" charset="0"/>
                <a:cs typeface="Arial" panose="020B0604020202020204" pitchFamily="34" charset="0"/>
              </a:rPr>
              <a:t> </a:t>
            </a:r>
            <a:r>
              <a:rPr lang="en-US" cap="none" dirty="0">
                <a:latin typeface="Arial" panose="020B0604020202020204" pitchFamily="34" charset="0"/>
                <a:cs typeface="Arial" panose="020B0604020202020204" pitchFamily="34" charset="0"/>
              </a:rPr>
              <a:t>and H</a:t>
            </a:r>
            <a:r>
              <a:rPr lang="en-US" cap="none" baseline="-25000" dirty="0">
                <a:latin typeface="Arial" panose="020B0604020202020204" pitchFamily="34" charset="0"/>
                <a:cs typeface="Arial" panose="020B0604020202020204" pitchFamily="34" charset="0"/>
              </a:rPr>
              <a:t>0</a:t>
            </a:r>
            <a:r>
              <a:rPr lang="en-US" sz="2000" cap="none" dirty="0">
                <a:latin typeface="Arial" panose="020B0604020202020204" pitchFamily="34" charset="0"/>
                <a:cs typeface="Arial" panose="020B0604020202020204" pitchFamily="34" charset="0"/>
              </a:rPr>
              <a:t>.</a:t>
            </a:r>
            <a:endParaRPr lang="en-US" sz="2000" cap="none" dirty="0">
              <a:solidFill>
                <a:srgbClr val="C00000"/>
              </a:solidFill>
              <a:latin typeface="Arial" panose="020B0604020202020204" pitchFamily="34" charset="0"/>
              <a:cs typeface="Arial" panose="020B0604020202020204" pitchFamily="34" charset="0"/>
            </a:endParaRPr>
          </a:p>
          <a:p>
            <a:pPr>
              <a:lnSpc>
                <a:spcPct val="100000"/>
              </a:lnSpc>
            </a:pPr>
            <a:r>
              <a:rPr lang="en-US" sz="2000" cap="none" dirty="0">
                <a:latin typeface="Arial" panose="020B0604020202020204" pitchFamily="34" charset="0"/>
                <a:cs typeface="Arial" panose="020B0604020202020204" pitchFamily="34" charset="0"/>
              </a:rPr>
              <a:t>Early universe physics is left unaffected.</a:t>
            </a:r>
            <a:endParaRPr lang="en-US" sz="2000" cap="none" dirty="0">
              <a:solidFill>
                <a:srgbClr val="C00000"/>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tretch>
            <a:fillRect/>
          </a:stretch>
        </p:blipFill>
        <p:spPr>
          <a:xfrm>
            <a:off x="4710598" y="1825625"/>
            <a:ext cx="2752332" cy="2639314"/>
          </a:xfrm>
          <a:prstGeom prst="rect">
            <a:avLst/>
          </a:prstGeom>
        </p:spPr>
      </p:pic>
      <p:pic>
        <p:nvPicPr>
          <p:cNvPr id="6" name="Picture 5"/>
          <p:cNvPicPr>
            <a:picLocks noChangeAspect="1"/>
          </p:cNvPicPr>
          <p:nvPr/>
        </p:nvPicPr>
        <p:blipFill rotWithShape="1">
          <a:blip r:embed="rId4"/>
          <a:srcRect t="15243" b="8969"/>
          <a:stretch/>
        </p:blipFill>
        <p:spPr>
          <a:xfrm>
            <a:off x="5186015" y="4599876"/>
            <a:ext cx="1801498" cy="747144"/>
          </a:xfrm>
          <a:prstGeom prst="rect">
            <a:avLst/>
          </a:prstGeom>
        </p:spPr>
      </p:pic>
      <p:cxnSp>
        <p:nvCxnSpPr>
          <p:cNvPr id="8" name="Elbow Connector 7"/>
          <p:cNvCxnSpPr/>
          <p:nvPr/>
        </p:nvCxnSpPr>
        <p:spPr>
          <a:xfrm>
            <a:off x="3844378" y="2567709"/>
            <a:ext cx="2223914" cy="2185757"/>
          </a:xfrm>
          <a:prstGeom prst="bentConnector3">
            <a:avLst>
              <a:gd name="adj1" fmla="val 35464"/>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rot="10800000" flipV="1">
            <a:off x="6966535" y="2551509"/>
            <a:ext cx="1143000" cy="2667000"/>
          </a:xfrm>
          <a:prstGeom prst="bentConnector3">
            <a:avLst>
              <a:gd name="adj1" fmla="val 4858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38200" y="1819602"/>
            <a:ext cx="3752274" cy="523220"/>
          </a:xfrm>
          <a:prstGeom prst="rect">
            <a:avLst/>
          </a:prstGeom>
          <a:solidFill>
            <a:srgbClr val="C00000"/>
          </a:solidFill>
        </p:spPr>
        <p:txBody>
          <a:bodyPr wrap="square">
            <a:spAutoFit/>
          </a:bodyPr>
          <a:lstStyle/>
          <a:p>
            <a:r>
              <a:rPr lang="en-US" sz="2800" dirty="0">
                <a:solidFill>
                  <a:srgbClr val="FFFF00"/>
                </a:solidFill>
              </a:rPr>
              <a:t>Early Universe</a:t>
            </a:r>
          </a:p>
        </p:txBody>
      </p:sp>
      <p:sp>
        <p:nvSpPr>
          <p:cNvPr id="38" name="Rectangle 37"/>
          <p:cNvSpPr/>
          <p:nvPr/>
        </p:nvSpPr>
        <p:spPr>
          <a:xfrm>
            <a:off x="7583054" y="1815205"/>
            <a:ext cx="3752274" cy="523220"/>
          </a:xfrm>
          <a:prstGeom prst="rect">
            <a:avLst/>
          </a:prstGeom>
          <a:solidFill>
            <a:schemeClr val="accent1">
              <a:lumMod val="50000"/>
            </a:schemeClr>
          </a:solidFill>
        </p:spPr>
        <p:txBody>
          <a:bodyPr wrap="square">
            <a:spAutoFit/>
          </a:bodyPr>
          <a:lstStyle/>
          <a:p>
            <a:r>
              <a:rPr lang="en-US" sz="2800" dirty="0">
                <a:solidFill>
                  <a:srgbClr val="FFFF00"/>
                </a:solidFill>
              </a:rPr>
              <a:t>Late Universe</a:t>
            </a:r>
          </a:p>
        </p:txBody>
      </p:sp>
      <p:pic>
        <p:nvPicPr>
          <p:cNvPr id="12" name="Picture 11"/>
          <p:cNvPicPr>
            <a:picLocks noChangeAspect="1"/>
          </p:cNvPicPr>
          <p:nvPr/>
        </p:nvPicPr>
        <p:blipFill>
          <a:blip r:embed="rId5"/>
          <a:stretch>
            <a:fillRect/>
          </a:stretch>
        </p:blipFill>
        <p:spPr>
          <a:xfrm>
            <a:off x="838200" y="4961250"/>
            <a:ext cx="4002221" cy="599554"/>
          </a:xfrm>
          <a:prstGeom prst="rect">
            <a:avLst/>
          </a:prstGeom>
        </p:spPr>
      </p:pic>
      <p:sp>
        <p:nvSpPr>
          <p:cNvPr id="13" name="Rectangle 12"/>
          <p:cNvSpPr/>
          <p:nvPr/>
        </p:nvSpPr>
        <p:spPr>
          <a:xfrm>
            <a:off x="999503" y="4602022"/>
            <a:ext cx="2249334" cy="369332"/>
          </a:xfrm>
          <a:prstGeom prst="rect">
            <a:avLst/>
          </a:prstGeom>
        </p:spPr>
        <p:txBody>
          <a:bodyPr wrap="none">
            <a:spAutoFit/>
          </a:bodyPr>
          <a:lstStyle/>
          <a:p>
            <a:r>
              <a:rPr lang="en-US" dirty="0">
                <a:solidFill>
                  <a:srgbClr val="C00000"/>
                </a:solidFill>
                <a:latin typeface="CMR10"/>
              </a:rPr>
              <a:t>Hubble rate (LCDM)</a:t>
            </a:r>
            <a:endParaRPr lang="en-US" dirty="0">
              <a:solidFill>
                <a:srgbClr val="C00000"/>
              </a:solidFill>
            </a:endParaRPr>
          </a:p>
        </p:txBody>
      </p:sp>
      <p:sp>
        <p:nvSpPr>
          <p:cNvPr id="9" name="Slide Number Placeholder 8">
            <a:extLst>
              <a:ext uri="{FF2B5EF4-FFF2-40B4-BE49-F238E27FC236}">
                <a16:creationId xmlns:a16="http://schemas.microsoft.com/office/drawing/2014/main" id="{BF976388-7654-AB29-362C-BABBD982C377}"/>
              </a:ext>
            </a:extLst>
          </p:cNvPr>
          <p:cNvSpPr>
            <a:spLocks noGrp="1"/>
          </p:cNvSpPr>
          <p:nvPr>
            <p:ph type="sldNum" sz="quarter" idx="12"/>
          </p:nvPr>
        </p:nvSpPr>
        <p:spPr/>
        <p:txBody>
          <a:bodyPr/>
          <a:lstStyle/>
          <a:p>
            <a:fld id="{23B165B4-B021-4F37-9901-CEB6DBD04A87}" type="slidenum">
              <a:rPr lang="en-US" smtClean="0"/>
              <a:t>40</a:t>
            </a:fld>
            <a:endParaRPr lang="en-US"/>
          </a:p>
        </p:txBody>
      </p:sp>
    </p:spTree>
    <p:extLst>
      <p:ext uri="{BB962C8B-B14F-4D97-AF65-F5344CB8AC3E}">
        <p14:creationId xmlns:p14="http://schemas.microsoft.com/office/powerpoint/2010/main" val="28706041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206182"/>
            <a:ext cx="10396882" cy="1151965"/>
          </a:xfrm>
        </p:spPr>
        <p:txBody>
          <a:bodyPr/>
          <a:lstStyle/>
          <a:p>
            <a:r>
              <a:rPr lang="en-US" dirty="0"/>
              <a:t>Late Universe Solution</a:t>
            </a:r>
          </a:p>
        </p:txBody>
      </p:sp>
      <p:sp>
        <p:nvSpPr>
          <p:cNvPr id="11" name="Rectangle 10"/>
          <p:cNvSpPr/>
          <p:nvPr/>
        </p:nvSpPr>
        <p:spPr>
          <a:xfrm>
            <a:off x="838200" y="1838470"/>
            <a:ext cx="10515600"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Another way to solve the H</a:t>
            </a:r>
            <a:r>
              <a:rPr lang="en-US" baseline="-25000" dirty="0">
                <a:latin typeface="Arial" panose="020B0604020202020204" pitchFamily="34" charset="0"/>
                <a:cs typeface="Arial" panose="020B0604020202020204" pitchFamily="34" charset="0"/>
              </a:rPr>
              <a:t>0</a:t>
            </a:r>
            <a:r>
              <a:rPr lang="en-US" dirty="0">
                <a:latin typeface="Arial" panose="020B0604020202020204" pitchFamily="34" charset="0"/>
                <a:cs typeface="Arial" panose="020B0604020202020204" pitchFamily="34" charset="0"/>
              </a:rPr>
              <a:t> tension is to change the late universe by considering dark energy different for the cosmological constant.</a:t>
            </a:r>
            <a:endParaRPr lang="en-US" dirty="0">
              <a:solidFill>
                <a:srgbClr val="C00000"/>
              </a:solidFill>
              <a:latin typeface="Arial" panose="020B0604020202020204" pitchFamily="34" charset="0"/>
              <a:cs typeface="Arial" panose="020B0604020202020204" pitchFamily="34" charset="0"/>
            </a:endParaRPr>
          </a:p>
        </p:txBody>
      </p:sp>
      <p:sp>
        <p:nvSpPr>
          <p:cNvPr id="3" name="Rectangle 2"/>
          <p:cNvSpPr/>
          <p:nvPr/>
        </p:nvSpPr>
        <p:spPr>
          <a:xfrm>
            <a:off x="838200" y="4098679"/>
            <a:ext cx="10515600" cy="1477328"/>
          </a:xfrm>
          <a:prstGeom prst="rect">
            <a:avLst/>
          </a:prstGeom>
        </p:spPr>
        <p:txBody>
          <a:bodyPr wrap="square">
            <a:spAutoFit/>
          </a:bodyPr>
          <a:lstStyle/>
          <a:p>
            <a:pPr algn="just"/>
            <a:r>
              <a:rPr lang="en-US" dirty="0">
                <a:latin typeface="Arial" panose="020B0604020202020204" pitchFamily="34" charset="0"/>
                <a:cs typeface="Arial" panose="020B0604020202020204" pitchFamily="34" charset="0"/>
              </a:rPr>
              <a:t>For ΛCDM model, w</a:t>
            </a:r>
            <a:r>
              <a:rPr lang="en-US" baseline="-25000" dirty="0">
                <a:latin typeface="Arial" panose="020B0604020202020204" pitchFamily="34" charset="0"/>
                <a:cs typeface="Arial" panose="020B0604020202020204" pitchFamily="34" charset="0"/>
              </a:rPr>
              <a:t>de</a:t>
            </a:r>
            <a:r>
              <a:rPr lang="en-US" dirty="0">
                <a:latin typeface="Arial" panose="020B0604020202020204" pitchFamily="34" charset="0"/>
                <a:cs typeface="Arial" panose="020B0604020202020204" pitchFamily="34" charset="0"/>
              </a:rPr>
              <a:t> = w</a:t>
            </a:r>
            <a:r>
              <a:rPr lang="en-US" baseline="-25000" dirty="0">
                <a:latin typeface="Arial" panose="020B0604020202020204" pitchFamily="34" charset="0"/>
                <a:cs typeface="Arial" panose="020B0604020202020204" pitchFamily="34" charset="0"/>
              </a:rPr>
              <a:t>Λ</a:t>
            </a:r>
            <a:r>
              <a:rPr lang="en-US" dirty="0">
                <a:latin typeface="Arial" panose="020B0604020202020204" pitchFamily="34" charset="0"/>
                <a:cs typeface="Arial" panose="020B0604020202020204" pitchFamily="34" charset="0"/>
              </a:rPr>
              <a:t> = −1, we have y(z) = 1. In order to account for larger H</a:t>
            </a:r>
            <a:r>
              <a:rPr lang="en-US" baseline="-25000" dirty="0">
                <a:latin typeface="Arial" panose="020B0604020202020204" pitchFamily="34" charset="0"/>
                <a:cs typeface="Arial" panose="020B0604020202020204" pitchFamily="34" charset="0"/>
              </a:rPr>
              <a:t>0</a:t>
            </a:r>
            <a:r>
              <a:rPr lang="en-US" dirty="0">
                <a:latin typeface="Arial" panose="020B0604020202020204" pitchFamily="34" charset="0"/>
                <a:cs typeface="Arial" panose="020B0604020202020204" pitchFamily="34" charset="0"/>
              </a:rPr>
              <a:t> value, the expansion rate E(z) should be lower than the ΛCDM to keep D</a:t>
            </a:r>
            <a:r>
              <a:rPr lang="en-US" baseline="-25000" dirty="0">
                <a:latin typeface="Arial" panose="020B0604020202020204" pitchFamily="34" charset="0"/>
                <a:cs typeface="Arial" panose="020B0604020202020204" pitchFamily="34" charset="0"/>
              </a:rPr>
              <a:t>A</a:t>
            </a:r>
            <a:r>
              <a:rPr lang="en-US" dirty="0">
                <a:latin typeface="Arial" panose="020B0604020202020204" pitchFamily="34" charset="0"/>
                <a:cs typeface="Arial" panose="020B0604020202020204" pitchFamily="34" charset="0"/>
              </a:rPr>
              <a:t>(z∗) fixed to Planck measurement. As clear, this can be achieved by considering phantom dark energy w</a:t>
            </a:r>
            <a:r>
              <a:rPr lang="en-US" baseline="-25000" dirty="0">
                <a:latin typeface="Arial" panose="020B0604020202020204" pitchFamily="34" charset="0"/>
                <a:cs typeface="Arial" panose="020B0604020202020204" pitchFamily="34" charset="0"/>
              </a:rPr>
              <a:t>de</a:t>
            </a:r>
            <a:r>
              <a:rPr lang="en-US" dirty="0">
                <a:latin typeface="Arial" panose="020B0604020202020204" pitchFamily="34" charset="0"/>
                <a:cs typeface="Arial" panose="020B0604020202020204" pitchFamily="34" charset="0"/>
              </a:rPr>
              <a:t> = w</a:t>
            </a:r>
            <a:r>
              <a:rPr lang="en-US" baseline="-25000" dirty="0">
                <a:latin typeface="Arial" panose="020B0604020202020204" pitchFamily="34" charset="0"/>
                <a:cs typeface="Arial" panose="020B0604020202020204" pitchFamily="34" charset="0"/>
              </a:rPr>
              <a:t>ph</a:t>
            </a:r>
            <a:r>
              <a:rPr lang="en-US" dirty="0">
                <a:latin typeface="Arial" panose="020B0604020202020204" pitchFamily="34" charset="0"/>
                <a:cs typeface="Arial" panose="020B0604020202020204" pitchFamily="34" charset="0"/>
              </a:rPr>
              <a:t> &lt; −1 (for simplicity we take w</a:t>
            </a:r>
            <a:r>
              <a:rPr lang="en-US" baseline="-25000" dirty="0">
                <a:latin typeface="Arial" panose="020B0604020202020204" pitchFamily="34" charset="0"/>
                <a:cs typeface="Arial" panose="020B0604020202020204" pitchFamily="34" charset="0"/>
              </a:rPr>
              <a:t>ph</a:t>
            </a:r>
            <a:r>
              <a:rPr lang="en-US" dirty="0">
                <a:latin typeface="Arial" panose="020B0604020202020204" pitchFamily="34" charset="0"/>
                <a:cs typeface="Arial" panose="020B0604020202020204" pitchFamily="34" charset="0"/>
              </a:rPr>
              <a:t> fixed). Clearly, one can see that y(z = 0) = 1 while y(z &gt; 0) &lt; 1, which in return finds </a:t>
            </a:r>
            <a:r>
              <a:rPr lang="pl-PL" dirty="0">
                <a:latin typeface="Arial" panose="020B0604020202020204" pitchFamily="34" charset="0"/>
                <a:cs typeface="Arial" panose="020B0604020202020204" pitchFamily="34" charset="0"/>
              </a:rPr>
              <a:t>E(z)</a:t>
            </a:r>
            <a:r>
              <a:rPr lang="pl-PL" baseline="-25000" dirty="0">
                <a:latin typeface="Arial" panose="020B0604020202020204" pitchFamily="34" charset="0"/>
                <a:cs typeface="Arial" panose="020B0604020202020204" pitchFamily="34" charset="0"/>
              </a:rPr>
              <a:t>ph</a:t>
            </a:r>
            <a:r>
              <a:rPr lang="pl-PL" dirty="0">
                <a:latin typeface="Arial" panose="020B0604020202020204" pitchFamily="34" charset="0"/>
                <a:cs typeface="Arial" panose="020B0604020202020204" pitchFamily="34" charset="0"/>
              </a:rPr>
              <a:t> &lt; E(z)</a:t>
            </a:r>
            <a:r>
              <a:rPr lang="pl-PL" baseline="-25000" dirty="0">
                <a:latin typeface="Arial" panose="020B0604020202020204" pitchFamily="34" charset="0"/>
                <a:cs typeface="Arial" panose="020B0604020202020204" pitchFamily="34" charset="0"/>
              </a:rPr>
              <a:t>ΛCDM</a:t>
            </a:r>
            <a:r>
              <a:rPr lang="pl-PL" dirty="0">
                <a:latin typeface="Arial" panose="020B0604020202020204" pitchFamily="34" charset="0"/>
                <a:cs typeface="Arial" panose="020B0604020202020204" pitchFamily="34" charset="0"/>
              </a:rPr>
              <a:t> for redshifts z &gt; 0</a:t>
            </a:r>
            <a:r>
              <a:rPr lang="en-US" dirty="0">
                <a:latin typeface="Arial" panose="020B0604020202020204" pitchFamily="34" charset="0"/>
                <a:cs typeface="Arial" panose="020B0604020202020204" pitchFamily="34" charset="0"/>
              </a:rPr>
              <a:t>.</a:t>
            </a:r>
          </a:p>
        </p:txBody>
      </p:sp>
      <p:pic>
        <p:nvPicPr>
          <p:cNvPr id="4" name="Picture 3"/>
          <p:cNvPicPr>
            <a:picLocks noChangeAspect="1"/>
          </p:cNvPicPr>
          <p:nvPr/>
        </p:nvPicPr>
        <p:blipFill>
          <a:blip r:embed="rId3"/>
          <a:stretch>
            <a:fillRect/>
          </a:stretch>
        </p:blipFill>
        <p:spPr>
          <a:xfrm>
            <a:off x="2826290" y="2452137"/>
            <a:ext cx="6115904" cy="685896"/>
          </a:xfrm>
          <a:prstGeom prst="rect">
            <a:avLst/>
          </a:prstGeom>
        </p:spPr>
      </p:pic>
      <p:pic>
        <p:nvPicPr>
          <p:cNvPr id="5" name="Picture 4"/>
          <p:cNvPicPr>
            <a:picLocks noChangeAspect="1"/>
          </p:cNvPicPr>
          <p:nvPr/>
        </p:nvPicPr>
        <p:blipFill>
          <a:blip r:embed="rId4"/>
          <a:stretch>
            <a:fillRect/>
          </a:stretch>
        </p:blipFill>
        <p:spPr>
          <a:xfrm>
            <a:off x="2826291" y="3271626"/>
            <a:ext cx="6115904" cy="732823"/>
          </a:xfrm>
          <a:prstGeom prst="rect">
            <a:avLst/>
          </a:prstGeom>
        </p:spPr>
      </p:pic>
      <p:sp>
        <p:nvSpPr>
          <p:cNvPr id="7" name="Slide Number Placeholder 6">
            <a:extLst>
              <a:ext uri="{FF2B5EF4-FFF2-40B4-BE49-F238E27FC236}">
                <a16:creationId xmlns:a16="http://schemas.microsoft.com/office/drawing/2014/main" id="{07A51A08-CEDC-671A-A24E-5AEBDAE2EB24}"/>
              </a:ext>
            </a:extLst>
          </p:cNvPr>
          <p:cNvSpPr>
            <a:spLocks noGrp="1"/>
          </p:cNvSpPr>
          <p:nvPr>
            <p:ph type="sldNum" sz="quarter" idx="12"/>
          </p:nvPr>
        </p:nvSpPr>
        <p:spPr/>
        <p:txBody>
          <a:bodyPr/>
          <a:lstStyle/>
          <a:p>
            <a:fld id="{23B165B4-B021-4F37-9901-CEB6DBD04A87}" type="slidenum">
              <a:rPr lang="en-US" smtClean="0"/>
              <a:t>41</a:t>
            </a:fld>
            <a:endParaRPr lang="en-US"/>
          </a:p>
        </p:txBody>
      </p:sp>
    </p:spTree>
    <p:extLst>
      <p:ext uri="{BB962C8B-B14F-4D97-AF65-F5344CB8AC3E}">
        <p14:creationId xmlns:p14="http://schemas.microsoft.com/office/powerpoint/2010/main" val="15249704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Chart">
            <a:extLst>
              <a:ext uri="{FF2B5EF4-FFF2-40B4-BE49-F238E27FC236}">
                <a16:creationId xmlns:a16="http://schemas.microsoft.com/office/drawing/2014/main" id="{75D04EE9-975D-D524-80DF-0F62347638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361" y="1389530"/>
            <a:ext cx="3680908" cy="2944726"/>
          </a:xfrm>
          <a:prstGeom prst="rect">
            <a:avLst/>
          </a:prstGeom>
        </p:spPr>
      </p:pic>
      <p:pic>
        <p:nvPicPr>
          <p:cNvPr id="14" name="Picture 13" descr="Chart, line chart">
            <a:extLst>
              <a:ext uri="{FF2B5EF4-FFF2-40B4-BE49-F238E27FC236}">
                <a16:creationId xmlns:a16="http://schemas.microsoft.com/office/drawing/2014/main" id="{846D63E0-251F-6F97-6916-7AAAF026DA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4997" y="1431787"/>
            <a:ext cx="3424913" cy="2902469"/>
          </a:xfrm>
          <a:prstGeom prst="rect">
            <a:avLst/>
          </a:prstGeom>
        </p:spPr>
      </p:pic>
      <p:pic>
        <p:nvPicPr>
          <p:cNvPr id="16" name="Picture 15" descr="Chart, line chart&#10;&#10;Description automatically generated">
            <a:extLst>
              <a:ext uri="{FF2B5EF4-FFF2-40B4-BE49-F238E27FC236}">
                <a16:creationId xmlns:a16="http://schemas.microsoft.com/office/drawing/2014/main" id="{50FF392C-9A5A-48A0-ED7C-4336BB2C69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29873" y="1431787"/>
            <a:ext cx="3628596" cy="2902877"/>
          </a:xfrm>
          <a:prstGeom prst="rect">
            <a:avLst/>
          </a:prstGeom>
        </p:spPr>
      </p:pic>
      <p:sp>
        <p:nvSpPr>
          <p:cNvPr id="18" name="TextBox 17">
            <a:extLst>
              <a:ext uri="{FF2B5EF4-FFF2-40B4-BE49-F238E27FC236}">
                <a16:creationId xmlns:a16="http://schemas.microsoft.com/office/drawing/2014/main" id="{3F8A9081-15E7-28C2-0D16-434251F2E413}"/>
              </a:ext>
            </a:extLst>
          </p:cNvPr>
          <p:cNvSpPr txBox="1"/>
          <p:nvPr/>
        </p:nvSpPr>
        <p:spPr>
          <a:xfrm>
            <a:off x="594361" y="4378619"/>
            <a:ext cx="3680908" cy="1200329"/>
          </a:xfrm>
          <a:prstGeom prst="rect">
            <a:avLst/>
          </a:prstGeom>
          <a:noFill/>
        </p:spPr>
        <p:txBody>
          <a:bodyPr wrap="square">
            <a:spAutoFit/>
          </a:bodyPr>
          <a:lstStyle/>
          <a:p>
            <a:pPr algn="just"/>
            <a:r>
              <a:rPr lang="en-US" sz="1200" b="0" i="0" dirty="0">
                <a:effectLst/>
                <a:latin typeface="Arial" panose="020B0604020202020204" pitchFamily="34" charset="0"/>
                <a:cs typeface="Arial" panose="020B0604020202020204" pitchFamily="34" charset="0"/>
              </a:rPr>
              <a:t>Two distance indicators: (a) The </a:t>
            </a:r>
            <a:r>
              <a:rPr lang="en-US" sz="1200" b="0" i="0" dirty="0" err="1">
                <a:effectLst/>
                <a:latin typeface="Arial" panose="020B0604020202020204" pitchFamily="34" charset="0"/>
                <a:cs typeface="Arial" panose="020B0604020202020204" pitchFamily="34" charset="0"/>
              </a:rPr>
              <a:t>SNIa</a:t>
            </a:r>
            <a:r>
              <a:rPr lang="en-US" sz="1200" b="0" i="0" dirty="0">
                <a:effectLst/>
                <a:latin typeface="Arial" panose="020B0604020202020204" pitchFamily="34" charset="0"/>
                <a:cs typeface="Arial" panose="020B0604020202020204" pitchFamily="34" charset="0"/>
              </a:rPr>
              <a:t> luminosity distance anchored to the </a:t>
            </a:r>
            <a:r>
              <a:rPr lang="en-US" altLang="ko-KR" sz="1200" b="0" i="0" dirty="0">
                <a:effectLst/>
                <a:latin typeface="Arial" panose="020B0604020202020204" pitchFamily="34" charset="0"/>
                <a:cs typeface="Arial" panose="020B0604020202020204" pitchFamily="34" charset="0"/>
              </a:rPr>
              <a:t>H0 </a:t>
            </a:r>
            <a:r>
              <a:rPr lang="en-US" sz="1200" b="0" i="0" dirty="0">
                <a:effectLst/>
                <a:latin typeface="Arial" panose="020B0604020202020204" pitchFamily="34" charset="0"/>
                <a:cs typeface="Arial" panose="020B0604020202020204" pitchFamily="34" charset="0"/>
              </a:rPr>
              <a:t>value as inferred by the distance ladder method. (b) The BAO measurements of the angular distance anchored to the </a:t>
            </a:r>
            <a:r>
              <a:rPr lang="en-US" sz="1200" b="0" i="0" dirty="0" err="1">
                <a:effectLst/>
                <a:latin typeface="Arial" panose="020B0604020202020204" pitchFamily="34" charset="0"/>
                <a:cs typeface="Arial" panose="020B0604020202020204" pitchFamily="34" charset="0"/>
              </a:rPr>
              <a:t>rd</a:t>
            </a:r>
            <a:r>
              <a:rPr lang="ko-KR" altLang="en-US" sz="1200" b="0" i="0" dirty="0">
                <a:effectLst/>
                <a:latin typeface="Arial" panose="020B0604020202020204" pitchFamily="34" charset="0"/>
                <a:cs typeface="Arial" panose="020B0604020202020204" pitchFamily="34" charset="0"/>
              </a:rPr>
              <a:t> </a:t>
            </a:r>
            <a:r>
              <a:rPr lang="en-US" sz="1200" b="0" i="0" dirty="0">
                <a:effectLst/>
                <a:latin typeface="Arial" panose="020B0604020202020204" pitchFamily="34" charset="0"/>
                <a:cs typeface="Arial" panose="020B0604020202020204" pitchFamily="34" charset="0"/>
              </a:rPr>
              <a:t>value as inferred by the inverse distance ladder method.</a:t>
            </a:r>
            <a:endParaRPr lang="en-US" sz="1200" dirty="0">
              <a:latin typeface="Arial" panose="020B0604020202020204" pitchFamily="34" charset="0"/>
              <a:cs typeface="Arial" panose="020B0604020202020204" pitchFamily="34" charset="0"/>
            </a:endParaRPr>
          </a:p>
        </p:txBody>
      </p:sp>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a:t>Late Universe Solution</a:t>
            </a:r>
            <a:endParaRPr lang="en-US" dirty="0"/>
          </a:p>
        </p:txBody>
      </p:sp>
      <p:sp>
        <p:nvSpPr>
          <p:cNvPr id="23" name="TextBox 22">
            <a:extLst>
              <a:ext uri="{FF2B5EF4-FFF2-40B4-BE49-F238E27FC236}">
                <a16:creationId xmlns:a16="http://schemas.microsoft.com/office/drawing/2014/main" id="{BCC3E091-E7C8-5C77-78D0-C9AE4AB4321D}"/>
              </a:ext>
            </a:extLst>
          </p:cNvPr>
          <p:cNvSpPr txBox="1"/>
          <p:nvPr/>
        </p:nvSpPr>
        <p:spPr>
          <a:xfrm>
            <a:off x="4384997" y="4378619"/>
            <a:ext cx="3424913" cy="1015663"/>
          </a:xfrm>
          <a:prstGeom prst="rect">
            <a:avLst/>
          </a:prstGeom>
          <a:noFill/>
        </p:spPr>
        <p:txBody>
          <a:bodyPr wrap="square">
            <a:spAutoFit/>
          </a:bodyPr>
          <a:lstStyle/>
          <a:p>
            <a:pPr algn="just"/>
            <a:r>
              <a:rPr lang="en-US" sz="1200" b="0" i="0" dirty="0">
                <a:effectLst/>
                <a:latin typeface="Arial" panose="020B0604020202020204" pitchFamily="34" charset="0"/>
                <a:cs typeface="Arial" panose="020B0604020202020204" pitchFamily="34" charset="0"/>
              </a:rPr>
              <a:t>Distance indicators of four different models according to the choices of </a:t>
            </a:r>
            <a:r>
              <a:rPr lang="en-US" altLang="ko-KR" sz="1200" b="0" i="0" dirty="0">
                <a:effectLst/>
                <a:latin typeface="Arial" panose="020B0604020202020204" pitchFamily="34" charset="0"/>
                <a:cs typeface="Arial" panose="020B0604020202020204" pitchFamily="34" charset="0"/>
              </a:rPr>
              <a:t>H0 </a:t>
            </a:r>
            <a:r>
              <a:rPr lang="en-US" sz="1200" b="0" i="0" dirty="0">
                <a:effectLst/>
                <a:latin typeface="Arial" panose="020B0604020202020204" pitchFamily="34" charset="0"/>
                <a:cs typeface="Arial" panose="020B0604020202020204" pitchFamily="34" charset="0"/>
              </a:rPr>
              <a:t>and </a:t>
            </a:r>
            <a:r>
              <a:rPr lang="en-US" altLang="ko-KR" sz="1200" b="0" i="0" dirty="0">
                <a:effectLst/>
                <a:latin typeface="Arial" panose="020B0604020202020204" pitchFamily="34" charset="0"/>
                <a:cs typeface="Arial" panose="020B0604020202020204" pitchFamily="34" charset="0"/>
              </a:rPr>
              <a:t>wde</a:t>
            </a:r>
            <a:r>
              <a:rPr lang="ko-KR" altLang="en-US" sz="1200" b="0" i="0" dirty="0">
                <a:effectLst/>
                <a:latin typeface="Arial" panose="020B0604020202020204" pitchFamily="34" charset="0"/>
                <a:cs typeface="Arial" panose="020B0604020202020204" pitchFamily="34" charset="0"/>
              </a:rPr>
              <a:t> </a:t>
            </a:r>
            <a:r>
              <a:rPr lang="en-US" altLang="ko-KR" sz="1200" b="0" i="0" dirty="0">
                <a:effectLst/>
                <a:latin typeface="Arial" panose="020B0604020202020204" pitchFamily="34" charset="0"/>
                <a:cs typeface="Arial" panose="020B0604020202020204" pitchFamily="34" charset="0"/>
              </a:rPr>
              <a:t>. </a:t>
            </a:r>
            <a:r>
              <a:rPr lang="en-US" sz="1200" b="0" i="0" dirty="0">
                <a:effectLst/>
                <a:latin typeface="Arial" panose="020B0604020202020204" pitchFamily="34" charset="0"/>
                <a:cs typeface="Arial" panose="020B0604020202020204" pitchFamily="34" charset="0"/>
              </a:rPr>
              <a:t>By comparison to the observed distance indicators, it is clear that the phantom dark energy can fit better.</a:t>
            </a:r>
            <a:endParaRPr lang="en-US" sz="12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FDFB2525-1F90-BA33-C336-D93CC2CE232E}"/>
              </a:ext>
            </a:extLst>
          </p:cNvPr>
          <p:cNvSpPr txBox="1"/>
          <p:nvPr/>
        </p:nvSpPr>
        <p:spPr>
          <a:xfrm>
            <a:off x="8029874" y="4378619"/>
            <a:ext cx="3628596" cy="1200329"/>
          </a:xfrm>
          <a:prstGeom prst="rect">
            <a:avLst/>
          </a:prstGeom>
          <a:noFill/>
        </p:spPr>
        <p:txBody>
          <a:bodyPr wrap="square">
            <a:spAutoFit/>
          </a:bodyPr>
          <a:lstStyle/>
          <a:p>
            <a:pPr algn="just"/>
            <a:r>
              <a:rPr lang="en-US" sz="1200" b="0" i="0" dirty="0">
                <a:effectLst/>
                <a:latin typeface="Arial" panose="020B0604020202020204" pitchFamily="34" charset="0"/>
              </a:rPr>
              <a:t>The horizontal grey band shows the CMB 1</a:t>
            </a:r>
            <a:r>
              <a:rPr lang="en-US" altLang="ko-KR" sz="1200" b="0" i="0" dirty="0">
                <a:effectLst/>
                <a:latin typeface="Symbol" panose="05050102010706020507" pitchFamily="18" charset="2"/>
              </a:rPr>
              <a:t>s</a:t>
            </a:r>
            <a:r>
              <a:rPr lang="ko-KR" altLang="en-US" sz="1200" b="0" i="0" dirty="0">
                <a:effectLst/>
                <a:latin typeface="Arial" panose="020B0604020202020204" pitchFamily="34" charset="0"/>
              </a:rPr>
              <a:t> </a:t>
            </a:r>
            <a:r>
              <a:rPr lang="en-US" sz="1200" b="0" i="0" dirty="0">
                <a:effectLst/>
                <a:latin typeface="Arial" panose="020B0604020202020204" pitchFamily="34" charset="0"/>
              </a:rPr>
              <a:t>constraints on the angular scale of the sound horizon at recombination </a:t>
            </a:r>
            <a:r>
              <a:rPr lang="en-US" altLang="ko-KR" sz="1200" b="0" i="0" dirty="0">
                <a:effectLst/>
                <a:latin typeface="Symbol" panose="05050102010706020507" pitchFamily="18" charset="2"/>
              </a:rPr>
              <a:t>q</a:t>
            </a:r>
            <a:r>
              <a:rPr lang="ko-KR" altLang="en-US" sz="1200" b="0" i="0" dirty="0">
                <a:effectLst/>
                <a:latin typeface="Arial" panose="020B0604020202020204" pitchFamily="34" charset="0"/>
              </a:rPr>
              <a:t>∗</a:t>
            </a:r>
            <a:r>
              <a:rPr lang="en-US" altLang="ko-KR" sz="1200" b="0" i="0" dirty="0">
                <a:effectLst/>
                <a:latin typeface="Arial" panose="020B0604020202020204" pitchFamily="34" charset="0"/>
              </a:rPr>
              <a:t>, </a:t>
            </a:r>
            <a:r>
              <a:rPr lang="en-US" sz="1200" b="0" i="0" dirty="0">
                <a:effectLst/>
                <a:latin typeface="Arial" panose="020B0604020202020204" pitchFamily="34" charset="0"/>
              </a:rPr>
              <a:t>while the vertical bands show the 1</a:t>
            </a:r>
            <a:r>
              <a:rPr lang="en-US" altLang="ko-KR" sz="1200" b="0" i="0" dirty="0">
                <a:effectLst/>
                <a:latin typeface="Symbol" panose="05050102010706020507" pitchFamily="18" charset="2"/>
              </a:rPr>
              <a:t>s</a:t>
            </a:r>
            <a:r>
              <a:rPr lang="ko-KR" altLang="en-US" sz="1200" b="0" i="0" dirty="0">
                <a:effectLst/>
                <a:latin typeface="Arial" panose="020B0604020202020204" pitchFamily="34" charset="0"/>
              </a:rPr>
              <a:t> </a:t>
            </a:r>
            <a:r>
              <a:rPr lang="en-US" sz="1200" b="0" i="0" dirty="0">
                <a:effectLst/>
                <a:latin typeface="Arial" panose="020B0604020202020204" pitchFamily="34" charset="0"/>
              </a:rPr>
              <a:t>constraints on the </a:t>
            </a:r>
            <a:r>
              <a:rPr lang="en-US" altLang="ko-KR" sz="1200" b="0" i="0" dirty="0">
                <a:effectLst/>
                <a:latin typeface="Arial" panose="020B0604020202020204" pitchFamily="34" charset="0"/>
              </a:rPr>
              <a:t>H0 </a:t>
            </a:r>
            <a:r>
              <a:rPr lang="en-US" sz="1200" b="0" i="0" dirty="0">
                <a:effectLst/>
                <a:latin typeface="Arial" panose="020B0604020202020204" pitchFamily="34" charset="0"/>
              </a:rPr>
              <a:t>as derived by CMB and as measured by distance ladder method.</a:t>
            </a:r>
            <a:endParaRPr lang="en-US" sz="1200" dirty="0"/>
          </a:p>
        </p:txBody>
      </p:sp>
      <p:sp>
        <p:nvSpPr>
          <p:cNvPr id="26" name="Slide Number Placeholder 25">
            <a:extLst>
              <a:ext uri="{FF2B5EF4-FFF2-40B4-BE49-F238E27FC236}">
                <a16:creationId xmlns:a16="http://schemas.microsoft.com/office/drawing/2014/main" id="{C577E9EA-837B-FDE4-911E-776A29FAD255}"/>
              </a:ext>
            </a:extLst>
          </p:cNvPr>
          <p:cNvSpPr>
            <a:spLocks noGrp="1"/>
          </p:cNvSpPr>
          <p:nvPr>
            <p:ph type="sldNum" sz="quarter" idx="12"/>
          </p:nvPr>
        </p:nvSpPr>
        <p:spPr/>
        <p:txBody>
          <a:bodyPr/>
          <a:lstStyle/>
          <a:p>
            <a:fld id="{23B165B4-B021-4F37-9901-CEB6DBD04A87}" type="slidenum">
              <a:rPr lang="en-US" smtClean="0"/>
              <a:t>42</a:t>
            </a:fld>
            <a:endParaRPr lang="en-US"/>
          </a:p>
        </p:txBody>
      </p:sp>
    </p:spTree>
    <p:extLst>
      <p:ext uri="{BB962C8B-B14F-4D97-AF65-F5344CB8AC3E}">
        <p14:creationId xmlns:p14="http://schemas.microsoft.com/office/powerpoint/2010/main" val="9058092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5870447" cy="2677656"/>
          </a:xfrm>
          <a:prstGeom prst="rect">
            <a:avLst/>
          </a:prstGeom>
          <a:noFill/>
        </p:spPr>
        <p:txBody>
          <a:bodyPr wrap="square">
            <a:spAutoFit/>
          </a:bodyPr>
          <a:lstStyle/>
          <a:p>
            <a:pPr marL="342900" indent="-342900" algn="just">
              <a:lnSpc>
                <a:spcPct val="200000"/>
              </a:lnSpc>
              <a:buFont typeface="Arial" panose="020B0604020202020204" pitchFamily="34" charset="0"/>
              <a:buChar char="•"/>
            </a:pPr>
            <a:r>
              <a:rPr lang="en-US" sz="2400" dirty="0">
                <a:solidFill>
                  <a:srgbClr val="C00000"/>
                </a:solidFill>
              </a:rPr>
              <a:t>Phenomenological Emergent Dark Energy</a:t>
            </a:r>
          </a:p>
          <a:p>
            <a:pPr marL="342900" indent="-342900" algn="just">
              <a:lnSpc>
                <a:spcPct val="200000"/>
              </a:lnSpc>
              <a:buFont typeface="Arial" panose="020B0604020202020204" pitchFamily="34" charset="0"/>
              <a:buChar char="•"/>
            </a:pPr>
            <a:r>
              <a:rPr lang="en-US" sz="2400" dirty="0">
                <a:solidFill>
                  <a:srgbClr val="C00000"/>
                </a:solidFill>
              </a:rPr>
              <a:t>Interacting dark energy</a:t>
            </a:r>
          </a:p>
          <a:p>
            <a:pPr marL="342900" indent="-342900" algn="just">
              <a:lnSpc>
                <a:spcPct val="200000"/>
              </a:lnSpc>
              <a:buFont typeface="Arial" panose="020B0604020202020204" pitchFamily="34" charset="0"/>
              <a:buChar char="•"/>
            </a:pPr>
            <a:r>
              <a:rPr lang="en-US" sz="2400" dirty="0">
                <a:solidFill>
                  <a:srgbClr val="C00000"/>
                </a:solidFill>
              </a:rPr>
              <a:t>Modified Gravity</a:t>
            </a:r>
          </a:p>
          <a:p>
            <a:pPr algn="just"/>
            <a:endParaRPr lang="en-US" sz="2400" dirty="0">
              <a:solidFill>
                <a:srgbClr val="C00000"/>
              </a:solidFill>
            </a:endParaRPr>
          </a:p>
        </p:txBody>
      </p:sp>
      <p:sp>
        <p:nvSpPr>
          <p:cNvPr id="9" name="Slide Number Placeholder 8">
            <a:extLst>
              <a:ext uri="{FF2B5EF4-FFF2-40B4-BE49-F238E27FC236}">
                <a16:creationId xmlns:a16="http://schemas.microsoft.com/office/drawing/2014/main" id="{9EC1AFAB-2021-307D-5A6F-1269FA380D87}"/>
              </a:ext>
            </a:extLst>
          </p:cNvPr>
          <p:cNvSpPr>
            <a:spLocks noGrp="1"/>
          </p:cNvSpPr>
          <p:nvPr>
            <p:ph type="sldNum" sz="quarter" idx="12"/>
          </p:nvPr>
        </p:nvSpPr>
        <p:spPr/>
        <p:txBody>
          <a:bodyPr/>
          <a:lstStyle/>
          <a:p>
            <a:fld id="{23B165B4-B021-4F37-9901-CEB6DBD04A87}" type="slidenum">
              <a:rPr lang="en-US" smtClean="0"/>
              <a:t>43</a:t>
            </a:fld>
            <a:endParaRPr lang="en-US"/>
          </a:p>
        </p:txBody>
      </p:sp>
    </p:spTree>
    <p:extLst>
      <p:ext uri="{BB962C8B-B14F-4D97-AF65-F5344CB8AC3E}">
        <p14:creationId xmlns:p14="http://schemas.microsoft.com/office/powerpoint/2010/main" val="1392838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5870447" cy="2400657"/>
              </a:xfrm>
              <a:prstGeom prst="rect">
                <a:avLst/>
              </a:prstGeom>
              <a:noFill/>
            </p:spPr>
            <p:txBody>
              <a:bodyPr wrap="square">
                <a:spAutoFit/>
              </a:bodyPr>
              <a:lstStyle/>
              <a:p>
                <a:pPr algn="just"/>
                <a:r>
                  <a:rPr lang="en-US" sz="2400" dirty="0">
                    <a:solidFill>
                      <a:srgbClr val="C00000"/>
                    </a:solidFill>
                  </a:rPr>
                  <a:t>Phenomenological Emergent Dark Energy</a:t>
                </a:r>
              </a:p>
              <a:p>
                <a:pPr algn="just"/>
                <a:r>
                  <a:rPr lang="en-US" b="0" i="0" u="none" strike="noStrike" baseline="0" dirty="0">
                    <a:solidFill>
                      <a:srgbClr val="000000"/>
                    </a:solidFill>
                    <a:latin typeface="Arial" panose="020B0604020202020204" pitchFamily="34" charset="0"/>
                    <a:cs typeface="Arial" panose="020B0604020202020204" pitchFamily="34" charset="0"/>
                  </a:rPr>
                  <a:t>Another approach which has been proposed recently is the dynamical dark energy, e.g. phenomenological emergent dark energy model (PEDE) is suggested (</a:t>
                </a:r>
                <a:r>
                  <a:rPr lang="en-US" b="0" i="0" u="none" strike="noStrike" baseline="0" dirty="0">
                    <a:solidFill>
                      <a:srgbClr val="0000FF"/>
                    </a:solidFill>
                    <a:latin typeface="Arial" panose="020B0604020202020204" pitchFamily="34" charset="0"/>
                    <a:cs typeface="Arial" panose="020B0604020202020204" pitchFamily="34" charset="0"/>
                  </a:rPr>
                  <a:t>Li &amp; </a:t>
                </a:r>
                <a:r>
                  <a:rPr lang="en-US" b="0" i="0" u="none" strike="noStrike" baseline="0" dirty="0" err="1">
                    <a:solidFill>
                      <a:srgbClr val="0000FF"/>
                    </a:solidFill>
                    <a:latin typeface="Arial" panose="020B0604020202020204" pitchFamily="34" charset="0"/>
                    <a:cs typeface="Arial" panose="020B0604020202020204" pitchFamily="34" charset="0"/>
                  </a:rPr>
                  <a:t>Shaeloo</a:t>
                </a:r>
                <a:r>
                  <a:rPr lang="en-US" b="0" i="0" u="none" strike="noStrike" baseline="0" dirty="0">
                    <a:solidFill>
                      <a:srgbClr val="0000FF"/>
                    </a:solidFill>
                    <a:latin typeface="Arial" panose="020B0604020202020204" pitchFamily="34" charset="0"/>
                    <a:cs typeface="Arial" panose="020B0604020202020204" pitchFamily="34" charset="0"/>
                  </a:rPr>
                  <a:t> 2019</a:t>
                </a:r>
                <a:r>
                  <a:rPr lang="en-US" b="0" i="0" u="none" strike="noStrike" baseline="0" dirty="0">
                    <a:solidFill>
                      <a:srgbClr val="000000"/>
                    </a:solidFill>
                    <a:latin typeface="Arial" panose="020B0604020202020204" pitchFamily="34" charset="0"/>
                    <a:cs typeface="Arial" panose="020B0604020202020204" pitchFamily="34" charset="0"/>
                  </a:rPr>
                  <a:t>). This approach is motivated by a specific parameterization of the DE density parameter evolution </a:t>
                </a:r>
                <a14:m>
                  <m:oMath xmlns:m="http://schemas.openxmlformats.org/officeDocument/2006/math">
                    <m:sSub>
                      <m:sSubPr>
                        <m:ctrlPr>
                          <a:rPr lang="en-US" b="0" i="1" u="none" strike="noStrike" baseline="0" smtClean="0">
                            <a:solidFill>
                              <a:srgbClr val="000000"/>
                            </a:solidFill>
                            <a:latin typeface="Cambria Math" panose="02040503050406030204" pitchFamily="18" charset="0"/>
                            <a:cs typeface="Arial" panose="020B0604020202020204" pitchFamily="34" charset="0"/>
                          </a:rPr>
                        </m:ctrlPr>
                      </m:sSubPr>
                      <m:e>
                        <m:r>
                          <m:rPr>
                            <m:sty m:val="p"/>
                          </m:rPr>
                          <a:rPr lang="en-US" b="0" i="0" u="none" strike="noStrike" baseline="0" smtClean="0">
                            <a:solidFill>
                              <a:srgbClr val="000000"/>
                            </a:solidFill>
                            <a:latin typeface="Cambria Math" panose="02040503050406030204" pitchFamily="18" charset="0"/>
                            <a:cs typeface="Arial" panose="020B0604020202020204" pitchFamily="34" charset="0"/>
                          </a:rPr>
                          <m:t>Ω</m:t>
                        </m:r>
                      </m:e>
                      <m:sub>
                        <m:r>
                          <a:rPr lang="en-US" b="0" i="1" u="none" strike="noStrike" baseline="0" smtClean="0">
                            <a:solidFill>
                              <a:srgbClr val="000000"/>
                            </a:solidFill>
                            <a:latin typeface="Cambria Math" panose="02040503050406030204" pitchFamily="18" charset="0"/>
                            <a:cs typeface="Arial" panose="020B0604020202020204" pitchFamily="34" charset="0"/>
                          </a:rPr>
                          <m:t>𝐷𝐸</m:t>
                        </m:r>
                      </m:sub>
                    </m:sSub>
                    <m:r>
                      <a:rPr lang="en-US" b="0" i="1" u="none" strike="noStrike" baseline="0" smtClean="0">
                        <a:solidFill>
                          <a:srgbClr val="000000"/>
                        </a:solidFill>
                        <a:latin typeface="Cambria Math" panose="02040503050406030204" pitchFamily="18" charset="0"/>
                        <a:cs typeface="Arial" panose="020B0604020202020204" pitchFamily="34" charset="0"/>
                      </a:rPr>
                      <m:t>∝</m:t>
                    </m:r>
                    <m:func>
                      <m:funcPr>
                        <m:ctrlPr>
                          <a:rPr lang="en-US" b="0" i="1" u="none" strike="noStrike" baseline="0" smtClean="0">
                            <a:solidFill>
                              <a:srgbClr val="000000"/>
                            </a:solidFill>
                            <a:latin typeface="Cambria Math" panose="02040503050406030204" pitchFamily="18" charset="0"/>
                            <a:cs typeface="Arial" panose="020B0604020202020204" pitchFamily="34" charset="0"/>
                          </a:rPr>
                        </m:ctrlPr>
                      </m:funcPr>
                      <m:fName>
                        <m:r>
                          <a:rPr lang="en-US" b="0" i="0" u="none" strike="noStrike" baseline="0" smtClean="0">
                            <a:solidFill>
                              <a:srgbClr val="000000"/>
                            </a:solidFill>
                            <a:latin typeface="Cambria Math" panose="02040503050406030204" pitchFamily="18" charset="0"/>
                            <a:cs typeface="Arial" panose="020B0604020202020204" pitchFamily="34" charset="0"/>
                          </a:rPr>
                          <m:t>1</m:t>
                        </m:r>
                        <m:r>
                          <a:rPr lang="en-US" b="0" i="0" u="none" strike="noStrike" baseline="0" smtClean="0">
                            <a:solidFill>
                              <a:srgbClr val="000000"/>
                            </a:solidFill>
                            <a:latin typeface="Cambria Math" panose="02040503050406030204" pitchFamily="18" charset="0"/>
                            <a:cs typeface="Arial" panose="020B0604020202020204" pitchFamily="34" charset="0"/>
                          </a:rPr>
                          <m:t>−</m:t>
                        </m:r>
                        <m:r>
                          <m:rPr>
                            <m:sty m:val="p"/>
                          </m:rPr>
                          <a:rPr lang="en-US" b="0" i="0" u="none" strike="noStrike" baseline="0" smtClean="0">
                            <a:solidFill>
                              <a:srgbClr val="000000"/>
                            </a:solidFill>
                            <a:latin typeface="Cambria Math" panose="02040503050406030204" pitchFamily="18" charset="0"/>
                            <a:cs typeface="Arial" panose="020B0604020202020204" pitchFamily="34" charset="0"/>
                          </a:rPr>
                          <m:t>tanh</m:t>
                        </m:r>
                      </m:fName>
                      <m:e>
                        <m:r>
                          <a:rPr lang="en-US" b="0" i="1" u="none" strike="noStrike" baseline="0" smtClean="0">
                            <a:solidFill>
                              <a:srgbClr val="000000"/>
                            </a:solidFill>
                            <a:latin typeface="Cambria Math" panose="02040503050406030204" pitchFamily="18" charset="0"/>
                            <a:cs typeface="Arial" panose="020B0604020202020204" pitchFamily="34" charset="0"/>
                          </a:rPr>
                          <m:t>(</m:t>
                        </m:r>
                        <m:r>
                          <a:rPr lang="en-US" b="0" i="1" u="none" strike="noStrike" baseline="0" smtClean="0">
                            <a:solidFill>
                              <a:srgbClr val="000000"/>
                            </a:solidFill>
                            <a:latin typeface="Cambria Math" panose="02040503050406030204" pitchFamily="18" charset="0"/>
                            <a:cs typeface="Arial" panose="020B0604020202020204" pitchFamily="34" charset="0"/>
                          </a:rPr>
                          <m:t>1</m:t>
                        </m:r>
                        <m:r>
                          <a:rPr lang="en-US" b="0" i="1" u="none" strike="noStrike" baseline="0" smtClean="0">
                            <a:solidFill>
                              <a:srgbClr val="000000"/>
                            </a:solidFill>
                            <a:latin typeface="Cambria Math" panose="02040503050406030204" pitchFamily="18" charset="0"/>
                            <a:cs typeface="Arial" panose="020B0604020202020204" pitchFamily="34" charset="0"/>
                          </a:rPr>
                          <m:t>+</m:t>
                        </m:r>
                        <m:r>
                          <a:rPr lang="en-US" b="0" i="1" u="none" strike="noStrike" baseline="0" smtClean="0">
                            <a:solidFill>
                              <a:srgbClr val="000000"/>
                            </a:solidFill>
                            <a:latin typeface="Cambria Math" panose="02040503050406030204" pitchFamily="18" charset="0"/>
                            <a:cs typeface="Arial" panose="020B0604020202020204" pitchFamily="34" charset="0"/>
                          </a:rPr>
                          <m:t>𝑧</m:t>
                        </m:r>
                        <m:r>
                          <a:rPr lang="en-US" b="0" i="1" u="none" strike="noStrike" baseline="0" smtClean="0">
                            <a:solidFill>
                              <a:srgbClr val="000000"/>
                            </a:solidFill>
                            <a:latin typeface="Cambria Math" panose="02040503050406030204" pitchFamily="18" charset="0"/>
                            <a:cs typeface="Arial" panose="020B0604020202020204" pitchFamily="34" charset="0"/>
                          </a:rPr>
                          <m:t>)</m:t>
                        </m:r>
                      </m:e>
                    </m:func>
                    <m:r>
                      <a:rPr lang="en-US" b="0" i="1" u="none" strike="noStrike" baseline="0" smtClean="0">
                        <a:solidFill>
                          <a:srgbClr val="000000"/>
                        </a:solidFill>
                        <a:latin typeface="Cambria Math" panose="02040503050406030204" pitchFamily="18" charset="0"/>
                        <a:cs typeface="Arial" panose="020B0604020202020204" pitchFamily="34" charset="0"/>
                      </a:rPr>
                      <m:t> </m:t>
                    </m:r>
                  </m:oMath>
                </a14:m>
                <a:r>
                  <a:rPr lang="en-US" b="0" i="0" u="none" strike="noStrike" baseline="0" dirty="0">
                    <a:solidFill>
                      <a:srgbClr val="000000"/>
                    </a:solidFill>
                    <a:latin typeface="Arial" panose="020B0604020202020204" pitchFamily="34" charset="0"/>
                    <a:cs typeface="Arial" panose="020B0604020202020204" pitchFamily="34" charset="0"/>
                  </a:rPr>
                  <a:t>which results in a forever phantom DE equation of state. </a:t>
                </a:r>
                <a:endParaRPr lang="en-US" dirty="0">
                  <a:latin typeface="Arial" panose="020B0604020202020204" pitchFamily="34" charset="0"/>
                  <a:cs typeface="Arial" panose="020B0604020202020204" pitchFamily="34" charset="0"/>
                </a:endParaRPr>
              </a:p>
            </p:txBody>
          </p:sp>
        </mc:Choice>
        <mc:Fallback>
          <p:sp>
            <p:nvSpPr>
              <p:cNvPr id="6" name="TextBox 5">
                <a:extLst>
                  <a:ext uri="{FF2B5EF4-FFF2-40B4-BE49-F238E27FC236}">
                    <a16:creationId xmlns:a16="http://schemas.microsoft.com/office/drawing/2014/main" id="{635AD12E-CD09-A8DA-40FE-F6F0016F56FB}"/>
                  </a:ext>
                </a:extLst>
              </p:cNvPr>
              <p:cNvSpPr txBox="1">
                <a:spLocks noRot="1" noChangeAspect="1" noMove="1" noResize="1" noEditPoints="1" noAdjustHandles="1" noChangeArrowheads="1" noChangeShapeType="1" noTextEdit="1"/>
              </p:cNvSpPr>
              <p:nvPr/>
            </p:nvSpPr>
            <p:spPr>
              <a:xfrm>
                <a:off x="621793" y="1485653"/>
                <a:ext cx="5870447" cy="2400657"/>
              </a:xfrm>
              <a:prstGeom prst="rect">
                <a:avLst/>
              </a:prstGeom>
              <a:blipFill>
                <a:blip r:embed="rId2"/>
                <a:stretch>
                  <a:fillRect l="-1558" t="-1777" r="-831" b="-304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EBD01111-7F25-85F4-4F6E-34A09C8C700C}"/>
              </a:ext>
            </a:extLst>
          </p:cNvPr>
          <p:cNvPicPr>
            <a:picLocks noChangeAspect="1"/>
          </p:cNvPicPr>
          <p:nvPr/>
        </p:nvPicPr>
        <p:blipFill>
          <a:blip r:embed="rId3"/>
          <a:stretch>
            <a:fillRect/>
          </a:stretch>
        </p:blipFill>
        <p:spPr>
          <a:xfrm>
            <a:off x="6852687" y="1216689"/>
            <a:ext cx="4302993" cy="3940527"/>
          </a:xfrm>
          <a:prstGeom prst="rect">
            <a:avLst/>
          </a:prstGeom>
        </p:spPr>
      </p:pic>
      <p:pic>
        <p:nvPicPr>
          <p:cNvPr id="8" name="Picture 7">
            <a:extLst>
              <a:ext uri="{FF2B5EF4-FFF2-40B4-BE49-F238E27FC236}">
                <a16:creationId xmlns:a16="http://schemas.microsoft.com/office/drawing/2014/main" id="{F113203A-4872-C73D-E396-AE68DBDAED3F}"/>
              </a:ext>
            </a:extLst>
          </p:cNvPr>
          <p:cNvPicPr>
            <a:picLocks noChangeAspect="1"/>
          </p:cNvPicPr>
          <p:nvPr/>
        </p:nvPicPr>
        <p:blipFill>
          <a:blip r:embed="rId4"/>
          <a:stretch>
            <a:fillRect/>
          </a:stretch>
        </p:blipFill>
        <p:spPr>
          <a:xfrm>
            <a:off x="1850603" y="4310375"/>
            <a:ext cx="3260893" cy="734436"/>
          </a:xfrm>
          <a:prstGeom prst="rect">
            <a:avLst/>
          </a:prstGeom>
        </p:spPr>
      </p:pic>
      <p:sp>
        <p:nvSpPr>
          <p:cNvPr id="9" name="Slide Number Placeholder 8">
            <a:extLst>
              <a:ext uri="{FF2B5EF4-FFF2-40B4-BE49-F238E27FC236}">
                <a16:creationId xmlns:a16="http://schemas.microsoft.com/office/drawing/2014/main" id="{9EC1AFAB-2021-307D-5A6F-1269FA380D87}"/>
              </a:ext>
            </a:extLst>
          </p:cNvPr>
          <p:cNvSpPr>
            <a:spLocks noGrp="1"/>
          </p:cNvSpPr>
          <p:nvPr>
            <p:ph type="sldNum" sz="quarter" idx="12"/>
          </p:nvPr>
        </p:nvSpPr>
        <p:spPr/>
        <p:txBody>
          <a:bodyPr/>
          <a:lstStyle/>
          <a:p>
            <a:fld id="{23B165B4-B021-4F37-9901-CEB6DBD04A87}" type="slidenum">
              <a:rPr lang="en-US" smtClean="0"/>
              <a:t>44</a:t>
            </a:fld>
            <a:endParaRPr lang="en-US"/>
          </a:p>
        </p:txBody>
      </p:sp>
    </p:spTree>
    <p:extLst>
      <p:ext uri="{BB962C8B-B14F-4D97-AF65-F5344CB8AC3E}">
        <p14:creationId xmlns:p14="http://schemas.microsoft.com/office/powerpoint/2010/main" val="9195968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5870447" cy="2400657"/>
              </a:xfrm>
              <a:prstGeom prst="rect">
                <a:avLst/>
              </a:prstGeom>
              <a:noFill/>
            </p:spPr>
            <p:txBody>
              <a:bodyPr wrap="square">
                <a:spAutoFit/>
              </a:bodyPr>
              <a:lstStyle/>
              <a:p>
                <a:pPr algn="just"/>
                <a:r>
                  <a:rPr lang="en-US" sz="2400" dirty="0">
                    <a:solidFill>
                      <a:srgbClr val="C00000"/>
                    </a:solidFill>
                  </a:rPr>
                  <a:t>Phenomenological Emergent Dark Energy</a:t>
                </a:r>
              </a:p>
              <a:p>
                <a:pPr algn="just"/>
                <a:r>
                  <a:rPr lang="en-US" b="0" i="0" u="none" strike="noStrike" baseline="0" dirty="0">
                    <a:solidFill>
                      <a:srgbClr val="000000"/>
                    </a:solidFill>
                    <a:latin typeface="Arial" panose="020B0604020202020204" pitchFamily="34" charset="0"/>
                    <a:cs typeface="Arial" panose="020B0604020202020204" pitchFamily="34" charset="0"/>
                  </a:rPr>
                  <a:t>Another approach which has been proposed recently is the dynamical dark energy, </a:t>
                </a:r>
                <a:r>
                  <a:rPr lang="en-US" b="0" i="0" u="none" strike="noStrike" baseline="0" dirty="0" err="1">
                    <a:solidFill>
                      <a:srgbClr val="000000"/>
                    </a:solidFill>
                    <a:latin typeface="Arial" panose="020B0604020202020204" pitchFamily="34" charset="0"/>
                    <a:cs typeface="Arial" panose="020B0604020202020204" pitchFamily="34" charset="0"/>
                  </a:rPr>
                  <a:t>e.g</a:t>
                </a:r>
                <a:r>
                  <a:rPr lang="en-US" b="0" i="0" u="none" strike="noStrike" baseline="0" dirty="0">
                    <a:solidFill>
                      <a:srgbClr val="000000"/>
                    </a:solidFill>
                    <a:latin typeface="Arial" panose="020B0604020202020204" pitchFamily="34" charset="0"/>
                    <a:cs typeface="Arial" panose="020B0604020202020204" pitchFamily="34" charset="0"/>
                  </a:rPr>
                  <a:t> phenomenological emergent dark energy model (PEDE) is suggested (</a:t>
                </a:r>
                <a:r>
                  <a:rPr lang="en-US" b="0" i="0" u="none" strike="noStrike" baseline="0" dirty="0">
                    <a:solidFill>
                      <a:srgbClr val="0000FF"/>
                    </a:solidFill>
                    <a:latin typeface="Arial" panose="020B0604020202020204" pitchFamily="34" charset="0"/>
                    <a:cs typeface="Arial" panose="020B0604020202020204" pitchFamily="34" charset="0"/>
                  </a:rPr>
                  <a:t>Li &amp; </a:t>
                </a:r>
                <a:r>
                  <a:rPr lang="en-US" b="0" i="0" u="none" strike="noStrike" baseline="0" dirty="0" err="1">
                    <a:solidFill>
                      <a:srgbClr val="0000FF"/>
                    </a:solidFill>
                    <a:latin typeface="Arial" panose="020B0604020202020204" pitchFamily="34" charset="0"/>
                    <a:cs typeface="Arial" panose="020B0604020202020204" pitchFamily="34" charset="0"/>
                  </a:rPr>
                  <a:t>Shaeloo</a:t>
                </a:r>
                <a:r>
                  <a:rPr lang="en-US" b="0" i="0" u="none" strike="noStrike" baseline="0" dirty="0">
                    <a:solidFill>
                      <a:srgbClr val="0000FF"/>
                    </a:solidFill>
                    <a:latin typeface="Arial" panose="020B0604020202020204" pitchFamily="34" charset="0"/>
                    <a:cs typeface="Arial" panose="020B0604020202020204" pitchFamily="34" charset="0"/>
                  </a:rPr>
                  <a:t> 2019</a:t>
                </a:r>
                <a:r>
                  <a:rPr lang="en-US" b="0" i="0" u="none" strike="noStrike" baseline="0" dirty="0">
                    <a:solidFill>
                      <a:srgbClr val="000000"/>
                    </a:solidFill>
                    <a:latin typeface="Arial" panose="020B0604020202020204" pitchFamily="34" charset="0"/>
                    <a:cs typeface="Arial" panose="020B0604020202020204" pitchFamily="34" charset="0"/>
                  </a:rPr>
                  <a:t>). This approach is motivated by a specific parameterization of the DE density parameter evolution </a:t>
                </a:r>
                <a14:m>
                  <m:oMath xmlns:m="http://schemas.openxmlformats.org/officeDocument/2006/math">
                    <m:sSub>
                      <m:sSubPr>
                        <m:ctrlPr>
                          <a:rPr lang="en-US" b="0" i="1" u="none" strike="noStrike" baseline="0" smtClean="0">
                            <a:solidFill>
                              <a:srgbClr val="000000"/>
                            </a:solidFill>
                            <a:latin typeface="Cambria Math" panose="02040503050406030204" pitchFamily="18" charset="0"/>
                            <a:cs typeface="Arial" panose="020B0604020202020204" pitchFamily="34" charset="0"/>
                          </a:rPr>
                        </m:ctrlPr>
                      </m:sSubPr>
                      <m:e>
                        <m:r>
                          <m:rPr>
                            <m:sty m:val="p"/>
                          </m:rPr>
                          <a:rPr lang="en-US" b="0" i="0" u="none" strike="noStrike" baseline="0" smtClean="0">
                            <a:solidFill>
                              <a:srgbClr val="000000"/>
                            </a:solidFill>
                            <a:latin typeface="Cambria Math" panose="02040503050406030204" pitchFamily="18" charset="0"/>
                            <a:cs typeface="Arial" panose="020B0604020202020204" pitchFamily="34" charset="0"/>
                          </a:rPr>
                          <m:t>Ω</m:t>
                        </m:r>
                      </m:e>
                      <m:sub>
                        <m:r>
                          <a:rPr lang="en-US" b="0" i="1" u="none" strike="noStrike" baseline="0" smtClean="0">
                            <a:solidFill>
                              <a:srgbClr val="000000"/>
                            </a:solidFill>
                            <a:latin typeface="Cambria Math" panose="02040503050406030204" pitchFamily="18" charset="0"/>
                            <a:cs typeface="Arial" panose="020B0604020202020204" pitchFamily="34" charset="0"/>
                          </a:rPr>
                          <m:t>𝐷𝐸</m:t>
                        </m:r>
                      </m:sub>
                    </m:sSub>
                    <m:r>
                      <a:rPr lang="en-US" b="0" i="1" u="none" strike="noStrike" baseline="0" smtClean="0">
                        <a:solidFill>
                          <a:srgbClr val="000000"/>
                        </a:solidFill>
                        <a:latin typeface="Cambria Math" panose="02040503050406030204" pitchFamily="18" charset="0"/>
                        <a:cs typeface="Arial" panose="020B0604020202020204" pitchFamily="34" charset="0"/>
                      </a:rPr>
                      <m:t>∝</m:t>
                    </m:r>
                    <m:func>
                      <m:funcPr>
                        <m:ctrlPr>
                          <a:rPr lang="en-US" b="0" i="1" u="none" strike="noStrike" baseline="0" smtClean="0">
                            <a:solidFill>
                              <a:srgbClr val="000000"/>
                            </a:solidFill>
                            <a:latin typeface="Cambria Math" panose="02040503050406030204" pitchFamily="18" charset="0"/>
                            <a:cs typeface="Arial" panose="020B0604020202020204" pitchFamily="34" charset="0"/>
                          </a:rPr>
                        </m:ctrlPr>
                      </m:funcPr>
                      <m:fName>
                        <m:r>
                          <a:rPr lang="en-US" b="0" i="0" u="none" strike="noStrike" baseline="0" smtClean="0">
                            <a:solidFill>
                              <a:srgbClr val="000000"/>
                            </a:solidFill>
                            <a:latin typeface="Cambria Math" panose="02040503050406030204" pitchFamily="18" charset="0"/>
                            <a:cs typeface="Arial" panose="020B0604020202020204" pitchFamily="34" charset="0"/>
                          </a:rPr>
                          <m:t>1</m:t>
                        </m:r>
                        <m:r>
                          <a:rPr lang="en-US" b="0" i="0" u="none" strike="noStrike" baseline="0" smtClean="0">
                            <a:solidFill>
                              <a:srgbClr val="000000"/>
                            </a:solidFill>
                            <a:latin typeface="Cambria Math" panose="02040503050406030204" pitchFamily="18" charset="0"/>
                            <a:cs typeface="Arial" panose="020B0604020202020204" pitchFamily="34" charset="0"/>
                          </a:rPr>
                          <m:t>−</m:t>
                        </m:r>
                        <m:r>
                          <m:rPr>
                            <m:sty m:val="p"/>
                          </m:rPr>
                          <a:rPr lang="en-US" b="0" i="0" u="none" strike="noStrike" baseline="0" smtClean="0">
                            <a:solidFill>
                              <a:srgbClr val="000000"/>
                            </a:solidFill>
                            <a:latin typeface="Cambria Math" panose="02040503050406030204" pitchFamily="18" charset="0"/>
                            <a:cs typeface="Arial" panose="020B0604020202020204" pitchFamily="34" charset="0"/>
                          </a:rPr>
                          <m:t>tanh</m:t>
                        </m:r>
                      </m:fName>
                      <m:e>
                        <m:r>
                          <a:rPr lang="en-US" b="0" i="1" u="none" strike="noStrike" baseline="0" smtClean="0">
                            <a:solidFill>
                              <a:srgbClr val="000000"/>
                            </a:solidFill>
                            <a:latin typeface="Cambria Math" panose="02040503050406030204" pitchFamily="18" charset="0"/>
                            <a:cs typeface="Arial" panose="020B0604020202020204" pitchFamily="34" charset="0"/>
                          </a:rPr>
                          <m:t>(</m:t>
                        </m:r>
                        <m:r>
                          <a:rPr lang="en-US" b="0" i="1" u="none" strike="noStrike" baseline="0" smtClean="0">
                            <a:solidFill>
                              <a:srgbClr val="000000"/>
                            </a:solidFill>
                            <a:latin typeface="Cambria Math" panose="02040503050406030204" pitchFamily="18" charset="0"/>
                            <a:cs typeface="Arial" panose="020B0604020202020204" pitchFamily="34" charset="0"/>
                          </a:rPr>
                          <m:t>1</m:t>
                        </m:r>
                        <m:r>
                          <a:rPr lang="en-US" b="0" i="1" u="none" strike="noStrike" baseline="0" smtClean="0">
                            <a:solidFill>
                              <a:srgbClr val="000000"/>
                            </a:solidFill>
                            <a:latin typeface="Cambria Math" panose="02040503050406030204" pitchFamily="18" charset="0"/>
                            <a:cs typeface="Arial" panose="020B0604020202020204" pitchFamily="34" charset="0"/>
                          </a:rPr>
                          <m:t>+</m:t>
                        </m:r>
                        <m:r>
                          <a:rPr lang="en-US" b="0" i="1" u="none" strike="noStrike" baseline="0" smtClean="0">
                            <a:solidFill>
                              <a:srgbClr val="000000"/>
                            </a:solidFill>
                            <a:latin typeface="Cambria Math" panose="02040503050406030204" pitchFamily="18" charset="0"/>
                            <a:cs typeface="Arial" panose="020B0604020202020204" pitchFamily="34" charset="0"/>
                          </a:rPr>
                          <m:t>𝑧</m:t>
                        </m:r>
                        <m:r>
                          <a:rPr lang="en-US" b="0" i="1" u="none" strike="noStrike" baseline="0" smtClean="0">
                            <a:solidFill>
                              <a:srgbClr val="000000"/>
                            </a:solidFill>
                            <a:latin typeface="Cambria Math" panose="02040503050406030204" pitchFamily="18" charset="0"/>
                            <a:cs typeface="Arial" panose="020B0604020202020204" pitchFamily="34" charset="0"/>
                          </a:rPr>
                          <m:t>)</m:t>
                        </m:r>
                      </m:e>
                    </m:func>
                    <m:r>
                      <a:rPr lang="en-US" b="0" i="1" u="none" strike="noStrike" baseline="0" smtClean="0">
                        <a:solidFill>
                          <a:srgbClr val="000000"/>
                        </a:solidFill>
                        <a:latin typeface="Cambria Math" panose="02040503050406030204" pitchFamily="18" charset="0"/>
                        <a:cs typeface="Arial" panose="020B0604020202020204" pitchFamily="34" charset="0"/>
                      </a:rPr>
                      <m:t> </m:t>
                    </m:r>
                  </m:oMath>
                </a14:m>
                <a:r>
                  <a:rPr lang="en-US" b="0" i="0" u="none" strike="noStrike" baseline="0" dirty="0">
                    <a:solidFill>
                      <a:srgbClr val="000000"/>
                    </a:solidFill>
                    <a:latin typeface="Arial" panose="020B0604020202020204" pitchFamily="34" charset="0"/>
                    <a:cs typeface="Arial" panose="020B0604020202020204" pitchFamily="34" charset="0"/>
                  </a:rPr>
                  <a:t>which results in a forever phantom DE equation of state.</a:t>
                </a:r>
                <a:endParaRPr lang="en-US" dirty="0">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635AD12E-CD09-A8DA-40FE-F6F0016F56FB}"/>
                  </a:ext>
                </a:extLst>
              </p:cNvPr>
              <p:cNvSpPr txBox="1">
                <a:spLocks noRot="1" noChangeAspect="1" noMove="1" noResize="1" noEditPoints="1" noAdjustHandles="1" noChangeArrowheads="1" noChangeShapeType="1" noTextEdit="1"/>
              </p:cNvSpPr>
              <p:nvPr/>
            </p:nvSpPr>
            <p:spPr>
              <a:xfrm>
                <a:off x="621793" y="1485653"/>
                <a:ext cx="5870447" cy="2400657"/>
              </a:xfrm>
              <a:prstGeom prst="rect">
                <a:avLst/>
              </a:prstGeom>
              <a:blipFill>
                <a:blip r:embed="rId2"/>
                <a:stretch>
                  <a:fillRect l="-1558" t="-1777" r="-831" b="-3046"/>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3E80907B-A551-8213-A9F8-E28689E0A30B}"/>
              </a:ext>
            </a:extLst>
          </p:cNvPr>
          <p:cNvPicPr>
            <a:picLocks noChangeAspect="1"/>
          </p:cNvPicPr>
          <p:nvPr/>
        </p:nvPicPr>
        <p:blipFill>
          <a:blip r:embed="rId3"/>
          <a:stretch>
            <a:fillRect/>
          </a:stretch>
        </p:blipFill>
        <p:spPr>
          <a:xfrm>
            <a:off x="6849011" y="1216689"/>
            <a:ext cx="4306670" cy="4350874"/>
          </a:xfrm>
          <a:prstGeom prst="rect">
            <a:avLst/>
          </a:prstGeom>
        </p:spPr>
      </p:pic>
      <p:pic>
        <p:nvPicPr>
          <p:cNvPr id="7" name="Picture 6">
            <a:extLst>
              <a:ext uri="{FF2B5EF4-FFF2-40B4-BE49-F238E27FC236}">
                <a16:creationId xmlns:a16="http://schemas.microsoft.com/office/drawing/2014/main" id="{81BF5364-9324-BA54-9312-0C4D63FE9633}"/>
              </a:ext>
            </a:extLst>
          </p:cNvPr>
          <p:cNvPicPr>
            <a:picLocks noChangeAspect="1"/>
          </p:cNvPicPr>
          <p:nvPr/>
        </p:nvPicPr>
        <p:blipFill>
          <a:blip r:embed="rId4"/>
          <a:stretch>
            <a:fillRect/>
          </a:stretch>
        </p:blipFill>
        <p:spPr>
          <a:xfrm>
            <a:off x="1850603" y="4310375"/>
            <a:ext cx="3260893" cy="734436"/>
          </a:xfrm>
          <a:prstGeom prst="rect">
            <a:avLst/>
          </a:prstGeom>
        </p:spPr>
      </p:pic>
      <p:sp>
        <p:nvSpPr>
          <p:cNvPr id="8" name="Slide Number Placeholder 7">
            <a:extLst>
              <a:ext uri="{FF2B5EF4-FFF2-40B4-BE49-F238E27FC236}">
                <a16:creationId xmlns:a16="http://schemas.microsoft.com/office/drawing/2014/main" id="{B95BE948-3421-0442-111E-D52B62CD0731}"/>
              </a:ext>
            </a:extLst>
          </p:cNvPr>
          <p:cNvSpPr>
            <a:spLocks noGrp="1"/>
          </p:cNvSpPr>
          <p:nvPr>
            <p:ph type="sldNum" sz="quarter" idx="12"/>
          </p:nvPr>
        </p:nvSpPr>
        <p:spPr/>
        <p:txBody>
          <a:bodyPr/>
          <a:lstStyle/>
          <a:p>
            <a:fld id="{23B165B4-B021-4F37-9901-CEB6DBD04A87}" type="slidenum">
              <a:rPr lang="en-US" smtClean="0"/>
              <a:t>45</a:t>
            </a:fld>
            <a:endParaRPr lang="en-US"/>
          </a:p>
        </p:txBody>
      </p:sp>
    </p:spTree>
    <p:extLst>
      <p:ext uri="{BB962C8B-B14F-4D97-AF65-F5344CB8AC3E}">
        <p14:creationId xmlns:p14="http://schemas.microsoft.com/office/powerpoint/2010/main" val="401715748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5596127" cy="2400657"/>
              </a:xfrm>
              <a:prstGeom prst="rect">
                <a:avLst/>
              </a:prstGeom>
              <a:noFill/>
            </p:spPr>
            <p:txBody>
              <a:bodyPr wrap="square">
                <a:spAutoFit/>
              </a:bodyPr>
              <a:lstStyle/>
              <a:p>
                <a:pPr algn="just"/>
                <a:r>
                  <a:rPr lang="en-US" sz="2400" dirty="0">
                    <a:solidFill>
                      <a:srgbClr val="C00000"/>
                    </a:solidFill>
                  </a:rPr>
                  <a:t>Phenomenological Emergent Dark Energy</a:t>
                </a:r>
              </a:p>
              <a:p>
                <a:pPr algn="just"/>
                <a:r>
                  <a:rPr lang="en-US" b="0" i="0" u="none" strike="noStrike" baseline="0" dirty="0">
                    <a:solidFill>
                      <a:srgbClr val="000000"/>
                    </a:solidFill>
                    <a:latin typeface="Arial" panose="020B0604020202020204" pitchFamily="34" charset="0"/>
                    <a:cs typeface="Arial" panose="020B0604020202020204" pitchFamily="34" charset="0"/>
                  </a:rPr>
                  <a:t>Another approach which has been proposed recently is the dynamical dark energy, </a:t>
                </a:r>
                <a:r>
                  <a:rPr lang="en-US" b="0" i="0" u="none" strike="noStrike" baseline="0" dirty="0" err="1">
                    <a:solidFill>
                      <a:srgbClr val="000000"/>
                    </a:solidFill>
                    <a:latin typeface="Arial" panose="020B0604020202020204" pitchFamily="34" charset="0"/>
                    <a:cs typeface="Arial" panose="020B0604020202020204" pitchFamily="34" charset="0"/>
                  </a:rPr>
                  <a:t>e.g</a:t>
                </a:r>
                <a:r>
                  <a:rPr lang="en-US" b="0" i="0" u="none" strike="noStrike" baseline="0" dirty="0">
                    <a:solidFill>
                      <a:srgbClr val="000000"/>
                    </a:solidFill>
                    <a:latin typeface="Arial" panose="020B0604020202020204" pitchFamily="34" charset="0"/>
                    <a:cs typeface="Arial" panose="020B0604020202020204" pitchFamily="34" charset="0"/>
                  </a:rPr>
                  <a:t> phenomenological emergent dark energy model (PEDE) is suggested (</a:t>
                </a:r>
                <a:r>
                  <a:rPr lang="en-US" b="0" i="0" u="none" strike="noStrike" baseline="0" dirty="0">
                    <a:solidFill>
                      <a:srgbClr val="0000FF"/>
                    </a:solidFill>
                    <a:latin typeface="Arial" panose="020B0604020202020204" pitchFamily="34" charset="0"/>
                    <a:cs typeface="Arial" panose="020B0604020202020204" pitchFamily="34" charset="0"/>
                  </a:rPr>
                  <a:t>Li &amp; </a:t>
                </a:r>
                <a:r>
                  <a:rPr lang="en-US" b="0" i="0" u="none" strike="noStrike" baseline="0" dirty="0" err="1">
                    <a:solidFill>
                      <a:srgbClr val="0000FF"/>
                    </a:solidFill>
                    <a:latin typeface="Arial" panose="020B0604020202020204" pitchFamily="34" charset="0"/>
                    <a:cs typeface="Arial" panose="020B0604020202020204" pitchFamily="34" charset="0"/>
                  </a:rPr>
                  <a:t>Shaeloo</a:t>
                </a:r>
                <a:r>
                  <a:rPr lang="en-US" b="0" i="0" u="none" strike="noStrike" baseline="0" dirty="0">
                    <a:solidFill>
                      <a:srgbClr val="0000FF"/>
                    </a:solidFill>
                    <a:latin typeface="Arial" panose="020B0604020202020204" pitchFamily="34" charset="0"/>
                    <a:cs typeface="Arial" panose="020B0604020202020204" pitchFamily="34" charset="0"/>
                  </a:rPr>
                  <a:t> 2019</a:t>
                </a:r>
                <a:r>
                  <a:rPr lang="en-US" b="0" i="0" u="none" strike="noStrike" baseline="0" dirty="0">
                    <a:solidFill>
                      <a:srgbClr val="000000"/>
                    </a:solidFill>
                    <a:latin typeface="Arial" panose="020B0604020202020204" pitchFamily="34" charset="0"/>
                    <a:cs typeface="Arial" panose="020B0604020202020204" pitchFamily="34" charset="0"/>
                  </a:rPr>
                  <a:t>). This approach is motivated by a specific parameterization of the DE density parameter evolution </a:t>
                </a:r>
                <a14:m>
                  <m:oMath xmlns:m="http://schemas.openxmlformats.org/officeDocument/2006/math">
                    <m:sSub>
                      <m:sSubPr>
                        <m:ctrlPr>
                          <a:rPr lang="en-US" b="0" i="1" u="none" strike="noStrike" baseline="0" smtClean="0">
                            <a:solidFill>
                              <a:srgbClr val="000000"/>
                            </a:solidFill>
                            <a:latin typeface="Cambria Math" panose="02040503050406030204" pitchFamily="18" charset="0"/>
                            <a:cs typeface="Arial" panose="020B0604020202020204" pitchFamily="34" charset="0"/>
                          </a:rPr>
                        </m:ctrlPr>
                      </m:sSubPr>
                      <m:e>
                        <m:r>
                          <m:rPr>
                            <m:sty m:val="p"/>
                          </m:rPr>
                          <a:rPr lang="en-US" b="0" i="0" u="none" strike="noStrike" baseline="0" smtClean="0">
                            <a:solidFill>
                              <a:srgbClr val="000000"/>
                            </a:solidFill>
                            <a:latin typeface="Cambria Math" panose="02040503050406030204" pitchFamily="18" charset="0"/>
                            <a:cs typeface="Arial" panose="020B0604020202020204" pitchFamily="34" charset="0"/>
                          </a:rPr>
                          <m:t>Ω</m:t>
                        </m:r>
                      </m:e>
                      <m:sub>
                        <m:r>
                          <a:rPr lang="en-US" b="0" i="1" u="none" strike="noStrike" baseline="0" smtClean="0">
                            <a:solidFill>
                              <a:srgbClr val="000000"/>
                            </a:solidFill>
                            <a:latin typeface="Cambria Math" panose="02040503050406030204" pitchFamily="18" charset="0"/>
                            <a:cs typeface="Arial" panose="020B0604020202020204" pitchFamily="34" charset="0"/>
                          </a:rPr>
                          <m:t>𝐷𝐸</m:t>
                        </m:r>
                      </m:sub>
                    </m:sSub>
                    <m:r>
                      <a:rPr lang="en-US" b="0" i="1" u="none" strike="noStrike" baseline="0" smtClean="0">
                        <a:solidFill>
                          <a:srgbClr val="000000"/>
                        </a:solidFill>
                        <a:latin typeface="Cambria Math" panose="02040503050406030204" pitchFamily="18" charset="0"/>
                        <a:cs typeface="Arial" panose="020B0604020202020204" pitchFamily="34" charset="0"/>
                      </a:rPr>
                      <m:t>∝</m:t>
                    </m:r>
                    <m:func>
                      <m:funcPr>
                        <m:ctrlPr>
                          <a:rPr lang="en-US" b="0" i="1" u="none" strike="noStrike" baseline="0" smtClean="0">
                            <a:solidFill>
                              <a:srgbClr val="000000"/>
                            </a:solidFill>
                            <a:latin typeface="Cambria Math" panose="02040503050406030204" pitchFamily="18" charset="0"/>
                            <a:cs typeface="Arial" panose="020B0604020202020204" pitchFamily="34" charset="0"/>
                          </a:rPr>
                        </m:ctrlPr>
                      </m:funcPr>
                      <m:fName>
                        <m:r>
                          <a:rPr lang="en-US" b="0" i="0" u="none" strike="noStrike" baseline="0" smtClean="0">
                            <a:solidFill>
                              <a:srgbClr val="000000"/>
                            </a:solidFill>
                            <a:latin typeface="Cambria Math" panose="02040503050406030204" pitchFamily="18" charset="0"/>
                            <a:cs typeface="Arial" panose="020B0604020202020204" pitchFamily="34" charset="0"/>
                          </a:rPr>
                          <m:t>1</m:t>
                        </m:r>
                        <m:r>
                          <a:rPr lang="en-US" b="0" i="0" u="none" strike="noStrike" baseline="0" smtClean="0">
                            <a:solidFill>
                              <a:srgbClr val="000000"/>
                            </a:solidFill>
                            <a:latin typeface="Cambria Math" panose="02040503050406030204" pitchFamily="18" charset="0"/>
                            <a:cs typeface="Arial" panose="020B0604020202020204" pitchFamily="34" charset="0"/>
                          </a:rPr>
                          <m:t>−</m:t>
                        </m:r>
                        <m:r>
                          <m:rPr>
                            <m:sty m:val="p"/>
                          </m:rPr>
                          <a:rPr lang="en-US" b="0" i="0" u="none" strike="noStrike" baseline="0" smtClean="0">
                            <a:solidFill>
                              <a:srgbClr val="000000"/>
                            </a:solidFill>
                            <a:latin typeface="Cambria Math" panose="02040503050406030204" pitchFamily="18" charset="0"/>
                            <a:cs typeface="Arial" panose="020B0604020202020204" pitchFamily="34" charset="0"/>
                          </a:rPr>
                          <m:t>tanh</m:t>
                        </m:r>
                      </m:fName>
                      <m:e>
                        <m:r>
                          <a:rPr lang="en-US" b="0" i="1" u="none" strike="noStrike" baseline="0" smtClean="0">
                            <a:solidFill>
                              <a:srgbClr val="000000"/>
                            </a:solidFill>
                            <a:latin typeface="Cambria Math" panose="02040503050406030204" pitchFamily="18" charset="0"/>
                            <a:cs typeface="Arial" panose="020B0604020202020204" pitchFamily="34" charset="0"/>
                          </a:rPr>
                          <m:t>(</m:t>
                        </m:r>
                        <m:r>
                          <a:rPr lang="en-US" b="0" i="1" u="none" strike="noStrike" baseline="0" smtClean="0">
                            <a:solidFill>
                              <a:srgbClr val="000000"/>
                            </a:solidFill>
                            <a:latin typeface="Cambria Math" panose="02040503050406030204" pitchFamily="18" charset="0"/>
                            <a:cs typeface="Arial" panose="020B0604020202020204" pitchFamily="34" charset="0"/>
                          </a:rPr>
                          <m:t>1</m:t>
                        </m:r>
                        <m:r>
                          <a:rPr lang="en-US" b="0" i="1" u="none" strike="noStrike" baseline="0" smtClean="0">
                            <a:solidFill>
                              <a:srgbClr val="000000"/>
                            </a:solidFill>
                            <a:latin typeface="Cambria Math" panose="02040503050406030204" pitchFamily="18" charset="0"/>
                            <a:cs typeface="Arial" panose="020B0604020202020204" pitchFamily="34" charset="0"/>
                          </a:rPr>
                          <m:t>+</m:t>
                        </m:r>
                        <m:r>
                          <a:rPr lang="en-US" b="0" i="1" u="none" strike="noStrike" baseline="0" smtClean="0">
                            <a:solidFill>
                              <a:srgbClr val="000000"/>
                            </a:solidFill>
                            <a:latin typeface="Cambria Math" panose="02040503050406030204" pitchFamily="18" charset="0"/>
                            <a:cs typeface="Arial" panose="020B0604020202020204" pitchFamily="34" charset="0"/>
                          </a:rPr>
                          <m:t>𝑧</m:t>
                        </m:r>
                        <m:r>
                          <a:rPr lang="en-US" b="0" i="1" u="none" strike="noStrike" baseline="0" smtClean="0">
                            <a:solidFill>
                              <a:srgbClr val="000000"/>
                            </a:solidFill>
                            <a:latin typeface="Cambria Math" panose="02040503050406030204" pitchFamily="18" charset="0"/>
                            <a:cs typeface="Arial" panose="020B0604020202020204" pitchFamily="34" charset="0"/>
                          </a:rPr>
                          <m:t>)</m:t>
                        </m:r>
                      </m:e>
                    </m:func>
                    <m:r>
                      <a:rPr lang="en-US" b="0" i="1" u="none" strike="noStrike" baseline="0" smtClean="0">
                        <a:solidFill>
                          <a:srgbClr val="000000"/>
                        </a:solidFill>
                        <a:latin typeface="Cambria Math" panose="02040503050406030204" pitchFamily="18" charset="0"/>
                        <a:cs typeface="Arial" panose="020B0604020202020204" pitchFamily="34" charset="0"/>
                      </a:rPr>
                      <m:t> </m:t>
                    </m:r>
                  </m:oMath>
                </a14:m>
                <a:r>
                  <a:rPr lang="en-US" b="0" i="0" u="none" strike="noStrike" baseline="0" dirty="0">
                    <a:solidFill>
                      <a:srgbClr val="000000"/>
                    </a:solidFill>
                    <a:latin typeface="Arial" panose="020B0604020202020204" pitchFamily="34" charset="0"/>
                    <a:cs typeface="Arial" panose="020B0604020202020204" pitchFamily="34" charset="0"/>
                  </a:rPr>
                  <a:t>which results in a forever phantom DE equation of state.</a:t>
                </a:r>
                <a:endParaRPr lang="en-US" dirty="0">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635AD12E-CD09-A8DA-40FE-F6F0016F56FB}"/>
                  </a:ext>
                </a:extLst>
              </p:cNvPr>
              <p:cNvSpPr txBox="1">
                <a:spLocks noRot="1" noChangeAspect="1" noMove="1" noResize="1" noEditPoints="1" noAdjustHandles="1" noChangeArrowheads="1" noChangeShapeType="1" noTextEdit="1"/>
              </p:cNvSpPr>
              <p:nvPr/>
            </p:nvSpPr>
            <p:spPr>
              <a:xfrm>
                <a:off x="621793" y="1485653"/>
                <a:ext cx="5596127" cy="2400657"/>
              </a:xfrm>
              <a:prstGeom prst="rect">
                <a:avLst/>
              </a:prstGeom>
              <a:blipFill>
                <a:blip r:embed="rId2"/>
                <a:stretch>
                  <a:fillRect l="-1634" t="-1777" r="-871" b="-304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81BF5364-9324-BA54-9312-0C4D63FE9633}"/>
              </a:ext>
            </a:extLst>
          </p:cNvPr>
          <p:cNvPicPr>
            <a:picLocks noChangeAspect="1"/>
          </p:cNvPicPr>
          <p:nvPr/>
        </p:nvPicPr>
        <p:blipFill>
          <a:blip r:embed="rId3"/>
          <a:stretch>
            <a:fillRect/>
          </a:stretch>
        </p:blipFill>
        <p:spPr>
          <a:xfrm>
            <a:off x="1850603" y="4310375"/>
            <a:ext cx="3260893" cy="734436"/>
          </a:xfrm>
          <a:prstGeom prst="rect">
            <a:avLst/>
          </a:prstGeom>
        </p:spPr>
      </p:pic>
      <p:pic>
        <p:nvPicPr>
          <p:cNvPr id="5" name="Picture 4">
            <a:extLst>
              <a:ext uri="{FF2B5EF4-FFF2-40B4-BE49-F238E27FC236}">
                <a16:creationId xmlns:a16="http://schemas.microsoft.com/office/drawing/2014/main" id="{0CEBF66A-6043-7693-E915-F352CC874F2F}"/>
              </a:ext>
            </a:extLst>
          </p:cNvPr>
          <p:cNvPicPr>
            <a:picLocks noChangeAspect="1"/>
          </p:cNvPicPr>
          <p:nvPr/>
        </p:nvPicPr>
        <p:blipFill>
          <a:blip r:embed="rId4"/>
          <a:stretch>
            <a:fillRect/>
          </a:stretch>
        </p:blipFill>
        <p:spPr>
          <a:xfrm>
            <a:off x="6287121" y="118765"/>
            <a:ext cx="5380623" cy="5472027"/>
          </a:xfrm>
          <a:prstGeom prst="rect">
            <a:avLst/>
          </a:prstGeom>
        </p:spPr>
      </p:pic>
      <p:sp>
        <p:nvSpPr>
          <p:cNvPr id="8" name="Slide Number Placeholder 7">
            <a:extLst>
              <a:ext uri="{FF2B5EF4-FFF2-40B4-BE49-F238E27FC236}">
                <a16:creationId xmlns:a16="http://schemas.microsoft.com/office/drawing/2014/main" id="{2938E1FA-8B2A-BB8D-9FB0-59F13AF7BA2D}"/>
              </a:ext>
            </a:extLst>
          </p:cNvPr>
          <p:cNvSpPr>
            <a:spLocks noGrp="1"/>
          </p:cNvSpPr>
          <p:nvPr>
            <p:ph type="sldNum" sz="quarter" idx="12"/>
          </p:nvPr>
        </p:nvSpPr>
        <p:spPr/>
        <p:txBody>
          <a:bodyPr/>
          <a:lstStyle/>
          <a:p>
            <a:fld id="{23B165B4-B021-4F37-9901-CEB6DBD04A87}" type="slidenum">
              <a:rPr lang="en-US" smtClean="0"/>
              <a:t>46</a:t>
            </a:fld>
            <a:endParaRPr lang="en-US"/>
          </a:p>
        </p:txBody>
      </p:sp>
    </p:spTree>
    <p:extLst>
      <p:ext uri="{BB962C8B-B14F-4D97-AF65-F5344CB8AC3E}">
        <p14:creationId xmlns:p14="http://schemas.microsoft.com/office/powerpoint/2010/main" val="7705568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10396882" cy="2400657"/>
              </a:xfrm>
              <a:prstGeom prst="rect">
                <a:avLst/>
              </a:prstGeom>
              <a:noFill/>
            </p:spPr>
            <p:txBody>
              <a:bodyPr wrap="square">
                <a:spAutoFit/>
              </a:bodyPr>
              <a:lstStyle/>
              <a:p>
                <a:pPr algn="just"/>
                <a:r>
                  <a:rPr lang="en-US" sz="2400" dirty="0">
                    <a:solidFill>
                      <a:srgbClr val="C00000"/>
                    </a:solidFill>
                  </a:rPr>
                  <a:t>Phenomenological Emergent Dark Energy</a:t>
                </a:r>
              </a:p>
              <a:p>
                <a:pPr algn="just"/>
                <a:endParaRPr lang="en-US" dirty="0">
                  <a:solidFill>
                    <a:srgbClr val="000000"/>
                  </a:solidFill>
                  <a:latin typeface="Arial" panose="020B0604020202020204" pitchFamily="34" charset="0"/>
                  <a:cs typeface="Arial" panose="020B0604020202020204" pitchFamily="34" charset="0"/>
                </a:endParaRPr>
              </a:p>
              <a:p>
                <a:pPr algn="just"/>
                <a:r>
                  <a:rPr lang="en-US" b="0" i="0" u="none" strike="noStrike" baseline="0" dirty="0">
                    <a:solidFill>
                      <a:srgbClr val="000000"/>
                    </a:solidFill>
                    <a:latin typeface="Arial" panose="020B0604020202020204" pitchFamily="34" charset="0"/>
                    <a:cs typeface="Arial" panose="020B0604020202020204" pitchFamily="34" charset="0"/>
                  </a:rPr>
                  <a:t>Although the model is still having only six parameters similar to LCDM, the PEDE has been introduced via the physical matter sector. However, such types of modifications are excluded because they have a negative squared sound speed </a:t>
                </a:r>
                <a14:m>
                  <m:oMath xmlns:m="http://schemas.openxmlformats.org/officeDocument/2006/math">
                    <m:sSubSup>
                      <m:sSubSupPr>
                        <m:ctrlPr>
                          <a:rPr lang="en-US" b="0" i="1" u="none" strike="noStrike" baseline="0" dirty="0" smtClean="0">
                            <a:solidFill>
                              <a:srgbClr val="000000"/>
                            </a:solidFill>
                            <a:latin typeface="Cambria Math" panose="02040503050406030204" pitchFamily="18" charset="0"/>
                            <a:cs typeface="Arial" panose="020B0604020202020204" pitchFamily="34" charset="0"/>
                          </a:rPr>
                        </m:ctrlPr>
                      </m:sSubSupPr>
                      <m:e>
                        <m:r>
                          <a:rPr lang="en-US" b="0" i="1" u="none" strike="noStrike" baseline="0" dirty="0" smtClean="0">
                            <a:solidFill>
                              <a:srgbClr val="000000"/>
                            </a:solidFill>
                            <a:latin typeface="Cambria Math" panose="02040503050406030204" pitchFamily="18" charset="0"/>
                            <a:cs typeface="Arial" panose="020B0604020202020204" pitchFamily="34" charset="0"/>
                          </a:rPr>
                          <m:t>𝑐</m:t>
                        </m:r>
                      </m:e>
                      <m:sub>
                        <m:r>
                          <a:rPr lang="en-US" b="0" i="1" u="none" strike="noStrike" baseline="0" dirty="0" smtClean="0">
                            <a:solidFill>
                              <a:srgbClr val="000000"/>
                            </a:solidFill>
                            <a:latin typeface="Cambria Math" panose="02040503050406030204" pitchFamily="18" charset="0"/>
                            <a:cs typeface="Arial" panose="020B0604020202020204" pitchFamily="34" charset="0"/>
                          </a:rPr>
                          <m:t>𝑠</m:t>
                        </m:r>
                      </m:sub>
                      <m:sup>
                        <m:r>
                          <a:rPr lang="en-US" b="0" i="1" u="none" strike="noStrike" baseline="0" dirty="0" smtClean="0">
                            <a:solidFill>
                              <a:srgbClr val="000000"/>
                            </a:solidFill>
                            <a:latin typeface="Cambria Math" panose="02040503050406030204" pitchFamily="18" charset="0"/>
                            <a:cs typeface="Arial" panose="020B0604020202020204" pitchFamily="34" charset="0"/>
                          </a:rPr>
                          <m:t>2</m:t>
                        </m:r>
                      </m:sup>
                    </m:sSubSup>
                  </m:oMath>
                </a14:m>
                <a:r>
                  <a:rPr lang="en-US" b="0" i="0" u="none" strike="noStrike" baseline="0" dirty="0">
                    <a:solidFill>
                      <a:srgbClr val="000000"/>
                    </a:solidFill>
                    <a:latin typeface="Arial" panose="020B0604020202020204" pitchFamily="34" charset="0"/>
                    <a:cs typeface="Arial" panose="020B0604020202020204" pitchFamily="34" charset="0"/>
                  </a:rPr>
                  <a:t> &lt; 0, while they should abide the stability and causality physical conditions </a:t>
                </a:r>
                <a14:m>
                  <m:oMath xmlns:m="http://schemas.openxmlformats.org/officeDocument/2006/math">
                    <m:r>
                      <a:rPr lang="en-US" b="0" i="1" u="none" strike="noStrike" baseline="0" dirty="0" smtClean="0">
                        <a:solidFill>
                          <a:srgbClr val="000000"/>
                        </a:solidFill>
                        <a:latin typeface="Cambria Math" panose="02040503050406030204" pitchFamily="18" charset="0"/>
                        <a:cs typeface="Arial" panose="020B0604020202020204" pitchFamily="34" charset="0"/>
                      </a:rPr>
                      <m:t>0</m:t>
                    </m:r>
                    <m:r>
                      <a:rPr lang="en-US" b="0" i="1" u="none" strike="noStrike" baseline="0" dirty="0" smtClean="0">
                        <a:solidFill>
                          <a:srgbClr val="000000"/>
                        </a:solidFill>
                        <a:latin typeface="Cambria Math" panose="02040503050406030204" pitchFamily="18" charset="0"/>
                        <a:cs typeface="Arial" panose="020B0604020202020204" pitchFamily="34" charset="0"/>
                      </a:rPr>
                      <m:t>≤</m:t>
                    </m:r>
                    <m:sSubSup>
                      <m:sSubSupPr>
                        <m:ctrlPr>
                          <a:rPr lang="en-US" b="0" i="1" u="none" strike="noStrike" baseline="0" dirty="0" smtClean="0">
                            <a:solidFill>
                              <a:srgbClr val="000000"/>
                            </a:solidFill>
                            <a:latin typeface="Cambria Math" panose="02040503050406030204" pitchFamily="18" charset="0"/>
                            <a:cs typeface="Arial" panose="020B0604020202020204" pitchFamily="34" charset="0"/>
                          </a:rPr>
                        </m:ctrlPr>
                      </m:sSubSupPr>
                      <m:e>
                        <m:r>
                          <a:rPr lang="en-US" b="0" i="1" u="none" strike="noStrike" baseline="0" dirty="0" smtClean="0">
                            <a:solidFill>
                              <a:srgbClr val="000000"/>
                            </a:solidFill>
                            <a:latin typeface="Cambria Math" panose="02040503050406030204" pitchFamily="18" charset="0"/>
                            <a:cs typeface="Arial" panose="020B0604020202020204" pitchFamily="34" charset="0"/>
                          </a:rPr>
                          <m:t>𝑐</m:t>
                        </m:r>
                      </m:e>
                      <m:sub>
                        <m:r>
                          <a:rPr lang="en-US" b="0" i="1" u="none" strike="noStrike" baseline="0" dirty="0" smtClean="0">
                            <a:solidFill>
                              <a:srgbClr val="000000"/>
                            </a:solidFill>
                            <a:latin typeface="Cambria Math" panose="02040503050406030204" pitchFamily="18" charset="0"/>
                            <a:cs typeface="Arial" panose="020B0604020202020204" pitchFamily="34" charset="0"/>
                          </a:rPr>
                          <m:t>𝑠</m:t>
                        </m:r>
                      </m:sub>
                      <m:sup>
                        <m:r>
                          <a:rPr lang="en-US" b="0" i="1" u="none" strike="noStrike" baseline="0" dirty="0" smtClean="0">
                            <a:solidFill>
                              <a:srgbClr val="000000"/>
                            </a:solidFill>
                            <a:latin typeface="Cambria Math" panose="02040503050406030204" pitchFamily="18" charset="0"/>
                            <a:cs typeface="Arial" panose="020B0604020202020204" pitchFamily="34" charset="0"/>
                          </a:rPr>
                          <m:t>2</m:t>
                        </m:r>
                      </m:sup>
                    </m:sSubSup>
                    <m:r>
                      <a:rPr lang="en-US" b="0" i="1" u="none" strike="noStrike" baseline="0" dirty="0" smtClean="0">
                        <a:solidFill>
                          <a:srgbClr val="000000"/>
                        </a:solidFill>
                        <a:latin typeface="Cambria Math" panose="02040503050406030204" pitchFamily="18" charset="0"/>
                        <a:cs typeface="Arial" panose="020B0604020202020204" pitchFamily="34" charset="0"/>
                      </a:rPr>
                      <m:t>≤</m:t>
                    </m:r>
                    <m:r>
                      <a:rPr lang="en-US" b="0" i="1" u="none" strike="noStrike" baseline="0" dirty="0">
                        <a:solidFill>
                          <a:srgbClr val="000000"/>
                        </a:solidFill>
                        <a:latin typeface="Cambria Math" panose="02040503050406030204" pitchFamily="18" charset="0"/>
                        <a:cs typeface="Arial" panose="020B0604020202020204" pitchFamily="34" charset="0"/>
                      </a:rPr>
                      <m:t>1</m:t>
                    </m:r>
                  </m:oMath>
                </a14:m>
                <a:r>
                  <a:rPr lang="en-US" b="0" i="0" u="none" strike="noStrike" baseline="0" dirty="0">
                    <a:solidFill>
                      <a:srgbClr val="000000"/>
                    </a:solidFill>
                    <a:latin typeface="Arial" panose="020B0604020202020204" pitchFamily="34" charset="0"/>
                    <a:cs typeface="Arial" panose="020B0604020202020204" pitchFamily="34" charset="0"/>
                  </a:rPr>
                  <a:t> and to be compatible with the null energy condition (NEC). Otherwise, any small perturbations of the background energy density derive the cosmological model to be unstable, that is known as a Laplacian (or gradient) instability problem (</a:t>
                </a:r>
                <a:r>
                  <a:rPr lang="en-US" b="0" i="0" u="none" strike="noStrike" baseline="0" dirty="0" err="1">
                    <a:solidFill>
                      <a:srgbClr val="0000FF"/>
                    </a:solidFill>
                    <a:latin typeface="Arial" panose="020B0604020202020204" pitchFamily="34" charset="0"/>
                    <a:cs typeface="Arial" panose="020B0604020202020204" pitchFamily="34" charset="0"/>
                  </a:rPr>
                  <a:t>Quiros</a:t>
                </a:r>
                <a:r>
                  <a:rPr lang="en-US" b="0" i="0" u="none" strike="noStrike" baseline="0" dirty="0">
                    <a:solidFill>
                      <a:srgbClr val="0000FF"/>
                    </a:solidFill>
                    <a:latin typeface="Arial" panose="020B0604020202020204" pitchFamily="34" charset="0"/>
                    <a:cs typeface="Arial" panose="020B0604020202020204" pitchFamily="34" charset="0"/>
                  </a:rPr>
                  <a:t> et al. 2018</a:t>
                </a:r>
                <a:r>
                  <a:rPr lang="en-US" b="0" i="0" u="none" strike="noStrike" baseline="0" dirty="0">
                    <a:solidFill>
                      <a:srgbClr val="000000"/>
                    </a:solidFill>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635AD12E-CD09-A8DA-40FE-F6F0016F56FB}"/>
                  </a:ext>
                </a:extLst>
              </p:cNvPr>
              <p:cNvSpPr txBox="1">
                <a:spLocks noRot="1" noChangeAspect="1" noMove="1" noResize="1" noEditPoints="1" noAdjustHandles="1" noChangeArrowheads="1" noChangeShapeType="1" noTextEdit="1"/>
              </p:cNvSpPr>
              <p:nvPr/>
            </p:nvSpPr>
            <p:spPr>
              <a:xfrm>
                <a:off x="621793" y="1485653"/>
                <a:ext cx="10396882" cy="2400657"/>
              </a:xfrm>
              <a:prstGeom prst="rect">
                <a:avLst/>
              </a:prstGeom>
              <a:blipFill>
                <a:blip r:embed="rId2"/>
                <a:stretch>
                  <a:fillRect l="-879" t="-1777" r="-469" b="-3046"/>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A7B9301C-7BE7-4D5A-93D1-D0047A8A30D2}"/>
              </a:ext>
            </a:extLst>
          </p:cNvPr>
          <p:cNvSpPr>
            <a:spLocks noGrp="1"/>
          </p:cNvSpPr>
          <p:nvPr>
            <p:ph type="sldNum" sz="quarter" idx="12"/>
          </p:nvPr>
        </p:nvSpPr>
        <p:spPr/>
        <p:txBody>
          <a:bodyPr/>
          <a:lstStyle/>
          <a:p>
            <a:fld id="{23B165B4-B021-4F37-9901-CEB6DBD04A87}" type="slidenum">
              <a:rPr lang="en-US" smtClean="0"/>
              <a:t>47</a:t>
            </a:fld>
            <a:endParaRPr lang="en-US"/>
          </a:p>
        </p:txBody>
      </p:sp>
    </p:spTree>
    <p:extLst>
      <p:ext uri="{BB962C8B-B14F-4D97-AF65-F5344CB8AC3E}">
        <p14:creationId xmlns:p14="http://schemas.microsoft.com/office/powerpoint/2010/main" val="10535351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6300215" cy="2123658"/>
              </a:xfrm>
              <a:prstGeom prst="rect">
                <a:avLst/>
              </a:prstGeom>
              <a:noFill/>
            </p:spPr>
            <p:txBody>
              <a:bodyPr wrap="square">
                <a:spAutoFit/>
              </a:bodyPr>
              <a:lstStyle/>
              <a:p>
                <a:pPr algn="just"/>
                <a:r>
                  <a:rPr lang="en-US" sz="2400" dirty="0">
                    <a:solidFill>
                      <a:srgbClr val="C00000"/>
                    </a:solidFill>
                  </a:rPr>
                  <a:t>Interacting dark energy</a:t>
                </a:r>
              </a:p>
              <a:p>
                <a:pPr algn="just"/>
                <a:r>
                  <a:rPr lang="en-US" dirty="0">
                    <a:solidFill>
                      <a:srgbClr val="000000"/>
                    </a:solidFill>
                    <a:latin typeface="Arial" panose="020B0604020202020204" pitchFamily="34" charset="0"/>
                    <a:cs typeface="Arial" panose="020B0604020202020204" pitchFamily="34" charset="0"/>
                  </a:rPr>
                  <a:t>In principle, if energy ow from dark matter to dark energy is allowed (negative matter-energy coupling </a:t>
                </a:r>
                <a:r>
                  <a:rPr lang="en-US" dirty="0">
                    <a:solidFill>
                      <a:srgbClr val="000000"/>
                    </a:solidFill>
                    <a:latin typeface="Symbol" panose="05050102010706020507" pitchFamily="18" charset="2"/>
                    <a:cs typeface="Arial" panose="020B0604020202020204" pitchFamily="34" charset="0"/>
                  </a:rPr>
                  <a:t>x</a:t>
                </a:r>
                <a:r>
                  <a:rPr lang="en-US" dirty="0">
                    <a:solidFill>
                      <a:srgbClr val="000000"/>
                    </a:solidFill>
                    <a:latin typeface="Arial" panose="020B0604020202020204" pitchFamily="34" charset="0"/>
                    <a:cs typeface="Arial" panose="020B0604020202020204" pitchFamily="34" charset="0"/>
                  </a:rPr>
                  <a:t> &lt; 0), the dark matter density parameter  is reduced and then H0 can have higher values satisfying the CMB constraint </a:t>
                </a:r>
                <a14:m>
                  <m:oMath xmlns:m="http://schemas.openxmlformats.org/officeDocument/2006/math">
                    <m:sSub>
                      <m:sSubPr>
                        <m:ctrlPr>
                          <a:rPr lang="en-US" b="0" i="1" smtClean="0">
                            <a:solidFill>
                              <a:srgbClr val="000000"/>
                            </a:solidFill>
                            <a:latin typeface="Cambria Math" panose="02040503050406030204" pitchFamily="18" charset="0"/>
                            <a:cs typeface="Arial" panose="020B0604020202020204" pitchFamily="34" charset="0"/>
                          </a:rPr>
                        </m:ctrlPr>
                      </m:sSubPr>
                      <m:e>
                        <m:r>
                          <m:rPr>
                            <m:sty m:val="p"/>
                          </m:rPr>
                          <a:rPr lang="en-US" b="0" i="0" smtClean="0">
                            <a:solidFill>
                              <a:srgbClr val="000000"/>
                            </a:solidFill>
                            <a:latin typeface="Cambria Math" panose="02040503050406030204" pitchFamily="18" charset="0"/>
                            <a:cs typeface="Arial" panose="020B0604020202020204" pitchFamily="34" charset="0"/>
                          </a:rPr>
                          <m:t>Ω</m:t>
                        </m:r>
                      </m:e>
                      <m:sub>
                        <m:r>
                          <a:rPr lang="en-US" b="0" i="1" smtClean="0">
                            <a:solidFill>
                              <a:srgbClr val="000000"/>
                            </a:solidFill>
                            <a:latin typeface="Cambria Math" panose="02040503050406030204" pitchFamily="18" charset="0"/>
                            <a:cs typeface="Arial" panose="020B0604020202020204" pitchFamily="34" charset="0"/>
                          </a:rPr>
                          <m:t>𝑚</m:t>
                        </m:r>
                      </m:sub>
                    </m:sSub>
                    <m:sSup>
                      <m:sSupPr>
                        <m:ctrlPr>
                          <a:rPr lang="en-US" b="0" i="1" smtClean="0">
                            <a:solidFill>
                              <a:srgbClr val="000000"/>
                            </a:solidFill>
                            <a:latin typeface="Cambria Math" panose="02040503050406030204" pitchFamily="18" charset="0"/>
                            <a:cs typeface="Arial" panose="020B0604020202020204" pitchFamily="34" charset="0"/>
                          </a:rPr>
                        </m:ctrlPr>
                      </m:sSupPr>
                      <m:e>
                        <m:r>
                          <a:rPr lang="en-US" b="0" i="1" smtClean="0">
                            <a:solidFill>
                              <a:srgbClr val="000000"/>
                            </a:solidFill>
                            <a:latin typeface="Cambria Math" panose="02040503050406030204" pitchFamily="18" charset="0"/>
                            <a:cs typeface="Arial" panose="020B0604020202020204" pitchFamily="34" charset="0"/>
                          </a:rPr>
                          <m:t>h</m:t>
                        </m:r>
                      </m:e>
                      <m:sup>
                        <m:r>
                          <a:rPr lang="en-US" b="0" i="1" smtClean="0">
                            <a:solidFill>
                              <a:srgbClr val="000000"/>
                            </a:solidFill>
                            <a:latin typeface="Cambria Math" panose="02040503050406030204" pitchFamily="18" charset="0"/>
                            <a:cs typeface="Arial" panose="020B0604020202020204" pitchFamily="34" charset="0"/>
                          </a:rPr>
                          <m:t>2</m:t>
                        </m:r>
                      </m:sup>
                    </m:sSup>
                  </m:oMath>
                </a14:m>
                <a:r>
                  <a:rPr lang="en-US" dirty="0">
                    <a:solidFill>
                      <a:srgbClr val="000000"/>
                    </a:solidFill>
                    <a:latin typeface="Arial" panose="020B0604020202020204" pitchFamily="34" charset="0"/>
                    <a:cs typeface="Arial" panose="020B0604020202020204" pitchFamily="34" charset="0"/>
                  </a:rPr>
                  <a:t>. The H0 tension has been investigated within the interacting </a:t>
                </a:r>
                <a:r>
                  <a:rPr lang="it-IT" dirty="0">
                    <a:solidFill>
                      <a:srgbClr val="000000"/>
                    </a:solidFill>
                    <a:latin typeface="Arial" panose="020B0604020202020204" pitchFamily="34" charset="0"/>
                    <a:cs typeface="Arial" panose="020B0604020202020204" pitchFamily="34" charset="0"/>
                  </a:rPr>
                  <a:t>dark energy scenario (</a:t>
                </a:r>
                <a:r>
                  <a:rPr lang="it-IT" dirty="0">
                    <a:solidFill>
                      <a:srgbClr val="0000FF"/>
                    </a:solidFill>
                    <a:latin typeface="Arial" panose="020B0604020202020204" pitchFamily="34" charset="0"/>
                    <a:cs typeface="Arial" panose="020B0604020202020204" pitchFamily="34" charset="0"/>
                  </a:rPr>
                  <a:t>Di Valentino et al. 2017</a:t>
                </a:r>
                <a:r>
                  <a:rPr lang="it-IT" dirty="0">
                    <a:solidFill>
                      <a:srgbClr val="000000"/>
                    </a:solidFill>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mc:Choice>
        <mc:Fallback xmlns="">
          <p:sp>
            <p:nvSpPr>
              <p:cNvPr id="6" name="TextBox 5">
                <a:extLst>
                  <a:ext uri="{FF2B5EF4-FFF2-40B4-BE49-F238E27FC236}">
                    <a16:creationId xmlns:a16="http://schemas.microsoft.com/office/drawing/2014/main" id="{635AD12E-CD09-A8DA-40FE-F6F0016F56FB}"/>
                  </a:ext>
                </a:extLst>
              </p:cNvPr>
              <p:cNvSpPr txBox="1">
                <a:spLocks noRot="1" noChangeAspect="1" noMove="1" noResize="1" noEditPoints="1" noAdjustHandles="1" noChangeArrowheads="1" noChangeShapeType="1" noTextEdit="1"/>
              </p:cNvSpPr>
              <p:nvPr/>
            </p:nvSpPr>
            <p:spPr>
              <a:xfrm>
                <a:off x="621793" y="1485653"/>
                <a:ext cx="6300215" cy="2123658"/>
              </a:xfrm>
              <a:prstGeom prst="rect">
                <a:avLst/>
              </a:prstGeom>
              <a:blipFill>
                <a:blip r:embed="rId2"/>
                <a:stretch>
                  <a:fillRect l="-1451" t="-2011" r="-677" b="-3736"/>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A8FA401F-A6CC-B656-3789-15AEB7A21BD6}"/>
              </a:ext>
            </a:extLst>
          </p:cNvPr>
          <p:cNvPicPr>
            <a:picLocks noChangeAspect="1"/>
          </p:cNvPicPr>
          <p:nvPr/>
        </p:nvPicPr>
        <p:blipFill>
          <a:blip r:embed="rId3"/>
          <a:stretch>
            <a:fillRect/>
          </a:stretch>
        </p:blipFill>
        <p:spPr>
          <a:xfrm>
            <a:off x="1856232" y="4134850"/>
            <a:ext cx="3632000" cy="779510"/>
          </a:xfrm>
          <a:prstGeom prst="rect">
            <a:avLst/>
          </a:prstGeom>
        </p:spPr>
      </p:pic>
      <p:pic>
        <p:nvPicPr>
          <p:cNvPr id="7" name="Picture 6">
            <a:extLst>
              <a:ext uri="{FF2B5EF4-FFF2-40B4-BE49-F238E27FC236}">
                <a16:creationId xmlns:a16="http://schemas.microsoft.com/office/drawing/2014/main" id="{010C9AD5-4C19-5D14-4702-67D70E05CBBD}"/>
              </a:ext>
            </a:extLst>
          </p:cNvPr>
          <p:cNvPicPr>
            <a:picLocks noChangeAspect="1"/>
          </p:cNvPicPr>
          <p:nvPr/>
        </p:nvPicPr>
        <p:blipFill>
          <a:blip r:embed="rId4"/>
          <a:stretch>
            <a:fillRect/>
          </a:stretch>
        </p:blipFill>
        <p:spPr>
          <a:xfrm>
            <a:off x="7194307" y="1317547"/>
            <a:ext cx="4242817" cy="4214198"/>
          </a:xfrm>
          <a:prstGeom prst="rect">
            <a:avLst/>
          </a:prstGeom>
        </p:spPr>
      </p:pic>
      <p:sp>
        <p:nvSpPr>
          <p:cNvPr id="8" name="Slide Number Placeholder 7">
            <a:extLst>
              <a:ext uri="{FF2B5EF4-FFF2-40B4-BE49-F238E27FC236}">
                <a16:creationId xmlns:a16="http://schemas.microsoft.com/office/drawing/2014/main" id="{551BC57D-39B7-62F0-684B-AEBE5386F1F8}"/>
              </a:ext>
            </a:extLst>
          </p:cNvPr>
          <p:cNvSpPr>
            <a:spLocks noGrp="1"/>
          </p:cNvSpPr>
          <p:nvPr>
            <p:ph type="sldNum" sz="quarter" idx="12"/>
          </p:nvPr>
        </p:nvSpPr>
        <p:spPr/>
        <p:txBody>
          <a:bodyPr/>
          <a:lstStyle/>
          <a:p>
            <a:fld id="{23B165B4-B021-4F37-9901-CEB6DBD04A87}" type="slidenum">
              <a:rPr lang="en-US" smtClean="0"/>
              <a:t>48</a:t>
            </a:fld>
            <a:endParaRPr lang="en-US"/>
          </a:p>
        </p:txBody>
      </p:sp>
    </p:spTree>
    <p:extLst>
      <p:ext uri="{BB962C8B-B14F-4D97-AF65-F5344CB8AC3E}">
        <p14:creationId xmlns:p14="http://schemas.microsoft.com/office/powerpoint/2010/main" val="18876679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3428999" cy="1846659"/>
          </a:xfrm>
          <a:prstGeom prst="rect">
            <a:avLst/>
          </a:prstGeom>
          <a:noFill/>
        </p:spPr>
        <p:txBody>
          <a:bodyPr wrap="square">
            <a:spAutoFit/>
          </a:bodyPr>
          <a:lstStyle/>
          <a:p>
            <a:pPr algn="just"/>
            <a:r>
              <a:rPr lang="en-US" sz="2400" dirty="0">
                <a:solidFill>
                  <a:srgbClr val="C00000"/>
                </a:solidFill>
              </a:rPr>
              <a:t>Interacting dark energy</a:t>
            </a:r>
          </a:p>
          <a:p>
            <a:pPr algn="just"/>
            <a:r>
              <a:rPr lang="it-IT" dirty="0">
                <a:solidFill>
                  <a:srgbClr val="000000"/>
                </a:solidFill>
                <a:latin typeface="Arial" panose="020B0604020202020204" pitchFamily="34" charset="0"/>
                <a:cs typeface="Arial" panose="020B0604020202020204" pitchFamily="34" charset="0"/>
              </a:rPr>
              <a:t>It has been </a:t>
            </a:r>
            <a:r>
              <a:rPr lang="en-US" dirty="0">
                <a:solidFill>
                  <a:srgbClr val="000000"/>
                </a:solidFill>
                <a:latin typeface="Arial" panose="020B0604020202020204" pitchFamily="34" charset="0"/>
                <a:cs typeface="Arial" panose="020B0604020202020204" pitchFamily="34" charset="0"/>
              </a:rPr>
              <a:t>shown that the combination of CMB and R18 gives an evidence for non-zero coupling with </a:t>
            </a:r>
            <a:r>
              <a:rPr lang="en-US" dirty="0">
                <a:solidFill>
                  <a:srgbClr val="000000"/>
                </a:solidFill>
                <a:latin typeface="Symbol" panose="05050102010706020507" pitchFamily="18" charset="2"/>
                <a:cs typeface="Arial" panose="020B0604020202020204" pitchFamily="34" charset="0"/>
              </a:rPr>
              <a:t>x </a:t>
            </a:r>
            <a:r>
              <a:rPr lang="en-US" dirty="0">
                <a:solidFill>
                  <a:srgbClr val="000000"/>
                </a:solidFill>
                <a:latin typeface="Arial" panose="020B0604020202020204" pitchFamily="34" charset="0"/>
                <a:cs typeface="Arial" panose="020B0604020202020204" pitchFamily="34" charset="0"/>
              </a:rPr>
              <a:t>&lt; 0 along with phantom DE w</a:t>
            </a:r>
            <a:r>
              <a:rPr lang="en-US" baseline="-25000" dirty="0">
                <a:solidFill>
                  <a:srgbClr val="000000"/>
                </a:solidFill>
                <a:latin typeface="Arial" panose="020B0604020202020204" pitchFamily="34" charset="0"/>
                <a:cs typeface="Arial" panose="020B0604020202020204" pitchFamily="34" charset="0"/>
              </a:rPr>
              <a:t>de</a:t>
            </a:r>
            <a:r>
              <a:rPr lang="en-US" dirty="0">
                <a:solidFill>
                  <a:srgbClr val="000000"/>
                </a:solidFill>
                <a:latin typeface="Arial" panose="020B0604020202020204" pitchFamily="34" charset="0"/>
                <a:cs typeface="Arial" panose="020B0604020202020204" pitchFamily="34" charset="0"/>
              </a:rPr>
              <a:t> &lt; -1. </a:t>
            </a:r>
            <a:endParaRPr lang="en-US"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C99C91DD-EC0A-FEA1-07B3-03E787CF6E3E}"/>
              </a:ext>
            </a:extLst>
          </p:cNvPr>
          <p:cNvPicPr>
            <a:picLocks noChangeAspect="1"/>
          </p:cNvPicPr>
          <p:nvPr/>
        </p:nvPicPr>
        <p:blipFill>
          <a:blip r:embed="rId2"/>
          <a:stretch>
            <a:fillRect/>
          </a:stretch>
        </p:blipFill>
        <p:spPr>
          <a:xfrm>
            <a:off x="4305300" y="1641649"/>
            <a:ext cx="7197852" cy="3361871"/>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48BB226A-AD30-E4B0-E67D-388B4E6653A1}"/>
                  </a:ext>
                </a:extLst>
              </p:cNvPr>
              <p:cNvSpPr txBox="1"/>
              <p:nvPr/>
            </p:nvSpPr>
            <p:spPr>
              <a:xfrm>
                <a:off x="5596128" y="2958084"/>
                <a:ext cx="58932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𝜉</m:t>
                      </m:r>
                      <m:r>
                        <a:rPr lang="en-US" b="0" i="1" smtClean="0">
                          <a:latin typeface="Cambria Math" panose="02040503050406030204" pitchFamily="18" charset="0"/>
                        </a:rPr>
                        <m:t>≠</m:t>
                      </m:r>
                      <m:r>
                        <a:rPr lang="en-US" b="0" i="1" smtClean="0">
                          <a:latin typeface="Cambria Math" panose="02040503050406030204" pitchFamily="18" charset="0"/>
                        </a:rPr>
                        <m:t>0</m:t>
                      </m:r>
                    </m:oMath>
                  </m:oMathPara>
                </a14:m>
                <a:endParaRPr lang="en-US" dirty="0"/>
              </a:p>
            </p:txBody>
          </p:sp>
        </mc:Choice>
        <mc:Fallback xmlns="">
          <p:sp>
            <p:nvSpPr>
              <p:cNvPr id="10" name="TextBox 9">
                <a:extLst>
                  <a:ext uri="{FF2B5EF4-FFF2-40B4-BE49-F238E27FC236}">
                    <a16:creationId xmlns:a16="http://schemas.microsoft.com/office/drawing/2014/main" id="{48BB226A-AD30-E4B0-E67D-388B4E6653A1}"/>
                  </a:ext>
                </a:extLst>
              </p:cNvPr>
              <p:cNvSpPr txBox="1">
                <a:spLocks noRot="1" noChangeAspect="1" noMove="1" noResize="1" noEditPoints="1" noAdjustHandles="1" noChangeArrowheads="1" noChangeShapeType="1" noTextEdit="1"/>
              </p:cNvSpPr>
              <p:nvPr/>
            </p:nvSpPr>
            <p:spPr>
              <a:xfrm>
                <a:off x="5596128" y="2958084"/>
                <a:ext cx="589329" cy="276999"/>
              </a:xfrm>
              <a:prstGeom prst="rect">
                <a:avLst/>
              </a:prstGeom>
              <a:blipFill>
                <a:blip r:embed="rId3"/>
                <a:stretch>
                  <a:fillRect l="-14433" r="-9278" b="-369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60D6B81-779F-751A-F670-6D8F4BEEF3A5}"/>
                  </a:ext>
                </a:extLst>
              </p:cNvPr>
              <p:cNvSpPr txBox="1"/>
              <p:nvPr/>
            </p:nvSpPr>
            <p:spPr>
              <a:xfrm>
                <a:off x="9140049" y="2963995"/>
                <a:ext cx="58932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𝜉</m:t>
                      </m:r>
                      <m:r>
                        <a:rPr lang="en-US" b="0" i="1" smtClean="0">
                          <a:latin typeface="Cambria Math" panose="02040503050406030204" pitchFamily="18" charset="0"/>
                        </a:rPr>
                        <m:t>=</m:t>
                      </m:r>
                      <m:r>
                        <a:rPr lang="en-US" b="0" i="1" smtClean="0">
                          <a:latin typeface="Cambria Math" panose="02040503050406030204" pitchFamily="18" charset="0"/>
                        </a:rPr>
                        <m:t>0</m:t>
                      </m:r>
                    </m:oMath>
                  </m:oMathPara>
                </a14:m>
                <a:endParaRPr lang="en-US" dirty="0"/>
              </a:p>
            </p:txBody>
          </p:sp>
        </mc:Choice>
        <mc:Fallback xmlns="">
          <p:sp>
            <p:nvSpPr>
              <p:cNvPr id="11" name="TextBox 10">
                <a:extLst>
                  <a:ext uri="{FF2B5EF4-FFF2-40B4-BE49-F238E27FC236}">
                    <a16:creationId xmlns:a16="http://schemas.microsoft.com/office/drawing/2014/main" id="{660D6B81-779F-751A-F670-6D8F4BEEF3A5}"/>
                  </a:ext>
                </a:extLst>
              </p:cNvPr>
              <p:cNvSpPr txBox="1">
                <a:spLocks noRot="1" noChangeAspect="1" noMove="1" noResize="1" noEditPoints="1" noAdjustHandles="1" noChangeArrowheads="1" noChangeShapeType="1" noTextEdit="1"/>
              </p:cNvSpPr>
              <p:nvPr/>
            </p:nvSpPr>
            <p:spPr>
              <a:xfrm>
                <a:off x="9140049" y="2963995"/>
                <a:ext cx="589329" cy="276999"/>
              </a:xfrm>
              <a:prstGeom prst="rect">
                <a:avLst/>
              </a:prstGeom>
              <a:blipFill>
                <a:blip r:embed="rId4"/>
                <a:stretch>
                  <a:fillRect l="-14433" r="-10309" b="-36957"/>
                </a:stretch>
              </a:blipFill>
            </p:spPr>
            <p:txBody>
              <a:bodyPr/>
              <a:lstStyle/>
              <a:p>
                <a:r>
                  <a:rPr lang="en-US">
                    <a:noFill/>
                  </a:rPr>
                  <a:t> </a:t>
                </a:r>
              </a:p>
            </p:txBody>
          </p:sp>
        </mc:Fallback>
      </mc:AlternateContent>
      <p:sp>
        <p:nvSpPr>
          <p:cNvPr id="12" name="Slide Number Placeholder 11">
            <a:extLst>
              <a:ext uri="{FF2B5EF4-FFF2-40B4-BE49-F238E27FC236}">
                <a16:creationId xmlns:a16="http://schemas.microsoft.com/office/drawing/2014/main" id="{0FC89883-B8D3-1E77-98C6-64A509CC3F96}"/>
              </a:ext>
            </a:extLst>
          </p:cNvPr>
          <p:cNvSpPr>
            <a:spLocks noGrp="1"/>
          </p:cNvSpPr>
          <p:nvPr>
            <p:ph type="sldNum" sz="quarter" idx="12"/>
          </p:nvPr>
        </p:nvSpPr>
        <p:spPr/>
        <p:txBody>
          <a:bodyPr/>
          <a:lstStyle/>
          <a:p>
            <a:fld id="{23B165B4-B021-4F37-9901-CEB6DBD04A87}" type="slidenum">
              <a:rPr lang="en-US" smtClean="0"/>
              <a:t>49</a:t>
            </a:fld>
            <a:endParaRPr lang="en-US"/>
          </a:p>
        </p:txBody>
      </p:sp>
    </p:spTree>
    <p:extLst>
      <p:ext uri="{BB962C8B-B14F-4D97-AF65-F5344CB8AC3E}">
        <p14:creationId xmlns:p14="http://schemas.microsoft.com/office/powerpoint/2010/main" val="138537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E006E-5F97-2F83-A376-1E627E619366}"/>
              </a:ext>
            </a:extLst>
          </p:cNvPr>
          <p:cNvSpPr>
            <a:spLocks noGrp="1"/>
          </p:cNvSpPr>
          <p:nvPr>
            <p:ph type="title"/>
          </p:nvPr>
        </p:nvSpPr>
        <p:spPr>
          <a:xfrm>
            <a:off x="839788" y="987425"/>
            <a:ext cx="3932237" cy="589085"/>
          </a:xfrm>
        </p:spPr>
        <p:txBody>
          <a:bodyPr/>
          <a:lstStyle/>
          <a:p>
            <a:r>
              <a:rPr lang="en-US" dirty="0"/>
              <a:t>DISTANCE INDICATORS</a:t>
            </a:r>
          </a:p>
        </p:txBody>
      </p:sp>
      <p:pic>
        <p:nvPicPr>
          <p:cNvPr id="8" name="Picture Placeholder 7"/>
          <p:cNvPicPr>
            <a:picLocks noGrp="1" noChangeAspect="1"/>
          </p:cNvPicPr>
          <p:nvPr>
            <p:ph type="pic" idx="1"/>
          </p:nvPr>
        </p:nvPicPr>
        <p:blipFill rotWithShape="1">
          <a:blip r:embed="rId2"/>
          <a:srcRect t="4797" b="4797"/>
          <a:stretch/>
        </p:blipFill>
        <p:spPr>
          <a:prstGeom prst="rect">
            <a:avLst/>
          </a:prstGeom>
          <a:ln>
            <a:noFill/>
          </a:ln>
          <a:effectLst>
            <a:softEdge rad="112500"/>
          </a:effectLst>
        </p:spPr>
      </p:pic>
      <p:sp>
        <p:nvSpPr>
          <p:cNvPr id="5" name="Content Placeholder 4">
            <a:extLst>
              <a:ext uri="{FF2B5EF4-FFF2-40B4-BE49-F238E27FC236}">
                <a16:creationId xmlns:a16="http://schemas.microsoft.com/office/drawing/2014/main" id="{0C38E3C3-118E-F363-94F2-6E0859044B94}"/>
              </a:ext>
            </a:extLst>
          </p:cNvPr>
          <p:cNvSpPr>
            <a:spLocks noGrp="1"/>
          </p:cNvSpPr>
          <p:nvPr>
            <p:ph type="body" sz="half" idx="2"/>
          </p:nvPr>
        </p:nvSpPr>
        <p:spPr>
          <a:xfrm>
            <a:off x="6493241" y="4994030"/>
            <a:ext cx="3932237" cy="1863970"/>
          </a:xfrm>
        </p:spPr>
        <p:txBody>
          <a:bodyPr>
            <a:normAutofit/>
          </a:bodyPr>
          <a:lstStyle/>
          <a:p>
            <a:r>
              <a:rPr lang="en-US" sz="4000" dirty="0">
                <a:solidFill>
                  <a:srgbClr val="FFFF00"/>
                </a:solidFill>
              </a:rPr>
              <a:t>Standard Ruler</a:t>
            </a:r>
          </a:p>
          <a:p>
            <a:pPr marL="0" indent="0">
              <a:buNone/>
            </a:pPr>
            <a:r>
              <a:rPr lang="en-US" dirty="0">
                <a:solidFill>
                  <a:srgbClr val="FFFF00"/>
                </a:solidFill>
                <a:latin typeface="Arial" panose="020B0604020202020204" pitchFamily="34" charset="0"/>
                <a:cs typeface="Arial" panose="020B0604020202020204" pitchFamily="34" charset="0"/>
              </a:rPr>
              <a:t>If two sources have the same physical size (“standard rulers”), from the ratio of their apparent angular sizes we can derive the ratio of their angular diameter distances</a:t>
            </a:r>
            <a:r>
              <a:rPr lang="en-US" dirty="0">
                <a:solidFill>
                  <a:srgbClr val="FFFF00"/>
                </a:solidFill>
              </a:rPr>
              <a:t>.</a:t>
            </a:r>
            <a:endParaRPr lang="en-US" dirty="0">
              <a:solidFill>
                <a:srgbClr val="FFFF00"/>
              </a:solidFill>
              <a:latin typeface="Arial" panose="020B0604020202020204" pitchFamily="34" charset="0"/>
              <a:cs typeface="Arial" panose="020B0604020202020204" pitchFamily="34" charset="0"/>
            </a:endParaRPr>
          </a:p>
        </p:txBody>
      </p:sp>
      <p:sp>
        <p:nvSpPr>
          <p:cNvPr id="6" name="Content Placeholder 4">
            <a:extLst>
              <a:ext uri="{FF2B5EF4-FFF2-40B4-BE49-F238E27FC236}">
                <a16:creationId xmlns:a16="http://schemas.microsoft.com/office/drawing/2014/main" id="{0C38E3C3-118E-F363-94F2-6E0859044B94}"/>
              </a:ext>
            </a:extLst>
          </p:cNvPr>
          <p:cNvSpPr txBox="1">
            <a:spLocks/>
          </p:cNvSpPr>
          <p:nvPr/>
        </p:nvSpPr>
        <p:spPr>
          <a:xfrm>
            <a:off x="1502142" y="4994030"/>
            <a:ext cx="4133728" cy="1863970"/>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5700" dirty="0">
                <a:solidFill>
                  <a:srgbClr val="FFFF00"/>
                </a:solidFill>
              </a:rPr>
              <a:t>Standard Candle</a:t>
            </a:r>
          </a:p>
          <a:p>
            <a:pPr marL="0" indent="0">
              <a:buNone/>
            </a:pPr>
            <a:r>
              <a:rPr lang="en-US" dirty="0">
                <a:solidFill>
                  <a:srgbClr val="FFFF00"/>
                </a:solidFill>
                <a:latin typeface="Arial" panose="020B0604020202020204" pitchFamily="34" charset="0"/>
                <a:cs typeface="Arial" panose="020B0604020202020204" pitchFamily="34" charset="0"/>
              </a:rPr>
              <a:t>If two sources have the same intrinsic luminosity (“standard candles”), from the ratio of their apparent brightness we can derive the ratio of their luminosity distances.</a:t>
            </a:r>
            <a:endParaRPr lang="en-US" dirty="0">
              <a:solidFill>
                <a:srgbClr val="FFFF00"/>
              </a:solidFill>
            </a:endParaRPr>
          </a:p>
        </p:txBody>
      </p:sp>
      <p:sp>
        <p:nvSpPr>
          <p:cNvPr id="4" name="Slide Number Placeholder 3">
            <a:extLst>
              <a:ext uri="{FF2B5EF4-FFF2-40B4-BE49-F238E27FC236}">
                <a16:creationId xmlns:a16="http://schemas.microsoft.com/office/drawing/2014/main" id="{F1AFA49E-EDB5-9E02-C8E8-8A4838FF5F72}"/>
              </a:ext>
            </a:extLst>
          </p:cNvPr>
          <p:cNvSpPr>
            <a:spLocks noGrp="1"/>
          </p:cNvSpPr>
          <p:nvPr>
            <p:ph type="sldNum" sz="quarter" idx="12"/>
          </p:nvPr>
        </p:nvSpPr>
        <p:spPr/>
        <p:txBody>
          <a:bodyPr/>
          <a:lstStyle/>
          <a:p>
            <a:fld id="{23B165B4-B021-4F37-9901-CEB6DBD04A87}" type="slidenum">
              <a:rPr lang="en-US" smtClean="0"/>
              <a:t>5</a:t>
            </a:fld>
            <a:endParaRPr lang="en-US"/>
          </a:p>
        </p:txBody>
      </p:sp>
    </p:spTree>
    <p:extLst>
      <p:ext uri="{BB962C8B-B14F-4D97-AF65-F5344CB8AC3E}">
        <p14:creationId xmlns:p14="http://schemas.microsoft.com/office/powerpoint/2010/main" val="28939081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10396882" cy="2123658"/>
          </a:xfrm>
          <a:prstGeom prst="rect">
            <a:avLst/>
          </a:prstGeom>
          <a:noFill/>
        </p:spPr>
        <p:txBody>
          <a:bodyPr wrap="square">
            <a:spAutoFit/>
          </a:bodyPr>
          <a:lstStyle/>
          <a:p>
            <a:pPr algn="just"/>
            <a:r>
              <a:rPr lang="en-US" sz="2400" dirty="0">
                <a:solidFill>
                  <a:srgbClr val="C00000"/>
                </a:solidFill>
              </a:rPr>
              <a:t>Interacting dark energy</a:t>
            </a:r>
          </a:p>
          <a:p>
            <a:pPr algn="just"/>
            <a:endParaRPr lang="en-US" dirty="0">
              <a:solidFill>
                <a:srgbClr val="00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Again, the NEC violation is still the main defect in addition to the presence of two extra free parameters  and w</a:t>
            </a:r>
            <a:r>
              <a:rPr lang="en-US" baseline="-25000" dirty="0">
                <a:solidFill>
                  <a:srgbClr val="000000"/>
                </a:solidFill>
                <a:latin typeface="Arial" panose="020B0604020202020204" pitchFamily="34" charset="0"/>
                <a:cs typeface="Arial" panose="020B0604020202020204" pitchFamily="34" charset="0"/>
              </a:rPr>
              <a:t>de</a:t>
            </a:r>
            <a:r>
              <a:rPr lang="en-US" dirty="0">
                <a:solidFill>
                  <a:srgbClr val="000000"/>
                </a:solidFill>
                <a:latin typeface="Arial" panose="020B0604020202020204" pitchFamily="34" charset="0"/>
                <a:cs typeface="Arial" panose="020B0604020202020204" pitchFamily="34" charset="0"/>
              </a:rPr>
              <a:t>. </a:t>
            </a:r>
          </a:p>
          <a:p>
            <a:pPr algn="just"/>
            <a:endParaRPr lang="en-US" dirty="0">
              <a:solidFill>
                <a:srgbClr val="00000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dirty="0">
                <a:solidFill>
                  <a:srgbClr val="000000"/>
                </a:solidFill>
                <a:latin typeface="Arial" panose="020B0604020202020204" pitchFamily="34" charset="0"/>
                <a:cs typeface="Arial" panose="020B0604020202020204" pitchFamily="34" charset="0"/>
              </a:rPr>
              <a:t>When BAO datasets are included, the analysis strongly enforces the model to CDM (w</a:t>
            </a:r>
            <a:r>
              <a:rPr lang="en-US" baseline="-25000" dirty="0">
                <a:solidFill>
                  <a:srgbClr val="000000"/>
                </a:solidFill>
                <a:latin typeface="Arial" panose="020B0604020202020204" pitchFamily="34" charset="0"/>
                <a:cs typeface="Arial" panose="020B0604020202020204" pitchFamily="34" charset="0"/>
              </a:rPr>
              <a:t>de</a:t>
            </a:r>
            <a:r>
              <a:rPr lang="en-US" dirty="0">
                <a:solidFill>
                  <a:srgbClr val="000000"/>
                </a:solidFill>
                <a:latin typeface="Arial" panose="020B0604020202020204" pitchFamily="34" charset="0"/>
                <a:cs typeface="Arial" panose="020B0604020202020204" pitchFamily="34" charset="0"/>
              </a:rPr>
              <a:t>= -1) with no evidence for interacting DE.</a:t>
            </a:r>
            <a:endParaRPr lang="en-US" dirty="0">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B39C62DF-1BF0-BCBD-A57E-EC2D7EAD0E33}"/>
              </a:ext>
            </a:extLst>
          </p:cNvPr>
          <p:cNvSpPr>
            <a:spLocks noGrp="1"/>
          </p:cNvSpPr>
          <p:nvPr>
            <p:ph type="sldNum" sz="quarter" idx="12"/>
          </p:nvPr>
        </p:nvSpPr>
        <p:spPr/>
        <p:txBody>
          <a:bodyPr/>
          <a:lstStyle/>
          <a:p>
            <a:fld id="{23B165B4-B021-4F37-9901-CEB6DBD04A87}" type="slidenum">
              <a:rPr lang="en-US" smtClean="0"/>
              <a:t>50</a:t>
            </a:fld>
            <a:endParaRPr lang="en-US"/>
          </a:p>
        </p:txBody>
      </p:sp>
    </p:spTree>
    <p:extLst>
      <p:ext uri="{BB962C8B-B14F-4D97-AF65-F5344CB8AC3E}">
        <p14:creationId xmlns:p14="http://schemas.microsoft.com/office/powerpoint/2010/main" val="29320159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344400C8-F53B-B299-5C9C-E9A6E75DF046}"/>
              </a:ext>
            </a:extLst>
          </p:cNvPr>
          <p:cNvSpPr txBox="1">
            <a:spLocks/>
          </p:cNvSpPr>
          <p:nvPr/>
        </p:nvSpPr>
        <p:spPr>
          <a:xfrm>
            <a:off x="685801" y="206182"/>
            <a:ext cx="10396882" cy="11519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a:lstStyle>
          <a:p>
            <a:r>
              <a:rPr lang="en-US" dirty="0"/>
              <a:t>Late Universe Solution</a:t>
            </a:r>
          </a:p>
        </p:txBody>
      </p:sp>
      <p:sp>
        <p:nvSpPr>
          <p:cNvPr id="6" name="TextBox 5">
            <a:extLst>
              <a:ext uri="{FF2B5EF4-FFF2-40B4-BE49-F238E27FC236}">
                <a16:creationId xmlns:a16="http://schemas.microsoft.com/office/drawing/2014/main" id="{635AD12E-CD09-A8DA-40FE-F6F0016F56FB}"/>
              </a:ext>
            </a:extLst>
          </p:cNvPr>
          <p:cNvSpPr txBox="1"/>
          <p:nvPr/>
        </p:nvSpPr>
        <p:spPr>
          <a:xfrm>
            <a:off x="621793" y="1485653"/>
            <a:ext cx="10396882" cy="2677656"/>
          </a:xfrm>
          <a:prstGeom prst="rect">
            <a:avLst/>
          </a:prstGeom>
          <a:noFill/>
        </p:spPr>
        <p:txBody>
          <a:bodyPr wrap="square">
            <a:spAutoFit/>
          </a:bodyPr>
          <a:lstStyle/>
          <a:p>
            <a:pPr algn="just"/>
            <a:r>
              <a:rPr lang="en-US" sz="2400" dirty="0">
                <a:solidFill>
                  <a:srgbClr val="C00000"/>
                </a:solidFill>
              </a:rPr>
              <a:t>Infrared Gravity </a:t>
            </a:r>
            <a:r>
              <a:rPr lang="en-US" dirty="0">
                <a:solidFill>
                  <a:srgbClr val="000000"/>
                </a:solidFill>
                <a:latin typeface="Arial" panose="020B0604020202020204" pitchFamily="34" charset="0"/>
                <a:cs typeface="Arial" panose="020B0604020202020204" pitchFamily="34" charset="0"/>
              </a:rPr>
              <a:t>suggests some corrections by weakening gravity at the infrared scales. These appear only on large distances keeping the GR hold on solar system and below scales. Therefore, it is a reasonable choice of dark energy approach and it needs be investigated.</a:t>
            </a:r>
          </a:p>
          <a:p>
            <a:pPr algn="just"/>
            <a:endParaRPr lang="en-US" dirty="0">
              <a:solidFill>
                <a:srgbClr val="000000"/>
              </a:solidFill>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Infrared gravity effectively acts as a phantom dark energy which is recently favored to resolve the H0-tension between early and late universe. However, in modified gravity we can avoid the major problems which face phantom dark energy (Null Energy Conditions/instability problems) if assumed to be a canonical scalar field.</a:t>
            </a:r>
          </a:p>
          <a:p>
            <a:pPr algn="just"/>
            <a:endParaRPr lang="en-US" dirty="0">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7626FE40-F6D3-9B89-CB1F-B1A242E8FF8C}"/>
              </a:ext>
            </a:extLst>
          </p:cNvPr>
          <p:cNvSpPr>
            <a:spLocks noGrp="1"/>
          </p:cNvSpPr>
          <p:nvPr>
            <p:ph type="sldNum" sz="quarter" idx="12"/>
          </p:nvPr>
        </p:nvSpPr>
        <p:spPr/>
        <p:txBody>
          <a:bodyPr/>
          <a:lstStyle/>
          <a:p>
            <a:fld id="{23B165B4-B021-4F37-9901-CEB6DBD04A87}" type="slidenum">
              <a:rPr lang="en-US" smtClean="0"/>
              <a:t>51</a:t>
            </a:fld>
            <a:endParaRPr lang="en-US"/>
          </a:p>
        </p:txBody>
      </p:sp>
    </p:spTree>
    <p:extLst>
      <p:ext uri="{BB962C8B-B14F-4D97-AF65-F5344CB8AC3E}">
        <p14:creationId xmlns:p14="http://schemas.microsoft.com/office/powerpoint/2010/main" val="24802493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b="1" i="1" dirty="0">
                <a:solidFill>
                  <a:srgbClr val="002060"/>
                </a:solidFill>
              </a:rPr>
              <a:t>f(T) Cosmology</a:t>
            </a:r>
            <a:endParaRPr lang="en-US" b="1" i="1" dirty="0">
              <a:solidFill>
                <a:srgbClr val="002060"/>
              </a:solidFill>
            </a:endParaRPr>
          </a:p>
        </p:txBody>
      </p:sp>
      <p:pic>
        <p:nvPicPr>
          <p:cNvPr id="2" name="Picture 1"/>
          <p:cNvPicPr>
            <a:picLocks noChangeAspect="1"/>
          </p:cNvPicPr>
          <p:nvPr/>
        </p:nvPicPr>
        <p:blipFill>
          <a:blip r:embed="rId2">
            <a:duotone>
              <a:prstClr val="black"/>
              <a:schemeClr val="accent4">
                <a:tint val="45000"/>
                <a:satMod val="400000"/>
              </a:schemeClr>
            </a:duotone>
            <a:lum bright="-20000" contrast="40000"/>
          </a:blip>
          <a:stretch>
            <a:fillRect/>
          </a:stretch>
        </p:blipFill>
        <p:spPr>
          <a:xfrm>
            <a:off x="4321785" y="1911521"/>
            <a:ext cx="3548430" cy="727080"/>
          </a:xfrm>
          <a:prstGeom prst="rect">
            <a:avLst/>
          </a:prstGeom>
        </p:spPr>
      </p:pic>
      <p:pic>
        <p:nvPicPr>
          <p:cNvPr id="3" name="Picture 2"/>
          <p:cNvPicPr>
            <a:picLocks noChangeAspect="1"/>
          </p:cNvPicPr>
          <p:nvPr/>
        </p:nvPicPr>
        <p:blipFill>
          <a:blip r:embed="rId3">
            <a:lum bright="-20000" contrast="40000"/>
          </a:blip>
          <a:stretch>
            <a:fillRect/>
          </a:stretch>
        </p:blipFill>
        <p:spPr>
          <a:xfrm>
            <a:off x="2268479" y="2650109"/>
            <a:ext cx="7655041" cy="796800"/>
          </a:xfrm>
          <a:prstGeom prst="rect">
            <a:avLst/>
          </a:prstGeom>
        </p:spPr>
      </p:pic>
      <p:pic>
        <p:nvPicPr>
          <p:cNvPr id="5" name="Picture 4"/>
          <p:cNvPicPr>
            <a:picLocks noChangeAspect="1"/>
          </p:cNvPicPr>
          <p:nvPr/>
        </p:nvPicPr>
        <p:blipFill>
          <a:blip r:embed="rId4"/>
          <a:stretch>
            <a:fillRect/>
          </a:stretch>
        </p:blipFill>
        <p:spPr>
          <a:xfrm>
            <a:off x="1251795" y="5339212"/>
            <a:ext cx="3069990" cy="388440"/>
          </a:xfrm>
          <a:prstGeom prst="rect">
            <a:avLst/>
          </a:prstGeom>
        </p:spPr>
      </p:pic>
      <p:pic>
        <p:nvPicPr>
          <p:cNvPr id="6" name="Picture 5"/>
          <p:cNvPicPr>
            <a:picLocks noChangeAspect="1"/>
          </p:cNvPicPr>
          <p:nvPr/>
        </p:nvPicPr>
        <p:blipFill>
          <a:blip r:embed="rId5"/>
          <a:stretch>
            <a:fillRect/>
          </a:stretch>
        </p:blipFill>
        <p:spPr>
          <a:xfrm>
            <a:off x="2188740" y="5986246"/>
            <a:ext cx="1196100" cy="328680"/>
          </a:xfrm>
          <a:prstGeom prst="rect">
            <a:avLst/>
          </a:prstGeom>
        </p:spPr>
      </p:pic>
      <p:pic>
        <p:nvPicPr>
          <p:cNvPr id="9" name="Picture 8"/>
          <p:cNvPicPr>
            <a:picLocks noChangeAspect="1"/>
          </p:cNvPicPr>
          <p:nvPr/>
        </p:nvPicPr>
        <p:blipFill>
          <a:blip r:embed="rId6">
            <a:lum bright="-20000" contrast="40000"/>
          </a:blip>
          <a:stretch>
            <a:fillRect/>
          </a:stretch>
        </p:blipFill>
        <p:spPr>
          <a:xfrm>
            <a:off x="5944883" y="5089996"/>
            <a:ext cx="5342581" cy="1364520"/>
          </a:xfrm>
          <a:prstGeom prst="rect">
            <a:avLst/>
          </a:prstGeom>
        </p:spPr>
      </p:pic>
      <p:sp>
        <p:nvSpPr>
          <p:cNvPr id="12" name="Right Arrow 11"/>
          <p:cNvSpPr/>
          <p:nvPr/>
        </p:nvSpPr>
        <p:spPr>
          <a:xfrm>
            <a:off x="4884258" y="5532423"/>
            <a:ext cx="619648" cy="455173"/>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a:blip r:embed="rId7">
            <a:duotone>
              <a:prstClr val="black"/>
              <a:schemeClr val="accent4">
                <a:tint val="45000"/>
                <a:satMod val="400000"/>
              </a:schemeClr>
            </a:duotone>
            <a:lum bright="-20000" contrast="40000"/>
          </a:blip>
          <a:stretch>
            <a:fillRect/>
          </a:stretch>
        </p:blipFill>
        <p:spPr>
          <a:xfrm>
            <a:off x="4948133" y="3580961"/>
            <a:ext cx="1993500" cy="607560"/>
          </a:xfrm>
          <a:prstGeom prst="rect">
            <a:avLst/>
          </a:prstGeom>
        </p:spPr>
      </p:pic>
      <p:pic>
        <p:nvPicPr>
          <p:cNvPr id="14" name="Picture 13"/>
          <p:cNvPicPr>
            <a:picLocks noChangeAspect="1"/>
          </p:cNvPicPr>
          <p:nvPr/>
        </p:nvPicPr>
        <p:blipFill>
          <a:blip r:embed="rId8">
            <a:lum bright="-20000" contrast="40000"/>
          </a:blip>
          <a:stretch>
            <a:fillRect/>
          </a:stretch>
        </p:blipFill>
        <p:spPr>
          <a:xfrm>
            <a:off x="3481151" y="4281688"/>
            <a:ext cx="5541931" cy="637440"/>
          </a:xfrm>
          <a:prstGeom prst="rect">
            <a:avLst/>
          </a:prstGeom>
        </p:spPr>
      </p:pic>
      <p:sp>
        <p:nvSpPr>
          <p:cNvPr id="4" name="TextBox 3"/>
          <p:cNvSpPr txBox="1"/>
          <p:nvPr/>
        </p:nvSpPr>
        <p:spPr>
          <a:xfrm>
            <a:off x="4223750" y="1620169"/>
            <a:ext cx="1542197" cy="400110"/>
          </a:xfrm>
          <a:prstGeom prst="rect">
            <a:avLst/>
          </a:prstGeom>
          <a:noFill/>
        </p:spPr>
        <p:txBody>
          <a:bodyPr wrap="square" rtlCol="0">
            <a:spAutoFit/>
          </a:bodyPr>
          <a:lstStyle/>
          <a:p>
            <a:r>
              <a:rPr lang="en-US" sz="2000" b="1" dirty="0">
                <a:solidFill>
                  <a:srgbClr val="FF0000"/>
                </a:solidFill>
              </a:rPr>
              <a:t>The Action</a:t>
            </a:r>
          </a:p>
        </p:txBody>
      </p:sp>
      <p:sp>
        <p:nvSpPr>
          <p:cNvPr id="15" name="TextBox 14"/>
          <p:cNvSpPr txBox="1"/>
          <p:nvPr/>
        </p:nvSpPr>
        <p:spPr>
          <a:xfrm>
            <a:off x="646543" y="2728826"/>
            <a:ext cx="1542197" cy="707886"/>
          </a:xfrm>
          <a:prstGeom prst="rect">
            <a:avLst/>
          </a:prstGeom>
          <a:noFill/>
        </p:spPr>
        <p:txBody>
          <a:bodyPr wrap="square" rtlCol="0">
            <a:spAutoFit/>
          </a:bodyPr>
          <a:lstStyle/>
          <a:p>
            <a:r>
              <a:rPr lang="en-US" sz="2000" b="1" dirty="0">
                <a:solidFill>
                  <a:srgbClr val="002060"/>
                </a:solidFill>
              </a:rPr>
              <a:t>The Field Equations</a:t>
            </a:r>
          </a:p>
        </p:txBody>
      </p:sp>
      <p:sp>
        <p:nvSpPr>
          <p:cNvPr id="16" name="TextBox 15"/>
          <p:cNvSpPr txBox="1"/>
          <p:nvPr/>
        </p:nvSpPr>
        <p:spPr>
          <a:xfrm>
            <a:off x="1032092" y="4243023"/>
            <a:ext cx="2449059" cy="707886"/>
          </a:xfrm>
          <a:prstGeom prst="rect">
            <a:avLst/>
          </a:prstGeom>
          <a:noFill/>
        </p:spPr>
        <p:txBody>
          <a:bodyPr wrap="square" rtlCol="0">
            <a:spAutoFit/>
          </a:bodyPr>
          <a:lstStyle/>
          <a:p>
            <a:r>
              <a:rPr lang="en-US" sz="2000" b="1" dirty="0">
                <a:solidFill>
                  <a:srgbClr val="002060"/>
                </a:solidFill>
              </a:rPr>
              <a:t>The torsional </a:t>
            </a:r>
          </a:p>
          <a:p>
            <a:r>
              <a:rPr lang="en-US" sz="2000" b="1" dirty="0">
                <a:solidFill>
                  <a:srgbClr val="002060"/>
                </a:solidFill>
              </a:rPr>
              <a:t>stress-energy tensor</a:t>
            </a:r>
          </a:p>
        </p:txBody>
      </p:sp>
      <p:sp>
        <p:nvSpPr>
          <p:cNvPr id="17" name="TextBox 16"/>
          <p:cNvSpPr txBox="1"/>
          <p:nvPr/>
        </p:nvSpPr>
        <p:spPr>
          <a:xfrm>
            <a:off x="605599" y="5318071"/>
            <a:ext cx="911978" cy="400110"/>
          </a:xfrm>
          <a:prstGeom prst="rect">
            <a:avLst/>
          </a:prstGeom>
          <a:noFill/>
        </p:spPr>
        <p:txBody>
          <a:bodyPr wrap="square" rtlCol="0">
            <a:spAutoFit/>
          </a:bodyPr>
          <a:lstStyle/>
          <a:p>
            <a:r>
              <a:rPr lang="en-US" sz="2000" b="1" dirty="0">
                <a:solidFill>
                  <a:srgbClr val="FF0000"/>
                </a:solidFill>
              </a:rPr>
              <a:t>FLRW</a:t>
            </a:r>
          </a:p>
        </p:txBody>
      </p:sp>
      <p:sp>
        <p:nvSpPr>
          <p:cNvPr id="18" name="TextBox 17"/>
          <p:cNvSpPr txBox="1"/>
          <p:nvPr/>
        </p:nvSpPr>
        <p:spPr>
          <a:xfrm>
            <a:off x="9854449" y="4764451"/>
            <a:ext cx="1433015" cy="1015663"/>
          </a:xfrm>
          <a:prstGeom prst="rect">
            <a:avLst/>
          </a:prstGeom>
          <a:noFill/>
        </p:spPr>
        <p:txBody>
          <a:bodyPr wrap="square" rtlCol="0">
            <a:spAutoFit/>
          </a:bodyPr>
          <a:lstStyle/>
          <a:p>
            <a:r>
              <a:rPr lang="en-US" sz="2000" b="1" dirty="0">
                <a:solidFill>
                  <a:srgbClr val="FF0000"/>
                </a:solidFill>
              </a:rPr>
              <a:t>Modified </a:t>
            </a:r>
            <a:r>
              <a:rPr lang="en-US" sz="2000" b="1" dirty="0" err="1">
                <a:solidFill>
                  <a:srgbClr val="FF0000"/>
                </a:solidFill>
              </a:rPr>
              <a:t>Friedmann</a:t>
            </a:r>
            <a:r>
              <a:rPr lang="en-US" sz="2000" b="1" dirty="0">
                <a:solidFill>
                  <a:srgbClr val="FF0000"/>
                </a:solidFill>
              </a:rPr>
              <a:t> equations</a:t>
            </a:r>
          </a:p>
        </p:txBody>
      </p:sp>
      <p:sp>
        <p:nvSpPr>
          <p:cNvPr id="19" name="TextBox 18"/>
          <p:cNvSpPr txBox="1"/>
          <p:nvPr/>
        </p:nvSpPr>
        <p:spPr>
          <a:xfrm>
            <a:off x="605599" y="1732112"/>
            <a:ext cx="2643136" cy="830997"/>
          </a:xfrm>
          <a:prstGeom prst="rect">
            <a:avLst/>
          </a:prstGeom>
          <a:solidFill>
            <a:srgbClr val="FFFF00"/>
          </a:solidFill>
          <a:ln>
            <a:solidFill>
              <a:srgbClr val="FFFF00"/>
            </a:solidFill>
          </a:ln>
        </p:spPr>
        <p:txBody>
          <a:bodyPr wrap="square" rtlCol="0">
            <a:spAutoFit/>
          </a:bodyPr>
          <a:lstStyle/>
          <a:p>
            <a:r>
              <a:rPr lang="en-US" sz="2400" b="1" dirty="0">
                <a:solidFill>
                  <a:srgbClr val="FF0000"/>
                </a:solidFill>
              </a:rPr>
              <a:t>The f(T) </a:t>
            </a:r>
          </a:p>
          <a:p>
            <a:r>
              <a:rPr lang="en-US" sz="2400" b="1" dirty="0" err="1">
                <a:solidFill>
                  <a:srgbClr val="FF0000"/>
                </a:solidFill>
              </a:rPr>
              <a:t>Teleparallel</a:t>
            </a:r>
            <a:r>
              <a:rPr lang="en-US" sz="2400" b="1" dirty="0">
                <a:solidFill>
                  <a:srgbClr val="FF0000"/>
                </a:solidFill>
              </a:rPr>
              <a:t> Gravity</a:t>
            </a:r>
          </a:p>
        </p:txBody>
      </p:sp>
      <p:sp>
        <p:nvSpPr>
          <p:cNvPr id="8" name="Bent Arrow 7"/>
          <p:cNvSpPr/>
          <p:nvPr/>
        </p:nvSpPr>
        <p:spPr>
          <a:xfrm flipV="1">
            <a:off x="1417641" y="3398113"/>
            <a:ext cx="2904144" cy="636574"/>
          </a:xfrm>
          <a:prstGeom prst="bentArrow">
            <a:avLst>
              <a:gd name="adj1" fmla="val 14280"/>
              <a:gd name="adj2" fmla="val 19640"/>
              <a:gd name="adj3" fmla="val 50000"/>
              <a:gd name="adj4" fmla="val 287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2003079" y="3561203"/>
            <a:ext cx="1790998" cy="400110"/>
          </a:xfrm>
          <a:prstGeom prst="rect">
            <a:avLst/>
          </a:prstGeom>
          <a:noFill/>
        </p:spPr>
        <p:txBody>
          <a:bodyPr wrap="square" rtlCol="0">
            <a:spAutoFit/>
          </a:bodyPr>
          <a:lstStyle/>
          <a:p>
            <a:r>
              <a:rPr lang="en-US" sz="2000" b="1" dirty="0">
                <a:solidFill>
                  <a:srgbClr val="FF0000"/>
                </a:solidFill>
              </a:rPr>
              <a:t>Einstein frame</a:t>
            </a:r>
          </a:p>
        </p:txBody>
      </p:sp>
      <p:sp>
        <p:nvSpPr>
          <p:cNvPr id="22" name="Slide Number Placeholder 21">
            <a:extLst>
              <a:ext uri="{FF2B5EF4-FFF2-40B4-BE49-F238E27FC236}">
                <a16:creationId xmlns:a16="http://schemas.microsoft.com/office/drawing/2014/main" id="{941755F6-66C3-C4B5-0239-0A4600B11AC2}"/>
              </a:ext>
            </a:extLst>
          </p:cNvPr>
          <p:cNvSpPr>
            <a:spLocks noGrp="1"/>
          </p:cNvSpPr>
          <p:nvPr>
            <p:ph type="sldNum" sz="quarter" idx="12"/>
          </p:nvPr>
        </p:nvSpPr>
        <p:spPr/>
        <p:txBody>
          <a:bodyPr/>
          <a:lstStyle/>
          <a:p>
            <a:fld id="{23B165B4-B021-4F37-9901-CEB6DBD04A87}" type="slidenum">
              <a:rPr lang="en-US" smtClean="0"/>
              <a:t>52</a:t>
            </a:fld>
            <a:endParaRPr lang="en-US"/>
          </a:p>
        </p:txBody>
      </p:sp>
    </p:spTree>
    <p:extLst>
      <p:ext uri="{BB962C8B-B14F-4D97-AF65-F5344CB8AC3E}">
        <p14:creationId xmlns:p14="http://schemas.microsoft.com/office/powerpoint/2010/main" val="14150066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b="1" i="1" dirty="0">
                <a:solidFill>
                  <a:srgbClr val="002060"/>
                </a:solidFill>
              </a:rPr>
              <a:t>Phase Portraits of general f(T) Cosmology</a:t>
            </a:r>
            <a:endParaRPr lang="en-US" sz="2000" b="1" dirty="0">
              <a:solidFill>
                <a:srgbClr val="FF0000"/>
              </a:solidFill>
            </a:endParaRPr>
          </a:p>
        </p:txBody>
      </p:sp>
      <p:pic>
        <p:nvPicPr>
          <p:cNvPr id="22" name="Picture 21"/>
          <p:cNvPicPr>
            <a:picLocks noChangeAspect="1"/>
          </p:cNvPicPr>
          <p:nvPr/>
        </p:nvPicPr>
        <p:blipFill>
          <a:blip r:embed="rId2">
            <a:lum bright="-20000" contrast="40000"/>
          </a:blip>
          <a:stretch>
            <a:fillRect/>
          </a:stretch>
        </p:blipFill>
        <p:spPr>
          <a:xfrm>
            <a:off x="4102499" y="2162931"/>
            <a:ext cx="3987001" cy="1055760"/>
          </a:xfrm>
          <a:prstGeom prst="rect">
            <a:avLst/>
          </a:prstGeom>
        </p:spPr>
      </p:pic>
      <p:sp>
        <p:nvSpPr>
          <p:cNvPr id="23" name="Rectangle 22"/>
          <p:cNvSpPr/>
          <p:nvPr/>
        </p:nvSpPr>
        <p:spPr>
          <a:xfrm>
            <a:off x="1084917" y="3858863"/>
            <a:ext cx="4006225" cy="369332"/>
          </a:xfrm>
          <a:prstGeom prst="rect">
            <a:avLst/>
          </a:prstGeom>
        </p:spPr>
        <p:txBody>
          <a:bodyPr wrap="none">
            <a:spAutoFit/>
          </a:bodyPr>
          <a:lstStyle/>
          <a:p>
            <a:r>
              <a:rPr lang="en-US" dirty="0">
                <a:latin typeface="Arial" panose="020B0604020202020204" pitchFamily="34" charset="0"/>
              </a:rPr>
              <a:t>one-dimensional autonomous system</a:t>
            </a:r>
            <a:endParaRPr lang="en-US" dirty="0"/>
          </a:p>
        </p:txBody>
      </p:sp>
      <p:sp>
        <p:nvSpPr>
          <p:cNvPr id="24" name="TextBox 23"/>
          <p:cNvSpPr txBox="1"/>
          <p:nvPr/>
        </p:nvSpPr>
        <p:spPr>
          <a:xfrm>
            <a:off x="1118496" y="1690688"/>
            <a:ext cx="2601243" cy="400110"/>
          </a:xfrm>
          <a:prstGeom prst="rect">
            <a:avLst/>
          </a:prstGeom>
          <a:noFill/>
        </p:spPr>
        <p:txBody>
          <a:bodyPr wrap="square" rtlCol="0">
            <a:spAutoFit/>
          </a:bodyPr>
          <a:lstStyle/>
          <a:p>
            <a:r>
              <a:rPr lang="en-US" sz="2000" b="1" dirty="0">
                <a:solidFill>
                  <a:srgbClr val="FF0000"/>
                </a:solidFill>
              </a:rPr>
              <a:t>The f(T) phase portrait</a:t>
            </a:r>
          </a:p>
        </p:txBody>
      </p:sp>
      <p:pic>
        <p:nvPicPr>
          <p:cNvPr id="25" name="Picture 24"/>
          <p:cNvPicPr>
            <a:picLocks noChangeAspect="1"/>
          </p:cNvPicPr>
          <p:nvPr/>
        </p:nvPicPr>
        <p:blipFill>
          <a:blip r:embed="rId3">
            <a:duotone>
              <a:prstClr val="black"/>
              <a:schemeClr val="accent4">
                <a:tint val="45000"/>
                <a:satMod val="400000"/>
              </a:schemeClr>
            </a:duotone>
            <a:lum bright="-20000" contrast="40000"/>
          </a:blip>
          <a:stretch>
            <a:fillRect/>
          </a:stretch>
        </p:blipFill>
        <p:spPr>
          <a:xfrm>
            <a:off x="4222108" y="4818827"/>
            <a:ext cx="3747781" cy="727080"/>
          </a:xfrm>
          <a:prstGeom prst="rect">
            <a:avLst/>
          </a:prstGeom>
        </p:spPr>
      </p:pic>
      <p:sp>
        <p:nvSpPr>
          <p:cNvPr id="2" name="Down Arrow 1"/>
          <p:cNvSpPr/>
          <p:nvPr/>
        </p:nvSpPr>
        <p:spPr>
          <a:xfrm>
            <a:off x="5860471" y="3378511"/>
            <a:ext cx="471054" cy="13300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6247388" y="3643603"/>
            <a:ext cx="2363211" cy="369332"/>
          </a:xfrm>
          <a:prstGeom prst="rect">
            <a:avLst/>
          </a:prstGeom>
          <a:noFill/>
        </p:spPr>
        <p:txBody>
          <a:bodyPr wrap="square" rtlCol="0">
            <a:spAutoFit/>
          </a:bodyPr>
          <a:lstStyle/>
          <a:p>
            <a:r>
              <a:rPr lang="en-US" b="1" dirty="0">
                <a:solidFill>
                  <a:srgbClr val="FF0000"/>
                </a:solidFill>
              </a:rPr>
              <a:t>f(T)= T = − 6H</a:t>
            </a:r>
            <a:r>
              <a:rPr lang="en-US" b="1" baseline="30000" dirty="0">
                <a:solidFill>
                  <a:srgbClr val="FF0000"/>
                </a:solidFill>
              </a:rPr>
              <a:t>2</a:t>
            </a:r>
            <a:r>
              <a:rPr lang="en-US" b="1" dirty="0">
                <a:solidFill>
                  <a:srgbClr val="FF0000"/>
                </a:solidFill>
              </a:rPr>
              <a:t> (TEGR)</a:t>
            </a:r>
            <a:endParaRPr lang="en-US" b="1" baseline="30000" dirty="0">
              <a:solidFill>
                <a:srgbClr val="FF0000"/>
              </a:solidFill>
            </a:endParaRPr>
          </a:p>
        </p:txBody>
      </p:sp>
      <p:sp>
        <p:nvSpPr>
          <p:cNvPr id="4" name="Slide Number Placeholder 3">
            <a:extLst>
              <a:ext uri="{FF2B5EF4-FFF2-40B4-BE49-F238E27FC236}">
                <a16:creationId xmlns:a16="http://schemas.microsoft.com/office/drawing/2014/main" id="{DA908ADE-FCD8-5A85-53C0-7D5FCF0917C3}"/>
              </a:ext>
            </a:extLst>
          </p:cNvPr>
          <p:cNvSpPr>
            <a:spLocks noGrp="1"/>
          </p:cNvSpPr>
          <p:nvPr>
            <p:ph type="sldNum" sz="quarter" idx="12"/>
          </p:nvPr>
        </p:nvSpPr>
        <p:spPr/>
        <p:txBody>
          <a:bodyPr/>
          <a:lstStyle/>
          <a:p>
            <a:fld id="{23B165B4-B021-4F37-9901-CEB6DBD04A87}" type="slidenum">
              <a:rPr lang="en-US" smtClean="0"/>
              <a:t>53</a:t>
            </a:fld>
            <a:endParaRPr lang="en-US"/>
          </a:p>
        </p:txBody>
      </p:sp>
    </p:spTree>
    <p:extLst>
      <p:ext uri="{BB962C8B-B14F-4D97-AF65-F5344CB8AC3E}">
        <p14:creationId xmlns:p14="http://schemas.microsoft.com/office/powerpoint/2010/main" val="38853604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4000" dirty="0">
                <a:solidFill>
                  <a:srgbClr val="002060"/>
                </a:solidFill>
              </a:rPr>
              <a:t>Four dynamical regions of the phase space</a:t>
            </a:r>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6718419" y="1690689"/>
            <a:ext cx="4071501" cy="3897390"/>
          </a:xfrm>
          <a:prstGeom prst="rect">
            <a:avLst/>
          </a:prstGeom>
        </p:spPr>
      </p:pic>
      <p:sp>
        <p:nvSpPr>
          <p:cNvPr id="2" name="TextBox 1"/>
          <p:cNvSpPr txBox="1"/>
          <p:nvPr/>
        </p:nvSpPr>
        <p:spPr>
          <a:xfrm>
            <a:off x="838201" y="1692322"/>
            <a:ext cx="5880218" cy="3970318"/>
          </a:xfrm>
          <a:prstGeom prst="rect">
            <a:avLst/>
          </a:prstGeom>
          <a:noFill/>
        </p:spPr>
        <p:txBody>
          <a:bodyPr wrap="square" rtlCol="0">
            <a:spAutoFit/>
          </a:bodyPr>
          <a:lstStyle/>
          <a:p>
            <a:pPr algn="just"/>
            <a:r>
              <a:rPr lang="en-US" b="1" dirty="0">
                <a:latin typeface="Arial" panose="020B0604020202020204" pitchFamily="34" charset="0"/>
                <a:cs typeface="Arial" panose="020B0604020202020204" pitchFamily="34" charset="0"/>
              </a:rPr>
              <a:t>(I)-region</a:t>
            </a:r>
            <a:r>
              <a:rPr lang="en-US" dirty="0">
                <a:latin typeface="Arial" panose="020B0604020202020204" pitchFamily="34" charset="0"/>
                <a:cs typeface="Arial" panose="020B0604020202020204" pitchFamily="34" charset="0"/>
              </a:rPr>
              <a:t> represents an accelerated contracting universe as q&lt;0 and H&lt;0.</a:t>
            </a:r>
          </a:p>
          <a:p>
            <a:pPr algn="just"/>
            <a:endParaRPr lang="en-US"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(II)-region</a:t>
            </a:r>
            <a:r>
              <a:rPr lang="en-US" dirty="0">
                <a:latin typeface="Arial" panose="020B0604020202020204" pitchFamily="34" charset="0"/>
                <a:cs typeface="Arial" panose="020B0604020202020204" pitchFamily="34" charset="0"/>
              </a:rPr>
              <a:t> represents an decelerated contracting universe as q&gt;0 and H&lt;0.</a:t>
            </a:r>
          </a:p>
          <a:p>
            <a:pPr algn="just"/>
            <a:endParaRPr lang="en-US"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(III)-region</a:t>
            </a:r>
            <a:r>
              <a:rPr lang="en-US" dirty="0">
                <a:latin typeface="Arial" panose="020B0604020202020204" pitchFamily="34" charset="0"/>
                <a:cs typeface="Arial" panose="020B0604020202020204" pitchFamily="34" charset="0"/>
              </a:rPr>
              <a:t> represents an decelerated expanding universe as q&gt;0 and H&gt;0 which characterizes the standard thermal history (BBN).</a:t>
            </a:r>
          </a:p>
          <a:p>
            <a:pPr algn="just"/>
            <a:endParaRPr lang="en-US"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(IV)-region</a:t>
            </a:r>
            <a:r>
              <a:rPr lang="en-US" dirty="0">
                <a:latin typeface="Arial" panose="020B0604020202020204" pitchFamily="34" charset="0"/>
                <a:cs typeface="Arial" panose="020B0604020202020204" pitchFamily="34" charset="0"/>
              </a:rPr>
              <a:t> represents an accelerated expanding universe as q&lt;0 and H&gt;0 which characterizes the so-called inflation (early universe) or dark energy (late universe).</a:t>
            </a:r>
          </a:p>
        </p:txBody>
      </p:sp>
      <p:sp>
        <p:nvSpPr>
          <p:cNvPr id="8" name="Rectangle 7"/>
          <p:cNvSpPr/>
          <p:nvPr/>
        </p:nvSpPr>
        <p:spPr>
          <a:xfrm>
            <a:off x="5324168" y="6074591"/>
            <a:ext cx="6228735" cy="369332"/>
          </a:xfrm>
          <a:prstGeom prst="rect">
            <a:avLst/>
          </a:prstGeom>
        </p:spPr>
        <p:txBody>
          <a:bodyPr wrap="square">
            <a:spAutoFit/>
          </a:bodyPr>
          <a:lstStyle/>
          <a:p>
            <a:pPr algn="r"/>
            <a:r>
              <a:rPr lang="en-US" b="1" dirty="0">
                <a:solidFill>
                  <a:schemeClr val="bg1"/>
                </a:solidFill>
                <a:latin typeface="Times New Roman" panose="02020603050405020304" pitchFamily="18" charset="0"/>
                <a:cs typeface="Times New Roman" panose="02020603050405020304" pitchFamily="18" charset="0"/>
              </a:rPr>
              <a:t>A.  </a:t>
            </a:r>
            <a:r>
              <a:rPr lang="en-US" b="1" dirty="0" err="1">
                <a:solidFill>
                  <a:schemeClr val="bg1"/>
                </a:solidFill>
                <a:latin typeface="Times New Roman" panose="02020603050405020304" pitchFamily="18" charset="0"/>
                <a:cs typeface="Times New Roman" panose="02020603050405020304" pitchFamily="18" charset="0"/>
              </a:rPr>
              <a:t>Awad</a:t>
            </a:r>
            <a:r>
              <a:rPr lang="en-US" b="1" dirty="0">
                <a:solidFill>
                  <a:schemeClr val="bg1"/>
                </a:solidFill>
                <a:latin typeface="Times New Roman" panose="02020603050405020304" pitchFamily="18" charset="0"/>
                <a:cs typeface="Times New Roman" panose="02020603050405020304" pitchFamily="18" charset="0"/>
              </a:rPr>
              <a:t>, et. al., JCAP 02 (2018), 052 [arXiv:1710.10194]</a:t>
            </a:r>
          </a:p>
        </p:txBody>
      </p:sp>
      <p:sp>
        <p:nvSpPr>
          <p:cNvPr id="9" name="Slide Number Placeholder 8">
            <a:extLst>
              <a:ext uri="{FF2B5EF4-FFF2-40B4-BE49-F238E27FC236}">
                <a16:creationId xmlns:a16="http://schemas.microsoft.com/office/drawing/2014/main" id="{58E7A4CF-DD5D-827D-4ED9-CDB422A6D3B9}"/>
              </a:ext>
            </a:extLst>
          </p:cNvPr>
          <p:cNvSpPr>
            <a:spLocks noGrp="1"/>
          </p:cNvSpPr>
          <p:nvPr>
            <p:ph type="sldNum" sz="quarter" idx="12"/>
          </p:nvPr>
        </p:nvSpPr>
        <p:spPr/>
        <p:txBody>
          <a:bodyPr/>
          <a:lstStyle/>
          <a:p>
            <a:fld id="{23B165B4-B021-4F37-9901-CEB6DBD04A87}" type="slidenum">
              <a:rPr lang="en-US" smtClean="0"/>
              <a:t>54</a:t>
            </a:fld>
            <a:endParaRPr lang="en-US"/>
          </a:p>
        </p:txBody>
      </p:sp>
    </p:spTree>
    <p:extLst>
      <p:ext uri="{BB962C8B-B14F-4D97-AF65-F5344CB8AC3E}">
        <p14:creationId xmlns:p14="http://schemas.microsoft.com/office/powerpoint/2010/main" val="3975438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i="1" dirty="0">
                <a:solidFill>
                  <a:srgbClr val="002060"/>
                </a:solidFill>
              </a:rPr>
              <a:t>Exponential Infrared f(T) Gravity</a:t>
            </a:r>
          </a:p>
        </p:txBody>
      </p:sp>
      <p:pic>
        <p:nvPicPr>
          <p:cNvPr id="2" name="Picture 1"/>
          <p:cNvPicPr>
            <a:picLocks noChangeAspect="1"/>
          </p:cNvPicPr>
          <p:nvPr/>
        </p:nvPicPr>
        <p:blipFill>
          <a:blip r:embed="rId2"/>
          <a:stretch>
            <a:fillRect/>
          </a:stretch>
        </p:blipFill>
        <p:spPr>
          <a:xfrm>
            <a:off x="6889929" y="1690688"/>
            <a:ext cx="3229470" cy="438240"/>
          </a:xfrm>
          <a:prstGeom prst="rect">
            <a:avLst/>
          </a:prstGeom>
        </p:spPr>
      </p:pic>
      <p:sp>
        <p:nvSpPr>
          <p:cNvPr id="10" name="Rectangle 9"/>
          <p:cNvSpPr/>
          <p:nvPr/>
        </p:nvSpPr>
        <p:spPr>
          <a:xfrm>
            <a:off x="960226" y="4728105"/>
            <a:ext cx="3647152" cy="369332"/>
          </a:xfrm>
          <a:prstGeom prst="rect">
            <a:avLst/>
          </a:prstGeom>
        </p:spPr>
        <p:txBody>
          <a:bodyPr wrap="none">
            <a:spAutoFit/>
          </a:bodyPr>
          <a:lstStyle/>
          <a:p>
            <a:r>
              <a:rPr lang="en-US" dirty="0">
                <a:latin typeface="Arial" panose="020B0604020202020204" pitchFamily="34" charset="0"/>
              </a:rPr>
              <a:t>The parameter is not independent</a:t>
            </a:r>
            <a:endParaRPr lang="en-US" dirty="0"/>
          </a:p>
        </p:txBody>
      </p:sp>
      <p:sp>
        <p:nvSpPr>
          <p:cNvPr id="11" name="TextBox 10"/>
          <p:cNvSpPr txBox="1"/>
          <p:nvPr/>
        </p:nvSpPr>
        <p:spPr>
          <a:xfrm>
            <a:off x="993805" y="2774009"/>
            <a:ext cx="2601243" cy="400110"/>
          </a:xfrm>
          <a:prstGeom prst="rect">
            <a:avLst/>
          </a:prstGeom>
          <a:noFill/>
        </p:spPr>
        <p:txBody>
          <a:bodyPr wrap="square" rtlCol="0">
            <a:spAutoFit/>
          </a:bodyPr>
          <a:lstStyle/>
          <a:p>
            <a:r>
              <a:rPr lang="en-US" sz="2000" b="1" dirty="0">
                <a:solidFill>
                  <a:srgbClr val="FF0000"/>
                </a:solidFill>
              </a:rPr>
              <a:t>The f(T) phase portrait</a:t>
            </a:r>
          </a:p>
        </p:txBody>
      </p:sp>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5829170" y="2250155"/>
            <a:ext cx="5350988" cy="3667955"/>
          </a:xfrm>
          <a:prstGeom prst="rect">
            <a:avLst/>
          </a:prstGeom>
        </p:spPr>
      </p:pic>
      <p:pic>
        <p:nvPicPr>
          <p:cNvPr id="12" name="Picture 11"/>
          <p:cNvPicPr>
            <a:picLocks noChangeAspect="1"/>
          </p:cNvPicPr>
          <p:nvPr/>
        </p:nvPicPr>
        <p:blipFill>
          <a:blip r:embed="rId5">
            <a:extLst>
              <a:ext uri="{BEBA8EAE-BF5A-486C-A8C5-ECC9F3942E4B}">
                <a14:imgProps xmlns:a14="http://schemas.microsoft.com/office/drawing/2010/main">
                  <a14:imgLayer r:embed="rId6">
                    <a14:imgEffect>
                      <a14:brightnessContrast bright="-20000" contrast="40000"/>
                    </a14:imgEffect>
                  </a14:imgLayer>
                </a14:imgProps>
              </a:ext>
            </a:extLst>
          </a:blip>
          <a:stretch>
            <a:fillRect/>
          </a:stretch>
        </p:blipFill>
        <p:spPr>
          <a:xfrm>
            <a:off x="1482994" y="5121315"/>
            <a:ext cx="2981325" cy="638175"/>
          </a:xfrm>
          <a:prstGeom prst="rect">
            <a:avLst/>
          </a:prstGeom>
        </p:spPr>
      </p:pic>
      <p:sp>
        <p:nvSpPr>
          <p:cNvPr id="13" name="TextBox 12"/>
          <p:cNvSpPr txBox="1"/>
          <p:nvPr/>
        </p:nvSpPr>
        <p:spPr>
          <a:xfrm>
            <a:off x="1765724" y="5683616"/>
            <a:ext cx="2494722" cy="369332"/>
          </a:xfrm>
          <a:prstGeom prst="rect">
            <a:avLst/>
          </a:prstGeom>
          <a:noFill/>
        </p:spPr>
        <p:txBody>
          <a:bodyPr wrap="none" rtlCol="0">
            <a:spAutoFit/>
          </a:bodyPr>
          <a:lstStyle/>
          <a:p>
            <a:r>
              <a:rPr lang="en-US" b="1" dirty="0">
                <a:solidFill>
                  <a:srgbClr val="C00000"/>
                </a:solidFill>
              </a:rPr>
              <a:t>No extra free parameter</a:t>
            </a:r>
          </a:p>
        </p:txBody>
      </p:sp>
      <p:sp>
        <p:nvSpPr>
          <p:cNvPr id="14" name="TextBox 13"/>
          <p:cNvSpPr txBox="1"/>
          <p:nvPr/>
        </p:nvSpPr>
        <p:spPr>
          <a:xfrm>
            <a:off x="3414226" y="1545436"/>
            <a:ext cx="2361086" cy="923330"/>
          </a:xfrm>
          <a:prstGeom prst="rect">
            <a:avLst/>
          </a:prstGeom>
          <a:solidFill>
            <a:srgbClr val="FFFF00"/>
          </a:solidFill>
        </p:spPr>
        <p:txBody>
          <a:bodyPr wrap="square" rtlCol="0">
            <a:spAutoFit/>
          </a:bodyPr>
          <a:lstStyle/>
          <a:p>
            <a:pPr algn="ctr"/>
            <a:r>
              <a:rPr lang="en-US" dirty="0">
                <a:solidFill>
                  <a:srgbClr val="002060"/>
                </a:solidFill>
              </a:rPr>
              <a:t>New Suggested Model</a:t>
            </a:r>
          </a:p>
          <a:p>
            <a:pPr algn="ctr"/>
            <a:r>
              <a:rPr lang="en-US" b="1" dirty="0">
                <a:solidFill>
                  <a:srgbClr val="FF0000"/>
                </a:solidFill>
              </a:rPr>
              <a:t>Exponential Infrared f(T) Gravity</a:t>
            </a:r>
          </a:p>
        </p:txBody>
      </p:sp>
      <p:sp>
        <p:nvSpPr>
          <p:cNvPr id="15" name="Right Arrow 14"/>
          <p:cNvSpPr/>
          <p:nvPr/>
        </p:nvSpPr>
        <p:spPr>
          <a:xfrm>
            <a:off x="5829170" y="1825512"/>
            <a:ext cx="394209" cy="3388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7">
            <a:duotone>
              <a:prstClr val="black"/>
              <a:schemeClr val="accent4">
                <a:tint val="45000"/>
                <a:satMod val="400000"/>
              </a:schemeClr>
            </a:duotone>
            <a:extLst>
              <a:ext uri="{BEBA8EAE-BF5A-486C-A8C5-ECC9F3942E4B}">
                <a14:imgProps xmlns:a14="http://schemas.microsoft.com/office/drawing/2010/main">
                  <a14:imgLayer r:embed="rId8">
                    <a14:imgEffect>
                      <a14:brightnessContrast contrast="40000"/>
                    </a14:imgEffect>
                  </a14:imgLayer>
                </a14:imgProps>
              </a:ext>
            </a:extLst>
          </a:blip>
          <a:stretch>
            <a:fillRect/>
          </a:stretch>
        </p:blipFill>
        <p:spPr>
          <a:xfrm>
            <a:off x="1710593" y="3303561"/>
            <a:ext cx="3700436" cy="856387"/>
          </a:xfrm>
          <a:prstGeom prst="rect">
            <a:avLst/>
          </a:prstGeom>
        </p:spPr>
      </p:pic>
      <p:sp>
        <p:nvSpPr>
          <p:cNvPr id="4" name="Slide Number Placeholder 3">
            <a:extLst>
              <a:ext uri="{FF2B5EF4-FFF2-40B4-BE49-F238E27FC236}">
                <a16:creationId xmlns:a16="http://schemas.microsoft.com/office/drawing/2014/main" id="{734AF35A-8A6B-35B8-2EF9-C45FDA1DEE2B}"/>
              </a:ext>
            </a:extLst>
          </p:cNvPr>
          <p:cNvSpPr>
            <a:spLocks noGrp="1"/>
          </p:cNvSpPr>
          <p:nvPr>
            <p:ph type="sldNum" sz="quarter" idx="12"/>
          </p:nvPr>
        </p:nvSpPr>
        <p:spPr/>
        <p:txBody>
          <a:bodyPr/>
          <a:lstStyle/>
          <a:p>
            <a:fld id="{23B165B4-B021-4F37-9901-CEB6DBD04A87}" type="slidenum">
              <a:rPr lang="en-US" smtClean="0"/>
              <a:t>55</a:t>
            </a:fld>
            <a:endParaRPr lang="en-US"/>
          </a:p>
        </p:txBody>
      </p:sp>
    </p:spTree>
    <p:extLst>
      <p:ext uri="{BB962C8B-B14F-4D97-AF65-F5344CB8AC3E}">
        <p14:creationId xmlns:p14="http://schemas.microsoft.com/office/powerpoint/2010/main" val="42583581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i="1" dirty="0">
                <a:solidFill>
                  <a:srgbClr val="002060"/>
                </a:solidFill>
              </a:rPr>
              <a:t>Exponential Infrared f(T) Gravity</a:t>
            </a:r>
          </a:p>
        </p:txBody>
      </p:sp>
      <p:pic>
        <p:nvPicPr>
          <p:cNvPr id="2" name="Picture 1"/>
          <p:cNvPicPr>
            <a:picLocks noChangeAspect="1"/>
          </p:cNvPicPr>
          <p:nvPr/>
        </p:nvPicPr>
        <p:blipFill>
          <a:blip r:embed="rId2"/>
          <a:stretch>
            <a:fillRect/>
          </a:stretch>
        </p:blipFill>
        <p:spPr>
          <a:xfrm>
            <a:off x="6889929" y="1690688"/>
            <a:ext cx="3229470" cy="438240"/>
          </a:xfrm>
          <a:prstGeom prst="rect">
            <a:avLst/>
          </a:prstGeom>
        </p:spPr>
      </p:pic>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5829170" y="2250155"/>
            <a:ext cx="5350988" cy="3667955"/>
          </a:xfrm>
          <a:prstGeom prst="rect">
            <a:avLst/>
          </a:prstGeom>
        </p:spPr>
      </p:pic>
      <p:sp>
        <p:nvSpPr>
          <p:cNvPr id="5" name="TextBox 4">
            <a:extLst>
              <a:ext uri="{FF2B5EF4-FFF2-40B4-BE49-F238E27FC236}">
                <a16:creationId xmlns:a16="http://schemas.microsoft.com/office/drawing/2014/main" id="{5287BA50-23C1-9DDD-B0F6-88BCC40FFE19}"/>
              </a:ext>
            </a:extLst>
          </p:cNvPr>
          <p:cNvSpPr txBox="1"/>
          <p:nvPr/>
        </p:nvSpPr>
        <p:spPr>
          <a:xfrm>
            <a:off x="838200" y="1686897"/>
            <a:ext cx="4858626" cy="1754326"/>
          </a:xfrm>
          <a:prstGeom prst="rect">
            <a:avLst/>
          </a:prstGeom>
          <a:noFill/>
        </p:spPr>
        <p:txBody>
          <a:bodyPr wrap="square">
            <a:spAutoFit/>
          </a:bodyPr>
          <a:lstStyle/>
          <a:p>
            <a:pPr algn="just"/>
            <a:r>
              <a:rPr lang="en-US" dirty="0"/>
              <a:t>The exponential correction reduces to unity at large T-regimes (early universe/strong gravity), and therefore the model does not change early universe at last scattering (CMB) or at solar system. It affects the evolution at late universe only on cosmic scales.</a:t>
            </a:r>
          </a:p>
        </p:txBody>
      </p:sp>
      <p:sp>
        <p:nvSpPr>
          <p:cNvPr id="9" name="TextBox 8">
            <a:extLst>
              <a:ext uri="{FF2B5EF4-FFF2-40B4-BE49-F238E27FC236}">
                <a16:creationId xmlns:a16="http://schemas.microsoft.com/office/drawing/2014/main" id="{60B9C411-5FEB-FEC7-6EA5-E87CB7A68550}"/>
              </a:ext>
            </a:extLst>
          </p:cNvPr>
          <p:cNvSpPr txBox="1"/>
          <p:nvPr/>
        </p:nvSpPr>
        <p:spPr>
          <a:xfrm>
            <a:off x="838200" y="3630553"/>
            <a:ext cx="4858626" cy="2862322"/>
          </a:xfrm>
          <a:prstGeom prst="rect">
            <a:avLst/>
          </a:prstGeom>
          <a:noFill/>
        </p:spPr>
        <p:txBody>
          <a:bodyPr wrap="square">
            <a:spAutoFit/>
          </a:bodyPr>
          <a:lstStyle/>
          <a:p>
            <a:pPr algn="just"/>
            <a:r>
              <a:rPr lang="en-US" dirty="0"/>
              <a:t>In infrared gravity models, usually each additional term in the </a:t>
            </a:r>
            <a:r>
              <a:rPr lang="en-US" dirty="0" err="1"/>
              <a:t>Lagrangian</a:t>
            </a:r>
            <a:r>
              <a:rPr lang="en-US" dirty="0"/>
              <a:t> introduces an extra free parameter. Generally these modifications introduce new free parameters which may require further explanation and interpretation. Finally, it </a:t>
            </a:r>
            <a:r>
              <a:rPr lang="en-US" dirty="0" err="1"/>
              <a:t>favours</a:t>
            </a:r>
            <a:r>
              <a:rPr lang="en-US" dirty="0"/>
              <a:t> the LCDM model statistically when confronting with observations. In addition, in our choice, we can describe a complete spectrum of infrared corrections without introducing new parameters which is not an easy task.</a:t>
            </a:r>
          </a:p>
        </p:txBody>
      </p:sp>
      <p:sp>
        <p:nvSpPr>
          <p:cNvPr id="16" name="Slide Number Placeholder 15">
            <a:extLst>
              <a:ext uri="{FF2B5EF4-FFF2-40B4-BE49-F238E27FC236}">
                <a16:creationId xmlns:a16="http://schemas.microsoft.com/office/drawing/2014/main" id="{65D12999-286F-FEF6-F134-0446898B9CB1}"/>
              </a:ext>
            </a:extLst>
          </p:cNvPr>
          <p:cNvSpPr>
            <a:spLocks noGrp="1"/>
          </p:cNvSpPr>
          <p:nvPr>
            <p:ph type="sldNum" sz="quarter" idx="12"/>
          </p:nvPr>
        </p:nvSpPr>
        <p:spPr/>
        <p:txBody>
          <a:bodyPr/>
          <a:lstStyle/>
          <a:p>
            <a:fld id="{23B165B4-B021-4F37-9901-CEB6DBD04A87}" type="slidenum">
              <a:rPr lang="en-US" smtClean="0"/>
              <a:t>56</a:t>
            </a:fld>
            <a:endParaRPr lang="en-US"/>
          </a:p>
        </p:txBody>
      </p:sp>
    </p:spTree>
    <p:extLst>
      <p:ext uri="{BB962C8B-B14F-4D97-AF65-F5344CB8AC3E}">
        <p14:creationId xmlns:p14="http://schemas.microsoft.com/office/powerpoint/2010/main" val="16674802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i="1" dirty="0">
                <a:solidFill>
                  <a:srgbClr val="002060"/>
                </a:solidFill>
              </a:rPr>
              <a:t>Exponential Infrared f(T) Gravity</a:t>
            </a:r>
            <a:endParaRPr lang="en-US" sz="2000" b="1" dirty="0">
              <a:solidFill>
                <a:srgbClr val="FF0000"/>
              </a:solidFill>
            </a:endParaRPr>
          </a:p>
        </p:txBody>
      </p:sp>
      <p:pic>
        <p:nvPicPr>
          <p:cNvPr id="5" name="Picture 4"/>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838200" y="2304842"/>
            <a:ext cx="3349348" cy="3304390"/>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4452306" y="2304841"/>
            <a:ext cx="3343529" cy="3304390"/>
          </a:xfrm>
          <a:prstGeom prst="rect">
            <a:avLst/>
          </a:prstGeom>
        </p:spPr>
      </p:pic>
      <p:pic>
        <p:nvPicPr>
          <p:cNvPr id="13" name="Picture 12"/>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8060593" y="2304841"/>
            <a:ext cx="3293207" cy="3304390"/>
          </a:xfrm>
          <a:prstGeom prst="rect">
            <a:avLst/>
          </a:prstGeom>
        </p:spPr>
      </p:pic>
      <p:sp>
        <p:nvSpPr>
          <p:cNvPr id="16" name="TextBox 15"/>
          <p:cNvSpPr txBox="1"/>
          <p:nvPr/>
        </p:nvSpPr>
        <p:spPr>
          <a:xfrm>
            <a:off x="3464216" y="4786607"/>
            <a:ext cx="723332" cy="553998"/>
          </a:xfrm>
          <a:prstGeom prst="rect">
            <a:avLst/>
          </a:prstGeom>
          <a:noFill/>
        </p:spPr>
        <p:txBody>
          <a:bodyPr wrap="square" rtlCol="0">
            <a:spAutoFit/>
          </a:bodyPr>
          <a:lstStyle/>
          <a:p>
            <a:pPr algn="ctr"/>
            <a:r>
              <a:rPr lang="en-US" sz="3000" b="1" dirty="0">
                <a:solidFill>
                  <a:srgbClr val="FF0000"/>
                </a:solidFill>
                <a:latin typeface="Webdings" panose="05030102010509060703" pitchFamily="18" charset="2"/>
                <a:sym typeface="Wingdings 2" panose="05020102010507070707" pitchFamily="18" charset="2"/>
              </a:rPr>
              <a:t></a:t>
            </a:r>
            <a:endParaRPr lang="en-US" sz="3000" b="1" dirty="0">
              <a:solidFill>
                <a:srgbClr val="FF0000"/>
              </a:solidFill>
              <a:latin typeface="Webdings" panose="05030102010509060703" pitchFamily="18" charset="2"/>
            </a:endParaRPr>
          </a:p>
        </p:txBody>
      </p:sp>
      <p:sp>
        <p:nvSpPr>
          <p:cNvPr id="17" name="TextBox 16"/>
          <p:cNvSpPr txBox="1"/>
          <p:nvPr/>
        </p:nvSpPr>
        <p:spPr>
          <a:xfrm>
            <a:off x="7072503" y="4786607"/>
            <a:ext cx="723332" cy="553998"/>
          </a:xfrm>
          <a:prstGeom prst="rect">
            <a:avLst/>
          </a:prstGeom>
          <a:noFill/>
        </p:spPr>
        <p:txBody>
          <a:bodyPr wrap="square" rtlCol="0">
            <a:spAutoFit/>
          </a:bodyPr>
          <a:lstStyle/>
          <a:p>
            <a:pPr algn="ctr"/>
            <a:r>
              <a:rPr lang="en-US" sz="3000" b="1" dirty="0">
                <a:solidFill>
                  <a:srgbClr val="FF0000"/>
                </a:solidFill>
                <a:latin typeface="Webdings" panose="05030102010509060703" pitchFamily="18" charset="2"/>
                <a:sym typeface="Wingdings 2" panose="05020102010507070707" pitchFamily="18" charset="2"/>
              </a:rPr>
              <a:t></a:t>
            </a:r>
            <a:endParaRPr lang="en-US" sz="3000" b="1" dirty="0">
              <a:solidFill>
                <a:srgbClr val="FF0000"/>
              </a:solidFill>
              <a:latin typeface="Webdings" panose="05030102010509060703" pitchFamily="18" charset="2"/>
            </a:endParaRPr>
          </a:p>
        </p:txBody>
      </p:sp>
      <p:sp>
        <p:nvSpPr>
          <p:cNvPr id="18" name="TextBox 17"/>
          <p:cNvSpPr txBox="1"/>
          <p:nvPr/>
        </p:nvSpPr>
        <p:spPr>
          <a:xfrm>
            <a:off x="10630468" y="4753104"/>
            <a:ext cx="723332" cy="553998"/>
          </a:xfrm>
          <a:prstGeom prst="rect">
            <a:avLst/>
          </a:prstGeom>
          <a:noFill/>
        </p:spPr>
        <p:txBody>
          <a:bodyPr wrap="square" rtlCol="0">
            <a:spAutoFit/>
          </a:bodyPr>
          <a:lstStyle/>
          <a:p>
            <a:pPr algn="ctr"/>
            <a:r>
              <a:rPr lang="en-US" sz="3000" b="1" dirty="0">
                <a:solidFill>
                  <a:srgbClr val="FF0000"/>
                </a:solidFill>
                <a:latin typeface="Webdings" panose="05030102010509060703" pitchFamily="18" charset="2"/>
                <a:sym typeface="Wingdings 2" panose="05020102010507070707" pitchFamily="18" charset="2"/>
              </a:rPr>
              <a:t></a:t>
            </a:r>
            <a:endParaRPr lang="en-US" sz="3000" b="1" dirty="0">
              <a:solidFill>
                <a:srgbClr val="FF0000"/>
              </a:solidFill>
              <a:latin typeface="Webdings" panose="05030102010509060703" pitchFamily="18" charset="2"/>
            </a:endParaRPr>
          </a:p>
        </p:txBody>
      </p:sp>
      <p:sp>
        <p:nvSpPr>
          <p:cNvPr id="19" name="TextBox 18"/>
          <p:cNvSpPr txBox="1"/>
          <p:nvPr/>
        </p:nvSpPr>
        <p:spPr>
          <a:xfrm>
            <a:off x="4702876" y="1429078"/>
            <a:ext cx="3041025" cy="523220"/>
          </a:xfrm>
          <a:prstGeom prst="rect">
            <a:avLst/>
          </a:prstGeom>
          <a:noFill/>
        </p:spPr>
        <p:txBody>
          <a:bodyPr wrap="none" rtlCol="0">
            <a:spAutoFit/>
          </a:bodyPr>
          <a:lstStyle/>
          <a:p>
            <a:r>
              <a:rPr lang="en-US" sz="2800" b="1" dirty="0">
                <a:solidFill>
                  <a:srgbClr val="FF0000"/>
                </a:solidFill>
              </a:rPr>
              <a:t>Basic requirements</a:t>
            </a:r>
          </a:p>
        </p:txBody>
      </p:sp>
      <p:sp>
        <p:nvSpPr>
          <p:cNvPr id="20" name="TextBox 19"/>
          <p:cNvSpPr txBox="1"/>
          <p:nvPr/>
        </p:nvSpPr>
        <p:spPr>
          <a:xfrm>
            <a:off x="1611858" y="5798125"/>
            <a:ext cx="1802032" cy="369332"/>
          </a:xfrm>
          <a:prstGeom prst="rect">
            <a:avLst/>
          </a:prstGeom>
          <a:noFill/>
        </p:spPr>
        <p:txBody>
          <a:bodyPr wrap="none" rtlCol="0">
            <a:spAutoFit/>
          </a:bodyPr>
          <a:lstStyle/>
          <a:p>
            <a:r>
              <a:rPr lang="en-US" dirty="0"/>
              <a:t>Hubble evolution</a:t>
            </a:r>
          </a:p>
        </p:txBody>
      </p:sp>
      <p:sp>
        <p:nvSpPr>
          <p:cNvPr id="21" name="TextBox 20"/>
          <p:cNvSpPr txBox="1"/>
          <p:nvPr/>
        </p:nvSpPr>
        <p:spPr>
          <a:xfrm>
            <a:off x="5012609" y="5798125"/>
            <a:ext cx="2421560" cy="369332"/>
          </a:xfrm>
          <a:prstGeom prst="rect">
            <a:avLst/>
          </a:prstGeom>
          <a:noFill/>
        </p:spPr>
        <p:txBody>
          <a:bodyPr wrap="none" rtlCol="0">
            <a:spAutoFit/>
          </a:bodyPr>
          <a:lstStyle/>
          <a:p>
            <a:r>
              <a:rPr lang="en-US" dirty="0"/>
              <a:t>Deceleration parameter</a:t>
            </a:r>
          </a:p>
        </p:txBody>
      </p:sp>
      <p:sp>
        <p:nvSpPr>
          <p:cNvPr id="22" name="TextBox 21"/>
          <p:cNvSpPr txBox="1"/>
          <p:nvPr/>
        </p:nvSpPr>
        <p:spPr>
          <a:xfrm>
            <a:off x="8771420" y="5798125"/>
            <a:ext cx="2014078" cy="369332"/>
          </a:xfrm>
          <a:prstGeom prst="rect">
            <a:avLst/>
          </a:prstGeom>
          <a:noFill/>
        </p:spPr>
        <p:txBody>
          <a:bodyPr wrap="none" rtlCol="0">
            <a:spAutoFit/>
          </a:bodyPr>
          <a:lstStyle/>
          <a:p>
            <a:r>
              <a:rPr lang="en-US" dirty="0"/>
              <a:t>Density parameters</a:t>
            </a:r>
          </a:p>
        </p:txBody>
      </p:sp>
      <p:sp>
        <p:nvSpPr>
          <p:cNvPr id="23" name="TextBox 22"/>
          <p:cNvSpPr txBox="1"/>
          <p:nvPr/>
        </p:nvSpPr>
        <p:spPr>
          <a:xfrm>
            <a:off x="4561802" y="1901945"/>
            <a:ext cx="3323171" cy="369332"/>
          </a:xfrm>
          <a:prstGeom prst="rect">
            <a:avLst/>
          </a:prstGeom>
          <a:solidFill>
            <a:srgbClr val="FFFF00"/>
          </a:solidFill>
        </p:spPr>
        <p:txBody>
          <a:bodyPr wrap="square" rtlCol="0">
            <a:spAutoFit/>
          </a:bodyPr>
          <a:lstStyle/>
          <a:p>
            <a:pPr algn="ctr"/>
            <a:r>
              <a:rPr lang="en-US" b="1" dirty="0">
                <a:solidFill>
                  <a:srgbClr val="FF0000"/>
                </a:solidFill>
              </a:rPr>
              <a:t>Exponential Infrared f(T) Gravity</a:t>
            </a:r>
          </a:p>
        </p:txBody>
      </p:sp>
      <p:sp>
        <p:nvSpPr>
          <p:cNvPr id="3" name="Slide Number Placeholder 2">
            <a:extLst>
              <a:ext uri="{FF2B5EF4-FFF2-40B4-BE49-F238E27FC236}">
                <a16:creationId xmlns:a16="http://schemas.microsoft.com/office/drawing/2014/main" id="{775EC6F6-BF40-D26E-BCE7-818275D20DEE}"/>
              </a:ext>
            </a:extLst>
          </p:cNvPr>
          <p:cNvSpPr>
            <a:spLocks noGrp="1"/>
          </p:cNvSpPr>
          <p:nvPr>
            <p:ph type="sldNum" sz="quarter" idx="12"/>
          </p:nvPr>
        </p:nvSpPr>
        <p:spPr/>
        <p:txBody>
          <a:bodyPr/>
          <a:lstStyle/>
          <a:p>
            <a:fld id="{23B165B4-B021-4F37-9901-CEB6DBD04A87}" type="slidenum">
              <a:rPr lang="en-US" smtClean="0"/>
              <a:t>57</a:t>
            </a:fld>
            <a:endParaRPr lang="en-US"/>
          </a:p>
        </p:txBody>
      </p:sp>
    </p:spTree>
    <p:extLst>
      <p:ext uri="{BB962C8B-B14F-4D97-AF65-F5344CB8AC3E}">
        <p14:creationId xmlns:p14="http://schemas.microsoft.com/office/powerpoint/2010/main" val="12217560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i="1" dirty="0">
                <a:solidFill>
                  <a:srgbClr val="002060"/>
                </a:solidFill>
              </a:rPr>
              <a:t>Exponential Infrared f(T) Gravity</a:t>
            </a:r>
            <a:endParaRPr lang="en-US" sz="2000" b="1" dirty="0">
              <a:solidFill>
                <a:srgbClr val="FF0000"/>
              </a:solidFill>
            </a:endParaRPr>
          </a:p>
        </p:txBody>
      </p:sp>
      <p:pic>
        <p:nvPicPr>
          <p:cNvPr id="12" name="Picture 11"/>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838200" y="2313930"/>
            <a:ext cx="3325123" cy="3286136"/>
          </a:xfrm>
          <a:prstGeom prst="rect">
            <a:avLst/>
          </a:prstGeom>
        </p:spPr>
      </p:pic>
      <p:pic>
        <p:nvPicPr>
          <p:cNvPr id="14" name="Picture 13"/>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4419983" y="2315064"/>
            <a:ext cx="3367718" cy="3285002"/>
          </a:xfrm>
          <a:prstGeom prst="rect">
            <a:avLst/>
          </a:prstGeom>
        </p:spPr>
      </p:pic>
      <p:pic>
        <p:nvPicPr>
          <p:cNvPr id="15" name="Picture 14"/>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8044361" y="2315064"/>
            <a:ext cx="3309440" cy="3292782"/>
          </a:xfrm>
          <a:prstGeom prst="rect">
            <a:avLst/>
          </a:prstGeom>
        </p:spPr>
      </p:pic>
      <p:sp>
        <p:nvSpPr>
          <p:cNvPr id="16" name="TextBox 15"/>
          <p:cNvSpPr txBox="1"/>
          <p:nvPr/>
        </p:nvSpPr>
        <p:spPr>
          <a:xfrm>
            <a:off x="3439991" y="4745663"/>
            <a:ext cx="723332" cy="553998"/>
          </a:xfrm>
          <a:prstGeom prst="rect">
            <a:avLst/>
          </a:prstGeom>
          <a:noFill/>
        </p:spPr>
        <p:txBody>
          <a:bodyPr wrap="square" rtlCol="0">
            <a:spAutoFit/>
          </a:bodyPr>
          <a:lstStyle/>
          <a:p>
            <a:pPr algn="ctr"/>
            <a:r>
              <a:rPr lang="en-US" sz="3000" b="1" dirty="0">
                <a:solidFill>
                  <a:srgbClr val="FF0000"/>
                </a:solidFill>
                <a:latin typeface="Webdings" panose="05030102010509060703" pitchFamily="18" charset="2"/>
                <a:sym typeface="Wingdings 2" panose="05020102010507070707" pitchFamily="18" charset="2"/>
              </a:rPr>
              <a:t></a:t>
            </a:r>
            <a:endParaRPr lang="en-US" sz="3000" b="1" dirty="0">
              <a:solidFill>
                <a:srgbClr val="FF0000"/>
              </a:solidFill>
              <a:latin typeface="Webdings" panose="05030102010509060703" pitchFamily="18" charset="2"/>
            </a:endParaRPr>
          </a:p>
        </p:txBody>
      </p:sp>
      <p:sp>
        <p:nvSpPr>
          <p:cNvPr id="17" name="TextBox 16"/>
          <p:cNvSpPr txBox="1"/>
          <p:nvPr/>
        </p:nvSpPr>
        <p:spPr>
          <a:xfrm>
            <a:off x="7064369" y="4745663"/>
            <a:ext cx="723332" cy="553998"/>
          </a:xfrm>
          <a:prstGeom prst="rect">
            <a:avLst/>
          </a:prstGeom>
          <a:noFill/>
        </p:spPr>
        <p:txBody>
          <a:bodyPr wrap="square" rtlCol="0">
            <a:spAutoFit/>
          </a:bodyPr>
          <a:lstStyle/>
          <a:p>
            <a:pPr algn="ctr"/>
            <a:r>
              <a:rPr lang="en-US" sz="3000" b="1" dirty="0">
                <a:solidFill>
                  <a:srgbClr val="FF0000"/>
                </a:solidFill>
                <a:latin typeface="Webdings" panose="05030102010509060703" pitchFamily="18" charset="2"/>
                <a:sym typeface="Wingdings 2" panose="05020102010507070707" pitchFamily="18" charset="2"/>
              </a:rPr>
              <a:t></a:t>
            </a:r>
            <a:endParaRPr lang="en-US" sz="3000" b="1" dirty="0">
              <a:solidFill>
                <a:srgbClr val="FF0000"/>
              </a:solidFill>
              <a:latin typeface="Webdings" panose="05030102010509060703" pitchFamily="18" charset="2"/>
            </a:endParaRPr>
          </a:p>
        </p:txBody>
      </p:sp>
      <p:sp>
        <p:nvSpPr>
          <p:cNvPr id="18" name="TextBox 17"/>
          <p:cNvSpPr txBox="1"/>
          <p:nvPr/>
        </p:nvSpPr>
        <p:spPr>
          <a:xfrm>
            <a:off x="10611650" y="4745663"/>
            <a:ext cx="723332" cy="553998"/>
          </a:xfrm>
          <a:prstGeom prst="rect">
            <a:avLst/>
          </a:prstGeom>
          <a:noFill/>
        </p:spPr>
        <p:txBody>
          <a:bodyPr wrap="square" rtlCol="0">
            <a:spAutoFit/>
          </a:bodyPr>
          <a:lstStyle/>
          <a:p>
            <a:pPr algn="ctr"/>
            <a:r>
              <a:rPr lang="en-US" sz="3000" b="1" dirty="0">
                <a:solidFill>
                  <a:srgbClr val="FF0000"/>
                </a:solidFill>
                <a:latin typeface="Webdings" panose="05030102010509060703" pitchFamily="18" charset="2"/>
                <a:sym typeface="Wingdings 2" panose="05020102010507070707" pitchFamily="18" charset="2"/>
              </a:rPr>
              <a:t></a:t>
            </a:r>
            <a:endParaRPr lang="en-US" sz="3000" b="1" dirty="0">
              <a:solidFill>
                <a:srgbClr val="FF0000"/>
              </a:solidFill>
              <a:latin typeface="Webdings" panose="05030102010509060703" pitchFamily="18" charset="2"/>
            </a:endParaRPr>
          </a:p>
        </p:txBody>
      </p:sp>
      <p:sp>
        <p:nvSpPr>
          <p:cNvPr id="19" name="TextBox 18"/>
          <p:cNvSpPr txBox="1"/>
          <p:nvPr/>
        </p:nvSpPr>
        <p:spPr>
          <a:xfrm>
            <a:off x="4603557" y="1429078"/>
            <a:ext cx="3041025" cy="523220"/>
          </a:xfrm>
          <a:prstGeom prst="rect">
            <a:avLst/>
          </a:prstGeom>
          <a:noFill/>
        </p:spPr>
        <p:txBody>
          <a:bodyPr wrap="none" rtlCol="0">
            <a:spAutoFit/>
          </a:bodyPr>
          <a:lstStyle/>
          <a:p>
            <a:r>
              <a:rPr lang="en-US" sz="2800" b="1" dirty="0">
                <a:solidFill>
                  <a:srgbClr val="FF0000"/>
                </a:solidFill>
              </a:rPr>
              <a:t>Basic requirements</a:t>
            </a:r>
          </a:p>
        </p:txBody>
      </p:sp>
      <p:sp>
        <p:nvSpPr>
          <p:cNvPr id="20" name="TextBox 19"/>
          <p:cNvSpPr txBox="1"/>
          <p:nvPr/>
        </p:nvSpPr>
        <p:spPr>
          <a:xfrm>
            <a:off x="1833655" y="5798125"/>
            <a:ext cx="1334211" cy="369332"/>
          </a:xfrm>
          <a:prstGeom prst="rect">
            <a:avLst/>
          </a:prstGeom>
          <a:noFill/>
        </p:spPr>
        <p:txBody>
          <a:bodyPr wrap="none" rtlCol="0">
            <a:spAutoFit/>
          </a:bodyPr>
          <a:lstStyle/>
          <a:p>
            <a:r>
              <a:rPr lang="en-US" dirty="0"/>
              <a:t>Dark torsion</a:t>
            </a:r>
          </a:p>
        </p:txBody>
      </p:sp>
      <p:sp>
        <p:nvSpPr>
          <p:cNvPr id="21" name="TextBox 20"/>
          <p:cNvSpPr txBox="1"/>
          <p:nvPr/>
        </p:nvSpPr>
        <p:spPr>
          <a:xfrm>
            <a:off x="5394748" y="5798125"/>
            <a:ext cx="1793633" cy="369332"/>
          </a:xfrm>
          <a:prstGeom prst="rect">
            <a:avLst/>
          </a:prstGeom>
          <a:noFill/>
        </p:spPr>
        <p:txBody>
          <a:bodyPr wrap="none" rtlCol="0">
            <a:spAutoFit/>
          </a:bodyPr>
          <a:lstStyle/>
          <a:p>
            <a:r>
              <a:rPr lang="en-US" dirty="0"/>
              <a:t>Om(z) parameter</a:t>
            </a:r>
          </a:p>
        </p:txBody>
      </p:sp>
      <p:sp>
        <p:nvSpPr>
          <p:cNvPr id="22" name="TextBox 21"/>
          <p:cNvSpPr txBox="1"/>
          <p:nvPr/>
        </p:nvSpPr>
        <p:spPr>
          <a:xfrm>
            <a:off x="9219980" y="5798125"/>
            <a:ext cx="1394934" cy="369332"/>
          </a:xfrm>
          <a:prstGeom prst="rect">
            <a:avLst/>
          </a:prstGeom>
          <a:noFill/>
        </p:spPr>
        <p:txBody>
          <a:bodyPr wrap="none" rtlCol="0">
            <a:spAutoFit/>
          </a:bodyPr>
          <a:lstStyle/>
          <a:p>
            <a:r>
              <a:rPr lang="en-US" dirty="0"/>
              <a:t>Sound speed</a:t>
            </a:r>
          </a:p>
        </p:txBody>
      </p:sp>
      <p:sp>
        <p:nvSpPr>
          <p:cNvPr id="23" name="TextBox 22"/>
          <p:cNvSpPr txBox="1"/>
          <p:nvPr/>
        </p:nvSpPr>
        <p:spPr>
          <a:xfrm>
            <a:off x="9982200" y="4512024"/>
            <a:ext cx="1429597" cy="276999"/>
          </a:xfrm>
          <a:prstGeom prst="rect">
            <a:avLst/>
          </a:prstGeom>
          <a:noFill/>
        </p:spPr>
        <p:txBody>
          <a:bodyPr wrap="square" rtlCol="0">
            <a:spAutoFit/>
          </a:bodyPr>
          <a:lstStyle/>
          <a:p>
            <a:r>
              <a:rPr lang="en-US" sz="1200" dirty="0">
                <a:solidFill>
                  <a:srgbClr val="FF0000"/>
                </a:solidFill>
              </a:rPr>
              <a:t>Perturbation level</a:t>
            </a:r>
          </a:p>
        </p:txBody>
      </p:sp>
      <p:sp>
        <p:nvSpPr>
          <p:cNvPr id="24" name="TextBox 23"/>
          <p:cNvSpPr txBox="1"/>
          <p:nvPr/>
        </p:nvSpPr>
        <p:spPr>
          <a:xfrm>
            <a:off x="4561802" y="1901945"/>
            <a:ext cx="3323171" cy="369332"/>
          </a:xfrm>
          <a:prstGeom prst="rect">
            <a:avLst/>
          </a:prstGeom>
          <a:solidFill>
            <a:srgbClr val="FFFF00"/>
          </a:solidFill>
        </p:spPr>
        <p:txBody>
          <a:bodyPr wrap="square" rtlCol="0">
            <a:spAutoFit/>
          </a:bodyPr>
          <a:lstStyle/>
          <a:p>
            <a:pPr algn="ctr"/>
            <a:r>
              <a:rPr lang="en-US" b="1" dirty="0">
                <a:solidFill>
                  <a:srgbClr val="FF0000"/>
                </a:solidFill>
              </a:rPr>
              <a:t>Exponential Infrared f(T) Gravity</a:t>
            </a:r>
          </a:p>
        </p:txBody>
      </p:sp>
      <p:sp>
        <p:nvSpPr>
          <p:cNvPr id="3" name="Slide Number Placeholder 2">
            <a:extLst>
              <a:ext uri="{FF2B5EF4-FFF2-40B4-BE49-F238E27FC236}">
                <a16:creationId xmlns:a16="http://schemas.microsoft.com/office/drawing/2014/main" id="{21668A3D-FBC4-E278-AED2-CE251F0A3700}"/>
              </a:ext>
            </a:extLst>
          </p:cNvPr>
          <p:cNvSpPr>
            <a:spLocks noGrp="1"/>
          </p:cNvSpPr>
          <p:nvPr>
            <p:ph type="sldNum" sz="quarter" idx="12"/>
          </p:nvPr>
        </p:nvSpPr>
        <p:spPr/>
        <p:txBody>
          <a:bodyPr/>
          <a:lstStyle/>
          <a:p>
            <a:fld id="{23B165B4-B021-4F37-9901-CEB6DBD04A87}" type="slidenum">
              <a:rPr lang="en-US" smtClean="0"/>
              <a:t>58</a:t>
            </a:fld>
            <a:endParaRPr lang="en-US"/>
          </a:p>
        </p:txBody>
      </p:sp>
    </p:spTree>
    <p:extLst>
      <p:ext uri="{BB962C8B-B14F-4D97-AF65-F5344CB8AC3E}">
        <p14:creationId xmlns:p14="http://schemas.microsoft.com/office/powerpoint/2010/main" val="15878027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759" y="365126"/>
            <a:ext cx="10680041" cy="976978"/>
          </a:xfrm>
        </p:spPr>
        <p:txBody>
          <a:bodyPr/>
          <a:lstStyle/>
          <a:p>
            <a:r>
              <a:rPr lang="en-US" dirty="0"/>
              <a:t>Exponential IR f(T) gravity</a:t>
            </a:r>
          </a:p>
        </p:txBody>
      </p:sp>
      <p:pic>
        <p:nvPicPr>
          <p:cNvPr id="6" name="Picture 5"/>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Lst>
          </a:blip>
          <a:srcRect t="533" b="533"/>
          <a:stretch/>
        </p:blipFill>
        <p:spPr>
          <a:xfrm>
            <a:off x="1354789" y="1253614"/>
            <a:ext cx="10090640" cy="4965168"/>
          </a:xfrm>
          <a:prstGeom prst="rect">
            <a:avLst/>
          </a:prstGeom>
        </p:spPr>
      </p:pic>
      <p:pic>
        <p:nvPicPr>
          <p:cNvPr id="7" name="Picture 6"/>
          <p:cNvPicPr>
            <a:picLocks noChangeAspect="1"/>
          </p:cNvPicPr>
          <p:nvPr/>
        </p:nvPicPr>
        <p:blipFill>
          <a:blip r:embed="rId4">
            <a:duotone>
              <a:prstClr val="black"/>
              <a:schemeClr val="accent4">
                <a:tint val="45000"/>
                <a:satMod val="400000"/>
              </a:schemeClr>
            </a:duotone>
            <a:lum bright="-20000" contrast="40000"/>
          </a:blip>
          <a:stretch>
            <a:fillRect/>
          </a:stretch>
        </p:blipFill>
        <p:spPr>
          <a:xfrm rot="16200000">
            <a:off x="-1495038" y="3395683"/>
            <a:ext cx="5018626" cy="681029"/>
          </a:xfrm>
          <a:prstGeom prst="rect">
            <a:avLst/>
          </a:prstGeom>
        </p:spPr>
      </p:pic>
      <p:sp>
        <p:nvSpPr>
          <p:cNvPr id="8" name="Rectangle 7"/>
          <p:cNvSpPr/>
          <p:nvPr/>
        </p:nvSpPr>
        <p:spPr>
          <a:xfrm>
            <a:off x="9797286" y="857553"/>
            <a:ext cx="1648143" cy="369332"/>
          </a:xfrm>
          <a:prstGeom prst="rect">
            <a:avLst/>
          </a:prstGeom>
        </p:spPr>
        <p:txBody>
          <a:bodyPr wrap="none">
            <a:spAutoFit/>
          </a:bodyPr>
          <a:lstStyle/>
          <a:p>
            <a:r>
              <a:rPr lang="en-US" dirty="0"/>
              <a:t>Base=TT+TE+EE</a:t>
            </a:r>
          </a:p>
        </p:txBody>
      </p:sp>
      <p:sp>
        <p:nvSpPr>
          <p:cNvPr id="9" name="Rectangle 1"/>
          <p:cNvSpPr>
            <a:spLocks noChangeArrowheads="1"/>
          </p:cNvSpPr>
          <p:nvPr/>
        </p:nvSpPr>
        <p:spPr bwMode="auto">
          <a:xfrm>
            <a:off x="5531504" y="6186519"/>
            <a:ext cx="5987665" cy="437249"/>
          </a:xfrm>
          <a:prstGeom prst="rect">
            <a:avLst/>
          </a:prstGeom>
          <a:noFill/>
          <a:ln>
            <a:noFill/>
          </a:ln>
          <a:effectLst/>
        </p:spPr>
        <p:txBody>
          <a:bodyPr vert="horz" wrap="none" lIns="91440" tIns="0" rIns="91440" bIns="15870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a:ln>
                  <a:noFill/>
                </a:ln>
                <a:solidFill>
                  <a:srgbClr val="002060"/>
                </a:solidFill>
                <a:effectLst/>
                <a:latin typeface="Times New Roman" panose="02020603050405020304" pitchFamily="18" charset="0"/>
                <a:cs typeface="Times New Roman" panose="02020603050405020304" pitchFamily="18" charset="0"/>
              </a:rPr>
              <a:t>M. </a:t>
            </a:r>
            <a:r>
              <a:rPr kumimoji="0" lang="en-US" b="1" i="0" u="none" strike="noStrike" cap="none" normalizeH="0" baseline="0" dirty="0" err="1">
                <a:ln>
                  <a:noFill/>
                </a:ln>
                <a:solidFill>
                  <a:srgbClr val="002060"/>
                </a:solidFill>
                <a:effectLst/>
                <a:latin typeface="Times New Roman" panose="02020603050405020304" pitchFamily="18" charset="0"/>
                <a:cs typeface="Times New Roman" panose="02020603050405020304" pitchFamily="18" charset="0"/>
              </a:rPr>
              <a:t>Hashim</a:t>
            </a:r>
            <a:r>
              <a:rPr kumimoji="0" lang="en-US" b="1" i="0" u="none" strike="noStrike" cap="none" normalizeH="0" baseline="0" dirty="0">
                <a:ln>
                  <a:noFill/>
                </a:ln>
                <a:solidFill>
                  <a:srgbClr val="002060"/>
                </a:solidFill>
                <a:effectLst/>
                <a:latin typeface="Times New Roman" panose="02020603050405020304" pitchFamily="18" charset="0"/>
                <a:cs typeface="Times New Roman" panose="02020603050405020304" pitchFamily="18" charset="0"/>
              </a:rPr>
              <a:t>, et. al., JCAP 07 (2021), 053 [arXiv:2104.08311]</a:t>
            </a:r>
          </a:p>
        </p:txBody>
      </p:sp>
      <p:sp>
        <p:nvSpPr>
          <p:cNvPr id="10" name="Slide Number Placeholder 9">
            <a:extLst>
              <a:ext uri="{FF2B5EF4-FFF2-40B4-BE49-F238E27FC236}">
                <a16:creationId xmlns:a16="http://schemas.microsoft.com/office/drawing/2014/main" id="{917A6686-A9E7-F6D8-B952-F5D89384C3C0}"/>
              </a:ext>
            </a:extLst>
          </p:cNvPr>
          <p:cNvSpPr>
            <a:spLocks noGrp="1"/>
          </p:cNvSpPr>
          <p:nvPr>
            <p:ph type="sldNum" sz="quarter" idx="12"/>
          </p:nvPr>
        </p:nvSpPr>
        <p:spPr/>
        <p:txBody>
          <a:bodyPr/>
          <a:lstStyle/>
          <a:p>
            <a:fld id="{23B165B4-B021-4F37-9901-CEB6DBD04A87}" type="slidenum">
              <a:rPr lang="en-US" smtClean="0"/>
              <a:t>59</a:t>
            </a:fld>
            <a:endParaRPr lang="en-US"/>
          </a:p>
        </p:txBody>
      </p:sp>
    </p:spTree>
    <p:extLst>
      <p:ext uri="{BB962C8B-B14F-4D97-AF65-F5344CB8AC3E}">
        <p14:creationId xmlns:p14="http://schemas.microsoft.com/office/powerpoint/2010/main" val="4258047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86603"/>
            <a:ext cx="10509569" cy="1450757"/>
          </a:xfrm>
        </p:spPr>
        <p:txBody>
          <a:bodyPr/>
          <a:lstStyle/>
          <a:p>
            <a:r>
              <a:rPr lang="en-US" dirty="0" err="1"/>
              <a:t>SNIa</a:t>
            </a:r>
            <a:r>
              <a:rPr lang="en-US" dirty="0"/>
              <a:t> Standard Candle</a:t>
            </a:r>
          </a:p>
        </p:txBody>
      </p:sp>
      <p:pic>
        <p:nvPicPr>
          <p:cNvPr id="28" name="Picture 27"/>
          <p:cNvPicPr>
            <a:picLocks noChangeAspect="1"/>
          </p:cNvPicPr>
          <p:nvPr/>
        </p:nvPicPr>
        <p:blipFill>
          <a:blip r:embed="rId2"/>
          <a:stretch>
            <a:fillRect/>
          </a:stretch>
        </p:blipFill>
        <p:spPr>
          <a:xfrm>
            <a:off x="646111" y="2245977"/>
            <a:ext cx="3947131" cy="756960"/>
          </a:xfrm>
          <a:prstGeom prst="rect">
            <a:avLst/>
          </a:prstGeom>
        </p:spPr>
      </p:pic>
      <p:pic>
        <p:nvPicPr>
          <p:cNvPr id="29" name="Picture 28"/>
          <p:cNvPicPr>
            <a:picLocks noChangeAspect="1"/>
          </p:cNvPicPr>
          <p:nvPr/>
        </p:nvPicPr>
        <p:blipFill>
          <a:blip r:embed="rId3"/>
          <a:stretch>
            <a:fillRect/>
          </a:stretch>
        </p:blipFill>
        <p:spPr>
          <a:xfrm>
            <a:off x="646111" y="4498620"/>
            <a:ext cx="2511810" cy="786840"/>
          </a:xfrm>
          <a:prstGeom prst="rect">
            <a:avLst/>
          </a:prstGeom>
        </p:spPr>
      </p:pic>
      <p:sp>
        <p:nvSpPr>
          <p:cNvPr id="31" name="TextBox 30"/>
          <p:cNvSpPr txBox="1"/>
          <p:nvPr/>
        </p:nvSpPr>
        <p:spPr>
          <a:xfrm>
            <a:off x="553803" y="1853248"/>
            <a:ext cx="2177199" cy="369332"/>
          </a:xfrm>
          <a:prstGeom prst="rect">
            <a:avLst/>
          </a:prstGeom>
          <a:noFill/>
        </p:spPr>
        <p:txBody>
          <a:bodyPr wrap="none" rtlCol="0">
            <a:spAutoFit/>
          </a:bodyPr>
          <a:lstStyle/>
          <a:p>
            <a:r>
              <a:rPr lang="en-US" dirty="0">
                <a:ln w="0"/>
                <a:effectLst>
                  <a:outerShdw blurRad="38100" dist="19050" dir="2700000" algn="tl" rotWithShape="0">
                    <a:schemeClr val="dk1">
                      <a:alpha val="40000"/>
                    </a:schemeClr>
                  </a:outerShdw>
                </a:effectLst>
              </a:rPr>
              <a:t>Distance modulus</a:t>
            </a:r>
          </a:p>
        </p:txBody>
      </p:sp>
      <p:sp>
        <p:nvSpPr>
          <p:cNvPr id="32" name="TextBox 31"/>
          <p:cNvSpPr txBox="1"/>
          <p:nvPr/>
        </p:nvSpPr>
        <p:spPr>
          <a:xfrm>
            <a:off x="1326450" y="3015675"/>
            <a:ext cx="631904"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err="1">
                <a:ln w="0"/>
                <a:effectLst>
                  <a:outerShdw blurRad="38100" dist="19050" dir="2700000" algn="tl" rotWithShape="0">
                    <a:schemeClr val="dk1">
                      <a:alpha val="40000"/>
                    </a:schemeClr>
                  </a:outerShdw>
                </a:effectLst>
              </a:rPr>
              <a:t>Obs</a:t>
            </a:r>
            <a:endParaRPr lang="en-US" dirty="0">
              <a:ln w="0"/>
              <a:effectLst>
                <a:outerShdw blurRad="38100" dist="19050" dir="2700000" algn="tl" rotWithShape="0">
                  <a:schemeClr val="dk1">
                    <a:alpha val="40000"/>
                  </a:schemeClr>
                </a:outerShdw>
              </a:effectLst>
            </a:endParaRPr>
          </a:p>
        </p:txBody>
      </p:sp>
      <p:sp>
        <p:nvSpPr>
          <p:cNvPr id="33" name="TextBox 32"/>
          <p:cNvSpPr txBox="1"/>
          <p:nvPr/>
        </p:nvSpPr>
        <p:spPr>
          <a:xfrm>
            <a:off x="3157921" y="3050980"/>
            <a:ext cx="793807"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err="1">
                <a:ln w="0"/>
                <a:effectLst>
                  <a:outerShdw blurRad="38100" dist="19050" dir="2700000" algn="tl" rotWithShape="0">
                    <a:schemeClr val="dk1">
                      <a:alpha val="40000"/>
                    </a:schemeClr>
                  </a:outerShdw>
                </a:effectLst>
              </a:rPr>
              <a:t>Theor</a:t>
            </a:r>
            <a:endParaRPr lang="en-US" dirty="0">
              <a:ln w="0"/>
              <a:effectLst>
                <a:outerShdw blurRad="38100" dist="19050" dir="2700000" algn="tl" rotWithShape="0">
                  <a:schemeClr val="dk1">
                    <a:alpha val="40000"/>
                  </a:schemeClr>
                </a:outerShdw>
              </a:effectLst>
            </a:endParaRPr>
          </a:p>
        </p:txBody>
      </p:sp>
      <p:sp>
        <p:nvSpPr>
          <p:cNvPr id="34" name="TextBox 33"/>
          <p:cNvSpPr txBox="1"/>
          <p:nvPr/>
        </p:nvSpPr>
        <p:spPr>
          <a:xfrm>
            <a:off x="646111" y="4111588"/>
            <a:ext cx="2361544" cy="369332"/>
          </a:xfrm>
          <a:prstGeom prst="rect">
            <a:avLst/>
          </a:prstGeom>
          <a:noFill/>
        </p:spPr>
        <p:txBody>
          <a:bodyPr wrap="none" rtlCol="0">
            <a:spAutoFit/>
          </a:bodyPr>
          <a:lstStyle/>
          <a:p>
            <a:r>
              <a:rPr lang="en-US" dirty="0">
                <a:ln w="0"/>
                <a:effectLst>
                  <a:outerShdw blurRad="38100" dist="19050" dir="2700000" algn="tl" rotWithShape="0">
                    <a:schemeClr val="dk1">
                      <a:alpha val="40000"/>
                    </a:schemeClr>
                  </a:outerShdw>
                </a:effectLst>
              </a:rPr>
              <a:t>Luminosity distance</a:t>
            </a:r>
          </a:p>
        </p:txBody>
      </p:sp>
      <p:pic>
        <p:nvPicPr>
          <p:cNvPr id="35" name="Picture 34"/>
          <p:cNvPicPr>
            <a:picLocks noChangeAspect="1"/>
          </p:cNvPicPr>
          <p:nvPr/>
        </p:nvPicPr>
        <p:blipFill>
          <a:blip r:embed="rId4">
            <a:lum bright="-20000" contrast="40000"/>
          </a:blip>
          <a:stretch>
            <a:fillRect/>
          </a:stretch>
        </p:blipFill>
        <p:spPr>
          <a:xfrm>
            <a:off x="5486400" y="1631017"/>
            <a:ext cx="5704340" cy="4509069"/>
          </a:xfrm>
          <a:prstGeom prst="rect">
            <a:avLst/>
          </a:prstGeom>
        </p:spPr>
      </p:pic>
      <p:sp>
        <p:nvSpPr>
          <p:cNvPr id="3" name="Slide Number Placeholder 2">
            <a:extLst>
              <a:ext uri="{FF2B5EF4-FFF2-40B4-BE49-F238E27FC236}">
                <a16:creationId xmlns:a16="http://schemas.microsoft.com/office/drawing/2014/main" id="{C2F46AF8-D8CA-D3E4-22D0-D8EA077D2923}"/>
              </a:ext>
            </a:extLst>
          </p:cNvPr>
          <p:cNvSpPr>
            <a:spLocks noGrp="1"/>
          </p:cNvSpPr>
          <p:nvPr>
            <p:ph type="sldNum" sz="quarter" idx="12"/>
          </p:nvPr>
        </p:nvSpPr>
        <p:spPr/>
        <p:txBody>
          <a:bodyPr/>
          <a:lstStyle/>
          <a:p>
            <a:fld id="{23B165B4-B021-4F37-9901-CEB6DBD04A87}" type="slidenum">
              <a:rPr lang="en-US" smtClean="0"/>
              <a:t>6</a:t>
            </a:fld>
            <a:endParaRPr lang="en-US"/>
          </a:p>
        </p:txBody>
      </p:sp>
    </p:spTree>
    <p:extLst>
      <p:ext uri="{BB962C8B-B14F-4D97-AF65-F5344CB8AC3E}">
        <p14:creationId xmlns:p14="http://schemas.microsoft.com/office/powerpoint/2010/main" val="41673772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 IR f(T) gravity</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957778" y="1730886"/>
            <a:ext cx="8276444" cy="4585265"/>
          </a:xfrm>
          <a:prstGeom prst="rect">
            <a:avLst/>
          </a:prstGeom>
        </p:spPr>
      </p:pic>
      <p:sp>
        <p:nvSpPr>
          <p:cNvPr id="7" name="TextBox 6"/>
          <p:cNvSpPr txBox="1"/>
          <p:nvPr/>
        </p:nvSpPr>
        <p:spPr>
          <a:xfrm rot="16200000">
            <a:off x="-857895" y="3642148"/>
            <a:ext cx="4640120" cy="707886"/>
          </a:xfrm>
          <a:prstGeom prst="rect">
            <a:avLst/>
          </a:prstGeom>
          <a:noFill/>
        </p:spPr>
        <p:txBody>
          <a:bodyPr wrap="square" rtlCol="0">
            <a:spAutoFit/>
          </a:bodyPr>
          <a:lstStyle/>
          <a:p>
            <a:pPr algn="ctr"/>
            <a:r>
              <a:rPr lang="en-US" sz="4000" dirty="0">
                <a:solidFill>
                  <a:srgbClr val="FF0000"/>
                </a:solidFill>
              </a:rPr>
              <a:t>CMB power spectra</a:t>
            </a:r>
          </a:p>
        </p:txBody>
      </p:sp>
      <p:sp>
        <p:nvSpPr>
          <p:cNvPr id="8" name="Slide Number Placeholder 7">
            <a:extLst>
              <a:ext uri="{FF2B5EF4-FFF2-40B4-BE49-F238E27FC236}">
                <a16:creationId xmlns:a16="http://schemas.microsoft.com/office/drawing/2014/main" id="{F8DBCC68-9B77-3CED-1ECC-2A6AC62B03A5}"/>
              </a:ext>
            </a:extLst>
          </p:cNvPr>
          <p:cNvSpPr>
            <a:spLocks noGrp="1"/>
          </p:cNvSpPr>
          <p:nvPr>
            <p:ph type="sldNum" sz="quarter" idx="12"/>
          </p:nvPr>
        </p:nvSpPr>
        <p:spPr/>
        <p:txBody>
          <a:bodyPr/>
          <a:lstStyle/>
          <a:p>
            <a:fld id="{23B165B4-B021-4F37-9901-CEB6DBD04A87}" type="slidenum">
              <a:rPr lang="en-US" smtClean="0"/>
              <a:t>60</a:t>
            </a:fld>
            <a:endParaRPr lang="en-US"/>
          </a:p>
        </p:txBody>
      </p:sp>
    </p:spTree>
    <p:extLst>
      <p:ext uri="{BB962C8B-B14F-4D97-AF65-F5344CB8AC3E}">
        <p14:creationId xmlns:p14="http://schemas.microsoft.com/office/powerpoint/2010/main" val="10724171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 IR f(T) gravity</a:t>
            </a:r>
          </a:p>
        </p:txBody>
      </p:sp>
      <p:pic>
        <p:nvPicPr>
          <p:cNvPr id="6" name="Picture 5"/>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034457" y="1690688"/>
            <a:ext cx="10123085" cy="3847403"/>
          </a:xfrm>
          <a:prstGeom prst="rect">
            <a:avLst/>
          </a:prstGeom>
        </p:spPr>
      </p:pic>
      <p:sp>
        <p:nvSpPr>
          <p:cNvPr id="7" name="TextBox 6"/>
          <p:cNvSpPr txBox="1"/>
          <p:nvPr/>
        </p:nvSpPr>
        <p:spPr>
          <a:xfrm>
            <a:off x="2661313" y="5507894"/>
            <a:ext cx="2488438" cy="369332"/>
          </a:xfrm>
          <a:prstGeom prst="rect">
            <a:avLst/>
          </a:prstGeom>
          <a:noFill/>
        </p:spPr>
        <p:txBody>
          <a:bodyPr wrap="none" rtlCol="0">
            <a:spAutoFit/>
          </a:bodyPr>
          <a:lstStyle/>
          <a:p>
            <a:r>
              <a:rPr lang="en-US" dirty="0"/>
              <a:t>Lensing power spectrum</a:t>
            </a:r>
          </a:p>
        </p:txBody>
      </p:sp>
      <p:sp>
        <p:nvSpPr>
          <p:cNvPr id="8" name="TextBox 7"/>
          <p:cNvSpPr txBox="1"/>
          <p:nvPr/>
        </p:nvSpPr>
        <p:spPr>
          <a:xfrm>
            <a:off x="7685977" y="5510166"/>
            <a:ext cx="2429255" cy="369332"/>
          </a:xfrm>
          <a:prstGeom prst="rect">
            <a:avLst/>
          </a:prstGeom>
          <a:noFill/>
        </p:spPr>
        <p:txBody>
          <a:bodyPr wrap="none" rtlCol="0">
            <a:spAutoFit/>
          </a:bodyPr>
          <a:lstStyle/>
          <a:p>
            <a:r>
              <a:rPr lang="en-US" dirty="0"/>
              <a:t>Matter power spectrum</a:t>
            </a:r>
          </a:p>
        </p:txBody>
      </p:sp>
      <p:sp>
        <p:nvSpPr>
          <p:cNvPr id="9" name="Slide Number Placeholder 8">
            <a:extLst>
              <a:ext uri="{FF2B5EF4-FFF2-40B4-BE49-F238E27FC236}">
                <a16:creationId xmlns:a16="http://schemas.microsoft.com/office/drawing/2014/main" id="{F3E3F454-9C06-24A5-0A12-06E8A33C74E5}"/>
              </a:ext>
            </a:extLst>
          </p:cNvPr>
          <p:cNvSpPr>
            <a:spLocks noGrp="1"/>
          </p:cNvSpPr>
          <p:nvPr>
            <p:ph type="sldNum" sz="quarter" idx="12"/>
          </p:nvPr>
        </p:nvSpPr>
        <p:spPr/>
        <p:txBody>
          <a:bodyPr/>
          <a:lstStyle/>
          <a:p>
            <a:fld id="{23B165B4-B021-4F37-9901-CEB6DBD04A87}" type="slidenum">
              <a:rPr lang="en-US" smtClean="0"/>
              <a:t>61</a:t>
            </a:fld>
            <a:endParaRPr lang="en-US"/>
          </a:p>
        </p:txBody>
      </p:sp>
    </p:spTree>
    <p:extLst>
      <p:ext uri="{BB962C8B-B14F-4D97-AF65-F5344CB8AC3E}">
        <p14:creationId xmlns:p14="http://schemas.microsoft.com/office/powerpoint/2010/main" val="7186477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 IR f(T) gravity</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949742" y="1361721"/>
            <a:ext cx="5095290" cy="5115549"/>
          </a:xfrm>
          <a:prstGeom prst="rect">
            <a:avLst/>
          </a:prstGeom>
        </p:spPr>
      </p:pic>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7117971" y="1361721"/>
            <a:ext cx="4235829" cy="4994629"/>
          </a:xfrm>
          <a:prstGeom prst="rect">
            <a:avLst/>
          </a:prstGeom>
        </p:spPr>
      </p:pic>
      <p:sp>
        <p:nvSpPr>
          <p:cNvPr id="8" name="TextBox 7"/>
          <p:cNvSpPr txBox="1"/>
          <p:nvPr/>
        </p:nvSpPr>
        <p:spPr>
          <a:xfrm rot="16200000">
            <a:off x="4070218" y="3448077"/>
            <a:ext cx="4880598" cy="707886"/>
          </a:xfrm>
          <a:prstGeom prst="rect">
            <a:avLst/>
          </a:prstGeom>
          <a:noFill/>
        </p:spPr>
        <p:txBody>
          <a:bodyPr wrap="square" rtlCol="0">
            <a:spAutoFit/>
          </a:bodyPr>
          <a:lstStyle/>
          <a:p>
            <a:pPr algn="ctr"/>
            <a:r>
              <a:rPr lang="en-US" sz="4000" dirty="0">
                <a:solidFill>
                  <a:srgbClr val="FF0000"/>
                </a:solidFill>
              </a:rPr>
              <a:t>Six parameter space</a:t>
            </a:r>
          </a:p>
        </p:txBody>
      </p:sp>
      <p:sp>
        <p:nvSpPr>
          <p:cNvPr id="9" name="Slide Number Placeholder 8">
            <a:extLst>
              <a:ext uri="{FF2B5EF4-FFF2-40B4-BE49-F238E27FC236}">
                <a16:creationId xmlns:a16="http://schemas.microsoft.com/office/drawing/2014/main" id="{E0657136-D276-51FB-2DAA-CC890291F2C1}"/>
              </a:ext>
            </a:extLst>
          </p:cNvPr>
          <p:cNvSpPr>
            <a:spLocks noGrp="1"/>
          </p:cNvSpPr>
          <p:nvPr>
            <p:ph type="sldNum" sz="quarter" idx="12"/>
          </p:nvPr>
        </p:nvSpPr>
        <p:spPr/>
        <p:txBody>
          <a:bodyPr/>
          <a:lstStyle/>
          <a:p>
            <a:fld id="{23B165B4-B021-4F37-9901-CEB6DBD04A87}" type="slidenum">
              <a:rPr lang="en-US" smtClean="0"/>
              <a:t>62</a:t>
            </a:fld>
            <a:endParaRPr lang="en-US"/>
          </a:p>
        </p:txBody>
      </p:sp>
    </p:spTree>
    <p:extLst>
      <p:ext uri="{BB962C8B-B14F-4D97-AF65-F5344CB8AC3E}">
        <p14:creationId xmlns:p14="http://schemas.microsoft.com/office/powerpoint/2010/main" val="101130588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 IR f(T) gravity</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991303" y="1616548"/>
            <a:ext cx="5230925" cy="3078281"/>
          </a:xfrm>
          <a:prstGeom prst="rect">
            <a:avLst/>
          </a:prstGeom>
        </p:spPr>
      </p:pic>
      <p:sp>
        <p:nvSpPr>
          <p:cNvPr id="7" name="Rectangle 6"/>
          <p:cNvSpPr/>
          <p:nvPr/>
        </p:nvSpPr>
        <p:spPr>
          <a:xfrm>
            <a:off x="1342030" y="4665222"/>
            <a:ext cx="4880198" cy="1661993"/>
          </a:xfrm>
          <a:prstGeom prst="rect">
            <a:avLst/>
          </a:prstGeom>
        </p:spPr>
        <p:txBody>
          <a:bodyPr wrap="square">
            <a:spAutoFit/>
          </a:bodyPr>
          <a:lstStyle/>
          <a:p>
            <a:pPr algn="just"/>
            <a:r>
              <a:rPr lang="en-US" sz="1700" dirty="0"/>
              <a:t>Indeed, using the full CMB spectrum, we find that the Planck (</a:t>
            </a:r>
            <a:r>
              <a:rPr lang="en-US" sz="1700" dirty="0" err="1"/>
              <a:t>TT+TE+EE+lensing</a:t>
            </a:r>
            <a:r>
              <a:rPr lang="en-US" sz="1700" dirty="0"/>
              <a:t>) base-</a:t>
            </a:r>
            <a:r>
              <a:rPr lang="en-US" sz="1700" dirty="0">
                <a:latin typeface="Times New Roman" panose="02020603050405020304" pitchFamily="18" charset="0"/>
                <a:ea typeface="Tahoma" panose="020B0604030504040204" pitchFamily="34" charset="0"/>
                <a:cs typeface="Times New Roman" panose="02020603050405020304" pitchFamily="18" charset="0"/>
              </a:rPr>
              <a:t>f(T)</a:t>
            </a:r>
            <a:r>
              <a:rPr lang="en-US" sz="1700" dirty="0"/>
              <a:t>-CDM alone predicts a Hubble constant of </a:t>
            </a:r>
            <a:r>
              <a:rPr lang="en-US" sz="1700" i="1" dirty="0"/>
              <a:t>H</a:t>
            </a:r>
            <a:r>
              <a:rPr lang="en-US" sz="1700" baseline="-25000" dirty="0"/>
              <a:t>0</a:t>
            </a:r>
            <a:r>
              <a:rPr lang="en-US" sz="1700" dirty="0"/>
              <a:t> = 72</a:t>
            </a:r>
            <a:r>
              <a:rPr lang="en-US" sz="1700" i="1" dirty="0"/>
              <a:t>.</a:t>
            </a:r>
            <a:r>
              <a:rPr lang="en-US" sz="1700" dirty="0"/>
              <a:t>24 ± 0</a:t>
            </a:r>
            <a:r>
              <a:rPr lang="en-US" sz="1700" i="1" dirty="0"/>
              <a:t>.</a:t>
            </a:r>
            <a:r>
              <a:rPr lang="en-US" sz="1700" dirty="0"/>
              <a:t>64 km/s/</a:t>
            </a:r>
            <a:r>
              <a:rPr lang="en-US" sz="1700" dirty="0" err="1"/>
              <a:t>Mpc</a:t>
            </a:r>
            <a:r>
              <a:rPr lang="en-US" sz="1700" dirty="0"/>
              <a:t>. This alleviates the </a:t>
            </a:r>
            <a:r>
              <a:rPr lang="en-US" sz="1700" i="1" dirty="0"/>
              <a:t>H</a:t>
            </a:r>
            <a:r>
              <a:rPr lang="en-US" sz="1700" baseline="-25000" dirty="0"/>
              <a:t>0</a:t>
            </a:r>
            <a:r>
              <a:rPr lang="en-US" sz="1700" dirty="0"/>
              <a:t> tension with R20+H0LiCOW to the 0.8</a:t>
            </a:r>
            <a:r>
              <a:rPr lang="en-US" sz="1700" i="1" dirty="0">
                <a:latin typeface="Symbol" panose="05050102010706020507" pitchFamily="18" charset="2"/>
              </a:rPr>
              <a:t>s</a:t>
            </a:r>
            <a:r>
              <a:rPr lang="en-US" sz="1700" i="1" dirty="0"/>
              <a:t> </a:t>
            </a:r>
            <a:r>
              <a:rPr lang="en-US" sz="1700" dirty="0"/>
              <a:t>level; in contrast to CDM context, where it reaches 4.8</a:t>
            </a:r>
            <a:r>
              <a:rPr lang="en-US" sz="1700" i="1" dirty="0">
                <a:latin typeface="Symbol" panose="05050102010706020507" pitchFamily="18" charset="2"/>
              </a:rPr>
              <a:t>s</a:t>
            </a:r>
            <a:r>
              <a:rPr lang="en-US" sz="1700" dirty="0"/>
              <a:t>.</a:t>
            </a:r>
          </a:p>
        </p:txBody>
      </p:sp>
      <p:sp>
        <p:nvSpPr>
          <p:cNvPr id="8" name="Rectangle 7"/>
          <p:cNvSpPr/>
          <p:nvPr/>
        </p:nvSpPr>
        <p:spPr>
          <a:xfrm>
            <a:off x="6688554" y="4775297"/>
            <a:ext cx="4665246" cy="877163"/>
          </a:xfrm>
          <a:prstGeom prst="rect">
            <a:avLst/>
          </a:prstGeom>
        </p:spPr>
        <p:txBody>
          <a:bodyPr wrap="square">
            <a:spAutoFit/>
          </a:bodyPr>
          <a:lstStyle/>
          <a:p>
            <a:pPr algn="just"/>
            <a:r>
              <a:rPr lang="en-US" sz="1700" dirty="0"/>
              <a:t>The cosmic shear measurements of </a:t>
            </a:r>
            <a:r>
              <a:rPr lang="en-US" sz="1700" i="1" dirty="0">
                <a:latin typeface="Symbol" panose="05050102010706020507" pitchFamily="18" charset="2"/>
              </a:rPr>
              <a:t>s</a:t>
            </a:r>
            <a:r>
              <a:rPr lang="en-US" baseline="-25000" dirty="0">
                <a:latin typeface="Tahoma" panose="020B0604030504040204" pitchFamily="34" charset="0"/>
                <a:ea typeface="Tahoma" panose="020B0604030504040204" pitchFamily="34" charset="0"/>
                <a:cs typeface="Tahoma" panose="020B0604030504040204" pitchFamily="34" charset="0"/>
              </a:rPr>
              <a:t>8</a:t>
            </a:r>
            <a:r>
              <a:rPr lang="en-US" sz="1700" dirty="0"/>
              <a:t> using VK-450 dataset is at ~ 0.2</a:t>
            </a:r>
            <a:r>
              <a:rPr lang="en-US" sz="1700" i="1" dirty="0">
                <a:latin typeface="Symbol" panose="05050102010706020507" pitchFamily="18" charset="2"/>
              </a:rPr>
              <a:t>s</a:t>
            </a:r>
            <a:r>
              <a:rPr lang="en-US" sz="1700" i="1" dirty="0"/>
              <a:t> </a:t>
            </a:r>
            <a:r>
              <a:rPr lang="en-US" sz="1700" dirty="0"/>
              <a:t>tension higher with our obtained CMB base-f(T)-CDM value.</a:t>
            </a:r>
          </a:p>
        </p:txBody>
      </p:sp>
      <p:pic>
        <p:nvPicPr>
          <p:cNvPr id="10" name="Picture 9"/>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6688554" y="1587630"/>
            <a:ext cx="4486621" cy="3266150"/>
          </a:xfrm>
          <a:prstGeom prst="rect">
            <a:avLst/>
          </a:prstGeom>
        </p:spPr>
      </p:pic>
      <p:sp>
        <p:nvSpPr>
          <p:cNvPr id="6" name="Slide Number Placeholder 5">
            <a:extLst>
              <a:ext uri="{FF2B5EF4-FFF2-40B4-BE49-F238E27FC236}">
                <a16:creationId xmlns:a16="http://schemas.microsoft.com/office/drawing/2014/main" id="{26C28F0F-D1FC-B9B7-1251-BC85EAE5A841}"/>
              </a:ext>
            </a:extLst>
          </p:cNvPr>
          <p:cNvSpPr>
            <a:spLocks noGrp="1"/>
          </p:cNvSpPr>
          <p:nvPr>
            <p:ph type="sldNum" sz="quarter" idx="12"/>
          </p:nvPr>
        </p:nvSpPr>
        <p:spPr/>
        <p:txBody>
          <a:bodyPr/>
          <a:lstStyle/>
          <a:p>
            <a:fld id="{23B165B4-B021-4F37-9901-CEB6DBD04A87}" type="slidenum">
              <a:rPr lang="en-US" smtClean="0"/>
              <a:t>63</a:t>
            </a:fld>
            <a:endParaRPr lang="en-US"/>
          </a:p>
        </p:txBody>
      </p:sp>
    </p:spTree>
    <p:extLst>
      <p:ext uri="{BB962C8B-B14F-4D97-AF65-F5344CB8AC3E}">
        <p14:creationId xmlns:p14="http://schemas.microsoft.com/office/powerpoint/2010/main" val="32004963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 IR f(T) gravity</a:t>
            </a:r>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991303" y="1616548"/>
            <a:ext cx="5230925" cy="3078281"/>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6688554" y="1616550"/>
            <a:ext cx="4243316" cy="3121620"/>
          </a:xfrm>
          <a:prstGeom prst="rect">
            <a:avLst/>
          </a:prstGeom>
        </p:spPr>
      </p:pic>
      <p:sp>
        <p:nvSpPr>
          <p:cNvPr id="7" name="Rectangle 6"/>
          <p:cNvSpPr/>
          <p:nvPr/>
        </p:nvSpPr>
        <p:spPr>
          <a:xfrm>
            <a:off x="1342030" y="4665222"/>
            <a:ext cx="4880198" cy="1661993"/>
          </a:xfrm>
          <a:prstGeom prst="rect">
            <a:avLst/>
          </a:prstGeom>
        </p:spPr>
        <p:txBody>
          <a:bodyPr wrap="square">
            <a:spAutoFit/>
          </a:bodyPr>
          <a:lstStyle/>
          <a:p>
            <a:pPr algn="just"/>
            <a:r>
              <a:rPr lang="en-US" sz="1700" dirty="0"/>
              <a:t>Indeed, using the full CMB spectrum, we find that the Planck (</a:t>
            </a:r>
            <a:r>
              <a:rPr lang="en-US" sz="1700" dirty="0" err="1"/>
              <a:t>TT+TE+EE+lensing</a:t>
            </a:r>
            <a:r>
              <a:rPr lang="en-US" sz="1700" dirty="0"/>
              <a:t>) base-</a:t>
            </a:r>
            <a:r>
              <a:rPr lang="en-US" sz="1700" i="1" dirty="0"/>
              <a:t>f</a:t>
            </a:r>
            <a:r>
              <a:rPr lang="en-US" sz="1700" dirty="0"/>
              <a:t>(</a:t>
            </a:r>
            <a:r>
              <a:rPr lang="en-US" sz="1700" i="1" dirty="0"/>
              <a:t>T</a:t>
            </a:r>
            <a:r>
              <a:rPr lang="en-US" sz="1700" dirty="0"/>
              <a:t>)-CDM alone predicts a Hubble constant of </a:t>
            </a:r>
            <a:r>
              <a:rPr lang="en-US" sz="1700" i="1" dirty="0"/>
              <a:t>H</a:t>
            </a:r>
            <a:r>
              <a:rPr lang="en-US" sz="1700" baseline="-25000" dirty="0"/>
              <a:t>0</a:t>
            </a:r>
            <a:r>
              <a:rPr lang="en-US" sz="1700" dirty="0"/>
              <a:t> = 72</a:t>
            </a:r>
            <a:r>
              <a:rPr lang="en-US" sz="1700" i="1" dirty="0"/>
              <a:t>.</a:t>
            </a:r>
            <a:r>
              <a:rPr lang="en-US" sz="1700" dirty="0"/>
              <a:t>24 ± 0</a:t>
            </a:r>
            <a:r>
              <a:rPr lang="en-US" sz="1700" i="1" dirty="0"/>
              <a:t>.</a:t>
            </a:r>
            <a:r>
              <a:rPr lang="en-US" sz="1700" dirty="0"/>
              <a:t>64 km/s/</a:t>
            </a:r>
            <a:r>
              <a:rPr lang="en-US" sz="1700" dirty="0" err="1"/>
              <a:t>Mpc</a:t>
            </a:r>
            <a:r>
              <a:rPr lang="en-US" sz="1700" dirty="0"/>
              <a:t>. This alleviates the </a:t>
            </a:r>
            <a:r>
              <a:rPr lang="en-US" sz="1700" i="1" dirty="0"/>
              <a:t>H</a:t>
            </a:r>
            <a:r>
              <a:rPr lang="en-US" sz="1700" baseline="-25000" dirty="0"/>
              <a:t>0</a:t>
            </a:r>
            <a:r>
              <a:rPr lang="en-US" sz="1700" dirty="0"/>
              <a:t> tension with R20+H0LiCOW to the 0.8</a:t>
            </a:r>
            <a:r>
              <a:rPr lang="en-US" sz="1700" i="1" dirty="0">
                <a:latin typeface="Symbol" panose="05050102010706020507" pitchFamily="18" charset="2"/>
              </a:rPr>
              <a:t>s</a:t>
            </a:r>
            <a:r>
              <a:rPr lang="en-US" sz="1700" i="1" dirty="0"/>
              <a:t> </a:t>
            </a:r>
            <a:r>
              <a:rPr lang="en-US" sz="1700" dirty="0"/>
              <a:t>level; in contrast to CDM context, where it reaches 4.8</a:t>
            </a:r>
            <a:r>
              <a:rPr lang="en-US" sz="1700" i="1" dirty="0">
                <a:latin typeface="Symbol" panose="05050102010706020507" pitchFamily="18" charset="2"/>
              </a:rPr>
              <a:t>s</a:t>
            </a:r>
            <a:r>
              <a:rPr lang="en-US" sz="1700" dirty="0"/>
              <a:t>.</a:t>
            </a:r>
          </a:p>
        </p:txBody>
      </p:sp>
      <p:sp>
        <p:nvSpPr>
          <p:cNvPr id="8" name="Rectangle 7"/>
          <p:cNvSpPr/>
          <p:nvPr/>
        </p:nvSpPr>
        <p:spPr>
          <a:xfrm>
            <a:off x="6688554" y="4775297"/>
            <a:ext cx="4665246" cy="1138773"/>
          </a:xfrm>
          <a:prstGeom prst="rect">
            <a:avLst/>
          </a:prstGeom>
        </p:spPr>
        <p:txBody>
          <a:bodyPr wrap="square">
            <a:spAutoFit/>
          </a:bodyPr>
          <a:lstStyle/>
          <a:p>
            <a:pPr algn="just"/>
            <a:r>
              <a:rPr lang="en-US" sz="1700" dirty="0"/>
              <a:t>The cosmic shear measurements of </a:t>
            </a:r>
            <a:r>
              <a:rPr lang="en-US" sz="1700" i="1" dirty="0"/>
              <a:t>S</a:t>
            </a:r>
            <a:r>
              <a:rPr lang="en-US" sz="1700" baseline="-25000" dirty="0"/>
              <a:t>8</a:t>
            </a:r>
            <a:r>
              <a:rPr lang="en-US" sz="1700" dirty="0"/>
              <a:t> using VK-450 dataset is at  2</a:t>
            </a:r>
            <a:r>
              <a:rPr lang="en-US" sz="1700" i="1" dirty="0"/>
              <a:t>.</a:t>
            </a:r>
            <a:r>
              <a:rPr lang="en-US" sz="1700" dirty="0"/>
              <a:t>4</a:t>
            </a:r>
            <a:r>
              <a:rPr lang="en-US" sz="1700" i="1" dirty="0">
                <a:latin typeface="Symbol" panose="05050102010706020507" pitchFamily="18" charset="2"/>
              </a:rPr>
              <a:t>s</a:t>
            </a:r>
            <a:r>
              <a:rPr lang="en-US" sz="1700" i="1" dirty="0"/>
              <a:t> </a:t>
            </a:r>
            <a:r>
              <a:rPr lang="en-US" sz="1700" dirty="0"/>
              <a:t>tension with our obtained CMB base-f(T)-CDM value, which reduces the </a:t>
            </a:r>
            <a:r>
              <a:rPr lang="en-US" sz="1700" i="1" dirty="0"/>
              <a:t>S</a:t>
            </a:r>
            <a:r>
              <a:rPr lang="en-US" sz="1700" baseline="-25000" dirty="0"/>
              <a:t>8</a:t>
            </a:r>
            <a:r>
              <a:rPr lang="en-US" sz="1700" dirty="0"/>
              <a:t> tension by 0</a:t>
            </a:r>
            <a:r>
              <a:rPr lang="en-US" sz="1700" i="1" dirty="0"/>
              <a:t>.</a:t>
            </a:r>
            <a:r>
              <a:rPr lang="en-US" sz="1700" dirty="0"/>
              <a:t>2</a:t>
            </a:r>
            <a:r>
              <a:rPr lang="en-US" sz="1700" i="1" dirty="0">
                <a:latin typeface="Symbol" panose="05050102010706020507" pitchFamily="18" charset="2"/>
              </a:rPr>
              <a:t>s.</a:t>
            </a:r>
            <a:endParaRPr lang="en-US" sz="1700" dirty="0"/>
          </a:p>
        </p:txBody>
      </p:sp>
      <p:pic>
        <p:nvPicPr>
          <p:cNvPr id="10" name="Picture 9"/>
          <p:cNvPicPr>
            <a:picLocks noChangeAspect="1"/>
          </p:cNvPicPr>
          <p:nvPr/>
        </p:nvPicPr>
        <p:blipFill>
          <a:blip r:embed="rId6"/>
          <a:stretch>
            <a:fillRect/>
          </a:stretch>
        </p:blipFill>
        <p:spPr>
          <a:xfrm>
            <a:off x="9096251" y="1207896"/>
            <a:ext cx="1771897" cy="371527"/>
          </a:xfrm>
          <a:prstGeom prst="rect">
            <a:avLst/>
          </a:prstGeom>
        </p:spPr>
      </p:pic>
      <p:sp>
        <p:nvSpPr>
          <p:cNvPr id="11" name="Slide Number Placeholder 10">
            <a:extLst>
              <a:ext uri="{FF2B5EF4-FFF2-40B4-BE49-F238E27FC236}">
                <a16:creationId xmlns:a16="http://schemas.microsoft.com/office/drawing/2014/main" id="{049DBE48-3166-4B61-63DF-6186CA002D67}"/>
              </a:ext>
            </a:extLst>
          </p:cNvPr>
          <p:cNvSpPr>
            <a:spLocks noGrp="1"/>
          </p:cNvSpPr>
          <p:nvPr>
            <p:ph type="sldNum" sz="quarter" idx="12"/>
          </p:nvPr>
        </p:nvSpPr>
        <p:spPr/>
        <p:txBody>
          <a:bodyPr/>
          <a:lstStyle/>
          <a:p>
            <a:fld id="{23B165B4-B021-4F37-9901-CEB6DBD04A87}" type="slidenum">
              <a:rPr lang="en-US" smtClean="0"/>
              <a:t>64</a:t>
            </a:fld>
            <a:endParaRPr lang="en-US"/>
          </a:p>
        </p:txBody>
      </p:sp>
    </p:spTree>
    <p:extLst>
      <p:ext uri="{BB962C8B-B14F-4D97-AF65-F5344CB8AC3E}">
        <p14:creationId xmlns:p14="http://schemas.microsoft.com/office/powerpoint/2010/main" val="15518804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Exponential IR f(T) gravity</a:t>
            </a:r>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838200" y="1690688"/>
            <a:ext cx="7466961" cy="4633552"/>
          </a:xfrm>
          <a:prstGeom prst="rect">
            <a:avLst/>
          </a:prstGeom>
        </p:spPr>
      </p:pic>
      <p:sp>
        <p:nvSpPr>
          <p:cNvPr id="10" name="Rectangle 9"/>
          <p:cNvSpPr/>
          <p:nvPr/>
        </p:nvSpPr>
        <p:spPr>
          <a:xfrm>
            <a:off x="8305161" y="1729509"/>
            <a:ext cx="3048640" cy="3139321"/>
          </a:xfrm>
          <a:prstGeom prst="rect">
            <a:avLst/>
          </a:prstGeom>
        </p:spPr>
        <p:txBody>
          <a:bodyPr wrap="square">
            <a:spAutoFit/>
          </a:bodyPr>
          <a:lstStyle/>
          <a:p>
            <a:pPr algn="just"/>
            <a:r>
              <a:rPr lang="en-US" dirty="0">
                <a:solidFill>
                  <a:srgbClr val="000000"/>
                </a:solidFill>
              </a:rPr>
              <a:t>Although the current theory is</a:t>
            </a:r>
          </a:p>
          <a:p>
            <a:pPr algn="just"/>
            <a:r>
              <a:rPr lang="en-US" dirty="0">
                <a:solidFill>
                  <a:srgbClr val="000000"/>
                </a:solidFill>
              </a:rPr>
              <a:t>viable — in the sense that it fits the data with </a:t>
            </a:r>
            <a:r>
              <a:rPr lang="en-US" dirty="0">
                <a:solidFill>
                  <a:srgbClr val="000000"/>
                </a:solidFill>
                <a:latin typeface="Symbol" panose="05050102010706020507" pitchFamily="18" charset="2"/>
              </a:rPr>
              <a:t>c</a:t>
            </a:r>
            <a:r>
              <a:rPr lang="en-US" baseline="30000" dirty="0">
                <a:solidFill>
                  <a:srgbClr val="000000"/>
                </a:solidFill>
              </a:rPr>
              <a:t>2</a:t>
            </a:r>
            <a:r>
              <a:rPr lang="en-US" dirty="0">
                <a:solidFill>
                  <a:srgbClr val="000000"/>
                </a:solidFill>
              </a:rPr>
              <a:t> values comparable to CDM — it shows systematic deviations with not only the BAO but also the </a:t>
            </a:r>
            <a:r>
              <a:rPr lang="en-US" dirty="0" err="1">
                <a:solidFill>
                  <a:srgbClr val="000000"/>
                </a:solidFill>
              </a:rPr>
              <a:t>SNIa</a:t>
            </a:r>
            <a:r>
              <a:rPr lang="en-US" dirty="0">
                <a:solidFill>
                  <a:srgbClr val="000000"/>
                </a:solidFill>
              </a:rPr>
              <a:t> distances and the growth of structure (</a:t>
            </a:r>
            <a:r>
              <a:rPr lang="en-US" i="1" dirty="0">
                <a:solidFill>
                  <a:srgbClr val="000000"/>
                </a:solidFill>
              </a:rPr>
              <a:t>f</a:t>
            </a:r>
            <a:r>
              <a:rPr lang="en-US" i="1" dirty="0">
                <a:latin typeface="Symbol" panose="05050102010706020507" pitchFamily="18" charset="2"/>
              </a:rPr>
              <a:t>s</a:t>
            </a:r>
            <a:r>
              <a:rPr lang="en-US" baseline="-25000" dirty="0">
                <a:solidFill>
                  <a:srgbClr val="000000"/>
                </a:solidFill>
              </a:rPr>
              <a:t>8</a:t>
            </a:r>
            <a:r>
              <a:rPr lang="en-US" dirty="0">
                <a:solidFill>
                  <a:srgbClr val="000000"/>
                </a:solidFill>
              </a:rPr>
              <a:t>), where it is in more severe tension than the standard model.</a:t>
            </a:r>
            <a:endParaRPr lang="en-US" dirty="0"/>
          </a:p>
        </p:txBody>
      </p:sp>
      <p:sp>
        <p:nvSpPr>
          <p:cNvPr id="6" name="Slide Number Placeholder 5">
            <a:extLst>
              <a:ext uri="{FF2B5EF4-FFF2-40B4-BE49-F238E27FC236}">
                <a16:creationId xmlns:a16="http://schemas.microsoft.com/office/drawing/2014/main" id="{100F6A7B-9ED2-8AE7-ADFF-5223F4BB7125}"/>
              </a:ext>
            </a:extLst>
          </p:cNvPr>
          <p:cNvSpPr>
            <a:spLocks noGrp="1"/>
          </p:cNvSpPr>
          <p:nvPr>
            <p:ph type="sldNum" sz="quarter" idx="12"/>
          </p:nvPr>
        </p:nvSpPr>
        <p:spPr/>
        <p:txBody>
          <a:bodyPr/>
          <a:lstStyle/>
          <a:p>
            <a:fld id="{23B165B4-B021-4F37-9901-CEB6DBD04A87}" type="slidenum">
              <a:rPr lang="en-US" smtClean="0"/>
              <a:t>65</a:t>
            </a:fld>
            <a:endParaRPr lang="en-US"/>
          </a:p>
        </p:txBody>
      </p:sp>
    </p:spTree>
    <p:extLst>
      <p:ext uri="{BB962C8B-B14F-4D97-AF65-F5344CB8AC3E}">
        <p14:creationId xmlns:p14="http://schemas.microsoft.com/office/powerpoint/2010/main" val="33688692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2060"/>
                </a:solidFill>
              </a:rPr>
              <a:t>Phantom regime</a:t>
            </a:r>
          </a:p>
        </p:txBody>
      </p:sp>
      <p:sp>
        <p:nvSpPr>
          <p:cNvPr id="4" name="TextBox 3">
            <a:extLst>
              <a:ext uri="{FF2B5EF4-FFF2-40B4-BE49-F238E27FC236}">
                <a16:creationId xmlns:a16="http://schemas.microsoft.com/office/drawing/2014/main" id="{A77F3C4E-B878-C439-0215-C9182E832A7B}"/>
              </a:ext>
            </a:extLst>
          </p:cNvPr>
          <p:cNvSpPr txBox="1"/>
          <p:nvPr/>
        </p:nvSpPr>
        <p:spPr>
          <a:xfrm>
            <a:off x="838200" y="1951672"/>
            <a:ext cx="6094476" cy="1477328"/>
          </a:xfrm>
          <a:prstGeom prst="rect">
            <a:avLst/>
          </a:prstGeom>
          <a:noFill/>
        </p:spPr>
        <p:txBody>
          <a:bodyPr wrap="square">
            <a:spAutoFit/>
          </a:bodyPr>
          <a:lstStyle/>
          <a:p>
            <a:pPr algn="l"/>
            <a:r>
              <a:rPr lang="en-US" b="0" i="0" u="none" strike="noStrike" baseline="0" dirty="0">
                <a:solidFill>
                  <a:srgbClr val="000000"/>
                </a:solidFill>
                <a:latin typeface="CMR10"/>
              </a:rPr>
              <a:t>It follows that the Hubble expansion rate </a:t>
            </a:r>
            <a:r>
              <a:rPr lang="en-US" b="0" i="0" u="none" strike="noStrike" baseline="0" dirty="0">
                <a:solidFill>
                  <a:srgbClr val="000000"/>
                </a:solidFill>
                <a:latin typeface="CMMI10"/>
              </a:rPr>
              <a:t>H</a:t>
            </a:r>
            <a:r>
              <a:rPr lang="en-US" b="0" i="0" u="none" strike="noStrike" baseline="0" dirty="0">
                <a:solidFill>
                  <a:srgbClr val="000000"/>
                </a:solidFill>
                <a:latin typeface="CMR10"/>
              </a:rPr>
              <a:t>(</a:t>
            </a:r>
            <a:r>
              <a:rPr lang="en-US" b="0" i="0" u="none" strike="noStrike" baseline="0" dirty="0">
                <a:solidFill>
                  <a:srgbClr val="000000"/>
                </a:solidFill>
                <a:latin typeface="CMMI10"/>
              </a:rPr>
              <a:t>z</a:t>
            </a:r>
            <a:r>
              <a:rPr lang="en-US" b="0" i="0" u="none" strike="noStrike" baseline="0" dirty="0">
                <a:solidFill>
                  <a:srgbClr val="000000"/>
                </a:solidFill>
                <a:latin typeface="CMR10"/>
              </a:rPr>
              <a:t>)</a:t>
            </a:r>
          </a:p>
          <a:p>
            <a:pPr algn="l"/>
            <a:r>
              <a:rPr lang="en-US" b="0" i="0" u="none" strike="noStrike" baseline="0" dirty="0">
                <a:solidFill>
                  <a:srgbClr val="000000"/>
                </a:solidFill>
                <a:latin typeface="CMR10"/>
              </a:rPr>
              <a:t>(</a:t>
            </a:r>
            <a:r>
              <a:rPr lang="en-US" b="0" i="0" u="none" strike="noStrike" baseline="0" dirty="0" err="1">
                <a:solidFill>
                  <a:srgbClr val="000000"/>
                </a:solidFill>
                <a:latin typeface="CMR10"/>
              </a:rPr>
              <a:t>i</a:t>
            </a:r>
            <a:r>
              <a:rPr lang="en-US" b="0" i="0" u="none" strike="noStrike" baseline="0" dirty="0">
                <a:solidFill>
                  <a:srgbClr val="000000"/>
                </a:solidFill>
                <a:latin typeface="CMR10"/>
              </a:rPr>
              <a:t>) At some critical redshift </a:t>
            </a:r>
            <a:r>
              <a:rPr lang="en-US" b="0" i="0" u="none" strike="noStrike" baseline="0" dirty="0">
                <a:solidFill>
                  <a:srgbClr val="000000"/>
                </a:solidFill>
                <a:latin typeface="CMMI10"/>
              </a:rPr>
              <a:t>z</a:t>
            </a:r>
            <a:r>
              <a:rPr lang="en-US" b="0" i="0" u="none" strike="noStrike" baseline="-25000" dirty="0">
                <a:solidFill>
                  <a:srgbClr val="000000"/>
                </a:solidFill>
                <a:latin typeface="CMMI7"/>
              </a:rPr>
              <a:t>c</a:t>
            </a:r>
            <a:r>
              <a:rPr lang="en-US" b="0" i="0" u="none" strike="noStrike" baseline="0" dirty="0">
                <a:solidFill>
                  <a:srgbClr val="000000"/>
                </a:solidFill>
                <a:latin typeface="CMMI7"/>
              </a:rPr>
              <a:t> </a:t>
            </a:r>
            <a:r>
              <a:rPr lang="en-US" b="0" i="0" u="none" strike="noStrike" baseline="0" dirty="0">
                <a:solidFill>
                  <a:srgbClr val="000000"/>
                </a:solidFill>
                <a:latin typeface="CMMI10"/>
              </a:rPr>
              <a:t>&gt; </a:t>
            </a:r>
            <a:r>
              <a:rPr lang="en-US" b="0" i="0" u="none" strike="noStrike" baseline="0" dirty="0">
                <a:solidFill>
                  <a:srgbClr val="000000"/>
                </a:solidFill>
                <a:latin typeface="CMR10"/>
              </a:rPr>
              <a:t>0, </a:t>
            </a:r>
            <a:r>
              <a:rPr lang="en-US" b="0" i="0" u="none" strike="noStrike" baseline="0" dirty="0">
                <a:solidFill>
                  <a:srgbClr val="000000"/>
                </a:solidFill>
                <a:latin typeface="CMMI10"/>
              </a:rPr>
              <a:t>H</a:t>
            </a:r>
            <a:r>
              <a:rPr lang="en-US" b="0" i="0" u="none" strike="noStrike" baseline="-25000" dirty="0">
                <a:solidFill>
                  <a:srgbClr val="000000"/>
                </a:solidFill>
                <a:latin typeface="CMMI7"/>
              </a:rPr>
              <a:t>ph</a:t>
            </a:r>
            <a:r>
              <a:rPr lang="en-US" b="0" i="0" u="none" strike="noStrike" baseline="0" dirty="0">
                <a:solidFill>
                  <a:srgbClr val="000000"/>
                </a:solidFill>
                <a:latin typeface="CMMI7"/>
              </a:rPr>
              <a:t> </a:t>
            </a:r>
            <a:r>
              <a:rPr lang="en-US" b="0" i="0" u="none" strike="noStrike" baseline="0" dirty="0">
                <a:solidFill>
                  <a:srgbClr val="000000"/>
                </a:solidFill>
                <a:latin typeface="CMR10"/>
              </a:rPr>
              <a:t>= </a:t>
            </a:r>
            <a:r>
              <a:rPr lang="en-US" b="0" i="0" u="none" strike="noStrike" baseline="0" dirty="0">
                <a:solidFill>
                  <a:srgbClr val="000000"/>
                </a:solidFill>
                <a:latin typeface="CMMI10"/>
              </a:rPr>
              <a:t>H</a:t>
            </a:r>
            <a:r>
              <a:rPr lang="el-GR" b="0" i="0" u="none" strike="noStrike" baseline="-25000" dirty="0">
                <a:solidFill>
                  <a:srgbClr val="000000"/>
                </a:solidFill>
                <a:latin typeface="CMR7"/>
              </a:rPr>
              <a:t>Λ</a:t>
            </a:r>
            <a:r>
              <a:rPr lang="en-US" b="0" i="0" u="none" strike="noStrike" baseline="-25000" dirty="0">
                <a:solidFill>
                  <a:srgbClr val="000000"/>
                </a:solidFill>
                <a:latin typeface="CMMI7"/>
              </a:rPr>
              <a:t>CDM</a:t>
            </a:r>
            <a:r>
              <a:rPr lang="en-US" b="0" i="0" u="none" strike="noStrike" baseline="0" dirty="0">
                <a:solidFill>
                  <a:srgbClr val="000000"/>
                </a:solidFill>
                <a:latin typeface="CMR10"/>
              </a:rPr>
              <a:t>, </a:t>
            </a:r>
          </a:p>
          <a:p>
            <a:pPr algn="l"/>
            <a:r>
              <a:rPr lang="en-US" b="0" i="0" u="none" strike="noStrike" baseline="0" dirty="0">
                <a:solidFill>
                  <a:srgbClr val="000000"/>
                </a:solidFill>
                <a:latin typeface="CMR10"/>
              </a:rPr>
              <a:t>(ii) At redshifts 0 </a:t>
            </a:r>
            <a:r>
              <a:rPr lang="en-US" b="0" i="0" u="none" strike="noStrike" baseline="0" dirty="0">
                <a:solidFill>
                  <a:srgbClr val="000000"/>
                </a:solidFill>
                <a:latin typeface="CMSY10"/>
              </a:rPr>
              <a:t>≤ </a:t>
            </a:r>
            <a:r>
              <a:rPr lang="en-US" b="0" i="0" u="none" strike="noStrike" baseline="0" dirty="0">
                <a:solidFill>
                  <a:srgbClr val="000000"/>
                </a:solidFill>
                <a:latin typeface="CMMI10"/>
              </a:rPr>
              <a:t>z &lt; z</a:t>
            </a:r>
            <a:r>
              <a:rPr lang="en-US" b="0" i="0" u="none" strike="noStrike" baseline="-25000" dirty="0">
                <a:solidFill>
                  <a:srgbClr val="000000"/>
                </a:solidFill>
                <a:latin typeface="CMMI7"/>
              </a:rPr>
              <a:t>c</a:t>
            </a:r>
            <a:r>
              <a:rPr lang="en-US" b="0" i="0" u="none" strike="noStrike" baseline="0" dirty="0">
                <a:solidFill>
                  <a:srgbClr val="000000"/>
                </a:solidFill>
                <a:latin typeface="CMR10"/>
              </a:rPr>
              <a:t>, </a:t>
            </a:r>
            <a:r>
              <a:rPr lang="en-US" b="0" i="0" u="none" strike="noStrike" baseline="0" dirty="0">
                <a:solidFill>
                  <a:srgbClr val="000000"/>
                </a:solidFill>
                <a:latin typeface="CMMI10"/>
              </a:rPr>
              <a:t>H</a:t>
            </a:r>
            <a:r>
              <a:rPr lang="en-US" b="0" i="0" u="none" strike="noStrike" baseline="0" dirty="0">
                <a:solidFill>
                  <a:srgbClr val="000000"/>
                </a:solidFill>
                <a:latin typeface="CMMI7"/>
              </a:rPr>
              <a:t>ph </a:t>
            </a:r>
            <a:r>
              <a:rPr lang="en-US" b="0" i="0" u="none" strike="noStrike" baseline="0" dirty="0">
                <a:solidFill>
                  <a:srgbClr val="000000"/>
                </a:solidFill>
                <a:latin typeface="CMMI10"/>
              </a:rPr>
              <a:t>&gt; H</a:t>
            </a:r>
            <a:r>
              <a:rPr lang="el-GR" b="0" i="0" u="none" strike="noStrike" baseline="0" dirty="0">
                <a:solidFill>
                  <a:srgbClr val="000000"/>
                </a:solidFill>
                <a:latin typeface="CMR7"/>
              </a:rPr>
              <a:t>Λ</a:t>
            </a:r>
            <a:r>
              <a:rPr lang="en-US" b="0" i="0" u="none" strike="noStrike" baseline="0" dirty="0">
                <a:solidFill>
                  <a:srgbClr val="000000"/>
                </a:solidFill>
                <a:latin typeface="CMMI7"/>
              </a:rPr>
              <a:t>CDM </a:t>
            </a:r>
            <a:r>
              <a:rPr lang="en-US" b="0" i="0" u="none" strike="noStrike" baseline="0" dirty="0">
                <a:solidFill>
                  <a:srgbClr val="000000"/>
                </a:solidFill>
                <a:latin typeface="CMR10"/>
              </a:rPr>
              <a:t>(this includes </a:t>
            </a:r>
            <a:r>
              <a:rPr lang="en-US" b="0" i="0" u="none" strike="noStrike" baseline="0" dirty="0">
                <a:solidFill>
                  <a:srgbClr val="000000"/>
                </a:solidFill>
                <a:latin typeface="CMMI10"/>
              </a:rPr>
              <a:t>H</a:t>
            </a:r>
            <a:r>
              <a:rPr lang="en-US" b="0" i="0" u="none" strike="noStrike" baseline="-25000" dirty="0">
                <a:solidFill>
                  <a:srgbClr val="000000"/>
                </a:solidFill>
                <a:latin typeface="CMR7"/>
              </a:rPr>
              <a:t>0</a:t>
            </a:r>
            <a:r>
              <a:rPr lang="en-US" b="0" i="0" u="none" strike="noStrike" baseline="-25000" dirty="0">
                <a:solidFill>
                  <a:srgbClr val="000000"/>
                </a:solidFill>
                <a:latin typeface="CMMI7"/>
              </a:rPr>
              <a:t>,ph</a:t>
            </a:r>
            <a:r>
              <a:rPr lang="en-US" b="0" i="0" u="none" strike="noStrike" baseline="0" dirty="0">
                <a:solidFill>
                  <a:srgbClr val="000000"/>
                </a:solidFill>
                <a:latin typeface="CMMI7"/>
              </a:rPr>
              <a:t> </a:t>
            </a:r>
            <a:r>
              <a:rPr lang="en-US" b="0" i="0" u="none" strike="noStrike" baseline="0" dirty="0">
                <a:solidFill>
                  <a:srgbClr val="000000"/>
                </a:solidFill>
                <a:latin typeface="CMMI10"/>
              </a:rPr>
              <a:t>&gt; H</a:t>
            </a:r>
            <a:r>
              <a:rPr lang="en-US" b="0" i="0" u="none" strike="noStrike" baseline="-25000" dirty="0">
                <a:solidFill>
                  <a:srgbClr val="000000"/>
                </a:solidFill>
                <a:latin typeface="CMR7"/>
              </a:rPr>
              <a:t>0</a:t>
            </a:r>
            <a:r>
              <a:rPr lang="en-US" b="0" i="0" u="none" strike="noStrike" baseline="-25000" dirty="0">
                <a:solidFill>
                  <a:srgbClr val="000000"/>
                </a:solidFill>
                <a:latin typeface="CMMI7"/>
              </a:rPr>
              <a:t>,</a:t>
            </a:r>
            <a:r>
              <a:rPr lang="el-GR" b="0" i="0" u="none" strike="noStrike" baseline="-25000" dirty="0">
                <a:solidFill>
                  <a:srgbClr val="000000"/>
                </a:solidFill>
                <a:latin typeface="CMR7"/>
              </a:rPr>
              <a:t>Λ</a:t>
            </a:r>
            <a:r>
              <a:rPr lang="en-US" b="0" i="0" u="none" strike="noStrike" baseline="-25000" dirty="0">
                <a:solidFill>
                  <a:srgbClr val="000000"/>
                </a:solidFill>
                <a:latin typeface="CMMI7"/>
              </a:rPr>
              <a:t>CDM</a:t>
            </a:r>
            <a:r>
              <a:rPr lang="en-US" b="0" i="0" u="none" strike="noStrike" baseline="0" dirty="0">
                <a:solidFill>
                  <a:srgbClr val="000000"/>
                </a:solidFill>
                <a:latin typeface="CMR10"/>
              </a:rPr>
              <a:t>),</a:t>
            </a:r>
          </a:p>
          <a:p>
            <a:pPr algn="l"/>
            <a:r>
              <a:rPr lang="en-US" b="0" i="0" u="none" strike="noStrike" baseline="0" dirty="0">
                <a:solidFill>
                  <a:srgbClr val="000000"/>
                </a:solidFill>
                <a:latin typeface="CMR10"/>
              </a:rPr>
              <a:t>(iii) At redshifts </a:t>
            </a:r>
            <a:r>
              <a:rPr lang="en-US" b="0" i="0" u="none" strike="noStrike" baseline="0" dirty="0">
                <a:solidFill>
                  <a:srgbClr val="000000"/>
                </a:solidFill>
                <a:latin typeface="CMMI10"/>
              </a:rPr>
              <a:t>z &gt; z</a:t>
            </a:r>
            <a:r>
              <a:rPr lang="en-US" b="0" i="0" u="none" strike="noStrike" baseline="-25000" dirty="0">
                <a:solidFill>
                  <a:srgbClr val="000000"/>
                </a:solidFill>
                <a:latin typeface="CMMI7"/>
              </a:rPr>
              <a:t>c</a:t>
            </a:r>
            <a:r>
              <a:rPr lang="en-US" b="0" i="0" u="none" strike="noStrike" baseline="0" dirty="0">
                <a:solidFill>
                  <a:srgbClr val="000000"/>
                </a:solidFill>
                <a:latin typeface="CMR10"/>
              </a:rPr>
              <a:t>, </a:t>
            </a:r>
            <a:r>
              <a:rPr lang="en-US" b="0" i="0" u="none" strike="noStrike" baseline="0" dirty="0">
                <a:solidFill>
                  <a:srgbClr val="000000"/>
                </a:solidFill>
                <a:latin typeface="CMMI10"/>
              </a:rPr>
              <a:t>H</a:t>
            </a:r>
            <a:r>
              <a:rPr lang="en-US" b="0" i="0" u="none" strike="noStrike" baseline="-25000" dirty="0">
                <a:solidFill>
                  <a:srgbClr val="000000"/>
                </a:solidFill>
                <a:latin typeface="CMMI7"/>
              </a:rPr>
              <a:t>ph</a:t>
            </a:r>
            <a:r>
              <a:rPr lang="en-US" b="0" i="0" u="none" strike="noStrike" baseline="0" dirty="0">
                <a:solidFill>
                  <a:srgbClr val="000000"/>
                </a:solidFill>
                <a:latin typeface="CMMI7"/>
              </a:rPr>
              <a:t> </a:t>
            </a:r>
            <a:r>
              <a:rPr lang="en-US" b="0" i="0" u="none" strike="noStrike" baseline="0" dirty="0">
                <a:solidFill>
                  <a:srgbClr val="000000"/>
                </a:solidFill>
                <a:latin typeface="CMMI10"/>
              </a:rPr>
              <a:t>&lt; H</a:t>
            </a:r>
            <a:r>
              <a:rPr lang="el-GR" b="0" i="0" u="none" strike="noStrike" baseline="-25000" dirty="0">
                <a:solidFill>
                  <a:srgbClr val="000000"/>
                </a:solidFill>
                <a:latin typeface="CMR7"/>
              </a:rPr>
              <a:t>Λ</a:t>
            </a:r>
            <a:r>
              <a:rPr lang="en-US" b="0" i="0" u="none" strike="noStrike" baseline="-25000" dirty="0">
                <a:solidFill>
                  <a:srgbClr val="000000"/>
                </a:solidFill>
                <a:latin typeface="CMMI7"/>
              </a:rPr>
              <a:t>CDM</a:t>
            </a:r>
            <a:r>
              <a:rPr lang="en-US" b="0" i="0" u="none" strike="noStrike" baseline="0" dirty="0">
                <a:solidFill>
                  <a:srgbClr val="000000"/>
                </a:solidFill>
                <a:latin typeface="CMR10"/>
              </a:rPr>
              <a:t>.</a:t>
            </a:r>
            <a:endParaRPr lang="en-US" dirty="0"/>
          </a:p>
        </p:txBody>
      </p:sp>
      <p:sp>
        <p:nvSpPr>
          <p:cNvPr id="6" name="TextBox 5">
            <a:extLst>
              <a:ext uri="{FF2B5EF4-FFF2-40B4-BE49-F238E27FC236}">
                <a16:creationId xmlns:a16="http://schemas.microsoft.com/office/drawing/2014/main" id="{011647B0-F4BD-1669-5EB9-24C7F4E8D63C}"/>
              </a:ext>
            </a:extLst>
          </p:cNvPr>
          <p:cNvSpPr txBox="1"/>
          <p:nvPr/>
        </p:nvSpPr>
        <p:spPr>
          <a:xfrm>
            <a:off x="838200" y="3773115"/>
            <a:ext cx="6094476" cy="2308324"/>
          </a:xfrm>
          <a:prstGeom prst="rect">
            <a:avLst/>
          </a:prstGeom>
          <a:noFill/>
        </p:spPr>
        <p:txBody>
          <a:bodyPr wrap="square">
            <a:spAutoFit/>
          </a:bodyPr>
          <a:lstStyle/>
          <a:p>
            <a:pPr algn="just"/>
            <a:r>
              <a:rPr lang="en-US" sz="1800" b="0" i="0" u="none" strike="noStrike" baseline="0" dirty="0">
                <a:latin typeface="CMR10"/>
              </a:rPr>
              <a:t>Since the BAO angular distance is sensitive to the sound horizon size (standard ruler), one does not expect changes in their observed values when early universe is kept unaltered. However, the changes in the Hubble expansion rate in phantom regime at late universe as illustrated above leads to a necessarily systematic deviation with BAO angular distances at low redshift if angular distance to CMB is kept fixed to Planck measurement</a:t>
            </a:r>
            <a:endParaRPr lang="en-US" dirty="0"/>
          </a:p>
        </p:txBody>
      </p:sp>
      <p:pic>
        <p:nvPicPr>
          <p:cNvPr id="8" name="Picture 7">
            <a:extLst>
              <a:ext uri="{FF2B5EF4-FFF2-40B4-BE49-F238E27FC236}">
                <a16:creationId xmlns:a16="http://schemas.microsoft.com/office/drawing/2014/main" id="{3212C264-CF7F-863B-F03E-1C826FBC7530}"/>
              </a:ext>
            </a:extLst>
          </p:cNvPr>
          <p:cNvPicPr>
            <a:picLocks noChangeAspect="1"/>
          </p:cNvPicPr>
          <p:nvPr/>
        </p:nvPicPr>
        <p:blipFill>
          <a:blip r:embed="rId2"/>
          <a:stretch>
            <a:fillRect/>
          </a:stretch>
        </p:blipFill>
        <p:spPr>
          <a:xfrm>
            <a:off x="7043076" y="1726172"/>
            <a:ext cx="4783840" cy="4736592"/>
          </a:xfrm>
          <a:prstGeom prst="rect">
            <a:avLst/>
          </a:prstGeom>
        </p:spPr>
      </p:pic>
      <p:sp>
        <p:nvSpPr>
          <p:cNvPr id="11" name="Slide Number Placeholder 10">
            <a:extLst>
              <a:ext uri="{FF2B5EF4-FFF2-40B4-BE49-F238E27FC236}">
                <a16:creationId xmlns:a16="http://schemas.microsoft.com/office/drawing/2014/main" id="{D7D63C00-E162-83DE-F81B-3968DC2093EA}"/>
              </a:ext>
            </a:extLst>
          </p:cNvPr>
          <p:cNvSpPr>
            <a:spLocks noGrp="1"/>
          </p:cNvSpPr>
          <p:nvPr>
            <p:ph type="sldNum" sz="quarter" idx="12"/>
          </p:nvPr>
        </p:nvSpPr>
        <p:spPr/>
        <p:txBody>
          <a:bodyPr/>
          <a:lstStyle/>
          <a:p>
            <a:fld id="{23B165B4-B021-4F37-9901-CEB6DBD04A87}" type="slidenum">
              <a:rPr lang="en-US" smtClean="0"/>
              <a:t>66</a:t>
            </a:fld>
            <a:endParaRPr lang="en-US"/>
          </a:p>
        </p:txBody>
      </p:sp>
    </p:spTree>
    <p:extLst>
      <p:ext uri="{BB962C8B-B14F-4D97-AF65-F5344CB8AC3E}">
        <p14:creationId xmlns:p14="http://schemas.microsoft.com/office/powerpoint/2010/main" val="387911304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p:cNvSpPr/>
          <p:nvPr/>
        </p:nvSpPr>
        <p:spPr>
          <a:xfrm>
            <a:off x="8762687" y="4167425"/>
            <a:ext cx="1980572" cy="1980572"/>
          </a:xfrm>
          <a:prstGeom prst="ellipse">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p:cNvSpPr/>
          <p:nvPr/>
        </p:nvSpPr>
        <p:spPr>
          <a:xfrm>
            <a:off x="1459310" y="1170577"/>
            <a:ext cx="1980572" cy="1980572"/>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528457" y="2104571"/>
            <a:ext cx="3193143" cy="31931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FF0000"/>
                </a:solidFill>
              </a:rPr>
              <a:t>5</a:t>
            </a:r>
            <a:r>
              <a:rPr lang="en-US" sz="4800" dirty="0">
                <a:solidFill>
                  <a:srgbClr val="FF0000"/>
                </a:solidFill>
                <a:latin typeface="Symbol" panose="05050102010706020507" pitchFamily="18" charset="2"/>
              </a:rPr>
              <a:t>s</a:t>
            </a:r>
            <a:endParaRPr lang="en-US" sz="4000" dirty="0">
              <a:solidFill>
                <a:srgbClr val="FF0000"/>
              </a:solidFill>
            </a:endParaRPr>
          </a:p>
          <a:p>
            <a:pPr algn="ctr"/>
            <a:r>
              <a:rPr lang="en-US" sz="3200" dirty="0">
                <a:solidFill>
                  <a:srgbClr val="FF0000"/>
                </a:solidFill>
              </a:rPr>
              <a:t>H</a:t>
            </a:r>
            <a:r>
              <a:rPr lang="en-US" sz="3200" baseline="-25000" dirty="0">
                <a:solidFill>
                  <a:srgbClr val="FF0000"/>
                </a:solidFill>
              </a:rPr>
              <a:t>0</a:t>
            </a:r>
            <a:r>
              <a:rPr lang="en-US" sz="3200" dirty="0">
                <a:solidFill>
                  <a:srgbClr val="FF0000"/>
                </a:solidFill>
              </a:rPr>
              <a:t> Tension</a:t>
            </a:r>
          </a:p>
        </p:txBody>
      </p:sp>
      <p:sp>
        <p:nvSpPr>
          <p:cNvPr id="8" name="Rectangle 7"/>
          <p:cNvSpPr/>
          <p:nvPr/>
        </p:nvSpPr>
        <p:spPr>
          <a:xfrm>
            <a:off x="1299658" y="1504406"/>
            <a:ext cx="2227315" cy="1384995"/>
          </a:xfrm>
          <a:prstGeom prst="rect">
            <a:avLst/>
          </a:prstGeom>
          <a:noFill/>
        </p:spPr>
        <p:txBody>
          <a:bodyPr wrap="square" lIns="91440" tIns="45720" rIns="91440" bIns="45720">
            <a:spAutoFit/>
          </a:bodyPr>
          <a:lstStyle/>
          <a:p>
            <a:pPr algn="ctr"/>
            <a:r>
              <a:rPr lang="en-US" sz="2800" b="0" cap="none" spc="0" dirty="0">
                <a:ln w="0"/>
                <a:solidFill>
                  <a:srgbClr val="FFFF00"/>
                </a:solidFill>
                <a:effectLst>
                  <a:outerShdw blurRad="38100" dist="19050" dir="2700000" algn="tl" rotWithShape="0">
                    <a:schemeClr val="dk1">
                      <a:alpha val="40000"/>
                    </a:schemeClr>
                  </a:outerShdw>
                </a:effectLst>
              </a:rPr>
              <a:t>Change</a:t>
            </a:r>
          </a:p>
          <a:p>
            <a:pPr algn="ctr"/>
            <a:r>
              <a:rPr lang="en-US" sz="2800" b="0" cap="none" spc="0" dirty="0">
                <a:ln w="0"/>
                <a:solidFill>
                  <a:srgbClr val="FFFF00"/>
                </a:solidFill>
                <a:effectLst>
                  <a:outerShdw blurRad="38100" dist="19050" dir="2700000" algn="tl" rotWithShape="0">
                    <a:schemeClr val="dk1">
                      <a:alpha val="40000"/>
                    </a:schemeClr>
                  </a:outerShdw>
                </a:effectLst>
              </a:rPr>
              <a:t>early time</a:t>
            </a:r>
          </a:p>
          <a:p>
            <a:pPr algn="ctr"/>
            <a:r>
              <a:rPr lang="en-US" sz="2800" dirty="0">
                <a:ln w="0"/>
                <a:solidFill>
                  <a:srgbClr val="FFFF00"/>
                </a:solidFill>
                <a:effectLst>
                  <a:outerShdw blurRad="38100" dist="19050" dir="2700000" algn="tl" rotWithShape="0">
                    <a:schemeClr val="dk1">
                      <a:alpha val="40000"/>
                    </a:schemeClr>
                  </a:outerShdw>
                </a:effectLst>
              </a:rPr>
              <a:t>physics</a:t>
            </a:r>
            <a:endParaRPr lang="en-US" sz="2800" b="0" cap="none" spc="0" dirty="0">
              <a:ln w="0"/>
              <a:solidFill>
                <a:srgbClr val="FFFF00"/>
              </a:solidFill>
              <a:effectLst>
                <a:outerShdw blurRad="38100" dist="19050" dir="2700000" algn="tl" rotWithShape="0">
                  <a:schemeClr val="dk1">
                    <a:alpha val="40000"/>
                  </a:schemeClr>
                </a:outerShdw>
              </a:effectLst>
            </a:endParaRPr>
          </a:p>
        </p:txBody>
      </p:sp>
      <p:sp>
        <p:nvSpPr>
          <p:cNvPr id="9" name="Rectangle 8"/>
          <p:cNvSpPr/>
          <p:nvPr/>
        </p:nvSpPr>
        <p:spPr>
          <a:xfrm>
            <a:off x="8636000" y="4429035"/>
            <a:ext cx="2227315" cy="1384995"/>
          </a:xfrm>
          <a:prstGeom prst="rect">
            <a:avLst/>
          </a:prstGeom>
          <a:noFill/>
        </p:spPr>
        <p:txBody>
          <a:bodyPr wrap="square" lIns="91440" tIns="45720" rIns="91440" bIns="45720">
            <a:spAutoFit/>
          </a:bodyPr>
          <a:lstStyle/>
          <a:p>
            <a:pPr algn="ctr"/>
            <a:r>
              <a:rPr lang="en-US" sz="2800" b="0" cap="none" spc="0" dirty="0">
                <a:ln w="0"/>
                <a:solidFill>
                  <a:srgbClr val="002060"/>
                </a:solidFill>
                <a:effectLst>
                  <a:outerShdw blurRad="38100" dist="19050" dir="2700000" algn="tl" rotWithShape="0">
                    <a:schemeClr val="dk1">
                      <a:alpha val="40000"/>
                    </a:schemeClr>
                  </a:outerShdw>
                </a:effectLst>
              </a:rPr>
              <a:t>Change</a:t>
            </a:r>
          </a:p>
          <a:p>
            <a:pPr algn="ctr"/>
            <a:r>
              <a:rPr lang="en-US" sz="2800" b="0" cap="none" spc="0" dirty="0">
                <a:ln w="0"/>
                <a:solidFill>
                  <a:srgbClr val="002060"/>
                </a:solidFill>
                <a:effectLst>
                  <a:outerShdw blurRad="38100" dist="19050" dir="2700000" algn="tl" rotWithShape="0">
                    <a:schemeClr val="dk1">
                      <a:alpha val="40000"/>
                    </a:schemeClr>
                  </a:outerShdw>
                </a:effectLst>
              </a:rPr>
              <a:t>late time</a:t>
            </a:r>
          </a:p>
          <a:p>
            <a:pPr algn="ctr"/>
            <a:r>
              <a:rPr lang="en-US" sz="2800" dirty="0">
                <a:ln w="0"/>
                <a:solidFill>
                  <a:srgbClr val="002060"/>
                </a:solidFill>
                <a:effectLst>
                  <a:outerShdw blurRad="38100" dist="19050" dir="2700000" algn="tl" rotWithShape="0">
                    <a:schemeClr val="dk1">
                      <a:alpha val="40000"/>
                    </a:schemeClr>
                  </a:outerShdw>
                </a:effectLst>
              </a:rPr>
              <a:t>universe</a:t>
            </a:r>
            <a:endParaRPr lang="en-US" sz="2800" b="0" cap="none" spc="0" dirty="0">
              <a:ln w="0"/>
              <a:solidFill>
                <a:srgbClr val="002060"/>
              </a:solidFill>
              <a:effectLst>
                <a:outerShdw blurRad="38100" dist="19050" dir="2700000" algn="tl" rotWithShape="0">
                  <a:schemeClr val="dk1">
                    <a:alpha val="40000"/>
                  </a:schemeClr>
                </a:outerShdw>
              </a:effectLst>
            </a:endParaRPr>
          </a:p>
        </p:txBody>
      </p:sp>
      <p:sp>
        <p:nvSpPr>
          <p:cNvPr id="11" name="TextBox 10"/>
          <p:cNvSpPr txBox="1"/>
          <p:nvPr/>
        </p:nvSpPr>
        <p:spPr>
          <a:xfrm>
            <a:off x="10610167" y="4503079"/>
            <a:ext cx="1161143" cy="523220"/>
          </a:xfrm>
          <a:prstGeom prst="rect">
            <a:avLst/>
          </a:prstGeom>
          <a:noFill/>
        </p:spPr>
        <p:txBody>
          <a:bodyPr wrap="square" rtlCol="0">
            <a:spAutoFit/>
          </a:bodyPr>
          <a:lstStyle/>
          <a:p>
            <a:pPr algn="ctr"/>
            <a:r>
              <a:rPr lang="en-US" sz="1400" dirty="0"/>
              <a:t>Dynamical DE</a:t>
            </a:r>
          </a:p>
        </p:txBody>
      </p:sp>
      <p:sp>
        <p:nvSpPr>
          <p:cNvPr id="12" name="TextBox 11"/>
          <p:cNvSpPr txBox="1"/>
          <p:nvPr/>
        </p:nvSpPr>
        <p:spPr>
          <a:xfrm>
            <a:off x="10616572" y="5439158"/>
            <a:ext cx="1161143" cy="523220"/>
          </a:xfrm>
          <a:prstGeom prst="rect">
            <a:avLst/>
          </a:prstGeom>
          <a:noFill/>
        </p:spPr>
        <p:txBody>
          <a:bodyPr wrap="square" rtlCol="0">
            <a:spAutoFit/>
          </a:bodyPr>
          <a:lstStyle/>
          <a:p>
            <a:pPr algn="ctr"/>
            <a:r>
              <a:rPr lang="en-US" sz="1400" dirty="0"/>
              <a:t>Decaying DM</a:t>
            </a:r>
          </a:p>
        </p:txBody>
      </p:sp>
      <p:sp>
        <p:nvSpPr>
          <p:cNvPr id="13" name="TextBox 12"/>
          <p:cNvSpPr txBox="1"/>
          <p:nvPr/>
        </p:nvSpPr>
        <p:spPr>
          <a:xfrm>
            <a:off x="9771968" y="6092349"/>
            <a:ext cx="1161143" cy="523220"/>
          </a:xfrm>
          <a:prstGeom prst="rect">
            <a:avLst/>
          </a:prstGeom>
          <a:noFill/>
        </p:spPr>
        <p:txBody>
          <a:bodyPr wrap="square" rtlCol="0">
            <a:spAutoFit/>
          </a:bodyPr>
          <a:lstStyle/>
          <a:p>
            <a:pPr algn="ctr"/>
            <a:r>
              <a:rPr lang="en-US" sz="1400" dirty="0"/>
              <a:t>Interacting DM-DE</a:t>
            </a:r>
          </a:p>
        </p:txBody>
      </p:sp>
      <p:sp>
        <p:nvSpPr>
          <p:cNvPr id="14" name="TextBox 13"/>
          <p:cNvSpPr txBox="1"/>
          <p:nvPr/>
        </p:nvSpPr>
        <p:spPr>
          <a:xfrm>
            <a:off x="9749657" y="3746156"/>
            <a:ext cx="1161143" cy="523220"/>
          </a:xfrm>
          <a:prstGeom prst="rect">
            <a:avLst/>
          </a:prstGeom>
          <a:noFill/>
        </p:spPr>
        <p:txBody>
          <a:bodyPr wrap="square" rtlCol="0">
            <a:spAutoFit/>
          </a:bodyPr>
          <a:lstStyle/>
          <a:p>
            <a:pPr algn="ctr"/>
            <a:r>
              <a:rPr lang="en-US" sz="1400" dirty="0"/>
              <a:t>Modified Gravity</a:t>
            </a:r>
          </a:p>
        </p:txBody>
      </p:sp>
      <p:sp>
        <p:nvSpPr>
          <p:cNvPr id="15" name="TextBox 14"/>
          <p:cNvSpPr txBox="1"/>
          <p:nvPr/>
        </p:nvSpPr>
        <p:spPr>
          <a:xfrm>
            <a:off x="1086601" y="758264"/>
            <a:ext cx="1161143" cy="523220"/>
          </a:xfrm>
          <a:prstGeom prst="rect">
            <a:avLst/>
          </a:prstGeom>
          <a:noFill/>
        </p:spPr>
        <p:txBody>
          <a:bodyPr wrap="square" rtlCol="0">
            <a:spAutoFit/>
          </a:bodyPr>
          <a:lstStyle/>
          <a:p>
            <a:pPr algn="ctr"/>
            <a:r>
              <a:rPr lang="en-US" sz="1400" dirty="0"/>
              <a:t>Sound horizon r</a:t>
            </a:r>
            <a:r>
              <a:rPr lang="en-US" sz="1400" baseline="-25000" dirty="0"/>
              <a:t>s</a:t>
            </a:r>
          </a:p>
        </p:txBody>
      </p:sp>
      <p:sp>
        <p:nvSpPr>
          <p:cNvPr id="16" name="TextBox 15"/>
          <p:cNvSpPr txBox="1"/>
          <p:nvPr/>
        </p:nvSpPr>
        <p:spPr>
          <a:xfrm>
            <a:off x="478968" y="1431835"/>
            <a:ext cx="1161143" cy="738664"/>
          </a:xfrm>
          <a:prstGeom prst="rect">
            <a:avLst/>
          </a:prstGeom>
          <a:noFill/>
        </p:spPr>
        <p:txBody>
          <a:bodyPr wrap="square" rtlCol="0">
            <a:spAutoFit/>
          </a:bodyPr>
          <a:lstStyle/>
          <a:p>
            <a:pPr algn="ctr"/>
            <a:r>
              <a:rPr lang="en-US" sz="1400" dirty="0"/>
              <a:t>Dark radiation</a:t>
            </a:r>
          </a:p>
          <a:p>
            <a:pPr algn="ctr"/>
            <a:r>
              <a:rPr lang="en-US" sz="1400" dirty="0"/>
              <a:t>Neff</a:t>
            </a:r>
          </a:p>
        </p:txBody>
      </p:sp>
      <p:sp>
        <p:nvSpPr>
          <p:cNvPr id="17" name="TextBox 16"/>
          <p:cNvSpPr txBox="1"/>
          <p:nvPr/>
        </p:nvSpPr>
        <p:spPr>
          <a:xfrm>
            <a:off x="588454" y="2366662"/>
            <a:ext cx="1161143" cy="523220"/>
          </a:xfrm>
          <a:prstGeom prst="rect">
            <a:avLst/>
          </a:prstGeom>
          <a:noFill/>
        </p:spPr>
        <p:txBody>
          <a:bodyPr wrap="square" rtlCol="0">
            <a:spAutoFit/>
          </a:bodyPr>
          <a:lstStyle/>
          <a:p>
            <a:pPr algn="ctr"/>
            <a:r>
              <a:rPr lang="en-US" sz="1400" dirty="0"/>
              <a:t>Early</a:t>
            </a:r>
          </a:p>
          <a:p>
            <a:pPr algn="ctr"/>
            <a:r>
              <a:rPr lang="en-US" sz="1400" dirty="0"/>
              <a:t>DE</a:t>
            </a:r>
          </a:p>
        </p:txBody>
      </p:sp>
      <p:sp>
        <p:nvSpPr>
          <p:cNvPr id="18" name="TextBox 17"/>
          <p:cNvSpPr txBox="1"/>
          <p:nvPr/>
        </p:nvSpPr>
        <p:spPr>
          <a:xfrm>
            <a:off x="1088572" y="2921849"/>
            <a:ext cx="1824858" cy="523220"/>
          </a:xfrm>
          <a:prstGeom prst="rect">
            <a:avLst/>
          </a:prstGeom>
          <a:noFill/>
        </p:spPr>
        <p:txBody>
          <a:bodyPr wrap="square" rtlCol="0">
            <a:spAutoFit/>
          </a:bodyPr>
          <a:lstStyle/>
          <a:p>
            <a:r>
              <a:rPr lang="en-US" sz="1400" dirty="0"/>
              <a:t>Neutrino</a:t>
            </a:r>
          </a:p>
          <a:p>
            <a:r>
              <a:rPr lang="en-US" sz="1400" dirty="0"/>
              <a:t>Strong interaction</a:t>
            </a:r>
          </a:p>
        </p:txBody>
      </p:sp>
      <p:sp>
        <p:nvSpPr>
          <p:cNvPr id="3" name="Rectangle 2"/>
          <p:cNvSpPr/>
          <p:nvPr/>
        </p:nvSpPr>
        <p:spPr>
          <a:xfrm rot="15120712">
            <a:off x="479078" y="105023"/>
            <a:ext cx="3557223" cy="3800663"/>
          </a:xfrm>
          <a:prstGeom prst="rect">
            <a:avLst/>
          </a:prstGeom>
          <a:noFill/>
        </p:spPr>
        <p:txBody>
          <a:bodyPr wrap="none" lIns="91440" tIns="45720" rIns="91440" bIns="45720">
            <a:prstTxWarp prst="textCirclePour">
              <a:avLst>
                <a:gd name="adj1" fmla="val 15172770"/>
                <a:gd name="adj2" fmla="val 87171"/>
              </a:avLst>
            </a:prstTxWarp>
            <a:spAutoFit/>
          </a:bodyPr>
          <a:lstStyle/>
          <a:p>
            <a:pPr algn="ctr"/>
            <a:r>
              <a:rPr lang="en-US" sz="2400" b="0" cap="none" spc="0" dirty="0">
                <a:ln w="0"/>
                <a:solidFill>
                  <a:srgbClr val="C00000"/>
                </a:solidFill>
                <a:effectLst>
                  <a:outerShdw blurRad="38100" dist="19050" dir="2700000" algn="tl" rotWithShape="0">
                    <a:schemeClr val="dk1">
                      <a:alpha val="40000"/>
                    </a:schemeClr>
                  </a:outerShdw>
                </a:effectLst>
              </a:rPr>
              <a:t>Thermal History, BAO, matter power spectrum, particle physics SM, …</a:t>
            </a:r>
          </a:p>
        </p:txBody>
      </p:sp>
      <p:sp>
        <p:nvSpPr>
          <p:cNvPr id="21" name="Rectangle 20"/>
          <p:cNvSpPr/>
          <p:nvPr/>
        </p:nvSpPr>
        <p:spPr>
          <a:xfrm>
            <a:off x="8457816" y="3323771"/>
            <a:ext cx="3557223" cy="3590361"/>
          </a:xfrm>
          <a:prstGeom prst="rect">
            <a:avLst/>
          </a:prstGeom>
          <a:noFill/>
        </p:spPr>
        <p:txBody>
          <a:bodyPr wrap="none" lIns="91440" tIns="45720" rIns="91440" bIns="45720">
            <a:prstTxWarp prst="textCirclePour">
              <a:avLst>
                <a:gd name="adj1" fmla="val 15172770"/>
                <a:gd name="adj2" fmla="val 87171"/>
              </a:avLst>
            </a:prstTxWarp>
            <a:spAutoFit/>
          </a:bodyPr>
          <a:lstStyle/>
          <a:p>
            <a:pPr algn="ctr"/>
            <a:r>
              <a:rPr lang="en-US" sz="2400" b="0" cap="none" spc="0" dirty="0">
                <a:ln w="0"/>
                <a:solidFill>
                  <a:srgbClr val="C00000"/>
                </a:solidFill>
                <a:effectLst>
                  <a:outerShdw blurRad="38100" dist="19050" dir="2700000" algn="tl" rotWithShape="0">
                    <a:schemeClr val="dk1">
                      <a:alpha val="40000"/>
                    </a:schemeClr>
                  </a:outerShdw>
                </a:effectLst>
              </a:rPr>
              <a:t>Solar system, BAO, distance indicators, ……..</a:t>
            </a:r>
          </a:p>
        </p:txBody>
      </p:sp>
      <p:sp>
        <p:nvSpPr>
          <p:cNvPr id="20" name="&quot;No&quot; Symbol 19"/>
          <p:cNvSpPr/>
          <p:nvPr/>
        </p:nvSpPr>
        <p:spPr>
          <a:xfrm>
            <a:off x="1430282" y="1185091"/>
            <a:ext cx="2002557" cy="1954472"/>
          </a:xfrm>
          <a:prstGeom prst="noSmoking">
            <a:avLst>
              <a:gd name="adj" fmla="val 702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quot;No&quot; Symbol 22"/>
          <p:cNvSpPr/>
          <p:nvPr/>
        </p:nvSpPr>
        <p:spPr>
          <a:xfrm>
            <a:off x="8737598" y="4180005"/>
            <a:ext cx="2002557" cy="1954472"/>
          </a:xfrm>
          <a:prstGeom prst="noSmoking">
            <a:avLst>
              <a:gd name="adj" fmla="val 702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6125028" y="967135"/>
            <a:ext cx="4316080" cy="646331"/>
          </a:xfrm>
          <a:prstGeom prst="rect">
            <a:avLst/>
          </a:prstGeom>
          <a:noFill/>
        </p:spPr>
        <p:txBody>
          <a:bodyPr wrap="square" rtlCol="0">
            <a:spAutoFit/>
          </a:bodyPr>
          <a:lstStyle/>
          <a:p>
            <a:r>
              <a:rPr lang="en-US" dirty="0">
                <a:ln w="0"/>
                <a:effectLst>
                  <a:outerShdw blurRad="38100" dist="19050" dir="2700000" algn="tl" rotWithShape="0">
                    <a:schemeClr val="dk1">
                      <a:alpha val="40000"/>
                    </a:schemeClr>
                  </a:outerShdw>
                </a:effectLst>
              </a:rPr>
              <a:t>Once BAO is added, </a:t>
            </a:r>
          </a:p>
          <a:p>
            <a:r>
              <a:rPr lang="en-US" dirty="0">
                <a:ln w="0"/>
                <a:effectLst>
                  <a:outerShdw blurRad="38100" dist="19050" dir="2700000" algn="tl" rotWithShape="0">
                    <a:schemeClr val="dk1">
                      <a:alpha val="40000"/>
                    </a:schemeClr>
                  </a:outerShdw>
                </a:effectLst>
              </a:rPr>
              <a:t>all go back to LCDM + Planck!</a:t>
            </a:r>
          </a:p>
        </p:txBody>
      </p:sp>
      <p:sp>
        <p:nvSpPr>
          <p:cNvPr id="24" name="TextBox 23"/>
          <p:cNvSpPr txBox="1"/>
          <p:nvPr/>
        </p:nvSpPr>
        <p:spPr>
          <a:xfrm>
            <a:off x="8585410" y="3760580"/>
            <a:ext cx="1161143" cy="523220"/>
          </a:xfrm>
          <a:prstGeom prst="rect">
            <a:avLst/>
          </a:prstGeom>
          <a:noFill/>
        </p:spPr>
        <p:txBody>
          <a:bodyPr wrap="square" rtlCol="0">
            <a:spAutoFit/>
          </a:bodyPr>
          <a:lstStyle/>
          <a:p>
            <a:pPr algn="ctr"/>
            <a:r>
              <a:rPr lang="en-US" sz="1400" dirty="0"/>
              <a:t>Extended LCDM</a:t>
            </a:r>
          </a:p>
        </p:txBody>
      </p:sp>
      <p:sp>
        <p:nvSpPr>
          <p:cNvPr id="25" name="Rectangle 24"/>
          <p:cNvSpPr/>
          <p:nvPr/>
        </p:nvSpPr>
        <p:spPr>
          <a:xfrm>
            <a:off x="2914720" y="4323274"/>
            <a:ext cx="5087973" cy="1754326"/>
          </a:xfrm>
          <a:prstGeom prst="rect">
            <a:avLst/>
          </a:prstGeom>
          <a:noFill/>
        </p:spPr>
        <p:txBody>
          <a:bodyPr wrap="square" lIns="91440" tIns="45720" rIns="91440" bIns="45720">
            <a:spAutoFit/>
          </a:bodyPr>
          <a:lstStyle/>
          <a:p>
            <a:r>
              <a:rPr lang="en-US" sz="5400" b="0" cap="none" spc="0" dirty="0">
                <a:ln w="0"/>
                <a:solidFill>
                  <a:srgbClr val="FF0000"/>
                </a:solidFill>
                <a:effectLst>
                  <a:outerShdw blurRad="38100" dist="19050" dir="2700000" algn="tl" rotWithShape="0">
                    <a:schemeClr val="dk1">
                      <a:alpha val="40000"/>
                    </a:schemeClr>
                  </a:outerShdw>
                </a:effectLst>
              </a:rPr>
              <a:t>Is it </a:t>
            </a:r>
          </a:p>
          <a:p>
            <a:r>
              <a:rPr lang="en-US" sz="5400" b="0" cap="none" spc="0" dirty="0">
                <a:ln w="0"/>
                <a:solidFill>
                  <a:srgbClr val="FF0000"/>
                </a:solidFill>
                <a:effectLst>
                  <a:outerShdw blurRad="38100" dist="19050" dir="2700000" algn="tl" rotWithShape="0">
                    <a:schemeClr val="dk1">
                      <a:alpha val="40000"/>
                    </a:schemeClr>
                  </a:outerShdw>
                </a:effectLst>
              </a:rPr>
              <a:t>no go Solution?</a:t>
            </a:r>
            <a:endParaRPr lang="en-US" sz="5400" b="0" cap="none" spc="0" dirty="0">
              <a:ln w="0"/>
              <a:solidFill>
                <a:srgbClr val="FF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22" name="Slide Number Placeholder 21">
            <a:extLst>
              <a:ext uri="{FF2B5EF4-FFF2-40B4-BE49-F238E27FC236}">
                <a16:creationId xmlns:a16="http://schemas.microsoft.com/office/drawing/2014/main" id="{FA676CA8-B7CD-7ADD-EF07-44EF8E3B9320}"/>
              </a:ext>
            </a:extLst>
          </p:cNvPr>
          <p:cNvSpPr>
            <a:spLocks noGrp="1"/>
          </p:cNvSpPr>
          <p:nvPr>
            <p:ph type="sldNum" sz="quarter" idx="12"/>
          </p:nvPr>
        </p:nvSpPr>
        <p:spPr/>
        <p:txBody>
          <a:bodyPr/>
          <a:lstStyle/>
          <a:p>
            <a:fld id="{23B165B4-B021-4F37-9901-CEB6DBD04A87}" type="slidenum">
              <a:rPr lang="en-US" smtClean="0"/>
              <a:t>67</a:t>
            </a:fld>
            <a:endParaRPr lang="en-US"/>
          </a:p>
        </p:txBody>
      </p:sp>
    </p:spTree>
    <p:extLst>
      <p:ext uri="{BB962C8B-B14F-4D97-AF65-F5344CB8AC3E}">
        <p14:creationId xmlns:p14="http://schemas.microsoft.com/office/powerpoint/2010/main" val="24677075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ppt_x"/>
                                          </p:val>
                                        </p:tav>
                                        <p:tav tm="100000">
                                          <p:val>
                                            <p:strVal val="#ppt_x"/>
                                          </p:val>
                                        </p:tav>
                                      </p:tavLst>
                                    </p:anim>
                                    <p:anim calcmode="lin" valueType="num">
                                      <p:cBhvr additive="base">
                                        <p:cTn id="35" dur="500" fill="hold"/>
                                        <p:tgtEl>
                                          <p:spTgt spid="9"/>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p:cTn id="60" dur="1000" fill="hold"/>
                                        <p:tgtEl>
                                          <p:spTgt spid="3"/>
                                        </p:tgtEl>
                                        <p:attrNameLst>
                                          <p:attrName>ppt_w</p:attrName>
                                        </p:attrNameLst>
                                      </p:cBhvr>
                                      <p:tavLst>
                                        <p:tav tm="0">
                                          <p:val>
                                            <p:fltVal val="0"/>
                                          </p:val>
                                        </p:tav>
                                        <p:tav tm="100000">
                                          <p:val>
                                            <p:strVal val="#ppt_w"/>
                                          </p:val>
                                        </p:tav>
                                      </p:tavLst>
                                    </p:anim>
                                    <p:anim calcmode="lin" valueType="num">
                                      <p:cBhvr>
                                        <p:cTn id="61" dur="1000" fill="hold"/>
                                        <p:tgtEl>
                                          <p:spTgt spid="3"/>
                                        </p:tgtEl>
                                        <p:attrNameLst>
                                          <p:attrName>ppt_h</p:attrName>
                                        </p:attrNameLst>
                                      </p:cBhvr>
                                      <p:tavLst>
                                        <p:tav tm="0">
                                          <p:val>
                                            <p:fltVal val="0"/>
                                          </p:val>
                                        </p:tav>
                                        <p:tav tm="100000">
                                          <p:val>
                                            <p:strVal val="#ppt_h"/>
                                          </p:val>
                                        </p:tav>
                                      </p:tavLst>
                                    </p:anim>
                                    <p:anim calcmode="lin" valueType="num">
                                      <p:cBhvr>
                                        <p:cTn id="62" dur="1000" fill="hold"/>
                                        <p:tgtEl>
                                          <p:spTgt spid="3"/>
                                        </p:tgtEl>
                                        <p:attrNameLst>
                                          <p:attrName>style.rotation</p:attrName>
                                        </p:attrNameLst>
                                      </p:cBhvr>
                                      <p:tavLst>
                                        <p:tav tm="0">
                                          <p:val>
                                            <p:fltVal val="90"/>
                                          </p:val>
                                        </p:tav>
                                        <p:tav tm="100000">
                                          <p:val>
                                            <p:fltVal val="0"/>
                                          </p:val>
                                        </p:tav>
                                      </p:tavLst>
                                    </p:anim>
                                    <p:animEffect transition="in" filter="fade">
                                      <p:cBhvr>
                                        <p:cTn id="63" dur="1000"/>
                                        <p:tgtEl>
                                          <p:spTgt spid="3"/>
                                        </p:tgtEl>
                                      </p:cBhvr>
                                    </p:animEffec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grpId="0" nodeType="click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1000" fill="hold"/>
                                        <p:tgtEl>
                                          <p:spTgt spid="21"/>
                                        </p:tgtEl>
                                        <p:attrNameLst>
                                          <p:attrName>ppt_w</p:attrName>
                                        </p:attrNameLst>
                                      </p:cBhvr>
                                      <p:tavLst>
                                        <p:tav tm="0">
                                          <p:val>
                                            <p:fltVal val="0"/>
                                          </p:val>
                                        </p:tav>
                                        <p:tav tm="100000">
                                          <p:val>
                                            <p:strVal val="#ppt_w"/>
                                          </p:val>
                                        </p:tav>
                                      </p:tavLst>
                                    </p:anim>
                                    <p:anim calcmode="lin" valueType="num">
                                      <p:cBhvr>
                                        <p:cTn id="69" dur="1000" fill="hold"/>
                                        <p:tgtEl>
                                          <p:spTgt spid="21"/>
                                        </p:tgtEl>
                                        <p:attrNameLst>
                                          <p:attrName>ppt_h</p:attrName>
                                        </p:attrNameLst>
                                      </p:cBhvr>
                                      <p:tavLst>
                                        <p:tav tm="0">
                                          <p:val>
                                            <p:fltVal val="0"/>
                                          </p:val>
                                        </p:tav>
                                        <p:tav tm="100000">
                                          <p:val>
                                            <p:strVal val="#ppt_h"/>
                                          </p:val>
                                        </p:tav>
                                      </p:tavLst>
                                    </p:anim>
                                    <p:anim calcmode="lin" valueType="num">
                                      <p:cBhvr>
                                        <p:cTn id="70" dur="1000" fill="hold"/>
                                        <p:tgtEl>
                                          <p:spTgt spid="21"/>
                                        </p:tgtEl>
                                        <p:attrNameLst>
                                          <p:attrName>style.rotation</p:attrName>
                                        </p:attrNameLst>
                                      </p:cBhvr>
                                      <p:tavLst>
                                        <p:tav tm="0">
                                          <p:val>
                                            <p:fltVal val="90"/>
                                          </p:val>
                                        </p:tav>
                                        <p:tav tm="100000">
                                          <p:val>
                                            <p:fltVal val="0"/>
                                          </p:val>
                                        </p:tav>
                                      </p:tavLst>
                                    </p:anim>
                                    <p:animEffect transition="in" filter="fade">
                                      <p:cBhvr>
                                        <p:cTn id="71" dur="1000"/>
                                        <p:tgtEl>
                                          <p:spTgt spid="21"/>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dissolve">
                                      <p:cBhvr>
                                        <p:cTn id="76" dur="500"/>
                                        <p:tgtEl>
                                          <p:spTgt spid="6"/>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4" presetClass="entr" presetSubtype="10" fill="hold" grpId="0" nodeType="click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randombar(horizontal)">
                                      <p:cBhvr>
                                        <p:cTn id="8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1" grpId="0"/>
      <p:bldP spid="12" grpId="0"/>
      <p:bldP spid="13" grpId="0"/>
      <p:bldP spid="14" grpId="0"/>
      <p:bldP spid="15" grpId="0"/>
      <p:bldP spid="16" grpId="0"/>
      <p:bldP spid="17" grpId="0"/>
      <p:bldP spid="18" grpId="0"/>
      <p:bldP spid="3" grpId="0"/>
      <p:bldP spid="21" grpId="0"/>
      <p:bldP spid="20" grpId="0" animBg="1"/>
      <p:bldP spid="23" grpId="0" animBg="1"/>
      <p:bldP spid="6" grpId="0"/>
      <p:bldP spid="24" grpId="0"/>
      <p:bldP spid="2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21E3F-4E00-DA4F-A9D9-97AE78EA5908}"/>
              </a:ext>
            </a:extLst>
          </p:cNvPr>
          <p:cNvSpPr>
            <a:spLocks noGrp="1"/>
          </p:cNvSpPr>
          <p:nvPr>
            <p:ph type="title"/>
          </p:nvPr>
        </p:nvSpPr>
        <p:spPr>
          <a:xfrm>
            <a:off x="649225" y="256032"/>
            <a:ext cx="10396882" cy="1151965"/>
          </a:xfrm>
        </p:spPr>
        <p:txBody>
          <a:bodyPr/>
          <a:lstStyle/>
          <a:p>
            <a:r>
              <a:rPr lang="en-US" dirty="0"/>
              <a:t>How to solve?</a:t>
            </a:r>
          </a:p>
        </p:txBody>
      </p:sp>
      <p:pic>
        <p:nvPicPr>
          <p:cNvPr id="13" name="Picture 12">
            <a:extLst>
              <a:ext uri="{FF2B5EF4-FFF2-40B4-BE49-F238E27FC236}">
                <a16:creationId xmlns:a16="http://schemas.microsoft.com/office/drawing/2014/main" id="{B4B6C1D2-8813-641A-795C-60E750E70802}"/>
              </a:ext>
            </a:extLst>
          </p:cNvPr>
          <p:cNvPicPr>
            <a:picLocks noChangeAspect="1"/>
          </p:cNvPicPr>
          <p:nvPr/>
        </p:nvPicPr>
        <p:blipFill>
          <a:blip r:embed="rId2"/>
          <a:stretch>
            <a:fillRect/>
          </a:stretch>
        </p:blipFill>
        <p:spPr>
          <a:xfrm>
            <a:off x="557782" y="1363821"/>
            <a:ext cx="7694165" cy="2147474"/>
          </a:xfrm>
          <a:prstGeom prst="rect">
            <a:avLst/>
          </a:prstGeom>
        </p:spPr>
      </p:pic>
      <p:pic>
        <p:nvPicPr>
          <p:cNvPr id="15" name="Picture 14">
            <a:extLst>
              <a:ext uri="{FF2B5EF4-FFF2-40B4-BE49-F238E27FC236}">
                <a16:creationId xmlns:a16="http://schemas.microsoft.com/office/drawing/2014/main" id="{4CFF7BD1-78C9-25F0-8C80-1165E02C51FB}"/>
              </a:ext>
            </a:extLst>
          </p:cNvPr>
          <p:cNvPicPr>
            <a:picLocks noChangeAspect="1"/>
          </p:cNvPicPr>
          <p:nvPr/>
        </p:nvPicPr>
        <p:blipFill>
          <a:blip r:embed="rId3"/>
          <a:stretch>
            <a:fillRect/>
          </a:stretch>
        </p:blipFill>
        <p:spPr>
          <a:xfrm>
            <a:off x="557783" y="3520438"/>
            <a:ext cx="7694165" cy="2069067"/>
          </a:xfrm>
          <a:prstGeom prst="rect">
            <a:avLst/>
          </a:prstGeom>
        </p:spPr>
      </p:pic>
      <p:sp>
        <p:nvSpPr>
          <p:cNvPr id="16" name="Rectangle 15">
            <a:extLst>
              <a:ext uri="{FF2B5EF4-FFF2-40B4-BE49-F238E27FC236}">
                <a16:creationId xmlns:a16="http://schemas.microsoft.com/office/drawing/2014/main" id="{1FA414D5-AC09-83CC-9FDB-D3FBFFF835E2}"/>
              </a:ext>
            </a:extLst>
          </p:cNvPr>
          <p:cNvSpPr/>
          <p:nvPr/>
        </p:nvSpPr>
        <p:spPr>
          <a:xfrm>
            <a:off x="4636008" y="5312664"/>
            <a:ext cx="3611880" cy="2676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F9E4DA6-ACD0-1BB8-A2ED-1BAE00559772}"/>
              </a:ext>
            </a:extLst>
          </p:cNvPr>
          <p:cNvSpPr/>
          <p:nvPr/>
        </p:nvSpPr>
        <p:spPr>
          <a:xfrm>
            <a:off x="557784" y="1421753"/>
            <a:ext cx="731520" cy="2676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F3EC399B-A825-A42B-E554-BD998D76692B}"/>
              </a:ext>
            </a:extLst>
          </p:cNvPr>
          <p:cNvSpPr txBox="1"/>
          <p:nvPr/>
        </p:nvSpPr>
        <p:spPr>
          <a:xfrm>
            <a:off x="8321040" y="1263237"/>
            <a:ext cx="3313176" cy="4401205"/>
          </a:xfrm>
          <a:prstGeom prst="rect">
            <a:avLst/>
          </a:prstGeom>
          <a:noFill/>
        </p:spPr>
        <p:txBody>
          <a:bodyPr wrap="square" rtlCol="0">
            <a:spAutoFit/>
          </a:bodyPr>
          <a:lstStyle/>
          <a:p>
            <a:r>
              <a:rPr lang="en-US" sz="2800" dirty="0">
                <a:solidFill>
                  <a:srgbClr val="C00000"/>
                </a:solidFill>
                <a:highlight>
                  <a:srgbClr val="FFFF00"/>
                </a:highlight>
              </a:rPr>
              <a:t>Recommendations</a:t>
            </a:r>
          </a:p>
          <a:p>
            <a:endParaRPr lang="en-US" dirty="0"/>
          </a:p>
          <a:p>
            <a:pPr marL="285750" indent="-285750" algn="just">
              <a:buFont typeface="Arial" panose="020B0604020202020204" pitchFamily="34" charset="0"/>
              <a:buChar char="•"/>
            </a:pPr>
            <a:r>
              <a:rPr lang="en-US" dirty="0">
                <a:solidFill>
                  <a:srgbClr val="002060"/>
                </a:solidFill>
              </a:rPr>
              <a:t>Any alternative/extension to LCDM to solve H0 tension should not worsen the S8 tension</a:t>
            </a:r>
          </a:p>
          <a:p>
            <a:pPr marL="285750" indent="-285750" algn="just">
              <a:buFont typeface="Arial" panose="020B0604020202020204" pitchFamily="34" charset="0"/>
              <a:buChar char="•"/>
            </a:pPr>
            <a:endParaRPr lang="en-US" dirty="0">
              <a:solidFill>
                <a:srgbClr val="002060"/>
              </a:solidFill>
            </a:endParaRPr>
          </a:p>
          <a:p>
            <a:pPr marL="285750" indent="-285750" algn="just">
              <a:buFont typeface="Arial" panose="020B0604020202020204" pitchFamily="34" charset="0"/>
              <a:buChar char="•"/>
            </a:pPr>
            <a:r>
              <a:rPr lang="en-US" dirty="0">
                <a:solidFill>
                  <a:srgbClr val="002060"/>
                </a:solidFill>
              </a:rPr>
              <a:t>Test your model using CMB data alone and CMB+BAO.</a:t>
            </a:r>
          </a:p>
          <a:p>
            <a:pPr marL="285750" indent="-285750" algn="just">
              <a:buFont typeface="Arial" panose="020B0604020202020204" pitchFamily="34" charset="0"/>
              <a:buChar char="•"/>
            </a:pPr>
            <a:endParaRPr lang="en-US" dirty="0">
              <a:solidFill>
                <a:srgbClr val="002060"/>
              </a:solidFill>
            </a:endParaRPr>
          </a:p>
          <a:p>
            <a:pPr marL="285750" indent="-285750" algn="just">
              <a:buFont typeface="Arial" panose="020B0604020202020204" pitchFamily="34" charset="0"/>
              <a:buChar char="•"/>
            </a:pPr>
            <a:r>
              <a:rPr lang="en-US" dirty="0">
                <a:solidFill>
                  <a:srgbClr val="002060"/>
                </a:solidFill>
              </a:rPr>
              <a:t>Do not add priors on H0 from late universe observations.</a:t>
            </a:r>
          </a:p>
          <a:p>
            <a:pPr marL="285750" indent="-285750" algn="just">
              <a:buFont typeface="Arial" panose="020B0604020202020204" pitchFamily="34" charset="0"/>
              <a:buChar char="•"/>
            </a:pPr>
            <a:endParaRPr lang="en-US" dirty="0">
              <a:solidFill>
                <a:srgbClr val="002060"/>
              </a:solidFill>
            </a:endParaRPr>
          </a:p>
          <a:p>
            <a:pPr marL="285750" indent="-285750" algn="just">
              <a:buFont typeface="Arial" panose="020B0604020202020204" pitchFamily="34" charset="0"/>
              <a:buChar char="•"/>
            </a:pPr>
            <a:r>
              <a:rPr lang="en-US" dirty="0">
                <a:solidFill>
                  <a:srgbClr val="002060"/>
                </a:solidFill>
              </a:rPr>
              <a:t>Try to keep the model at six parameter space.</a:t>
            </a:r>
          </a:p>
        </p:txBody>
      </p:sp>
      <p:sp>
        <p:nvSpPr>
          <p:cNvPr id="19" name="Slide Number Placeholder 18">
            <a:extLst>
              <a:ext uri="{FF2B5EF4-FFF2-40B4-BE49-F238E27FC236}">
                <a16:creationId xmlns:a16="http://schemas.microsoft.com/office/drawing/2014/main" id="{C6EE3E1A-5888-A61A-8D56-7478461172B2}"/>
              </a:ext>
            </a:extLst>
          </p:cNvPr>
          <p:cNvSpPr>
            <a:spLocks noGrp="1"/>
          </p:cNvSpPr>
          <p:nvPr>
            <p:ph type="sldNum" sz="quarter" idx="12"/>
          </p:nvPr>
        </p:nvSpPr>
        <p:spPr/>
        <p:txBody>
          <a:bodyPr/>
          <a:lstStyle/>
          <a:p>
            <a:fld id="{23B165B4-B021-4F37-9901-CEB6DBD04A87}" type="slidenum">
              <a:rPr lang="en-US" smtClean="0"/>
              <a:t>68</a:t>
            </a:fld>
            <a:endParaRPr lang="en-US"/>
          </a:p>
        </p:txBody>
      </p:sp>
    </p:spTree>
    <p:extLst>
      <p:ext uri="{BB962C8B-B14F-4D97-AF65-F5344CB8AC3E}">
        <p14:creationId xmlns:p14="http://schemas.microsoft.com/office/powerpoint/2010/main" val="1383331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BAO Standard Ruler</a:t>
            </a:r>
          </a:p>
        </p:txBody>
      </p:sp>
      <p:sp>
        <p:nvSpPr>
          <p:cNvPr id="45" name="Rectangle 44"/>
          <p:cNvSpPr/>
          <p:nvPr/>
        </p:nvSpPr>
        <p:spPr>
          <a:xfrm>
            <a:off x="651850" y="1853248"/>
            <a:ext cx="5653840" cy="27660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solidFill>
                <a:schemeClr val="bg1"/>
              </a:solidFill>
              <a:latin typeface="Symbol" panose="05050102010706020507" pitchFamily="18" charset="2"/>
            </a:endParaRPr>
          </a:p>
        </p:txBody>
      </p:sp>
      <p:cxnSp>
        <p:nvCxnSpPr>
          <p:cNvPr id="47" name="Straight Arrow Connector 46"/>
          <p:cNvCxnSpPr/>
          <p:nvPr/>
        </p:nvCxnSpPr>
        <p:spPr>
          <a:xfrm>
            <a:off x="3875878" y="2343150"/>
            <a:ext cx="0" cy="92583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49" name="Straight Connector 48"/>
          <p:cNvCxnSpPr/>
          <p:nvPr/>
        </p:nvCxnSpPr>
        <p:spPr>
          <a:xfrm flipH="1">
            <a:off x="1224118" y="3291840"/>
            <a:ext cx="2926080" cy="0"/>
          </a:xfrm>
          <a:prstGeom prst="line">
            <a:avLst/>
          </a:prstGeom>
        </p:spPr>
        <p:style>
          <a:lnRef idx="1">
            <a:schemeClr val="dk1"/>
          </a:lnRef>
          <a:fillRef idx="0">
            <a:schemeClr val="dk1"/>
          </a:fillRef>
          <a:effectRef idx="0">
            <a:schemeClr val="dk1"/>
          </a:effectRef>
          <a:fontRef idx="minor">
            <a:schemeClr val="tx1"/>
          </a:fontRef>
        </p:style>
      </p:cxnSp>
      <p:cxnSp>
        <p:nvCxnSpPr>
          <p:cNvPr id="50" name="Straight Connector 49"/>
          <p:cNvCxnSpPr/>
          <p:nvPr/>
        </p:nvCxnSpPr>
        <p:spPr>
          <a:xfrm flipH="1">
            <a:off x="1227928" y="2251710"/>
            <a:ext cx="2807970" cy="1032510"/>
          </a:xfrm>
          <a:prstGeom prst="line">
            <a:avLst/>
          </a:prstGeom>
        </p:spPr>
        <p:style>
          <a:lnRef idx="1">
            <a:schemeClr val="dk1"/>
          </a:lnRef>
          <a:fillRef idx="0">
            <a:schemeClr val="dk1"/>
          </a:fillRef>
          <a:effectRef idx="0">
            <a:schemeClr val="dk1"/>
          </a:effectRef>
          <a:fontRef idx="minor">
            <a:schemeClr val="tx1"/>
          </a:fontRef>
        </p:style>
      </p:cxnSp>
      <p:sp>
        <p:nvSpPr>
          <p:cNvPr id="53" name="TextBox 52"/>
          <p:cNvSpPr txBox="1"/>
          <p:nvPr/>
        </p:nvSpPr>
        <p:spPr>
          <a:xfrm>
            <a:off x="2058460" y="2922508"/>
            <a:ext cx="628698" cy="369332"/>
          </a:xfrm>
          <a:prstGeom prst="rect">
            <a:avLst/>
          </a:prstGeom>
          <a:noFill/>
        </p:spPr>
        <p:txBody>
          <a:bodyPr wrap="none" rtlCol="0">
            <a:spAutoFit/>
          </a:bodyPr>
          <a:lstStyle/>
          <a:p>
            <a:r>
              <a:rPr lang="en-US" dirty="0">
                <a:solidFill>
                  <a:schemeClr val="bg1"/>
                </a:solidFill>
                <a:latin typeface="Symbol" panose="05050102010706020507" pitchFamily="18" charset="2"/>
              </a:rPr>
              <a:t>q</a:t>
            </a:r>
            <a:r>
              <a:rPr lang="en-US" baseline="-25000" dirty="0">
                <a:solidFill>
                  <a:schemeClr val="bg1"/>
                </a:solidFill>
                <a:latin typeface="Symbol" panose="05050102010706020507" pitchFamily="18" charset="2"/>
              </a:rPr>
              <a:t>BAO</a:t>
            </a:r>
            <a:endParaRPr lang="en-US" dirty="0"/>
          </a:p>
        </p:txBody>
      </p:sp>
      <mc:AlternateContent xmlns:mc="http://schemas.openxmlformats.org/markup-compatibility/2006" xmlns:a14="http://schemas.microsoft.com/office/drawing/2010/main">
        <mc:Choice Requires="a14">
          <p:sp>
            <p:nvSpPr>
              <p:cNvPr id="54" name="TextBox 53"/>
              <p:cNvSpPr txBox="1"/>
              <p:nvPr/>
            </p:nvSpPr>
            <p:spPr>
              <a:xfrm>
                <a:off x="3913193" y="2663191"/>
                <a:ext cx="270009" cy="276999"/>
              </a:xfrm>
              <a:prstGeom prst="rect">
                <a:avLst/>
              </a:prstGeom>
              <a:solidFill>
                <a:schemeClr val="tx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𝑟</m:t>
                          </m:r>
                        </m:e>
                        <m:sub>
                          <m:r>
                            <a:rPr lang="en-US" b="0" i="1" smtClean="0">
                              <a:solidFill>
                                <a:schemeClr val="bg1"/>
                              </a:solidFill>
                              <a:latin typeface="Cambria Math" panose="02040503050406030204" pitchFamily="18" charset="0"/>
                            </a:rPr>
                            <m:t>𝑑</m:t>
                          </m:r>
                        </m:sub>
                      </m:sSub>
                    </m:oMath>
                  </m:oMathPara>
                </a14:m>
                <a:endParaRPr lang="en-US" dirty="0">
                  <a:solidFill>
                    <a:schemeClr val="bg1"/>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3913193" y="2663191"/>
                <a:ext cx="270009" cy="276999"/>
              </a:xfrm>
              <a:prstGeom prst="rect">
                <a:avLst/>
              </a:prstGeom>
              <a:blipFill>
                <a:blip r:embed="rId2"/>
                <a:stretch>
                  <a:fillRect l="-11364" r="-6818" b="-2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646111" y="4720436"/>
                <a:ext cx="2610843" cy="605422"/>
              </a:xfrm>
              <a:prstGeom prst="rect">
                <a:avLst/>
              </a:prstGeom>
              <a:solidFill>
                <a:schemeClr val="tx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𝑀</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𝑧</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1</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𝑧</m:t>
                      </m:r>
                      <m:r>
                        <a:rPr lang="en-US" b="0" i="1" smtClean="0">
                          <a:solidFill>
                            <a:schemeClr val="bg1"/>
                          </a:solidFill>
                          <a:latin typeface="Cambria Math" panose="02040503050406030204" pitchFamily="18" charset="0"/>
                        </a:rPr>
                        <m:t>)</m:t>
                      </m:r>
                      <m:nary>
                        <m:naryPr>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0</m:t>
                          </m:r>
                        </m:sub>
                        <m:sup>
                          <m:r>
                            <a:rPr lang="en-US" b="0" i="1" smtClean="0">
                              <a:solidFill>
                                <a:schemeClr val="bg1"/>
                              </a:solidFill>
                              <a:latin typeface="Cambria Math" panose="02040503050406030204" pitchFamily="18" charset="0"/>
                            </a:rPr>
                            <m:t>𝑧</m:t>
                          </m:r>
                        </m:sup>
                        <m:e>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𝑑𝑧</m:t>
                              </m:r>
                              <m:r>
                                <a:rPr lang="en-US" b="0" i="1" smtClean="0">
                                  <a:solidFill>
                                    <a:schemeClr val="bg1"/>
                                  </a:solidFill>
                                  <a:latin typeface="Cambria Math" panose="02040503050406030204" pitchFamily="18" charset="0"/>
                                </a:rPr>
                                <m:t>′</m:t>
                              </m:r>
                            </m:num>
                            <m:den>
                              <m:r>
                                <a:rPr lang="en-US" b="0" i="1" smtClean="0">
                                  <a:solidFill>
                                    <a:schemeClr val="bg1"/>
                                  </a:solidFill>
                                  <a:latin typeface="Cambria Math" panose="02040503050406030204" pitchFamily="18" charset="0"/>
                                </a:rPr>
                                <m:t>𝐻</m:t>
                              </m:r>
                              <m:r>
                                <a:rPr lang="en-US" b="0" i="1" smtClean="0">
                                  <a:solidFill>
                                    <a:schemeClr val="bg1"/>
                                  </a:solidFill>
                                  <a:latin typeface="Cambria Math" panose="02040503050406030204" pitchFamily="18" charset="0"/>
                                </a:rPr>
                                <m:t>(</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𝑧</m:t>
                                  </m:r>
                                </m:e>
                                <m:sup>
                                  <m:r>
                                    <a:rPr lang="en-US" b="0" i="1" smtClean="0">
                                      <a:solidFill>
                                        <a:schemeClr val="bg1"/>
                                      </a:solidFill>
                                      <a:latin typeface="Cambria Math" panose="02040503050406030204" pitchFamily="18" charset="0"/>
                                    </a:rPr>
                                    <m:t>′</m:t>
                                  </m:r>
                                </m:sup>
                              </m:sSup>
                              <m:r>
                                <a:rPr lang="en-US" b="0" i="1" smtClean="0">
                                  <a:solidFill>
                                    <a:schemeClr val="bg1"/>
                                  </a:solidFill>
                                  <a:latin typeface="Cambria Math" panose="02040503050406030204" pitchFamily="18" charset="0"/>
                                </a:rPr>
                                <m:t>)</m:t>
                              </m:r>
                            </m:den>
                          </m:f>
                        </m:e>
                      </m:nary>
                    </m:oMath>
                  </m:oMathPara>
                </a14:m>
                <a:endParaRPr lang="en-US" dirty="0">
                  <a:solidFill>
                    <a:schemeClr val="bg1"/>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646111" y="4720436"/>
                <a:ext cx="2610843" cy="605422"/>
              </a:xfrm>
              <a:prstGeom prst="rect">
                <a:avLst/>
              </a:prstGeom>
              <a:blipFill rotWithShape="0">
                <a:blip r:embed="rId3"/>
                <a:stretch>
                  <a:fillRect/>
                </a:stretch>
              </a:blipFill>
            </p:spPr>
            <p:txBody>
              <a:bodyPr/>
              <a:lstStyle/>
              <a:p>
                <a:r>
                  <a:rPr lang="en-US">
                    <a:noFill/>
                  </a:rPr>
                  <a:t> </a:t>
                </a:r>
              </a:p>
            </p:txBody>
          </p:sp>
        </mc:Fallback>
      </mc:AlternateContent>
      <p:cxnSp>
        <p:nvCxnSpPr>
          <p:cNvPr id="57" name="Straight Arrow Connector 56"/>
          <p:cNvCxnSpPr/>
          <p:nvPr/>
        </p:nvCxnSpPr>
        <p:spPr>
          <a:xfrm>
            <a:off x="3407248" y="3373479"/>
            <a:ext cx="78867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59" name="TextBox 58"/>
              <p:cNvSpPr txBox="1"/>
              <p:nvPr/>
            </p:nvSpPr>
            <p:spPr>
              <a:xfrm>
                <a:off x="3688403" y="4044278"/>
                <a:ext cx="1345881" cy="276999"/>
              </a:xfrm>
              <a:prstGeom prst="rect">
                <a:avLst/>
              </a:prstGeom>
              <a:solidFill>
                <a:schemeClr val="tx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𝛿</m:t>
                          </m:r>
                          <m:r>
                            <a:rPr lang="en-US" b="0" i="1" smtClean="0">
                              <a:solidFill>
                                <a:schemeClr val="bg1"/>
                              </a:solidFill>
                              <a:latin typeface="Cambria Math" panose="02040503050406030204" pitchFamily="18" charset="0"/>
                            </a:rPr>
                            <m:t>𝑧</m:t>
                          </m:r>
                          <m:r>
                            <a:rPr lang="en-US" b="0" i="1" smtClean="0">
                              <a:solidFill>
                                <a:schemeClr val="bg1"/>
                              </a:solidFill>
                              <a:latin typeface="Cambria Math" panose="02040503050406030204" pitchFamily="18" charset="0"/>
                            </a:rPr>
                            <m:t>= </m:t>
                          </m:r>
                          <m:r>
                            <a:rPr lang="en-US" b="0" i="1" smtClean="0">
                              <a:solidFill>
                                <a:schemeClr val="bg1"/>
                              </a:solidFill>
                              <a:latin typeface="Cambria Math" panose="02040503050406030204" pitchFamily="18" charset="0"/>
                            </a:rPr>
                            <m:t>𝑟</m:t>
                          </m:r>
                        </m:e>
                        <m:sub>
                          <m:r>
                            <a:rPr lang="en-US" b="0" i="1" smtClean="0">
                              <a:solidFill>
                                <a:schemeClr val="bg1"/>
                              </a:solidFill>
                              <a:latin typeface="Cambria Math" panose="02040503050406030204" pitchFamily="18" charset="0"/>
                            </a:rPr>
                            <m:t>𝑑</m:t>
                          </m:r>
                        </m:sub>
                      </m:sSub>
                      <m:r>
                        <a:rPr lang="en-US" b="0" i="1" smtClean="0">
                          <a:solidFill>
                            <a:schemeClr val="bg1"/>
                          </a:solidFill>
                          <a:latin typeface="Cambria Math" panose="02040503050406030204" pitchFamily="18" charset="0"/>
                        </a:rPr>
                        <m:t>𝐻</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𝑧</m:t>
                      </m:r>
                      <m:r>
                        <a:rPr lang="en-US" b="0" i="1" smtClean="0">
                          <a:solidFill>
                            <a:schemeClr val="bg1"/>
                          </a:solidFill>
                          <a:latin typeface="Cambria Math" panose="02040503050406030204" pitchFamily="18" charset="0"/>
                        </a:rPr>
                        <m:t>)</m:t>
                      </m:r>
                    </m:oMath>
                  </m:oMathPara>
                </a14:m>
                <a:endParaRPr lang="en-US" dirty="0">
                  <a:solidFill>
                    <a:schemeClr val="bg1"/>
                  </a:solidFill>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3688403" y="4044278"/>
                <a:ext cx="1345881" cy="276999"/>
              </a:xfrm>
              <a:prstGeom prst="rect">
                <a:avLst/>
              </a:prstGeom>
              <a:blipFill>
                <a:blip r:embed="rId4"/>
                <a:stretch>
                  <a:fillRect l="-3620" r="-5430" b="-36957"/>
                </a:stretch>
              </a:blipFill>
            </p:spPr>
            <p:txBody>
              <a:bodyPr/>
              <a:lstStyle/>
              <a:p>
                <a:r>
                  <a:rPr lang="en-US">
                    <a:noFill/>
                  </a:rPr>
                  <a:t> </a:t>
                </a:r>
              </a:p>
            </p:txBody>
          </p:sp>
        </mc:Fallback>
      </mc:AlternateContent>
      <p:sp>
        <p:nvSpPr>
          <p:cNvPr id="60" name="TextBox 59"/>
          <p:cNvSpPr txBox="1"/>
          <p:nvPr/>
        </p:nvSpPr>
        <p:spPr>
          <a:xfrm>
            <a:off x="3407248" y="3455118"/>
            <a:ext cx="1947969" cy="369332"/>
          </a:xfrm>
          <a:prstGeom prst="rect">
            <a:avLst/>
          </a:prstGeom>
          <a:solidFill>
            <a:srgbClr val="FFC000"/>
          </a:solid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Line-of-sight BAO</a:t>
            </a:r>
            <a:endParaRPr lang="en-US" dirty="0">
              <a:latin typeface="Times New Roman" panose="02020603050405020304" pitchFamily="18" charset="0"/>
              <a:cs typeface="Times New Roman" panose="02020603050405020304" pitchFamily="18" charset="0"/>
            </a:endParaRPr>
          </a:p>
        </p:txBody>
      </p:sp>
      <p:sp>
        <p:nvSpPr>
          <p:cNvPr id="61" name="TextBox 60"/>
          <p:cNvSpPr txBox="1"/>
          <p:nvPr/>
        </p:nvSpPr>
        <p:spPr>
          <a:xfrm>
            <a:off x="1224118" y="3498016"/>
            <a:ext cx="1486304" cy="369332"/>
          </a:xfrm>
          <a:prstGeom prst="rect">
            <a:avLst/>
          </a:prstGeom>
          <a:solidFill>
            <a:srgbClr val="FFC000"/>
          </a:solid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Angular BAO</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3" name="TextBox 62"/>
              <p:cNvSpPr txBox="1"/>
              <p:nvPr/>
            </p:nvSpPr>
            <p:spPr>
              <a:xfrm>
                <a:off x="1341277" y="4064247"/>
                <a:ext cx="1583767" cy="523541"/>
              </a:xfrm>
              <a:prstGeom prst="rect">
                <a:avLst/>
              </a:prstGeom>
              <a:solidFill>
                <a:schemeClr val="tx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𝛿𝜃</m:t>
                          </m:r>
                        </m:e>
                        <m:sub>
                          <m:r>
                            <a:rPr lang="en-US" b="0" i="1" smtClean="0">
                              <a:solidFill>
                                <a:schemeClr val="bg1"/>
                              </a:solidFill>
                              <a:latin typeface="Cambria Math" panose="02040503050406030204" pitchFamily="18" charset="0"/>
                            </a:rPr>
                            <m:t>𝐵𝐴𝑂</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𝑟</m:t>
                              </m:r>
                            </m:e>
                            <m:sub>
                              <m:r>
                                <a:rPr lang="en-US" b="0" i="1" smtClean="0">
                                  <a:solidFill>
                                    <a:schemeClr val="bg1"/>
                                  </a:solidFill>
                                  <a:latin typeface="Cambria Math" panose="02040503050406030204" pitchFamily="18" charset="0"/>
                                </a:rPr>
                                <m:t>𝑑</m:t>
                              </m:r>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𝑀</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𝑧</m:t>
                          </m:r>
                          <m:r>
                            <a:rPr lang="en-US" b="0" i="1" smtClean="0">
                              <a:solidFill>
                                <a:schemeClr val="bg1"/>
                              </a:solidFill>
                              <a:latin typeface="Cambria Math" panose="02040503050406030204" pitchFamily="18" charset="0"/>
                            </a:rPr>
                            <m:t>)</m:t>
                          </m:r>
                        </m:den>
                      </m:f>
                    </m:oMath>
                  </m:oMathPara>
                </a14:m>
                <a:endParaRPr lang="en-US" dirty="0">
                  <a:solidFill>
                    <a:schemeClr val="bg1"/>
                  </a:solidFil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1341277" y="4064247"/>
                <a:ext cx="1583767" cy="523541"/>
              </a:xfrm>
              <a:prstGeom prst="rect">
                <a:avLst/>
              </a:prstGeom>
              <a:blipFill>
                <a:blip r:embed="rId5"/>
                <a:stretch>
                  <a:fillRect/>
                </a:stretch>
              </a:blipFill>
            </p:spPr>
            <p:txBody>
              <a:bodyPr/>
              <a:lstStyle/>
              <a:p>
                <a:r>
                  <a:rPr lang="en-US">
                    <a:noFill/>
                  </a:rPr>
                  <a:t> </a:t>
                </a:r>
              </a:p>
            </p:txBody>
          </p:sp>
        </mc:Fallback>
      </mc:AlternateContent>
      <p:sp>
        <p:nvSpPr>
          <p:cNvPr id="16" name="TextBox 15"/>
          <p:cNvSpPr txBox="1"/>
          <p:nvPr/>
        </p:nvSpPr>
        <p:spPr>
          <a:xfrm>
            <a:off x="4171772" y="2638980"/>
            <a:ext cx="2133918"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Intrinsic length BAO</a:t>
            </a:r>
            <a:endParaRPr lang="en-US"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6">
            <a:lum bright="-20000" contrast="40000"/>
          </a:blip>
          <a:stretch>
            <a:fillRect/>
          </a:stretch>
        </p:blipFill>
        <p:spPr>
          <a:xfrm>
            <a:off x="7153918" y="1008126"/>
            <a:ext cx="3707637" cy="2820419"/>
          </a:xfrm>
          <a:prstGeom prst="rect">
            <a:avLst/>
          </a:prstGeom>
        </p:spPr>
      </p:pic>
      <p:sp>
        <p:nvSpPr>
          <p:cNvPr id="6" name="Rectangle 5"/>
          <p:cNvSpPr/>
          <p:nvPr/>
        </p:nvSpPr>
        <p:spPr>
          <a:xfrm>
            <a:off x="7677092" y="1126181"/>
            <a:ext cx="1497330" cy="5143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7">
            <a:lum bright="-20000" contrast="40000"/>
          </a:blip>
          <a:stretch>
            <a:fillRect/>
          </a:stretch>
        </p:blipFill>
        <p:spPr>
          <a:xfrm>
            <a:off x="7153918" y="3885777"/>
            <a:ext cx="3707637" cy="2766863"/>
          </a:xfrm>
          <a:prstGeom prst="rect">
            <a:avLst/>
          </a:prstGeom>
        </p:spPr>
      </p:pic>
      <p:sp>
        <p:nvSpPr>
          <p:cNvPr id="21" name="TextBox 20"/>
          <p:cNvSpPr txBox="1"/>
          <p:nvPr/>
        </p:nvSpPr>
        <p:spPr>
          <a:xfrm>
            <a:off x="9280204" y="3990307"/>
            <a:ext cx="1486304" cy="369332"/>
          </a:xfrm>
          <a:prstGeom prst="rect">
            <a:avLst/>
          </a:prstGeom>
          <a:solidFill>
            <a:srgbClr val="FFC000"/>
          </a:solid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Angular BAO</a:t>
            </a:r>
            <a:endParaRPr lang="en-US"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9470019" y="1053141"/>
            <a:ext cx="1332416" cy="369332"/>
          </a:xfrm>
          <a:prstGeom prst="rect">
            <a:avLst/>
          </a:prstGeom>
          <a:solidFill>
            <a:srgbClr val="FFC000"/>
          </a:solid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Radial BAO</a:t>
            </a:r>
            <a:endParaRPr lang="en-US" dirty="0">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49CAE8D7-24F9-BE6C-A599-DA1996E2348E}"/>
              </a:ext>
            </a:extLst>
          </p:cNvPr>
          <p:cNvSpPr>
            <a:spLocks noGrp="1"/>
          </p:cNvSpPr>
          <p:nvPr>
            <p:ph type="sldNum" sz="quarter" idx="12"/>
          </p:nvPr>
        </p:nvSpPr>
        <p:spPr/>
        <p:txBody>
          <a:bodyPr/>
          <a:lstStyle/>
          <a:p>
            <a:fld id="{23B165B4-B021-4F37-9901-CEB6DBD04A87}" type="slidenum">
              <a:rPr lang="en-US" smtClean="0"/>
              <a:t>7</a:t>
            </a:fld>
            <a:endParaRPr lang="en-US"/>
          </a:p>
        </p:txBody>
      </p:sp>
    </p:spTree>
    <p:extLst>
      <p:ext uri="{BB962C8B-B14F-4D97-AF65-F5344CB8AC3E}">
        <p14:creationId xmlns:p14="http://schemas.microsoft.com/office/powerpoint/2010/main" val="1190916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BAO Standard Ruler</a:t>
            </a:r>
          </a:p>
        </p:txBody>
      </p:sp>
      <p:pic>
        <p:nvPicPr>
          <p:cNvPr id="64" name="Picture 63"/>
          <p:cNvPicPr>
            <a:picLocks noChangeAspect="1"/>
          </p:cNvPicPr>
          <p:nvPr/>
        </p:nvPicPr>
        <p:blipFill>
          <a:blip r:embed="rId2">
            <a:lum contrast="40000"/>
          </a:blip>
          <a:stretch>
            <a:fillRect/>
          </a:stretch>
        </p:blipFill>
        <p:spPr>
          <a:xfrm>
            <a:off x="2681653" y="1475965"/>
            <a:ext cx="6488723" cy="4843032"/>
          </a:xfrm>
          <a:prstGeom prst="rect">
            <a:avLst/>
          </a:prstGeom>
        </p:spPr>
      </p:pic>
      <p:sp>
        <p:nvSpPr>
          <p:cNvPr id="3" name="Slide Number Placeholder 2">
            <a:extLst>
              <a:ext uri="{FF2B5EF4-FFF2-40B4-BE49-F238E27FC236}">
                <a16:creationId xmlns:a16="http://schemas.microsoft.com/office/drawing/2014/main" id="{0E045E92-7C9A-84B6-D2D8-4AA0A36A2B00}"/>
              </a:ext>
            </a:extLst>
          </p:cNvPr>
          <p:cNvSpPr>
            <a:spLocks noGrp="1"/>
          </p:cNvSpPr>
          <p:nvPr>
            <p:ph type="sldNum" sz="quarter" idx="12"/>
          </p:nvPr>
        </p:nvSpPr>
        <p:spPr/>
        <p:txBody>
          <a:bodyPr/>
          <a:lstStyle/>
          <a:p>
            <a:fld id="{23B165B4-B021-4F37-9901-CEB6DBD04A87}" type="slidenum">
              <a:rPr lang="en-US" smtClean="0"/>
              <a:t>8</a:t>
            </a:fld>
            <a:endParaRPr lang="en-US"/>
          </a:p>
        </p:txBody>
      </p:sp>
    </p:spTree>
    <p:extLst>
      <p:ext uri="{BB962C8B-B14F-4D97-AF65-F5344CB8AC3E}">
        <p14:creationId xmlns:p14="http://schemas.microsoft.com/office/powerpoint/2010/main" val="4205088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Sound horizon scale</a:t>
            </a:r>
          </a:p>
        </p:txBody>
      </p:sp>
      <p:pic>
        <p:nvPicPr>
          <p:cNvPr id="5" name="Picture 4"/>
          <p:cNvPicPr>
            <a:picLocks noChangeAspect="1"/>
          </p:cNvPicPr>
          <p:nvPr/>
        </p:nvPicPr>
        <p:blipFill>
          <a:blip r:embed="rId2">
            <a:lum bright="-20000" contrast="40000"/>
          </a:blip>
          <a:stretch>
            <a:fillRect/>
          </a:stretch>
        </p:blipFill>
        <p:spPr>
          <a:xfrm>
            <a:off x="2322243" y="2063823"/>
            <a:ext cx="6052457" cy="4518253"/>
          </a:xfrm>
          <a:prstGeom prst="rect">
            <a:avLst/>
          </a:prstGeom>
        </p:spPr>
      </p:pic>
      <p:cxnSp>
        <p:nvCxnSpPr>
          <p:cNvPr id="7" name="Straight Connector 6"/>
          <p:cNvCxnSpPr/>
          <p:nvPr/>
        </p:nvCxnSpPr>
        <p:spPr>
          <a:xfrm>
            <a:off x="7576457" y="2351314"/>
            <a:ext cx="0" cy="3599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75713" y="2358574"/>
            <a:ext cx="0" cy="35995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496457" y="4367733"/>
            <a:ext cx="4572000" cy="31931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496457" y="4699747"/>
            <a:ext cx="457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5638800" y="2965450"/>
                <a:ext cx="202779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a:fld id="{825F15A7-03F4-43D7-82C5-3E23DA2F108C}" type="mathplaceholder">
                        <a:rPr lang="en-US" i="1" smtClean="0">
                          <a:latin typeface="Cambria Math" panose="02040503050406030204" pitchFamily="18" charset="0"/>
                        </a:rPr>
                        <a:t>Type equation here.</a:t>
                      </a:fld>
                    </m:oMath>
                  </m:oMathPara>
                </a14:m>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5638800" y="2965450"/>
                <a:ext cx="2027798" cy="276999"/>
              </a:xfrm>
              <a:prstGeom prst="rect">
                <a:avLst/>
              </a:prstGeom>
              <a:blipFill rotWithShape="0">
                <a:blip r:embed="rId3"/>
                <a:stretch>
                  <a:fillRect l="-3003" r="-2402" b="-369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7242671" y="3834376"/>
                <a:ext cx="3126433" cy="619400"/>
              </a:xfrm>
              <a:prstGeom prst="rect">
                <a:avLst/>
              </a:prstGeom>
              <a:solidFill>
                <a:schemeClr val="tx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𝑟</m:t>
                          </m:r>
                        </m:e>
                        <m:sub>
                          <m:r>
                            <a:rPr lang="en-US" b="0" i="1" smtClean="0">
                              <a:solidFill>
                                <a:schemeClr val="bg1"/>
                              </a:solidFill>
                              <a:latin typeface="Cambria Math" panose="02040503050406030204" pitchFamily="18" charset="0"/>
                            </a:rPr>
                            <m:t>𝑑</m:t>
                          </m:r>
                        </m:sub>
                      </m:sSub>
                      <m:r>
                        <a:rPr lang="en-US" b="0" i="1" smtClean="0">
                          <a:solidFill>
                            <a:schemeClr val="bg1"/>
                          </a:solidFill>
                          <a:latin typeface="Cambria Math" panose="02040503050406030204" pitchFamily="18" charset="0"/>
                        </a:rPr>
                        <m:t>=</m:t>
                      </m:r>
                      <m:nary>
                        <m:naryPr>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0</m:t>
                          </m:r>
                        </m:sub>
                        <m:sup>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𝑡</m:t>
                              </m:r>
                            </m:e>
                            <m:sub>
                              <m:r>
                                <a:rPr lang="en-US" b="0" i="1" smtClean="0">
                                  <a:solidFill>
                                    <a:schemeClr val="bg1"/>
                                  </a:solidFill>
                                  <a:latin typeface="Cambria Math" panose="02040503050406030204" pitchFamily="18" charset="0"/>
                                </a:rPr>
                                <m:t>𝑑</m:t>
                              </m:r>
                            </m:sub>
                          </m:sSub>
                        </m:sup>
                        <m:e>
                          <m:f>
                            <m:fPr>
                              <m:ctrlPr>
                                <a:rPr lang="en-US" b="0" i="1" smtClean="0">
                                  <a:solidFill>
                                    <a:schemeClr val="bg1"/>
                                  </a:solidFill>
                                  <a:latin typeface="Cambria Math" panose="02040503050406030204" pitchFamily="18" charset="0"/>
                                </a:rPr>
                              </m:ctrlPr>
                            </m:fPr>
                            <m:num>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𝑐</m:t>
                                  </m:r>
                                </m:e>
                                <m:sub>
                                  <m:r>
                                    <a:rPr lang="en-US" i="1">
                                      <a:solidFill>
                                        <a:schemeClr val="bg1"/>
                                      </a:solidFill>
                                      <a:latin typeface="Cambria Math" panose="02040503050406030204" pitchFamily="18" charset="0"/>
                                    </a:rPr>
                                    <m:t>𝑠</m:t>
                                  </m:r>
                                </m:sub>
                              </m:sSub>
                            </m:num>
                            <m:den>
                              <m:r>
                                <a:rPr lang="en-US" b="0" i="1" smtClean="0">
                                  <a:solidFill>
                                    <a:schemeClr val="bg1"/>
                                  </a:solidFill>
                                  <a:latin typeface="Cambria Math" panose="02040503050406030204" pitchFamily="18" charset="0"/>
                                </a:rPr>
                                <m:t>𝑎</m:t>
                              </m:r>
                            </m:den>
                          </m:f>
                        </m:e>
                      </m:nary>
                      <m:r>
                        <a:rPr lang="en-US" b="0" i="1" smtClean="0">
                          <a:solidFill>
                            <a:schemeClr val="bg1"/>
                          </a:solidFill>
                          <a:latin typeface="Cambria Math" panose="02040503050406030204" pitchFamily="18" charset="0"/>
                        </a:rPr>
                        <m:t>𝑑𝑡</m:t>
                      </m:r>
                      <m:r>
                        <a:rPr lang="en-US" b="0" i="1" smtClean="0">
                          <a:solidFill>
                            <a:schemeClr val="bg1"/>
                          </a:solidFill>
                          <a:latin typeface="Cambria Math" panose="02040503050406030204" pitchFamily="18" charset="0"/>
                        </a:rPr>
                        <m:t>=</m:t>
                      </m:r>
                      <m:nary>
                        <m:naryPr>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0</m:t>
                          </m:r>
                        </m:sub>
                        <m:sup>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𝑎</m:t>
                              </m:r>
                            </m:e>
                            <m:sub>
                              <m:r>
                                <a:rPr lang="en-US" b="0" i="1" smtClean="0">
                                  <a:solidFill>
                                    <a:schemeClr val="bg1"/>
                                  </a:solidFill>
                                  <a:latin typeface="Cambria Math" panose="02040503050406030204" pitchFamily="18" charset="0"/>
                                </a:rPr>
                                <m:t>𝑑</m:t>
                              </m:r>
                            </m:sub>
                          </m:sSub>
                        </m:sup>
                        <m:e>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𝑐</m:t>
                              </m:r>
                            </m:e>
                            <m:sub>
                              <m:r>
                                <a:rPr lang="en-US" b="0" i="1" smtClean="0">
                                  <a:solidFill>
                                    <a:schemeClr val="bg1"/>
                                  </a:solidFill>
                                  <a:latin typeface="Cambria Math" panose="02040503050406030204" pitchFamily="18" charset="0"/>
                                </a:rPr>
                                <m:t>𝑠</m:t>
                              </m:r>
                            </m:sub>
                          </m:sSub>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𝑑𝑎</m:t>
                              </m:r>
                            </m:num>
                            <m:den>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𝑎</m:t>
                                  </m:r>
                                </m:e>
                                <m:sup>
                                  <m:r>
                                    <a:rPr lang="en-US" b="0" i="1" smtClean="0">
                                      <a:solidFill>
                                        <a:schemeClr val="bg1"/>
                                      </a:solidFill>
                                      <a:latin typeface="Cambria Math" panose="02040503050406030204" pitchFamily="18" charset="0"/>
                                    </a:rPr>
                                    <m:t>2</m:t>
                                  </m:r>
                                </m:sup>
                              </m:sSup>
                              <m:r>
                                <a:rPr lang="en-US" b="0" i="1" smtClean="0">
                                  <a:solidFill>
                                    <a:schemeClr val="bg1"/>
                                  </a:solidFill>
                                  <a:latin typeface="Cambria Math" panose="02040503050406030204" pitchFamily="18" charset="0"/>
                                </a:rPr>
                                <m:t>𝐻</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𝑎</m:t>
                              </m:r>
                              <m:r>
                                <a:rPr lang="en-US" b="0" i="1" smtClean="0">
                                  <a:solidFill>
                                    <a:schemeClr val="bg1"/>
                                  </a:solidFill>
                                  <a:latin typeface="Cambria Math" panose="02040503050406030204" pitchFamily="18" charset="0"/>
                                </a:rPr>
                                <m:t>)</m:t>
                              </m:r>
                            </m:den>
                          </m:f>
                        </m:e>
                      </m:nary>
                    </m:oMath>
                  </m:oMathPara>
                </a14:m>
                <a:endParaRPr lang="en-US" dirty="0">
                  <a:solidFill>
                    <a:schemeClr val="bg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7242671" y="3834376"/>
                <a:ext cx="3126433" cy="619400"/>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3777838" y="4767338"/>
                <a:ext cx="2625013" cy="605422"/>
              </a:xfrm>
              <a:prstGeom prst="rect">
                <a:avLst/>
              </a:prstGeom>
              <a:solidFill>
                <a:schemeClr val="tx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𝐷</m:t>
                          </m:r>
                        </m:e>
                        <m:sub>
                          <m:r>
                            <a:rPr lang="en-US" b="0" i="1" smtClean="0">
                              <a:solidFill>
                                <a:schemeClr val="bg1"/>
                              </a:solidFill>
                              <a:latin typeface="Cambria Math" panose="02040503050406030204" pitchFamily="18" charset="0"/>
                            </a:rPr>
                            <m:t>𝐴</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𝑧</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1100</m:t>
                      </m:r>
                      <m:r>
                        <a:rPr lang="en-US" b="0" i="1" smtClean="0">
                          <a:solidFill>
                            <a:schemeClr val="bg1"/>
                          </a:solidFill>
                          <a:latin typeface="Cambria Math" panose="02040503050406030204" pitchFamily="18" charset="0"/>
                        </a:rPr>
                        <m:t>)=</m:t>
                      </m:r>
                      <m:nary>
                        <m:naryPr>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0</m:t>
                          </m:r>
                        </m:sub>
                        <m:sup>
                          <m:r>
                            <a:rPr lang="en-US" b="0" i="1" smtClean="0">
                              <a:solidFill>
                                <a:schemeClr val="bg1"/>
                              </a:solidFill>
                              <a:latin typeface="Cambria Math" panose="02040503050406030204" pitchFamily="18" charset="0"/>
                            </a:rPr>
                            <m:t>𝑧</m:t>
                          </m:r>
                        </m:sup>
                        <m:e>
                          <m:f>
                            <m:fPr>
                              <m:ctrlPr>
                                <a:rPr lang="en-US" b="0" i="1" smtClean="0">
                                  <a:solidFill>
                                    <a:schemeClr val="bg1"/>
                                  </a:solidFill>
                                  <a:latin typeface="Cambria Math" panose="02040503050406030204" pitchFamily="18" charset="0"/>
                                </a:rPr>
                              </m:ctrlPr>
                            </m:fPr>
                            <m:num>
                              <m:r>
                                <a:rPr lang="en-US" b="0" i="1" smtClean="0">
                                  <a:solidFill>
                                    <a:schemeClr val="bg1"/>
                                  </a:solidFill>
                                  <a:latin typeface="Cambria Math" panose="02040503050406030204" pitchFamily="18" charset="0"/>
                                </a:rPr>
                                <m:t>𝑑𝑧</m:t>
                              </m:r>
                              <m:r>
                                <a:rPr lang="en-US" b="0" i="1" smtClean="0">
                                  <a:solidFill>
                                    <a:schemeClr val="bg1"/>
                                  </a:solidFill>
                                  <a:latin typeface="Cambria Math" panose="02040503050406030204" pitchFamily="18" charset="0"/>
                                </a:rPr>
                                <m:t>′</m:t>
                              </m:r>
                            </m:num>
                            <m:den>
                              <m:r>
                                <a:rPr lang="en-US" b="0" i="1" smtClean="0">
                                  <a:solidFill>
                                    <a:schemeClr val="bg1"/>
                                  </a:solidFill>
                                  <a:latin typeface="Cambria Math" panose="02040503050406030204" pitchFamily="18" charset="0"/>
                                </a:rPr>
                                <m:t>𝐻</m:t>
                              </m:r>
                              <m:r>
                                <a:rPr lang="en-US" b="0" i="1" smtClean="0">
                                  <a:solidFill>
                                    <a:schemeClr val="bg1"/>
                                  </a:solidFill>
                                  <a:latin typeface="Cambria Math" panose="02040503050406030204" pitchFamily="18" charset="0"/>
                                </a:rPr>
                                <m:t>(</m:t>
                              </m:r>
                              <m:sSup>
                                <m:sSupPr>
                                  <m:ctrlPr>
                                    <a:rPr lang="en-US" b="0" i="1" smtClean="0">
                                      <a:solidFill>
                                        <a:schemeClr val="bg1"/>
                                      </a:solidFill>
                                      <a:latin typeface="Cambria Math" panose="02040503050406030204" pitchFamily="18" charset="0"/>
                                    </a:rPr>
                                  </m:ctrlPr>
                                </m:sSupPr>
                                <m:e>
                                  <m:r>
                                    <a:rPr lang="en-US" b="0" i="1" smtClean="0">
                                      <a:solidFill>
                                        <a:schemeClr val="bg1"/>
                                      </a:solidFill>
                                      <a:latin typeface="Cambria Math" panose="02040503050406030204" pitchFamily="18" charset="0"/>
                                    </a:rPr>
                                    <m:t>𝑧</m:t>
                                  </m:r>
                                </m:e>
                                <m:sup>
                                  <m:r>
                                    <a:rPr lang="en-US" b="0" i="1" smtClean="0">
                                      <a:solidFill>
                                        <a:schemeClr val="bg1"/>
                                      </a:solidFill>
                                      <a:latin typeface="Cambria Math" panose="02040503050406030204" pitchFamily="18" charset="0"/>
                                    </a:rPr>
                                    <m:t>′</m:t>
                                  </m:r>
                                </m:sup>
                              </m:sSup>
                              <m:r>
                                <a:rPr lang="en-US" b="0" i="1" smtClean="0">
                                  <a:solidFill>
                                    <a:schemeClr val="bg1"/>
                                  </a:solidFill>
                                  <a:latin typeface="Cambria Math" panose="02040503050406030204" pitchFamily="18" charset="0"/>
                                </a:rPr>
                                <m:t>)</m:t>
                              </m:r>
                            </m:den>
                          </m:f>
                        </m:e>
                      </m:nary>
                    </m:oMath>
                  </m:oMathPara>
                </a14:m>
                <a:endParaRPr lang="en-US" dirty="0">
                  <a:solidFill>
                    <a:schemeClr val="bg1"/>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3777838" y="4767338"/>
                <a:ext cx="2625013" cy="605422"/>
              </a:xfrm>
              <a:prstGeom prst="rect">
                <a:avLst/>
              </a:prstGeom>
              <a:blipFill rotWithShape="0">
                <a:blip r:embed="rId5"/>
                <a:stretch>
                  <a:fillRect b="-1010"/>
                </a:stretch>
              </a:blipFill>
            </p:spPr>
            <p:txBody>
              <a:bodyPr/>
              <a:lstStyle/>
              <a:p>
                <a:r>
                  <a:rPr lang="en-US">
                    <a:noFill/>
                  </a:rPr>
                  <a:t> </a:t>
                </a:r>
              </a:p>
            </p:txBody>
          </p:sp>
        </mc:Fallback>
      </mc:AlternateContent>
      <p:sp>
        <p:nvSpPr>
          <p:cNvPr id="3" name="Slide Number Placeholder 2">
            <a:extLst>
              <a:ext uri="{FF2B5EF4-FFF2-40B4-BE49-F238E27FC236}">
                <a16:creationId xmlns:a16="http://schemas.microsoft.com/office/drawing/2014/main" id="{5F60D366-5804-6493-C4CB-E32CC454AB02}"/>
              </a:ext>
            </a:extLst>
          </p:cNvPr>
          <p:cNvSpPr>
            <a:spLocks noGrp="1"/>
          </p:cNvSpPr>
          <p:nvPr>
            <p:ph type="sldNum" sz="quarter" idx="12"/>
          </p:nvPr>
        </p:nvSpPr>
        <p:spPr/>
        <p:txBody>
          <a:bodyPr/>
          <a:lstStyle/>
          <a:p>
            <a:fld id="{23B165B4-B021-4F37-9901-CEB6DBD04A87}" type="slidenum">
              <a:rPr lang="en-US" smtClean="0"/>
              <a:t>9</a:t>
            </a:fld>
            <a:endParaRPr lang="en-US"/>
          </a:p>
        </p:txBody>
      </p:sp>
    </p:spTree>
    <p:extLst>
      <p:ext uri="{BB962C8B-B14F-4D97-AF65-F5344CB8AC3E}">
        <p14:creationId xmlns:p14="http://schemas.microsoft.com/office/powerpoint/2010/main" val="162080703"/>
      </p:ext>
    </p:extLst>
  </p:cSld>
  <p:clrMapOvr>
    <a:masterClrMapping/>
  </p:clrMapOvr>
</p:sld>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3.xml><?xml version="1.0" encoding="utf-8"?>
<a:theme xmlns:a="http://schemas.openxmlformats.org/drawingml/2006/main" name="1_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4.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5.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6.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7.xml><?xml version="1.0" encoding="utf-8"?>
<a:theme xmlns:a="http://schemas.openxmlformats.org/drawingml/2006/main" name="1_Main Even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ppt/theme/themeOverride2.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3.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1326</TotalTime>
  <Words>4064</Words>
  <Application>Microsoft Office PowerPoint</Application>
  <PresentationFormat>Widescreen</PresentationFormat>
  <Paragraphs>440</Paragraphs>
  <Slides>68</Slides>
  <Notes>0</Notes>
  <HiddenSlides>0</HiddenSlides>
  <MMClips>0</MMClips>
  <ScaleCrop>false</ScaleCrop>
  <HeadingPairs>
    <vt:vector size="6" baseType="variant">
      <vt:variant>
        <vt:lpstr>Fonts Used</vt:lpstr>
      </vt:variant>
      <vt:variant>
        <vt:i4>28</vt:i4>
      </vt:variant>
      <vt:variant>
        <vt:lpstr>Theme</vt:lpstr>
      </vt:variant>
      <vt:variant>
        <vt:i4>9</vt:i4>
      </vt:variant>
      <vt:variant>
        <vt:lpstr>Slide Titles</vt:lpstr>
      </vt:variant>
      <vt:variant>
        <vt:i4>68</vt:i4>
      </vt:variant>
    </vt:vector>
  </HeadingPairs>
  <TitlesOfParts>
    <vt:vector size="105" baseType="lpstr">
      <vt:lpstr>Arial</vt:lpstr>
      <vt:lpstr>Calibri</vt:lpstr>
      <vt:lpstr>Calibri Light</vt:lpstr>
      <vt:lpstr>Cambria Math</vt:lpstr>
      <vt:lpstr>CMMI10</vt:lpstr>
      <vt:lpstr>CMMI7</vt:lpstr>
      <vt:lpstr>CMR10</vt:lpstr>
      <vt:lpstr>CMR7</vt:lpstr>
      <vt:lpstr>CMR9</vt:lpstr>
      <vt:lpstr>CMSY10</vt:lpstr>
      <vt:lpstr>Corbel</vt:lpstr>
      <vt:lpstr>Impact</vt:lpstr>
      <vt:lpstr>Liberation Sans</vt:lpstr>
      <vt:lpstr>NimbusRomNo9L-Regu</vt:lpstr>
      <vt:lpstr>NimbusRomNo9L-ReguItal</vt:lpstr>
      <vt:lpstr>Rockwell</vt:lpstr>
      <vt:lpstr>rtxmi</vt:lpstr>
      <vt:lpstr>rtxr</vt:lpstr>
      <vt:lpstr>Segoe UI</vt:lpstr>
      <vt:lpstr>SFMono-Regular</vt:lpstr>
      <vt:lpstr>Symbol</vt:lpstr>
      <vt:lpstr>Tahoma</vt:lpstr>
      <vt:lpstr>TeXGyreTermes-Regular</vt:lpstr>
      <vt:lpstr>Times New Roman</vt:lpstr>
      <vt:lpstr>txsys</vt:lpstr>
      <vt:lpstr>Verdana</vt:lpstr>
      <vt:lpstr>Webdings</vt:lpstr>
      <vt:lpstr>Wingdings</vt:lpstr>
      <vt:lpstr>1_Office Theme</vt:lpstr>
      <vt:lpstr>Atlas</vt:lpstr>
      <vt:lpstr>1_Atlas</vt:lpstr>
      <vt:lpstr>Main Event</vt:lpstr>
      <vt:lpstr>Retrospect</vt:lpstr>
      <vt:lpstr>Depth</vt:lpstr>
      <vt:lpstr>1_Main Event</vt:lpstr>
      <vt:lpstr>Office Theme</vt:lpstr>
      <vt:lpstr>2_Office Theme</vt:lpstr>
      <vt:lpstr>Cosmic Tensions  and  Cracks in the Standard Model of Cosmology</vt:lpstr>
      <vt:lpstr>Abstract</vt:lpstr>
      <vt:lpstr>The Standard Model of Cosmology (LCDM)</vt:lpstr>
      <vt:lpstr>Relevant Cosmological Observations</vt:lpstr>
      <vt:lpstr>DISTANCE INDICATORS</vt:lpstr>
      <vt:lpstr>SNIa Standard Candle</vt:lpstr>
      <vt:lpstr>BAO Standard Ruler</vt:lpstr>
      <vt:lpstr>BAO Standard Ruler</vt:lpstr>
      <vt:lpstr>Sound horizon scale</vt:lpstr>
      <vt:lpstr>Power Spectra</vt:lpstr>
      <vt:lpstr>Power Spectra</vt:lpstr>
      <vt:lpstr>Precession Cosmology (Planck 2018) </vt:lpstr>
      <vt:lpstr>Sound horizon scale</vt:lpstr>
      <vt:lpstr>Sound horizon scale</vt:lpstr>
      <vt:lpstr>LCDM 6 parameters Space</vt:lpstr>
      <vt:lpstr>LCDM 6 parameters Space</vt:lpstr>
      <vt:lpstr>Planck + LCDM vs. External Datasets</vt:lpstr>
      <vt:lpstr>Cracks in Standard Model</vt:lpstr>
      <vt:lpstr>How fast is the universe expanding?</vt:lpstr>
      <vt:lpstr>Planck + LCDM vs. External Datasets</vt:lpstr>
      <vt:lpstr>H0 Tension</vt:lpstr>
      <vt:lpstr>Tensions between  the Early and the Late Universe</vt:lpstr>
      <vt:lpstr>How to solve?</vt:lpstr>
      <vt:lpstr>How to solve?</vt:lpstr>
      <vt:lpstr>How to solve?</vt:lpstr>
      <vt:lpstr>Early Universe Solution</vt:lpstr>
      <vt:lpstr>Early Universe Solution</vt:lpstr>
      <vt:lpstr>Early Universe</vt:lpstr>
      <vt:lpstr>Early Universe</vt:lpstr>
      <vt:lpstr>Early Universe Solution</vt:lpstr>
      <vt:lpstr>Early Universe Solution</vt:lpstr>
      <vt:lpstr>Early Universe</vt:lpstr>
      <vt:lpstr>Early Universe</vt:lpstr>
      <vt:lpstr>Early Universe</vt:lpstr>
      <vt:lpstr>Early Universe</vt:lpstr>
      <vt:lpstr>Early Universe</vt:lpstr>
      <vt:lpstr>Early Universe</vt:lpstr>
      <vt:lpstr>does Early Universe solve?</vt:lpstr>
      <vt:lpstr>does Early Universe solve?</vt:lpstr>
      <vt:lpstr>How to solve?</vt:lpstr>
      <vt:lpstr>Late Universe Solution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f(T) Cosmology</vt:lpstr>
      <vt:lpstr>Phase Portraits of general f(T) Cosmology</vt:lpstr>
      <vt:lpstr>Four dynamical regions of the phase space</vt:lpstr>
      <vt:lpstr>Exponential Infrared f(T) Gravity</vt:lpstr>
      <vt:lpstr>Exponential Infrared f(T) Gravity</vt:lpstr>
      <vt:lpstr>Exponential Infrared f(T) Gravity</vt:lpstr>
      <vt:lpstr>Exponential Infrared f(T) Gravity</vt:lpstr>
      <vt:lpstr>Exponential IR f(T) gravity</vt:lpstr>
      <vt:lpstr>Exponential IR f(T) gravity</vt:lpstr>
      <vt:lpstr>Exponential IR f(T) gravity</vt:lpstr>
      <vt:lpstr>Exponential IR f(T) gravity</vt:lpstr>
      <vt:lpstr>Exponential IR f(T) gravity</vt:lpstr>
      <vt:lpstr>Exponential IR f(T) gravity</vt:lpstr>
      <vt:lpstr>Exponential IR f(T) gravity</vt:lpstr>
      <vt:lpstr>Phantom regime</vt:lpstr>
      <vt:lpstr>PowerPoint Presentation</vt:lpstr>
      <vt:lpstr>How to solve?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Cosmic Tensions  and  Cracks in the Standard Model of Cosmology</dc:title>
  <dc:creator>Waleed.Elhanafy</dc:creator>
  <cp:lastModifiedBy>Waleed.Elhanafy</cp:lastModifiedBy>
  <cp:revision>90</cp:revision>
  <dcterms:created xsi:type="dcterms:W3CDTF">2022-09-16T11:18:01Z</dcterms:created>
  <dcterms:modified xsi:type="dcterms:W3CDTF">2022-09-20T00:12:35Z</dcterms:modified>
</cp:coreProperties>
</file>