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07" r:id="rId3"/>
    <p:sldId id="274" r:id="rId4"/>
    <p:sldId id="288" r:id="rId5"/>
    <p:sldId id="268" r:id="rId6"/>
    <p:sldId id="301" r:id="rId7"/>
    <p:sldId id="308" r:id="rId8"/>
    <p:sldId id="291" r:id="rId9"/>
    <p:sldId id="305" r:id="rId10"/>
    <p:sldId id="293" r:id="rId11"/>
    <p:sldId id="294" r:id="rId12"/>
    <p:sldId id="295" r:id="rId13"/>
    <p:sldId id="296" r:id="rId14"/>
    <p:sldId id="297" r:id="rId15"/>
    <p:sldId id="298" r:id="rId16"/>
    <p:sldId id="306" r:id="rId17"/>
    <p:sldId id="300" r:id="rId18"/>
    <p:sldId id="303" r:id="rId19"/>
    <p:sldId id="29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71" autoAdjust="0"/>
    <p:restoredTop sz="94660"/>
  </p:normalViewPr>
  <p:slideViewPr>
    <p:cSldViewPr snapToGrid="0">
      <p:cViewPr varScale="1">
        <p:scale>
          <a:sx n="83" d="100"/>
          <a:sy n="83" d="100"/>
        </p:scale>
        <p:origin x="581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AABF6E-FF77-48CB-A91E-2841F322FCDC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1F4F5-7F9F-462A-B65B-C7A83EFEF1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39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5631D904-4320-43AF-A8D0-75AC13C4E896}" type="slidenum">
              <a:rPr lang="en-CA"/>
              <a:pPr/>
              <a:t>3</a:t>
            </a:fld>
            <a:endParaRPr lang="en-CA"/>
          </a:p>
        </p:txBody>
      </p:sp>
      <p:sp>
        <p:nvSpPr>
          <p:cNvPr id="307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3738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02169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1F4F5-7F9F-462A-B65B-C7A83EFEF1E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21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4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0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87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5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65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386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46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5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489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9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52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CAE93-5F19-480B-8AB0-32E34041E039}" type="datetimeFigureOut">
              <a:rPr lang="en-US" smtClean="0"/>
              <a:t>9/20/2022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6D94E-CE65-4B69-B843-7407B812A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31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4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10" Type="http://schemas.openxmlformats.org/officeDocument/2006/relationships/image" Target="../media/image35.emf"/><Relationship Id="rId4" Type="http://schemas.openxmlformats.org/officeDocument/2006/relationships/image" Target="../media/image31.emf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7" Type="http://schemas.openxmlformats.org/officeDocument/2006/relationships/image" Target="../media/image49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592" y="709684"/>
            <a:ext cx="12023677" cy="208810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Fuzzy Dark (matter) Imprints in Galaxies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>
                <a:solidFill>
                  <a:srgbClr val="00B0F0"/>
                </a:solidFill>
              </a:rPr>
              <a:t>Q</a:t>
            </a:r>
            <a:r>
              <a:rPr lang="en-US" sz="4000" b="1" dirty="0" smtClean="0">
                <a:solidFill>
                  <a:srgbClr val="00B0F0"/>
                </a:solidFill>
              </a:rPr>
              <a:t>uantum effects on galactic scales…</a:t>
            </a:r>
            <a:endParaRPr 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032343"/>
            <a:ext cx="12078268" cy="2081585"/>
          </a:xfrm>
        </p:spPr>
        <p:txBody>
          <a:bodyPr/>
          <a:lstStyle/>
          <a:p>
            <a:r>
              <a:rPr lang="en-US" sz="4000" b="1" dirty="0" smtClean="0"/>
              <a:t>Amr El-</a:t>
            </a:r>
            <a:r>
              <a:rPr lang="en-US" sz="4000" b="1" dirty="0" err="1" smtClean="0"/>
              <a:t>Zant</a:t>
            </a:r>
            <a:r>
              <a:rPr lang="en-US" sz="4000" b="1" dirty="0" smtClean="0"/>
              <a:t> </a:t>
            </a:r>
            <a:r>
              <a:rPr lang="en-US" dirty="0" smtClean="0"/>
              <a:t>(Centre for Theoretical Physics, The British University in Egypt)</a:t>
            </a:r>
          </a:p>
        </p:txBody>
      </p:sp>
    </p:spTree>
    <p:extLst>
      <p:ext uri="{BB962C8B-B14F-4D97-AF65-F5344CB8AC3E}">
        <p14:creationId xmlns:p14="http://schemas.microsoft.com/office/powerpoint/2010/main" val="34663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243"/>
            <a:ext cx="12191999" cy="796639"/>
          </a:xfrm>
        </p:spPr>
        <p:txBody>
          <a:bodyPr>
            <a:normAutofit/>
          </a:bodyPr>
          <a:lstStyle/>
          <a:p>
            <a:r>
              <a:rPr lang="en-US" b="1" u="sng" dirty="0" err="1" smtClean="0">
                <a:solidFill>
                  <a:srgbClr val="C00000"/>
                </a:solidFill>
              </a:rPr>
              <a:t>Axion</a:t>
            </a:r>
            <a:r>
              <a:rPr lang="en-US" b="1" u="sng" dirty="0" smtClean="0">
                <a:solidFill>
                  <a:srgbClr val="C00000"/>
                </a:solidFill>
              </a:rPr>
              <a:t> Fluctuations as Random Gaussian Field</a:t>
            </a:r>
            <a:r>
              <a:rPr lang="en-US" u="sng" dirty="0" smtClean="0">
                <a:solidFill>
                  <a:srgbClr val="C00000"/>
                </a:solidFill>
              </a:rPr>
              <a:t> </a:t>
            </a:r>
            <a:endParaRPr lang="en-US" u="sng" dirty="0">
              <a:solidFill>
                <a:srgbClr val="C0000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0862" y="2404616"/>
            <a:ext cx="3284397" cy="739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56" y="2301756"/>
            <a:ext cx="3065739" cy="8420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1501" y="1343068"/>
            <a:ext cx="1130756" cy="4536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1896" y="4871836"/>
            <a:ext cx="8000321" cy="1668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82010" y="3566466"/>
            <a:ext cx="5173798" cy="5314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69580" y="1261277"/>
                <a:ext cx="939932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70C0"/>
                    </a:solidFill>
                  </a:rPr>
                  <a:t>Expand </a:t>
                </a:r>
                <a:r>
                  <a:rPr lang="en-US" sz="2400" b="1" i="1" dirty="0" smtClean="0">
                    <a:solidFill>
                      <a:srgbClr val="C00000"/>
                    </a:solidFill>
                  </a:rPr>
                  <a:t>fluctuations</a:t>
                </a:r>
                <a:r>
                  <a:rPr lang="en-US" sz="2400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 in modes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en-US" sz="2400" b="1" dirty="0" smtClean="0">
                    <a:solidFill>
                      <a:srgbClr val="0070C0"/>
                    </a:solidFill>
                  </a:rPr>
                  <a:t> moving at phase velocity v such that</a:t>
                </a:r>
              </a:p>
              <a:p>
                <a:r>
                  <a:rPr lang="en-US" sz="2400" dirty="0" smtClean="0">
                    <a:solidFill>
                      <a:srgbClr val="92D050"/>
                    </a:solidFill>
                  </a:rPr>
                  <a:t>This is the case if  </a:t>
                </a:r>
                <a:endParaRPr lang="en-US" sz="24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80" y="1261277"/>
                <a:ext cx="9399329" cy="830997"/>
              </a:xfrm>
              <a:prstGeom prst="rect">
                <a:avLst/>
              </a:prstGeom>
              <a:blipFill rotWithShape="0">
                <a:blip r:embed="rId7"/>
                <a:stretch>
                  <a:fillRect l="-1038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-25635" y="3566466"/>
            <a:ext cx="7051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Wave function power spectrum  k-space density 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154940"/>
            <a:ext cx="3939084" cy="13849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Power spectrum of 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density fluctuations  </a:t>
            </a:r>
          </a:p>
          <a:p>
            <a:r>
              <a:rPr lang="en-US" sz="2800" b="1" dirty="0" smtClean="0">
                <a:solidFill>
                  <a:srgbClr val="0070C0"/>
                </a:solidFill>
              </a:rPr>
              <a:t>interference pattern  </a:t>
            </a:r>
            <a:r>
              <a:rPr lang="en-US" sz="28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86592" y="2566647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68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52" y="86321"/>
            <a:ext cx="11581535" cy="91295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Power Spectrum of Density Fluctuations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Interpretation and </a:t>
            </a:r>
            <a:r>
              <a:rPr lang="en-US" sz="3600" dirty="0" smtClean="0"/>
              <a:t>Comparison with simulations </a:t>
            </a:r>
            <a:r>
              <a:rPr lang="en-US" sz="3600" b="1" dirty="0" smtClean="0"/>
              <a:t>(of Chan et. al. 2018) 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15190" y="3710941"/>
            <a:ext cx="4367628" cy="10254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038" y="5570417"/>
            <a:ext cx="4840308" cy="1287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3710" y="1424824"/>
            <a:ext cx="5834605" cy="41701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6251" y="1609431"/>
            <a:ext cx="1639851" cy="7580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06970" y="2240505"/>
            <a:ext cx="4324887" cy="5723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4419" y="1462268"/>
            <a:ext cx="6482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0070C0"/>
                </a:solidFill>
              </a:rPr>
              <a:t>Conservation of probability (number density)</a:t>
            </a:r>
            <a:endParaRPr lang="en-US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0070C0"/>
                </a:solidFill>
              </a:rPr>
              <a:t>Correspondence of wavenumber and FDM </a:t>
            </a:r>
            <a:r>
              <a:rPr lang="en-US" b="1" dirty="0" err="1" smtClean="0">
                <a:solidFill>
                  <a:srgbClr val="0070C0"/>
                </a:solidFill>
              </a:rPr>
              <a:t>vely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distn</a:t>
            </a:r>
            <a:r>
              <a:rPr lang="en-US" b="1" dirty="0" smtClean="0">
                <a:solidFill>
                  <a:srgbClr val="0070C0"/>
                </a:solidFill>
              </a:rPr>
              <a:t>  function 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8472" y="3149466"/>
            <a:ext cx="3204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FF0000"/>
                </a:solidFill>
              </a:rPr>
              <a:t>Maxwellian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velys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1556" y="4840048"/>
            <a:ext cx="3978269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3600" b="1" dirty="0" smtClean="0">
                <a:solidFill>
                  <a:srgbClr val="FF0000"/>
                </a:solidFill>
              </a:rPr>
              <a:t>Power spectrum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502" y="5614812"/>
            <a:ext cx="138249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White noise 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557621" y="5632788"/>
            <a:ext cx="2629438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Effective fluctuation scale</a:t>
            </a:r>
            <a:endParaRPr lang="en-US" b="1" dirty="0"/>
          </a:p>
        </p:txBody>
      </p:sp>
      <p:sp>
        <p:nvSpPr>
          <p:cNvPr id="16" name="Up Arrow 15"/>
          <p:cNvSpPr/>
          <p:nvPr/>
        </p:nvSpPr>
        <p:spPr>
          <a:xfrm>
            <a:off x="953672" y="3721188"/>
            <a:ext cx="82725" cy="183541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2860153" y="2769407"/>
            <a:ext cx="45719" cy="2807395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/>
          <a:srcRect l="74738" t="20718" r="-1054" b="45219"/>
          <a:stretch/>
        </p:blipFill>
        <p:spPr>
          <a:xfrm>
            <a:off x="4122725" y="5273964"/>
            <a:ext cx="2022333" cy="15530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9318" y="6409696"/>
                <a:ext cx="4113407" cy="400110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~ Randomly scattered masses  ~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0" smtClean="0">
                            <a:latin typeface="Cambria Math" panose="02040503050406030204" pitchFamily="18" charset="0"/>
                          </a:rPr>
                          <m:t>𝐞𝐟𝐟</m:t>
                        </m:r>
                      </m:sub>
                    </m:sSub>
                  </m:oMath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8" y="6409696"/>
                <a:ext cx="4113407" cy="400110"/>
              </a:xfrm>
              <a:prstGeom prst="rect">
                <a:avLst/>
              </a:prstGeom>
              <a:blipFill rotWithShape="0">
                <a:blip r:embed="rId9"/>
                <a:stretch>
                  <a:fillRect l="-1176" t="-2778" b="-19444"/>
                </a:stretch>
              </a:blipFill>
              <a:ln w="3810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Down Arrow 20"/>
          <p:cNvSpPr/>
          <p:nvPr/>
        </p:nvSpPr>
        <p:spPr>
          <a:xfrm>
            <a:off x="1485056" y="5964390"/>
            <a:ext cx="72565" cy="3928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31857" y="6581945"/>
            <a:ext cx="1150961" cy="227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0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263" y="-195411"/>
            <a:ext cx="10696601" cy="118379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From Density to </a:t>
            </a:r>
            <a:r>
              <a:rPr lang="en-US" dirty="0"/>
              <a:t>F</a:t>
            </a:r>
            <a:r>
              <a:rPr lang="en-US" dirty="0" smtClean="0"/>
              <a:t>orce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478" y="1607994"/>
            <a:ext cx="11536713" cy="5024818"/>
          </a:xfrm>
        </p:spPr>
        <p:txBody>
          <a:bodyPr>
            <a:normAutofit/>
          </a:bodyPr>
          <a:lstStyle/>
          <a:p>
            <a:r>
              <a:rPr lang="en-US" dirty="0" smtClean="0"/>
              <a:t>   </a:t>
            </a:r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Use Poisson equation</a:t>
            </a:r>
          </a:p>
          <a:p>
            <a:endParaRPr lang="en-US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en-US" dirty="0">
                <a:solidFill>
                  <a:srgbClr val="C00000"/>
                </a:solidFill>
                <a:latin typeface="Bookman Old Style" panose="02050604050505020204" pitchFamily="18" charset="0"/>
              </a:rPr>
              <a:t>H</a:t>
            </a:r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omogeneous process </a:t>
            </a:r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 </a:t>
            </a:r>
            <a:endParaRPr lang="en-US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Force fluctuation power  </a:t>
            </a:r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           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401" y="1552090"/>
            <a:ext cx="3263719" cy="691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448" y="5317241"/>
            <a:ext cx="4351626" cy="11821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2813" y="3233647"/>
            <a:ext cx="4191090" cy="111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ardrop 5"/>
          <p:cNvSpPr/>
          <p:nvPr/>
        </p:nvSpPr>
        <p:spPr>
          <a:xfrm>
            <a:off x="4904509" y="5969348"/>
            <a:ext cx="120073" cy="44970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024582" y="5975927"/>
            <a:ext cx="221673" cy="44312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65" y="15226"/>
            <a:ext cx="11509443" cy="857032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 Fourier Transform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Force Correlation Function</a:t>
            </a:r>
            <a:endParaRPr lang="en-US" b="1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32012" y="2932459"/>
            <a:ext cx="11464119" cy="5881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Stochastic equation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Random velocity from fluctuations  </a:t>
            </a:r>
            <a:endParaRPr lang="en-US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00" y="4180286"/>
            <a:ext cx="2391025" cy="779484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3383785" y="4412200"/>
            <a:ext cx="952927" cy="2447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71144" y="1054827"/>
            <a:ext cx="9718631" cy="1455000"/>
          </a:xfrm>
          <a:prstGeom prst="rect">
            <a:avLst/>
          </a:prstGeom>
        </p:spPr>
      </p:pic>
      <p:pic>
        <p:nvPicPr>
          <p:cNvPr id="23" name="Content Placeholder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7995" y="5545027"/>
            <a:ext cx="5428182" cy="12248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1388" y="5667288"/>
            <a:ext cx="2255734" cy="1139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012" y="5895834"/>
            <a:ext cx="2497540" cy="5232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Maxwellian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Wingdings" panose="05000000000000000000" pitchFamily="2" charset="2"/>
              </a:rPr>
              <a:t> 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3887" y="3905396"/>
            <a:ext cx="6922921" cy="117239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775200" y="5772727"/>
            <a:ext cx="360218" cy="720437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9902310" y="6194201"/>
            <a:ext cx="1164812" cy="57566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5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417"/>
            <a:ext cx="11818961" cy="890557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Observable Effect: Galactic Disk </a:t>
            </a:r>
            <a:r>
              <a:rPr lang="en-US" b="1" u="sng" dirty="0">
                <a:solidFill>
                  <a:srgbClr val="C00000"/>
                </a:solidFill>
              </a:rPr>
              <a:t>V</a:t>
            </a:r>
            <a:r>
              <a:rPr lang="en-US" b="1" u="sng" dirty="0" smtClean="0">
                <a:solidFill>
                  <a:srgbClr val="C00000"/>
                </a:solidFill>
              </a:rPr>
              <a:t>elocity Dispersion </a:t>
            </a:r>
            <a:endParaRPr lang="en-US" b="1" u="sng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032" y="3241047"/>
            <a:ext cx="1778474" cy="6243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80" y="1862532"/>
            <a:ext cx="7429942" cy="102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982" y="3975763"/>
            <a:ext cx="4843882" cy="25587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4745" y="738462"/>
            <a:ext cx="118168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    -- Decompose energy input to disk via fluctuations into vertical and radial </a:t>
            </a:r>
            <a:r>
              <a:rPr lang="en-US" sz="2400" b="1" dirty="0" smtClean="0"/>
              <a:t>components </a:t>
            </a:r>
            <a:endParaRPr lang="en-US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 smtClean="0">
                <a:solidFill>
                  <a:srgbClr val="FF0000"/>
                </a:solidFill>
              </a:rPr>
              <a:t>Prediction</a:t>
            </a:r>
            <a:r>
              <a:rPr lang="en-US" sz="2400" b="1" dirty="0" smtClean="0">
                <a:solidFill>
                  <a:srgbClr val="0070C0"/>
                </a:solidFill>
              </a:rPr>
              <a:t>: radial velocity dispersion of disk stars increases as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74506" y="3322405"/>
            <a:ext cx="554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Observed </a:t>
            </a:r>
            <a:r>
              <a:rPr lang="en-US" sz="2400" b="1" dirty="0" smtClean="0">
                <a:solidFill>
                  <a:srgbClr val="0070C0"/>
                </a:solidFill>
              </a:rPr>
              <a:t>dispersion does increase BUT as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0757" y="4253512"/>
            <a:ext cx="1863303" cy="43096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24320" y="4833559"/>
            <a:ext cx="3575714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2800" b="1" dirty="0" smtClean="0">
                <a:solidFill>
                  <a:srgbClr val="FF0000"/>
                </a:solidFill>
              </a:rPr>
              <a:t>Limit on </a:t>
            </a:r>
            <a:r>
              <a:rPr lang="en-US" sz="2800" b="1" dirty="0" err="1" smtClean="0">
                <a:solidFill>
                  <a:srgbClr val="FF0000"/>
                </a:solidFill>
              </a:rPr>
              <a:t>axion</a:t>
            </a:r>
            <a:r>
              <a:rPr lang="en-US" sz="2800" b="1" dirty="0" smtClean="0">
                <a:solidFill>
                  <a:srgbClr val="FF0000"/>
                </a:solidFill>
              </a:rPr>
              <a:t> mass 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4320" y="5448931"/>
            <a:ext cx="4486059" cy="834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74506" y="6460347"/>
            <a:ext cx="965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 radial dispersion increase and  power law exponent. </a:t>
            </a:r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 err="1" smtClean="0"/>
              <a:t>Mackareth</a:t>
            </a:r>
            <a:r>
              <a:rPr lang="en-US" dirty="0" smtClean="0"/>
              <a:t> et. al. (2019 )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19230" y="3284973"/>
            <a:ext cx="4425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US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sym typeface="Wingdings" panose="05000000000000000000" pitchFamily="2" charset="2"/>
              </a:rPr>
              <a:t>A</a:t>
            </a:r>
            <a:r>
              <a:rPr lang="en-US" sz="2400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xion</a:t>
            </a:r>
            <a:r>
              <a:rPr lang="en-US" sz="24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fluctuation contribution </a:t>
            </a:r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2866" y="1245586"/>
            <a:ext cx="3949134" cy="197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4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36886"/>
            <a:ext cx="11987283" cy="1290157"/>
          </a:xfrm>
        </p:spPr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Expansion of the Central Cluster of Dwarf Eridanus II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963" y="4812248"/>
            <a:ext cx="4520319" cy="9072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963" y="5813946"/>
            <a:ext cx="4141482" cy="7521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79692" y="1392363"/>
            <a:ext cx="54123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Basic idea (Marsh &amp; Niemeyer 2019): </a:t>
            </a:r>
          </a:p>
          <a:p>
            <a:endParaRPr lang="en-US" sz="2000" b="1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-- Fluctuations cause central cluster to expand</a:t>
            </a:r>
          </a:p>
          <a:p>
            <a:endParaRPr lang="en-US" sz="2000" b="1" dirty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-- If </a:t>
            </a:r>
            <a:r>
              <a:rPr lang="en-US" sz="2000" b="1" dirty="0" err="1" smtClean="0">
                <a:solidFill>
                  <a:srgbClr val="0070C0"/>
                </a:solidFill>
              </a:rPr>
              <a:t>axion</a:t>
            </a:r>
            <a:r>
              <a:rPr lang="en-US" sz="2000" b="1" dirty="0" smtClean="0">
                <a:solidFill>
                  <a:srgbClr val="0070C0"/>
                </a:solidFill>
              </a:rPr>
              <a:t> mass too small </a:t>
            </a:r>
            <a:r>
              <a:rPr lang="en-US" sz="20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cluster too large </a:t>
            </a:r>
          </a:p>
          <a:p>
            <a:endParaRPr lang="en-US" sz="2000" b="1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US" sz="20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quite severe constraints on </a:t>
            </a:r>
            <a:r>
              <a:rPr lang="en-US" sz="2000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axion</a:t>
            </a:r>
            <a:r>
              <a:rPr lang="en-US" sz="2000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mass</a:t>
            </a:r>
          </a:p>
          <a:p>
            <a:endParaRPr lang="en-US" sz="2000" b="1" dirty="0" smtClean="0">
              <a:sym typeface="Wingdings" panose="05000000000000000000" pitchFamily="2" charset="2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BUT does cluster expand or gets displaced? </a:t>
            </a:r>
            <a:r>
              <a:rPr lang="en-US" sz="2000" b="1" dirty="0" smtClean="0">
                <a:solidFill>
                  <a:srgbClr val="FF0000"/>
                </a:solidFill>
              </a:rPr>
              <a:t> 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38885"/>
            <a:ext cx="6779692" cy="50915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534" y="6483919"/>
            <a:ext cx="566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 expansion in context of El-</a:t>
            </a:r>
            <a:r>
              <a:rPr lang="en-US" dirty="0" err="1" smtClean="0"/>
              <a:t>Zant</a:t>
            </a:r>
            <a:r>
              <a:rPr lang="en-US" dirty="0" smtClean="0"/>
              <a:t> et. al. (2019)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9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417"/>
            <a:ext cx="11818961" cy="890557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Observable Effect: Central Black Hole Displacement 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780" y="817606"/>
            <a:ext cx="11816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    </a:t>
            </a:r>
            <a:r>
              <a:rPr lang="en-US" sz="3200" b="1" dirty="0">
                <a:solidFill>
                  <a:srgbClr val="00B0F0"/>
                </a:solidFill>
              </a:rPr>
              <a:t>E</a:t>
            </a:r>
            <a:r>
              <a:rPr lang="en-US" sz="3200" b="1" dirty="0" smtClean="0">
                <a:solidFill>
                  <a:srgbClr val="00B0F0"/>
                </a:solidFill>
              </a:rPr>
              <a:t>quipartition of SMBH KE with FDM heat bath </a:t>
            </a:r>
            <a:r>
              <a:rPr lang="en-US" sz="3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endParaRPr 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10076" y="1716053"/>
            <a:ext cx="4417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Virial theorem </a:t>
            </a:r>
            <a:r>
              <a:rPr lang="en-US" sz="2400" dirty="0" smtClean="0"/>
              <a:t>at low masses   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118" y="2319688"/>
            <a:ext cx="4386001" cy="778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7414" y="3329155"/>
            <a:ext cx="9716418" cy="35288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5438" y="4345497"/>
            <a:ext cx="2696562" cy="21124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r="42233" b="12370"/>
          <a:stretch/>
        </p:blipFill>
        <p:spPr>
          <a:xfrm>
            <a:off x="969818" y="1284630"/>
            <a:ext cx="3616048" cy="132451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41090" y="2840174"/>
            <a:ext cx="4805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</a:t>
            </a:r>
            <a:r>
              <a:rPr lang="en-US" sz="2400" b="1" dirty="0" smtClean="0">
                <a:solidFill>
                  <a:srgbClr val="FF0000"/>
                </a:solidFill>
              </a:rPr>
              <a:t>veraging </a:t>
            </a:r>
            <a:r>
              <a:rPr lang="en-US" sz="2400" b="1" dirty="0" smtClean="0">
                <a:solidFill>
                  <a:srgbClr val="FF0000"/>
                </a:solidFill>
              </a:rPr>
              <a:t>over thermal distribution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4585866" y="5056576"/>
            <a:ext cx="489858" cy="133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>
            <a:off x="5046893" y="1932733"/>
            <a:ext cx="981512" cy="1090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582412" y="4004282"/>
            <a:ext cx="2522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Reduction in merger rate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7868873" y="3936396"/>
            <a:ext cx="8389" cy="2263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909480" y="5401723"/>
            <a:ext cx="3351966" cy="176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2211"/>
            <a:ext cx="10538227" cy="593557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C00000"/>
                </a:solidFill>
              </a:rPr>
              <a:t>Conclusions and Prospects:</a:t>
            </a:r>
            <a:endParaRPr lang="en-US" b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491346"/>
            <a:ext cx="12100560" cy="6679475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en-US" sz="7400" b="1" dirty="0" smtClean="0">
              <a:latin typeface="Bookman Old Style" panose="02050604050505020204" pitchFamily="18" charset="0"/>
            </a:endParaRPr>
          </a:p>
          <a:p>
            <a:r>
              <a:rPr lang="en-US" sz="7400" b="1" dirty="0" smtClean="0">
                <a:latin typeface="Bookman Old Style" panose="02050604050505020204" pitchFamily="18" charset="0"/>
              </a:rPr>
              <a:t>CDM Threatened: small scale problems part of a parcel of problems </a:t>
            </a:r>
          </a:p>
          <a:p>
            <a:endParaRPr lang="en-US" sz="7400" b="1" dirty="0">
              <a:latin typeface="Bookman Old Style" panose="02050604050505020204" pitchFamily="18" charset="0"/>
            </a:endParaRPr>
          </a:p>
          <a:p>
            <a:r>
              <a:rPr lang="en-US" sz="7400" b="1" dirty="0" smtClean="0">
                <a:latin typeface="Bookman Old Style" panose="02050604050505020204" pitchFamily="18" charset="0"/>
              </a:rPr>
              <a:t>Alternatives can have observable consequences on galaxies</a:t>
            </a:r>
          </a:p>
          <a:p>
            <a:pPr marL="0" indent="0">
              <a:buNone/>
            </a:pPr>
            <a:endParaRPr lang="en-US" sz="7400" b="1" dirty="0" smtClean="0">
              <a:latin typeface="Bookman Old Style" panose="02050604050505020204" pitchFamily="18" charset="0"/>
            </a:endParaRPr>
          </a:p>
          <a:p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FDM </a:t>
            </a:r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Alternative: Fluctuations from uncertainty principle ’hotter’ DM</a:t>
            </a:r>
          </a:p>
          <a:p>
            <a:endParaRPr lang="en-US" sz="7400" b="1" dirty="0" smtClean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But are fluctuations needed to solve core-cusp problem </a:t>
            </a:r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etc., </a:t>
            </a:r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too large? </a:t>
            </a:r>
          </a:p>
          <a:p>
            <a:pPr marL="0" indent="0">
              <a:buNone/>
            </a:pPr>
            <a:endParaRPr lang="en-US" sz="7400" b="1" dirty="0" smtClean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7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endParaRPr lang="en-US" sz="3200" dirty="0" smtClean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6400" b="1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r>
              <a:rPr lang="en-US" sz="8000" b="1" u="sng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Ongoing and prospective work:</a:t>
            </a:r>
          </a:p>
          <a:p>
            <a:pPr marL="0" indent="0">
              <a:buNone/>
            </a:pPr>
            <a:r>
              <a:rPr lang="en-US" sz="6400" b="1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endParaRPr lang="en-US" sz="6400" b="1" u="sng" dirty="0" smtClean="0">
              <a:solidFill>
                <a:srgbClr val="C00000"/>
              </a:solidFill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6400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** </a:t>
            </a:r>
            <a:r>
              <a:rPr lang="en-US" sz="6400" b="1" u="sng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FDM</a:t>
            </a:r>
            <a:r>
              <a:rPr lang="en-US" sz="6400" dirty="0" smtClean="0">
                <a:solidFill>
                  <a:srgbClr val="C0000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Simulations of disks with FDM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noise</a:t>
            </a:r>
          </a:p>
          <a:p>
            <a:pPr marL="0" indent="0">
              <a:buNone/>
            </a:pPr>
            <a:r>
              <a:rPr lang="en-US" sz="6400" b="1" dirty="0">
                <a:solidFill>
                  <a:srgbClr val="00206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r>
              <a:rPr lang="en-US" sz="6400" b="1" dirty="0" smtClean="0">
                <a:solidFill>
                  <a:srgbClr val="00206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  ++ Full S-P simulations  </a:t>
            </a:r>
            <a:r>
              <a:rPr lang="en-US" sz="6400" b="1" dirty="0" smtClean="0">
                <a:solidFill>
                  <a:srgbClr val="002060"/>
                </a:solidFill>
                <a:latin typeface="Bookman Old Style" panose="02050604050505020204" pitchFamily="18" charset="0"/>
                <a:sym typeface="Wingdings" panose="05000000000000000000" pitchFamily="2" charset="2"/>
              </a:rPr>
              <a:t> </a:t>
            </a:r>
            <a:endParaRPr lang="en-US" sz="6400" b="1" dirty="0" smtClean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Effect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on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tidal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stream (already much work)</a:t>
            </a:r>
            <a:endParaRPr lang="en-US" sz="6400" dirty="0" smtClean="0">
              <a:latin typeface="Bookman Old Style" panose="02050604050505020204" pitchFamily="18" charset="0"/>
              <a:sym typeface="Wingdings" panose="05000000000000000000" pitchFamily="2" charset="2"/>
            </a:endParaRPr>
          </a:p>
          <a:p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FDM self interaction… </a:t>
            </a:r>
            <a:r>
              <a:rPr lang="en-US" sz="6400" b="1" dirty="0" smtClean="0">
                <a:latin typeface="Bookman Old Style" panose="02050604050505020204" pitchFamily="18" charset="0"/>
                <a:sym typeface="Wingdings" panose="05000000000000000000" pitchFamily="2" charset="2"/>
              </a:rPr>
              <a:t>baryons etc…                             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0238" y="4003926"/>
            <a:ext cx="2585989" cy="25238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0327" y="4092019"/>
            <a:ext cx="2576946" cy="243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7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6389" y="-329276"/>
            <a:ext cx="11353800" cy="1325563"/>
          </a:xfrm>
        </p:spPr>
        <p:txBody>
          <a:bodyPr/>
          <a:lstStyle/>
          <a:p>
            <a:r>
              <a:rPr lang="en-US" dirty="0" smtClean="0"/>
              <a:t> Effect of Non-radial Modes and Power Input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-66389" y="1590819"/>
          <a:ext cx="5455403" cy="4091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2" name="Acrobat Document" r:id="rId3" imgW="5486242" imgH="4114611" progId="AcroExch.Document.DC">
                  <p:embed/>
                </p:oleObj>
              </mc:Choice>
              <mc:Fallback>
                <p:oleObj name="Acrobat Document" r:id="rId3" imgW="5486242" imgH="411461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66389" y="1590819"/>
                        <a:ext cx="5455403" cy="40911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5801011" y="2254827"/>
          <a:ext cx="5486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13" name="Acrobat Document" r:id="rId5" imgW="5486242" imgH="4114611" progId="AcroExch.Document.DC">
                  <p:embed/>
                </p:oleObj>
              </mc:Choice>
              <mc:Fallback>
                <p:oleObj name="Acrobat Document" r:id="rId5" imgW="5486242" imgH="4114611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01011" y="2254827"/>
                        <a:ext cx="5486400" cy="411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9181" y="5732059"/>
            <a:ext cx="51042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Same power input as previous case but evolution on a tenth of the  timescale </a:t>
            </a:r>
          </a:p>
          <a:p>
            <a:endParaRPr lang="en-US" dirty="0"/>
          </a:p>
        </p:txBody>
      </p:sp>
      <p:sp>
        <p:nvSpPr>
          <p:cNvPr id="4" name="Down Arrow 3"/>
          <p:cNvSpPr/>
          <p:nvPr/>
        </p:nvSpPr>
        <p:spPr>
          <a:xfrm>
            <a:off x="7543511" y="853951"/>
            <a:ext cx="204716" cy="12585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2292823" y="559558"/>
            <a:ext cx="150125" cy="981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7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82" y="-167137"/>
            <a:ext cx="10575878" cy="1004616"/>
          </a:xfrm>
        </p:spPr>
        <p:txBody>
          <a:bodyPr/>
          <a:lstStyle/>
          <a:p>
            <a:r>
              <a:rPr lang="en-US" dirty="0" smtClean="0"/>
              <a:t>Space and Time Correlations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3484" y="1158425"/>
            <a:ext cx="5094098" cy="38562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288" y="1021084"/>
            <a:ext cx="5122228" cy="38921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328" y="5335610"/>
            <a:ext cx="7269726" cy="172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40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"/>
                <a:ext cx="11505063" cy="6858000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en-US" sz="4600" b="1" u="sng" dirty="0" smtClean="0">
                    <a:solidFill>
                      <a:srgbClr val="C00000"/>
                    </a:solidFill>
                  </a:rPr>
                  <a:t>Subject matter:</a:t>
                </a: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B0F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B0F0"/>
                    </a:solidFill>
                  </a:rPr>
                  <a:t>For typical galactic speeds FDM has</a:t>
                </a: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B0F0"/>
                  </a:solidFill>
                </a:endParaRPr>
              </a:p>
              <a:p>
                <a:pPr marL="0" indent="0">
                  <a:buNone/>
                </a:pPr>
                <a:r>
                  <a:rPr lang="en-US" sz="3100" b="1" dirty="0">
                    <a:solidFill>
                      <a:srgbClr val="C00000"/>
                    </a:solidFill>
                  </a:rPr>
                  <a:t> 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De Broglie wavelength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num>
                      <m:den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</m:den>
                    </m:f>
                  </m:oMath>
                </a14:m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 smtClean="0">
                    <a:solidFill>
                      <a:srgbClr val="0070C0"/>
                    </a:solidFill>
                  </a:rPr>
                  <a:t> 100 pc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or more at galactic speeds 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   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𝒎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~ </m:t>
                    </m:r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𝟐𝟐</m:t>
                        </m:r>
                      </m:sup>
                    </m:sSup>
                    <m:r>
                      <a:rPr lang="en-US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𝐞𝐕</m:t>
                    </m:r>
                  </m:oMath>
                </a14:m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sz="1200" b="1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endParaRPr lang="en-US" sz="2100" b="1" dirty="0" smtClean="0">
                  <a:solidFill>
                    <a:srgbClr val="C00000"/>
                  </a:solidFill>
                </a:endParaRPr>
              </a:p>
              <a:p>
                <a:endParaRPr lang="en-US" b="1" dirty="0" smtClean="0">
                  <a:solidFill>
                    <a:srgbClr val="C00000"/>
                  </a:solidFill>
                </a:endParaRPr>
              </a:p>
              <a:p>
                <a:endParaRPr lang="en-US" b="1" dirty="0" smtClean="0">
                  <a:solidFill>
                    <a:srgbClr val="C00000"/>
                  </a:solidFill>
                </a:endParaRPr>
              </a:p>
              <a:p>
                <a:endParaRPr lang="en-US" b="1" dirty="0">
                  <a:solidFill>
                    <a:srgbClr val="C00000"/>
                  </a:solidFill>
                </a:endParaRPr>
              </a:p>
              <a:p>
                <a:r>
                  <a:rPr lang="en-US" b="1" dirty="0" smtClean="0">
                    <a:solidFill>
                      <a:srgbClr val="C00000"/>
                    </a:solidFill>
                  </a:rPr>
                  <a:t>Why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 </a:t>
                </a:r>
                <a:r>
                  <a:rPr lang="en-US" b="1" dirty="0">
                    <a:solidFill>
                      <a:srgbClr val="002060"/>
                    </a:solidFill>
                  </a:rPr>
                  <a:t>u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ltra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light </a:t>
                </a:r>
                <a:r>
                  <a:rPr lang="en-US" b="1" dirty="0" err="1" smtClean="0">
                    <a:solidFill>
                      <a:srgbClr val="002060"/>
                    </a:solidFill>
                  </a:rPr>
                  <a:t>axions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? (from a galactic perspective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)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</a:endParaRPr>
              </a:p>
              <a:p>
                <a:r>
                  <a:rPr lang="en-US" b="1" dirty="0">
                    <a:solidFill>
                      <a:srgbClr val="002060"/>
                    </a:solidFill>
                  </a:rPr>
                  <a:t>C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haracterization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of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Fuzzy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Da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rk Matter fluctuations</a:t>
                </a: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</a:endParaRPr>
              </a:p>
              <a:p>
                <a:r>
                  <a:rPr lang="en-US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Effect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on stellar 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dynamics, central supermassive BH </a:t>
                </a:r>
                <a:r>
                  <a:rPr lang="en-US" b="1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and associated constraints</a:t>
                </a: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endParaRPr lang="en-US" b="1" dirty="0" smtClean="0">
                  <a:solidFill>
                    <a:srgbClr val="002060"/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"/>
                <a:ext cx="11505063" cy="6858000"/>
              </a:xfrm>
              <a:blipFill>
                <a:blip r:embed="rId2"/>
                <a:stretch>
                  <a:fillRect l="-1802" t="-3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1"/>
          <p:cNvSpPr txBox="1">
            <a:spLocks/>
          </p:cNvSpPr>
          <p:nvPr/>
        </p:nvSpPr>
        <p:spPr>
          <a:xfrm>
            <a:off x="0" y="2773909"/>
            <a:ext cx="10591800" cy="6550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dirty="0" smtClean="0">
                <a:solidFill>
                  <a:srgbClr val="C00000"/>
                </a:solidFill>
              </a:rPr>
              <a:t>Outline: </a:t>
            </a:r>
            <a:endParaRPr lang="en-US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96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-109182" y="-219706"/>
            <a:ext cx="12301182" cy="838200"/>
          </a:xfrm>
          <a:custGeom>
            <a:avLst/>
            <a:gdLst>
              <a:gd name="T0" fmla="*/ 8229600 w 8229600"/>
              <a:gd name="T1" fmla="*/ 571500 h 1143000"/>
              <a:gd name="T2" fmla="*/ 4114800 w 8229600"/>
              <a:gd name="T3" fmla="*/ 1143000 h 1143000"/>
              <a:gd name="T4" fmla="*/ 0 w 8229600"/>
              <a:gd name="T5" fmla="*/ 571500 h 1143000"/>
              <a:gd name="T6" fmla="*/ 4114800 w 8229600"/>
              <a:gd name="T7" fmla="*/ 0 h 11430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29600"/>
              <a:gd name="T13" fmla="*/ 0 h 1143000"/>
              <a:gd name="T14" fmla="*/ 8229600 w 8229600"/>
              <a:gd name="T15" fmla="*/ 1143000 h 1143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9600" h="1143000">
                <a:moveTo>
                  <a:pt x="0" y="0"/>
                </a:moveTo>
                <a:lnTo>
                  <a:pt x="22859" y="0"/>
                </a:lnTo>
                <a:lnTo>
                  <a:pt x="22859" y="3174"/>
                </a:lnTo>
                <a:lnTo>
                  <a:pt x="0" y="3174"/>
                </a:lnTo>
                <a:close/>
              </a:path>
            </a:pathLst>
          </a:custGeom>
          <a:solidFill>
            <a:srgbClr val="00B0F0"/>
          </a:solidFill>
          <a:ln w="9525">
            <a:noFill/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r>
              <a:rPr lang="en-CA" sz="3200" b="1" u="sng" dirty="0" smtClean="0">
                <a:solidFill>
                  <a:schemeClr val="tx2">
                    <a:lumMod val="50000"/>
                  </a:schemeClr>
                </a:solidFill>
                <a:latin typeface="Calibri" charset="0"/>
              </a:rPr>
              <a:t>Hot </a:t>
            </a:r>
            <a:r>
              <a:rPr lang="en-CA" sz="3200" b="1" u="sng" dirty="0">
                <a:solidFill>
                  <a:schemeClr val="tx2">
                    <a:lumMod val="50000"/>
                  </a:schemeClr>
                </a:solidFill>
                <a:latin typeface="Calibri" charset="0"/>
              </a:rPr>
              <a:t>Big Bang </a:t>
            </a:r>
            <a:r>
              <a:rPr lang="en-CA" sz="3200" b="1" u="sng" dirty="0">
                <a:solidFill>
                  <a:schemeClr val="bg1">
                    <a:lumMod val="75000"/>
                  </a:schemeClr>
                </a:solidFill>
                <a:latin typeface="Calibri" charset="0"/>
              </a:rPr>
              <a:t>and</a:t>
            </a:r>
            <a:r>
              <a:rPr lang="en-CA" sz="3200" b="1" u="sng" dirty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CA" sz="3200" b="1" u="sng" dirty="0" smtClean="0">
                <a:solidFill>
                  <a:srgbClr val="FF0000"/>
                </a:solidFill>
                <a:latin typeface="Calibri" charset="0"/>
              </a:rPr>
              <a:t>Cold Dark Matter Driven Structure Formation</a:t>
            </a:r>
            <a:endParaRPr lang="en-CA" sz="3200" b="1" u="sng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128337" y="1187116"/>
            <a:ext cx="10539663" cy="5670884"/>
          </a:xfrm>
          <a:custGeom>
            <a:avLst/>
            <a:gdLst>
              <a:gd name="T0" fmla="*/ 8229600 w 8229600"/>
              <a:gd name="T1" fmla="*/ 2262982 h 4525963"/>
              <a:gd name="T2" fmla="*/ 4114800 w 8229600"/>
              <a:gd name="T3" fmla="*/ 4525963 h 4525963"/>
              <a:gd name="T4" fmla="*/ 0 w 8229600"/>
              <a:gd name="T5" fmla="*/ 2262982 h 4525963"/>
              <a:gd name="T6" fmla="*/ 4114800 w 8229600"/>
              <a:gd name="T7" fmla="*/ 0 h 452596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8229600"/>
              <a:gd name="T13" fmla="*/ 0 h 4525963"/>
              <a:gd name="T14" fmla="*/ 8229600 w 8229600"/>
              <a:gd name="T15" fmla="*/ 4525963 h 45259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29600" h="4525963">
                <a:moveTo>
                  <a:pt x="0" y="0"/>
                </a:moveTo>
                <a:lnTo>
                  <a:pt x="22859" y="0"/>
                </a:lnTo>
                <a:lnTo>
                  <a:pt x="22859" y="12571"/>
                </a:lnTo>
                <a:lnTo>
                  <a:pt x="0" y="12571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  <a:p>
            <a: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</a:tabLst>
            </a:pPr>
            <a:endParaRPr lang="en-CA" sz="36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701" y="943302"/>
            <a:ext cx="4990493" cy="25960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774944" y="1148281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ym typeface="Wingdings" pitchFamily="2" charset="2"/>
              </a:rPr>
              <a:t> </a:t>
            </a:r>
            <a:r>
              <a:rPr lang="en-US" sz="2400" b="1" dirty="0">
                <a:sym typeface="Wingdings" pitchFamily="2" charset="2"/>
              </a:rPr>
              <a:t>Early thermal equilibrium 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8168" y="2081469"/>
            <a:ext cx="5997713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F0"/>
                </a:solidFill>
                <a:sym typeface="Wingdings" pitchFamily="2" charset="2"/>
              </a:rPr>
              <a:t>Baryons </a:t>
            </a:r>
            <a:r>
              <a:rPr lang="en-US" sz="3200" b="1" dirty="0" smtClean="0">
                <a:solidFill>
                  <a:srgbClr val="FF0000"/>
                </a:solidFill>
                <a:sym typeface="Wingdings" pitchFamily="2" charset="2"/>
              </a:rPr>
              <a:t>coupled  to photon bath   </a:t>
            </a:r>
            <a:r>
              <a:rPr lang="en-US" sz="3200" b="1" dirty="0" smtClean="0">
                <a:solidFill>
                  <a:srgbClr val="00B0F0"/>
                </a:solidFill>
                <a:sym typeface="Wingdings" pitchFamily="2" charset="2"/>
              </a:rPr>
              <a:t>cannot collapse early enough </a:t>
            </a:r>
            <a:endParaRPr lang="en-US" sz="3200" b="1" dirty="0">
              <a:solidFill>
                <a:srgbClr val="00B0F0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1143172"/>
              </p:ext>
            </p:extLst>
          </p:nvPr>
        </p:nvGraphicFramePr>
        <p:xfrm>
          <a:off x="1367088" y="5111857"/>
          <a:ext cx="188595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6" name="Equation" r:id="rId5" imgW="685800" imgH="241200" progId="Equation.DSMT4">
                  <p:embed/>
                </p:oleObj>
              </mc:Choice>
              <mc:Fallback>
                <p:oleObj name="Equation" r:id="rId5" imgW="6858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088" y="5111857"/>
                        <a:ext cx="1885950" cy="663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68300" y="521956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 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9675381"/>
              </p:ext>
            </p:extLst>
          </p:nvPr>
        </p:nvGraphicFramePr>
        <p:xfrm>
          <a:off x="5267325" y="5194477"/>
          <a:ext cx="1657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47" name="Equation" r:id="rId7" imgW="736560" imgH="203040" progId="Equation.DSMT4">
                  <p:embed/>
                </p:oleObj>
              </mc:Choice>
              <mc:Fallback>
                <p:oleObj name="Equation" r:id="rId7" imgW="73656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7325" y="5194477"/>
                        <a:ext cx="16573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4107976"/>
            <a:ext cx="1207273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But weakly interacting, massive particles </a:t>
            </a:r>
            <a:r>
              <a:rPr lang="en-US" sz="2800" dirty="0" smtClean="0">
                <a:solidFill>
                  <a:srgbClr val="FF0000"/>
                </a:solidFill>
              </a:rPr>
              <a:t>(WIMPs)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3200" b="1" dirty="0" smtClean="0">
              <a:sym typeface="Wingdings" pitchFamily="2" charset="2"/>
            </a:endParaRPr>
          </a:p>
          <a:p>
            <a:endParaRPr lang="en-US" sz="3200" b="1" dirty="0" smtClean="0">
              <a:sym typeface="Wingdings" pitchFamily="2" charset="2"/>
            </a:endParaRPr>
          </a:p>
          <a:p>
            <a:endParaRPr lang="en-US" sz="3200" b="1" dirty="0" smtClean="0">
              <a:sym typeface="Wingdings" pitchFamily="2" charset="2"/>
            </a:endParaRPr>
          </a:p>
          <a:p>
            <a:r>
              <a:rPr lang="en-US" sz="3200" b="1" dirty="0" smtClean="0">
                <a:sym typeface="Wingdings" pitchFamily="2" charset="2"/>
              </a:rPr>
              <a:t>Decouple </a:t>
            </a:r>
            <a:r>
              <a:rPr lang="en-US" sz="3200" b="1" dirty="0">
                <a:sym typeface="Wingdings" pitchFamily="2" charset="2"/>
              </a:rPr>
              <a:t>early with </a:t>
            </a:r>
            <a:r>
              <a:rPr lang="en-US" sz="3200" b="1" dirty="0" smtClean="0">
                <a:sym typeface="Wingdings" pitchFamily="2" charset="2"/>
              </a:rPr>
              <a:t>small speed  </a:t>
            </a:r>
            <a:r>
              <a:rPr lang="en-US" sz="3600" b="1" dirty="0" smtClean="0">
                <a:sym typeface="Wingdings" pitchFamily="2" charset="2"/>
              </a:rPr>
              <a:t></a:t>
            </a:r>
            <a:r>
              <a:rPr lang="en-US" sz="3600" b="1" dirty="0" smtClean="0">
                <a:solidFill>
                  <a:srgbClr val="FF0000"/>
                </a:solidFill>
                <a:sym typeface="Wingdings" pitchFamily="2" charset="2"/>
              </a:rPr>
              <a:t>   Drives </a:t>
            </a:r>
            <a:r>
              <a:rPr lang="en-US" sz="3600" b="1" dirty="0">
                <a:solidFill>
                  <a:srgbClr val="FF0000"/>
                </a:solidFill>
                <a:sym typeface="Wingdings" pitchFamily="2" charset="2"/>
              </a:rPr>
              <a:t>galaxy formation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07404" y="4294922"/>
            <a:ext cx="3267739" cy="163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368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227"/>
            <a:ext cx="4751882" cy="732005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en-US" b="1" u="sng" dirty="0" smtClean="0">
                <a:solidFill>
                  <a:srgbClr val="C00000"/>
                </a:solidFill>
              </a:rPr>
              <a:t>The Case for CDM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6758"/>
            <a:ext cx="12191999" cy="58812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sz="800" dirty="0" smtClean="0"/>
          </a:p>
          <a:p>
            <a:r>
              <a:rPr lang="en-US" dirty="0" smtClean="0"/>
              <a:t>DM needed for structure formation and CMB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dirty="0"/>
              <a:t>N</a:t>
            </a:r>
            <a:r>
              <a:rPr lang="en-US" dirty="0" smtClean="0"/>
              <a:t>ot easily explainable by modified gravity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r>
              <a:rPr lang="en-US" dirty="0" smtClean="0"/>
              <a:t>Cold dark matter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Fits cosmological data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</a:t>
            </a:r>
            <a:r>
              <a:rPr lang="en-US" sz="1300" b="1" dirty="0" smtClean="0">
                <a:solidFill>
                  <a:srgbClr val="FF0000"/>
                </a:solidFill>
              </a:rPr>
              <a:t>Power spectrum</a:t>
            </a:r>
            <a:r>
              <a:rPr lang="en-US" sz="1300" dirty="0" smtClean="0"/>
              <a:t> of </a:t>
            </a:r>
          </a:p>
          <a:p>
            <a:pPr marL="0" indent="0">
              <a:buNone/>
            </a:pPr>
            <a:r>
              <a:rPr lang="en-US" sz="1300" dirty="0"/>
              <a:t> </a:t>
            </a:r>
            <a:r>
              <a:rPr lang="en-US" sz="1300" dirty="0" smtClean="0"/>
              <a:t>                                                                                                                                                                                           </a:t>
            </a:r>
            <a:r>
              <a:rPr lang="en-US" sz="1300" b="1" dirty="0" smtClean="0">
                <a:solidFill>
                  <a:srgbClr val="00B0F0"/>
                </a:solidFill>
              </a:rPr>
              <a:t>cosmic structure </a:t>
            </a:r>
            <a:endParaRPr lang="en-US" sz="1300" b="1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à"/>
            </a:pPr>
            <a:r>
              <a:rPr lang="en-US" dirty="0"/>
              <a:t> </a:t>
            </a:r>
            <a:r>
              <a:rPr lang="en-US" dirty="0" smtClean="0"/>
              <a:t>Predicted by natural Susy theories (until recently a big plus!)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dirty="0"/>
              <a:t> </a:t>
            </a:r>
            <a:r>
              <a:rPr lang="en-US" dirty="0" smtClean="0"/>
              <a:t>Right abundance  from weak interaction freeze out from thermal equilibrium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6085" y="1690396"/>
            <a:ext cx="4117577" cy="3943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5991" y="5634194"/>
            <a:ext cx="178344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CMB. LSS in MOND</a:t>
            </a:r>
          </a:p>
          <a:p>
            <a:r>
              <a:rPr lang="en-US" sz="1400" b="1" dirty="0" smtClean="0"/>
              <a:t> (</a:t>
            </a:r>
            <a:r>
              <a:rPr lang="en-US" sz="1400" b="1" dirty="0" err="1" smtClean="0"/>
              <a:t>Skordis</a:t>
            </a:r>
            <a:r>
              <a:rPr lang="en-US" sz="1400" b="1" dirty="0" smtClean="0"/>
              <a:t> et. al. 2006)</a:t>
            </a:r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333" y="270601"/>
            <a:ext cx="3155101" cy="14197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3560" y="3788821"/>
            <a:ext cx="3088233" cy="190235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7427925" y="4153991"/>
            <a:ext cx="1528470" cy="3396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309360" y="4872445"/>
            <a:ext cx="320040" cy="5225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56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8976" y="30601"/>
            <a:ext cx="10653408" cy="615238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Galactic Scale Problems with CDM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8976" y="368822"/>
            <a:ext cx="12200033" cy="669699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dirty="0" smtClean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DM  compensates for mass deficit in outer parts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BUT   contributes too much mass to central parts</a:t>
            </a:r>
          </a:p>
          <a:p>
            <a:pPr marL="0" indent="0">
              <a:buNone/>
            </a:pPr>
            <a:r>
              <a:rPr lang="en-US" sz="2000" b="1" dirty="0" smtClean="0"/>
              <a:t>**</a:t>
            </a:r>
            <a:r>
              <a:rPr lang="en-US" sz="1800" b="1" dirty="0" smtClean="0"/>
              <a:t>Probably related problems: Excess of small haloes and wrong dynamics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900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9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Simulation M.Y. size halo   .vs.   Dwarf </a:t>
            </a:r>
            <a:r>
              <a:rPr lang="en-US" sz="1900" b="1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galx</a:t>
            </a:r>
            <a:r>
              <a:rPr lang="en-US" sz="19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. pop.</a:t>
            </a:r>
          </a:p>
          <a:p>
            <a:pPr marL="0" indent="0">
              <a:buNone/>
            </a:pPr>
            <a:r>
              <a:rPr lang="en-US" sz="19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sz="1900" b="1" dirty="0" smtClean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constraints</a:t>
            </a:r>
          </a:p>
          <a:p>
            <a:pPr marL="0" indent="0">
              <a:buNone/>
            </a:pPr>
            <a:endParaRPr lang="en-US" sz="800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Need smaller density</a:t>
            </a:r>
          </a:p>
          <a:p>
            <a:pPr marL="0" indent="0">
              <a:buNone/>
            </a:pPr>
            <a:r>
              <a:rPr lang="en-US" b="1" dirty="0" smtClean="0"/>
              <a:t>  + more random motion in </a:t>
            </a:r>
            <a:r>
              <a:rPr lang="en-US" b="1" dirty="0" err="1" smtClean="0"/>
              <a:t>centre</a:t>
            </a:r>
            <a:r>
              <a:rPr lang="en-US" b="1" dirty="0" smtClean="0"/>
              <a:t> of halo: </a:t>
            </a:r>
            <a:endParaRPr lang="en-US" b="1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599" y="4311201"/>
            <a:ext cx="2538300" cy="20154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141" y="4166612"/>
            <a:ext cx="2805194" cy="216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2269" y="6461338"/>
            <a:ext cx="6329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Heating of central cusp by dynamical friction; El-Zant (2008)</a:t>
            </a:r>
            <a:endParaRPr lang="en-US" dirty="0"/>
          </a:p>
        </p:txBody>
      </p:sp>
      <p:pic>
        <p:nvPicPr>
          <p:cNvPr id="8194" name="Picture 2" descr="Image result for milky way galaxy satellites and number of subhalo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39" y="2040674"/>
            <a:ext cx="2513193" cy="259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milky way galaxy satellites and number of subhalo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960" y="2191799"/>
            <a:ext cx="2431994" cy="235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8079" y="-8588"/>
            <a:ext cx="4391820" cy="40404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19240" y="333790"/>
            <a:ext cx="332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 Bullock &amp; Bolan-</a:t>
            </a:r>
            <a:r>
              <a:rPr lang="en-US" sz="1200" dirty="0" err="1" smtClean="0"/>
              <a:t>Kolchin</a:t>
            </a:r>
            <a:r>
              <a:rPr lang="en-US" sz="1200" dirty="0" smtClean="0"/>
              <a:t>  2017</a:t>
            </a:r>
            <a:endParaRPr lang="en-US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919976" y="2660952"/>
            <a:ext cx="1319001" cy="18881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725170" y="1481005"/>
            <a:ext cx="295809" cy="33454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63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0769"/>
            <a:ext cx="12747009" cy="1143000"/>
          </a:xfrm>
        </p:spPr>
        <p:txBody>
          <a:bodyPr>
            <a:normAutofit fontScale="90000"/>
          </a:bodyPr>
          <a:lstStyle/>
          <a:p>
            <a:r>
              <a:rPr lang="en-US" sz="4480" dirty="0" smtClean="0">
                <a:solidFill>
                  <a:srgbClr val="C00000"/>
                </a:solidFill>
                <a:latin typeface="Bauhaus 93" pitchFamily="82" charset="0"/>
              </a:rPr>
              <a:t/>
            </a:r>
            <a:br>
              <a:rPr lang="en-US" sz="4480" dirty="0" smtClean="0">
                <a:solidFill>
                  <a:srgbClr val="C00000"/>
                </a:solidFill>
                <a:latin typeface="Bauhaus 93" pitchFamily="82" charset="0"/>
              </a:rPr>
            </a:br>
            <a:r>
              <a:rPr lang="en-US" sz="6000" dirty="0" smtClean="0">
                <a:solidFill>
                  <a:srgbClr val="C00000"/>
                </a:solidFill>
                <a:latin typeface="Bauhaus 93" pitchFamily="82" charset="0"/>
              </a:rPr>
              <a:t>Some </a:t>
            </a:r>
            <a:r>
              <a:rPr lang="en-US" sz="6000" u="sng" dirty="0" smtClean="0">
                <a:solidFill>
                  <a:srgbClr val="C00000"/>
                </a:solidFill>
                <a:latin typeface="Bauhaus 93" pitchFamily="82" charset="0"/>
              </a:rPr>
              <a:t>Proposed Solutions </a:t>
            </a:r>
            <a:r>
              <a:rPr lang="en-US" sz="4480" u="sng" dirty="0" smtClean="0">
                <a:solidFill>
                  <a:srgbClr val="C00000"/>
                </a:solidFill>
                <a:latin typeface="Bauhaus 93" pitchFamily="82" charset="0"/>
              </a:rPr>
              <a:t/>
            </a:r>
            <a:br>
              <a:rPr lang="en-US" sz="4480" u="sng" dirty="0" smtClean="0">
                <a:solidFill>
                  <a:srgbClr val="C00000"/>
                </a:solidFill>
                <a:latin typeface="Bauhaus 93" pitchFamily="82" charset="0"/>
              </a:rPr>
            </a:br>
            <a:r>
              <a:rPr lang="en-US" sz="4480" u="sng" dirty="0" smtClean="0">
                <a:solidFill>
                  <a:srgbClr val="C00000"/>
                </a:solidFill>
                <a:latin typeface="Bauhaus 93" pitchFamily="82" charset="0"/>
              </a:rPr>
              <a:t/>
            </a:r>
            <a:br>
              <a:rPr lang="en-US" sz="4480" u="sng" dirty="0" smtClean="0">
                <a:solidFill>
                  <a:srgbClr val="C00000"/>
                </a:solidFill>
                <a:latin typeface="Bauhaus 93" pitchFamily="82" charset="0"/>
              </a:rPr>
            </a:br>
            <a:r>
              <a:rPr lang="en-US" sz="4000" b="1" u="sng" dirty="0" smtClean="0">
                <a:solidFill>
                  <a:srgbClr val="0070C0"/>
                </a:solidFill>
              </a:rPr>
              <a:t>’Heat’ </a:t>
            </a:r>
            <a:r>
              <a:rPr lang="en-US" sz="4000" b="1" u="sng" dirty="0">
                <a:solidFill>
                  <a:srgbClr val="0070C0"/>
                </a:solidFill>
              </a:rPr>
              <a:t>DM  </a:t>
            </a:r>
            <a:r>
              <a:rPr lang="en-US" sz="4000" b="1" u="sng" dirty="0">
                <a:solidFill>
                  <a:srgbClr val="0070C0"/>
                </a:solidFill>
                <a:sym typeface="Wingdings" pitchFamily="2" charset="2"/>
              </a:rPr>
              <a:t> decrease</a:t>
            </a:r>
            <a:r>
              <a:rPr lang="en-US" sz="4000" b="1" u="sng" dirty="0">
                <a:solidFill>
                  <a:srgbClr val="0070C0"/>
                </a:solidFill>
              </a:rPr>
              <a:t>  DM density:</a:t>
            </a:r>
            <a:br>
              <a:rPr lang="en-US" sz="4000" b="1" u="sng" dirty="0">
                <a:solidFill>
                  <a:srgbClr val="0070C0"/>
                </a:solidFill>
              </a:rPr>
            </a:br>
            <a:endParaRPr lang="en-US" sz="4000" b="1" u="sng" dirty="0">
              <a:solidFill>
                <a:srgbClr val="0070C0"/>
              </a:solidFill>
              <a:latin typeface="Bauhaus 93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421" y="420174"/>
            <a:ext cx="13188285" cy="64378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sz="800" b="1" dirty="0" smtClean="0"/>
          </a:p>
          <a:p>
            <a:pPr>
              <a:buNone/>
            </a:pPr>
            <a:endParaRPr lang="en-US" sz="36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** Baryonic solutions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: </a:t>
            </a:r>
            <a:r>
              <a:rPr lang="en-US" dirty="0" smtClean="0">
                <a:sym typeface="Wingdings" pitchFamily="2" charset="2"/>
              </a:rPr>
              <a:t>baryons pump energy into DM      </a:t>
            </a: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(e.g., El-</a:t>
            </a:r>
            <a:r>
              <a:rPr lang="en-US" sz="2000" dirty="0" err="1" smtClean="0">
                <a:sym typeface="Wingdings" pitchFamily="2" charset="2"/>
              </a:rPr>
              <a:t>Zant</a:t>
            </a:r>
            <a:r>
              <a:rPr lang="en-US" sz="2000" dirty="0" smtClean="0">
                <a:sym typeface="Wingdings" pitchFamily="2" charset="2"/>
              </a:rPr>
              <a:t> et. al </a:t>
            </a:r>
            <a:r>
              <a:rPr lang="en-US" sz="2000" dirty="0" smtClean="0">
                <a:sym typeface="Wingdings" pitchFamily="2" charset="2"/>
              </a:rPr>
              <a:t>2001, 2004</a:t>
            </a:r>
            <a:r>
              <a:rPr lang="en-US" sz="2000" dirty="0" smtClean="0">
                <a:sym typeface="Wingdings" pitchFamily="2" charset="2"/>
              </a:rPr>
              <a:t>; </a:t>
            </a:r>
            <a:r>
              <a:rPr lang="en-US" sz="2000" dirty="0" err="1" smtClean="0">
                <a:sym typeface="Wingdings" pitchFamily="2" charset="2"/>
              </a:rPr>
              <a:t>Pontzen</a:t>
            </a:r>
            <a:r>
              <a:rPr lang="en-US" sz="2000" dirty="0" smtClean="0">
                <a:sym typeface="Wingdings" pitchFamily="2" charset="2"/>
              </a:rPr>
              <a:t> &amp; </a:t>
            </a:r>
            <a:r>
              <a:rPr lang="en-US" sz="2000" dirty="0" err="1" smtClean="0">
                <a:sym typeface="Wingdings" pitchFamily="2" charset="2"/>
              </a:rPr>
              <a:t>Governato</a:t>
            </a:r>
            <a:r>
              <a:rPr lang="en-US" sz="2000" dirty="0" smtClean="0">
                <a:sym typeface="Wingdings" pitchFamily="2" charset="2"/>
              </a:rPr>
              <a:t> 2014;  El-</a:t>
            </a:r>
            <a:r>
              <a:rPr lang="en-US" sz="2000" dirty="0" err="1" smtClean="0">
                <a:sym typeface="Wingdings" pitchFamily="2" charset="2"/>
              </a:rPr>
              <a:t>Zant</a:t>
            </a:r>
            <a:r>
              <a:rPr lang="en-US" sz="2000" dirty="0" smtClean="0">
                <a:sym typeface="Wingdings" pitchFamily="2" charset="2"/>
              </a:rPr>
              <a:t> et. al. </a:t>
            </a:r>
            <a:r>
              <a:rPr lang="en-US" sz="2000" dirty="0" smtClean="0">
                <a:sym typeface="Wingdings" pitchFamily="2" charset="2"/>
              </a:rPr>
              <a:t>2016, </a:t>
            </a:r>
            <a:r>
              <a:rPr lang="en-US" sz="2000" dirty="0" err="1" smtClean="0">
                <a:sym typeface="Wingdings" pitchFamily="2" charset="2"/>
              </a:rPr>
              <a:t>Hashim</a:t>
            </a:r>
            <a:r>
              <a:rPr lang="en-US" sz="2000" dirty="0" smtClean="0">
                <a:sym typeface="Wingdings" pitchFamily="2" charset="2"/>
              </a:rPr>
              <a:t> et. al. 2022)</a:t>
            </a: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pPr lvl="0">
              <a:buNone/>
            </a:pPr>
            <a:r>
              <a:rPr lang="en-US" dirty="0">
                <a:solidFill>
                  <a:prstClr val="black"/>
                </a:solidFill>
              </a:rPr>
              <a:t>** </a:t>
            </a:r>
            <a:r>
              <a:rPr lang="en-US" b="1" dirty="0">
                <a:solidFill>
                  <a:srgbClr val="00B050"/>
                </a:solidFill>
              </a:rPr>
              <a:t>Self interacting  DM </a:t>
            </a:r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 Conduction </a:t>
            </a: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pPr>
              <a:buNone/>
            </a:pPr>
            <a:endParaRPr lang="en-US" sz="2000" dirty="0" smtClean="0">
              <a:sym typeface="Wingdings" pitchFamily="2" charset="2"/>
            </a:endParaRPr>
          </a:p>
          <a:p>
            <a:pPr lvl="0">
              <a:buNone/>
            </a:pPr>
            <a:r>
              <a:rPr lang="en-US" dirty="0">
                <a:solidFill>
                  <a:prstClr val="black"/>
                </a:solidFill>
              </a:rPr>
              <a:t>** </a:t>
            </a:r>
            <a:r>
              <a:rPr lang="en-US" b="1" dirty="0">
                <a:solidFill>
                  <a:srgbClr val="00B050"/>
                </a:solidFill>
              </a:rPr>
              <a:t>Warm  DM </a:t>
            </a:r>
            <a:r>
              <a:rPr lang="en-US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  <a:sym typeface="Wingdings" pitchFamily="2" charset="2"/>
              </a:rPr>
              <a:t> preheat! 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buNone/>
            </a:pPr>
            <a:endParaRPr lang="en-US" sz="2000" dirty="0">
              <a:sym typeface="Wingdings" pitchFamily="2" charset="2"/>
            </a:endParaRPr>
          </a:p>
          <a:p>
            <a:pPr>
              <a:buNone/>
            </a:pPr>
            <a:endParaRPr lang="en-US" sz="1000" b="1" u="sng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** </a:t>
            </a: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Quantum</a:t>
            </a:r>
            <a:r>
              <a:rPr lang="en-US" sz="2000" b="1" u="sng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fluctuations</a:t>
            </a:r>
            <a:r>
              <a:rPr lang="en-US" sz="2000" b="1" dirty="0" smtClean="0">
                <a:sym typeface="Wingdings" pitchFamily="2" charset="2"/>
              </a:rPr>
              <a:t>  </a:t>
            </a:r>
            <a:r>
              <a:rPr lang="en-US" sz="2000" b="1" dirty="0" smtClean="0">
                <a:sym typeface="Wingdings" pitchFamily="2" charset="2"/>
              </a:rPr>
              <a:t>(‘Fuzzy  Dark Matter’ of ultra light bosons)</a:t>
            </a:r>
          </a:p>
          <a:p>
            <a:pPr>
              <a:buNone/>
            </a:pPr>
            <a:r>
              <a:rPr lang="en-US" sz="2000" dirty="0" smtClean="0">
                <a:sym typeface="Wingdings" pitchFamily="2" charset="2"/>
              </a:rPr>
              <a:t>e.g., Hu et al. (2000), Peebles (2000), Hui et. al. (2017), El-</a:t>
            </a:r>
            <a:r>
              <a:rPr lang="en-US" sz="2000" dirty="0" err="1" smtClean="0">
                <a:sym typeface="Wingdings" pitchFamily="2" charset="2"/>
              </a:rPr>
              <a:t>Zant</a:t>
            </a:r>
            <a:r>
              <a:rPr lang="en-US" sz="2000" dirty="0" smtClean="0">
                <a:sym typeface="Wingdings" pitchFamily="2" charset="2"/>
              </a:rPr>
              <a:t> et. al. (</a:t>
            </a:r>
            <a:r>
              <a:rPr lang="en-US" sz="2000" dirty="0" smtClean="0">
                <a:sym typeface="Wingdings" pitchFamily="2" charset="2"/>
              </a:rPr>
              <a:t>2019, 2020)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021" y="2923542"/>
            <a:ext cx="3300981" cy="2338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21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64" y="-290966"/>
            <a:ext cx="10515600" cy="1325563"/>
          </a:xfrm>
        </p:spPr>
        <p:txBody>
          <a:bodyPr/>
          <a:lstStyle/>
          <a:p>
            <a:r>
              <a:rPr lang="en-US" dirty="0" smtClean="0"/>
              <a:t>Couple </a:t>
            </a:r>
            <a:r>
              <a:rPr lang="en-US" dirty="0" smtClean="0"/>
              <a:t>of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effects </a:t>
            </a:r>
            <a:r>
              <a:rPr lang="en-US" dirty="0" smtClean="0"/>
              <a:t>of DM </a:t>
            </a:r>
            <a:r>
              <a:rPr lang="en-US" b="1" dirty="0" smtClean="0">
                <a:solidFill>
                  <a:srgbClr val="FF0000"/>
                </a:solidFill>
              </a:rPr>
              <a:t>fluctuations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Full-sky image showing the plane of the Milky Way galaxy as imaged by &#10; the DIRBE instrument on COB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552" y="2125509"/>
            <a:ext cx="5449722" cy="2724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89" y="2137478"/>
            <a:ext cx="5399064" cy="2294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4276" y="1257523"/>
            <a:ext cx="6478890" cy="4616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Tidal streams: thickness and gaps </a:t>
            </a:r>
            <a:r>
              <a:rPr lang="en-US" dirty="0" smtClean="0"/>
              <a:t>(</a:t>
            </a:r>
            <a:r>
              <a:rPr lang="en-US" dirty="0" err="1" smtClean="0"/>
              <a:t>Bonaca</a:t>
            </a:r>
            <a:r>
              <a:rPr lang="en-US" dirty="0" smtClean="0"/>
              <a:t> et. al. 2019)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04880" y="1314043"/>
            <a:ext cx="4917744" cy="4616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Thickness and </a:t>
            </a:r>
            <a:r>
              <a:rPr lang="en-US" sz="2400" b="1" dirty="0" err="1">
                <a:solidFill>
                  <a:srgbClr val="C00000"/>
                </a:solidFill>
              </a:rPr>
              <a:t>D</a:t>
            </a:r>
            <a:r>
              <a:rPr lang="en-US" sz="2400" b="1" dirty="0" err="1" smtClean="0">
                <a:solidFill>
                  <a:srgbClr val="C00000"/>
                </a:solidFill>
              </a:rPr>
              <a:t>yn</a:t>
            </a:r>
            <a:r>
              <a:rPr lang="en-US" sz="2400" b="1" dirty="0" smtClean="0">
                <a:solidFill>
                  <a:srgbClr val="C00000"/>
                </a:solidFill>
              </a:rPr>
              <a:t>. of Galactic </a:t>
            </a:r>
            <a:r>
              <a:rPr lang="en-US" sz="2400" b="1" dirty="0" smtClean="0">
                <a:solidFill>
                  <a:srgbClr val="C00000"/>
                </a:solidFill>
              </a:rPr>
              <a:t>Disk  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018" y="4611409"/>
            <a:ext cx="2893212" cy="22589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84481" y="5556208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GAIA 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3375227" y="2374141"/>
            <a:ext cx="218507" cy="213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Block Arc 4"/>
          <p:cNvSpPr/>
          <p:nvPr/>
        </p:nvSpPr>
        <p:spPr>
          <a:xfrm>
            <a:off x="7573818" y="2603959"/>
            <a:ext cx="2262909" cy="2131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2945" y="2769413"/>
            <a:ext cx="241210" cy="1809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7427" y="2859867"/>
            <a:ext cx="181810" cy="13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37" y="-211014"/>
            <a:ext cx="11634518" cy="77935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Worked Example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rgbClr val="00B0F0"/>
                </a:solidFill>
              </a:rPr>
              <a:t>Ultra-light </a:t>
            </a:r>
            <a:r>
              <a:rPr lang="en-US" b="1" u="sng" dirty="0" err="1" smtClean="0">
                <a:solidFill>
                  <a:srgbClr val="00B0F0"/>
                </a:solidFill>
              </a:rPr>
              <a:t>Axion</a:t>
            </a:r>
            <a:r>
              <a:rPr lang="en-US" b="1" u="sng" dirty="0" smtClean="0">
                <a:solidFill>
                  <a:srgbClr val="00B0F0"/>
                </a:solidFill>
              </a:rPr>
              <a:t> </a:t>
            </a:r>
            <a:r>
              <a:rPr lang="en-US" b="1" u="sng" dirty="0" smtClean="0"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  <a:r>
              <a:rPr lang="en-US" b="1" u="sng" dirty="0" smtClean="0">
                <a:solidFill>
                  <a:srgbClr val="00B0F0"/>
                </a:solidFill>
              </a:rPr>
              <a:t>“Fuzzy DM”</a:t>
            </a:r>
            <a:endParaRPr lang="en-US" b="1" u="sn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937" y="1083211"/>
            <a:ext cx="11897997" cy="5444197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Tiny Mass </a:t>
            </a:r>
            <a:r>
              <a:rPr lang="en-US" dirty="0" smtClean="0"/>
              <a:t>~ 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Astrophysical de Broglie wavelength 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Large number of particles in same state and </a:t>
            </a:r>
            <a:r>
              <a:rPr lang="en-US" dirty="0" smtClean="0">
                <a:solidFill>
                  <a:srgbClr val="7030A0"/>
                </a:solidFill>
                <a:sym typeface="Wingdings" panose="05000000000000000000" pitchFamily="2" charset="2"/>
              </a:rPr>
              <a:t>non-relativistic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on galactic scales 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Schrodinger-Poisson system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394" y="3972567"/>
            <a:ext cx="5625221" cy="29489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051" y="1736273"/>
            <a:ext cx="6701404" cy="1174325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851790" y="4826064"/>
            <a:ext cx="2797791" cy="12419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67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154"/>
            <a:ext cx="12192000" cy="75399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Structure Formation and fluctuations with fuzzy DM     </a:t>
            </a:r>
            <a:r>
              <a:rPr lang="en-US" sz="2200" b="1" dirty="0" smtClean="0"/>
              <a:t>(</a:t>
            </a:r>
            <a:r>
              <a:rPr lang="en-US" sz="2200" b="1" dirty="0" err="1" smtClean="0"/>
              <a:t>Schive</a:t>
            </a:r>
            <a:r>
              <a:rPr lang="en-US" sz="2200" b="1" dirty="0" smtClean="0"/>
              <a:t> et. al. 2014)</a:t>
            </a:r>
            <a:endParaRPr lang="en-US" sz="2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772" y="626538"/>
            <a:ext cx="11738947" cy="623146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 smtClean="0"/>
              <a:t>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8600" b="1" dirty="0" smtClean="0"/>
              <a:t>    </a:t>
            </a:r>
          </a:p>
          <a:p>
            <a:pPr marL="0" indent="0">
              <a:buNone/>
            </a:pPr>
            <a:endParaRPr lang="en-US" sz="8600" b="1" dirty="0"/>
          </a:p>
          <a:p>
            <a:pPr marL="0" indent="0">
              <a:buNone/>
            </a:pPr>
            <a:r>
              <a:rPr lang="en-US" sz="8600" b="1" dirty="0" smtClean="0"/>
              <a:t> </a:t>
            </a:r>
          </a:p>
          <a:p>
            <a:pPr marL="0" indent="0">
              <a:buNone/>
            </a:pPr>
            <a:endParaRPr lang="en-US" sz="8600" b="1" dirty="0"/>
          </a:p>
          <a:p>
            <a:pPr marL="0" indent="0">
              <a:buNone/>
            </a:pPr>
            <a:r>
              <a:rPr lang="en-US" sz="8600" b="1" dirty="0" smtClean="0"/>
              <a:t>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8600" b="1" dirty="0"/>
              <a:t> </a:t>
            </a:r>
            <a:r>
              <a:rPr lang="en-US" sz="8600" b="1" dirty="0" smtClean="0"/>
              <a:t>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sz="8600" b="1" dirty="0" smtClean="0"/>
              <a:t>       </a:t>
            </a:r>
          </a:p>
          <a:p>
            <a:pPr marL="0" indent="0">
              <a:buNone/>
            </a:pPr>
            <a:r>
              <a:rPr lang="en-US" sz="8600" b="1" dirty="0" smtClean="0">
                <a:solidFill>
                  <a:srgbClr val="FF0000"/>
                </a:solidFill>
              </a:rPr>
              <a:t>~Constant density cores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Fewer </a:t>
            </a:r>
            <a:r>
              <a:rPr lang="en-US" dirty="0"/>
              <a:t>small bound structures (haloes)        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06" y="737837"/>
            <a:ext cx="2185512" cy="2359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06318" y="785115"/>
            <a:ext cx="34108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~as CDM on large scales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2220" y="6246529"/>
            <a:ext cx="7961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Few smaller halos (note however interference pattern and </a:t>
            </a:r>
            <a:r>
              <a:rPr lang="en-US" sz="2000" b="1" dirty="0" err="1" smtClean="0">
                <a:solidFill>
                  <a:srgbClr val="FF0000"/>
                </a:solidFill>
              </a:rPr>
              <a:t>flcutuations</a:t>
            </a:r>
            <a:r>
              <a:rPr lang="en-US" sz="2000" b="1" dirty="0" smtClean="0">
                <a:solidFill>
                  <a:srgbClr val="FF0000"/>
                </a:solidFill>
              </a:rPr>
              <a:t>!)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935" y="1792213"/>
            <a:ext cx="7559695" cy="42919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853" y="3445747"/>
            <a:ext cx="2786296" cy="280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9713</TotalTime>
  <Words>788</Words>
  <Application>Microsoft Office PowerPoint</Application>
  <PresentationFormat>Widescreen</PresentationFormat>
  <Paragraphs>213</Paragraphs>
  <Slides>19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Bauhaus 93</vt:lpstr>
      <vt:lpstr>Bookman Old Style</vt:lpstr>
      <vt:lpstr>Calibri</vt:lpstr>
      <vt:lpstr>Calibri Light</vt:lpstr>
      <vt:lpstr>Cambria Math</vt:lpstr>
      <vt:lpstr>Wingdings</vt:lpstr>
      <vt:lpstr>Office Theme</vt:lpstr>
      <vt:lpstr>Equation</vt:lpstr>
      <vt:lpstr>Acrobat Document</vt:lpstr>
      <vt:lpstr> Fuzzy Dark (matter) Imprints in Galaxies  Quantum effects on galactic scales…</vt:lpstr>
      <vt:lpstr>PowerPoint Presentation</vt:lpstr>
      <vt:lpstr>PowerPoint Presentation</vt:lpstr>
      <vt:lpstr>  The Case for CDM</vt:lpstr>
      <vt:lpstr>Galactic Scale Problems with CDM</vt:lpstr>
      <vt:lpstr> Some Proposed Solutions   ’Heat’ DM   decrease  DM density: </vt:lpstr>
      <vt:lpstr>Couple of effects of DM fluctuations</vt:lpstr>
      <vt:lpstr>  Worked Example: Ultra-light Axion  “Fuzzy DM”</vt:lpstr>
      <vt:lpstr>Structure Formation and fluctuations with fuzzy DM     (Schive et. al. 2014)</vt:lpstr>
      <vt:lpstr>Axion Fluctuations as Random Gaussian Field </vt:lpstr>
      <vt:lpstr>Power Spectrum of Density Fluctuations Interpretation and Comparison with simulations (of Chan et. al. 2018) </vt:lpstr>
      <vt:lpstr>From Density to Force fluctuations</vt:lpstr>
      <vt:lpstr> Fourier Transform  Force Correlation Function</vt:lpstr>
      <vt:lpstr>Observable Effect: Galactic Disk Velocity Dispersion </vt:lpstr>
      <vt:lpstr>Expansion of the Central Cluster of Dwarf Eridanus II </vt:lpstr>
      <vt:lpstr>Observable Effect: Central Black Hole Displacement </vt:lpstr>
      <vt:lpstr>Conclusions and Prospects:</vt:lpstr>
      <vt:lpstr> Effect of Non-radial Modes and Power Input </vt:lpstr>
      <vt:lpstr>Space and Time Correlations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Cusps and Cores: A Stochastic Model</dc:title>
  <dc:creator>Amr El-Zant</dc:creator>
  <cp:lastModifiedBy>Windows User</cp:lastModifiedBy>
  <cp:revision>412</cp:revision>
  <dcterms:created xsi:type="dcterms:W3CDTF">2016-05-19T19:42:09Z</dcterms:created>
  <dcterms:modified xsi:type="dcterms:W3CDTF">2022-09-21T03:17:49Z</dcterms:modified>
</cp:coreProperties>
</file>