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97" r:id="rId1"/>
  </p:sldMasterIdLst>
  <p:sldIdLst>
    <p:sldId id="256" r:id="rId2"/>
    <p:sldId id="297" r:id="rId3"/>
    <p:sldId id="298" r:id="rId4"/>
    <p:sldId id="258" r:id="rId5"/>
    <p:sldId id="260" r:id="rId6"/>
    <p:sldId id="261" r:id="rId7"/>
    <p:sldId id="267" r:id="rId8"/>
    <p:sldId id="269" r:id="rId9"/>
    <p:sldId id="270" r:id="rId10"/>
    <p:sldId id="271" r:id="rId11"/>
    <p:sldId id="272" r:id="rId12"/>
    <p:sldId id="274" r:id="rId13"/>
    <p:sldId id="275" r:id="rId14"/>
    <p:sldId id="276" r:id="rId15"/>
    <p:sldId id="277" r:id="rId16"/>
    <p:sldId id="278" r:id="rId17"/>
    <p:sldId id="279" r:id="rId18"/>
    <p:sldId id="265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94" r:id="rId27"/>
    <p:sldId id="293" r:id="rId28"/>
    <p:sldId id="295" r:id="rId29"/>
    <p:sldId id="296" r:id="rId30"/>
    <p:sldId id="299" r:id="rId31"/>
    <p:sldId id="300" r:id="rId32"/>
    <p:sldId id="289" r:id="rId33"/>
    <p:sldId id="263" r:id="rId34"/>
    <p:sldId id="290" r:id="rId35"/>
    <p:sldId id="273" r:id="rId36"/>
    <p:sldId id="259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066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528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016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790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738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263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935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611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39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433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834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08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image" Target="../media/image23.png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7" Type="http://schemas.openxmlformats.org/officeDocument/2006/relationships/image" Target="../media/image35.em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emf"/><Relationship Id="rId4" Type="http://schemas.openxmlformats.org/officeDocument/2006/relationships/image" Target="../media/image64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emf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3" Type="http://schemas.openxmlformats.org/officeDocument/2006/relationships/image" Target="../media/image68.emf"/><Relationship Id="rId7" Type="http://schemas.openxmlformats.org/officeDocument/2006/relationships/image" Target="../media/image72.em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emf"/><Relationship Id="rId11" Type="http://schemas.openxmlformats.org/officeDocument/2006/relationships/image" Target="../media/image77.png"/><Relationship Id="rId5" Type="http://schemas.openxmlformats.org/officeDocument/2006/relationships/image" Target="../media/image70.emf"/><Relationship Id="rId10" Type="http://schemas.openxmlformats.org/officeDocument/2006/relationships/image" Target="../media/image75.emf"/><Relationship Id="rId4" Type="http://schemas.openxmlformats.org/officeDocument/2006/relationships/image" Target="../media/image69.emf"/><Relationship Id="rId9" Type="http://schemas.openxmlformats.org/officeDocument/2006/relationships/image" Target="../media/image74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emf"/><Relationship Id="rId4" Type="http://schemas.openxmlformats.org/officeDocument/2006/relationships/image" Target="../media/image10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emf"/><Relationship Id="rId4" Type="http://schemas.openxmlformats.org/officeDocument/2006/relationships/image" Target="../media/image8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5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0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7962" y="938011"/>
            <a:ext cx="9144000" cy="2393569"/>
          </a:xfrm>
        </p:spPr>
        <p:txBody>
          <a:bodyPr>
            <a:normAutofit/>
          </a:bodyPr>
          <a:lstStyle/>
          <a:p>
            <a:r>
              <a:rPr lang="en-US" sz="4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Gauss-Bonnet Gravity:</a:t>
            </a:r>
            <a:br>
              <a:rPr lang="en-US" sz="4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Singularity Analysis </a:t>
            </a:r>
            <a:br>
              <a:rPr lang="en-US" sz="4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000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7634" y="3331580"/>
            <a:ext cx="9144000" cy="2132557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Adel Awad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Physics, Faculty of Science, Ain Shams University 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Centre for Theoretical Physics, British University in Egypt</a:t>
            </a:r>
          </a:p>
        </p:txBody>
      </p:sp>
    </p:spTree>
    <p:extLst>
      <p:ext uri="{BB962C8B-B14F-4D97-AF65-F5344CB8AC3E}">
        <p14:creationId xmlns:p14="http://schemas.microsoft.com/office/powerpoint/2010/main" val="651408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i="1" kern="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III. </a:t>
            </a:r>
            <a:r>
              <a:rPr lang="en-US" sz="3000" i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of a singularity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0271" y="1825625"/>
            <a:ext cx="10551458" cy="4351338"/>
          </a:xfrm>
        </p:spPr>
        <p:txBody>
          <a:bodyPr>
            <a:normAutofit lnSpcReduction="10000"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singularity is Tipler strong for a null geodesic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iff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following integral diverges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the singularity is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Krolark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strong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iff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following integral diverges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our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spacetime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close to t=0, (int. cond.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</a:t>
            </a:r>
            <a:r>
              <a:rPr lang="en-US" sz="2200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 0 at t=0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solving geodesic eqn.’s we get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 evaluating both integrals in the limit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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0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,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we find that </a:t>
            </a:r>
            <a:r>
              <a:rPr lang="en-US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both integrals vanishes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1651" y="2237979"/>
            <a:ext cx="3328305" cy="7280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0133" y="3368196"/>
            <a:ext cx="2651340" cy="8285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0447" y="4985272"/>
            <a:ext cx="2367621" cy="4401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6740" y="4985272"/>
            <a:ext cx="3403708" cy="4401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7992" y="4598894"/>
            <a:ext cx="3100734" cy="1143000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5169141" y="5124641"/>
            <a:ext cx="862520" cy="1264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340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marR="0" lvl="1" indent="0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tabLst/>
              <a:defRPr/>
            </a:pP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IV. Extending </a:t>
            </a:r>
            <a:r>
              <a:rPr kumimoji="0" lang="en-US" sz="30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spacetime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and singularity crossing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2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Geodesic extension: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Geodesic equations for FLRW metric are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s and v</a:t>
            </a:r>
            <a:r>
              <a:rPr lang="en-US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integration constants and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 is a non-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spacelike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affine parameter. s =1,0 for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timelike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and null affine parameter.</a:t>
            </a:r>
          </a:p>
          <a:p>
            <a:pPr marL="0" indent="0">
              <a:buNone/>
            </a:pP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28600" lvl="1">
              <a:spcBef>
                <a:spcPts val="1000"/>
              </a:spcBef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 joining the two branches (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soln’s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t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 0 and t &lt; 0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together 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leads to following scale factor</a:t>
            </a:r>
          </a:p>
          <a:p>
            <a:pPr marL="228600" lvl="1">
              <a:spcBef>
                <a:spcPts val="1000"/>
              </a:spcBef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One can show that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it is possible to extend geodesics beyond this </a:t>
            </a: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singularity, in fact, beyond this type of singularities (Sudden singularities). </a:t>
            </a:r>
          </a:p>
          <a:p>
            <a:pPr marL="0" indent="0">
              <a:buNone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693" y="2318623"/>
            <a:ext cx="2487188" cy="8152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8769" y="2509630"/>
            <a:ext cx="2171593" cy="723884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8561295" y="1290918"/>
            <a:ext cx="3379046" cy="2378276"/>
            <a:chOff x="6947449" y="2747119"/>
            <a:chExt cx="4776247" cy="342984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47449" y="2747119"/>
              <a:ext cx="4776247" cy="3429844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925060" y="5035639"/>
              <a:ext cx="1803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377798" y="5035639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II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310040" y="333482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III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873968" y="3330691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IV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311594" y="5035639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015246" y="5035639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VI</a:t>
              </a:r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4626" y="4163795"/>
            <a:ext cx="2856909" cy="21025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44E1216-AC60-4DE4-8605-3E69E78360D8}"/>
              </a:ext>
            </a:extLst>
          </p:cNvPr>
          <p:cNvSpPr txBox="1"/>
          <p:nvPr/>
        </p:nvSpPr>
        <p:spPr>
          <a:xfrm>
            <a:off x="10183569" y="3884298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a(t)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5BB186-32A4-4818-9374-9745C48C9FD5}"/>
              </a:ext>
            </a:extLst>
          </p:cNvPr>
          <p:cNvSpPr txBox="1"/>
          <p:nvPr/>
        </p:nvSpPr>
        <p:spPr>
          <a:xfrm>
            <a:off x="11590647" y="5628326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3383" y="4776340"/>
            <a:ext cx="4908914" cy="522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168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 integrating geodesic eqn.’s such that t=0 at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=0, one obtains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Notice: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These geodesics are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defined for all values of . Therefore, geode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sics are complete and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nonspacelike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 objects does not get destroyed crossing singularity.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have a consistent gravitational description it is not enough to have a geodesic extension, we have to check the consistency of this extension with the field equations.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53048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 defTabSz="914400">
              <a:lnSpc>
                <a:spcPct val="90000"/>
              </a:lnSpc>
              <a:spcBef>
                <a:spcPts val="500"/>
              </a:spcBef>
            </a:pPr>
            <a:r>
              <a:rPr lang="en-US" sz="3000" i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IV. Extending </a:t>
            </a:r>
            <a:r>
              <a:rPr lang="en-US" sz="3000" i="1" kern="1200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spacetime</a:t>
            </a:r>
            <a:r>
              <a:rPr lang="en-US" sz="3000" i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and singularity </a:t>
            </a:r>
            <a:r>
              <a:rPr lang="en-US" sz="3000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crossing: </a:t>
            </a:r>
          </a:p>
          <a:p>
            <a:pPr lvl="1" defTabSz="914400">
              <a:lnSpc>
                <a:spcPct val="90000"/>
              </a:lnSpc>
              <a:spcBef>
                <a:spcPts val="500"/>
              </a:spcBef>
            </a:pPr>
            <a:r>
              <a:rPr lang="en-US" sz="3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geodesic extension</a:t>
            </a:r>
            <a:endParaRPr lang="en-US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464" y="2807519"/>
            <a:ext cx="4272083" cy="6971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3182" y="2817380"/>
            <a:ext cx="5290983" cy="68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805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1287"/>
          </a:xfrm>
        </p:spPr>
        <p:txBody>
          <a:bodyPr>
            <a:normAutofit/>
          </a:bodyPr>
          <a:lstStyle/>
          <a:p>
            <a:pPr marL="457200" lvl="1" indent="0"/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Extending </a:t>
            </a:r>
            <a:r>
              <a:rPr lang="en-US" sz="3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spacetime</a:t>
            </a:r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singularity crossing</a:t>
            </a:r>
            <a:b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31259"/>
                <a:ext cx="10515600" cy="485438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200" b="1" i="1" u="sng" dirty="0">
                    <a:solidFill>
                      <a:srgbClr val="002060"/>
                    </a:solidFill>
                    <a:latin typeface="Times New Roman" panose="02020603050405020304" pitchFamily="18" charset="0"/>
                    <a:ea typeface="+mj-ea"/>
                    <a:cs typeface="Times New Roman" panose="02020603050405020304" pitchFamily="18" charset="0"/>
                  </a:rPr>
                  <a:t>Junction conditions for effective higher-curvature gravity:</a:t>
                </a: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Here we use Gauss-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Codazzi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equations to derive junction condition for this higher-curvature gravity.</a:t>
                </a: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Let us start with Gauss’s normal coordinates near a hypersurface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 with metric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acc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𝑔</m:t>
                        </m:r>
                      </m:e>
                    </m:acc>
                    <m:r>
                      <a:rPr lang="en-US" sz="22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;</m:t>
                    </m:r>
                  </m:oMath>
                </a14:m>
                <a:endParaRPr lang="en-US" sz="2200" b="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endParaRPr lang="en-US" sz="2200" b="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    where n</a:t>
                </a:r>
                <a:r>
                  <a:rPr lang="en-US" sz="22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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is a normal vector to  with 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n.n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=  = -1, or 1.</a:t>
                </a:r>
              </a:p>
              <a:p>
                <a:r>
                  <a:rPr lang="en-US" sz="22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Extrinsic curvature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is defined as </a:t>
                </a:r>
                <a:r>
                  <a:rPr lang="en-US" sz="2200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K</a:t>
                </a:r>
                <a:r>
                  <a:rPr lang="en-US" sz="22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ij</a:t>
                </a:r>
                <a:r>
                  <a:rPr lang="en-US" sz="22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= -</a:t>
                </a:r>
                <a14:m>
                  <m:oMath xmlns:m="http://schemas.openxmlformats.org/officeDocument/2006/math">
                    <m:r>
                      <a:rPr lang="en-US" sz="22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 </m:t>
                    </m:r>
                    <m:f>
                      <m:fPr>
                        <m:ctrlPr>
                          <a:rPr lang="en-US" sz="22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sz="22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num>
                      <m:den>
                        <m:r>
                          <a:rPr lang="en-US" sz="22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den>
                    </m:f>
                    <m:r>
                      <a:rPr lang="en-US" sz="22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  </m:t>
                    </m:r>
                    <m:acc>
                      <m:accPr>
                        <m:chr m:val="̃"/>
                        <m:ctrlPr>
                          <a:rPr lang="en-US" sz="22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accPr>
                      <m:e>
                        <m:r>
                          <a:rPr lang="en-US" sz="22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𝑔</m:t>
                        </m:r>
                      </m:e>
                    </m:acc>
                  </m:oMath>
                </a14:m>
                <a:r>
                  <a:rPr lang="en-US" sz="2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ij</a:t>
                </a:r>
                <a:r>
                  <a:rPr lang="en-US" sz="22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,</a:t>
                </a:r>
                <a:r>
                  <a:rPr lang="en-US" sz="2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w</a:t>
                </a: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Gauss-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Codazzi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equations reads</a:t>
                </a:r>
                <a:endParaRPr lang="en-US" sz="2200" i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endParaRPr lang="en-US" sz="2200" b="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31259"/>
                <a:ext cx="10515600" cy="4854388"/>
              </a:xfrm>
              <a:blipFill>
                <a:blip r:embed="rId2"/>
                <a:stretch>
                  <a:fillRect l="-754" t="-13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7236" y="2829310"/>
            <a:ext cx="3129232" cy="4969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1154" y="4851780"/>
            <a:ext cx="3854727" cy="15060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325" y="4824296"/>
            <a:ext cx="4884985" cy="1561040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5789605" y="5377994"/>
            <a:ext cx="978408" cy="2268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6394291"/>
            <a:ext cx="3607591" cy="3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153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53988"/>
                <a:ext cx="10515600" cy="5688105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Now we want to express everything in terms of 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sz="22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ij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its derivatives. Field eqn.’s</a:t>
                </a:r>
              </a:p>
              <a:p>
                <a:pPr marL="0" indent="0">
                  <a:buNone/>
                </a:pP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Let us start with Einstein tensor;</a:t>
                </a: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Now for joining two 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spacetimes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the hypersurface </a:t>
                </a:r>
                <a:r>
                  <a:rPr lang="en-US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=0, we must have a continues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accPr>
                      <m:e>
                        <m:r>
                          <a:rPr lang="en-US" sz="22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𝑔</m:t>
                        </m:r>
                      </m:e>
                    </m:acc>
                  </m:oMath>
                </a14:m>
                <a:r>
                  <a:rPr lang="en-US" sz="22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ij</a:t>
                </a:r>
                <a:r>
                  <a:rPr lang="en-US" sz="22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.</a:t>
                </a: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Integrating the above eqn.’s one obtains                             </a:t>
                </a:r>
              </a:p>
              <a:p>
                <a:endParaRPr lang="en-US" sz="9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                                                                           </a:t>
                </a:r>
              </a:p>
              <a:p>
                <a:pPr marL="0" indent="0">
                  <a:buNone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                                                                                     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or  [</a:t>
                </a:r>
                <a:r>
                  <a:rPr lang="en-US" sz="2000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K</a:t>
                </a:r>
                <a:r>
                  <a:rPr lang="en-US" sz="20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ij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]  0   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53988"/>
                <a:ext cx="10515600" cy="5688105"/>
              </a:xfrm>
              <a:blipFill rotWithShape="0">
                <a:blip r:embed="rId2"/>
                <a:stretch>
                  <a:fillRect l="-696" t="-11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1287"/>
          </a:xfrm>
        </p:spPr>
        <p:txBody>
          <a:bodyPr>
            <a:noAutofit/>
          </a:bodyPr>
          <a:lstStyle/>
          <a:p>
            <a:pPr marL="457200" lvl="1"/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Extending </a:t>
            </a:r>
            <a:r>
              <a:rPr lang="en-US" sz="3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spacetime</a:t>
            </a:r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singularity crossing:</a:t>
            </a:r>
            <a:b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Junction conditions for effective higher-curvature gravity:</a:t>
            </a:r>
            <a:br>
              <a:rPr lang="en-US" sz="30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1050" y="2008052"/>
            <a:ext cx="3806723" cy="7631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9651" y="3161749"/>
            <a:ext cx="7151293" cy="15447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5999" y="2177824"/>
            <a:ext cx="2447365" cy="4235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2744" y="5637781"/>
            <a:ext cx="3833876" cy="1152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1050" y="5688680"/>
            <a:ext cx="4938320" cy="54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2169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 let us express H</a:t>
            </a:r>
            <a:r>
              <a:rPr lang="en-US" sz="2200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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in terms of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sz="2200" baseline="-25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ij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;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1287"/>
          </a:xfrm>
        </p:spPr>
        <p:txBody>
          <a:bodyPr>
            <a:noAutofit/>
          </a:bodyPr>
          <a:lstStyle/>
          <a:p>
            <a:pPr marL="457200" lvl="1"/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Extending </a:t>
            </a:r>
            <a:r>
              <a:rPr lang="en-US" sz="3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spacetime</a:t>
            </a:r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singularity crossing:</a:t>
            </a:r>
            <a:b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Junction conditions for effective higher-curvature gravity:</a:t>
            </a:r>
            <a:br>
              <a:rPr lang="en-US" sz="30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552" y="2427070"/>
            <a:ext cx="8508307" cy="402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2875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Since </a:t>
            </a:r>
            <a:r>
              <a:rPr 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2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200" i="1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2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200" i="1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depends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quadratically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2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ij,w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might choose [</a:t>
            </a:r>
            <a:r>
              <a:rPr 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2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ij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]=0, but this doesn’t allow for surface layer to form.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more convenient to split </a:t>
            </a:r>
            <a:r>
              <a:rPr 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2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ij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into a trace and traceless part (this splitting is adopted in F(R) theories for junction condition too);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 the conditions reads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conditions leads to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1287"/>
          </a:xfrm>
        </p:spPr>
        <p:txBody>
          <a:bodyPr>
            <a:noAutofit/>
          </a:bodyPr>
          <a:lstStyle/>
          <a:p>
            <a:pPr marL="457200" lvl="1"/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Extending </a:t>
            </a:r>
            <a:r>
              <a:rPr lang="en-US" sz="3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spacetime</a:t>
            </a:r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singularity crossing:</a:t>
            </a:r>
            <a:b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Junction conditions for effective higher-curvature gravity:</a:t>
            </a:r>
            <a:br>
              <a:rPr lang="en-US" sz="30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8111" y="3194735"/>
            <a:ext cx="2215716" cy="5838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188" y="4057835"/>
            <a:ext cx="2999772" cy="5050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921" y="5077765"/>
            <a:ext cx="3350131" cy="12639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0956" y="5005269"/>
            <a:ext cx="7062748" cy="70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7478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extended 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spacetime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scale factor is (for all times)</a:t>
                </a: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 marL="0" indent="0">
                  <a:buNone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where, </a:t>
                </a:r>
                <a:r>
                  <a:rPr lang="en-US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 = t, </a:t>
                </a:r>
                <a:r>
                  <a:rPr lang="en-US" sz="22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  -1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2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accPr>
                      <m:e>
                        <m:r>
                          <a:rPr lang="en-US" sz="22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𝑔</m:t>
                        </m:r>
                      </m:e>
                    </m:acc>
                  </m:oMath>
                </a14:m>
                <a:r>
                  <a:rPr lang="en-US" sz="2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ij</a:t>
                </a:r>
                <a:r>
                  <a:rPr lang="en-US" sz="22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= a(t)</a:t>
                </a:r>
                <a:r>
                  <a:rPr lang="en-US" sz="2200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2 </a:t>
                </a:r>
                <a:r>
                  <a:rPr lang="en-US" sz="22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</a:t>
                </a:r>
                <a:r>
                  <a:rPr lang="en-US" sz="22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ij</a:t>
                </a:r>
                <a:r>
                  <a:rPr lang="en-US" sz="2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and</a:t>
                </a:r>
              </a:p>
              <a:p>
                <a:pPr marL="0" indent="0">
                  <a:buNone/>
                </a:pP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Calculating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22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ij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endParaRPr lang="en-US" sz="2200" baseline="-250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endParaRPr lang="en-US" sz="22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754" t="-15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1287"/>
          </a:xfrm>
        </p:spPr>
        <p:txBody>
          <a:bodyPr>
            <a:noAutofit/>
          </a:bodyPr>
          <a:lstStyle/>
          <a:p>
            <a:pPr marL="457200" lvl="1"/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Extending </a:t>
            </a:r>
            <a:r>
              <a:rPr lang="en-US" sz="3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spacetime</a:t>
            </a:r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singularity crossing:</a:t>
            </a:r>
            <a:b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Junction conditions for effective higher-derivative gravity:</a:t>
            </a:r>
            <a:br>
              <a:rPr lang="en-US" sz="30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5553" y="2318648"/>
            <a:ext cx="4696149" cy="5986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9186" y="3613412"/>
            <a:ext cx="6113627" cy="4990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5553" y="4647492"/>
            <a:ext cx="4544592" cy="152947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flipH="1">
            <a:off x="6858894" y="5530952"/>
            <a:ext cx="554917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</a:t>
            </a:r>
          </a:p>
        </p:txBody>
      </p:sp>
    </p:spTree>
    <p:extLst>
      <p:ext uri="{BB962C8B-B14F-4D97-AF65-F5344CB8AC3E}">
        <p14:creationId xmlns:p14="http://schemas.microsoft.com/office/powerpoint/2010/main" val="31215399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1417"/>
            <a:ext cx="10515600" cy="5081452"/>
          </a:xfrm>
        </p:spPr>
        <p:txBody>
          <a:bodyPr/>
          <a:lstStyle/>
          <a:p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Gauss-Bonnet gravity in 5 dimensions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the action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is the most general two-derivative gravity theory in 5 dimensions. Also, it is ghost-free when expanded about flat space.</a:t>
            </a:r>
          </a:p>
          <a:p>
            <a:r>
              <a:rPr lang="en-US" sz="2000" dirty="0"/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 us start with FLRW cosmology in GB gravity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Einstein field eqns. reduces to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97280" y="286603"/>
            <a:ext cx="10058400" cy="1452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1"/>
            <a:r>
              <a:rPr lang="en-US" sz="3000" i="1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Gauss-Bonnet Cosmology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490" y="3719600"/>
            <a:ext cx="6600888" cy="5050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6913" y="4664793"/>
            <a:ext cx="3662042" cy="189756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105" y="1930576"/>
            <a:ext cx="3816328" cy="7473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4499" y="1999327"/>
            <a:ext cx="4794596" cy="67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844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rescaling “H” and “t” the system reduces to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has the following soln.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Joining two region I&amp;II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457" y="2330987"/>
            <a:ext cx="5087543" cy="8422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" y="3868813"/>
            <a:ext cx="4341142" cy="8222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783" y="4749331"/>
            <a:ext cx="3345135" cy="7031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899" y="5891609"/>
            <a:ext cx="5366657" cy="790716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1097280" y="286603"/>
            <a:ext cx="10058400" cy="1452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1"/>
            <a:r>
              <a:rPr lang="en-US" sz="3000" i="1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Gauss-Bonnet Cosmology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78461" y="6399014"/>
            <a:ext cx="51049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dh d</a:t>
            </a:r>
            <a:r>
              <a:rPr lang="en-US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</a:t>
            </a:r>
            <a:r>
              <a:rPr lang="en-US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F versus h &amp; different branches of solutions </a:t>
            </a:r>
            <a:endParaRPr lang="en-US" i="1" dirty="0">
              <a:solidFill>
                <a:srgbClr val="00B0F0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13D91C2-D36E-42E9-B937-7563987BB0F4}"/>
              </a:ext>
            </a:extLst>
          </p:cNvPr>
          <p:cNvGrpSpPr/>
          <p:nvPr/>
        </p:nvGrpSpPr>
        <p:grpSpPr>
          <a:xfrm>
            <a:off x="6355080" y="2468920"/>
            <a:ext cx="5729344" cy="3930094"/>
            <a:chOff x="5622454" y="1680882"/>
            <a:chExt cx="6171433" cy="4561747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ECFA7F3-02EE-489E-AABA-E49DC06CFB46}"/>
                </a:ext>
              </a:extLst>
            </p:cNvPr>
            <p:cNvGrpSpPr/>
            <p:nvPr/>
          </p:nvGrpSpPr>
          <p:grpSpPr>
            <a:xfrm>
              <a:off x="5622454" y="1680882"/>
              <a:ext cx="6171433" cy="4561747"/>
              <a:chOff x="6947449" y="2747119"/>
              <a:chExt cx="4776247" cy="3429844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34C95718-BC74-4BAE-B31B-C0C2D7FD41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47449" y="2747119"/>
                <a:ext cx="4776247" cy="3429844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2D634F9-8CCF-4620-987D-E385B506BBCB}"/>
                  </a:ext>
                </a:extLst>
              </p:cNvPr>
              <p:cNvSpPr txBox="1"/>
              <p:nvPr/>
            </p:nvSpPr>
            <p:spPr>
              <a:xfrm>
                <a:off x="8925060" y="5035639"/>
                <a:ext cx="1803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AD85976-B3D1-4F4F-B766-031CDFDE85DA}"/>
                  </a:ext>
                </a:extLst>
              </p:cNvPr>
              <p:cNvSpPr txBox="1"/>
              <p:nvPr/>
            </p:nvSpPr>
            <p:spPr>
              <a:xfrm>
                <a:off x="9377798" y="5035639"/>
                <a:ext cx="338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II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48055FB-A932-4465-A7C9-1C8CCBCE8EB8}"/>
                  </a:ext>
                </a:extLst>
              </p:cNvPr>
              <p:cNvSpPr txBox="1"/>
              <p:nvPr/>
            </p:nvSpPr>
            <p:spPr>
              <a:xfrm>
                <a:off x="8310040" y="3334828"/>
                <a:ext cx="4154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III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F376098-A837-451A-A464-93CC72A8461A}"/>
                  </a:ext>
                </a:extLst>
              </p:cNvPr>
              <p:cNvSpPr txBox="1"/>
              <p:nvPr/>
            </p:nvSpPr>
            <p:spPr>
              <a:xfrm>
                <a:off x="9873968" y="3330691"/>
                <a:ext cx="4283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IV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563D672-955B-4979-AC2A-79CC006FA0ED}"/>
                  </a:ext>
                </a:extLst>
              </p:cNvPr>
              <p:cNvSpPr txBox="1"/>
              <p:nvPr/>
            </p:nvSpPr>
            <p:spPr>
              <a:xfrm>
                <a:off x="7311594" y="5035639"/>
                <a:ext cx="3513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3D2F3D9-EEFD-4AAE-AB13-449EA45F7742}"/>
                  </a:ext>
                </a:extLst>
              </p:cNvPr>
              <p:cNvSpPr txBox="1"/>
              <p:nvPr/>
            </p:nvSpPr>
            <p:spPr>
              <a:xfrm>
                <a:off x="11015246" y="5035639"/>
                <a:ext cx="4283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</a:t>
                </a:r>
              </a:p>
            </p:txBody>
          </p:sp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259B8BE-32C0-4203-BF6A-01959264BA83}"/>
                </a:ext>
              </a:extLst>
            </p:cNvPr>
            <p:cNvCxnSpPr/>
            <p:nvPr/>
          </p:nvCxnSpPr>
          <p:spPr>
            <a:xfrm flipH="1">
              <a:off x="7139709" y="3925455"/>
              <a:ext cx="560501" cy="0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73AEB1E-A614-4588-BA82-405BE6ACD1FA}"/>
                </a:ext>
              </a:extLst>
            </p:cNvPr>
            <p:cNvCxnSpPr/>
            <p:nvPr/>
          </p:nvCxnSpPr>
          <p:spPr>
            <a:xfrm flipH="1" flipV="1">
              <a:off x="8197093" y="3920837"/>
              <a:ext cx="419248" cy="4618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7A13E788-8C39-4958-91CB-5D7789A2D4F6}"/>
                </a:ext>
              </a:extLst>
            </p:cNvPr>
            <p:cNvCxnSpPr/>
            <p:nvPr/>
          </p:nvCxnSpPr>
          <p:spPr>
            <a:xfrm>
              <a:off x="7651504" y="3920837"/>
              <a:ext cx="173449" cy="4618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6F1DA3D-A3E1-4B4C-BC4B-71A3D4B654E0}"/>
                </a:ext>
              </a:extLst>
            </p:cNvPr>
            <p:cNvCxnSpPr/>
            <p:nvPr/>
          </p:nvCxnSpPr>
          <p:spPr>
            <a:xfrm flipH="1" flipV="1">
              <a:off x="9854004" y="3920837"/>
              <a:ext cx="1024488" cy="4617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F40DEAB-A8CC-4349-9B02-6E16B2AE5C00}"/>
                </a:ext>
              </a:extLst>
            </p:cNvPr>
            <p:cNvCxnSpPr/>
            <p:nvPr/>
          </p:nvCxnSpPr>
          <p:spPr>
            <a:xfrm flipH="1" flipV="1">
              <a:off x="9051636" y="3916218"/>
              <a:ext cx="628919" cy="16165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34FE9AAD-9794-479F-9BD6-8C8B0E70E167}"/>
                </a:ext>
              </a:extLst>
            </p:cNvPr>
            <p:cNvCxnSpPr/>
            <p:nvPr/>
          </p:nvCxnSpPr>
          <p:spPr>
            <a:xfrm flipV="1">
              <a:off x="9352277" y="3916218"/>
              <a:ext cx="345905" cy="4619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88248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2513" y="-72233"/>
            <a:ext cx="10515600" cy="1325563"/>
          </a:xfrm>
        </p:spPr>
        <p:txBody>
          <a:bodyPr/>
          <a:lstStyle/>
          <a:p>
            <a:r>
              <a:rPr lang="en-US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817" y="966459"/>
            <a:ext cx="10515600" cy="5604669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endParaRPr lang="en-US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+mj-lt"/>
              <a:buAutoNum type="romanUcPeriod"/>
            </a:pPr>
            <a:r>
              <a:rPr lang="en-US" sz="1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&amp; Motivation</a:t>
            </a:r>
          </a:p>
          <a:p>
            <a:pPr marL="571500" indent="-571500">
              <a:buFont typeface="+mj-lt"/>
              <a:buAutoNum type="romanUcPeriod"/>
            </a:pPr>
            <a:endParaRPr lang="en-US" sz="16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+mj-lt"/>
              <a:buAutoNum type="romanUcPeriod"/>
            </a:pPr>
            <a:r>
              <a:rPr lang="en-US" sz="1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Cosmology with Weyl Anomaly</a:t>
            </a:r>
          </a:p>
          <a:p>
            <a:pPr marL="571500" indent="-571500">
              <a:buFont typeface="+mj-lt"/>
              <a:buAutoNum type="romanUcPeriod"/>
            </a:pPr>
            <a:endParaRPr lang="en-US" sz="16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+mj-lt"/>
              <a:buAutoNum type="romanUcPeriod"/>
            </a:pPr>
            <a:r>
              <a:rPr lang="en-US" sz="1600" i="1" kern="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of a singularity </a:t>
            </a:r>
          </a:p>
          <a:p>
            <a:pPr marL="571500" indent="-571500">
              <a:buFont typeface="+mj-lt"/>
              <a:buAutoNum type="romanUcPeriod"/>
            </a:pPr>
            <a:endParaRPr lang="en-US" sz="1600" i="1" kern="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+mj-lt"/>
              <a:buAutoNum type="romanUcPeriod"/>
            </a:pPr>
            <a:r>
              <a:rPr lang="en-US" sz="1600" i="1" kern="1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Extending spacetime and singularity </a:t>
            </a:r>
            <a:r>
              <a:rPr lang="en-US" sz="1600" kern="1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crossing </a:t>
            </a:r>
          </a:p>
          <a:p>
            <a:pPr marL="571500" indent="-571500">
              <a:buFont typeface="+mj-lt"/>
              <a:buAutoNum type="romanUcPeriod"/>
            </a:pPr>
            <a:endParaRPr lang="en-US" sz="1600" kern="1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+mj-lt"/>
              <a:buAutoNum type="romanUcPeriod"/>
            </a:pPr>
            <a:r>
              <a:rPr lang="en-US" sz="1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Gauss-Bonnet Cosmology</a:t>
            </a:r>
          </a:p>
          <a:p>
            <a:pPr marL="571500" indent="-571500">
              <a:buFont typeface="+mj-lt"/>
              <a:buAutoNum type="romanUcPeriod"/>
            </a:pPr>
            <a:endParaRPr lang="en-US" sz="16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+mj-lt"/>
              <a:buAutoNum type="romanUcPeriod"/>
            </a:pPr>
            <a:r>
              <a:rPr lang="en-US" sz="1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Gauss-Bonnet Black Holes</a:t>
            </a:r>
          </a:p>
          <a:p>
            <a:pPr marL="571500" indent="-571500">
              <a:buFont typeface="+mj-lt"/>
              <a:buAutoNum type="romanUcPeriod"/>
            </a:pPr>
            <a:endParaRPr lang="en-US" sz="16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+mj-lt"/>
              <a:buAutoNum type="romanUcPeriod"/>
            </a:pPr>
            <a:r>
              <a:rPr lang="en-US" sz="1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7146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634" y="1685728"/>
            <a:ext cx="10515600" cy="4605890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Geodesics equations are</a:t>
            </a:r>
          </a:p>
          <a:p>
            <a:endParaRPr lang="en-US" sz="2600" dirty="0"/>
          </a:p>
          <a:p>
            <a:endParaRPr lang="en-US" sz="2600" dirty="0"/>
          </a:p>
          <a:p>
            <a:pPr marL="228600" lvl="1">
              <a:spcBef>
                <a:spcPts val="1000"/>
              </a:spcBef>
            </a:pP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Solving these eqns. We get</a:t>
            </a:r>
          </a:p>
          <a:p>
            <a:pPr marL="228600" lvl="1">
              <a:spcBef>
                <a:spcPts val="1000"/>
              </a:spcBef>
            </a:pPr>
            <a:endParaRPr lang="en-US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1">
              <a:spcBef>
                <a:spcPts val="1000"/>
              </a:spcBef>
            </a:pPr>
            <a:endParaRPr lang="en-US" sz="22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1">
              <a:spcBef>
                <a:spcPts val="1000"/>
              </a:spcBef>
            </a:pPr>
            <a:endParaRPr lang="en-US" sz="22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These geodesics are</a:t>
            </a:r>
            <a:r>
              <a:rPr lang="en-US" sz="2600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defined for all values of . Therefore, geode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sics are complete and non-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spacelike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 objects do not get destroyed upon crossing the singularity.</a:t>
            </a:r>
          </a:p>
          <a:p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have a consistent gravitational description it is not enough to have a geodesic extension, we have to check the consistency of this extension with the field equations.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383" y="2025478"/>
            <a:ext cx="2299063" cy="835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480" y="2042968"/>
            <a:ext cx="2050868" cy="8003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097280" y="286603"/>
            <a:ext cx="10058400" cy="1452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1"/>
            <a:r>
              <a:rPr lang="en-US" sz="3000" i="1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Gauss-Bonnet Cosmology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965" y="3251185"/>
            <a:ext cx="4576601" cy="7374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4619" y="3251185"/>
            <a:ext cx="6153647" cy="73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214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Junction conditions for GB gravity, where </a:t>
                </a:r>
                <a:r>
                  <a:rPr lang="en-US" sz="2000" i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K</a:t>
                </a:r>
                <a:r>
                  <a:rPr lang="en-US" sz="2000" i="1" baseline="-250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µ</a:t>
                </a:r>
                <a:r>
                  <a:rPr lang="el-GR" sz="2000" i="1" baseline="-250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ν</a:t>
                </a:r>
                <a:r>
                  <a:rPr lang="en-US" sz="2000" i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= -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 </m:t>
                    </m:r>
                    <m:f>
                      <m:fPr>
                        <m:ctrlPr>
                          <a:rPr lang="en-US" sz="2000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sz="2000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num>
                      <m:den>
                        <m:r>
                          <a:rPr lang="en-US" sz="2000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den>
                    </m:f>
                    <m:r>
                      <a:rPr lang="en-US" sz="20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  </m:t>
                    </m:r>
                    <m:acc>
                      <m:accPr>
                        <m:chr m:val="̃"/>
                        <m:ctrlPr>
                          <a:rPr lang="en-US" sz="2000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accPr>
                      <m:e>
                        <m:r>
                          <a:rPr lang="en-US" sz="2000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𝑔</m:t>
                        </m:r>
                      </m:e>
                    </m:acc>
                    <m:r>
                      <m:rPr>
                        <m:nor/>
                      </m:rPr>
                      <a:rPr lang="en-US" sz="2000" i="1" baseline="-25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µ</m:t>
                    </m:r>
                    <m:r>
                      <m:rPr>
                        <m:nor/>
                      </m:rPr>
                      <a:rPr lang="el-GR" sz="2000" i="1" baseline="-25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ν</m:t>
                    </m:r>
                  </m:oMath>
                </a14:m>
                <a:r>
                  <a:rPr lang="en-US" sz="2000" i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,</a:t>
                </a:r>
                <a:r>
                  <a:rPr lang="en-US" sz="2000" i="1" baseline="-250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w</a:t>
                </a:r>
                <a:r>
                  <a:rPr lang="en-US" sz="2000" i="1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*</a:t>
                </a:r>
                <a:endParaRPr lang="en-US" sz="2000" i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22" t="-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 txBox="1">
            <a:spLocks/>
          </p:cNvSpPr>
          <p:nvPr/>
        </p:nvSpPr>
        <p:spPr>
          <a:xfrm>
            <a:off x="1097280" y="286603"/>
            <a:ext cx="10058400" cy="1452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1"/>
            <a:r>
              <a:rPr lang="en-US" sz="3000" i="1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Gauss-Bonnet Cosmology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650" y="2292422"/>
            <a:ext cx="6059847" cy="11443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13464" y="6459094"/>
            <a:ext cx="54602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n-US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Deruelle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T. </a:t>
            </a:r>
            <a:r>
              <a:rPr lang="en-US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Dolezel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Phys.Rev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D62 (2000) 103502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001" y="3385785"/>
            <a:ext cx="6817310" cy="30223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719" y="6433592"/>
            <a:ext cx="2204042" cy="3895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16413" y="4094048"/>
            <a:ext cx="2281937" cy="6273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72E11E-2741-412E-A798-C2A60CB3BC86}"/>
              </a:ext>
            </a:extLst>
          </p:cNvPr>
          <p:cNvSpPr txBox="1"/>
          <p:nvPr/>
        </p:nvSpPr>
        <p:spPr>
          <a:xfrm>
            <a:off x="9311780" y="2843868"/>
            <a:ext cx="189667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Junction condition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[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µ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] 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5047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junction conditions are</a:t>
            </a:r>
          </a:p>
          <a:p>
            <a:endParaRPr lang="en-US" dirty="0"/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which are satisfied by the two solutions.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baseline="30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97280" y="286603"/>
            <a:ext cx="10058400" cy="1452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1"/>
            <a:r>
              <a:rPr lang="en-US" sz="3000" i="1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Gauss-Bonnet Cosmology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46178"/>
          <a:stretch/>
        </p:blipFill>
        <p:spPr>
          <a:xfrm>
            <a:off x="1507349" y="2536725"/>
            <a:ext cx="3811271" cy="5435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4B03D4-998F-4A40-A4F9-A05298C53A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092"/>
          <a:stretch/>
        </p:blipFill>
        <p:spPr>
          <a:xfrm>
            <a:off x="5318620" y="2536725"/>
            <a:ext cx="914043" cy="54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4156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85577"/>
            <a:ext cx="10515600" cy="4351338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GB gravity has a Schwarzschild-like solution that has been introduced by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Boulware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1985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Where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(r) has two branches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 “-”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soln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is stable while the “+” is unstable (this was shown by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Boulware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and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Deser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). Furthermore, the “-” sign soln.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goes to Schwarzschild solution in large radial distance “r” and in the limit that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0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66800" y="88480"/>
            <a:ext cx="10058400" cy="1452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1"/>
            <a:r>
              <a:rPr lang="en-US" sz="3000" i="1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Gauss-Bonnet Black Hole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829" y="2772394"/>
            <a:ext cx="7604780" cy="6521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5757" y="3961246"/>
            <a:ext cx="3980924" cy="8201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757" y="5770269"/>
            <a:ext cx="3422485" cy="81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2372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are going to consider the “-” sign soln. for the cases of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0 and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 </a:t>
            </a:r>
          </a:p>
          <a:p>
            <a:pPr marL="0" indent="0">
              <a:buNone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Black Hole with </a:t>
            </a:r>
            <a:r>
              <a:rPr lang="el-GR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0 :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case the horizon is at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Curvature is blowing up at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r*= 0, Ricci Scalar goes as</a:t>
            </a:r>
          </a:p>
          <a:p>
            <a:pPr marL="0" indent="0">
              <a:buNone/>
            </a:pPr>
            <a:endParaRPr lang="en-US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Black Hole with </a:t>
            </a:r>
            <a:r>
              <a:rPr lang="el-GR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0: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horizon is at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Curvature is blowing up at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r*= 2(m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1/4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Ricci Scalar goes as</a:t>
            </a:r>
          </a:p>
          <a:p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66800" y="17934"/>
            <a:ext cx="10058400" cy="1452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1"/>
            <a:r>
              <a:rPr lang="en-US" sz="3000" i="1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Gauss-Bonnet Black Hole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7737" y="2721133"/>
            <a:ext cx="2422722" cy="4600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866" y="3682406"/>
            <a:ext cx="2082944" cy="6593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0413" y="5922550"/>
            <a:ext cx="4257370" cy="7556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6819" y="4761996"/>
            <a:ext cx="2341010" cy="46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209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308" y="71438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i="1" u="sng" dirty="0">
                <a:solidFill>
                  <a:schemeClr val="accent1">
                    <a:lumMod val="50000"/>
                  </a:schemeClr>
                </a:solidFill>
              </a:rPr>
              <a:t>f</a:t>
            </a:r>
            <a:r>
              <a:rPr lang="en-US" sz="3600" u="sng" dirty="0">
                <a:solidFill>
                  <a:schemeClr val="accent1">
                    <a:lumMod val="50000"/>
                  </a:schemeClr>
                </a:solidFill>
              </a:rPr>
              <a:t>(r) for </a:t>
            </a:r>
            <a:r>
              <a:rPr lang="el-GR" sz="3600" u="sng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3600" u="sng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 0 </a:t>
            </a:r>
            <a:r>
              <a:rPr lang="en-US" sz="36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l-GR" sz="3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3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0</a:t>
            </a:r>
            <a:r>
              <a:rPr lang="en-US" sz="3600" u="sng" dirty="0">
                <a:solidFill>
                  <a:schemeClr val="accent1">
                    <a:lumMod val="50000"/>
                  </a:schemeClr>
                </a:solidFill>
              </a:rPr>
              <a:t> branches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3308" y="1670022"/>
            <a:ext cx="10515600" cy="435133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5533" y="1331794"/>
            <a:ext cx="657660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576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200" i="1" u="sng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Tipler’s and </a:t>
                </a:r>
                <a:r>
                  <a:rPr lang="en-US" sz="2200" i="1" u="sng" dirty="0" err="1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Krolak’s</a:t>
                </a:r>
                <a:r>
                  <a:rPr lang="en-US" sz="2200" i="1" u="sng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criteria for a strong singularity:</a:t>
                </a:r>
              </a:p>
              <a:p>
                <a:endParaRPr lang="en-US" sz="22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200" i="1" dirty="0" err="1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Krolak’s</a:t>
                </a:r>
                <a:r>
                  <a:rPr lang="en-US" sz="2200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criterion :</a:t>
                </a:r>
              </a:p>
              <a:p>
                <a:pPr marL="0" indent="0">
                  <a:buNone/>
                </a:pPr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	</a:t>
                </a:r>
                <a:r>
                  <a:rPr lang="en-US" sz="2000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i</a:t>
                </a:r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)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For 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&gt; 0, singularity at </a:t>
                </a:r>
                <a:r>
                  <a:rPr lang="en-US" sz="2000" b="1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r* = 0</a:t>
                </a:r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, or at </a:t>
                </a:r>
                <a:r>
                  <a:rPr lang="en-US" sz="2000" i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</a:t>
                </a:r>
                <a:r>
                  <a:rPr lang="en-US" sz="2000" i="1" baseline="-250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0 </a:t>
                </a:r>
                <a:r>
                  <a:rPr lang="en-US" sz="2000" i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 0,</a:t>
                </a:r>
                <a:endParaRPr lang="en-US" sz="2000" i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endParaRPr lang="en-US" sz="20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  <a:sym typeface="Symbol" panose="05050102010706020507" pitchFamily="18" charset="2"/>
                                </a:rPr>
                              </m:ctrlPr>
                            </m:limLowPr>
                            <m:e>
                              <m:r>
                                <a:rPr lang="en-US" sz="2400" b="0" i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  <a:sym typeface="Symbol" panose="05050102010706020507" pitchFamily="18" charset="2"/>
                                </a:rPr>
                                <m:t> =</m:t>
                              </m:r>
                              <m:r>
                                <m:rPr>
                                  <m:sty m:val="p"/>
                                </m:rPr>
                                <a:rPr lang="en-US" sz="2400" i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  <a:sym typeface="Symbol" panose="05050102010706020507" pitchFamily="18" charset="2"/>
                                </a:rPr>
                                <m:t>lim</m:t>
                              </m:r>
                            </m:e>
                            <m:lim>
                              <m:r>
                                <m:rPr>
                                  <m:nor/>
                                </m:rPr>
                                <a:rPr lang="en-US" sz="2400" dirty="0">
                                  <a:sym typeface="Symbol" panose="05050102010706020507" pitchFamily="18" charset="2"/>
                                </a:rPr>
                                <m:t></m:t>
                              </m:r>
                              <m:r>
                                <m:rPr>
                                  <m:nor/>
                                </m:rPr>
                                <a:rPr lang="en-US" sz="2400" b="0" i="0" baseline="-25000" dirty="0" smtClean="0">
                                  <a:sym typeface="Symbol" panose="05050102010706020507" pitchFamily="18" charset="2"/>
                                </a:rPr>
                                <m:t>0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sym typeface="Symbol" panose="05050102010706020507" pitchFamily="18" charset="2"/>
                                </a:rPr>
                                <m:t> </m:t>
                              </m:r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r>
                            <m:rPr>
                              <m:nor/>
                            </m:rPr>
                            <a:rPr lang="en-US" sz="2400" dirty="0"/>
                            <m:t>c</m:t>
                          </m:r>
                          <m:r>
                            <m:rPr>
                              <m:nor/>
                            </m:rPr>
                            <a:rPr lang="en-US" sz="2400" baseline="-25000" dirty="0"/>
                            <m:t>3 </m:t>
                          </m:r>
                          <m:r>
                            <m:rPr>
                              <m:nor/>
                            </m:rPr>
                            <a:rPr lang="en-US" sz="2400" dirty="0">
                              <a:sym typeface="Symbol" panose="05050102010706020507" pitchFamily="18" charset="2"/>
                            </a:rPr>
                            <m:t></m:t>
                          </m:r>
                          <m:r>
                            <m:rPr>
                              <m:nor/>
                            </m:rPr>
                            <a:rPr lang="en-US" sz="2400" b="0" i="0" baseline="-25000" dirty="0" smtClean="0">
                              <a:sym typeface="Symbol" panose="05050102010706020507" pitchFamily="18" charset="2"/>
                            </a:rPr>
                            <m:t>0</m:t>
                          </m:r>
                          <m:r>
                            <m:rPr>
                              <m:nor/>
                            </m:rPr>
                            <a:rPr lang="en-US" sz="2400" baseline="30000" dirty="0"/>
                            <m:t>−2</m:t>
                          </m:r>
                        </m:e>
                      </m:func>
                    </m:oMath>
                  </m:oMathPara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	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ii)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For  &lt; 0, singularity at </a:t>
                </a:r>
                <a:r>
                  <a:rPr lang="en-US" sz="2000" b="1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r* = 2( m)</a:t>
                </a:r>
                <a:r>
                  <a:rPr lang="en-US" sz="2000" b="1" i="1" baseline="30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1/4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,  </a:t>
                </a:r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or at </a:t>
                </a:r>
                <a:r>
                  <a:rPr lang="en-US" sz="2000" i="1" dirty="0">
                    <a:sym typeface="Symbol" panose="05050102010706020507" pitchFamily="18" charset="2"/>
                  </a:rPr>
                  <a:t> =</a:t>
                </a:r>
                <a:r>
                  <a:rPr lang="en-US" sz="2000" i="1" baseline="-250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0</a:t>
                </a:r>
                <a:r>
                  <a:rPr lang="en-US" sz="2000" i="1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,</a:t>
                </a:r>
                <a:endParaRPr lang="en-US" sz="2000" i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lvl="8"/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</m:ctrlPr>
                          </m:limLowPr>
                          <m:e>
                            <m:r>
                              <a:rPr lang="en-US" sz="24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  <m:t>lim</m:t>
                            </m:r>
                          </m:e>
                          <m:lim>
                            <m:r>
                              <m:rPr>
                                <m:nor/>
                              </m:rPr>
                              <a:rPr lang="en-US" sz="2400" i="1" dirty="0">
                                <a:sym typeface="Symbol" panose="05050102010706020507" pitchFamily="18" charset="2"/>
                              </a:rPr>
                              <m:t></m:t>
                            </m:r>
                            <m:r>
                              <a:rPr lang="en-US" sz="2400" i="1" dirty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→</m:t>
                            </m:r>
                            <m:r>
                              <m:rPr>
                                <m:nor/>
                              </m:rPr>
                              <a:rPr lang="en-US" sz="2400" i="1" dirty="0">
                                <a:sym typeface="Symbol" panose="05050102010706020507" pitchFamily="18" charset="2"/>
                              </a:rPr>
                              <m:t></m:t>
                            </m:r>
                            <m:r>
                              <m:rPr>
                                <m:nor/>
                              </m:rPr>
                              <a:rPr lang="en-US" sz="2400" i="1" baseline="-25000" dirty="0">
                                <a:sym typeface="Symbol" panose="05050102010706020507" pitchFamily="18" charset="2"/>
                              </a:rPr>
                              <m:t>0</m:t>
                            </m:r>
                          </m:lim>
                        </m:limLow>
                      </m:fName>
                      <m:e>
                        <m:r>
                          <m:rPr>
                            <m:nor/>
                          </m:rPr>
                          <a:rPr lang="en-US" sz="2400" b="0" i="0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en-US" sz="2400" dirty="0"/>
                          <m:t>c</m:t>
                        </m:r>
                        <m:r>
                          <m:rPr>
                            <m:nor/>
                          </m:rPr>
                          <a:rPr lang="en-US" sz="2400" baseline="-25000" dirty="0"/>
                          <m:t>4 </m:t>
                        </m:r>
                        <m:r>
                          <m:rPr>
                            <m:nor/>
                          </m:rPr>
                          <a:rPr lang="en-US" sz="2400" dirty="0"/>
                          <m:t>(</m:t>
                        </m:r>
                        <m:r>
                          <m:rPr>
                            <m:nor/>
                          </m:rPr>
                          <a:rPr lang="en-US" sz="2400" i="1" dirty="0">
                            <a:sym typeface="Symbol" panose="05050102010706020507" pitchFamily="18" charset="2"/>
                          </a:rPr>
                          <m:t></m:t>
                        </m:r>
                        <m:r>
                          <m:rPr>
                            <m:nor/>
                          </m:rPr>
                          <a:rPr lang="en-US" sz="2400" b="0" i="0" dirty="0" smtClean="0">
                            <a:sym typeface="Symbol" panose="05050102010706020507" pitchFamily="18" charset="2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400" dirty="0"/>
                          <m:t>−</m:t>
                        </m:r>
                        <m:r>
                          <m:rPr>
                            <m:nor/>
                          </m:rPr>
                          <a:rPr lang="en-US" sz="2400" i="1" dirty="0">
                            <a:sym typeface="Symbol" panose="05050102010706020507" pitchFamily="18" charset="2"/>
                          </a:rPr>
                          <m:t></m:t>
                        </m:r>
                        <m:r>
                          <m:rPr>
                            <m:nor/>
                          </m:rPr>
                          <a:rPr lang="en-US" sz="2400" i="1" baseline="-25000" dirty="0">
                            <a:sym typeface="Symbol" panose="05050102010706020507" pitchFamily="18" charset="2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sz="24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−3/2</m:t>
                        </m:r>
                      </m:e>
                    </m:func>
                  </m:oMath>
                </a14:m>
                <a:endParaRPr lang="en-US" sz="2400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200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54" t="-15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le 1">
            <a:extLst>
              <a:ext uri="{FF2B5EF4-FFF2-40B4-BE49-F238E27FC236}">
                <a16:creationId xmlns:a16="http://schemas.microsoft.com/office/drawing/2014/main" id="{ABDC8C77-6DBF-4889-AD12-98C64F33FB9A}"/>
              </a:ext>
            </a:extLst>
          </p:cNvPr>
          <p:cNvSpPr txBox="1">
            <a:spLocks/>
          </p:cNvSpPr>
          <p:nvPr/>
        </p:nvSpPr>
        <p:spPr>
          <a:xfrm>
            <a:off x="1066800" y="17934"/>
            <a:ext cx="10058400" cy="1452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1"/>
            <a:r>
              <a:rPr lang="en-US" sz="3000" i="1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Gauss-Bonnet Black Hole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106958F-95E7-47D0-A5C2-AAD476E652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423"/>
          <a:stretch/>
        </p:blipFill>
        <p:spPr>
          <a:xfrm>
            <a:off x="2904456" y="3663330"/>
            <a:ext cx="2496218" cy="82482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78AEF3C-E5EC-445B-A3E1-4A7661AF4D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536"/>
          <a:stretch/>
        </p:blipFill>
        <p:spPr>
          <a:xfrm>
            <a:off x="2335307" y="4937691"/>
            <a:ext cx="2442882" cy="80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9401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69979"/>
                <a:ext cx="10515600" cy="465859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i="1" u="sng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Penrose-Hawking Theorems:</a:t>
                </a:r>
                <a:endParaRPr lang="en-US" sz="2200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Raychaudhuri’s eqn.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𝑙𝑘</m:t>
                        </m:r>
                      </m:sub>
                    </m:sSub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</m:sup>
                    </m:sSup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	</a:t>
                </a: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Formation of acoustic (or conjugate points) is an essential ingredient in singularity theorems, where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-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.</a:t>
                </a: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Calculating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=</a:t>
                </a:r>
                <a:r>
                  <a:rPr lang="en-US" sz="2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</a:t>
                </a:r>
                <a:r>
                  <a:rPr lang="en-US" sz="32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u </a:t>
                </a:r>
                <a:r>
                  <a:rPr lang="en-US" sz="32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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,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for the GB-BH 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	</a:t>
                </a:r>
                <a:r>
                  <a:rPr lang="en-US" sz="2400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i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)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For 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&gt; 0, singularity at </a:t>
                </a:r>
                <a:r>
                  <a:rPr lang="en-US" sz="24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r*= 0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,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US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c</a:t>
                </a:r>
                <a:r>
                  <a:rPr lang="en-US" i="1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1</a:t>
                </a:r>
                <a:r>
                  <a:rPr lang="en-US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r </a:t>
                </a:r>
                <a:r>
                  <a:rPr lang="en-US" i="1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-2</a:t>
                </a:r>
                <a:endParaRPr lang="en-US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	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ii)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For  &lt; 0, singularity at </a:t>
                </a:r>
                <a:r>
                  <a:rPr lang="en-US" sz="24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r*= 2( m)</a:t>
                </a:r>
                <a:r>
                  <a:rPr lang="en-US" sz="2400" i="1" baseline="30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1/4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,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c</a:t>
                </a:r>
                <a:r>
                  <a:rPr lang="en-US" sz="2400" i="1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2</a:t>
                </a:r>
                <a:r>
                  <a:rPr lang="en-US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( r – r*) </a:t>
                </a:r>
                <a:r>
                  <a:rPr lang="en-US" i="1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-1/2</a:t>
                </a:r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69979"/>
                <a:ext cx="10515600" cy="4658597"/>
              </a:xfrm>
              <a:blipFill>
                <a:blip r:embed="rId2"/>
                <a:stretch>
                  <a:fillRect l="-928" t="-18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4D9E6BB9-0A4E-419E-AE84-43FEE1CA5FAF}"/>
              </a:ext>
            </a:extLst>
          </p:cNvPr>
          <p:cNvSpPr txBox="1">
            <a:spLocks/>
          </p:cNvSpPr>
          <p:nvPr/>
        </p:nvSpPr>
        <p:spPr>
          <a:xfrm>
            <a:off x="1066800" y="17934"/>
            <a:ext cx="10058400" cy="1452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1"/>
            <a:r>
              <a:rPr lang="en-US" sz="3000" i="1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Gauss-Bonnet Black Hole</a:t>
            </a:r>
          </a:p>
        </p:txBody>
      </p:sp>
    </p:spTree>
    <p:extLst>
      <p:ext uri="{BB962C8B-B14F-4D97-AF65-F5344CB8AC3E}">
        <p14:creationId xmlns:p14="http://schemas.microsoft.com/office/powerpoint/2010/main" val="1284239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81594"/>
                <a:ext cx="10515600" cy="407352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0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 we have </a:t>
                </a:r>
                <a:r>
                  <a:rPr lang="en-US" sz="2000" i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K</a:t>
                </a:r>
                <a:r>
                  <a:rPr lang="en-US" sz="2000" i="1" baseline="-250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µ</a:t>
                </a:r>
                <a:r>
                  <a:rPr lang="el-GR" sz="2000" i="1" baseline="-250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ν</a:t>
                </a:r>
                <a:r>
                  <a:rPr lang="en-US" sz="2000" i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= -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 </m:t>
                    </m:r>
                    <m:f>
                      <m:fPr>
                        <m:ctrlPr>
                          <a:rPr lang="en-US" sz="2000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sz="2000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num>
                      <m:den>
                        <m:r>
                          <a:rPr lang="en-US" sz="2000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den>
                    </m:f>
                    <m:r>
                      <a:rPr lang="en-US" sz="2000" i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  </m:t>
                    </m:r>
                    <m:acc>
                      <m:accPr>
                        <m:chr m:val="̃"/>
                        <m:ctrlPr>
                          <a:rPr lang="en-US" sz="2000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accPr>
                      <m:e>
                        <m:r>
                          <a:rPr lang="en-US" sz="2000" i="1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𝑔</m:t>
                        </m:r>
                      </m:e>
                    </m:acc>
                    <m:r>
                      <m:rPr>
                        <m:nor/>
                      </m:rPr>
                      <a:rPr lang="en-US" sz="2000" i="1" baseline="-25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µ</m:t>
                    </m:r>
                    <m:r>
                      <m:rPr>
                        <m:nor/>
                      </m:rPr>
                      <a:rPr lang="el-GR" sz="2000" i="1" baseline="-25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ν</m:t>
                    </m:r>
                  </m:oMath>
                </a14:m>
                <a:r>
                  <a:rPr lang="en-US" sz="2000" i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,</a:t>
                </a:r>
                <a:r>
                  <a:rPr lang="en-US" sz="2000" i="1" baseline="-250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w</a:t>
                </a:r>
                <a:endParaRPr lang="en-US" sz="200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endParaRPr lang="en-US" sz="2000" i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endParaRPr lang="en-US" sz="2000" i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endParaRPr lang="en-US" sz="2000" i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endParaRPr lang="en-US" sz="2000" i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endParaRPr lang="en-US" sz="2000" i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endParaRPr lang="en-US" sz="2000" i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endParaRPr lang="en-US" sz="2000" i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endParaRPr lang="en-US" sz="2000" i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endParaRPr lang="en-US" sz="2000" i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endParaRPr lang="en-US" sz="2000" i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The junction conditions are not satisfied since </a:t>
                </a:r>
                <a:r>
                  <a:rPr lang="en-US" sz="2000" i="1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K</a:t>
                </a:r>
                <a:r>
                  <a:rPr lang="en-US" sz="2000" i="1" baseline="-250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µ</a:t>
                </a:r>
                <a:r>
                  <a:rPr lang="el-GR" sz="2000" i="1" baseline="-250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ν</a:t>
                </a:r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tensor is divergent. For example in the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 &lt; 0, case with a singularity at </a:t>
                </a:r>
                <a:r>
                  <a:rPr lang="en-US" sz="20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r *= 2( m)</a:t>
                </a:r>
                <a:r>
                  <a:rPr lang="en-US" sz="2000" i="1" baseline="30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1/4</a:t>
                </a:r>
                <a:r>
                  <a:rPr lang="en-US" sz="20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,</a:t>
                </a:r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one of the components goes as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81594"/>
                <a:ext cx="10515600" cy="4073524"/>
              </a:xfrm>
              <a:blipFill>
                <a:blip r:embed="rId2"/>
                <a:stretch>
                  <a:fillRect l="-522" t="-1048" b="-1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529" y="2228850"/>
            <a:ext cx="6492350" cy="28023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6476" y="2384328"/>
            <a:ext cx="2204042" cy="3895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6476" y="2829151"/>
            <a:ext cx="2281937" cy="627396"/>
          </a:xfrm>
          <a:prstGeom prst="rect">
            <a:avLst/>
          </a:prstGeom>
        </p:spPr>
      </p:pic>
      <p:sp>
        <p:nvSpPr>
          <p:cNvPr id="10" name="Title 1"/>
          <p:cNvSpPr txBox="1">
            <a:spLocks noGrp="1"/>
          </p:cNvSpPr>
          <p:nvPr>
            <p:ph type="title"/>
          </p:nvPr>
        </p:nvSpPr>
        <p:spPr>
          <a:xfrm>
            <a:off x="838200" y="209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1" algn="l"/>
            <a:r>
              <a:rPr lang="en-US" sz="3000" i="1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Gauss-Bonnet Black Hole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838200" y="1245361"/>
            <a:ext cx="5388742" cy="4453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Junction Conditions:</a:t>
            </a:r>
            <a:endParaRPr lang="en-US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8629" y="5755118"/>
            <a:ext cx="3222017" cy="8250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91CF1B-E59C-4C7C-B0D6-8DEC734867F4}"/>
              </a:ext>
            </a:extLst>
          </p:cNvPr>
          <p:cNvSpPr txBox="1"/>
          <p:nvPr/>
        </p:nvSpPr>
        <p:spPr>
          <a:xfrm>
            <a:off x="3948629" y="5840709"/>
            <a:ext cx="68399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00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39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3908"/>
            <a:ext cx="10515600" cy="4667250"/>
          </a:xfrm>
        </p:spPr>
        <p:txBody>
          <a:bodyPr>
            <a:normAutofit fontScale="55000" lnSpcReduction="20000"/>
          </a:bodyPr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 we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considered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 corrections due to W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eyl anomaly and Gauss Bonnet in modifying FLRW cosmology at early times and showed the following;</a:t>
            </a:r>
          </a:p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Curvature corrections changed the nature of the singularity from big bang to sudden singularity.</a:t>
            </a:r>
          </a:p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is case the singularity is weak, and it admits geodesic extension. </a:t>
            </a:r>
          </a:p>
          <a:p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Joining the two disjoint branches of soln.’s provides us with a C</a:t>
            </a:r>
            <a:r>
              <a:rPr lang="en-US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extension to geodesics that leave the spacetime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geodesically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complete!</a:t>
            </a:r>
          </a:p>
          <a:p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Gauss-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Codazzi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eqn.’s  one can obtain junction conditions for these higher-curvature gravity </a:t>
            </a:r>
            <a:r>
              <a:rPr lang="en-US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which are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consistent with the geodesic extension.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Gauss-Bonnet theory, the derivative curvature terms were not able to smooth out or modify the singularity Schwarzschild-like solution in a way that enables us to extend geodesics beyond this point.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Higher-curvature gravity theories are important laboratories for understanding singularities more as well as testing our ideas of how to extend geodesics beyond these points.</a:t>
            </a:r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1" algn="l"/>
            <a:r>
              <a:rPr lang="en-US" sz="3000" i="1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 Conclusion</a:t>
            </a:r>
          </a:p>
        </p:txBody>
      </p:sp>
    </p:spTree>
    <p:extLst>
      <p:ext uri="{BB962C8B-B14F-4D97-AF65-F5344CB8AC3E}">
        <p14:creationId xmlns:p14="http://schemas.microsoft.com/office/powerpoint/2010/main" val="3432967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7673"/>
            <a:ext cx="10515600" cy="1325563"/>
          </a:xfrm>
        </p:spPr>
        <p:txBody>
          <a:bodyPr/>
          <a:lstStyle/>
          <a:p>
            <a:r>
              <a:rPr lang="en-US" sz="3000" i="1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Introduction &amp;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3236"/>
            <a:ext cx="10515600" cy="4876273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of the important features of GR is the existence of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spacetime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singularities.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Singularity theorems (Hawking and Penrose) assured the existence of singularities for any gravitational system starting from generic matter distribution with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energy conditions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absence of a canonical framework for quantum gravity several authors tried to smooth out these singularities through modifying the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EoS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Einstein field equations near singularities!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E.g., for cosmological singularities we have several choices and it is very difficult to justify the use of a specific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EoS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theory of modified gravity.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 we constrain the discussion to two modifications of GR, one is produced by Weyl/conformal anomaly and the other is a curvature correction inspired by string theory, or Gauss-Bonnet gravity.</a:t>
            </a:r>
          </a:p>
          <a:p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Therefore, it is natural to ask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; </a:t>
            </a:r>
            <a:r>
              <a:rPr lang="en-US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Can these higher curvature theories change the nature of some known singular solutions, namely, FLRW and Schwarzschild solutions?</a:t>
            </a:r>
          </a:p>
          <a:p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793150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224ED-2F74-E601-BCE7-4DC596FA8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D4CB9A-F5AB-0E5C-A8B0-E2BAC31F9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886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B690C-6F11-A8D0-548D-7DF40EDFD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17CB5-111F-9674-0DB1-2C070B6248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7241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258" y="1171287"/>
            <a:ext cx="5388742" cy="445327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Black Hole with </a:t>
            </a:r>
            <a:r>
              <a:rPr lang="el-G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0</a:t>
            </a:r>
            <a:endParaRPr 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28291"/>
                <a:ext cx="10515600" cy="4653552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Geodesics: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Geodesics equations: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Around r = 0, we have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</m:acc>
                  </m:oMath>
                </a14:m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not continues at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 = 0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for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 0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,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therefore, no extension is possible!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28291"/>
                <a:ext cx="10515600" cy="4653552"/>
              </a:xfrm>
              <a:blipFill>
                <a:blip r:embed="rId2"/>
                <a:stretch>
                  <a:fillRect l="-812" t="-18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2616" y="2123870"/>
            <a:ext cx="7916092" cy="6139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217" y="3144384"/>
            <a:ext cx="1906427" cy="7955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2545" y="3245035"/>
            <a:ext cx="1346568" cy="7262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5750" y="3280309"/>
            <a:ext cx="1258237" cy="6543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9096" y="3151955"/>
            <a:ext cx="2870200" cy="8432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07318" y="3254159"/>
            <a:ext cx="1764504" cy="5445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24322" y="4522048"/>
            <a:ext cx="3382747" cy="7828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6480" y="4537730"/>
            <a:ext cx="3771064" cy="6939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29613" y="-57149"/>
            <a:ext cx="3565847" cy="1985440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918019" y="-41185"/>
            <a:ext cx="10058400" cy="1452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1"/>
            <a:r>
              <a:rPr lang="en-US" sz="3000" i="1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Gauss-Bonnet Black Hole</a:t>
            </a:r>
          </a:p>
        </p:txBody>
      </p:sp>
    </p:spTree>
    <p:extLst>
      <p:ext uri="{BB962C8B-B14F-4D97-AF65-F5344CB8AC3E}">
        <p14:creationId xmlns:p14="http://schemas.microsoft.com/office/powerpoint/2010/main" val="19040400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916920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Notice that the validity of the semi-classical approximation requires that</a:t>
                </a:r>
              </a:p>
              <a:p>
                <a:pPr marL="0" indent="0">
                  <a:buNone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</a:t>
                </a:r>
                <a:r>
                  <a:rPr lang="en-US" sz="2200" b="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R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&lt;&lt;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R</m:t>
                    </m:r>
                  </m:oMath>
                </a14:m>
                <a:r>
                  <a:rPr lang="en-US" sz="2200" i="1" baseline="-25000" dirty="0">
                    <a:cs typeface="Times New Roman" panose="02020603050405020304" pitchFamily="18" charset="0"/>
                  </a:rPr>
                  <a:t>p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l</a:t>
                </a:r>
                <a:r>
                  <a:rPr lang="en-US" sz="2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22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-2</a:t>
                </a: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But </a:t>
                </a: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Therefore, we are considering branches with                        </a:t>
                </a:r>
                <a:r>
                  <a:rPr lang="en-US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endParaRPr lang="en-US" sz="220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this model </a:t>
                </a:r>
                <a:r>
                  <a:rPr lang="en-US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 and </a:t>
                </a:r>
                <a:r>
                  <a:rPr lang="en-US" sz="22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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are bounded, but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R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~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sz="22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num>
                      <m:den>
                        <m:r>
                          <a:rPr lang="en-US" sz="22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ad>
                          <m:radPr>
                            <m:degHide m:val="on"/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  <m:t>t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near t=0.</a:t>
                </a: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singularity is milder than big bang singularity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R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~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sz="22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num>
                      <m:den>
                        <m:r>
                          <a:rPr lang="en-US" sz="22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sSup>
                          <m:sSup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Although the force/acceleration is divergent at t=0, the mechanical system needs only a finite amount of work to go from the singularity to any 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closeby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point since pot. energy at t=0 is finite.  </a:t>
                </a: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shows that </a:t>
                </a:r>
                <a:r>
                  <a:rPr lang="en-US" sz="16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sz="1600" baseline="-25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  <m:t>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is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effective </a:t>
                </a:r>
                <a:r>
                  <a:rPr lang="en-US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cutoff scale of gravity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(also predicted by </a:t>
                </a:r>
                <a:r>
                  <a:rPr lang="en-US" sz="1600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Antoniadis in arXiv:1410.8845v2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916920"/>
              </a:xfrm>
              <a:blipFill>
                <a:blip r:embed="rId2"/>
                <a:stretch>
                  <a:fillRect l="-696" t="-13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8501500" y="2285419"/>
            <a:ext cx="3690500" cy="2729494"/>
            <a:chOff x="6947449" y="2747119"/>
            <a:chExt cx="4776247" cy="342984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47449" y="2747119"/>
              <a:ext cx="4776247" cy="342984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8925060" y="5035639"/>
              <a:ext cx="1803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377798" y="5035639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II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310040" y="333482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III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873968" y="3330691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IV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1594" y="5035639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015246" y="5035639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VI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8426" y="2783188"/>
            <a:ext cx="2581102" cy="736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7098" y="3585163"/>
            <a:ext cx="1472212" cy="325706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defTabSz="457200">
              <a:lnSpc>
                <a:spcPct val="100000"/>
              </a:lnSpc>
              <a:spcBef>
                <a:spcPts val="0"/>
              </a:spcBef>
            </a:pPr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II. Cosmology with Weyl anomaly: </a:t>
            </a:r>
            <a:r>
              <a:rPr lang="en-US" sz="30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mechanical analogue </a:t>
            </a:r>
          </a:p>
        </p:txBody>
      </p:sp>
    </p:spTree>
    <p:extLst>
      <p:ext uri="{BB962C8B-B14F-4D97-AF65-F5344CB8AC3E}">
        <p14:creationId xmlns:p14="http://schemas.microsoft.com/office/powerpoint/2010/main" val="5028116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755" y="2618884"/>
            <a:ext cx="10515600" cy="465355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Geodesics: around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=2(m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1/4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fn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continues but not differentiable at r=2(m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1/4 ,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is saying that one can extend geodesics beyond this point, </a:t>
            </a:r>
            <a:r>
              <a:rPr lang="en-US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the extension is not unique. </a:t>
            </a:r>
          </a:p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Another difference is that geodesic extensions are not going to be C</a:t>
            </a:r>
            <a:r>
              <a:rPr lang="en-US" sz="24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in the case for cosmology but at most C</a:t>
            </a:r>
            <a:r>
              <a:rPr lang="en-US" sz="24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3639" y="888673"/>
            <a:ext cx="3233227" cy="20094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1425" y="3176779"/>
            <a:ext cx="5122408" cy="64884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2902" y="3173336"/>
            <a:ext cx="3473395" cy="652283"/>
          </a:xfrm>
          <a:prstGeom prst="rect">
            <a:avLst/>
          </a:prstGeom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838200" y="1245361"/>
            <a:ext cx="5388742" cy="4453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Black Hole with </a:t>
            </a:r>
            <a:r>
              <a:rPr lang="el-G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</a:t>
            </a:r>
            <a:endParaRPr lang="en-US" sz="2400" b="1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095089" y="23338"/>
            <a:ext cx="10058400" cy="1452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1"/>
            <a:r>
              <a:rPr lang="en-US" sz="3000" i="1" kern="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Gauss-Bonnet Black Hole</a:t>
            </a:r>
          </a:p>
        </p:txBody>
      </p:sp>
    </p:spTree>
    <p:extLst>
      <p:ext uri="{BB962C8B-B14F-4D97-AF65-F5344CB8AC3E}">
        <p14:creationId xmlns:p14="http://schemas.microsoft.com/office/powerpoint/2010/main" val="18738949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53048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 defTabSz="914400">
              <a:lnSpc>
                <a:spcPct val="90000"/>
              </a:lnSpc>
              <a:spcBef>
                <a:spcPts val="500"/>
              </a:spcBef>
            </a:pPr>
            <a:r>
              <a:rPr lang="en-US" sz="3000" i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IV. Extending </a:t>
            </a:r>
            <a:r>
              <a:rPr lang="en-US" sz="3000" i="1" kern="1200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spacetime</a:t>
            </a:r>
            <a:r>
              <a:rPr lang="en-US" sz="3000" i="1" kern="12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and singularity </a:t>
            </a:r>
            <a:r>
              <a:rPr lang="en-US" sz="3000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crossing: </a:t>
            </a:r>
          </a:p>
          <a:p>
            <a:pPr lvl="1" defTabSz="914400">
              <a:lnSpc>
                <a:spcPct val="90000"/>
              </a:lnSpc>
              <a:spcBef>
                <a:spcPts val="500"/>
              </a:spcBef>
            </a:pPr>
            <a:r>
              <a:rPr lang="en-US" sz="3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geodesic extension</a:t>
            </a:r>
            <a:endParaRPr lang="en-US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2133136"/>
            <a:ext cx="10515600" cy="4558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1">
              <a:spcBef>
                <a:spcPts val="1000"/>
              </a:spcBef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these first</a:t>
            </a: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-order eqn.’s Picard-</a:t>
            </a:r>
            <a:r>
              <a:rPr lang="en-US" kern="0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Lindelof</a:t>
            </a: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theorem states that if </a:t>
            </a:r>
            <a:r>
              <a:rPr lang="en-US" i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i="1" kern="0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</a:t>
            </a:r>
            <a:r>
              <a:rPr lang="en-US" kern="0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continuous 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</a:t>
            </a: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kern="0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Lipshitz</a:t>
            </a: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continuous in t, there exist a unique soln. for the </a:t>
            </a:r>
            <a:r>
              <a:rPr lang="en-US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sz="22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-order eqn.’s </a:t>
            </a:r>
          </a:p>
          <a:p>
            <a:pPr marL="228600" lvl="1">
              <a:spcBef>
                <a:spcPts val="1000"/>
              </a:spcBef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 joining the two branches (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soln’s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t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 0 and t &lt; 0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together leads to following scale factor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Notice: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First, the above theorem shows the possibility of geodesic extensions for sudden singularities in general. </a:t>
            </a:r>
          </a:p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Furthermore, the invariance of </a:t>
            </a:r>
            <a:r>
              <a:rPr lang="en-US" sz="22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Raychaudhuri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eqn. under t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-t, and 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-H leads to existence of time-reflected soln. which works as a natural extension for FLRW for t&lt;0.</a:t>
            </a:r>
            <a:endParaRPr lang="en-US" sz="2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5220" y="3681271"/>
            <a:ext cx="4908914" cy="62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889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00200"/>
                <a:ext cx="10515600" cy="5048794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special case of 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conformally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flat background, g</a:t>
                </a:r>
                <a:r>
                  <a:rPr lang="en-US" sz="2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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</a:t>
                </a:r>
                <a:r>
                  <a:rPr lang="en-US" sz="22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</a:t>
                </a:r>
                <a:r>
                  <a:rPr lang="en-US" sz="2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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, stress tensor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</a:p>
              <a:p>
                <a:pPr marL="0" indent="0">
                  <a:buNone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					 </a:t>
                </a:r>
                <a:r>
                  <a:rPr lang="en-US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are interested in this tensor since it modifies Einstein FE;	</a:t>
                </a:r>
              </a:p>
              <a:p>
                <a:pPr marL="0" indent="0">
                  <a:buNone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6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6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26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6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</m:t>
                        </m:r>
                        <m:r>
                          <a:rPr lang="en-US" sz="26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𝑆</m:t>
                        </m:r>
                        <m:r>
                          <a:rPr lang="en-US" sz="2600" b="0" i="1" baseline="-2500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𝑒𝑓𝑓</m:t>
                        </m:r>
                      </m:num>
                      <m:den>
                        <m:r>
                          <a:rPr lang="en-US" sz="26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</m:t>
                        </m:r>
                        <m:r>
                          <a:rPr lang="en-US" sz="26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𝑔</m:t>
                        </m:r>
                        <m:r>
                          <a:rPr lang="en-US" sz="2600" i="1" baseline="-2500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</m:t>
                        </m:r>
                      </m:den>
                    </m:f>
                    <m:r>
                      <a:rPr lang="en-US" sz="26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G</m:t>
                    </m:r>
                    <m:r>
                      <m:rPr>
                        <m:nor/>
                      </m:rPr>
                      <a:rPr lang="en-US" sz="2600" baseline="-25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sz="2600" i="1" baseline="300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</m:t>
                    </m:r>
                    <m:r>
                      <a:rPr lang="en-US" sz="2600" i="1" baseline="-250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sz="26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−</m:t>
                    </m:r>
                    <m:r>
                      <a:rPr lang="en-US" sz="26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</m:t>
                    </m:r>
                    <m:r>
                      <a:rPr lang="en-US" sz="26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𝑇</m:t>
                    </m:r>
                    <m:r>
                      <a:rPr lang="en-US" sz="2600" i="1" baseline="300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</m:t>
                    </m:r>
                    <m:r>
                      <a:rPr lang="en-US" sz="26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</m:t>
                    </m:r>
                  </m:oMath>
                </a14:m>
                <a:r>
                  <a:rPr lang="en-US" sz="2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0,</a:t>
                </a:r>
              </a:p>
              <a:p>
                <a:pPr marL="0" indent="0">
                  <a:buNone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where </a:t>
                </a:r>
                <a:r>
                  <a:rPr lang="en-US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200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(m)</a:t>
                </a:r>
                <a:r>
                  <a:rPr lang="en-US" sz="2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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a local (</a:t>
                </a:r>
                <a:r>
                  <a:rPr lang="en-US" sz="2200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 geometric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conserved traceless tensor and </a:t>
                </a:r>
                <a:r>
                  <a:rPr lang="en-US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 </a:t>
                </a:r>
                <a:r>
                  <a:rPr lang="en-US" sz="2200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 </a:t>
                </a:r>
                <a:r>
                  <a:rPr lang="en-US" sz="2200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given by</a:t>
                </a: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 the trace is</a:t>
                </a:r>
              </a:p>
              <a:p>
                <a:pPr marL="0" indent="0">
                  <a:buNone/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r>
                  <a:rPr lang="en-US" sz="2200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 is a regularization-scheme dependent (and gauge dependent too). Later we will set  = 0. </a:t>
                </a:r>
              </a:p>
              <a:p>
                <a:pPr marL="0" indent="0">
                  <a:buNone/>
                </a:pPr>
                <a:r>
                  <a:rPr lang="en-US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*</a:t>
                </a:r>
                <a:r>
                  <a:rPr lang="en-US" sz="22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J. Brown and N. Cassidy, Phys. Rev. D 15, 2810 (1977)</a:t>
                </a:r>
                <a:endParaRPr lang="en-US" sz="2400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00200"/>
                <a:ext cx="10515600" cy="5048794"/>
              </a:xfrm>
              <a:blipFill>
                <a:blip r:embed="rId2"/>
                <a:stretch>
                  <a:fillRect l="-522" t="-1449" b="-13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7750" y="3949472"/>
            <a:ext cx="6129739" cy="11075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7750" y="1988917"/>
            <a:ext cx="4796395" cy="4370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1880" y="5204973"/>
            <a:ext cx="4920511" cy="61508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247743E0-F189-41EE-AEC9-BA8A36F7407F}"/>
              </a:ext>
            </a:extLst>
          </p:cNvPr>
          <p:cNvSpPr txBox="1">
            <a:spLocks/>
          </p:cNvSpPr>
          <p:nvPr/>
        </p:nvSpPr>
        <p:spPr>
          <a:xfrm>
            <a:off x="994819" y="274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Cosmology with Weyl anomaly</a:t>
            </a:r>
            <a:endParaRPr lang="en-US" sz="30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766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68680" y="1832063"/>
                <a:ext cx="10515600" cy="435133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Consider a theory with massless fields (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,, A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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) coupled to a background metric g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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.</a:t>
                </a:r>
                <a:endParaRPr lang="en-US" sz="2400" baseline="-250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A classical theory is called Weyl/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Conformally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invariant if its action is invariant under Weyl transformation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		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𝑔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′</m:t>
                    </m:r>
                  </m:oMath>
                </a14:m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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= 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2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𝑔</m:t>
                    </m:r>
                  </m:oMath>
                </a14:m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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, 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	</a:t>
                </a:r>
                <a:r>
                  <a:rPr lang="el-GR" sz="24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l-GR" sz="2400" i="1" dirty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𝜓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′</m:t>
                    </m:r>
                    <m:r>
                      <a:rPr lang="el-GR" sz="2400" i="1" dirty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= 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d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l-GR" sz="2400" i="1" dirty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𝜓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,    d is the conformal weight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Consequently, we have T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 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 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= 0.</a:t>
                </a:r>
                <a:endParaRPr lang="en-US" sz="2400" baseline="300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Quantum one-loop effects breaks this symmetry. The trace takes the form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                         </a:t>
                </a:r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symmetry is anomalous and c’s are 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spin-dependent coefficients, R is the Ricci scalar, 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24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 Euler density and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4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Weyl scalar.</a:t>
                </a:r>
              </a:p>
              <a:p>
                <a:pPr marL="0" indent="0">
                  <a:buNone/>
                </a:pPr>
                <a:endParaRPr lang="en-US" sz="2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r>
                  <a:rPr lang="en-US" sz="24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 Capper and Duff, </a:t>
                </a:r>
                <a:r>
                  <a:rPr lang="en-US" sz="2400" baseline="-25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Nouvo</a:t>
                </a:r>
                <a:r>
                  <a:rPr lang="en-US" sz="24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baseline="-25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Cimento</a:t>
                </a:r>
                <a:r>
                  <a:rPr lang="en-US" sz="24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Soc. Ital. </a:t>
                </a:r>
                <a:r>
                  <a:rPr lang="en-US" sz="2400" baseline="-25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Fis</a:t>
                </a:r>
                <a:r>
                  <a:rPr lang="en-US" sz="24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23A,173 (1974);</a:t>
                </a:r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M. Duff, </a:t>
                </a:r>
                <a:r>
                  <a:rPr lang="en-US" sz="2400" baseline="-25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</a:t>
                </a:r>
                <a:r>
                  <a:rPr lang="en-US" sz="24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Phys.</a:t>
                </a:r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B125, 334 (1977)</a:t>
                </a:r>
              </a:p>
              <a:p>
                <a:pPr marL="0" indent="0">
                  <a:buNone/>
                </a:pPr>
                <a:endParaRPr 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68680" y="1832063"/>
                <a:ext cx="10515600" cy="4351338"/>
              </a:xfrm>
              <a:blipFill>
                <a:blip r:embed="rId2"/>
                <a:stretch>
                  <a:fillRect l="-638" t="-29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6809" y="3825379"/>
            <a:ext cx="3659671" cy="4300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0417" y="4255442"/>
            <a:ext cx="5444359" cy="133968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E56BB2F-DDA3-4C62-A715-E5F522D256C5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Cosmology with Weyl anomaly</a:t>
            </a:r>
            <a:endParaRPr lang="en-US" sz="30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76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Cosmology with Weyl anomaly</a:t>
            </a:r>
            <a:endParaRPr lang="en-US" sz="30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1684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b="1" i="1" u="sng" dirty="0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FLRW Cosmology:</a:t>
                </a:r>
              </a:p>
              <a:p>
                <a:pPr>
                  <a:buFontTx/>
                  <a:buChar char="-"/>
                </a:pPr>
                <a:endParaRPr lang="en-US" sz="1100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Consider a generic conformal field theory of scalars, spinors and gauge fields coupled to a flat FLRW metric</a:t>
                </a:r>
              </a:p>
              <a:p>
                <a:pPr marL="0" indent="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Here we are interested in regularization-independent back-reaction (</a:t>
                </a:r>
                <a:r>
                  <a:rPr lang="en-US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=0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of these fields on the geometry at early times. Einstein field equations is given by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4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</a:t>
                </a:r>
                <a:r>
                  <a:rPr lang="en-US" sz="2400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(m)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=</a:t>
                </a:r>
                <a:r>
                  <a:rPr lang="en-US" sz="2400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diag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(, P, P, P), </a:t>
                </a:r>
                <a:r>
                  <a:rPr lang="en-US" sz="2400" i="1" dirty="0" err="1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EoS</a:t>
                </a:r>
                <a:r>
                  <a:rPr lang="en-US" sz="2400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consistent with confor</a:t>
                </a:r>
                <a:r>
                  <a:rPr lang="en-US" sz="2400" i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mal symmetry </a:t>
                </a:r>
                <a:r>
                  <a:rPr lang="en-US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P=1/3 ,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endParaRPr lang="en-US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</m:t>
                    </m:r>
                    <m:r>
                      <a:rPr lang="en-US" sz="24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−1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2880</m:t>
                        </m:r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l-GR" sz="24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  <m:t>𝜋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 n</a:t>
                </a:r>
                <a:r>
                  <a:rPr lang="en-US" sz="2400" i="1" baseline="-25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24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+ 11 </a:t>
                </a:r>
                <a:r>
                  <a:rPr lang="en-US" sz="2400" i="1" dirty="0" err="1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400" i="1" baseline="-25000" dirty="0" err="1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24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+ 62 </a:t>
                </a:r>
                <a:r>
                  <a:rPr lang="en-US" sz="2400" i="1" dirty="0" err="1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400" i="1" baseline="-25000" dirty="0" err="1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24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sz="24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 0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for the above field theory.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16843"/>
              </a:xfrm>
              <a:blipFill>
                <a:blip r:embed="rId2"/>
                <a:stretch>
                  <a:fillRect l="-928" t="-1809" r="-232" b="-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1824" y="3323020"/>
            <a:ext cx="6174626" cy="4437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1824" y="4613312"/>
            <a:ext cx="6174627" cy="718457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  <a:softEdge rad="25400"/>
          </a:effectLst>
          <a:scene3d>
            <a:camera prst="orthographicFront"/>
            <a:lightRig rig="flood" dir="t"/>
          </a:scene3d>
          <a:sp3d contourW="12700" prstMaterial="metal">
            <a:contourClr>
              <a:schemeClr val="bg1"/>
            </a:contourClr>
          </a:sp3d>
        </p:spPr>
      </p:pic>
    </p:spTree>
    <p:extLst>
      <p:ext uri="{BB962C8B-B14F-4D97-AF65-F5344CB8AC3E}">
        <p14:creationId xmlns:p14="http://schemas.microsoft.com/office/powerpoint/2010/main" val="2274612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9867" y="355376"/>
            <a:ext cx="10515600" cy="1325563"/>
          </a:xfrm>
        </p:spPr>
        <p:txBody>
          <a:bodyPr>
            <a:normAutofit/>
          </a:bodyPr>
          <a:lstStyle/>
          <a:p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II. Cosmology with Weyl anomaly: FLRW cosmology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5049745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 independent field eqn.’s are</a:t>
                </a:r>
              </a:p>
              <a:p>
                <a:pPr marL="0" indent="0">
                  <a:buNone/>
                </a:pP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last eqn. can take the form</a:t>
                </a: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Solving the first eqn. for </a:t>
                </a:r>
                <a:r>
                  <a:rPr lang="en-US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we get </a:t>
                </a: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20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</m:t>
                    </m:r>
                    <m:r>
                      <a:rPr lang="en-US" sz="22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 0 implies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that density and Hubble rate have max. values and scale factor has a min.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5049745"/>
              </a:xfrm>
              <a:blipFill>
                <a:blip r:embed="rId2"/>
                <a:stretch>
                  <a:fillRect l="-696" t="-13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5265" y="2260174"/>
            <a:ext cx="3444808" cy="3524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3873" y="3771138"/>
            <a:ext cx="3607591" cy="5589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4169" y="2849158"/>
            <a:ext cx="4674624" cy="4577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0853" y="4685128"/>
            <a:ext cx="3234341" cy="87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515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5032376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Taking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Soln. of the cosmological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eqns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ρ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~</m:t>
                    </m:r>
                    <m:r>
                      <a:rPr lang="el-GR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𝜂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sz="2400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			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8"/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57600" lvl="8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R</m:t>
                    </m:r>
                    <m:r>
                      <a:rPr lang="en-US" sz="20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~</m:t>
                    </m:r>
                    <m:f>
                      <m:f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num>
                      <m:den>
                        <m:r>
                          <a:rPr lang="en-US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ad>
                          <m:radPr>
                            <m:degHide m:val="on"/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Symbol" panose="05050102010706020507" pitchFamily="18" charset="2"/>
                              </a:rPr>
                              <m:t>t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	</a:t>
                </a:r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dh/dt= F with h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1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(remember, GR FLRW soln. has R</a:t>
                </a:r>
                <a:r>
                  <a:rPr lang="en-US" sz="2000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~</m:t>
                    </m:r>
                    <m:f>
                      <m:f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5032376"/>
              </a:xfrm>
              <a:blipFill>
                <a:blip r:embed="rId2"/>
                <a:stretch>
                  <a:fillRect l="-812" t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731" y="5519313"/>
            <a:ext cx="2455411" cy="67525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7216588" y="1680882"/>
            <a:ext cx="4577299" cy="3785447"/>
            <a:chOff x="6947449" y="2747119"/>
            <a:chExt cx="4776247" cy="342984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47449" y="2747119"/>
              <a:ext cx="4776247" cy="342984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925060" y="5035639"/>
              <a:ext cx="1803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377798" y="5035639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II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310040" y="333482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III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873968" y="3330691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IV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1594" y="5035639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015246" y="5035639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VI</a:t>
              </a:r>
            </a:p>
          </p:txBody>
        </p:sp>
      </p:grpSp>
      <p:sp>
        <p:nvSpPr>
          <p:cNvPr id="17" name="Title 1"/>
          <p:cNvSpPr txBox="1">
            <a:spLocks/>
          </p:cNvSpPr>
          <p:nvPr/>
        </p:nvSpPr>
        <p:spPr>
          <a:xfrm>
            <a:off x="1004047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II. Cosmology with Weyl anomaly: Solution</a:t>
            </a:r>
            <a:endParaRPr lang="en-US" sz="3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047" y="4587354"/>
            <a:ext cx="3164549" cy="859587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>
            <a:off x="8161016" y="3545334"/>
            <a:ext cx="560501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8953459" y="3545334"/>
            <a:ext cx="419248" cy="461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8725875" y="3545334"/>
            <a:ext cx="173449" cy="461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10295699" y="3537595"/>
            <a:ext cx="1024488" cy="4617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9489757" y="3531073"/>
            <a:ext cx="628919" cy="16165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9945724" y="3540715"/>
            <a:ext cx="345905" cy="4619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9957" y="1769515"/>
            <a:ext cx="4352921" cy="52430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843" y="3400023"/>
            <a:ext cx="5808730" cy="1037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349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01168" lvl="1" indent="0" algn="l">
              <a:buClrTx/>
              <a:buNone/>
            </a:pPr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III. </a:t>
            </a:r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of a singularity</a:t>
            </a:r>
            <a:endParaRPr lang="en-US" sz="3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2366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200" b="1" i="1" u="sng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Penrose-Hawking Theorems:</a:t>
                </a: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this context, geodesic incompleteness is the criterion for a singular spacetime.</a:t>
                </a: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Penrose-Hawking theorems show geodesics 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inextendibility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spacetimes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certain energy conditions and global properties.</a:t>
                </a: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Energy conditions are needed to show gravitational focusing through </a:t>
                </a:r>
                <a:r>
                  <a:rPr 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Raychaudhuri’s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eqn.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𝑙𝑘</m:t>
                        </m:r>
                      </m:sub>
                    </m:sSub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</m:sup>
                    </m:sSup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p>
                    </m:sSup>
                    <m:r>
                      <a:rPr lang="en-US" sz="24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p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		(expansion parameter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- 3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𝐻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for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𝐹𝐿𝑅𝑊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Formation of acoustic (or conjugate points) is an essential ingredient in singularity theorems, where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-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.</a:t>
                </a:r>
              </a:p>
              <a:p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In our model </a:t>
                </a:r>
                <a:r>
                  <a:rPr lang="en-US" sz="22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H</a:t>
                </a:r>
                <a:r>
                  <a:rPr lang="en-US" sz="16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= </a:t>
                </a:r>
                <a:r>
                  <a:rPr lang="en-US" sz="22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(2</a:t>
                </a:r>
                <a:r>
                  <a:rPr lang="en-US" sz="22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</a:t>
                </a:r>
                <a:r>
                  <a:rPr lang="en-US" sz="22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)</a:t>
                </a:r>
                <a:r>
                  <a:rPr lang="en-US" sz="2200" i="1" baseline="30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-1/2</a:t>
                </a:r>
                <a:r>
                  <a:rPr lang="en-US" sz="22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sz="22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at the singularity, therefore, this is not a singularity a la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Penrose-Hawking</a:t>
                </a:r>
                <a:r>
                  <a:rPr lang="en-US" sz="22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.</a:t>
                </a: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23660"/>
              </a:xfrm>
              <a:blipFill>
                <a:blip r:embed="rId2"/>
                <a:stretch>
                  <a:fillRect l="-754" t="-1480" r="-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1040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Tipler’s and </a:t>
            </a:r>
            <a:r>
              <a:rPr lang="en-US" sz="2200" i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Krolak’s</a:t>
            </a:r>
            <a:r>
              <a:rPr lang="en-US" sz="2200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criteria for a strong singularity:</a:t>
            </a:r>
          </a:p>
          <a:p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Soln. of geodesic deviation eqn. are called Jacobi fields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Tipler’s criterion for a strong singularity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a singularity is called strong if the volume spanned by three orthonormal Jacobi fields shrunk to zero size at the singularity.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Krolak’s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criterion for a strong singularity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similar but based on the rate of change of the volume w.r.t. affine parameter instead of the volume at the singularity.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01168" lvl="1" indent="0">
              <a:buClrTx/>
              <a:buNone/>
            </a:pPr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III. </a:t>
            </a:r>
            <a:r>
              <a:rPr lang="en-US" sz="3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of a singularity</a:t>
            </a:r>
            <a:endParaRPr lang="en-US" sz="3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rc 9"/>
          <p:cNvSpPr/>
          <p:nvPr/>
        </p:nvSpPr>
        <p:spPr>
          <a:xfrm rot="2057248">
            <a:off x="9084676" y="1097078"/>
            <a:ext cx="1996226" cy="1429555"/>
          </a:xfrm>
          <a:prstGeom prst="arc">
            <a:avLst>
              <a:gd name="adj1" fmla="val 16382689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c 10"/>
          <p:cNvSpPr/>
          <p:nvPr/>
        </p:nvSpPr>
        <p:spPr>
          <a:xfrm>
            <a:off x="8922912" y="1683855"/>
            <a:ext cx="1996226" cy="1429555"/>
          </a:xfrm>
          <a:prstGeom prst="arc">
            <a:avLst>
              <a:gd name="adj1" fmla="val 16382689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 rot="4275037">
            <a:off x="9607545" y="696099"/>
            <a:ext cx="1996226" cy="1429555"/>
          </a:xfrm>
          <a:prstGeom prst="arc">
            <a:avLst>
              <a:gd name="adj1" fmla="val 16382689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/>
          <p:cNvSpPr/>
          <p:nvPr/>
        </p:nvSpPr>
        <p:spPr>
          <a:xfrm>
            <a:off x="10896278" y="2331076"/>
            <a:ext cx="45719" cy="5467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401577" y="1210614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(,s)</a:t>
            </a:r>
            <a:endParaRPr lang="en-US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0829650" y="1395280"/>
            <a:ext cx="309183" cy="16832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10602037" y="1240727"/>
            <a:ext cx="235600" cy="33546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flipH="1">
            <a:off x="10281459" y="871395"/>
            <a:ext cx="64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flipH="1">
            <a:off x="10942962" y="1021881"/>
            <a:ext cx="64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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 flipH="1">
                <a:off x="10100152" y="2720852"/>
                <a:ext cx="1224406" cy="501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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𝜕</m:t>
                        </m:r>
                        <m:r>
                          <m:rPr>
                            <m:nor/>
                          </m:rPr>
                          <a: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en-US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𝜕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</m:t>
                        </m:r>
                      </m:den>
                    </m:f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0100152" y="2720852"/>
                <a:ext cx="1224406" cy="501612"/>
              </a:xfrm>
              <a:prstGeom prst="rect">
                <a:avLst/>
              </a:prstGeom>
              <a:blipFill rotWithShape="0">
                <a:blip r:embed="rId2"/>
                <a:stretch>
                  <a:fillRect l="-4478" b="-48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 flipH="1">
                <a:off x="10936481" y="2681836"/>
                <a:ext cx="1806800" cy="500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</a:t>
                </a:r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 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𝜕</m:t>
                        </m:r>
                        <m:r>
                          <m:rPr>
                            <m:nor/>
                          </m:rPr>
                          <a: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en-US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𝜕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s</m:t>
                        </m:r>
                      </m:den>
                    </m:f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0936481" y="2681836"/>
                <a:ext cx="1806800" cy="500073"/>
              </a:xfrm>
              <a:prstGeom prst="rect">
                <a:avLst/>
              </a:prstGeom>
              <a:blipFill rotWithShape="0">
                <a:blip r:embed="rId3"/>
                <a:stretch>
                  <a:fillRect l="-1689" b="-6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566008" y="3222464"/>
                <a:ext cx="3711315" cy="6049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sz="2400" b="0" i="1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</m:t>
                        </m:r>
                        <m:r>
                          <m:rPr>
                            <m:nor/>
                          </m:rPr>
                          <a:rPr lang="en-US" sz="2400" baseline="30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</m:t>
                        </m:r>
                        <m:r>
                          <a:rPr lang="en-US" sz="2400" b="0" i="1" baseline="3000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𝛼𝛽𝛾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𝛼</m:t>
                        </m:r>
                      </m:sup>
                    </m:sSup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sup>
                    </m:sSup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</m:t>
                        </m:r>
                      </m:e>
                      <m:sup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𝛾</m:t>
                        </m:r>
                      </m:sup>
                    </m:sSup>
                  </m:oMath>
                </a14:m>
                <a:endParaRPr lang="en-US" sz="2400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6008" y="3222464"/>
                <a:ext cx="3711315" cy="60497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4734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19913</TotalTime>
  <Words>2768</Words>
  <Application>Microsoft Office PowerPoint</Application>
  <PresentationFormat>Widescreen</PresentationFormat>
  <Paragraphs>383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Cambria Math</vt:lpstr>
      <vt:lpstr>Times New Roman</vt:lpstr>
      <vt:lpstr>Office Theme</vt:lpstr>
      <vt:lpstr>Gauss-Bonnet Gravity: Singularity Analysis  </vt:lpstr>
      <vt:lpstr>Outline</vt:lpstr>
      <vt:lpstr>I. Introduction &amp; Motivation</vt:lpstr>
      <vt:lpstr>PowerPoint Presentation</vt:lpstr>
      <vt:lpstr>II. Cosmology with Weyl anomaly</vt:lpstr>
      <vt:lpstr> II. Cosmology with Weyl anomaly: FLRW cosmology</vt:lpstr>
      <vt:lpstr>PowerPoint Presentation</vt:lpstr>
      <vt:lpstr> III. Strength of a singularity</vt:lpstr>
      <vt:lpstr> III. Strength of a singularity</vt:lpstr>
      <vt:lpstr> III. Strength of a singularity</vt:lpstr>
      <vt:lpstr>IV. Extending spacetime and singularity crossing</vt:lpstr>
      <vt:lpstr>PowerPoint Presentation</vt:lpstr>
      <vt:lpstr>IV. Extending spacetime and singularity crossing </vt:lpstr>
      <vt:lpstr>IV. Extending spacetime and singularity crossing: Junction conditions for effective higher-curvature gravity: </vt:lpstr>
      <vt:lpstr>IV. Extending spacetime and singularity crossing: Junction conditions for effective higher-curvature gravity: </vt:lpstr>
      <vt:lpstr>IV. Extending spacetime and singularity crossing: Junction conditions for effective higher-curvature gravity: </vt:lpstr>
      <vt:lpstr>IV. Extending spacetime and singularity crossing: Junction conditions for effective higher-derivative gravity: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f(r) for α &gt; 0 and α &lt; 0 branches</vt:lpstr>
      <vt:lpstr>PowerPoint Presentation</vt:lpstr>
      <vt:lpstr>PowerPoint Presentation</vt:lpstr>
      <vt:lpstr>VI. Gauss-Bonnet Black Hole</vt:lpstr>
      <vt:lpstr>VII. Conclusion</vt:lpstr>
      <vt:lpstr>PowerPoint Presentation</vt:lpstr>
      <vt:lpstr>PowerPoint Presentation</vt:lpstr>
      <vt:lpstr>Black Hole with α &gt; 0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Weyl Anomaly and FRW Cosmology</dc:title>
  <dc:creator>Adel.Awad</dc:creator>
  <cp:lastModifiedBy>adel ahmed</cp:lastModifiedBy>
  <cp:revision>248</cp:revision>
  <dcterms:created xsi:type="dcterms:W3CDTF">2014-11-11T14:25:47Z</dcterms:created>
  <dcterms:modified xsi:type="dcterms:W3CDTF">2022-09-20T06:35:13Z</dcterms:modified>
</cp:coreProperties>
</file>