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3"/>
    <p:sldId id="478" r:id="rId4"/>
    <p:sldId id="402" r:id="rId5"/>
    <p:sldId id="501" r:id="rId6"/>
    <p:sldId id="500" r:id="rId7"/>
    <p:sldId id="479" r:id="rId8"/>
    <p:sldId id="294" r:id="rId9"/>
    <p:sldId id="463" r:id="rId10"/>
    <p:sldId id="464" r:id="rId11"/>
    <p:sldId id="466" r:id="rId12"/>
    <p:sldId id="467" r:id="rId13"/>
    <p:sldId id="468" r:id="rId14"/>
    <p:sldId id="502" r:id="rId15"/>
    <p:sldId id="469" r:id="rId16"/>
    <p:sldId id="470" r:id="rId17"/>
    <p:sldId id="473" r:id="rId18"/>
    <p:sldId id="474" r:id="rId19"/>
    <p:sldId id="476" r:id="rId20"/>
    <p:sldId id="477" r:id="rId21"/>
    <p:sldId id="518" r:id="rId22"/>
  </p:sldIdLst>
  <p:sldSz cx="9144000" cy="6858000" type="screen4x3"/>
  <p:notesSz cx="6858000" cy="9144000"/>
  <p:custDataLst>
    <p:tags r:id="rId28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2" userDrawn="1">
          <p15:clr>
            <a:srgbClr val="A4A3A4"/>
          </p15:clr>
        </p15:guide>
        <p15:guide id="2" pos="287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8743188" name="泽方" initials="泽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DF0FE1"/>
    <a:srgbClr val="C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54" d="100"/>
          <a:sy n="154" d="100"/>
        </p:scale>
        <p:origin x="4296" y="108"/>
      </p:cViewPr>
      <p:guideLst>
        <p:guide orient="horz" pos="2212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2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png"/><Relationship Id="rId8" Type="http://schemas.openxmlformats.org/officeDocument/2006/relationships/image" Target="../media/image37.png"/><Relationship Id="rId7" Type="http://schemas.openxmlformats.org/officeDocument/2006/relationships/image" Target="../media/image36.png"/><Relationship Id="rId6" Type="http://schemas.openxmlformats.org/officeDocument/2006/relationships/image" Target="../media/image35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7.png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9.png"/><Relationship Id="rId2" Type="http://schemas.openxmlformats.org/officeDocument/2006/relationships/image" Target="../media/image33.png"/><Relationship Id="rId1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0.png"/><Relationship Id="rId3" Type="http://schemas.openxmlformats.org/officeDocument/2006/relationships/image" Target="../media/image33.png"/><Relationship Id="rId2" Type="http://schemas.openxmlformats.org/officeDocument/2006/relationships/image" Target="../media/image26.png"/><Relationship Id="rId1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51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8.png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5.png"/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1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1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标题 3073"/>
          <p:cNvSpPr>
            <a:spLocks noGrp="1"/>
          </p:cNvSpPr>
          <p:nvPr>
            <p:ph type="ctrTitle"/>
          </p:nvPr>
        </p:nvSpPr>
        <p:spPr>
          <a:xfrm>
            <a:off x="0" y="1767205"/>
            <a:ext cx="8972550" cy="1633220"/>
          </a:xfrm>
          <a:solidFill>
            <a:srgbClr val="0070C0"/>
          </a:solidFill>
        </p:spPr>
        <p:txBody>
          <a:bodyPr anchor="ctr" anchorCtr="0"/>
          <a:lstStyle/>
          <a:p>
            <a:r>
              <a:rPr lang="en-US" altLang="zh-CN" sz="32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External-magnetic-field-induced paramagnetic squeezing effect in heavy-ion collisions at the LHC</a:t>
            </a:r>
            <a:endParaRPr lang="en-US" altLang="zh-CN" sz="3200" dirty="0">
              <a:solidFill>
                <a:schemeClr val="bg1"/>
              </a:solidFill>
              <a:effectLst/>
              <a:latin typeface="Arial" panose="020B0604020202020204" pitchFamily="34" charset="0"/>
              <a:ea typeface="黑体" panose="02010609060101010101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8" name="文本框 5"/>
          <p:cNvSpPr txBox="1"/>
          <p:nvPr/>
        </p:nvSpPr>
        <p:spPr>
          <a:xfrm>
            <a:off x="702942" y="6093285"/>
            <a:ext cx="7690485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en-US" altLang="zh-CN" sz="2000" dirty="0">
                <a:cs typeface="Arial" panose="020B0604020202020204" pitchFamily="34" charset="0"/>
                <a:sym typeface="宋体" panose="02010600030101010101" pitchFamily="2" charset="-122"/>
              </a:rPr>
              <a:t>Presented at Central China Normal University Oct 24</a:t>
            </a:r>
            <a:r>
              <a:rPr lang="en-US" altLang="zh-CN" sz="2000" baseline="30000" dirty="0">
                <a:cs typeface="Arial" panose="020B0604020202020204" pitchFamily="34" charset="0"/>
                <a:sym typeface="宋体" panose="02010600030101010101" pitchFamily="2" charset="-122"/>
              </a:rPr>
              <a:t>th</a:t>
            </a:r>
            <a:r>
              <a:rPr lang="en-US" altLang="zh-CN" sz="2000" dirty="0">
                <a:cs typeface="Arial" panose="020B0604020202020204" pitchFamily="34" charset="0"/>
                <a:sym typeface="宋体" panose="02010600030101010101" pitchFamily="2" charset="-122"/>
              </a:rPr>
              <a:t> 2024</a:t>
            </a:r>
            <a:endParaRPr lang="en-US" altLang="zh-CN" sz="2000" b="1" dirty="0">
              <a:solidFill>
                <a:srgbClr val="3C8C93"/>
              </a:solidFill>
              <a:ea typeface="楷体" panose="02010609060101010101" charset="-122"/>
              <a:cs typeface="Arial" panose="020B0604020202020204" pitchFamily="34" charset="0"/>
              <a:sym typeface="宋体" panose="02010600030101010101" pitchFamily="2" charset="-122"/>
            </a:endParaRPr>
          </a:p>
        </p:txBody>
      </p:sp>
      <p:sp>
        <p:nvSpPr>
          <p:cNvPr id="3074" name="文本框 4"/>
          <p:cNvSpPr txBox="1"/>
          <p:nvPr/>
        </p:nvSpPr>
        <p:spPr>
          <a:xfrm>
            <a:off x="1160780" y="3930698"/>
            <a:ext cx="6916420" cy="95410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Bahnschrift SemiCondensed" panose="020B0502040204020203" pitchFamily="34" charset="0"/>
                <a:ea typeface="楷体" panose="02010609060101010101" charset="-122"/>
                <a:cs typeface="+mn-cs"/>
                <a:sym typeface="宋体" panose="02010600030101010101" pitchFamily="2" charset="-122"/>
              </a:rPr>
              <a:t>Ze-Fang Jiang  </a:t>
            </a:r>
            <a:r>
              <a:rPr kumimoji="0" lang="zh-CN" altLang="en-US" sz="2800" kern="1200" cap="none" spc="0" normalizeH="0" baseline="0" noProof="0" dirty="0">
                <a:solidFill>
                  <a:schemeClr val="accent6">
                    <a:lumMod val="75000"/>
                  </a:schemeClr>
                </a:solidFill>
                <a:latin typeface="Bahnschrift SemiCondensed" panose="020B0502040204020203" pitchFamily="34" charset="0"/>
                <a:ea typeface="楷体" panose="02010609060101010101" charset="-122"/>
                <a:cs typeface="+mn-cs"/>
                <a:sym typeface="宋体" panose="02010600030101010101" pitchFamily="2" charset="-122"/>
              </a:rPr>
              <a:t>江泽方</a:t>
            </a:r>
            <a:endParaRPr kumimoji="0" lang="en-US" altLang="zh-CN" sz="2800" kern="1200" cap="none" spc="0" normalizeH="0" baseline="0" noProof="0" dirty="0">
              <a:solidFill>
                <a:schemeClr val="accent6">
                  <a:lumMod val="75000"/>
                </a:schemeClr>
              </a:solidFill>
              <a:latin typeface="Bahnschrift SemiCondensed" panose="020B0502040204020203" pitchFamily="34" charset="0"/>
              <a:ea typeface="楷体" panose="02010609060101010101" charset="-122"/>
              <a:cs typeface="+mn-cs"/>
              <a:sym typeface="宋体" panose="02010600030101010101" pitchFamily="2" charset="-122"/>
            </a:endParaRPr>
          </a:p>
          <a:p>
            <a:pPr marR="0" algn="ctr" defTabSz="914400" eaLnBrk="1" hangingPunct="1">
              <a:buClrTx/>
              <a:buSzTx/>
              <a:buFontTx/>
              <a:buNone/>
              <a:defRPr/>
            </a:pPr>
            <a:r>
              <a:rPr kumimoji="0" lang="en-US" altLang="zh-CN" sz="2800" kern="1200" cap="none" spc="0" normalizeH="0" baseline="0" noProof="0" dirty="0">
                <a:solidFill>
                  <a:srgbClr val="0070C0"/>
                </a:solidFill>
                <a:latin typeface="Bahnschrift SemiCondensed" panose="020B0502040204020203" pitchFamily="34" charset="0"/>
                <a:ea typeface="楷体" panose="02010609060101010101" charset="-122"/>
                <a:cs typeface="+mn-cs"/>
                <a:sym typeface="宋体" panose="02010600030101010101" pitchFamily="2" charset="-122"/>
              </a:rPr>
              <a:t>Hubei Engineering University</a:t>
            </a:r>
            <a:endParaRPr kumimoji="0" lang="zh-CN" altLang="en-US" sz="2800" kern="1200" cap="none" spc="0" normalizeH="0" baseline="0" noProof="0" dirty="0">
              <a:solidFill>
                <a:srgbClr val="0070C0"/>
              </a:solidFill>
              <a:latin typeface="Bahnschrift SemiCondensed" panose="020B0502040204020203" pitchFamily="34" charset="0"/>
              <a:ea typeface="楷体" panose="02010609060101010101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2" name="图片 1" descr="湖北工程学院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315" y="45085"/>
            <a:ext cx="978535" cy="9734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411760" y="5373335"/>
            <a:ext cx="4879234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solidFill>
                  <a:srgbClr val="000000"/>
                </a:solidFill>
                <a:effectLst/>
                <a:latin typeface="Calibri" panose="020F0502020204030204" charset="0"/>
                <a:cs typeface="Calibri" panose="020F0502020204030204" charset="0"/>
              </a:rPr>
              <a:t>PHYSICAL REVIEW C </a:t>
            </a:r>
            <a:r>
              <a:rPr lang="en-US" altLang="zh-CN" sz="2000" b="1" dirty="0">
                <a:solidFill>
                  <a:srgbClr val="000000"/>
                </a:solidFill>
                <a:effectLst/>
                <a:latin typeface="Calibri" panose="020F0502020204030204" charset="0"/>
                <a:cs typeface="Calibri" panose="020F0502020204030204" charset="0"/>
              </a:rPr>
              <a:t>110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Calibri" panose="020F0502020204030204" charset="0"/>
                <a:cs typeface="Calibri" panose="020F0502020204030204" charset="0"/>
              </a:rPr>
              <a:t>, 014902 (2024)</a:t>
            </a:r>
            <a:endParaRPr lang="zh-CN" altLang="en-US" sz="2000" dirty="0">
              <a:latin typeface="Calibri" panose="020F0502020204030204" charset="0"/>
              <a:cs typeface="Calibri" panose="020F0502020204030204" charset="0"/>
            </a:endParaRPr>
          </a:p>
        </p:txBody>
      </p:sp>
      <p:pic>
        <p:nvPicPr>
          <p:cNvPr id="6" name="图片 5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7195" y="19050"/>
            <a:ext cx="3639185" cy="11074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Squeezing force for QGP fireball</a:t>
            </a:r>
            <a:endParaRPr lang="en-US" altLang="zh-CN"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" y="1341120"/>
            <a:ext cx="3465830" cy="287718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7945" y="1059180"/>
            <a:ext cx="2873375" cy="22123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2865" y="3357245"/>
            <a:ext cx="2949575" cy="218757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9070" y="5733415"/>
            <a:ext cx="41687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cs typeface="Arial" panose="020B0604020202020204" pitchFamily="34" charset="0"/>
              </a:rPr>
              <a:t>With </a:t>
            </a:r>
            <a:r>
              <a:rPr lang="en-US" altLang="zh-CN" b="1">
                <a:solidFill>
                  <a:srgbClr val="0000FF"/>
                </a:solidFill>
                <a:cs typeface="Arial" panose="020B0604020202020204" pitchFamily="34" charset="0"/>
              </a:rPr>
              <a:t>non-zero</a:t>
            </a:r>
            <a:r>
              <a:rPr lang="en-US" altLang="zh-CN">
                <a:cs typeface="Arial" panose="020B0604020202020204" pitchFamily="34" charset="0"/>
              </a:rPr>
              <a:t> paramagnetic squeezing force, the eccentricity of the QGP fireball increases.</a:t>
            </a:r>
            <a:endParaRPr lang="zh-CN" altLang="en-US">
              <a:cs typeface="Arial" panose="020B0604020202020204" pitchFamily="34" charset="0"/>
            </a:endParaRPr>
          </a:p>
        </p:txBody>
      </p:sp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0975" y="939165"/>
            <a:ext cx="4291965" cy="380365"/>
            <a:chOff x="2438" y="2905"/>
            <a:chExt cx="8041" cy="72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25" y="2905"/>
              <a:ext cx="2455" cy="647"/>
            </a:xfrm>
            <a:prstGeom prst="roundRect">
              <a:avLst/>
            </a:prstGeom>
            <a:ln w="28575" cmpd="sng">
              <a:solidFill>
                <a:srgbClr val="FF0000"/>
              </a:solidFill>
              <a:prstDash val="solid"/>
            </a:ln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438" y="2905"/>
              <a:ext cx="4785" cy="720"/>
            </a:xfrm>
            <a:prstGeom prst="roundRect">
              <a:avLst/>
            </a:prstGeom>
            <a:ln w="25400" cmpd="sng">
              <a:solidFill>
                <a:srgbClr val="0000FF"/>
              </a:solidFill>
              <a:prstDash val="solid"/>
            </a:ln>
          </p:spPr>
        </p:pic>
        <p:sp>
          <p:nvSpPr>
            <p:cNvPr id="13" name="右箭头 12"/>
            <p:cNvSpPr/>
            <p:nvPr/>
          </p:nvSpPr>
          <p:spPr>
            <a:xfrm>
              <a:off x="7426" y="3132"/>
              <a:ext cx="454" cy="244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" name="椭圆 2"/>
          <p:cNvSpPr/>
          <p:nvPr/>
        </p:nvSpPr>
        <p:spPr>
          <a:xfrm>
            <a:off x="611505" y="4437380"/>
            <a:ext cx="725170" cy="935990"/>
          </a:xfrm>
          <a:prstGeom prst="ellipse">
            <a:avLst/>
          </a:prstGeom>
          <a:noFill/>
          <a:ln w="12700" cmpd="sng">
            <a:solidFill>
              <a:srgbClr val="C6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 rot="10800000">
            <a:off x="2604135" y="4859655"/>
            <a:ext cx="518795" cy="8636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2190115" y="4316730"/>
            <a:ext cx="617220" cy="1128395"/>
          </a:xfrm>
          <a:prstGeom prst="ellipse">
            <a:avLst/>
          </a:prstGeom>
          <a:noFill/>
          <a:ln w="12700" cmpd="sng">
            <a:solidFill>
              <a:srgbClr val="C6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>
            <a:off x="1169670" y="4878705"/>
            <a:ext cx="635635" cy="142240"/>
          </a:xfrm>
          <a:prstGeom prst="rightArrow">
            <a:avLst/>
          </a:prstGeom>
          <a:solidFill>
            <a:srgbClr val="C6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79780" y="471932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74725" y="479488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1019175" y="493141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132840" y="5046345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788035" y="497078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78840" y="509778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145540" y="4745355"/>
            <a:ext cx="75565" cy="7556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1145540" y="474535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005840" y="508571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005840" y="457771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712470" y="489521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954405" y="522922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922655" y="468630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2270125" y="470281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2465070" y="477837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2509520" y="491490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2623185" y="5029835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2278380" y="495427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2369185" y="508127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2635885" y="4728845"/>
            <a:ext cx="75565" cy="7556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2635885" y="472884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2496185" y="506920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496185" y="456120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02815" y="487870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2444750" y="521271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2413000" y="466979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1906905" y="4869180"/>
            <a:ext cx="504190" cy="75565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文本框 45"/>
              <p:cNvSpPr txBox="1"/>
              <p:nvPr/>
            </p:nvSpPr>
            <p:spPr>
              <a:xfrm>
                <a:off x="1805241" y="4519104"/>
                <a:ext cx="47307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altLang="zh-CN" i="1">
                  <a:solidFill>
                    <a:srgbClr val="0000FF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" name="文本框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5241" y="4519104"/>
                <a:ext cx="473075" cy="368300"/>
              </a:xfrm>
              <a:prstGeom prst="rect">
                <a:avLst/>
              </a:prstGeom>
              <a:blipFill rotWithShape="1">
                <a:blip r:embed="rId6"/>
                <a:stretch>
                  <a:fillRect l="-121" t="-121" r="121" b="1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右箭头 46"/>
          <p:cNvSpPr/>
          <p:nvPr/>
        </p:nvSpPr>
        <p:spPr>
          <a:xfrm rot="5400000">
            <a:off x="2351405" y="4264025"/>
            <a:ext cx="311150" cy="7620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" name="右箭头 47"/>
          <p:cNvSpPr/>
          <p:nvPr/>
        </p:nvSpPr>
        <p:spPr>
          <a:xfrm rot="16200000">
            <a:off x="2352040" y="5407025"/>
            <a:ext cx="311150" cy="7620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文本框 49"/>
              <p:cNvSpPr txBox="1"/>
              <p:nvPr/>
            </p:nvSpPr>
            <p:spPr>
              <a:xfrm>
                <a:off x="2540571" y="3948684"/>
                <a:ext cx="485140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</m:oMath>
                  </m:oMathPara>
                </a14:m>
                <a:endParaRPr lang="en-US" altLang="zh-CN" i="1">
                  <a:solidFill>
                    <a:srgbClr val="0000FF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0" name="文本框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0571" y="3948684"/>
                <a:ext cx="485140" cy="368300"/>
              </a:xfrm>
              <a:prstGeom prst="rect">
                <a:avLst/>
              </a:prstGeom>
              <a:blipFill rotWithShape="1">
                <a:blip r:embed="rId7"/>
                <a:stretch>
                  <a:fillRect l="-118" t="-69" r="118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文本框 50"/>
          <p:cNvSpPr txBox="1"/>
          <p:nvPr/>
        </p:nvSpPr>
        <p:spPr>
          <a:xfrm>
            <a:off x="4283710" y="5949315"/>
            <a:ext cx="491426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800" b="0" i="0">
                <a:solidFill>
                  <a:schemeClr val="tx1"/>
                </a:solidFill>
                <a:ea typeface="-apple-system"/>
                <a:cs typeface="Arial" panose="020B0604020202020204" pitchFamily="34" charset="0"/>
              </a:rPr>
              <a:t>All three external magnetic fields have: </a:t>
            </a:r>
            <a:r>
              <a:rPr lang="en-US" altLang="zh-CN" sz="1800" b="1" i="1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F</a:t>
            </a:r>
            <a:r>
              <a:rPr lang="en-US" altLang="zh-CN" sz="1800" b="1" i="1" baseline="300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1800" b="1" i="1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&gt; F</a:t>
            </a:r>
            <a:r>
              <a:rPr lang="en-US" altLang="zh-CN" sz="1800" b="1" i="1" baseline="300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y</a:t>
            </a:r>
            <a:r>
              <a:rPr lang="en-US" altLang="zh-CN" sz="1800" b="1" i="1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.</a:t>
            </a:r>
            <a:endParaRPr lang="en-US" altLang="zh-CN" sz="1800" b="1" i="1">
              <a:solidFill>
                <a:schemeClr val="tx1"/>
              </a:solidFill>
              <a:latin typeface="Times New Roman" panose="02020603050405020304" charset="0"/>
              <a:ea typeface="-apple-system"/>
              <a:cs typeface="Times New Roman" panose="02020603050405020304" charset="0"/>
              <a:sym typeface="+mn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325495" y="4360545"/>
            <a:ext cx="904240" cy="3683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p>
            <a:r>
              <a:rPr lang="en-US" altLang="zh-CN" sz="1800" b="1" i="1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F</a:t>
            </a:r>
            <a:r>
              <a:rPr lang="en-US" altLang="zh-CN" sz="1800" b="1" i="1" baseline="300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1800" b="1" i="1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&gt; F</a:t>
            </a:r>
            <a:r>
              <a:rPr lang="en-US" altLang="zh-CN" sz="1800" b="1" i="1" baseline="300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y</a:t>
            </a:r>
            <a:endParaRPr lang="en-US" altLang="zh-CN" sz="1800" b="1" i="1" baseline="30000">
              <a:solidFill>
                <a:srgbClr val="0000FF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999605" y="1365885"/>
            <a:ext cx="884555" cy="184785"/>
          </a:xfrm>
          <a:prstGeom prst="rect">
            <a:avLst/>
          </a:prstGeom>
          <a:noFill/>
          <a:ln w="12700">
            <a:solidFill>
              <a:srgbClr val="C60000"/>
            </a:solidFill>
            <a:prstDash val="dash"/>
          </a:ln>
        </p:spPr>
        <p:txBody>
          <a:bodyPr wrap="square" rtlCol="0">
            <a:noAutofit/>
          </a:bodyPr>
          <a:p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文本框 54"/>
              <p:cNvSpPr txBox="1"/>
              <p:nvPr/>
            </p:nvSpPr>
            <p:spPr>
              <a:xfrm>
                <a:off x="1053401" y="5176774"/>
                <a:ext cx="104711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𝐹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−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𝛻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altLang="zh-CN" i="1">
                  <a:solidFill>
                    <a:srgbClr val="C0000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5" name="文本框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401" y="5176774"/>
                <a:ext cx="1047115" cy="368300"/>
              </a:xfrm>
              <a:prstGeom prst="rect">
                <a:avLst/>
              </a:prstGeom>
              <a:blipFill rotWithShape="1">
                <a:blip r:embed="rId8"/>
                <a:stretch>
                  <a:fillRect l="-55" t="-69" r="55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右箭头 55"/>
          <p:cNvSpPr/>
          <p:nvPr/>
        </p:nvSpPr>
        <p:spPr>
          <a:xfrm>
            <a:off x="2100580" y="2708910"/>
            <a:ext cx="706755" cy="144780"/>
          </a:xfrm>
          <a:prstGeom prst="rightArrow">
            <a:avLst/>
          </a:prstGeom>
          <a:solidFill>
            <a:srgbClr val="C6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7" name="文本框 56"/>
              <p:cNvSpPr txBox="1"/>
              <p:nvPr/>
            </p:nvSpPr>
            <p:spPr>
              <a:xfrm>
                <a:off x="2278316" y="2853944"/>
                <a:ext cx="104711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𝐹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−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𝛻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altLang="zh-CN" i="1">
                  <a:solidFill>
                    <a:srgbClr val="C0000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7" name="文本框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8316" y="2853944"/>
                <a:ext cx="1047115" cy="368300"/>
              </a:xfrm>
              <a:prstGeom prst="rect">
                <a:avLst/>
              </a:prstGeom>
              <a:blipFill rotWithShape="1">
                <a:blip r:embed="rId8"/>
                <a:stretch>
                  <a:fillRect l="-55" t="-69" r="55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文本框 57"/>
          <p:cNvSpPr txBox="1"/>
          <p:nvPr/>
        </p:nvSpPr>
        <p:spPr>
          <a:xfrm>
            <a:off x="-36195" y="4069080"/>
            <a:ext cx="18713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Initial state (xy)</a:t>
            </a:r>
            <a:endParaRPr lang="en-US" altLang="zh-CN"/>
          </a:p>
        </p:txBody>
      </p:sp>
      <p:sp>
        <p:nvSpPr>
          <p:cNvPr id="8" name="右箭头 7"/>
          <p:cNvSpPr/>
          <p:nvPr/>
        </p:nvSpPr>
        <p:spPr>
          <a:xfrm>
            <a:off x="2604135" y="4970780"/>
            <a:ext cx="712470" cy="142240"/>
          </a:xfrm>
          <a:prstGeom prst="rightArrow">
            <a:avLst/>
          </a:prstGeom>
          <a:solidFill>
            <a:srgbClr val="C6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文本框 29"/>
              <p:cNvSpPr txBox="1"/>
              <p:nvPr/>
            </p:nvSpPr>
            <p:spPr>
              <a:xfrm>
                <a:off x="3025711" y="5157089"/>
                <a:ext cx="104711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𝐹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−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𝛻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altLang="zh-CN" i="1">
                  <a:solidFill>
                    <a:srgbClr val="C0000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30" name="文本框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5711" y="5157089"/>
                <a:ext cx="1047115" cy="368300"/>
              </a:xfrm>
              <a:prstGeom prst="rect">
                <a:avLst/>
              </a:prstGeom>
              <a:blipFill rotWithShape="1">
                <a:blip r:embed="rId8"/>
                <a:stretch>
                  <a:fillRect l="-55" t="-69" r="55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5" name="文本框 44"/>
              <p:cNvSpPr txBox="1"/>
              <p:nvPr/>
            </p:nvSpPr>
            <p:spPr>
              <a:xfrm>
                <a:off x="922655" y="1988820"/>
                <a:ext cx="1045845" cy="211455"/>
              </a:xfrm>
              <a:prstGeom prst="rect">
                <a:avLst/>
              </a:prstGeom>
              <a:noFill/>
            </p:spPr>
            <p:txBody>
              <a:bodyPr wrap="none" rtlCol="0" anchor="t">
                <a:noAutofit/>
              </a:bodyPr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0</m:t>
                    </m:r>
                    <m:r>
                      <a:rPr lang="en-US" altLang="zh-CN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.</m:t>
                    </m:r>
                    <m:r>
                      <a:rPr lang="en-US" altLang="zh-CN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altLang="zh-CN">
                    <a:solidFill>
                      <a:schemeClr val="bg1"/>
                    </a:solidFill>
                  </a:rPr>
                  <a:t> fm</a:t>
                </a:r>
                <a:endParaRPr lang="en-US" altLang="zh-CN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45" name="文本框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655" y="1988820"/>
                <a:ext cx="1045845" cy="211455"/>
              </a:xfrm>
              <a:prstGeom prst="rect">
                <a:avLst/>
              </a:prstGeom>
              <a:blipFill rotWithShape="1">
                <a:blip r:embed="rId9"/>
                <a:stretch>
                  <a:fillRect r="-21069" b="-5135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9" name="直接箭头连接符 48"/>
          <p:cNvCxnSpPr/>
          <p:nvPr/>
        </p:nvCxnSpPr>
        <p:spPr>
          <a:xfrm flipH="1">
            <a:off x="6516370" y="1412875"/>
            <a:ext cx="71755" cy="252031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217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44450"/>
                <a:ext cx="9128125" cy="720000"/>
              </a:xfrm>
              <a:solidFill>
                <a:srgbClr val="C00000"/>
              </a:solidFill>
            </p:spPr>
            <p:txBody>
              <a:bodyPr anchor="ctr" anchorCtr="0"/>
              <a:lstStyle/>
              <a:p>
                <a14:m>
                  <m:oMath xmlns:m="http://schemas.openxmlformats.org/officeDocument/2006/math">
                    <m:r>
                      <a:rPr lang="en-US" altLang="zh-CN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𝛻</m:t>
                    </m:r>
                    <m:r>
                      <a:rPr lang="en-US" altLang="zh-CN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zh-CN" sz="2800" i="1">
                    <a:solidFill>
                      <a:schemeClr val="bg1"/>
                    </a:solidFill>
                    <a:latin typeface="Cambria Math" panose="02040503050406030204" pitchFamily="18" charset="0"/>
                    <a:cs typeface="Cambria Math" panose="02040503050406030204" pitchFamily="18" charset="0"/>
                    <a:sym typeface="+mn-ea"/>
                  </a:rPr>
                  <a:t> vs.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𝑥</m:t>
                        </m:r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/</m:t>
                        </m:r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𝑦</m:t>
                        </m:r>
                      </m:sup>
                    </m:sSup>
                    <m:r>
                      <a:rPr lang="en-US" altLang="zh-CN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 </m:t>
                    </m:r>
                  </m:oMath>
                </a14:m>
                <a:r>
                  <a:rPr lang="en-US" altLang="zh-CN" sz="2800" i="1">
                    <a:solidFill>
                      <a:schemeClr val="bg1"/>
                    </a:solidFill>
                    <a:latin typeface="Cambria Math" panose="02040503050406030204" pitchFamily="18" charset="0"/>
                    <a:cs typeface="Cambria Math" panose="02040503050406030204" pitchFamily="18" charset="0"/>
                    <a:sym typeface="+mn-ea"/>
                  </a:rPr>
                  <a:t> </a:t>
                </a:r>
                <a:r>
                  <a:rPr lang="en-US" altLang="zh-CN" sz="2800">
                    <a:solidFill>
                      <a:schemeClr val="bg1"/>
                    </a:solidFill>
                    <a:latin typeface="Cambria Math" panose="02040503050406030204" pitchFamily="18" charset="0"/>
                    <a:cs typeface="Cambria Math" panose="02040503050406030204" pitchFamily="18" charset="0"/>
                    <a:sym typeface="+mn-ea"/>
                  </a:rPr>
                  <a:t>in transvers plane	</a:t>
                </a:r>
                <a:endParaRPr lang="en-US" altLang="zh-CN" sz="2800">
                  <a:solidFill>
                    <a:schemeClr val="bg1"/>
                  </a:solidFill>
                  <a:latin typeface="Cambria Math" panose="02040503050406030204" pitchFamily="18" charset="0"/>
                  <a:cs typeface="Cambria Math" panose="02040503050406030204" pitchFamily="18" charset="0"/>
                  <a:sym typeface="+mn-ea"/>
                </a:endParaRPr>
              </a:p>
            </p:txBody>
          </p:sp>
        </mc:Choice>
        <mc:Fallback>
          <p:sp>
            <p:nvSpPr>
              <p:cNvPr id="9217" name="标题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44450"/>
                <a:ext cx="9128125" cy="720000"/>
              </a:xfrm>
              <a:blipFill rotWithShape="1">
                <a:blip r:embed="rId1"/>
                <a:stretch>
                  <a:fillRect b="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文本框 6"/>
              <p:cNvSpPr txBox="1"/>
              <p:nvPr/>
            </p:nvSpPr>
            <p:spPr>
              <a:xfrm>
                <a:off x="343535" y="5733415"/>
                <a:ext cx="8642350" cy="9340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cs typeface="Arial" panose="020B0604020202020204" pitchFamily="34" charset="0"/>
                  </a:rPr>
                  <a:t>1. </a:t>
                </a:r>
                <a:r>
                  <a:rPr lang="en-US"/>
                  <a:t> Paramagnetic squeezing force </a:t>
                </a:r>
                <a:r>
                  <a:rPr lang="en-US">
                    <a:solidFill>
                      <a:srgbClr val="C00000"/>
                    </a:solidFill>
                  </a:rPr>
                  <a:t>pushes against </a:t>
                </a:r>
                <a:r>
                  <a:rPr lang="en-US"/>
                  <a:t>the pressure gradient, squeezing the QGP fireball in the transverse (</a:t>
                </a:r>
                <a:r>
                  <a:rPr lang="en-US" i="1">
                    <a:latin typeface="Times New Roman" panose="02020603050405020304" charset="0"/>
                    <a:cs typeface="Times New Roman" panose="02020603050405020304" charset="0"/>
                  </a:rPr>
                  <a:t>xy</a:t>
                </a:r>
                <a:r>
                  <a:rPr lang="en-US">
                    <a:latin typeface="Times New Roman" panose="02020603050405020304" charset="0"/>
                    <a:cs typeface="Times New Roman" panose="02020603050405020304" charset="0"/>
                  </a:rPr>
                  <a:t>)</a:t>
                </a:r>
                <a:r>
                  <a:rPr lang="en-US"/>
                  <a:t> plane</a:t>
                </a:r>
                <a:r>
                  <a:rPr lang="en-US">
                    <a:cs typeface="Arial" panose="020B0604020202020204" pitchFamily="34" charset="0"/>
                  </a:rPr>
                  <a:t>. </a:t>
                </a:r>
                <a:endParaRPr lang="en-US">
                  <a:cs typeface="Arial" panose="020B0604020202020204" pitchFamily="34" charset="0"/>
                </a:endParaRPr>
              </a:p>
              <a:p>
                <a:r>
                  <a:rPr lang="en-US">
                    <a:cs typeface="Arial" panose="020B0604020202020204" pitchFamily="34" charset="0"/>
                  </a:rPr>
                  <a:t>2.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0</m:t>
                    </m:r>
                    <m:r>
                      <a:rPr lang="en-US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.</m:t>
                    </m:r>
                    <m:r>
                      <a:rPr lang="en-US" i="1"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>
                    <a:cs typeface="Arial" panose="020B0604020202020204" pitchFamily="34" charset="0"/>
                  </a:rPr>
                  <a:t> fm,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>
                    <a:cs typeface="Arial" panose="020B0604020202020204" pitchFamily="34" charset="0"/>
                  </a:rPr>
                  <a:t> 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altLang="zh-CN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𝑦</m:t>
                        </m:r>
                      </m:sup>
                    </m:sSup>
                  </m:oMath>
                </a14:m>
                <a:r>
                  <a:rPr lang="en-US">
                    <a:cs typeface="Arial" panose="020B0604020202020204" pitchFamily="34" charset="0"/>
                  </a:rPr>
                  <a:t>being approximately </a:t>
                </a:r>
                <a:r>
                  <a:rPr lang="en-US" b="1">
                    <a:solidFill>
                      <a:srgbClr val="DF0FE1"/>
                    </a:solidFill>
                    <a:cs typeface="Arial" panose="020B0604020202020204" pitchFamily="34" charset="0"/>
                  </a:rPr>
                  <a:t>10%</a:t>
                </a:r>
                <a:r>
                  <a:rPr lang="en-US">
                    <a:cs typeface="Arial" panose="020B0604020202020204" pitchFamily="34" charset="0"/>
                  </a:rPr>
                  <a:t>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i="1">
                    <a:solidFill>
                      <a:srgbClr val="C00000"/>
                    </a:solidFill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>
                    <a:solidFill>
                      <a:schemeClr val="tx1"/>
                    </a:solidFill>
                    <a:cs typeface="Arial" panose="020B0604020202020204" pitchFamily="34" charset="0"/>
                    <a:sym typeface="+mn-ea"/>
                  </a:rPr>
                  <a:t>and</a:t>
                </a:r>
                <a:r>
                  <a:rPr lang="en-US" i="1">
                    <a:solidFill>
                      <a:srgbClr val="C00000"/>
                    </a:solidFill>
                    <a:cs typeface="Arial" panose="020B0604020202020204" pitchFamily="34" charset="0"/>
                    <a:sym typeface="+mn-ea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−</m:t>
                        </m:r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a:rPr lang="en-US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i="1">
                    <a:solidFill>
                      <a:srgbClr val="C00000"/>
                    </a:solidFill>
                    <a:cs typeface="Arial" panose="020B0604020202020204" pitchFamily="34" charset="0"/>
                  </a:rPr>
                  <a:t>.</a:t>
                </a:r>
                <a:endParaRPr lang="en-US" i="1">
                  <a:solidFill>
                    <a:srgbClr val="C00000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35" y="5733415"/>
                <a:ext cx="8642350" cy="93408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9175" y="1052830"/>
            <a:ext cx="5739130" cy="4667885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H="1">
            <a:off x="3779520" y="2132965"/>
            <a:ext cx="50165" cy="2160270"/>
          </a:xfrm>
          <a:prstGeom prst="straightConnector1">
            <a:avLst/>
          </a:prstGeom>
          <a:ln w="28575" cmpd="sng">
            <a:solidFill>
              <a:srgbClr val="C00000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H="1">
            <a:off x="6515735" y="2467610"/>
            <a:ext cx="24765" cy="2087245"/>
          </a:xfrm>
          <a:prstGeom prst="straightConnector1">
            <a:avLst/>
          </a:prstGeom>
          <a:ln w="28575" cmpd="sng">
            <a:solidFill>
              <a:srgbClr val="0000FF"/>
            </a:solidFill>
            <a:prstDash val="dash"/>
            <a:headEnd type="arrow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1" name="文本框 50"/>
              <p:cNvSpPr txBox="1"/>
              <p:nvPr/>
            </p:nvSpPr>
            <p:spPr>
              <a:xfrm>
                <a:off x="215265" y="1412240"/>
                <a:ext cx="2289175" cy="11988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marL="0" indent="0"/>
                <a:r>
                  <a:rPr lang="en-US" altLang="zh-CN" sz="1800" b="0" i="0">
                    <a:solidFill>
                      <a:schemeClr val="tx1"/>
                    </a:solidFill>
                    <a:ea typeface="-apple-system"/>
                    <a:cs typeface="Arial" panose="020B0604020202020204" pitchFamily="34" charset="0"/>
                  </a:rPr>
                  <a:t>Pressure gradient </a:t>
                </a:r>
                <a14:m>
                  <m:oMath xmlns:m="http://schemas.openxmlformats.org/officeDocument/2006/math">
                    <m:r>
                      <a:rPr lang="en-US" altLang="zh-CN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−</m:t>
                    </m:r>
                    <m:r>
                      <a:rPr lang="en-US" altLang="zh-CN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𝛻</m:t>
                    </m:r>
                    <m:r>
                      <a:rPr lang="en-US" altLang="zh-CN" sz="1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zh-CN" sz="1800" b="0" i="0">
                    <a:solidFill>
                      <a:schemeClr val="tx1"/>
                    </a:solidFill>
                    <a:ea typeface="-apple-system"/>
                    <a:cs typeface="Arial" panose="020B0604020202020204" pitchFamily="34" charset="0"/>
                  </a:rPr>
                  <a:t> in </a:t>
                </a:r>
                <a:r>
                  <a:rPr lang="en-US" altLang="zh-CN" sz="1800" b="0" i="1">
                    <a:solidFill>
                      <a:schemeClr val="tx1"/>
                    </a:solidFill>
                    <a:latin typeface="Times New Roman" panose="02020603050405020304" charset="0"/>
                    <a:ea typeface="-apple-system"/>
                    <a:cs typeface="Times New Roman" panose="02020603050405020304" charset="0"/>
                  </a:rPr>
                  <a:t>x</a:t>
                </a:r>
                <a:r>
                  <a:rPr lang="en-US" altLang="zh-CN" sz="1800" b="0" i="0">
                    <a:solidFill>
                      <a:schemeClr val="tx1"/>
                    </a:solidFill>
                    <a:ea typeface="-apple-system"/>
                    <a:cs typeface="Arial" panose="020B0604020202020204" pitchFamily="34" charset="0"/>
                  </a:rPr>
                  <a:t> direction.</a:t>
                </a:r>
                <a:endParaRPr lang="en-US" altLang="zh-CN" sz="1800" b="0" i="0">
                  <a:solidFill>
                    <a:schemeClr val="tx1"/>
                  </a:solidFill>
                  <a:ea typeface="-apple-system"/>
                  <a:cs typeface="Arial" panose="020B0604020202020204" pitchFamily="34" charset="0"/>
                </a:endParaRPr>
              </a:p>
              <a:p>
                <a:pPr marL="0" indent="0"/>
                <a:r>
                  <a:rPr lang="en-US" altLang="zh-CN" sz="1800" b="0" i="0">
                    <a:solidFill>
                      <a:schemeClr val="tx1"/>
                    </a:solidFill>
                    <a:ea typeface="-apple-system"/>
                    <a:cs typeface="Arial" panose="020B0604020202020204" pitchFamily="34" charset="0"/>
                  </a:rPr>
                  <a:t>Maximum values:</a:t>
                </a:r>
                <a:endParaRPr lang="en-US" altLang="zh-CN" sz="1800" b="0" i="0">
                  <a:solidFill>
                    <a:schemeClr val="tx1"/>
                  </a:solidFill>
                  <a:ea typeface="-apple-system"/>
                  <a:cs typeface="Arial" panose="020B0604020202020204" pitchFamily="34" charset="0"/>
                </a:endParaRPr>
              </a:p>
              <a:p>
                <a:pPr marL="0" indent="0"/>
                <a:r>
                  <a:rPr lang="en-US" altLang="zh-CN" sz="1800" b="0" i="0">
                    <a:solidFill>
                      <a:srgbClr val="C00000"/>
                    </a:solidFill>
                    <a:ea typeface="-apple-system"/>
                    <a:cs typeface="Arial" panose="020B0604020202020204" pitchFamily="34" charset="0"/>
                  </a:rPr>
                  <a:t>48 GeV/fm</a:t>
                </a:r>
                <a:r>
                  <a:rPr lang="en-US" altLang="zh-CN" sz="1800" b="0" i="0" baseline="30000">
                    <a:solidFill>
                      <a:srgbClr val="C00000"/>
                    </a:solidFill>
                    <a:ea typeface="-apple-system"/>
                    <a:cs typeface="Arial" panose="020B0604020202020204" pitchFamily="34" charset="0"/>
                  </a:rPr>
                  <a:t>4</a:t>
                </a:r>
                <a:endParaRPr lang="en-US" altLang="zh-CN" sz="1800" b="0" i="0" baseline="30000">
                  <a:solidFill>
                    <a:srgbClr val="C00000"/>
                  </a:solidFill>
                  <a:ea typeface="-apple-system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1" name="文本框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265" y="1412240"/>
                <a:ext cx="2289175" cy="119888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文本框 3"/>
          <p:cNvSpPr txBox="1"/>
          <p:nvPr/>
        </p:nvSpPr>
        <p:spPr>
          <a:xfrm>
            <a:off x="5579745" y="764540"/>
            <a:ext cx="343852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800" b="0" i="0">
                <a:solidFill>
                  <a:schemeClr val="tx1"/>
                </a:solidFill>
                <a:ea typeface="-apple-system"/>
                <a:cs typeface="Arial" panose="020B0604020202020204" pitchFamily="34" charset="0"/>
              </a:rPr>
              <a:t>Pressure gradient in </a:t>
            </a:r>
            <a:r>
              <a:rPr lang="en-US" altLang="zh-CN" sz="1800" b="0" i="1">
                <a:solidFill>
                  <a:schemeClr val="tx1"/>
                </a:solidFill>
                <a:latin typeface="Times New Roman" panose="02020603050405020304" charset="0"/>
                <a:ea typeface="-apple-system"/>
                <a:cs typeface="Times New Roman" panose="02020603050405020304" charset="0"/>
              </a:rPr>
              <a:t>y</a:t>
            </a:r>
            <a:r>
              <a:rPr lang="en-US" altLang="zh-CN" sz="1800" b="0" i="0">
                <a:solidFill>
                  <a:schemeClr val="tx1"/>
                </a:solidFill>
                <a:ea typeface="-apple-system"/>
                <a:cs typeface="Arial" panose="020B0604020202020204" pitchFamily="34" charset="0"/>
              </a:rPr>
              <a:t> direction </a:t>
            </a:r>
            <a:endParaRPr lang="en-US" altLang="zh-CN" sz="1800" b="1" i="1" baseline="30000">
              <a:solidFill>
                <a:srgbClr val="0000FF"/>
              </a:solidFill>
              <a:latin typeface="Times New Roman" panose="02020603050405020304" charset="0"/>
              <a:ea typeface="-apple-system"/>
              <a:cs typeface="Times New Roman" panose="02020603050405020304" charset="0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文本框 4"/>
              <p:cNvSpPr txBox="1"/>
              <p:nvPr/>
            </p:nvSpPr>
            <p:spPr>
              <a:xfrm>
                <a:off x="215265" y="3789045"/>
                <a:ext cx="2083435" cy="16554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p>
                <a:pPr marL="0" indent="0"/>
                <a:r>
                  <a:rPr lang="en-US" altLang="zh-CN" sz="1800">
                    <a:cs typeface="Arial" panose="020B0604020202020204" pitchFamily="34" charset="0"/>
                    <a:sym typeface="+mn-ea"/>
                  </a:rPr>
                  <a:t>Paramagnetic squeezing force</a:t>
                </a:r>
                <a:endParaRPr lang="en-US" altLang="zh-CN" sz="1800">
                  <a:cs typeface="Arial" panose="020B0604020202020204" pitchFamily="34" charset="0"/>
                  <a:sym typeface="+mn-ea"/>
                </a:endParaRPr>
              </a:p>
              <a:p>
                <a:pPr marL="0" indent="0"/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𝑥</m:t>
                        </m:r>
                      </m:sup>
                    </m:sSup>
                  </m:oMath>
                </a14:m>
                <a:r>
                  <a:rPr lang="en-US" altLang="zh-CN" sz="1800">
                    <a:solidFill>
                      <a:srgbClr val="0000FF"/>
                    </a:solidFill>
                    <a:cs typeface="Arial" panose="020B0604020202020204" pitchFamily="34" charset="0"/>
                    <a:sym typeface="+mn-ea"/>
                  </a:rPr>
                  <a:t> </a:t>
                </a:r>
                <a:r>
                  <a:rPr lang="en-US" altLang="zh-CN" sz="1800">
                    <a:cs typeface="Arial" panose="020B0604020202020204" pitchFamily="34" charset="0"/>
                    <a:sym typeface="+mn-ea"/>
                  </a:rPr>
                  <a:t>in </a:t>
                </a:r>
                <a:r>
                  <a:rPr lang="en-US" altLang="zh-CN" sz="1800" i="1">
                    <a:latin typeface="Times New Roman" panose="02020603050405020304" charset="0"/>
                    <a:ea typeface="-apple-system"/>
                    <a:cs typeface="Times New Roman" panose="02020603050405020304" charset="0"/>
                    <a:sym typeface="+mn-ea"/>
                  </a:rPr>
                  <a:t>x</a:t>
                </a:r>
                <a:r>
                  <a:rPr lang="en-US" altLang="zh-CN" sz="1800">
                    <a:ea typeface="-apple-system"/>
                    <a:cs typeface="Arial" panose="020B0604020202020204" pitchFamily="34" charset="0"/>
                    <a:sym typeface="+mn-ea"/>
                  </a:rPr>
                  <a:t> direction.</a:t>
                </a:r>
                <a:endParaRPr lang="en-US" altLang="zh-CN" sz="1800">
                  <a:ea typeface="-apple-system"/>
                  <a:cs typeface="Arial" panose="020B0604020202020204" pitchFamily="34" charset="0"/>
                  <a:sym typeface="+mn-ea"/>
                </a:endParaRPr>
              </a:p>
              <a:p>
                <a:pPr marL="0" indent="0"/>
                <a:r>
                  <a:rPr lang="en-US" altLang="zh-CN" sz="1800">
                    <a:ea typeface="-apple-system"/>
                    <a:cs typeface="Arial" panose="020B0604020202020204" pitchFamily="34" charset="0"/>
                    <a:sym typeface="+mn-ea"/>
                  </a:rPr>
                  <a:t>Maximum values:</a:t>
                </a:r>
                <a:endParaRPr lang="en-US" altLang="zh-CN" sz="1800" b="0" i="0">
                  <a:solidFill>
                    <a:schemeClr val="tx1"/>
                  </a:solidFill>
                  <a:ea typeface="-apple-system"/>
                  <a:cs typeface="Arial" panose="020B0604020202020204" pitchFamily="34" charset="0"/>
                </a:endParaRPr>
              </a:p>
              <a:p>
                <a:pPr marL="0" indent="0"/>
                <a:r>
                  <a:rPr lang="en-US" altLang="zh-CN" sz="1800">
                    <a:solidFill>
                      <a:srgbClr val="0000FF"/>
                    </a:solidFill>
                    <a:ea typeface="-apple-system"/>
                    <a:cs typeface="Arial" panose="020B0604020202020204" pitchFamily="34" charset="0"/>
                    <a:sym typeface="+mn-ea"/>
                  </a:rPr>
                  <a:t>5.6 GeV/fm</a:t>
                </a:r>
                <a:r>
                  <a:rPr lang="en-US" altLang="zh-CN" sz="1800" baseline="30000">
                    <a:solidFill>
                      <a:srgbClr val="0000FF"/>
                    </a:solidFill>
                    <a:ea typeface="-apple-system"/>
                    <a:cs typeface="Arial" panose="020B0604020202020204" pitchFamily="34" charset="0"/>
                    <a:sym typeface="+mn-ea"/>
                  </a:rPr>
                  <a:t>4</a:t>
                </a:r>
                <a:endParaRPr lang="en-US" altLang="zh-CN" sz="1800" b="0" i="0" baseline="30000">
                  <a:solidFill>
                    <a:srgbClr val="0000FF"/>
                  </a:solidFill>
                  <a:ea typeface="-apple-system"/>
                  <a:cs typeface="Arial" panose="020B0604020202020204" pitchFamily="34" charset="0"/>
                </a:endParaRPr>
              </a:p>
              <a:p>
                <a:pPr marL="0" indent="0"/>
                <a:endParaRPr lang="en-US" altLang="zh-CN" sz="1800" b="0" i="0" baseline="30000">
                  <a:solidFill>
                    <a:srgbClr val="0000FF"/>
                  </a:solidFill>
                  <a:latin typeface="Times New Roman" panose="02020603050405020304" charset="0"/>
                  <a:ea typeface="-apple-system"/>
                  <a:cs typeface="Arial" panose="020B0604020202020204" pitchFamily="34" charset="0"/>
                  <a:sym typeface="+mn-ea"/>
                </a:endParaRPr>
              </a:p>
            </p:txBody>
          </p:sp>
        </mc:Choice>
        <mc:Fallback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265" y="3789045"/>
                <a:ext cx="2083435" cy="1655445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文本框 1"/>
          <p:cNvSpPr txBox="1"/>
          <p:nvPr/>
        </p:nvSpPr>
        <p:spPr>
          <a:xfrm>
            <a:off x="1619885" y="764540"/>
            <a:ext cx="3438525" cy="368300"/>
          </a:xfrm>
          <a:prstGeom prst="rect">
            <a:avLst/>
          </a:prstGeom>
        </p:spPr>
        <p:txBody>
          <a:bodyPr wrap="square">
            <a:spAutoFit/>
          </a:bodyPr>
          <a:p>
            <a:pPr marL="0" indent="0"/>
            <a:r>
              <a:rPr lang="en-US" altLang="zh-CN" sz="1800" b="0" i="0">
                <a:solidFill>
                  <a:schemeClr val="tx1"/>
                </a:solidFill>
                <a:ea typeface="-apple-system"/>
                <a:cs typeface="Arial" panose="020B0604020202020204" pitchFamily="34" charset="0"/>
              </a:rPr>
              <a:t>Pressure gradient in </a:t>
            </a:r>
            <a:r>
              <a:rPr lang="en-US" altLang="zh-CN" sz="1800" b="0" i="1">
                <a:solidFill>
                  <a:schemeClr val="tx1"/>
                </a:solidFill>
                <a:latin typeface="Times New Roman" panose="02020603050405020304" charset="0"/>
                <a:ea typeface="-apple-system"/>
                <a:cs typeface="Times New Roman" panose="02020603050405020304" charset="0"/>
              </a:rPr>
              <a:t>x</a:t>
            </a:r>
            <a:r>
              <a:rPr lang="en-US" altLang="zh-CN" sz="1800" b="0" i="0">
                <a:solidFill>
                  <a:schemeClr val="tx1"/>
                </a:solidFill>
                <a:ea typeface="-apple-system"/>
                <a:cs typeface="Arial" panose="020B0604020202020204" pitchFamily="34" charset="0"/>
              </a:rPr>
              <a:t> direction </a:t>
            </a:r>
            <a:endParaRPr lang="en-US" altLang="zh-CN" sz="1800" b="1" i="1" baseline="30000">
              <a:solidFill>
                <a:srgbClr val="0000FF"/>
              </a:solidFill>
              <a:latin typeface="Times New Roman" panose="02020603050405020304" charset="0"/>
              <a:ea typeface="-apple-system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9217" name="标题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44450"/>
                <a:ext cx="9128125" cy="720000"/>
              </a:xfrm>
              <a:solidFill>
                <a:srgbClr val="C00000"/>
              </a:solidFill>
            </p:spPr>
            <p:txBody>
              <a:bodyPr anchor="ctr" anchorCtr="0"/>
              <a:lstStyle/>
              <a:p>
                <a:r>
                  <a:rPr lang="en-US" altLang="zh-CN" sz="280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Observables: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𝑑</m:t>
                        </m:r>
                        <m:sSub>
                          <m:sSubPr>
                            <m:ctrlPr>
                              <a:rPr lang="en-US" altLang="zh-CN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  <a:sym typeface="+mn-ea"/>
                              </a:rPr>
                            </m:ctrlPr>
                          </m:sSubPr>
                          <m:e>
                            <m:r>
                              <a:rPr lang="en-US" altLang="zh-CN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  <a:sym typeface="+mn-ea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  <a:sym typeface="+mn-ea"/>
                              </a:rPr>
                              <m:t>𝑐ℎ</m:t>
                            </m:r>
                          </m:sub>
                        </m:sSub>
                      </m:num>
                      <m:den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𝑑</m:t>
                        </m:r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𝜂</m:t>
                        </m:r>
                      </m:den>
                    </m:f>
                    <m:r>
                      <a:rPr lang="en-US" altLang="zh-CN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MS Mincho" charset="0"/>
                        <a:cs typeface="Cambria Math" panose="02040503050406030204" pitchFamily="18" charset="0"/>
                        <a:sym typeface="+mn-ea"/>
                      </a:rPr>
                      <m:t>, </m:t>
                    </m:r>
                    <m:sSub>
                      <m:sSubPr>
                        <m:ctrlP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</m:ctrlPr>
                      </m:sSubPr>
                      <m:e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  <a:sym typeface="+mn-ea"/>
                          </a:rPr>
                          <m:t>𝑣</m:t>
                        </m:r>
                      </m:e>
                      <m:sub>
                        <m:r>
                          <a:rPr lang="en-US" altLang="zh-CN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MS Mincho" charset="0"/>
                            <a:cs typeface="Cambria Math" panose="02040503050406030204" pitchFamily="18" charset="0"/>
                            <a:sym typeface="+mn-ea"/>
                          </a:rPr>
                          <m:t>2</m:t>
                        </m:r>
                      </m:sub>
                    </m:sSub>
                  </m:oMath>
                </a14:m>
                <a:endParaRPr lang="en-US" altLang="zh-CN" sz="280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+mn-ea"/>
                </a:endParaRPr>
              </a:p>
            </p:txBody>
          </p:sp>
        </mc:Choice>
        <mc:Fallback>
          <p:sp>
            <p:nvSpPr>
              <p:cNvPr id="9217" name="标题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44450"/>
                <a:ext cx="9128125" cy="720000"/>
              </a:xfrm>
              <a:blipFill rotWithShape="1">
                <a:blip r:embed="rId1"/>
                <a:stretch>
                  <a:fillRect b="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15" y="2141220"/>
            <a:ext cx="3831590" cy="282003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7315" y="5770245"/>
            <a:ext cx="9020810" cy="92202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>
                <a:solidFill>
                  <a:schemeClr val="tx1"/>
                </a:solidFill>
              </a:rPr>
              <a:t>1. 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Magnetic squeezing force </a:t>
            </a:r>
            <a:r>
              <a:rPr sz="1800">
                <a:solidFill>
                  <a:schemeClr val="tx1"/>
                </a:solidFill>
              </a:rPr>
              <a:t>on the yield distribution of charged particles is </a:t>
            </a:r>
            <a:r>
              <a:rPr sz="1800">
                <a:solidFill>
                  <a:srgbClr val="0000FF"/>
                </a:solidFill>
              </a:rPr>
              <a:t>insignificant</a:t>
            </a:r>
            <a:r>
              <a:rPr lang="en-US" sz="1800">
                <a:solidFill>
                  <a:schemeClr val="tx1"/>
                </a:solidFill>
              </a:rPr>
              <a:t>.</a:t>
            </a:r>
            <a:endParaRPr sz="180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800">
                <a:solidFill>
                  <a:schemeClr val="tx1"/>
                </a:solidFill>
              </a:rPr>
              <a:t>2. </a:t>
            </a:r>
            <a:r>
              <a:rPr sz="1800">
                <a:solidFill>
                  <a:schemeClr val="tx1"/>
                </a:solidFill>
              </a:rPr>
              <a:t>The magnetic field</a:t>
            </a:r>
            <a:r>
              <a:rPr lang="en-US" sz="1800">
                <a:solidFill>
                  <a:schemeClr val="tx1"/>
                </a:solidFill>
              </a:rPr>
              <a:t>s</a:t>
            </a:r>
            <a:r>
              <a:rPr sz="1800">
                <a:solidFill>
                  <a:srgbClr val="DF0FE1"/>
                </a:solidFill>
              </a:rPr>
              <a:t> affect</a:t>
            </a:r>
            <a:r>
              <a:rPr sz="1800">
                <a:solidFill>
                  <a:schemeClr val="tx1"/>
                </a:solidFill>
              </a:rPr>
              <a:t> the </a:t>
            </a:r>
            <a:r>
              <a:rPr lang="en-US" sz="1800">
                <a:solidFill>
                  <a:schemeClr val="tx1"/>
                </a:solidFill>
              </a:rPr>
              <a:t>elliptic flow </a:t>
            </a:r>
            <a:r>
              <a:rPr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sz="1800" baseline="-25000">
                <a:solidFill>
                  <a:srgbClr val="C00000"/>
                </a:solidFill>
                <a:sym typeface="+mn-ea"/>
              </a:rPr>
              <a:t>2</a:t>
            </a:r>
            <a:r>
              <a:rPr sz="1800">
                <a:solidFill>
                  <a:schemeClr val="tx1"/>
                </a:solidFill>
              </a:rPr>
              <a:t> of charged particles.</a:t>
            </a:r>
            <a:endParaRPr sz="1800">
              <a:solidFill>
                <a:schemeClr val="tx1"/>
              </a:solidFill>
            </a:endParaRPr>
          </a:p>
        </p:txBody>
      </p:sp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7990" y="4961255"/>
            <a:ext cx="3304540" cy="82867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7315" y="1224915"/>
            <a:ext cx="90824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/>
              <a:t>Framework: </a:t>
            </a:r>
            <a:r>
              <a:rPr lang="en-US" altLang="zh-CN" sz="1800">
                <a:solidFill>
                  <a:srgbClr val="C00000"/>
                </a:solidFill>
              </a:rPr>
              <a:t>Optical Glauber model + Squeezing Force</a:t>
            </a:r>
            <a:r>
              <a:rPr lang="en-US" altLang="zh-CN" sz="1800"/>
              <a:t> + </a:t>
            </a:r>
            <a:r>
              <a:rPr lang="en-US" altLang="zh-CN" sz="1800">
                <a:solidFill>
                  <a:srgbClr val="0000FF"/>
                </a:solidFill>
              </a:rPr>
              <a:t>CLVisc</a:t>
            </a:r>
            <a:r>
              <a:rPr lang="en-US" altLang="zh-CN" sz="1800"/>
              <a:t> + </a:t>
            </a:r>
            <a:r>
              <a:rPr lang="en-US" altLang="zh-CN" sz="1800">
                <a:solidFill>
                  <a:srgbClr val="00B050"/>
                </a:solidFill>
              </a:rPr>
              <a:t>Smooth method</a:t>
            </a:r>
            <a:r>
              <a:rPr lang="en-US" altLang="zh-CN" sz="1800"/>
              <a:t>. </a:t>
            </a:r>
            <a:endParaRPr lang="en-US" altLang="zh-CN" sz="1800"/>
          </a:p>
        </p:txBody>
      </p:sp>
      <p:sp>
        <p:nvSpPr>
          <p:cNvPr id="7" name="文本框 6"/>
          <p:cNvSpPr txBox="1"/>
          <p:nvPr/>
        </p:nvSpPr>
        <p:spPr>
          <a:xfrm>
            <a:off x="3851910" y="859155"/>
            <a:ext cx="6233795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>
                <a:cs typeface="Arial" panose="020B0604020202020204" pitchFamily="34" charset="0"/>
                <a:sym typeface="+mn-ea"/>
              </a:rPr>
              <a:t>Long-Gang Pang et. al,</a:t>
            </a:r>
            <a:r>
              <a:rPr lang="en-US" altLang="zh-CN" sz="1600">
                <a:solidFill>
                  <a:srgbClr val="000000"/>
                </a:solidFill>
                <a:ea typeface="Times-Roman"/>
                <a:cs typeface="Arial" panose="020B0604020202020204" pitchFamily="34" charset="0"/>
              </a:rPr>
              <a:t> Phys. Rev. C 97, 064918 (2018).</a:t>
            </a:r>
            <a:endParaRPr lang="en-US" altLang="zh-CN" sz="1600">
              <a:solidFill>
                <a:srgbClr val="000000"/>
              </a:solidFill>
              <a:ea typeface="Times-Roman"/>
              <a:cs typeface="Arial" panose="020B0604020202020204" pitchFamily="34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490845" y="2141220"/>
            <a:ext cx="725170" cy="935990"/>
          </a:xfrm>
          <a:prstGeom prst="ellipse">
            <a:avLst/>
          </a:prstGeom>
          <a:noFill/>
          <a:ln w="12700" cmpd="sng">
            <a:solidFill>
              <a:srgbClr val="C6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 rot="10800000">
            <a:off x="7339965" y="2563495"/>
            <a:ext cx="518795" cy="8636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925945" y="2020570"/>
            <a:ext cx="617220" cy="1128395"/>
          </a:xfrm>
          <a:prstGeom prst="ellipse">
            <a:avLst/>
          </a:prstGeom>
          <a:noFill/>
          <a:ln w="12700" cmpd="sng">
            <a:solidFill>
              <a:srgbClr val="C6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5" name="右箭头 14"/>
          <p:cNvSpPr/>
          <p:nvPr/>
        </p:nvSpPr>
        <p:spPr>
          <a:xfrm>
            <a:off x="6049010" y="2519045"/>
            <a:ext cx="360045" cy="142240"/>
          </a:xfrm>
          <a:prstGeom prst="rightArrow">
            <a:avLst/>
          </a:prstGeom>
          <a:solidFill>
            <a:srgbClr val="C6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10935" y="2222944"/>
            <a:ext cx="414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F</a:t>
            </a:r>
            <a:endParaRPr lang="en-US" altLang="zh-CN" i="1">
              <a:solidFill>
                <a:srgbClr val="C0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659120" y="242316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5854065" y="249872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5898515" y="263525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6012180" y="2750185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667375" y="267462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5758180" y="280162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024880" y="2449195"/>
            <a:ext cx="75565" cy="7556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6024880" y="244919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885180" y="278955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885180" y="228155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5591810" y="259905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833745" y="293306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5801995" y="239014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7005955" y="240665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200900" y="248221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7245350" y="261874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359015" y="2733675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7014210" y="265811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7105015" y="278511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371715" y="2432685"/>
            <a:ext cx="75565" cy="7556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371715" y="243268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7232015" y="277304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232015" y="226504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938645" y="258254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180580" y="2916555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7148830" y="237363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6642735" y="2573020"/>
            <a:ext cx="504190" cy="75565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文本框 45"/>
              <p:cNvSpPr txBox="1"/>
              <p:nvPr/>
            </p:nvSpPr>
            <p:spPr>
              <a:xfrm>
                <a:off x="6541071" y="2222944"/>
                <a:ext cx="47307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US" altLang="zh-CN" i="1">
                  <a:solidFill>
                    <a:srgbClr val="0000FF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46" name="文本框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1071" y="2222944"/>
                <a:ext cx="473075" cy="368300"/>
              </a:xfrm>
              <a:prstGeom prst="rect">
                <a:avLst/>
              </a:prstGeom>
              <a:blipFill rotWithShape="1">
                <a:blip r:embed="rId4"/>
                <a:stretch>
                  <a:fillRect l="-121" t="-121" r="121" b="12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右箭头 46"/>
          <p:cNvSpPr/>
          <p:nvPr/>
        </p:nvSpPr>
        <p:spPr>
          <a:xfrm rot="5400000">
            <a:off x="7087235" y="1967865"/>
            <a:ext cx="311150" cy="7620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" name="右箭头 47"/>
          <p:cNvSpPr/>
          <p:nvPr/>
        </p:nvSpPr>
        <p:spPr>
          <a:xfrm rot="16200000">
            <a:off x="7087870" y="3110865"/>
            <a:ext cx="311150" cy="76200"/>
          </a:xfrm>
          <a:prstGeom prst="rightArrow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0" name="文本框 49"/>
              <p:cNvSpPr txBox="1"/>
              <p:nvPr/>
            </p:nvSpPr>
            <p:spPr>
              <a:xfrm>
                <a:off x="7276401" y="1652524"/>
                <a:ext cx="485140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altLang="zh-CN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𝑦</m:t>
                          </m:r>
                        </m:sup>
                      </m:sSup>
                    </m:oMath>
                  </m:oMathPara>
                </a14:m>
                <a:endParaRPr lang="en-US" altLang="zh-CN" i="1">
                  <a:solidFill>
                    <a:srgbClr val="0000FF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0" name="文本框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6401" y="1652524"/>
                <a:ext cx="485140" cy="368300"/>
              </a:xfrm>
              <a:prstGeom prst="rect">
                <a:avLst/>
              </a:prstGeom>
              <a:blipFill rotWithShape="1">
                <a:blip r:embed="rId5"/>
                <a:stretch>
                  <a:fillRect l="-118" t="-69" r="118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文本框 51"/>
          <p:cNvSpPr txBox="1"/>
          <p:nvPr/>
        </p:nvSpPr>
        <p:spPr>
          <a:xfrm>
            <a:off x="7884160" y="2080895"/>
            <a:ext cx="904240" cy="368300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p>
            <a:r>
              <a:rPr lang="en-US" altLang="zh-CN" sz="1800" b="1" i="1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F</a:t>
            </a:r>
            <a:r>
              <a:rPr lang="en-US" altLang="zh-CN" sz="1800" b="1" i="1" baseline="300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1800" b="1" i="1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&gt; F</a:t>
            </a:r>
            <a:r>
              <a:rPr lang="en-US" altLang="zh-CN" sz="1800" b="1" i="1" baseline="300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y</a:t>
            </a:r>
            <a:endParaRPr lang="en-US" altLang="zh-CN" sz="1800" b="1" i="1" baseline="30000">
              <a:solidFill>
                <a:srgbClr val="0000FF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5" name="文本框 54"/>
              <p:cNvSpPr txBox="1"/>
              <p:nvPr/>
            </p:nvSpPr>
            <p:spPr>
              <a:xfrm>
                <a:off x="5742876" y="3069209"/>
                <a:ext cx="104711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𝐹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−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𝛻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altLang="zh-CN" i="1">
                  <a:solidFill>
                    <a:srgbClr val="C00000"/>
                  </a:solidFill>
                  <a:latin typeface="Cambria Math" panose="02040503050406030204" pitchFamily="18" charset="0"/>
                  <a:cs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55" name="文本框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2876" y="3069209"/>
                <a:ext cx="1047115" cy="368300"/>
              </a:xfrm>
              <a:prstGeom prst="rect">
                <a:avLst/>
              </a:prstGeom>
              <a:blipFill rotWithShape="1">
                <a:blip r:embed="rId6"/>
                <a:stretch>
                  <a:fillRect l="-55" t="-69" r="55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文本框 57"/>
          <p:cNvSpPr txBox="1"/>
          <p:nvPr/>
        </p:nvSpPr>
        <p:spPr>
          <a:xfrm>
            <a:off x="4843145" y="1772920"/>
            <a:ext cx="18713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Initial state (</a:t>
            </a:r>
            <a:r>
              <a:rPr lang="en-US" altLang="zh-CN" i="1">
                <a:latin typeface="Times New Roman" panose="02020603050405020304" charset="0"/>
                <a:cs typeface="Times New Roman" panose="02020603050405020304" charset="0"/>
              </a:rPr>
              <a:t>xy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45" name="文本框 44"/>
          <p:cNvSpPr txBox="1"/>
          <p:nvPr/>
        </p:nvSpPr>
        <p:spPr>
          <a:xfrm>
            <a:off x="4843145" y="3573145"/>
            <a:ext cx="18713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Final state (</a:t>
            </a:r>
            <a:r>
              <a:rPr lang="en-US" altLang="zh-CN" b="1" i="1">
                <a:latin typeface="Times New Roman" panose="02020603050405020304" charset="0"/>
                <a:cs typeface="Times New Roman" panose="02020603050405020304" charset="0"/>
              </a:rPr>
              <a:t>p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56" name="文本框 55"/>
          <p:cNvSpPr txBox="1"/>
          <p:nvPr/>
        </p:nvSpPr>
        <p:spPr>
          <a:xfrm>
            <a:off x="6543040" y="3580130"/>
            <a:ext cx="1341120" cy="368300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 anchor="t">
            <a:spAutoFit/>
          </a:bodyPr>
          <a:p>
            <a:pPr algn="ctr"/>
            <a:r>
              <a:rPr lang="en-US" altLang="zh-CN" sz="1800" b="1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p</a:t>
            </a:r>
            <a:r>
              <a:rPr lang="en-US" altLang="zh-CN" sz="1800" b="1" i="1" baseline="-2500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x</a:t>
            </a:r>
            <a:r>
              <a:rPr lang="en-US" altLang="zh-CN" sz="1800" b="1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1800" b="1" i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↓ </a:t>
            </a:r>
            <a:r>
              <a:rPr lang="en-US" altLang="zh-CN" sz="1800" b="1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&gt;  p</a:t>
            </a:r>
            <a:r>
              <a:rPr lang="en-US" altLang="zh-CN" sz="1800" b="1" i="1" baseline="-2500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y</a:t>
            </a:r>
            <a:r>
              <a:rPr lang="en-US" altLang="zh-CN" sz="1800" b="1" i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sz="1800" b="1" i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↑</a:t>
            </a:r>
            <a:endParaRPr lang="en-US" altLang="zh-CN" sz="1800" b="1" i="1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843145" y="4293235"/>
            <a:ext cx="151955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ym typeface="+mn-ea"/>
              </a:rPr>
              <a:t>Elliptic flow:</a:t>
            </a:r>
            <a:endParaRPr lang="en-US" altLang="zh-CN"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0" name="文本框 59"/>
              <p:cNvSpPr txBox="1"/>
              <p:nvPr/>
            </p:nvSpPr>
            <p:spPr>
              <a:xfrm>
                <a:off x="6228016" y="4077589"/>
                <a:ext cx="2365375" cy="79057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zh-CN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funcPr>
                        <m:fName>
                          <m:d>
                            <m:dPr>
                              <m:begChr m:val="〈"/>
                              <m:endChr m:val="〉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US" altLang="zh-CN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zh-CN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𝜙</m:t>
                                  </m:r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</m:func>
                            </m:e>
                          </m:d>
                        </m:fName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=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𝑥</m:t>
                                      </m:r>
                                    </m:sub>
                                    <m:sup>
                                      <m:r>
                                        <a:rPr lang="en-US" altLang="zh-CN" i="1">
                                          <a:latin typeface="Cambria Math" panose="02040503050406030204" pitchFamily="18" charset="0"/>
                                          <a:cs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60" name="文本框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016" y="4077589"/>
                <a:ext cx="2365375" cy="790575"/>
              </a:xfrm>
              <a:prstGeom prst="rect">
                <a:avLst/>
              </a:prstGeom>
              <a:blipFill rotWithShape="1">
                <a:blip r:embed="rId7"/>
                <a:stretch>
                  <a:fillRect l="-24" t="-32" r="24" b="3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文本框 60"/>
          <p:cNvSpPr txBox="1"/>
          <p:nvPr/>
        </p:nvSpPr>
        <p:spPr>
          <a:xfrm>
            <a:off x="3636010" y="5229225"/>
            <a:ext cx="18281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800">
                <a:solidFill>
                  <a:schemeClr val="tx1"/>
                </a:solidFill>
                <a:sym typeface="+mn-ea"/>
              </a:rPr>
              <a:t>Smooth method:</a:t>
            </a:r>
            <a:endParaRPr lang="en-US" altLang="zh-CN" sz="1800">
              <a:solidFill>
                <a:schemeClr val="tx1"/>
              </a:solidFill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524750" y="2750185"/>
            <a:ext cx="164401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600">
                <a:cs typeface="Arial" panose="020B0604020202020204" pitchFamily="34" charset="0"/>
                <a:sym typeface="+mn-ea"/>
              </a:rPr>
              <a:t>the eccentricity of  QGP fireball increases.</a:t>
            </a:r>
            <a:endParaRPr lang="en-US" altLang="zh-CN" sz="1600"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Results: the effect of B field initial value</a:t>
            </a:r>
            <a:endParaRPr lang="en-US" altLang="zh-CN"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40200" y="2170430"/>
            <a:ext cx="4024630" cy="307276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15925" y="5543550"/>
            <a:ext cx="8390890" cy="92202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>
                <a:solidFill>
                  <a:schemeClr val="tx1"/>
                </a:solidFill>
              </a:rPr>
              <a:t>Setup-2 has </a:t>
            </a:r>
            <a:r>
              <a:rPr lang="en-US" altLang="zh-CN" sz="1800">
                <a:solidFill>
                  <a:srgbClr val="0000FF"/>
                </a:solidFill>
              </a:rPr>
              <a:t>the largest initial param</a:t>
            </a:r>
            <a:r>
              <a:rPr lang="en-US" sz="1800">
                <a:solidFill>
                  <a:srgbClr val="0000FF"/>
                </a:solidFill>
                <a:cs typeface="Arial" panose="020B0604020202020204" pitchFamily="34" charset="0"/>
                <a:sym typeface="+mn-ea"/>
              </a:rPr>
              <a:t>agnetic squeezing force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, but it affects the elliptic flow </a:t>
            </a:r>
            <a:r>
              <a:rPr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sz="1800" baseline="-25000">
                <a:solidFill>
                  <a:srgbClr val="C00000"/>
                </a:solidFill>
                <a:sym typeface="+mn-ea"/>
              </a:rPr>
              <a:t>2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 </a:t>
            </a:r>
            <a:r>
              <a:rPr lang="en-US" sz="1800">
                <a:solidFill>
                  <a:srgbClr val="C00000"/>
                </a:solidFill>
                <a:cs typeface="Arial" panose="020B0604020202020204" pitchFamily="34" charset="0"/>
                <a:sym typeface="+mn-ea"/>
              </a:rPr>
              <a:t>insignificant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. </a:t>
            </a:r>
            <a:r>
              <a:rPr lang="en-US" altLang="zh-CN" sz="1800">
                <a:solidFill>
                  <a:schemeClr val="tx1"/>
                </a:solidFill>
              </a:rPr>
              <a:t> </a:t>
            </a:r>
            <a:endParaRPr lang="en-US" altLang="zh-CN" sz="1800">
              <a:solidFill>
                <a:schemeClr val="tx1"/>
              </a:solidFill>
            </a:endParaRPr>
          </a:p>
        </p:txBody>
      </p:sp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24300" y="1772920"/>
            <a:ext cx="46901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cs typeface="Arial" panose="020B0604020202020204" pitchFamily="34" charset="0"/>
              </a:rPr>
              <a:t>Elliptic flow </a:t>
            </a:r>
            <a:r>
              <a:rPr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baseline="-25000">
                <a:solidFill>
                  <a:srgbClr val="C00000"/>
                </a:solidFill>
                <a:sym typeface="+mn-ea"/>
              </a:rPr>
              <a:t>2</a:t>
            </a:r>
            <a:r>
              <a:rPr lang="en-US" altLang="zh-CN">
                <a:cs typeface="Arial" panose="020B0604020202020204" pitchFamily="34" charset="0"/>
                <a:sym typeface="+mn-ea"/>
              </a:rPr>
              <a:t>, </a:t>
            </a:r>
            <a:r>
              <a:rPr lang="en-US" altLang="zh-CN">
                <a:cs typeface="Arial" panose="020B0604020202020204" pitchFamily="34" charset="0"/>
              </a:rPr>
              <a:t>centrality 20-50%, </a:t>
            </a:r>
            <a:r>
              <a:rPr lang="en-US" altLang="zh-CN" b="1" i="1">
                <a:latin typeface="Times New Roman" panose="02020603050405020304" charset="0"/>
                <a:cs typeface="Times New Roman" panose="02020603050405020304" charset="0"/>
              </a:rPr>
              <a:t>b </a:t>
            </a:r>
            <a:r>
              <a:rPr lang="en-US" altLang="zh-CN">
                <a:cs typeface="Arial" panose="020B0604020202020204" pitchFamily="34" charset="0"/>
              </a:rPr>
              <a:t>= 10 fm</a:t>
            </a:r>
            <a:endParaRPr lang="en-US" altLang="zh-CN" i="1">
              <a:cs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7315" y="1224915"/>
            <a:ext cx="908240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800"/>
              <a:t>Hydrodynamic framework: </a:t>
            </a:r>
            <a:r>
              <a:rPr lang="en-US" altLang="zh-CN" sz="1800">
                <a:solidFill>
                  <a:srgbClr val="C00000"/>
                </a:solidFill>
              </a:rPr>
              <a:t>Optical Glauber model + Squeezing Force</a:t>
            </a:r>
            <a:r>
              <a:rPr lang="en-US" altLang="zh-CN" sz="1800"/>
              <a:t> + </a:t>
            </a:r>
            <a:r>
              <a:rPr lang="en-US" altLang="zh-CN" sz="1800">
                <a:solidFill>
                  <a:srgbClr val="0000FF"/>
                </a:solidFill>
              </a:rPr>
              <a:t>CLVisc</a:t>
            </a:r>
            <a:r>
              <a:rPr lang="en-US" altLang="zh-CN" sz="1800"/>
              <a:t> + </a:t>
            </a:r>
            <a:r>
              <a:rPr lang="en-US" altLang="zh-CN" sz="1800">
                <a:solidFill>
                  <a:srgbClr val="00B050"/>
                </a:solidFill>
              </a:rPr>
              <a:t>Smooth method</a:t>
            </a:r>
            <a:r>
              <a:rPr lang="en-US" altLang="zh-CN" sz="1800"/>
              <a:t>. </a:t>
            </a:r>
            <a:endParaRPr lang="en-US" altLang="zh-CN" sz="1800"/>
          </a:p>
        </p:txBody>
      </p:sp>
      <p:sp>
        <p:nvSpPr>
          <p:cNvPr id="7" name="文本框 6"/>
          <p:cNvSpPr txBox="1"/>
          <p:nvPr/>
        </p:nvSpPr>
        <p:spPr>
          <a:xfrm>
            <a:off x="3851910" y="859155"/>
            <a:ext cx="6233795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>
                <a:cs typeface="Arial" panose="020B0604020202020204" pitchFamily="34" charset="0"/>
                <a:sym typeface="+mn-ea"/>
              </a:rPr>
              <a:t>Long-Gang Pang et. al,</a:t>
            </a:r>
            <a:r>
              <a:rPr lang="en-US" altLang="zh-CN" sz="1600">
                <a:solidFill>
                  <a:srgbClr val="000000"/>
                </a:solidFill>
                <a:ea typeface="Times-Roman"/>
                <a:cs typeface="Arial" panose="020B0604020202020204" pitchFamily="34" charset="0"/>
              </a:rPr>
              <a:t> Phys. Rev. C 97, 064918 (2018).</a:t>
            </a:r>
            <a:endParaRPr lang="en-US" altLang="zh-CN" sz="1600">
              <a:solidFill>
                <a:srgbClr val="000000"/>
              </a:solidFill>
              <a:ea typeface="Times-Roman"/>
              <a:cs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5" y="2330450"/>
            <a:ext cx="3634105" cy="2798445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2124075" y="2997200"/>
            <a:ext cx="4680585" cy="216535"/>
          </a:xfrm>
          <a:prstGeom prst="straightConnector1">
            <a:avLst/>
          </a:prstGeom>
          <a:ln w="12700" cmpd="sng">
            <a:solidFill>
              <a:srgbClr val="00B0F0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12" name="图片 11" descr="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130" y="3284855"/>
            <a:ext cx="965200" cy="987425"/>
          </a:xfrm>
          <a:prstGeom prst="rect">
            <a:avLst/>
          </a:prstGeom>
        </p:spPr>
      </p:pic>
      <p:sp>
        <p:nvSpPr>
          <p:cNvPr id="54" name="文本框 53"/>
          <p:cNvSpPr txBox="1"/>
          <p:nvPr/>
        </p:nvSpPr>
        <p:spPr>
          <a:xfrm>
            <a:off x="2627630" y="2781300"/>
            <a:ext cx="884555" cy="184785"/>
          </a:xfrm>
          <a:prstGeom prst="rect">
            <a:avLst/>
          </a:prstGeom>
          <a:noFill/>
          <a:ln w="12700">
            <a:solidFill>
              <a:srgbClr val="C60000"/>
            </a:solidFill>
            <a:prstDash val="dash"/>
          </a:ln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932045" y="2781300"/>
            <a:ext cx="884555" cy="184785"/>
          </a:xfrm>
          <a:prstGeom prst="rect">
            <a:avLst/>
          </a:prstGeom>
          <a:noFill/>
          <a:ln w="12700">
            <a:solidFill>
              <a:srgbClr val="C60000"/>
            </a:solidFill>
            <a:prstDash val="dash"/>
          </a:ln>
        </p:spPr>
        <p:txBody>
          <a:bodyPr wrap="square" rtlCol="0">
            <a:noAutofit/>
          </a:bodyPr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Results: the effect of B field lifetime</a:t>
            </a:r>
            <a:endParaRPr lang="en-US" altLang="zh-CN" sz="28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43755" y="1845310"/>
            <a:ext cx="3864610" cy="29502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12590" y="5013325"/>
            <a:ext cx="4817110" cy="92202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</a:rPr>
              <a:t>Setup3: a longer-lasting </a:t>
            </a:r>
            <a:r>
              <a:rPr lang="en-US" sz="1800" b="1">
                <a:solidFill>
                  <a:srgbClr val="0000FF"/>
                </a:solidFill>
              </a:rPr>
              <a:t>B</a:t>
            </a:r>
            <a:r>
              <a:rPr lang="en-US" sz="1800">
                <a:solidFill>
                  <a:schemeClr val="tx1"/>
                </a:solidFill>
              </a:rPr>
              <a:t> field reduces the </a:t>
            </a:r>
            <a:r>
              <a:rPr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sz="1800" baseline="-25000">
                <a:solidFill>
                  <a:srgbClr val="C00000"/>
                </a:solidFill>
                <a:sym typeface="+mn-ea"/>
              </a:rPr>
              <a:t>2</a:t>
            </a:r>
            <a:r>
              <a:rPr lang="en-US" sz="1800">
                <a:solidFill>
                  <a:schemeClr val="tx1"/>
                </a:solidFill>
              </a:rPr>
              <a:t> of the final charged particles.</a:t>
            </a:r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865" y="765175"/>
            <a:ext cx="3602355" cy="27400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15" y="3645535"/>
            <a:ext cx="3634105" cy="2798445"/>
          </a:xfrm>
          <a:prstGeom prst="rect">
            <a:avLst/>
          </a:prstGeom>
        </p:spPr>
      </p:pic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 flipV="1">
            <a:off x="2051685" y="2780665"/>
            <a:ext cx="4968875" cy="144780"/>
          </a:xfrm>
          <a:prstGeom prst="straightConnector1">
            <a:avLst/>
          </a:prstGeom>
          <a:ln w="12700" cmpd="sng">
            <a:solidFill>
              <a:srgbClr val="00B050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6" name="图片 5" descr="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070" y="2925445"/>
            <a:ext cx="1047750" cy="11525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156325" y="198882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00FF"/>
                </a:solidFill>
              </a:rPr>
              <a:t>suppressing v</a:t>
            </a:r>
            <a:r>
              <a:rPr lang="en-US" altLang="zh-CN" baseline="-25000">
                <a:solidFill>
                  <a:srgbClr val="0000FF"/>
                </a:solidFill>
              </a:rPr>
              <a:t>2</a:t>
            </a:r>
            <a:r>
              <a:rPr lang="en-US" altLang="zh-CN">
                <a:solidFill>
                  <a:srgbClr val="0000FF"/>
                </a:solidFill>
              </a:rPr>
              <a:t> 3-4% </a:t>
            </a:r>
            <a:endParaRPr lang="en-US" altLang="zh-CN">
              <a:solidFill>
                <a:srgbClr val="0000FF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843780" y="1196975"/>
            <a:ext cx="34963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B050"/>
                </a:solidFill>
              </a:rPr>
              <a:t>Setup-3 has the </a:t>
            </a:r>
            <a:r>
              <a:rPr lang="en-US" altLang="zh-CN">
                <a:solidFill>
                  <a:srgbClr val="C00000"/>
                </a:solidFill>
              </a:rPr>
              <a:t>longest</a:t>
            </a:r>
            <a:r>
              <a:rPr lang="en-US" altLang="zh-CN">
                <a:solidFill>
                  <a:srgbClr val="00B050"/>
                </a:solidFill>
              </a:rPr>
              <a:t> lifetime</a:t>
            </a:r>
            <a:endParaRPr lang="en-US" altLang="zh-CN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Results: effect of </a:t>
            </a:r>
            <a:r>
              <a:rPr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magnetic susceptibility</a:t>
            </a:r>
            <a:r>
              <a:rPr lang="en-US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sz="2800" i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χ</a:t>
            </a:r>
            <a:endParaRPr lang="en-US" altLang="en-US" sz="2800" i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45465" y="4958080"/>
            <a:ext cx="8329295" cy="1337945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</a:rPr>
              <a:t>1.</a:t>
            </a:r>
            <a:r>
              <a:rPr sz="180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</a:rPr>
              <a:t>T</a:t>
            </a:r>
            <a:r>
              <a:rPr sz="1800">
                <a:solidFill>
                  <a:schemeClr val="tx1"/>
                </a:solidFill>
                <a:cs typeface="Arial" panose="020B0604020202020204" pitchFamily="34" charset="0"/>
              </a:rPr>
              <a:t>he 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</a:rPr>
              <a:t>impact</a:t>
            </a:r>
            <a:r>
              <a:rPr sz="1800">
                <a:solidFill>
                  <a:schemeClr val="tx1"/>
                </a:solidFill>
                <a:cs typeface="Arial" panose="020B0604020202020204" pitchFamily="34" charset="0"/>
              </a:rPr>
              <a:t> of different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</a:rPr>
              <a:t> magnetic</a:t>
            </a:r>
            <a:r>
              <a:rPr sz="1800">
                <a:solidFill>
                  <a:schemeClr val="tx1"/>
                </a:solidFill>
                <a:cs typeface="Arial" panose="020B0604020202020204" pitchFamily="34" charset="0"/>
              </a:rPr>
              <a:t> susceptibilities </a:t>
            </a:r>
            <a:r>
              <a:rPr lang="en-US"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χ </a:t>
            </a:r>
            <a:r>
              <a:rPr sz="1800">
                <a:solidFill>
                  <a:schemeClr val="tx1"/>
                </a:solidFill>
                <a:cs typeface="Arial" panose="020B0604020202020204" pitchFamily="34" charset="0"/>
              </a:rPr>
              <a:t>on the </a:t>
            </a:r>
            <a:r>
              <a:rPr lang="en-US"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v</a:t>
            </a:r>
            <a:r>
              <a:rPr lang="en-US" sz="1800" baseline="-2500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2</a:t>
            </a:r>
            <a:r>
              <a:rPr lang="en-US" sz="1800" baseline="-2500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sz="1800">
                <a:solidFill>
                  <a:schemeClr val="tx1"/>
                </a:solidFill>
                <a:cs typeface="Arial" panose="020B0604020202020204" pitchFamily="34" charset="0"/>
              </a:rPr>
              <a:t>of  is nearly </a:t>
            </a:r>
            <a:r>
              <a:rPr sz="1800">
                <a:solidFill>
                  <a:srgbClr val="0000FF"/>
                </a:solidFill>
                <a:cs typeface="Arial" panose="020B0604020202020204" pitchFamily="34" charset="0"/>
              </a:rPr>
              <a:t>indistinguishable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</a:rPr>
              <a:t>.</a:t>
            </a:r>
            <a:endParaRPr lang="en-US" sz="1800">
              <a:solidFill>
                <a:schemeClr val="tx1"/>
              </a:solidFill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</a:rPr>
              <a:t>2. For two magnetic susceptibility </a:t>
            </a:r>
            <a:r>
              <a:rPr lang="en-US"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χ</a:t>
            </a:r>
            <a:r>
              <a:rPr lang="en-US" sz="1800" i="1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 ,  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only </a:t>
            </a:r>
            <a:r>
              <a:rPr lang="en-US" sz="1800">
                <a:solidFill>
                  <a:srgbClr val="C00000"/>
                </a:solidFill>
                <a:cs typeface="Arial" panose="020B0604020202020204" pitchFamily="34" charset="0"/>
                <a:sym typeface="+mn-ea"/>
              </a:rPr>
              <a:t>2-3% suppression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 for </a:t>
            </a:r>
            <a:r>
              <a:rPr lang="en-US"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lang="en-US" sz="1800" baseline="-2500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2</a:t>
            </a: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.</a:t>
            </a:r>
            <a:endParaRPr lang="en-US" sz="1800">
              <a:solidFill>
                <a:schemeClr val="tx1"/>
              </a:solidFill>
              <a:cs typeface="Arial" panose="020B0604020202020204" pitchFamily="34" charset="0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0360" y="1917065"/>
            <a:ext cx="3943350" cy="304101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465" y="1917065"/>
            <a:ext cx="4178300" cy="3213735"/>
          </a:xfrm>
          <a:prstGeom prst="rect">
            <a:avLst/>
          </a:prstGeom>
        </p:spPr>
      </p:pic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83260" y="980440"/>
            <a:ext cx="5396230" cy="534670"/>
            <a:chOff x="1076" y="1318"/>
            <a:chExt cx="8498" cy="842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6" y="1318"/>
              <a:ext cx="8498" cy="842"/>
            </a:xfrm>
            <a:prstGeom prst="roundRect">
              <a:avLst/>
            </a:prstGeom>
            <a:ln w="25400" cmpd="sng">
              <a:solidFill>
                <a:srgbClr val="FF0000"/>
              </a:solidFill>
            </a:ln>
          </p:spPr>
        </p:pic>
        <p:sp>
          <p:nvSpPr>
            <p:cNvPr id="3" name="椭圆 2"/>
            <p:cNvSpPr/>
            <p:nvPr/>
          </p:nvSpPr>
          <p:spPr>
            <a:xfrm>
              <a:off x="2246" y="1318"/>
              <a:ext cx="454" cy="454"/>
            </a:xfrm>
            <a:prstGeom prst="ellipse">
              <a:avLst/>
            </a:prstGeom>
            <a:noFill/>
            <a:ln w="12700" cmpd="sng">
              <a:solidFill>
                <a:srgbClr val="0000FF"/>
              </a:solidFill>
              <a:prstDash val="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5098" y="1318"/>
              <a:ext cx="454" cy="454"/>
            </a:xfrm>
            <a:prstGeom prst="ellipse">
              <a:avLst/>
            </a:prstGeom>
            <a:noFill/>
            <a:ln w="12700" cmpd="sng">
              <a:solidFill>
                <a:srgbClr val="0000FF"/>
              </a:solidFill>
              <a:prstDash val="dash"/>
            </a:ln>
          </p:spPr>
          <p:style>
            <a:lnRef idx="2">
              <a:schemeClr val="accent1">
                <a:lumMod val="75000"/>
              </a:schemeClr>
            </a:lnRef>
            <a:fillRef idx="1">
              <a:schemeClr val="accent1"/>
            </a:fillRef>
            <a:effectRef idx="0">
              <a:srgbClr val="FFFFFF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164705" y="2348865"/>
            <a:ext cx="1079500" cy="695325"/>
          </a:xfrm>
          <a:prstGeom prst="rect">
            <a:avLst/>
          </a:prstGeom>
          <a:noFill/>
          <a:ln w="12700" cmpd="sng">
            <a:solidFill>
              <a:srgbClr val="C00000"/>
            </a:solidFill>
            <a:prstDash val="sysDash"/>
          </a:ln>
        </p:spPr>
        <p:txBody>
          <a:bodyPr wrap="square" rtlCol="0">
            <a:no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Results: effect of B field overlay space</a:t>
            </a:r>
            <a:endParaRPr lang="en-US" altLang="zh-CN" sz="2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5650" y="5890895"/>
            <a:ext cx="8045450" cy="64516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tx1"/>
                </a:solidFill>
              </a:rPr>
              <a:t>A</a:t>
            </a:r>
            <a:r>
              <a:rPr sz="1800">
                <a:solidFill>
                  <a:srgbClr val="0000FF"/>
                </a:solidFill>
              </a:rPr>
              <a:t> larger </a:t>
            </a:r>
            <a:r>
              <a:rPr lang="en-US" sz="1800" b="1">
                <a:solidFill>
                  <a:srgbClr val="0000FF"/>
                </a:solidFill>
              </a:rPr>
              <a:t>B</a:t>
            </a:r>
            <a:r>
              <a:rPr sz="1800">
                <a:solidFill>
                  <a:srgbClr val="0000FF"/>
                </a:solidFill>
              </a:rPr>
              <a:t> field</a:t>
            </a:r>
            <a:r>
              <a:rPr sz="1800">
                <a:solidFill>
                  <a:schemeClr val="tx1"/>
                </a:solidFill>
              </a:rPr>
              <a:t> </a:t>
            </a:r>
            <a:r>
              <a:rPr lang="en-US" sz="1800">
                <a:solidFill>
                  <a:srgbClr val="0000FF"/>
                </a:solidFill>
              </a:rPr>
              <a:t>overlay space</a:t>
            </a:r>
            <a:r>
              <a:rPr sz="1800">
                <a:solidFill>
                  <a:schemeClr val="tx1"/>
                </a:solidFill>
              </a:rPr>
              <a:t> in the transverse plane</a:t>
            </a:r>
            <a:r>
              <a:rPr sz="1800">
                <a:solidFill>
                  <a:srgbClr val="0000FF"/>
                </a:solidFill>
              </a:rPr>
              <a:t> </a:t>
            </a:r>
            <a:r>
              <a:rPr lang="en-US" sz="1800">
                <a:solidFill>
                  <a:srgbClr val="0000FF"/>
                </a:solidFill>
              </a:rPr>
              <a:t>gives</a:t>
            </a:r>
            <a:r>
              <a:rPr sz="1800">
                <a:solidFill>
                  <a:srgbClr val="0000FF"/>
                </a:solidFill>
              </a:rPr>
              <a:t> a stronger </a:t>
            </a:r>
            <a:r>
              <a:rPr lang="en-US" sz="1800">
                <a:solidFill>
                  <a:srgbClr val="0000FF"/>
                </a:solidFill>
              </a:rPr>
              <a:t>para</a:t>
            </a:r>
            <a:r>
              <a:rPr sz="1800">
                <a:solidFill>
                  <a:srgbClr val="0000FF"/>
                </a:solidFill>
              </a:rPr>
              <a:t>magnetic</a:t>
            </a:r>
            <a:r>
              <a:rPr lang="en-US" sz="1800">
                <a:solidFill>
                  <a:srgbClr val="0000FF"/>
                </a:solidFill>
              </a:rPr>
              <a:t> squeezing</a:t>
            </a:r>
            <a:r>
              <a:rPr sz="1800">
                <a:solidFill>
                  <a:srgbClr val="0000FF"/>
                </a:solidFill>
              </a:rPr>
              <a:t> effect</a:t>
            </a:r>
            <a:r>
              <a:rPr sz="1800">
                <a:solidFill>
                  <a:schemeClr val="tx1"/>
                </a:solidFill>
              </a:rPr>
              <a:t>. </a:t>
            </a:r>
            <a:endParaRPr sz="1800">
              <a:solidFill>
                <a:schemeClr val="tx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87900" y="3121660"/>
            <a:ext cx="3512820" cy="2669540"/>
          </a:xfrm>
          <a:prstGeom prst="rect">
            <a:avLst/>
          </a:prstGeom>
        </p:spPr>
      </p:pic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015" y="836295"/>
            <a:ext cx="3156585" cy="23977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015" y="3335655"/>
            <a:ext cx="3266440" cy="2453640"/>
          </a:xfrm>
          <a:prstGeom prst="rect">
            <a:avLst/>
          </a:prstGeom>
        </p:spPr>
      </p:pic>
      <p:sp>
        <p:nvSpPr>
          <p:cNvPr id="10" name="右箭头 9"/>
          <p:cNvSpPr/>
          <p:nvPr/>
        </p:nvSpPr>
        <p:spPr>
          <a:xfrm>
            <a:off x="6438265" y="1751965"/>
            <a:ext cx="1599565" cy="132715"/>
          </a:xfrm>
          <a:prstGeom prst="rightArrow">
            <a:avLst>
              <a:gd name="adj1" fmla="val 0"/>
              <a:gd name="adj2" fmla="val 56209"/>
            </a:avLst>
          </a:prstGeom>
          <a:solidFill>
            <a:srgbClr val="C60000"/>
          </a:solidFill>
          <a:ln w="12700" cmpd="sng">
            <a:solidFill>
              <a:srgbClr val="C6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6854190" y="1231265"/>
            <a:ext cx="617220" cy="1128395"/>
          </a:xfrm>
          <a:prstGeom prst="ellipse">
            <a:avLst/>
          </a:prstGeom>
          <a:noFill/>
          <a:ln w="12700" cmpd="sng">
            <a:solidFill>
              <a:srgbClr val="C6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6934200" y="1617345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7129145" y="1692910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7173595" y="1829435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287260" y="1944370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6942455" y="1868805"/>
            <a:ext cx="75565" cy="75565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>
            <a:off x="7033260" y="199580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7299960" y="1643380"/>
            <a:ext cx="75565" cy="7556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7299960" y="1643380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7160260" y="198374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160260" y="1475740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866890" y="1793240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7108825" y="2127250"/>
            <a:ext cx="75565" cy="7556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7077075" y="1584325"/>
            <a:ext cx="75565" cy="7556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文本框 51"/>
              <p:cNvSpPr txBox="1"/>
              <p:nvPr/>
            </p:nvSpPr>
            <p:spPr>
              <a:xfrm>
                <a:off x="4932045" y="1876425"/>
                <a:ext cx="1025525" cy="400685"/>
              </a:xfrm>
              <a:prstGeom prst="rect">
                <a:avLst/>
              </a:prstGeom>
              <a:ln>
                <a:solidFill>
                  <a:srgbClr val="C00000"/>
                </a:solidFill>
              </a:ln>
            </p:spPr>
            <p:style>
              <a:lnRef idx="3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solidFill>
                              <a:srgbClr val="DF0FE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solidFill>
                              <a:srgbClr val="DF0FE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800" i="1">
                            <a:solidFill>
                              <a:srgbClr val="DF0FE1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sz="1800" b="1" i="1">
                    <a:solidFill>
                      <a:srgbClr val="0000FF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</a:t>
                </a:r>
                <a:r>
                  <a:rPr lang="en-US" altLang="zh-CN" sz="1800" b="1" i="1">
                    <a:solidFill>
                      <a:schemeClr val="tx1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&lt;</a:t>
                </a:r>
                <a:r>
                  <a:rPr lang="en-US" altLang="zh-CN" sz="1800" b="1" i="1">
                    <a:solidFill>
                      <a:srgbClr val="0000FF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sz="1800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altLang="zh-CN" sz="1800" b="1" i="1" baseline="30000">
                  <a:solidFill>
                    <a:srgbClr val="0000FF"/>
                  </a:solidFill>
                  <a:latin typeface="Times New Roman" panose="02020603050405020304" charset="0"/>
                  <a:cs typeface="Times New Roman" panose="02020603050405020304" charset="0"/>
                  <a:sym typeface="+mn-ea"/>
                </a:endParaRPr>
              </a:p>
            </p:txBody>
          </p:sp>
        </mc:Choice>
        <mc:Fallback>
          <p:sp>
            <p:nvSpPr>
              <p:cNvPr id="52" name="文本框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2045" y="1876425"/>
                <a:ext cx="1025525" cy="400685"/>
              </a:xfrm>
              <a:prstGeom prst="rect">
                <a:avLst/>
              </a:prstGeom>
              <a:blipFill rotWithShape="1">
                <a:blip r:embed="rId4"/>
                <a:stretch>
                  <a:fillRect l="-929" t="-2853" r="-929" b="-2377"/>
                </a:stretch>
              </a:blipFill>
              <a:ln>
                <a:solidFill>
                  <a:srgbClr val="C00000"/>
                </a:solidFill>
              </a:ln>
            </p:spPr>
            <p:style>
              <a:lnRef idx="3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右箭头 4"/>
          <p:cNvSpPr/>
          <p:nvPr/>
        </p:nvSpPr>
        <p:spPr>
          <a:xfrm rot="16200000">
            <a:off x="6344920" y="1710055"/>
            <a:ext cx="1639570" cy="132715"/>
          </a:xfrm>
          <a:prstGeom prst="rightArrow">
            <a:avLst>
              <a:gd name="adj1" fmla="val 0"/>
              <a:gd name="adj2" fmla="val 56209"/>
            </a:avLst>
          </a:prstGeom>
          <a:solidFill>
            <a:srgbClr val="C60000"/>
          </a:solidFill>
          <a:ln w="12700" cmpd="sng">
            <a:solidFill>
              <a:srgbClr val="C60000"/>
            </a:solidFill>
            <a:prstDash val="solid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6221095" y="1130300"/>
            <a:ext cx="1628775" cy="1515110"/>
            <a:chOff x="9797" y="1780"/>
            <a:chExt cx="2565" cy="238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0" name="文本框 49"/>
                <p:cNvSpPr txBox="1"/>
                <p:nvPr/>
              </p:nvSpPr>
              <p:spPr>
                <a:xfrm>
                  <a:off x="9797" y="1780"/>
                  <a:ext cx="986" cy="1033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zh-CN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altLang="zh-CN" i="1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zh-CN" altLang="en-US" b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  <a:sym typeface="+mn-ea"/>
                          </a:rPr>
                          <m:t>↑</m:t>
                        </m:r>
                      </m:oMath>
                    </m:oMathPara>
                  </a14:m>
                  <a:endParaRPr lang="zh-CN" altLang="en-US">
                    <a:cs typeface="Arial" panose="020B0604020202020204" pitchFamily="34" charset="0"/>
                  </a:endParaRPr>
                </a:p>
                <a:p>
                  <a:pPr algn="l"/>
                  <a:endParaRPr lang="en-US" altLang="zh-CN" i="1">
                    <a:solidFill>
                      <a:srgbClr val="0000FF"/>
                    </a:solidFill>
                    <a:latin typeface="Cambria Math" panose="02040503050406030204" pitchFamily="18" charset="0"/>
                    <a:cs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50" name="文本框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97" y="1780"/>
                  <a:ext cx="986" cy="1033"/>
                </a:xfrm>
                <a:prstGeom prst="rect">
                  <a:avLst/>
                </a:prstGeom>
                <a:blipFill rotWithShape="1">
                  <a:blip r:embed="rId5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左大括号 5"/>
            <p:cNvSpPr/>
            <p:nvPr/>
          </p:nvSpPr>
          <p:spPr>
            <a:xfrm>
              <a:off x="10450" y="1879"/>
              <a:ext cx="855" cy="972"/>
            </a:xfrm>
            <a:prstGeom prst="leftBrac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" name="文本框 6"/>
                <p:cNvSpPr txBox="1"/>
                <p:nvPr/>
              </p:nvSpPr>
              <p:spPr>
                <a:xfrm>
                  <a:off x="11515" y="3586"/>
                  <a:ext cx="847" cy="580"/>
                </a:xfrm>
                <a:prstGeom prst="rect">
                  <a:avLst/>
                </a:prstGeom>
                <a:noFill/>
              </p:spPr>
              <p:txBody>
                <a:bodyPr wrap="none" rtlCol="0" anchor="t">
                  <a:spAutoFit/>
                </a:bodyPr>
                <a:p>
                  <a:pPr algn="l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solidFill>
                                <a:srgbClr val="DF0FE1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solidFill>
                                <a:srgbClr val="DF0FE1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zh-CN" i="1">
                              <a:solidFill>
                                <a:srgbClr val="DF0FE1"/>
                              </a:solidFill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a14:m>
                  <a:r>
                    <a:rPr lang="zh-CN" altLang="en-US">
                      <a:solidFill>
                        <a:srgbClr val="DF0FE1"/>
                      </a:solidFill>
                      <a:cs typeface="Arial" panose="020B0604020202020204" pitchFamily="34" charset="0"/>
                      <a:sym typeface="+mn-ea"/>
                    </a:rPr>
                    <a:t>↑</a:t>
                  </a:r>
                  <a:endParaRPr lang="zh-CN" altLang="en-US" i="1">
                    <a:solidFill>
                      <a:srgbClr val="DF0FE1"/>
                    </a:solidFill>
                    <a:latin typeface="Cambria Math" panose="02040503050406030204" pitchFamily="18" charset="0"/>
                    <a:cs typeface="Arial" panose="020B0604020202020204" pitchFamily="34" charset="0"/>
                    <a:sym typeface="+mn-ea"/>
                  </a:endParaRPr>
                </a:p>
              </p:txBody>
            </p:sp>
          </mc:Choice>
          <mc:Fallback>
            <p:sp>
              <p:nvSpPr>
                <p:cNvPr id="7" name="文本框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515" y="3586"/>
                  <a:ext cx="847" cy="580"/>
                </a:xfrm>
                <a:prstGeom prst="rect">
                  <a:avLst/>
                </a:prstGeom>
                <a:blipFill rotWithShape="1">
                  <a:blip r:embed="rId6"/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左大括号 11"/>
            <p:cNvSpPr/>
            <p:nvPr/>
          </p:nvSpPr>
          <p:spPr>
            <a:xfrm rot="16200000">
              <a:off x="11140" y="3048"/>
              <a:ext cx="855" cy="571"/>
            </a:xfrm>
            <a:prstGeom prst="leftBrace">
              <a:avLst/>
            </a:prstGeom>
            <a:ln>
              <a:solidFill>
                <a:srgbClr val="DF0FE1"/>
              </a:solidFill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4787900" y="935990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Initial state (</a:t>
            </a:r>
            <a:r>
              <a:rPr lang="en-US" altLang="zh-CN" i="1">
                <a:latin typeface="Times New Roman" panose="02020603050405020304" charset="0"/>
                <a:cs typeface="Times New Roman" panose="02020603050405020304" charset="0"/>
              </a:rPr>
              <a:t>xy</a:t>
            </a:r>
            <a:r>
              <a:rPr lang="en-US" altLang="zh-CN"/>
              <a:t>)</a:t>
            </a:r>
            <a:endParaRPr lang="en-US" altLang="zh-CN"/>
          </a:p>
        </p:txBody>
      </p:sp>
      <p:sp>
        <p:nvSpPr>
          <p:cNvPr id="30" name="文本框 29"/>
          <p:cNvSpPr txBox="1"/>
          <p:nvPr/>
        </p:nvSpPr>
        <p:spPr>
          <a:xfrm>
            <a:off x="7835900" y="1772920"/>
            <a:ext cx="5448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x</a:t>
            </a:r>
            <a:endParaRPr lang="en-US" altLang="zh-CN" i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152640" y="807085"/>
            <a:ext cx="54483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i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y</a:t>
            </a:r>
            <a:endParaRPr lang="en-US" altLang="zh-CN" i="1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9" name="文本框 48"/>
              <p:cNvSpPr txBox="1"/>
              <p:nvPr/>
            </p:nvSpPr>
            <p:spPr>
              <a:xfrm>
                <a:off x="4827905" y="2545715"/>
                <a:ext cx="3347085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altLang="zh-CN"/>
                  <a:t>Larger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DF0FE1"/>
                        </a:solidFill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altLang="zh-CN"/>
                  <a:t>, larger overlay space. </a:t>
                </a:r>
                <a:endParaRPr lang="en-US" altLang="zh-CN"/>
              </a:p>
            </p:txBody>
          </p:sp>
        </mc:Choice>
        <mc:Fallback>
          <p:sp>
            <p:nvSpPr>
              <p:cNvPr id="49" name="文本框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7905" y="2545715"/>
                <a:ext cx="3347085" cy="36830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直接箭头连接符 50"/>
          <p:cNvCxnSpPr/>
          <p:nvPr/>
        </p:nvCxnSpPr>
        <p:spPr>
          <a:xfrm flipV="1">
            <a:off x="3491865" y="4077335"/>
            <a:ext cx="3528060" cy="431800"/>
          </a:xfrm>
          <a:prstGeom prst="straightConnector1">
            <a:avLst/>
          </a:prstGeom>
          <a:ln w="12700" cmpd="sng">
            <a:solidFill>
              <a:srgbClr val="00B050"/>
            </a:solidFill>
            <a:prstDash val="dashDot"/>
            <a:headEnd type="arrow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6751320" y="1147445"/>
            <a:ext cx="813435" cy="1311910"/>
          </a:xfrm>
          <a:prstGeom prst="ellipse">
            <a:avLst/>
          </a:prstGeom>
          <a:noFill/>
          <a:ln w="28575" cmpd="sng">
            <a:solidFill>
              <a:srgbClr val="00B050"/>
            </a:solidFill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Results: Squeezing effect from LHC to HL-LHC</a:t>
            </a:r>
            <a:endParaRPr lang="en-US" sz="28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9750" y="5245100"/>
            <a:ext cx="8350885" cy="1337945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</a:rPr>
              <a:t>1. </a:t>
            </a:r>
            <a:r>
              <a:rPr sz="1800">
                <a:solidFill>
                  <a:schemeClr val="tx1"/>
                </a:solidFill>
              </a:rPr>
              <a:t>The </a:t>
            </a:r>
            <a:r>
              <a:rPr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sz="1800" baseline="-25000">
                <a:solidFill>
                  <a:srgbClr val="C00000"/>
                </a:solidFill>
                <a:sym typeface="+mn-ea"/>
              </a:rPr>
              <a:t>2</a:t>
            </a:r>
            <a:r>
              <a:rPr sz="1800">
                <a:solidFill>
                  <a:schemeClr val="tx1"/>
                </a:solidFill>
              </a:rPr>
              <a:t> </a:t>
            </a:r>
            <a:r>
              <a:rPr sz="1800">
                <a:solidFill>
                  <a:srgbClr val="C00000"/>
                </a:solidFill>
              </a:rPr>
              <a:t>suppression</a:t>
            </a:r>
            <a:r>
              <a:rPr sz="1800">
                <a:solidFill>
                  <a:schemeClr val="tx1"/>
                </a:solidFill>
              </a:rPr>
              <a:t> in the HL-LHC for 10.6 TeV Pb+Pb </a:t>
            </a:r>
            <a:r>
              <a:rPr lang="en-US" sz="1800">
                <a:solidFill>
                  <a:schemeClr val="tx1"/>
                </a:solidFill>
              </a:rPr>
              <a:t>collisions </a:t>
            </a:r>
            <a:r>
              <a:rPr sz="1800">
                <a:solidFill>
                  <a:schemeClr val="tx1"/>
                </a:solidFill>
              </a:rPr>
              <a:t>is</a:t>
            </a:r>
            <a:r>
              <a:rPr sz="1800">
                <a:solidFill>
                  <a:srgbClr val="C00000"/>
                </a:solidFill>
              </a:rPr>
              <a:t> larger </a:t>
            </a:r>
            <a:r>
              <a:rPr sz="1800">
                <a:solidFill>
                  <a:schemeClr val="tx1"/>
                </a:solidFill>
              </a:rPr>
              <a:t>than that at 2.76 and 5.02 TeV</a:t>
            </a:r>
            <a:r>
              <a:rPr lang="en-US" sz="1800">
                <a:solidFill>
                  <a:schemeClr val="tx1"/>
                </a:solidFill>
              </a:rPr>
              <a:t>.</a:t>
            </a:r>
            <a:endParaRPr lang="en-US" sz="180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</a:rPr>
              <a:t>2. The </a:t>
            </a:r>
            <a:r>
              <a:rPr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sz="1800" baseline="-25000">
                <a:solidFill>
                  <a:srgbClr val="C00000"/>
                </a:solidFill>
                <a:sym typeface="+mn-ea"/>
              </a:rPr>
              <a:t>2</a:t>
            </a:r>
            <a:r>
              <a:rPr lang="en-US" sz="1800">
                <a:solidFill>
                  <a:schemeClr val="tx1"/>
                </a:solidFill>
              </a:rPr>
              <a:t> suppression ratio is 3-4% at 10.6 TeV.</a:t>
            </a:r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070" y="2205355"/>
            <a:ext cx="4112260" cy="30397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1330" y="2132965"/>
            <a:ext cx="4431665" cy="3164205"/>
          </a:xfrm>
          <a:prstGeom prst="rect">
            <a:avLst/>
          </a:prstGeom>
        </p:spPr>
      </p:pic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99385" y="2421255"/>
            <a:ext cx="13462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olidFill>
                  <a:srgbClr val="00B050"/>
                </a:solidFill>
              </a:rPr>
              <a:t>CERN Y. R.</a:t>
            </a:r>
            <a:endParaRPr lang="en-US" altLang="zh-CN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/>
              <p:cNvGraphicFramePr/>
              <p:nvPr/>
            </p:nvGraphicFramePr>
            <p:xfrm>
              <a:off x="2085975" y="955675"/>
              <a:ext cx="6398260" cy="7708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9565"/>
                    <a:gridCol w="1599565"/>
                    <a:gridCol w="1599565"/>
                    <a:gridCol w="15995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0000FF"/>
                              </a:solidFill>
                            </a:rPr>
                            <a:t>Pb+Pb</a:t>
                          </a:r>
                          <a:endParaRPr lang="en-US" altLang="zh-CN" b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0000FF"/>
                              </a:solidFill>
                            </a:rPr>
                            <a:t> 2.76 TeV</a:t>
                          </a:r>
                          <a:endParaRPr lang="en-US" altLang="zh-CN" b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0000FF"/>
                              </a:solidFill>
                            </a:rPr>
                            <a:t>5.02 TeV</a:t>
                          </a:r>
                          <a:endParaRPr lang="en-US" altLang="zh-CN" b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0000FF"/>
                              </a:solidFill>
                            </a:rPr>
                            <a:t>10.6 TeV</a:t>
                          </a:r>
                          <a:endParaRPr lang="en-US" altLang="zh-CN" b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389890">
                    <a:tc>
                      <a:txBody>
                        <a:bodyPr/>
                        <a:p>
                          <a:pPr>
                            <a:buNone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800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𝑒𝐵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en-US" altLang="zh-CN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>
                              <a:solidFill>
                                <a:srgbClr val="C00000"/>
                              </a:solidFill>
                            </a:rPr>
                            <a:t> GeV/fm </a:t>
                          </a:r>
                          <a:endParaRPr lang="en-US" altLang="zh-CN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C00000"/>
                              </a:solidFill>
                            </a:rPr>
                            <a:t> 4.0</a:t>
                          </a:r>
                          <a:endParaRPr lang="en-US" altLang="zh-CN" b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C00000"/>
                              </a:solidFill>
                            </a:rPr>
                            <a:t>7.2</a:t>
                          </a:r>
                          <a:endParaRPr lang="en-US" altLang="zh-CN" b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C00000"/>
                              </a:solidFill>
                            </a:rPr>
                            <a:t>15.2</a:t>
                          </a:r>
                          <a:endParaRPr lang="en-US" altLang="zh-CN" b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/>
              <p:cNvGraphicFramePr/>
              <p:nvPr/>
            </p:nvGraphicFramePr>
            <p:xfrm>
              <a:off x="2085975" y="955675"/>
              <a:ext cx="6398260" cy="77089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99565"/>
                    <a:gridCol w="1599565"/>
                    <a:gridCol w="1599565"/>
                    <a:gridCol w="1599565"/>
                  </a:tblGrid>
                  <a:tr h="381000"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0000FF"/>
                              </a:solidFill>
                            </a:rPr>
                            <a:t>Pb+Pb</a:t>
                          </a:r>
                          <a:endParaRPr lang="en-US" altLang="zh-CN" b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0000FF"/>
                              </a:solidFill>
                            </a:rPr>
                            <a:t> 2.76 TeV</a:t>
                          </a:r>
                          <a:endParaRPr lang="en-US" altLang="zh-CN" b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0000FF"/>
                              </a:solidFill>
                            </a:rPr>
                            <a:t>5.02 TeV</a:t>
                          </a:r>
                          <a:endParaRPr lang="en-US" altLang="zh-CN" b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0000FF"/>
                              </a:solidFill>
                            </a:rPr>
                            <a:t>10.6 TeV</a:t>
                          </a:r>
                          <a:endParaRPr lang="en-US" altLang="zh-CN" b="0">
                            <a:solidFill>
                              <a:srgbClr val="0000FF"/>
                            </a:solidFill>
                          </a:endParaRPr>
                        </a:p>
                      </a:txBody>
                      <a:tcPr/>
                    </a:tc>
                  </a:tr>
                  <a:tr h="38989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>
                        <a:blipFill>
                          <a:blip r:embed="rId3"/>
                        </a:blipFill>
                      </a:tcPr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C00000"/>
                              </a:solidFill>
                            </a:rPr>
                            <a:t> 4.0</a:t>
                          </a:r>
                          <a:endParaRPr lang="en-US" altLang="zh-CN" b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C00000"/>
                              </a:solidFill>
                            </a:rPr>
                            <a:t>7.2</a:t>
                          </a:r>
                          <a:endParaRPr lang="en-US" altLang="zh-CN" b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p>
                          <a:pPr algn="ctr">
                            <a:buNone/>
                          </a:pPr>
                          <a:r>
                            <a:rPr lang="en-US" altLang="zh-CN" b="0">
                              <a:solidFill>
                                <a:srgbClr val="C00000"/>
                              </a:solidFill>
                            </a:rPr>
                            <a:t>15.2</a:t>
                          </a:r>
                          <a:endParaRPr lang="en-US" altLang="zh-CN" b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51460" y="960120"/>
            <a:ext cx="1599565" cy="742315"/>
          </a:xfrm>
          <a:prstGeom prst="roundRect">
            <a:avLst/>
          </a:prstGeom>
          <a:ln w="22225" cmpd="sng">
            <a:solidFill>
              <a:srgbClr val="0000FF"/>
            </a:solidFill>
            <a:prstDash val="solid"/>
          </a:ln>
        </p:spPr>
      </p:pic>
      <p:cxnSp>
        <p:nvCxnSpPr>
          <p:cNvPr id="6" name="直接箭头连接符 5"/>
          <p:cNvCxnSpPr/>
          <p:nvPr/>
        </p:nvCxnSpPr>
        <p:spPr>
          <a:xfrm>
            <a:off x="8604250" y="2205355"/>
            <a:ext cx="0" cy="1007745"/>
          </a:xfrm>
          <a:prstGeom prst="straightConnector1">
            <a:avLst/>
          </a:prstGeom>
          <a:ln w="28575" cmpd="sng">
            <a:solidFill>
              <a:srgbClr val="DF0FE1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Summary and outlook</a:t>
            </a:r>
            <a:endParaRPr lang="en-US" altLang="zh-CN" sz="28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39750" y="1071245"/>
            <a:ext cx="7900035" cy="2168525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lang="en-US" sz="18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We studied the paramagnetic squeezing effect and its impact in high-energy heavy-ion collisions at the LHC. </a:t>
            </a:r>
            <a:endParaRPr lang="en-US" sz="1800">
              <a:solidFill>
                <a:schemeClr val="tx1"/>
              </a:solidFill>
              <a:cs typeface="Arial" panose="020B0604020202020204" pitchFamily="34" charset="0"/>
              <a:sym typeface="+mn-ea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charset="0"/>
              <a:buChar char="ü"/>
            </a:pPr>
            <a:r>
              <a:rPr sz="1800">
                <a:solidFill>
                  <a:schemeClr val="tx1"/>
                </a:solidFill>
                <a:sym typeface="+mn-ea"/>
              </a:rPr>
              <a:t>Despite an initial </a:t>
            </a:r>
            <a:r>
              <a:rPr lang="en-US" sz="1800">
                <a:solidFill>
                  <a:schemeClr val="tx1"/>
                </a:solidFill>
                <a:sym typeface="+mn-ea"/>
              </a:rPr>
              <a:t>squeezing</a:t>
            </a:r>
            <a:r>
              <a:rPr sz="1800">
                <a:solidFill>
                  <a:schemeClr val="tx1"/>
                </a:solidFill>
                <a:sym typeface="+mn-ea"/>
              </a:rPr>
              <a:t> force-to-pressure gradient ratio of up to </a:t>
            </a:r>
            <a:r>
              <a:rPr sz="1800">
                <a:solidFill>
                  <a:srgbClr val="C00000"/>
                </a:solidFill>
                <a:sym typeface="+mn-ea"/>
              </a:rPr>
              <a:t>10%</a:t>
            </a:r>
            <a:r>
              <a:rPr sz="1800">
                <a:solidFill>
                  <a:schemeClr val="tx1"/>
                </a:solidFill>
                <a:sym typeface="+mn-ea"/>
              </a:rPr>
              <a:t>, the overall </a:t>
            </a:r>
            <a:r>
              <a:rPr lang="en-US" sz="1800">
                <a:solidFill>
                  <a:schemeClr val="tx1"/>
                </a:solidFill>
                <a:sym typeface="+mn-ea"/>
              </a:rPr>
              <a:t>squeezing</a:t>
            </a:r>
            <a:r>
              <a:rPr sz="1800">
                <a:solidFill>
                  <a:schemeClr val="tx1"/>
                </a:solidFill>
                <a:sym typeface="+mn-ea"/>
              </a:rPr>
              <a:t> effect induced by external magnetic fields on light charged hadron </a:t>
            </a:r>
            <a:r>
              <a:rPr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sz="1800" baseline="-25000">
                <a:solidFill>
                  <a:srgbClr val="C00000"/>
                </a:solidFill>
                <a:sym typeface="+mn-ea"/>
              </a:rPr>
              <a:t>2</a:t>
            </a:r>
            <a:r>
              <a:rPr sz="1800">
                <a:solidFill>
                  <a:schemeClr val="tx1"/>
                </a:solidFill>
                <a:sym typeface="+mn-ea"/>
              </a:rPr>
              <a:t> is </a:t>
            </a:r>
            <a:r>
              <a:rPr lang="en-US" sz="1800">
                <a:solidFill>
                  <a:schemeClr val="tx1"/>
                </a:solidFill>
                <a:sym typeface="+mn-ea"/>
              </a:rPr>
              <a:t>in</a:t>
            </a:r>
            <a:r>
              <a:rPr sz="1800">
                <a:solidFill>
                  <a:schemeClr val="tx1"/>
                </a:solidFill>
                <a:sym typeface="+mn-ea"/>
              </a:rPr>
              <a:t>significant</a:t>
            </a:r>
            <a:r>
              <a:rPr lang="en-US" sz="1800">
                <a:solidFill>
                  <a:schemeClr val="tx1"/>
                </a:solidFill>
                <a:sym typeface="+mn-ea"/>
              </a:rPr>
              <a:t> (</a:t>
            </a:r>
            <a:r>
              <a:rPr lang="en-US" sz="1800">
                <a:solidFill>
                  <a:srgbClr val="C00000"/>
                </a:solidFill>
                <a:sym typeface="+mn-ea"/>
              </a:rPr>
              <a:t>&lt;5%</a:t>
            </a:r>
            <a:r>
              <a:rPr lang="en-US" sz="1800">
                <a:solidFill>
                  <a:schemeClr val="tx1"/>
                </a:solidFill>
                <a:sym typeface="+mn-ea"/>
              </a:rPr>
              <a:t>)</a:t>
            </a:r>
            <a:r>
              <a:rPr sz="1800">
                <a:solidFill>
                  <a:schemeClr val="tx1"/>
                </a:solidFill>
                <a:sym typeface="+mn-ea"/>
              </a:rPr>
              <a:t>.</a:t>
            </a:r>
            <a:endParaRPr sz="1800">
              <a:solidFill>
                <a:schemeClr val="tx1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460" y="692785"/>
            <a:ext cx="26041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Summary</a:t>
            </a:r>
            <a:endParaRPr lang="en-US" altLang="zh-CN" sz="2800" b="1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9750" y="3556635"/>
            <a:ext cx="3956050" cy="28727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480" y="3645535"/>
            <a:ext cx="3710305" cy="2705735"/>
          </a:xfrm>
          <a:prstGeom prst="rect">
            <a:avLst/>
          </a:prstGeom>
        </p:spPr>
      </p:pic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6700" y="3099435"/>
            <a:ext cx="260413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cs typeface="Arial" panose="020B0604020202020204" pitchFamily="34" charset="0"/>
                <a:sym typeface="+mn-ea"/>
              </a:rPr>
              <a:t>Outlook</a:t>
            </a:r>
            <a:endParaRPr lang="en-US" altLang="zh-CN" sz="2800" b="1">
              <a:solidFill>
                <a:srgbClr val="FF0000"/>
              </a:solidFill>
              <a:cs typeface="Arial" panose="020B0604020202020204" pitchFamily="34" charset="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38555" y="646366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Larry and Anping’s EB work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5292090" y="6463665"/>
            <a:ext cx="2920365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/>
              <a:t>QGP electric susceptibility</a:t>
            </a:r>
            <a:endParaRPr lang="en-US" altLang="zh-CN" sz="1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15875" y="2853055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sz="28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Thank you</a:t>
            </a:r>
            <a:endParaRPr lang="en-US" sz="2800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2" name="图片 1" descr="湖北工程学院校徽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315" y="45085"/>
            <a:ext cx="978535" cy="973455"/>
          </a:xfrm>
          <a:prstGeom prst="rect">
            <a:avLst/>
          </a:prstGeom>
        </p:spPr>
      </p:pic>
      <p:pic>
        <p:nvPicPr>
          <p:cNvPr id="6" name="图片 5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235" y="45085"/>
            <a:ext cx="3639185" cy="11074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5351145" y="5013325"/>
            <a:ext cx="365188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rgbClr val="0070C0"/>
                </a:solidFill>
                <a:cs typeface="Arial" panose="020B0604020202020204" pitchFamily="34" charset="0"/>
              </a:rPr>
              <a:t>CME, CMW, </a:t>
            </a:r>
            <a:endParaRPr lang="en-US" altLang="zh-CN" sz="2000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rgbClr val="0070C0"/>
                </a:solidFill>
                <a:cs typeface="Arial" panose="020B0604020202020204" pitchFamily="34" charset="0"/>
              </a:rPr>
              <a:t>magnetohydrodynamics..</a:t>
            </a:r>
            <a:endParaRPr lang="en-US" altLang="zh-CN" sz="2000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9" name="文本框 6"/>
          <p:cNvSpPr txBox="1"/>
          <p:nvPr/>
        </p:nvSpPr>
        <p:spPr>
          <a:xfrm>
            <a:off x="35744" y="5229205"/>
            <a:ext cx="4967287" cy="40011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en-US" altLang="zh-CN" sz="2000" dirty="0">
                <a:latin typeface="Bahnschrift SemiLight SemiCondensed" panose="020B0502040204020203" pitchFamily="34" charset="0"/>
              </a:rPr>
              <a:t>“ Standard Model ” of heavy ion collision</a:t>
            </a:r>
            <a:endParaRPr lang="zh-CN" altLang="en-US" sz="2000" dirty="0">
              <a:latin typeface="Bahnschrift SemiLight SemiCondensed" panose="020B0502040204020203" pitchFamily="34" charset="0"/>
            </a:endParaRPr>
          </a:p>
        </p:txBody>
      </p:sp>
      <p:grpSp>
        <p:nvGrpSpPr>
          <p:cNvPr id="10" name="组合 1"/>
          <p:cNvGrpSpPr/>
          <p:nvPr/>
        </p:nvGrpSpPr>
        <p:grpSpPr>
          <a:xfrm>
            <a:off x="5434831" y="1491736"/>
            <a:ext cx="3169617" cy="2524637"/>
            <a:chOff x="7531100" y="1323855"/>
            <a:chExt cx="3451225" cy="2940978"/>
          </a:xfrm>
        </p:grpSpPr>
        <p:pic>
          <p:nvPicPr>
            <p:cNvPr id="11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531100" y="1323855"/>
              <a:ext cx="3451225" cy="2882900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12" name="直接箭头连接符 11"/>
            <p:cNvCxnSpPr/>
            <p:nvPr/>
          </p:nvCxnSpPr>
          <p:spPr>
            <a:xfrm>
              <a:off x="8865373" y="2999719"/>
              <a:ext cx="996" cy="964445"/>
            </a:xfrm>
            <a:prstGeom prst="straightConnector1">
              <a:avLst/>
            </a:prstGeom>
            <a:ln w="28575">
              <a:gradFill>
                <a:gsLst>
                  <a:gs pos="86000">
                    <a:srgbClr val="0000E1"/>
                  </a:gs>
                  <a:gs pos="11000">
                    <a:schemeClr val="accent1">
                      <a:lumMod val="45000"/>
                      <a:lumOff val="55000"/>
                    </a:schemeClr>
                  </a:gs>
                  <a:gs pos="5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/>
            <p:cNvSpPr txBox="1"/>
            <p:nvPr/>
          </p:nvSpPr>
          <p:spPr>
            <a:xfrm>
              <a:off x="8428487" y="3800290"/>
              <a:ext cx="398948" cy="4645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2000" b="1" kern="1200" cap="none" spc="0" normalizeH="0" baseline="0" noProof="0" dirty="0">
                  <a:solidFill>
                    <a:srgbClr val="0000FF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B</a:t>
              </a:r>
              <a:endParaRPr kumimoji="0" lang="zh-CN" altLang="en-US" sz="2000" b="1" kern="1200" cap="none" spc="0" normalizeH="0" baseline="0" noProof="0" dirty="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4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0" y="18733"/>
            <a:ext cx="9144000" cy="720725"/>
          </a:xfrm>
          <a:solidFill>
            <a:srgbClr val="C00000">
              <a:alpha val="100000"/>
            </a:srgbClr>
          </a:solidFill>
        </p:spPr>
        <p:txBody>
          <a:bodyPr vert="horz" wrap="square" lIns="91440" tIns="45720" rIns="91440" bIns="45720" anchor="ctr" anchorCtr="0"/>
          <a:lstStyle/>
          <a:p>
            <a:pPr algn="l" eaLnBrk="1" hangingPunct="1">
              <a:buClrTx/>
              <a:buSzTx/>
              <a:buFontTx/>
            </a:pPr>
            <a:r>
              <a:rPr lang="en-US" altLang="zh-CN" sz="3600" kern="1200" dirty="0">
                <a:solidFill>
                  <a:schemeClr val="bg1"/>
                </a:solidFill>
                <a:latin typeface="Bahnschrift SemiLight SemiCondensed" panose="020B0502040204020203" pitchFamily="34" charset="0"/>
                <a:ea typeface="+mj-ea"/>
                <a:cs typeface="+mj-cs"/>
              </a:rPr>
              <a:t>Introduction: HIC</a:t>
            </a:r>
            <a:endParaRPr lang="zh-CN" altLang="en-US" sz="3600" kern="1200" dirty="0">
              <a:solidFill>
                <a:schemeClr val="bg1"/>
              </a:solidFill>
              <a:latin typeface="Bahnschrift SemiLight SemiCondensed" panose="020B0502040204020203" pitchFamily="34" charset="0"/>
              <a:ea typeface="+mj-ea"/>
              <a:cs typeface="+mj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文本框 15"/>
              <p:cNvSpPr txBox="1"/>
              <p:nvPr/>
            </p:nvSpPr>
            <p:spPr>
              <a:xfrm>
                <a:off x="6444109" y="4077623"/>
                <a:ext cx="1837055" cy="2889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18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19</m:t>
                          </m:r>
                        </m:sup>
                      </m:sSup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𝐺𝑎𝑢𝑠𝑠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4109" y="4077623"/>
                <a:ext cx="1837055" cy="288925"/>
              </a:xfrm>
              <a:prstGeom prst="rect">
                <a:avLst/>
              </a:prstGeom>
              <a:blipFill rotWithShape="1">
                <a:blip r:embed="rId3"/>
                <a:stretch>
                  <a:fillRect l="-7" t="-100" r="-2758" b="1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组合 5"/>
          <p:cNvGrpSpPr/>
          <p:nvPr/>
        </p:nvGrpSpPr>
        <p:grpSpPr>
          <a:xfrm>
            <a:off x="266700" y="1557020"/>
            <a:ext cx="4649470" cy="3093720"/>
            <a:chOff x="510" y="2264"/>
            <a:chExt cx="7322" cy="4872"/>
          </a:xfrm>
        </p:grpSpPr>
        <p:pic>
          <p:nvPicPr>
            <p:cNvPr id="7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0" y="2264"/>
              <a:ext cx="7322" cy="487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左大括号 2"/>
            <p:cNvSpPr/>
            <p:nvPr/>
          </p:nvSpPr>
          <p:spPr>
            <a:xfrm rot="16200000">
              <a:off x="3914" y="3015"/>
              <a:ext cx="120" cy="5532"/>
            </a:xfrm>
            <a:prstGeom prst="leftBrace">
              <a:avLst/>
            </a:prstGeom>
            <a:ln w="12700" cmpd="sng">
              <a:solidFill>
                <a:schemeClr val="bg1">
                  <a:alpha val="79000"/>
                </a:schemeClr>
              </a:solidFill>
              <a:prstDash val="solid"/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rgbClr val="FFFFFF"/>
            </a:fillRef>
            <a:effectRef idx="0">
              <a:srgbClr val="FFFFFF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231" y="5841"/>
              <a:ext cx="1699" cy="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altLang="zh-CN" sz="1200">
                  <a:solidFill>
                    <a:schemeClr val="bg1"/>
                  </a:solidFill>
                  <a:latin typeface="MV Boli" panose="02000500030200090000" charset="0"/>
                  <a:cs typeface="MV Boli" panose="02000500030200090000" charset="0"/>
                </a:rPr>
                <a:t>EB field</a:t>
              </a:r>
              <a:endParaRPr lang="en-US" altLang="zh-CN" sz="1200">
                <a:solidFill>
                  <a:schemeClr val="bg1"/>
                </a:solidFill>
                <a:latin typeface="MV Boli" panose="02000500030200090000" charset="0"/>
                <a:cs typeface="MV Boli" panose="02000500030200090000" charset="0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Results: effect of QGP formation time </a:t>
            </a:r>
            <a:r>
              <a:rPr lang="en-US" altLang="zh-CN" sz="2800" i="1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τ</a:t>
            </a:r>
            <a:r>
              <a:rPr lang="en-US" altLang="zh-CN" sz="2800" i="1" baseline="-25000">
                <a:solidFill>
                  <a:schemeClr val="bg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endParaRPr lang="en-US" altLang="zh-CN" sz="2800" i="1">
              <a:solidFill>
                <a:schemeClr val="bg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7360" y="4437380"/>
            <a:ext cx="8500745" cy="1753235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</a:rPr>
              <a:t>1. V</a:t>
            </a:r>
            <a:r>
              <a:rPr sz="1800">
                <a:solidFill>
                  <a:schemeClr val="tx1"/>
                </a:solidFill>
              </a:rPr>
              <a:t>arying QGP formation times</a:t>
            </a:r>
            <a:r>
              <a:rPr lang="en-US" sz="1800">
                <a:solidFill>
                  <a:schemeClr val="tx1"/>
                </a:solidFill>
              </a:rPr>
              <a:t> </a:t>
            </a:r>
            <a:r>
              <a:rPr lang="en-US" altLang="zh-CN"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τ</a:t>
            </a:r>
            <a:r>
              <a:rPr lang="en-US" altLang="zh-CN" sz="1800" i="1" baseline="-2500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B </a:t>
            </a:r>
            <a:r>
              <a:rPr sz="1800">
                <a:solidFill>
                  <a:srgbClr val="C00000"/>
                </a:solidFill>
              </a:rPr>
              <a:t>extend the life</a:t>
            </a:r>
            <a:r>
              <a:rPr lang="en-US" sz="1800">
                <a:solidFill>
                  <a:srgbClr val="C00000"/>
                </a:solidFill>
              </a:rPr>
              <a:t>time</a:t>
            </a:r>
            <a:r>
              <a:rPr sz="1800">
                <a:solidFill>
                  <a:srgbClr val="C00000"/>
                </a:solidFill>
              </a:rPr>
              <a:t> </a:t>
            </a:r>
            <a:r>
              <a:rPr sz="1800">
                <a:solidFill>
                  <a:schemeClr val="tx1"/>
                </a:solidFill>
              </a:rPr>
              <a:t>of the magnetic </a:t>
            </a:r>
            <a:r>
              <a:rPr lang="en-US" sz="1800">
                <a:solidFill>
                  <a:schemeClr val="tx1"/>
                </a:solidFill>
              </a:rPr>
              <a:t>squeezing </a:t>
            </a:r>
            <a:r>
              <a:rPr sz="1800">
                <a:solidFill>
                  <a:schemeClr val="tx1"/>
                </a:solidFill>
              </a:rPr>
              <a:t> effect</a:t>
            </a:r>
            <a:r>
              <a:rPr lang="en-US" sz="1800">
                <a:solidFill>
                  <a:schemeClr val="tx1"/>
                </a:solidFill>
              </a:rPr>
              <a:t>. </a:t>
            </a:r>
            <a:endParaRPr lang="en-US" sz="180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800">
                <a:solidFill>
                  <a:schemeClr val="tx1"/>
                </a:solidFill>
              </a:rPr>
              <a:t>2. Consequently, there is a significant impact on </a:t>
            </a:r>
            <a:r>
              <a:rPr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sz="1800" baseline="-25000">
                <a:solidFill>
                  <a:srgbClr val="C00000"/>
                </a:solidFill>
                <a:sym typeface="+mn-ea"/>
              </a:rPr>
              <a:t>2</a:t>
            </a:r>
            <a:r>
              <a:rPr lang="en-US" sz="1800">
                <a:solidFill>
                  <a:schemeClr val="tx1"/>
                </a:solidFill>
              </a:rPr>
              <a:t>, with a suppression reaching </a:t>
            </a:r>
            <a:r>
              <a:rPr lang="en-US" sz="1800">
                <a:solidFill>
                  <a:srgbClr val="C00000"/>
                </a:solidFill>
              </a:rPr>
              <a:t>10%</a:t>
            </a:r>
            <a:r>
              <a:rPr lang="en-US" sz="1800">
                <a:solidFill>
                  <a:schemeClr val="tx1"/>
                </a:solidFill>
              </a:rPr>
              <a:t>.</a:t>
            </a:r>
            <a:endParaRPr lang="en-US" sz="1800">
              <a:solidFill>
                <a:schemeClr val="tx1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245" y="1701165"/>
            <a:ext cx="3242945" cy="2609215"/>
          </a:xfrm>
          <a:prstGeom prst="rect">
            <a:avLst/>
          </a:prstGeom>
        </p:spPr>
      </p:pic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795" y="1701165"/>
            <a:ext cx="3157855" cy="2477770"/>
          </a:xfrm>
          <a:prstGeom prst="rect">
            <a:avLst/>
          </a:prstGeom>
        </p:spPr>
      </p:pic>
      <p:cxnSp>
        <p:nvCxnSpPr>
          <p:cNvPr id="3" name="直接箭头连接符 2"/>
          <p:cNvCxnSpPr/>
          <p:nvPr/>
        </p:nvCxnSpPr>
        <p:spPr>
          <a:xfrm>
            <a:off x="6156325" y="2132965"/>
            <a:ext cx="1270" cy="661035"/>
          </a:xfrm>
          <a:prstGeom prst="straightConnector1">
            <a:avLst/>
          </a:prstGeom>
          <a:ln w="28575" cmpd="sng">
            <a:solidFill>
              <a:srgbClr val="00B0F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>
            <a:off x="7451090" y="1988820"/>
            <a:ext cx="1270" cy="661035"/>
          </a:xfrm>
          <a:prstGeom prst="straightConnector1">
            <a:avLst/>
          </a:prstGeom>
          <a:ln w="28575" cmpd="sng">
            <a:solidFill>
              <a:srgbClr val="C6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475740" y="4364990"/>
            <a:ext cx="921385" cy="100774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 kern="1200" dirty="0">
                <a:solidFill>
                  <a:schemeClr val="bg1"/>
                </a:solidFill>
                <a:latin typeface="Bahnschrift SemiLight SemiCondensed" panose="020B0502040204020203" pitchFamily="34" charset="0"/>
                <a:ea typeface="+mj-ea"/>
                <a:cs typeface="+mj-cs"/>
              </a:rPr>
              <a:t>EM field signal: directed flow v</a:t>
            </a:r>
            <a:r>
              <a:rPr lang="en-US" altLang="zh-CN" sz="2800" kern="1200" baseline="-25000" dirty="0">
                <a:solidFill>
                  <a:schemeClr val="bg1"/>
                </a:solidFill>
                <a:latin typeface="Bahnschrift SemiLight SemiCondensed" panose="020B0502040204020203" pitchFamily="34" charset="0"/>
                <a:ea typeface="+mj-ea"/>
                <a:cs typeface="+mj-cs"/>
              </a:rPr>
              <a:t>1</a:t>
            </a:r>
            <a:endParaRPr lang="en-US" altLang="zh-CN" sz="2800" kern="1200" baseline="-25000" dirty="0">
              <a:solidFill>
                <a:schemeClr val="bg1"/>
              </a:solidFill>
              <a:latin typeface="Bahnschrift SemiLight SemiCondensed" panose="020B0502040204020203" pitchFamily="34" charset="0"/>
              <a:ea typeface="+mj-ea"/>
              <a:cs typeface="+mj-cs"/>
            </a:endParaRPr>
          </a:p>
        </p:txBody>
      </p:sp>
      <p:grpSp>
        <p:nvGrpSpPr>
          <p:cNvPr id="9225" name="组合 1"/>
          <p:cNvGrpSpPr/>
          <p:nvPr/>
        </p:nvGrpSpPr>
        <p:grpSpPr>
          <a:xfrm>
            <a:off x="539750" y="1680845"/>
            <a:ext cx="2717165" cy="2224405"/>
            <a:chOff x="7531100" y="1401763"/>
            <a:chExt cx="3451225" cy="2882900"/>
          </a:xfrm>
        </p:grpSpPr>
        <p:pic>
          <p:nvPicPr>
            <p:cNvPr id="9226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531100" y="1401763"/>
              <a:ext cx="3451225" cy="2882900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5" name="直接箭头连接符 4"/>
            <p:cNvCxnSpPr/>
            <p:nvPr/>
          </p:nvCxnSpPr>
          <p:spPr>
            <a:xfrm>
              <a:off x="8782042" y="3024139"/>
              <a:ext cx="0" cy="914078"/>
            </a:xfrm>
            <a:prstGeom prst="straightConnector1">
              <a:avLst/>
            </a:prstGeom>
            <a:ln w="28575">
              <a:gradFill>
                <a:gsLst>
                  <a:gs pos="86000">
                    <a:srgbClr val="0000E1"/>
                  </a:gs>
                  <a:gs pos="11000">
                    <a:schemeClr val="accent1">
                      <a:lumMod val="45000"/>
                      <a:lumOff val="55000"/>
                    </a:schemeClr>
                  </a:gs>
                  <a:gs pos="5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8315489" y="3567518"/>
              <a:ext cx="434711" cy="43700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1600" b="1" kern="1200" cap="none" spc="0" normalizeH="0" baseline="0" noProof="0" dirty="0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B</a:t>
              </a:r>
              <a:endParaRPr kumimoji="0" lang="en-US" altLang="zh-CN" sz="1600" b="1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6905" y="1485265"/>
            <a:ext cx="3429635" cy="20104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611" y="3562057"/>
            <a:ext cx="3593781" cy="223056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031240" y="6021070"/>
            <a:ext cx="7065645" cy="39878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effectLst/>
                <a:ea typeface="宋体" panose="02010600030101010101" pitchFamily="2" charset="-122"/>
                <a:cs typeface="Arial" panose="020B0604020202020204" pitchFamily="34" charset="0"/>
              </a:rPr>
              <a:t>The </a:t>
            </a:r>
            <a:r>
              <a:rPr lang="en-US" altLang="zh-CN" sz="2000" i="1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lang="en-US" altLang="zh-CN" sz="2000" baseline="-25000" dirty="0">
                <a:solidFill>
                  <a:srgbClr val="C00000"/>
                </a:solidFill>
                <a:sym typeface="+mn-ea"/>
              </a:rPr>
              <a:t>1</a:t>
            </a:r>
            <a:r>
              <a:rPr lang="en-US" altLang="zh-CN" sz="2000" dirty="0">
                <a:solidFill>
                  <a:schemeClr val="tx1"/>
                </a:solidFill>
                <a:effectLst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2000" dirty="0" err="1">
                <a:solidFill>
                  <a:schemeClr val="tx1"/>
                </a:solidFill>
                <a:effectLst/>
                <a:ea typeface="宋体" panose="02010600030101010101" pitchFamily="2" charset="-122"/>
                <a:cs typeface="Arial" panose="020B0604020202020204" pitchFamily="34" charset="0"/>
              </a:rPr>
              <a:t>splittings</a:t>
            </a:r>
            <a:r>
              <a:rPr lang="en-US" altLang="zh-CN" sz="2000" dirty="0">
                <a:solidFill>
                  <a:schemeClr val="tx1"/>
                </a:solidFill>
                <a:effectLst/>
                <a:ea typeface="宋体" panose="02010600030101010101" pitchFamily="2" charset="-122"/>
                <a:cs typeface="Arial" panose="020B0604020202020204" pitchFamily="34" charset="0"/>
              </a:rPr>
              <a:t> for heavy quark from EMF are small at RHIC.</a:t>
            </a:r>
            <a:endParaRPr lang="en-US" altLang="zh-CN" sz="20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0" y="831850"/>
            <a:ext cx="4810760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STAR, Phys. Rev. Lett. 123, 162301 (2019)</a:t>
            </a:r>
            <a:endParaRPr lang="en-US" altLang="zh-CN" sz="160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Y. Sun, Phys. Lett. B 816, 136271 (2021)</a:t>
            </a:r>
            <a:endParaRPr lang="en-US" altLang="zh-CN" sz="160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tx1"/>
                </a:solidFill>
                <a:cs typeface="Arial" panose="020B0604020202020204" pitchFamily="34" charset="0"/>
              </a:rPr>
              <a:t>Jiang et, al. PRC</a:t>
            </a:r>
            <a:r>
              <a:rPr lang="en-US" altLang="zh-CN" sz="16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105, 054907 (2022)</a:t>
            </a:r>
            <a:endParaRPr lang="en-US" altLang="zh-CN" sz="160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724496" y="2133013"/>
            <a:ext cx="141922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Times New Roman" panose="02020603050405020304" charset="0"/>
                <a:cs typeface="Times New Roman" panose="02020603050405020304" charset="0"/>
              </a:rPr>
              <a:t>STAR</a:t>
            </a:r>
            <a:endParaRPr lang="en-US" altLang="zh-CN" dirty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i="1" dirty="0">
                <a:latin typeface="Times New Roman" panose="02020603050405020304" charset="0"/>
                <a:cs typeface="Times New Roman" panose="02020603050405020304" charset="0"/>
              </a:rPr>
              <a:t>D</a:t>
            </a:r>
            <a:r>
              <a:rPr lang="en-US" altLang="zh-CN" i="1" baseline="30000" dirty="0">
                <a:latin typeface="Times New Roman" panose="02020603050405020304" charset="0"/>
                <a:cs typeface="Times New Roman" panose="02020603050405020304" charset="0"/>
              </a:rPr>
              <a:t>0</a:t>
            </a:r>
            <a:r>
              <a:rPr lang="en-US" altLang="zh-CN" dirty="0"/>
              <a:t> meson </a:t>
            </a:r>
            <a:r>
              <a:rPr lang="en-US" altLang="zh-CN" i="1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</a:rPr>
              <a:t>v</a:t>
            </a:r>
            <a:r>
              <a:rPr lang="en-US" altLang="zh-CN" baseline="-25000" dirty="0">
                <a:solidFill>
                  <a:srgbClr val="C00000"/>
                </a:solidFill>
              </a:rPr>
              <a:t>1</a:t>
            </a:r>
            <a:endParaRPr lang="en-US" altLang="zh-CN" baseline="-25000" dirty="0">
              <a:solidFill>
                <a:srgbClr val="C0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812621" y="3790222"/>
            <a:ext cx="126045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i="1" dirty="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v</a:t>
            </a:r>
            <a:r>
              <a:rPr lang="en-US" altLang="zh-CN" baseline="-25000" dirty="0">
                <a:solidFill>
                  <a:srgbClr val="C00000"/>
                </a:solidFill>
                <a:sym typeface="+mn-ea"/>
              </a:rPr>
              <a:t>1 </a:t>
            </a:r>
            <a:r>
              <a:rPr lang="en-US" altLang="zh-CN" dirty="0"/>
              <a:t>s</a:t>
            </a:r>
            <a:r>
              <a:rPr lang="en-US" altLang="zh-CN" dirty="0"/>
              <a:t>plitting</a:t>
            </a:r>
            <a:endParaRPr lang="en-US" altLang="zh-CN" dirty="0"/>
          </a:p>
          <a:p>
            <a:r>
              <a:rPr lang="en-US" altLang="zh-CN" dirty="0">
                <a:solidFill>
                  <a:srgbClr val="0000FF"/>
                </a:solidFill>
                <a:sym typeface="+mn-ea"/>
              </a:rPr>
              <a:t>weak </a:t>
            </a:r>
            <a:endParaRPr lang="en-US" altLang="zh-CN" dirty="0">
              <a:solidFill>
                <a:srgbClr val="0000FF"/>
              </a:solidFill>
              <a:sym typeface="+mn-ea"/>
            </a:endParaRPr>
          </a:p>
          <a:p>
            <a:endParaRPr lang="zh-CN" altLang="en-US" dirty="0"/>
          </a:p>
        </p:txBody>
      </p:sp>
      <p:sp>
        <p:nvSpPr>
          <p:cNvPr id="16" name="椭圆 15"/>
          <p:cNvSpPr/>
          <p:nvPr/>
        </p:nvSpPr>
        <p:spPr>
          <a:xfrm>
            <a:off x="1794510" y="4808220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24075" y="4796790"/>
            <a:ext cx="76200" cy="76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661795" y="4480560"/>
            <a:ext cx="582930" cy="32321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i="1" dirty="0">
                <a:latin typeface="Times New Roman" panose="02020603050405020304" charset="0"/>
                <a:cs typeface="Times New Roman" panose="02020603050405020304" charset="0"/>
              </a:rPr>
              <a:t>c</a:t>
            </a:r>
            <a:endParaRPr lang="zh-CN" altLang="en-US" i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1991995" y="4868545"/>
                <a:ext cx="340995" cy="351155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zh-CN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995" y="4868545"/>
                <a:ext cx="340995" cy="35115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接箭头连接符 3"/>
          <p:cNvCxnSpPr/>
          <p:nvPr/>
        </p:nvCxnSpPr>
        <p:spPr>
          <a:xfrm>
            <a:off x="2200275" y="4844415"/>
            <a:ext cx="798830" cy="76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>
            <a:off x="942975" y="4852035"/>
            <a:ext cx="851535" cy="1714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2699321" y="4877689"/>
                <a:ext cx="60007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321" y="4877689"/>
                <a:ext cx="600075" cy="368300"/>
              </a:xfrm>
              <a:prstGeom prst="rect">
                <a:avLst/>
              </a:prstGeom>
              <a:blipFill rotWithShape="1">
                <a:blip r:embed="rId5"/>
                <a:stretch>
                  <a:fillRect l="-95" t="-69" r="95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-64" y="3924554"/>
                <a:ext cx="2141220" cy="3625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𝑞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4" y="3924554"/>
                <a:ext cx="2141220" cy="362585"/>
              </a:xfrm>
              <a:prstGeom prst="rect">
                <a:avLst/>
              </a:prstGeom>
              <a:blipFill rotWithShape="1">
                <a:blip r:embed="rId6"/>
                <a:stretch>
                  <a:fillRect l="3" t="-70" r="27" b="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/>
              <p:cNvSpPr txBox="1"/>
              <p:nvPr/>
            </p:nvSpPr>
            <p:spPr>
              <a:xfrm>
                <a:off x="683196" y="5406009"/>
                <a:ext cx="2421890" cy="525780"/>
              </a:xfrm>
              <a:prstGeom prst="rect">
                <a:avLst/>
              </a:prstGeom>
              <a:noFill/>
              <a:ln>
                <a:solidFill>
                  <a:srgbClr val="C60000"/>
                </a:solidFill>
              </a:ln>
            </p:spPr>
            <p:txBody>
              <a:bodyPr wrap="none" rtlCol="0" anchor="t">
                <a:spAutoFit/>
              </a:bodyPr>
              <a:p>
                <a:pPr algn="l"/>
                <a:r>
                  <a:rPr lang="en-US" altLang="zh-CN">
                    <a:latin typeface="Cambria Math" panose="02040503050406030204" pitchFamily="18" charset="0"/>
                    <a:cs typeface="Cambria Math" panose="02040503050406030204" pitchFamily="18" charset="0"/>
                  </a:rPr>
                  <a:t>di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rected</m:t>
                    </m:r>
                    <m: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 </m:t>
                    </m:r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flow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 </m:t>
                        </m:r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US" altLang="zh-CN" i="1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CN" i="1">
                                <a:latin typeface="Cambria Math" panose="02040503050406030204" pitchFamily="18" charset="0"/>
                                <a:cs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𝑥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altLang="zh-CN" i="1">
                                    <a:latin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zh-CN" i="1">
                                    <a:latin typeface="Cambria Math" panose="02040503050406030204" pitchFamily="18" charset="0"/>
                                    <a:cs typeface="Cambria Math" panose="02040503050406030204" pitchFamily="18" charset="0"/>
                                  </a:rPr>
                                  <m:t>⊥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zh-CN" altLang="en-US"/>
              </a:p>
            </p:txBody>
          </p:sp>
        </mc:Choice>
        <mc:Fallback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96" y="5406009"/>
                <a:ext cx="2421890" cy="525780"/>
              </a:xfrm>
              <a:prstGeom prst="rect">
                <a:avLst/>
              </a:prstGeom>
              <a:blipFill rotWithShape="1">
                <a:blip r:embed="rId7"/>
                <a:stretch>
                  <a:fillRect l="-207" t="-1014" r="-186" b="-797"/>
                </a:stretch>
              </a:blipFill>
              <a:ln>
                <a:solidFill>
                  <a:srgbClr val="C6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文本框 22"/>
          <p:cNvSpPr txBox="1"/>
          <p:nvPr/>
        </p:nvSpPr>
        <p:spPr>
          <a:xfrm>
            <a:off x="4859376" y="1052878"/>
            <a:ext cx="3158490" cy="368300"/>
          </a:xfrm>
          <a:prstGeom prst="rect">
            <a:avLst/>
          </a:prstGeom>
          <a:noFill/>
          <a:ln>
            <a:solidFill>
              <a:srgbClr val="C60000"/>
            </a:solidFill>
          </a:ln>
        </p:spPr>
        <p:txBody>
          <a:bodyPr wrap="none" rtlCol="0">
            <a:spAutoFit/>
          </a:bodyPr>
          <a:p>
            <a:r>
              <a:rPr lang="en-US" altLang="zh-CN" dirty="0"/>
              <a:t>Langevin + CLVisc + EM field</a:t>
            </a:r>
            <a:endParaRPr lang="en-US" altLang="zh-CN" baseline="-25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475740" y="4436745"/>
            <a:ext cx="921385" cy="1007745"/>
          </a:xfrm>
          <a:prstGeom prst="ellipse">
            <a:avLst/>
          </a:prstGeom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 dirty="0">
                <a:solidFill>
                  <a:schemeClr val="bg1"/>
                </a:solidFill>
                <a:latin typeface="Bahnschrift SemiLight SemiCondensed" panose="020B0502040204020203" pitchFamily="34" charset="0"/>
                <a:sym typeface="+mn-ea"/>
              </a:rPr>
              <a:t>EM field signal: directed flow v</a:t>
            </a:r>
            <a:r>
              <a:rPr lang="en-US" altLang="zh-CN" sz="2800" baseline="-25000" dirty="0">
                <a:solidFill>
                  <a:schemeClr val="bg1"/>
                </a:solidFill>
                <a:latin typeface="Bahnschrift SemiLight SemiCondensed" panose="020B0502040204020203" pitchFamily="34" charset="0"/>
                <a:sym typeface="+mn-ea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Bahnschrift SemiLight SemiCondensed" panose="020B0502040204020203" pitchFamily="34" charset="0"/>
            </a:endParaRPr>
          </a:p>
        </p:txBody>
      </p:sp>
      <p:grpSp>
        <p:nvGrpSpPr>
          <p:cNvPr id="9225" name="组合 1"/>
          <p:cNvGrpSpPr/>
          <p:nvPr/>
        </p:nvGrpSpPr>
        <p:grpSpPr>
          <a:xfrm>
            <a:off x="539939" y="1680667"/>
            <a:ext cx="2880320" cy="2520280"/>
            <a:chOff x="7531100" y="1401763"/>
            <a:chExt cx="3451225" cy="2882900"/>
          </a:xfrm>
        </p:grpSpPr>
        <p:pic>
          <p:nvPicPr>
            <p:cNvPr id="9226" name="图片 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531100" y="1401763"/>
              <a:ext cx="3451225" cy="2882900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5" name="直接箭头连接符 4"/>
            <p:cNvCxnSpPr/>
            <p:nvPr/>
          </p:nvCxnSpPr>
          <p:spPr>
            <a:xfrm>
              <a:off x="8782042" y="3024139"/>
              <a:ext cx="0" cy="914078"/>
            </a:xfrm>
            <a:prstGeom prst="straightConnector1">
              <a:avLst/>
            </a:prstGeom>
            <a:ln w="28575">
              <a:gradFill>
                <a:gsLst>
                  <a:gs pos="86000">
                    <a:srgbClr val="0000E1"/>
                  </a:gs>
                  <a:gs pos="11000">
                    <a:schemeClr val="accent1">
                      <a:lumMod val="45000"/>
                      <a:lumOff val="55000"/>
                    </a:schemeClr>
                  </a:gs>
                  <a:gs pos="5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8315489" y="3567518"/>
              <a:ext cx="434711" cy="5469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1600" b="1" kern="1200" cap="none" spc="0" normalizeH="0" baseline="0" noProof="0" dirty="0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B</a:t>
              </a:r>
              <a:endParaRPr kumimoji="0" lang="en-US" altLang="zh-CN" sz="1600" b="1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741545" y="4522470"/>
            <a:ext cx="410146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i="1" dirty="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</a:rPr>
              <a:t>v</a:t>
            </a:r>
            <a:r>
              <a:rPr lang="en-US" altLang="zh-CN" sz="2000" baseline="-25000" dirty="0">
                <a:solidFill>
                  <a:srgbClr val="0000FF"/>
                </a:solidFill>
              </a:rPr>
              <a:t>1</a:t>
            </a:r>
            <a:r>
              <a:rPr lang="en-US" altLang="zh-CN" sz="2000" dirty="0">
                <a:solidFill>
                  <a:srgbClr val="0000FF"/>
                </a:solidFill>
              </a:rPr>
              <a:t> splitting large!</a:t>
            </a:r>
            <a:endParaRPr lang="en-US" altLang="zh-CN" sz="2000" dirty="0">
              <a:solidFill>
                <a:srgbClr val="0000FF"/>
              </a:solidFill>
            </a:endParaRPr>
          </a:p>
          <a:p>
            <a:r>
              <a:rPr lang="en-US" altLang="zh-CN" sz="2000" dirty="0">
                <a:solidFill>
                  <a:srgbClr val="0000FF"/>
                </a:solidFill>
              </a:rPr>
              <a:t>a large and slow decay magnetic Field </a:t>
            </a:r>
            <a:r>
              <a:rPr lang="en-US" altLang="zh-CN" sz="2000" b="1" i="1" dirty="0">
                <a:solidFill>
                  <a:srgbClr val="0000FF"/>
                </a:solidFill>
              </a:rPr>
              <a:t>B</a:t>
            </a:r>
            <a:r>
              <a:rPr lang="en-US" altLang="zh-CN" sz="2000" dirty="0">
                <a:solidFill>
                  <a:srgbClr val="0000FF"/>
                </a:solidFill>
              </a:rPr>
              <a:t> at the LHC?</a:t>
            </a:r>
            <a:endParaRPr lang="en-US" altLang="zh-CN" sz="2000" dirty="0">
              <a:solidFill>
                <a:srgbClr val="0000FF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794510" y="4879975"/>
            <a:ext cx="76200" cy="762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124075" y="4868545"/>
            <a:ext cx="76200" cy="762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1661795" y="4552315"/>
            <a:ext cx="582930" cy="32321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altLang="zh-CN" i="1" dirty="0">
                <a:latin typeface="Times New Roman" panose="02020603050405020304" charset="0"/>
                <a:cs typeface="Times New Roman" panose="02020603050405020304" charset="0"/>
              </a:rPr>
              <a:t>c</a:t>
            </a:r>
            <a:endParaRPr lang="zh-CN" altLang="en-US" i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文本框 21"/>
              <p:cNvSpPr txBox="1"/>
              <p:nvPr/>
            </p:nvSpPr>
            <p:spPr>
              <a:xfrm>
                <a:off x="1991995" y="4940300"/>
                <a:ext cx="340995" cy="351155"/>
              </a:xfrm>
              <a:prstGeom prst="rect">
                <a:avLst/>
              </a:prstGeom>
              <a:noFill/>
            </p:spPr>
            <p:txBody>
              <a:bodyPr wrap="none" rtlCol="0">
                <a:no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altLang="zh-CN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zh-CN" b="0" i="1" dirty="0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1995" y="4940300"/>
                <a:ext cx="340995" cy="351155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直接箭头连接符 3"/>
          <p:cNvCxnSpPr/>
          <p:nvPr/>
        </p:nvCxnSpPr>
        <p:spPr>
          <a:xfrm>
            <a:off x="2200275" y="4916170"/>
            <a:ext cx="798830" cy="762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H="1">
            <a:off x="942975" y="4923790"/>
            <a:ext cx="851535" cy="1714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2699321" y="4949444"/>
                <a:ext cx="600075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321" y="4949444"/>
                <a:ext cx="600075" cy="368300"/>
              </a:xfrm>
              <a:prstGeom prst="rect">
                <a:avLst/>
              </a:prstGeom>
              <a:blipFill rotWithShape="1">
                <a:blip r:embed="rId3"/>
                <a:stretch>
                  <a:fillRect l="-95" t="-69" r="95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文本框 11"/>
              <p:cNvSpPr txBox="1"/>
              <p:nvPr/>
            </p:nvSpPr>
            <p:spPr>
              <a:xfrm>
                <a:off x="107251" y="4100449"/>
                <a:ext cx="2141220" cy="36258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𝑞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251" y="4100449"/>
                <a:ext cx="2141220" cy="362585"/>
              </a:xfrm>
              <a:prstGeom prst="rect">
                <a:avLst/>
              </a:prstGeom>
              <a:blipFill rotWithShape="1">
                <a:blip r:embed="rId4"/>
                <a:stretch>
                  <a:fillRect l="-27" t="-70" r="27" b="7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文本框 19"/>
              <p:cNvSpPr txBox="1"/>
              <p:nvPr/>
            </p:nvSpPr>
            <p:spPr>
              <a:xfrm>
                <a:off x="2987611" y="4253484"/>
                <a:ext cx="1203325" cy="618490"/>
              </a:xfrm>
              <a:prstGeom prst="rect">
                <a:avLst/>
              </a:prstGeom>
              <a:noFill/>
              <a:ln>
                <a:solidFill>
                  <a:srgbClr val="C60000"/>
                </a:solidFill>
              </a:ln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〈"/>
                          <m:endChr m:val="〉"/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i="1">
                                  <a:latin typeface="Cambria Math" panose="02040503050406030204" pitchFamily="18" charset="0"/>
                                  <a:cs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zh-CN" i="1">
                                      <a:latin typeface="Cambria Math" panose="02040503050406030204" pitchFamily="18" charset="0"/>
                                      <a:cs typeface="Cambria Math" panose="02040503050406030204" pitchFamily="18" charset="0"/>
                                    </a:rPr>
                                    <m:t>⊥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7611" y="4253484"/>
                <a:ext cx="1203325" cy="618490"/>
              </a:xfrm>
              <a:prstGeom prst="rect">
                <a:avLst/>
              </a:prstGeom>
              <a:blipFill rotWithShape="1">
                <a:blip r:embed="rId5"/>
                <a:stretch>
                  <a:fillRect l="-417" t="-862" r="-375" b="-678"/>
                </a:stretch>
              </a:blipFill>
              <a:ln>
                <a:solidFill>
                  <a:srgbClr val="C6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图片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0245" y="1808480"/>
            <a:ext cx="3986530" cy="262826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6227801" y="1988868"/>
            <a:ext cx="2081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zh-CN" dirty="0"/>
              <a:t>ALICE D meson v</a:t>
            </a:r>
            <a:r>
              <a:rPr lang="en-US" altLang="zh-CN" baseline="-25000" dirty="0"/>
              <a:t>1</a:t>
            </a:r>
            <a:endParaRPr lang="en-US" altLang="zh-CN" baseline="-25000" dirty="0"/>
          </a:p>
        </p:txBody>
      </p:sp>
      <p:sp>
        <p:nvSpPr>
          <p:cNvPr id="24" name="文本框 23"/>
          <p:cNvSpPr txBox="1"/>
          <p:nvPr/>
        </p:nvSpPr>
        <p:spPr>
          <a:xfrm>
            <a:off x="1040130" y="5949315"/>
            <a:ext cx="7047865" cy="39878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The ALICE data favors a big, slow-decaying magnetic field!</a:t>
            </a:r>
            <a:endParaRPr lang="en-US" altLang="zh-CN" sz="200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47666" y="1440228"/>
            <a:ext cx="3158490" cy="368300"/>
          </a:xfrm>
          <a:prstGeom prst="rect">
            <a:avLst/>
          </a:prstGeom>
          <a:noFill/>
          <a:ln>
            <a:solidFill>
              <a:srgbClr val="C60000"/>
            </a:solidFill>
          </a:ln>
        </p:spPr>
        <p:txBody>
          <a:bodyPr wrap="none" rtlCol="0">
            <a:spAutoFit/>
          </a:bodyPr>
          <a:p>
            <a:r>
              <a:rPr lang="en-US" altLang="zh-CN" dirty="0"/>
              <a:t>Langevin + CLVisc + EM field</a:t>
            </a:r>
            <a:endParaRPr lang="en-US" altLang="zh-CN" baseline="-25000" dirty="0"/>
          </a:p>
        </p:txBody>
      </p:sp>
      <p:sp>
        <p:nvSpPr>
          <p:cNvPr id="3" name="文本框 2"/>
          <p:cNvSpPr txBox="1"/>
          <p:nvPr/>
        </p:nvSpPr>
        <p:spPr>
          <a:xfrm>
            <a:off x="0" y="831850"/>
            <a:ext cx="4810760" cy="82994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r>
              <a:rPr lang="en-US" altLang="zh-CN" sz="16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ALICE, Phys. Rev. Lett.125, 022301 (2020).</a:t>
            </a:r>
            <a:endParaRPr lang="en-US" altLang="zh-CN" sz="160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Y. Sun, Phys. Lett. B 816, 136271 (2021)</a:t>
            </a:r>
            <a:endParaRPr lang="en-US" altLang="zh-CN" sz="160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tx1"/>
                </a:solidFill>
                <a:cs typeface="Arial" panose="020B0604020202020204" pitchFamily="34" charset="0"/>
              </a:rPr>
              <a:t>Jiang et, al. PRC</a:t>
            </a:r>
            <a:r>
              <a:rPr lang="en-US" altLang="zh-CN" sz="16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105, 054907 (2022)</a:t>
            </a:r>
            <a:endParaRPr lang="en-US" altLang="zh-CN" sz="1600" dirty="0">
              <a:solidFill>
                <a:schemeClr val="tx1"/>
              </a:solidFill>
              <a:effectLst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2800" dirty="0">
                <a:solidFill>
                  <a:schemeClr val="bg1"/>
                </a:solidFill>
                <a:latin typeface="Bahnschrift SemiLight SemiCondensed" panose="020B0502040204020203" pitchFamily="34" charset="0"/>
                <a:sym typeface="+mn-ea"/>
              </a:rPr>
              <a:t>EM field signal: directed flow v</a:t>
            </a:r>
            <a:r>
              <a:rPr lang="en-US" altLang="zh-CN" sz="2800" baseline="-25000" dirty="0">
                <a:solidFill>
                  <a:schemeClr val="bg1"/>
                </a:solidFill>
                <a:latin typeface="Bahnschrift SemiLight SemiCondensed" panose="020B0502040204020203" pitchFamily="34" charset="0"/>
                <a:sym typeface="+mn-ea"/>
              </a:rPr>
              <a:t>1</a:t>
            </a:r>
            <a:endParaRPr lang="zh-CN" altLang="en-US" sz="2800" dirty="0">
              <a:solidFill>
                <a:schemeClr val="bg1"/>
              </a:solidFill>
              <a:latin typeface="Bahnschrift SemiLight SemiCondensed" panose="020B0502040204020203" pitchFamily="34" charset="0"/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1043305" y="5709285"/>
                <a:ext cx="7290435" cy="398780"/>
              </a:xfrm>
              <a:prstGeom prst="rect">
                <a:avLst/>
              </a:prstGeom>
              <a:noFill/>
              <a:ln w="254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sz="2000" i="1" dirty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zh-CN" sz="2000" dirty="0">
                    <a:sym typeface="+mn-ea"/>
                  </a:rPr>
                  <a:t>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sz="2000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sz="2000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sz="200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2000" dirty="0">
                    <a:solidFill>
                      <a:srgbClr val="C00000"/>
                    </a:solidFill>
                    <a:cs typeface="Arial" panose="020B0604020202020204" pitchFamily="34" charset="0"/>
                    <a:sym typeface="+mn-ea"/>
                  </a:rPr>
                  <a:t>∆</a:t>
                </a:r>
                <a:r>
                  <a:rPr lang="en-US" altLang="zh-CN" sz="2000" i="1" dirty="0">
                    <a:solidFill>
                      <a:srgbClr val="C00000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v</a:t>
                </a:r>
                <a:r>
                  <a:rPr lang="en-US" altLang="zh-CN" sz="2000" baseline="-25000" dirty="0">
                    <a:solidFill>
                      <a:srgbClr val="C00000"/>
                    </a:solidFill>
                    <a:sym typeface="+mn-ea"/>
                  </a:rPr>
                  <a:t>1</a:t>
                </a:r>
                <a:r>
                  <a:rPr lang="en-US" altLang="zh-CN" sz="2000">
                    <a:solidFill>
                      <a:schemeClr val="tx1"/>
                    </a:solidFill>
                    <a:cs typeface="Arial" panose="020B0604020202020204" pitchFamily="34" charset="0"/>
                  </a:rPr>
                  <a:t>: the impacts of the electromagnetic field on the QGP?</a:t>
                </a:r>
                <a:endParaRPr lang="en-US" altLang="zh-CN" sz="200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305" y="5709285"/>
                <a:ext cx="7290435" cy="398780"/>
              </a:xfrm>
              <a:prstGeom prst="rect">
                <a:avLst/>
              </a:prstGeom>
              <a:blipFill rotWithShape="1">
                <a:blip r:embed="rId1"/>
                <a:stretch>
                  <a:fillRect l="-174" t="-3185" r="-174" b="-3185"/>
                </a:stretch>
              </a:blipFill>
              <a:ln w="254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文本框 12"/>
          <p:cNvSpPr txBox="1"/>
          <p:nvPr/>
        </p:nvSpPr>
        <p:spPr>
          <a:xfrm>
            <a:off x="107315" y="981075"/>
            <a:ext cx="5920105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0000FF"/>
                </a:solidFill>
                <a:effectLst/>
                <a:cs typeface="Arial" panose="020B0604020202020204" pitchFamily="34" charset="0"/>
              </a:rPr>
              <a:t>STAR, Phys. Rev. X 14 (2024) 1, 011028</a:t>
            </a:r>
            <a:endParaRPr lang="en-US" altLang="zh-CN" sz="1800" dirty="0">
              <a:solidFill>
                <a:srgbClr val="0000FF"/>
              </a:solidFill>
              <a:effectLst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文本框 13"/>
              <p:cNvSpPr txBox="1"/>
              <p:nvPr/>
            </p:nvSpPr>
            <p:spPr>
              <a:xfrm>
                <a:off x="683260" y="1412875"/>
                <a:ext cx="7212330" cy="3683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  <a:cs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zh-CN" dirty="0"/>
                  <a:t>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  <a:cs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altLang="zh-CN" dirty="0"/>
                  <a:t> directed flow splitting </a:t>
                </a:r>
                <a:r>
                  <a:rPr lang="en-US" altLang="zh-CN" dirty="0">
                    <a:solidFill>
                      <a:srgbClr val="C00000"/>
                    </a:solidFill>
                    <a:cs typeface="Arial" panose="020B0604020202020204" pitchFamily="34" charset="0"/>
                  </a:rPr>
                  <a:t>∆</a:t>
                </a:r>
                <a:r>
                  <a:rPr lang="en-US" altLang="zh-CN" i="1" dirty="0">
                    <a:solidFill>
                      <a:srgbClr val="C00000"/>
                    </a:solidFill>
                    <a:latin typeface="Times New Roman" panose="02020603050405020304" charset="0"/>
                    <a:cs typeface="Times New Roman" panose="02020603050405020304" charset="0"/>
                    <a:sym typeface="+mn-ea"/>
                  </a:rPr>
                  <a:t>v</a:t>
                </a:r>
                <a:r>
                  <a:rPr lang="en-US" altLang="zh-CN" baseline="-25000" dirty="0">
                    <a:solidFill>
                      <a:srgbClr val="C00000"/>
                    </a:solidFill>
                    <a:sym typeface="+mn-ea"/>
                  </a:rPr>
                  <a:t>1</a:t>
                </a:r>
                <a:r>
                  <a:rPr lang="en-US" altLang="zh-CN" baseline="-25000" dirty="0"/>
                  <a:t>  </a:t>
                </a:r>
                <a:r>
                  <a:rPr lang="en-US" altLang="zh-CN">
                    <a:sym typeface="+mn-ea"/>
                  </a:rPr>
                  <a:t>: </a:t>
                </a:r>
                <a:r>
                  <a:rPr lang="en-US" altLang="zh-CN">
                    <a:sym typeface="+mn-ea"/>
                  </a:rPr>
                  <a:t>Hall + Faraday + Coulomb effects?</a:t>
                </a:r>
                <a:endParaRPr lang="en-US" altLang="zh-CN" baseline="-25000" dirty="0"/>
              </a:p>
            </p:txBody>
          </p:sp>
        </mc:Choice>
        <mc:Fallback>
          <p:sp>
            <p:nvSpPr>
              <p:cNvPr id="14" name="文本框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60" y="1412875"/>
                <a:ext cx="7212330" cy="36830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组合 25"/>
          <p:cNvGrpSpPr/>
          <p:nvPr/>
        </p:nvGrpSpPr>
        <p:grpSpPr>
          <a:xfrm>
            <a:off x="34925" y="1845310"/>
            <a:ext cx="6049010" cy="3703320"/>
            <a:chOff x="2437" y="2679"/>
            <a:chExt cx="9526" cy="5832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7" y="2679"/>
              <a:ext cx="9527" cy="5833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4819" y="4153"/>
              <a:ext cx="1141" cy="653"/>
            </a:xfrm>
            <a:prstGeom prst="rect">
              <a:avLst/>
            </a:prstGeom>
            <a:noFill/>
            <a:ln w="15875" cmpd="sng">
              <a:solidFill>
                <a:srgbClr val="C00000"/>
              </a:solidFill>
              <a:prstDash val="sysDash"/>
            </a:ln>
          </p:spPr>
          <p:txBody>
            <a:bodyPr wrap="square" rtlCol="0">
              <a:noAutofit/>
            </a:bodyPr>
            <a:p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540" y="4040"/>
              <a:ext cx="1141" cy="653"/>
            </a:xfrm>
            <a:prstGeom prst="rect">
              <a:avLst/>
            </a:prstGeom>
            <a:noFill/>
            <a:ln w="15875" cmpd="sng">
              <a:solidFill>
                <a:srgbClr val="C00000"/>
              </a:solidFill>
              <a:prstDash val="sysDash"/>
            </a:ln>
          </p:spPr>
          <p:txBody>
            <a:bodyPr wrap="square" rtlCol="0">
              <a:noAutofit/>
            </a:bodyPr>
            <a:p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375" y="4153"/>
              <a:ext cx="1141" cy="653"/>
            </a:xfrm>
            <a:prstGeom prst="rect">
              <a:avLst/>
            </a:prstGeom>
            <a:noFill/>
            <a:ln w="15875" cmpd="sng">
              <a:solidFill>
                <a:srgbClr val="C00000"/>
              </a:solidFill>
              <a:prstDash val="sysDash"/>
            </a:ln>
          </p:spPr>
          <p:txBody>
            <a:bodyPr wrap="square" rtlCol="0">
              <a:noAutofit/>
            </a:bodyPr>
            <a:p>
              <a:endParaRPr lang="zh-CN" altLang="en-US"/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80" y="1772920"/>
            <a:ext cx="2969895" cy="3519805"/>
          </a:xfrm>
          <a:prstGeom prst="rect">
            <a:avLst/>
          </a:prstGeom>
        </p:spPr>
      </p:pic>
      <p:sp>
        <p:nvSpPr>
          <p:cNvPr id="29" name="右箭头 28"/>
          <p:cNvSpPr/>
          <p:nvPr/>
        </p:nvSpPr>
        <p:spPr>
          <a:xfrm rot="5400000">
            <a:off x="7677785" y="2635250"/>
            <a:ext cx="360045" cy="75565"/>
          </a:xfrm>
          <a:prstGeom prst="rightArrow">
            <a:avLst/>
          </a:prstGeom>
          <a:solidFill>
            <a:srgbClr val="DF0FE1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0" name="右箭头 29"/>
          <p:cNvSpPr/>
          <p:nvPr/>
        </p:nvSpPr>
        <p:spPr>
          <a:xfrm>
            <a:off x="7596505" y="4291330"/>
            <a:ext cx="360045" cy="7556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812405" y="2412365"/>
            <a:ext cx="10083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UrQMD</a:t>
            </a:r>
            <a:endParaRPr lang="en-US" altLang="zh-CN"/>
          </a:p>
        </p:txBody>
      </p:sp>
      <p:sp>
        <p:nvSpPr>
          <p:cNvPr id="32" name="文本框 31"/>
          <p:cNvSpPr txBox="1"/>
          <p:nvPr/>
        </p:nvSpPr>
        <p:spPr>
          <a:xfrm>
            <a:off x="6876415" y="3969385"/>
            <a:ext cx="8108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Hydro</a:t>
            </a:r>
            <a:endParaRPr lang="en-US" altLang="zh-C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Motivation: </a:t>
            </a:r>
            <a:r>
              <a:rPr lang="en-US" altLang="zh-CN" sz="30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paramagnetic squeezing effect</a:t>
            </a:r>
            <a:endParaRPr lang="en-US" altLang="zh-CN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7360" y="3933190"/>
            <a:ext cx="8412480" cy="92202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1800">
                <a:solidFill>
                  <a:srgbClr val="0000FF"/>
                </a:solidFill>
              </a:rPr>
              <a:t>Lattice QCD show QGP gets </a:t>
            </a:r>
            <a:r>
              <a:rPr lang="en-US" altLang="zh-CN" sz="1800">
                <a:solidFill>
                  <a:srgbClr val="C00000"/>
                </a:solidFill>
              </a:rPr>
              <a:t>paramagnetic at high temperature</a:t>
            </a:r>
            <a:r>
              <a:rPr lang="en-US" altLang="zh-CN" sz="1800">
                <a:solidFill>
                  <a:srgbClr val="0000FF"/>
                </a:solidFill>
              </a:rPr>
              <a:t>. </a:t>
            </a:r>
            <a:r>
              <a:rPr sz="1800">
                <a:solidFill>
                  <a:srgbClr val="0000FF"/>
                </a:solidFill>
              </a:rPr>
              <a:t>Under a strong external </a:t>
            </a:r>
            <a:r>
              <a:rPr lang="en-US" sz="1800">
                <a:solidFill>
                  <a:srgbClr val="0000FF"/>
                </a:solidFill>
              </a:rPr>
              <a:t>magnetic field</a:t>
            </a:r>
            <a:r>
              <a:rPr sz="1800">
                <a:solidFill>
                  <a:srgbClr val="0000FF"/>
                </a:solidFill>
              </a:rPr>
              <a:t>, </a:t>
            </a:r>
            <a:r>
              <a:rPr sz="1800">
                <a:solidFill>
                  <a:srgbClr val="C00000"/>
                </a:solidFill>
              </a:rPr>
              <a:t>the </a:t>
            </a:r>
            <a:r>
              <a:rPr lang="en-US" sz="1800">
                <a:solidFill>
                  <a:srgbClr val="C00000"/>
                </a:solidFill>
              </a:rPr>
              <a:t>QGP</a:t>
            </a:r>
            <a:r>
              <a:rPr sz="1800">
                <a:solidFill>
                  <a:srgbClr val="C00000"/>
                </a:solidFill>
              </a:rPr>
              <a:t> will magnetize</a:t>
            </a:r>
            <a:r>
              <a:rPr sz="1800">
                <a:solidFill>
                  <a:srgbClr val="0000FF"/>
                </a:solidFill>
              </a:rPr>
              <a:t>, forming a </a:t>
            </a:r>
            <a:r>
              <a:rPr sz="1800">
                <a:solidFill>
                  <a:srgbClr val="0000FF"/>
                </a:solidFill>
                <a:sym typeface="+mn-ea"/>
              </a:rPr>
              <a:t>weak</a:t>
            </a:r>
            <a:r>
              <a:rPr lang="en-US" sz="1800">
                <a:solidFill>
                  <a:srgbClr val="0000FF"/>
                </a:solidFill>
                <a:sym typeface="+mn-ea"/>
              </a:rPr>
              <a:t> </a:t>
            </a:r>
            <a:r>
              <a:rPr sz="1800">
                <a:solidFill>
                  <a:srgbClr val="0000FF"/>
                </a:solidFill>
              </a:rPr>
              <a:t>internal  induced magnetic field</a:t>
            </a:r>
            <a:r>
              <a:rPr lang="en-US" sz="1800">
                <a:solidFill>
                  <a:srgbClr val="0000FF"/>
                </a:solidFill>
              </a:rPr>
              <a:t>, </a:t>
            </a:r>
            <a:r>
              <a:rPr lang="en-US" sz="1800" b="1">
                <a:solidFill>
                  <a:srgbClr val="0000FF"/>
                </a:solidFill>
              </a:rPr>
              <a:t>as well as a squeezing force</a:t>
            </a:r>
            <a:r>
              <a:rPr sz="1800">
                <a:solidFill>
                  <a:srgbClr val="0000FF"/>
                </a:solidFill>
              </a:rPr>
              <a:t>.</a:t>
            </a:r>
            <a:endParaRPr sz="1800">
              <a:solidFill>
                <a:srgbClr val="0000FF"/>
              </a:solidFill>
            </a:endParaRPr>
          </a:p>
        </p:txBody>
      </p:sp>
      <p:pic>
        <p:nvPicPr>
          <p:cNvPr id="19" name="图片 18" descr="paramegeti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9795" y="1772285"/>
            <a:ext cx="3870960" cy="193548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5436235" y="4941570"/>
            <a:ext cx="3768090" cy="1568450"/>
          </a:xfrm>
          <a:prstGeom prst="rect">
            <a:avLst/>
          </a:prstGeom>
          <a:noFill/>
          <a:ln w="22225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G. Endrodi 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et. al, 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 JHEP 1304 (2013) 023.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G. Bali et. al, JHEP 1304(2013) 130. 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altLang="zh-CN" sz="12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G. Bali et. al, Phys. Rev. Lett. 112, 042301 (2014).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H.T. Ding et.al,  Int.J.Mod.Phys.E 24 (2015) 10, 1530007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S. Pu et.al, Phys.Rev.D 93 (2016) 7, 074022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 sz="1200" b="1">
                <a:latin typeface="Times New Roman" panose="02020603050405020304" charset="0"/>
                <a:cs typeface="Times New Roman" panose="02020603050405020304" charset="0"/>
                <a:sym typeface="+mn-ea"/>
              </a:rPr>
              <a:t>L. G. Pang et. al,  Phys.Rev.C 93 (2016) 4, 044919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G. Bali et. al, JHEP 07 (2020) 183.</a:t>
            </a:r>
            <a:endParaRPr lang="zh-CN" altLang="en-US" sz="120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  <a:sym typeface="+mn-ea"/>
              </a:rPr>
              <a:t>G. Endrodi et. al,  </a:t>
            </a:r>
            <a:r>
              <a:rPr lang="en-US" altLang="zh-CN" sz="1200">
                <a:latin typeface="Times New Roman" panose="02020603050405020304" charset="0"/>
                <a:cs typeface="Times New Roman" panose="02020603050405020304" charset="0"/>
              </a:rPr>
              <a:t>Phys. Rev. D 109 (2024) 3, 034506</a:t>
            </a:r>
            <a:endParaRPr lang="en-US" altLang="zh-CN" sz="120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605" y="980440"/>
            <a:ext cx="81121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cs typeface="Arial" panose="020B0604020202020204" pitchFamily="34" charset="0"/>
              </a:rPr>
              <a:t>Paramagnetic materials:</a:t>
            </a:r>
            <a:r>
              <a:rPr lang="zh-CN" altLang="en-US" dirty="0">
                <a:cs typeface="Arial" panose="020B0604020202020204" pitchFamily="34" charset="0"/>
              </a:rPr>
              <a:t> aligning with external magnetic field</a:t>
            </a:r>
            <a:r>
              <a:rPr lang="en-US" altLang="zh-CN" dirty="0">
                <a:cs typeface="Arial" panose="020B0604020202020204" pitchFamily="34" charset="0"/>
              </a:rPr>
              <a:t> </a:t>
            </a:r>
            <a:r>
              <a:rPr lang="en-US" altLang="zh-CN" b="1" dirty="0">
                <a:solidFill>
                  <a:srgbClr val="0000FF"/>
                </a:solidFill>
                <a:cs typeface="Arial" panose="020B0604020202020204" pitchFamily="34" charset="0"/>
              </a:rPr>
              <a:t>B</a:t>
            </a:r>
            <a:r>
              <a:rPr lang="zh-CN" altLang="en-US" dirty="0">
                <a:cs typeface="Arial" panose="020B0604020202020204" pitchFamily="34" charset="0"/>
              </a:rPr>
              <a:t>, showing weak magnetism. </a:t>
            </a:r>
            <a:r>
              <a:rPr lang="en-US" altLang="zh-CN" dirty="0">
                <a:cs typeface="Arial" panose="020B0604020202020204" pitchFamily="34" charset="0"/>
              </a:rPr>
              <a:t>For e</a:t>
            </a:r>
            <a:r>
              <a:rPr lang="zh-CN" altLang="en-US" dirty="0">
                <a:cs typeface="Arial" panose="020B0604020202020204" pitchFamily="34" charset="0"/>
              </a:rPr>
              <a:t>xamples: 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Cu</a:t>
            </a:r>
            <a:r>
              <a:rPr lang="zh-CN" altLang="en-US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, </a:t>
            </a:r>
            <a:r>
              <a:rPr lang="en-US" altLang="zh-CN" dirty="0">
                <a:solidFill>
                  <a:schemeClr val="accent2">
                    <a:lumMod val="75000"/>
                  </a:schemeClr>
                </a:solidFill>
                <a:cs typeface="Arial" panose="020B0604020202020204" pitchFamily="34" charset="0"/>
              </a:rPr>
              <a:t>O, Al</a:t>
            </a:r>
            <a:r>
              <a:rPr lang="en-US" altLang="zh-CN" dirty="0">
                <a:solidFill>
                  <a:srgbClr val="C00000"/>
                </a:solidFill>
                <a:cs typeface="Arial" panose="020B0604020202020204" pitchFamily="34" charset="0"/>
              </a:rPr>
              <a:t> </a:t>
            </a:r>
            <a:r>
              <a:rPr lang="en-US" altLang="zh-CN" dirty="0">
                <a:cs typeface="Arial" panose="020B0604020202020204" pitchFamily="34" charset="0"/>
              </a:rPr>
              <a:t>et al.</a:t>
            </a:r>
            <a:endParaRPr lang="en-US" altLang="zh-CN" dirty="0">
              <a:cs typeface="Arial" panose="020B0604020202020204" pitchFamily="34" charset="0"/>
            </a:endParaRPr>
          </a:p>
        </p:txBody>
      </p:sp>
      <p:grpSp>
        <p:nvGrpSpPr>
          <p:cNvPr id="9225" name="组合 1"/>
          <p:cNvGrpSpPr/>
          <p:nvPr/>
        </p:nvGrpSpPr>
        <p:grpSpPr>
          <a:xfrm>
            <a:off x="5292090" y="1789430"/>
            <a:ext cx="2843530" cy="1777365"/>
            <a:chOff x="7531100" y="1401763"/>
            <a:chExt cx="3451225" cy="2882900"/>
          </a:xfrm>
        </p:grpSpPr>
        <p:pic>
          <p:nvPicPr>
            <p:cNvPr id="9226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31100" y="1401763"/>
              <a:ext cx="3451225" cy="2882900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5" name="直接箭头连接符 4"/>
            <p:cNvCxnSpPr/>
            <p:nvPr/>
          </p:nvCxnSpPr>
          <p:spPr>
            <a:xfrm>
              <a:off x="8782042" y="3024139"/>
              <a:ext cx="0" cy="914078"/>
            </a:xfrm>
            <a:prstGeom prst="straightConnector1">
              <a:avLst/>
            </a:prstGeom>
            <a:ln w="28575">
              <a:gradFill>
                <a:gsLst>
                  <a:gs pos="86000">
                    <a:srgbClr val="0000E1"/>
                  </a:gs>
                  <a:gs pos="11000">
                    <a:schemeClr val="accent1">
                      <a:lumMod val="45000"/>
                      <a:lumOff val="55000"/>
                    </a:schemeClr>
                  </a:gs>
                  <a:gs pos="5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8315489" y="3567518"/>
              <a:ext cx="434711" cy="54691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defTabSz="914400" eaLnBrk="1" hangingPunct="1">
                <a:buClrTx/>
                <a:buSzTx/>
                <a:buFontTx/>
                <a:buNone/>
                <a:defRPr/>
              </a:pPr>
              <a:r>
                <a:rPr kumimoji="0" lang="en-US" altLang="zh-CN" sz="1600" b="1" kern="1200" cap="none" spc="0" normalizeH="0" baseline="0" noProof="0" dirty="0">
                  <a:solidFill>
                    <a:srgbClr val="C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rPr>
                <a:t>B</a:t>
              </a:r>
              <a:endParaRPr kumimoji="0" lang="en-US" altLang="zh-CN" sz="1600" b="1" kern="1200" cap="none" spc="0" normalizeH="0" baseline="0" noProof="0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323850" y="5229225"/>
            <a:ext cx="4976495" cy="92202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rgbClr val="C00000"/>
                </a:solidFill>
              </a:rPr>
              <a:t>1.</a:t>
            </a:r>
            <a:r>
              <a:rPr lang="en-US" sz="1800">
                <a:solidFill>
                  <a:srgbClr val="0000FF"/>
                </a:solidFill>
              </a:rPr>
              <a:t> </a:t>
            </a:r>
            <a:r>
              <a:rPr lang="en-US" sz="1800">
                <a:solidFill>
                  <a:srgbClr val="C00000"/>
                </a:solidFill>
              </a:rPr>
              <a:t>QGP</a:t>
            </a:r>
            <a:r>
              <a:rPr lang="en-US" altLang="zh-CN" sz="1800">
                <a:solidFill>
                  <a:srgbClr val="C00000"/>
                </a:solidFill>
              </a:rPr>
              <a:t> </a:t>
            </a:r>
            <a:r>
              <a:rPr sz="1800">
                <a:solidFill>
                  <a:srgbClr val="C00000"/>
                </a:solidFill>
                <a:sym typeface="+mn-ea"/>
              </a:rPr>
              <a:t>magnetic susceptibility</a:t>
            </a:r>
            <a:r>
              <a:rPr lang="en-US" sz="1800">
                <a:solidFill>
                  <a:srgbClr val="C00000"/>
                </a:solidFill>
                <a:sym typeface="+mn-ea"/>
              </a:rPr>
              <a:t> </a:t>
            </a:r>
            <a:r>
              <a:rPr lang="en-US"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χ.</a:t>
            </a:r>
            <a:endParaRPr lang="zh-CN" altLang="en-US" sz="1800">
              <a:solidFill>
                <a:srgbClr val="0000FF"/>
              </a:solidFill>
            </a:endParaRPr>
          </a:p>
          <a:p>
            <a:r>
              <a:rPr lang="en-US" altLang="zh-CN" sz="1800">
                <a:solidFill>
                  <a:srgbClr val="DF0FE1"/>
                </a:solidFill>
              </a:rPr>
              <a:t>2.</a:t>
            </a:r>
            <a:r>
              <a:rPr lang="en-US" altLang="zh-CN" sz="1800">
                <a:solidFill>
                  <a:srgbClr val="0000FF"/>
                </a:solidFill>
              </a:rPr>
              <a:t> </a:t>
            </a:r>
            <a:r>
              <a:rPr lang="en-US" altLang="zh-CN" sz="1800" dirty="0">
                <a:solidFill>
                  <a:srgbClr val="DF0FE1"/>
                </a:solidFill>
                <a:sym typeface="+mn-ea"/>
              </a:rPr>
              <a:t>The evolution of external magnetic field B(</a:t>
            </a:r>
            <a:r>
              <a:rPr lang="en-US" altLang="zh-CN" sz="1800" i="1" dirty="0">
                <a:solidFill>
                  <a:srgbClr val="DF0FE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τ</a:t>
            </a:r>
            <a:r>
              <a:rPr lang="en-US" altLang="zh-CN" sz="1800" dirty="0">
                <a:solidFill>
                  <a:srgbClr val="DF0FE1"/>
                </a:solidFill>
                <a:sym typeface="+mn-ea"/>
              </a:rPr>
              <a:t>).</a:t>
            </a:r>
            <a:endParaRPr lang="zh-CN" altLang="en-US" sz="1800">
              <a:solidFill>
                <a:srgbClr val="0000FF"/>
              </a:solidFill>
            </a:endParaRPr>
          </a:p>
          <a:p>
            <a:r>
              <a:rPr lang="en-US" altLang="zh-CN" sz="1800">
                <a:solidFill>
                  <a:srgbClr val="0000FF"/>
                </a:solidFill>
              </a:rPr>
              <a:t>3.</a:t>
            </a:r>
            <a:r>
              <a:rPr lang="en-US" sz="1800">
                <a:solidFill>
                  <a:srgbClr val="0000FF"/>
                </a:solidFill>
              </a:rPr>
              <a:t> </a:t>
            </a:r>
            <a:r>
              <a:rPr lang="en-US" altLang="zh-CN" sz="1800">
                <a:solidFill>
                  <a:srgbClr val="0000FF"/>
                </a:solidFill>
              </a:rPr>
              <a:t>F</a:t>
            </a:r>
            <a:r>
              <a:rPr lang="en-US" altLang="zh-CN" sz="1800">
                <a:solidFill>
                  <a:srgbClr val="0000FF"/>
                </a:solidFill>
              </a:rPr>
              <a:t>inal spectra.</a:t>
            </a:r>
            <a:endParaRPr lang="zh-CN" altLang="en-US" sz="1800">
              <a:solidFill>
                <a:srgbClr val="0000FF"/>
              </a:solidFill>
            </a:endParaRP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QGP </a:t>
            </a:r>
            <a:r>
              <a: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magnetic susceptibility</a:t>
            </a:r>
            <a:r>
              <a:rPr lang="en-US"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 </a:t>
            </a:r>
            <a:r>
              <a:rPr lang="en-US" sz="3000" i="1">
                <a:solidFill>
                  <a:schemeClr val="bg1"/>
                </a:solidFill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  <a:sym typeface="+mn-ea"/>
              </a:rPr>
              <a:t>χ</a:t>
            </a:r>
            <a:endParaRPr lang="en-US" sz="3000" i="1">
              <a:solidFill>
                <a:schemeClr val="bg1"/>
              </a:solidFill>
              <a:latin typeface="Times New Roman" panose="02020603050405020304" charset="0"/>
              <a:ea typeface="宋体" panose="02010600030101010101" pitchFamily="2" charset="-122"/>
              <a:cs typeface="Times New Roman" panose="02020603050405020304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996055" y="2708910"/>
            <a:ext cx="51187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cs typeface="Arial" panose="020B0604020202020204" pitchFamily="34" charset="0"/>
                <a:sym typeface="+mn-ea"/>
              </a:rPr>
              <a:t>G.S. Bali, G. Endrodi et. al, JHEP 07 (</a:t>
            </a:r>
            <a:r>
              <a:rPr lang="en-US" altLang="zh-CN" sz="1600" b="1">
                <a:solidFill>
                  <a:srgbClr val="C00000"/>
                </a:solidFill>
                <a:cs typeface="Arial" panose="020B0604020202020204" pitchFamily="34" charset="0"/>
                <a:sym typeface="+mn-ea"/>
              </a:rPr>
              <a:t>2020</a:t>
            </a:r>
            <a:r>
              <a:rPr lang="en-US" altLang="zh-CN" sz="1600">
                <a:cs typeface="Arial" panose="020B0604020202020204" pitchFamily="34" charset="0"/>
                <a:sym typeface="+mn-ea"/>
              </a:rPr>
              <a:t>) 183.</a:t>
            </a:r>
            <a:endParaRPr lang="en-US" altLang="zh-CN" sz="1600">
              <a:cs typeface="Arial" panose="020B0604020202020204" pitchFamily="34" charset="0"/>
              <a:sym typeface="+mn-ea"/>
            </a:endParaRPr>
          </a:p>
          <a:p>
            <a:r>
              <a:rPr lang="en-US" altLang="zh-CN" sz="1600">
                <a:cs typeface="Arial" panose="020B0604020202020204" pitchFamily="34" charset="0"/>
                <a:sym typeface="+mn-ea"/>
              </a:rPr>
              <a:t>G. Endrodi et. al,  Phys. Rev. D 109 (</a:t>
            </a:r>
            <a:r>
              <a:rPr lang="en-US" altLang="zh-CN" sz="1600" b="1">
                <a:solidFill>
                  <a:srgbClr val="C00000"/>
                </a:solidFill>
                <a:cs typeface="Arial" panose="020B0604020202020204" pitchFamily="34" charset="0"/>
                <a:sym typeface="+mn-ea"/>
              </a:rPr>
              <a:t>2024</a:t>
            </a:r>
            <a:r>
              <a:rPr lang="en-US" altLang="zh-CN" sz="1600">
                <a:cs typeface="Arial" panose="020B0604020202020204" pitchFamily="34" charset="0"/>
                <a:sym typeface="+mn-ea"/>
              </a:rPr>
              <a:t>) 3, 034506.</a:t>
            </a:r>
            <a:endParaRPr lang="en-US" altLang="zh-CN" sz="1600">
              <a:solidFill>
                <a:schemeClr val="bg1"/>
              </a:solidFill>
              <a:cs typeface="Arial" panose="020B0604020202020204" pitchFamily="34" charset="0"/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9705" y="1125220"/>
            <a:ext cx="3612515" cy="2732405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5" y="1845310"/>
            <a:ext cx="2948305" cy="496570"/>
          </a:xfrm>
          <a:prstGeom prst="roundRect">
            <a:avLst/>
          </a:prstGeom>
          <a:ln w="25400">
            <a:solidFill>
              <a:srgbClr val="C00000"/>
            </a:solidFill>
          </a:ln>
        </p:spPr>
      </p:pic>
      <p:sp>
        <p:nvSpPr>
          <p:cNvPr id="25" name="文本框 24"/>
          <p:cNvSpPr txBox="1"/>
          <p:nvPr/>
        </p:nvSpPr>
        <p:spPr>
          <a:xfrm>
            <a:off x="4008120" y="1196975"/>
            <a:ext cx="4764405" cy="5314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600">
                <a:cs typeface="Arial" panose="020B0604020202020204" pitchFamily="34" charset="0"/>
                <a:sym typeface="+mn-ea"/>
              </a:rPr>
              <a:t>G. Bali et. al, Phys. Rev. Lett. 112, 042301 (</a:t>
            </a:r>
            <a:r>
              <a:rPr lang="en-US" altLang="zh-CN" sz="1600" b="1">
                <a:solidFill>
                  <a:srgbClr val="C00000"/>
                </a:solidFill>
                <a:cs typeface="Arial" panose="020B0604020202020204" pitchFamily="34" charset="0"/>
                <a:sym typeface="+mn-ea"/>
              </a:rPr>
              <a:t>2014</a:t>
            </a:r>
            <a:r>
              <a:rPr lang="en-US" altLang="zh-CN" sz="1600">
                <a:cs typeface="Arial" panose="020B0604020202020204" pitchFamily="34" charset="0"/>
                <a:sym typeface="+mn-ea"/>
              </a:rPr>
              <a:t>).</a:t>
            </a:r>
            <a:endParaRPr lang="en-US" altLang="zh-CN" sz="1600">
              <a:cs typeface="Arial" panose="020B0604020202020204" pitchFamily="34" charset="0"/>
              <a:sym typeface="+mn-ea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900" y="3501390"/>
            <a:ext cx="3411855" cy="1011555"/>
          </a:xfrm>
          <a:prstGeom prst="rect">
            <a:avLst/>
          </a:prstGeom>
          <a:ln w="28575" cmpd="sng">
            <a:solidFill>
              <a:srgbClr val="C00000"/>
            </a:solidFill>
            <a:prstDash val="solid"/>
          </a:ln>
          <a:effectLst>
            <a:softEdge rad="12700"/>
          </a:effectLst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4720590"/>
            <a:ext cx="4596765" cy="973455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179705" y="3985895"/>
            <a:ext cx="4094480" cy="2245360"/>
          </a:xfrm>
          <a:prstGeom prst="rect">
            <a:avLst/>
          </a:prstGeom>
          <a:noFill/>
          <a:ln w="127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altLang="zh-CN" sz="1800">
                <a:solidFill>
                  <a:srgbClr val="00B050"/>
                </a:solidFill>
              </a:rPr>
              <a:t>1. A</a:t>
            </a:r>
            <a:r>
              <a:rPr sz="1800">
                <a:solidFill>
                  <a:srgbClr val="00B050"/>
                </a:solidFill>
              </a:rPr>
              <a:t> magnetic susceptibility at high temperatures.</a:t>
            </a:r>
            <a:endParaRPr sz="1800">
              <a:solidFill>
                <a:srgbClr val="00B050"/>
              </a:solidFill>
            </a:endParaRPr>
          </a:p>
          <a:p>
            <a:pPr>
              <a:lnSpc>
                <a:spcPts val="2400"/>
              </a:lnSpc>
            </a:pPr>
            <a:r>
              <a:rPr lang="en-US" altLang="zh-CN" sz="1800">
                <a:solidFill>
                  <a:srgbClr val="00B0F0"/>
                </a:solidFill>
                <a:sym typeface="+mn-ea"/>
              </a:rPr>
              <a:t>2. </a:t>
            </a:r>
            <a:r>
              <a:rPr lang="en-US" altLang="zh-CN" sz="1800" b="1">
                <a:solidFill>
                  <a:srgbClr val="00B0F0"/>
                </a:solidFill>
                <a:sym typeface="+mn-ea"/>
              </a:rPr>
              <a:t>Lattice QCD-2020</a:t>
            </a:r>
            <a:r>
              <a:rPr lang="en-US" altLang="zh-CN" sz="1800">
                <a:solidFill>
                  <a:srgbClr val="00B0F0"/>
                </a:solidFill>
                <a:sym typeface="+mn-ea"/>
              </a:rPr>
              <a:t>: making contact to the Hadron Resonance Gas (HRG) model at low </a:t>
            </a:r>
            <a:r>
              <a:rPr lang="en-US" altLang="zh-CN" sz="1800" i="1">
                <a:solidFill>
                  <a:srgbClr val="00B0F0"/>
                </a:solidFill>
                <a:sym typeface="+mn-ea"/>
              </a:rPr>
              <a:t>T</a:t>
            </a:r>
            <a:r>
              <a:rPr lang="en-US" altLang="zh-CN" sz="1800">
                <a:solidFill>
                  <a:srgbClr val="00B0F0"/>
                </a:solidFill>
                <a:sym typeface="+mn-ea"/>
              </a:rPr>
              <a:t>.</a:t>
            </a:r>
            <a:endParaRPr lang="en-US" altLang="zh-CN" sz="1800">
              <a:solidFill>
                <a:srgbClr val="00B0F0"/>
              </a:solidFill>
              <a:sym typeface="+mn-ea"/>
            </a:endParaRPr>
          </a:p>
          <a:p>
            <a:pPr>
              <a:lnSpc>
                <a:spcPts val="2400"/>
              </a:lnSpc>
            </a:pPr>
            <a:r>
              <a:rPr lang="en-US" altLang="zh-CN" sz="1800">
                <a:solidFill>
                  <a:srgbClr val="DF0FE1"/>
                </a:solidFill>
                <a:sym typeface="+mn-ea"/>
              </a:rPr>
              <a:t>3. In the confined phase, QCD matter show a diamagnetic behavior.</a:t>
            </a:r>
            <a:endParaRPr lang="en-US" altLang="zh-CN" sz="1800">
              <a:solidFill>
                <a:srgbClr val="DF0FE1"/>
              </a:solidFill>
              <a:sym typeface="+mn-ea"/>
            </a:endParaRPr>
          </a:p>
        </p:txBody>
      </p:sp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11505" y="3164840"/>
            <a:ext cx="839470" cy="368300"/>
          </a:xfrm>
          <a:prstGeom prst="rect">
            <a:avLst/>
          </a:prstGeom>
          <a:noFill/>
          <a:ln>
            <a:solidFill>
              <a:srgbClr val="DF0FE1"/>
            </a:solidFill>
            <a:prstDash val="dash"/>
          </a:ln>
        </p:spPr>
        <p:txBody>
          <a:bodyPr wrap="square" rtlCol="0">
            <a:sp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The External Magnetic Field in HIC</a:t>
            </a:r>
            <a:endParaRPr lang="zh-CN" altLang="en-US" sz="3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35785" y="1643380"/>
            <a:ext cx="4298315" cy="852170"/>
          </a:xfrm>
          <a:prstGeom prst="rect">
            <a:avLst/>
          </a:prstGeom>
          <a:ln w="12700" cap="rnd">
            <a:solidFill>
              <a:srgbClr val="C60000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203200" y="1052830"/>
            <a:ext cx="7844155" cy="36830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1800" dirty="0">
                <a:solidFill>
                  <a:schemeClr val="tx1"/>
                </a:solidFill>
              </a:rPr>
              <a:t>The evolution of external magnetic field </a:t>
            </a:r>
            <a:r>
              <a:rPr lang="en-US" altLang="zh-CN" sz="1800" b="1" dirty="0">
                <a:solidFill>
                  <a:schemeClr val="tx1"/>
                </a:solidFill>
              </a:rPr>
              <a:t>B(</a:t>
            </a:r>
            <a:r>
              <a:rPr lang="en-US" altLang="zh-CN" sz="1800" b="1" i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τ</a:t>
            </a:r>
            <a:r>
              <a:rPr lang="en-US" altLang="zh-CN" sz="1800" b="1" dirty="0">
                <a:solidFill>
                  <a:schemeClr val="tx1"/>
                </a:solidFill>
              </a:rPr>
              <a:t>)</a:t>
            </a:r>
            <a:r>
              <a:rPr lang="en-US" altLang="zh-CN" sz="1800" dirty="0">
                <a:solidFill>
                  <a:schemeClr val="tx1"/>
                </a:solidFill>
              </a:rPr>
              <a:t> is</a:t>
            </a:r>
            <a:endParaRPr lang="en-US" altLang="zh-CN" sz="1800" dirty="0">
              <a:solidFill>
                <a:schemeClr val="tx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3374390"/>
            <a:ext cx="4688840" cy="2292985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203200" y="2577465"/>
            <a:ext cx="8566150" cy="742315"/>
            <a:chOff x="320" y="4264"/>
            <a:chExt cx="13490" cy="1169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66" y="4264"/>
              <a:ext cx="2519" cy="1169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320" y="4589"/>
              <a:ext cx="13490" cy="580"/>
            </a:xfrm>
            <a:prstGeom prst="rect">
              <a:avLst/>
            </a:prstGeom>
            <a:noFill/>
            <a:ln w="12700" cmpd="sng">
              <a:noFill/>
              <a:prstDash val="solid"/>
            </a:ln>
          </p:spPr>
          <p:txBody>
            <a:bodyPr wrap="square" rtlCol="0">
              <a:spAutoFit/>
            </a:bodyPr>
            <a:lstStyle/>
            <a:p>
              <a:r>
                <a:rPr lang="en-US" altLang="zh-CN" sz="1800">
                  <a:solidFill>
                    <a:schemeClr val="tx1"/>
                  </a:solidFill>
                </a:rPr>
                <a:t>here                         . </a:t>
              </a:r>
              <a:r>
                <a:rPr lang="en-US" sz="1800">
                  <a:solidFill>
                    <a:schemeClr val="tx1"/>
                  </a:solidFill>
                </a:rPr>
                <a:t>Based on the CME and </a:t>
              </a:r>
              <a:r>
                <a:rPr lang="en-US" sz="1800" i="1">
                  <a:solidFill>
                    <a:schemeClr val="tx1"/>
                  </a:solidFill>
                </a:rPr>
                <a:t>D</a:t>
              </a:r>
              <a:r>
                <a:rPr lang="en-US" sz="1800" i="1" baseline="30000">
                  <a:solidFill>
                    <a:schemeClr val="tx1"/>
                  </a:solidFill>
                </a:rPr>
                <a:t>0</a:t>
              </a:r>
              <a:r>
                <a:rPr lang="en-US" sz="1800">
                  <a:solidFill>
                    <a:schemeClr val="tx1"/>
                  </a:solidFill>
                </a:rPr>
                <a:t> directed flow </a:t>
              </a:r>
              <a:r>
                <a:rPr lang="en-US" sz="1800" i="1">
                  <a:solidFill>
                    <a:schemeClr val="tx1"/>
                  </a:solidFill>
                </a:rPr>
                <a:t>v</a:t>
              </a:r>
              <a:r>
                <a:rPr lang="en-US" sz="1800" baseline="-25000">
                  <a:solidFill>
                    <a:schemeClr val="tx1"/>
                  </a:solidFill>
                </a:rPr>
                <a:t>1 </a:t>
              </a:r>
              <a:r>
                <a:rPr lang="en-US" sz="1800">
                  <a:sym typeface="+mn-ea"/>
                </a:rPr>
                <a:t>studies</a:t>
              </a:r>
              <a:r>
                <a:rPr lang="en-US" sz="1800">
                  <a:solidFill>
                    <a:schemeClr val="tx1"/>
                  </a:solidFill>
                </a:rPr>
                <a:t>, one has </a:t>
              </a:r>
              <a:endParaRPr lang="en-US" sz="1800">
                <a:solidFill>
                  <a:schemeClr val="tx1"/>
                </a:solidFill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03200" y="5877560"/>
            <a:ext cx="7593330" cy="92202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1800">
                <a:solidFill>
                  <a:srgbClr val="0000FF"/>
                </a:solidFill>
              </a:rPr>
              <a:t>Key differences in magnetic fields: </a:t>
            </a:r>
            <a:r>
              <a:rPr lang="en-US" altLang="zh-CN" sz="1800">
                <a:solidFill>
                  <a:srgbClr val="C00000"/>
                </a:solidFill>
              </a:rPr>
              <a:t>time evolution</a:t>
            </a:r>
            <a:r>
              <a:rPr lang="zh-CN" altLang="en-US" sz="1800">
                <a:solidFill>
                  <a:srgbClr val="0000FF"/>
                </a:solidFill>
              </a:rPr>
              <a:t>, </a:t>
            </a:r>
            <a:r>
              <a:rPr lang="zh-CN" altLang="en-US" sz="1800">
                <a:solidFill>
                  <a:srgbClr val="00B050"/>
                </a:solidFill>
              </a:rPr>
              <a:t>spatial distribution</a:t>
            </a:r>
            <a:r>
              <a:rPr lang="zh-CN" altLang="en-US" sz="1800">
                <a:solidFill>
                  <a:srgbClr val="0000FF"/>
                </a:solidFill>
              </a:rPr>
              <a:t>.</a:t>
            </a:r>
            <a:r>
              <a:rPr lang="en-US" altLang="zh-CN" sz="1800">
                <a:solidFill>
                  <a:srgbClr val="0000FF"/>
                </a:solidFill>
              </a:rPr>
              <a:t> </a:t>
            </a:r>
            <a:endParaRPr lang="en-US" altLang="zh-CN" sz="1800">
              <a:solidFill>
                <a:srgbClr val="0000FF"/>
              </a:solidFill>
            </a:endParaRPr>
          </a:p>
          <a:p>
            <a:r>
              <a:rPr lang="en-US" altLang="zh-CN" sz="1800">
                <a:solidFill>
                  <a:srgbClr val="0000FF"/>
                </a:solidFill>
              </a:rPr>
              <a:t>Longitudinally: </a:t>
            </a:r>
            <a:r>
              <a:rPr lang="en-US" altLang="zh-CN" sz="1800">
                <a:solidFill>
                  <a:srgbClr val="C00000"/>
                </a:solidFill>
              </a:rPr>
              <a:t>boost-invariance</a:t>
            </a:r>
            <a:r>
              <a:rPr lang="en-US" altLang="zh-CN" sz="1800">
                <a:solidFill>
                  <a:srgbClr val="0000FF"/>
                </a:solidFill>
              </a:rPr>
              <a:t>.  </a:t>
            </a:r>
            <a:r>
              <a:rPr lang="en-US" altLang="zh-CN" sz="18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The QGP formation time: </a:t>
            </a:r>
            <a:r>
              <a:rPr lang="en-US" altLang="zh-CN" sz="18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τ</a:t>
            </a:r>
            <a:r>
              <a:rPr lang="en-US" altLang="zh-CN" sz="1800" baseline="-25000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B</a:t>
            </a:r>
            <a:r>
              <a:rPr lang="en-US" altLang="zh-CN" sz="1800" baseline="-250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zh-CN" sz="1800">
                <a:solidFill>
                  <a:srgbClr val="0000FF"/>
                </a:solidFill>
                <a:sym typeface="+mn-ea"/>
              </a:rPr>
              <a:t>.</a:t>
            </a:r>
            <a:endParaRPr lang="en-US" altLang="zh-CN" sz="1800">
              <a:solidFill>
                <a:srgbClr val="0000FF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  <a:p>
            <a:endParaRPr lang="zh-CN" altLang="en-US" sz="1800">
              <a:solidFill>
                <a:srgbClr val="0000FF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7945" y="3152140"/>
            <a:ext cx="3513455" cy="2740025"/>
          </a:xfrm>
          <a:prstGeom prst="rect">
            <a:avLst/>
          </a:prstGeom>
        </p:spPr>
      </p:pic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178810" y="4293235"/>
            <a:ext cx="1011555" cy="1047115"/>
          </a:xfrm>
          <a:prstGeom prst="rect">
            <a:avLst/>
          </a:prstGeom>
          <a:noFill/>
          <a:ln w="12700" cmpd="sng">
            <a:solidFill>
              <a:srgbClr val="00B050"/>
            </a:solidFill>
            <a:prstDash val="sysDot"/>
          </a:ln>
        </p:spPr>
        <p:txBody>
          <a:bodyPr wrap="square" rtlCol="0">
            <a:noAutofit/>
          </a:bodyPr>
          <a:p>
            <a:endParaRPr lang="zh-CN" altLang="en-US">
              <a:solidFill>
                <a:srgbClr val="00B05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292090" y="765175"/>
            <a:ext cx="3746500" cy="337185"/>
          </a:xfrm>
          <a:prstGeom prst="rect">
            <a:avLst/>
          </a:prstGeom>
        </p:spPr>
        <p:txBody>
          <a:bodyPr wrap="square">
            <a:spAutoFit/>
          </a:bodyPr>
          <a:p>
            <a:r>
              <a:rPr lang="en-US" altLang="zh-CN" sz="1600">
                <a:solidFill>
                  <a:srgbClr val="000000"/>
                </a:solidFill>
                <a:latin typeface="Times-Roman"/>
                <a:ea typeface="Times-Roman"/>
              </a:rPr>
              <a:t>W.-T. Deng et.al,  Phys. Rev. C 85, 044907. </a:t>
            </a:r>
            <a:endParaRPr lang="en-US" altLang="zh-CN" sz="1600">
              <a:solidFill>
                <a:srgbClr val="000000"/>
              </a:solidFill>
              <a:latin typeface="Times-Roman"/>
              <a:ea typeface="Times-Roman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文本框 10"/>
              <p:cNvSpPr txBox="1"/>
              <p:nvPr/>
            </p:nvSpPr>
            <p:spPr>
              <a:xfrm>
                <a:off x="6602031" y="1917319"/>
                <a:ext cx="2007870" cy="368300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𝑒𝐵</m:t>
                          </m:r>
                        </m:e>
                        <m:sub>
                          <m:r>
                            <a:rPr lang="en-US" altLang="zh-CN" i="1">
                              <a:latin typeface="Cambria Math" panose="02040503050406030204" pitchFamily="18" charset="0"/>
                              <a:cs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≈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7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.</m:t>
                      </m:r>
                      <m:r>
                        <a:rPr lang="en-US" altLang="zh-CN" i="1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2</m:t>
                      </m:r>
                      <m:r>
                        <a:rPr lang="en-US" altLang="zh-CN" i="1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 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GeV</m:t>
                      </m:r>
                      <m:r>
                        <a:rPr lang="en-US" altLang="zh-CN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altLang="zh-CN">
                          <a:latin typeface="Cambria Math" panose="02040503050406030204" pitchFamily="18" charset="0"/>
                          <a:cs typeface="Cambria Math" panose="02040503050406030204" pitchFamily="18" charset="0"/>
                        </a:rPr>
                        <m:t>fm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2031" y="1917319"/>
                <a:ext cx="2007870" cy="368300"/>
              </a:xfrm>
              <a:prstGeom prst="rect">
                <a:avLst/>
              </a:prstGeom>
              <a:blipFill rotWithShape="1">
                <a:blip r:embed="rId5"/>
                <a:stretch>
                  <a:fillRect l="-28" t="-69" r="28" b="6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文本框 13"/>
          <p:cNvSpPr txBox="1"/>
          <p:nvPr/>
        </p:nvSpPr>
        <p:spPr>
          <a:xfrm>
            <a:off x="6588125" y="1443990"/>
            <a:ext cx="23145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for Pb+P</a:t>
            </a:r>
            <a:r>
              <a:rPr lang="en-US" altLang="zh-CN"/>
              <a:t>b 5.02 TeV</a:t>
            </a:r>
            <a:endParaRPr lang="en-US" altLang="zh-CN"/>
          </a:p>
        </p:txBody>
      </p:sp>
      <p:sp>
        <p:nvSpPr>
          <p:cNvPr id="19" name="文本框 18"/>
          <p:cNvSpPr txBox="1"/>
          <p:nvPr/>
        </p:nvSpPr>
        <p:spPr>
          <a:xfrm>
            <a:off x="1763395" y="4239260"/>
            <a:ext cx="786765" cy="1200150"/>
          </a:xfrm>
          <a:prstGeom prst="rect">
            <a:avLst/>
          </a:prstGeom>
          <a:noFill/>
          <a:ln w="12700" cmpd="sng">
            <a:solidFill>
              <a:srgbClr val="C60000"/>
            </a:solidFill>
            <a:prstDash val="sysDot"/>
          </a:ln>
        </p:spPr>
        <p:txBody>
          <a:bodyPr wrap="square" rtlCol="0">
            <a:noAutofit/>
          </a:bodyPr>
          <a:p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5975" y="2644775"/>
            <a:ext cx="3296920" cy="464185"/>
          </a:xfrm>
          <a:prstGeom prst="rect">
            <a:avLst/>
          </a:prstGeom>
        </p:spPr>
      </p:pic>
      <p:sp>
        <p:nvSpPr>
          <p:cNvPr id="9217" name="标题 1"/>
          <p:cNvSpPr>
            <a:spLocks noGrp="1"/>
          </p:cNvSpPr>
          <p:nvPr>
            <p:ph type="title"/>
          </p:nvPr>
        </p:nvSpPr>
        <p:spPr>
          <a:xfrm>
            <a:off x="0" y="44450"/>
            <a:ext cx="9128125" cy="720000"/>
          </a:xfrm>
          <a:solidFill>
            <a:srgbClr val="C00000"/>
          </a:solidFill>
        </p:spPr>
        <p:txBody>
          <a:bodyPr anchor="ctr" anchorCtr="0"/>
          <a:lstStyle/>
          <a:p>
            <a:r>
              <a:rPr lang="en-US" altLang="zh-CN"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Hydrodynamics</a:t>
            </a:r>
            <a:endParaRPr lang="en-US" altLang="zh-CN" sz="3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5740" y="1196340"/>
            <a:ext cx="8782685" cy="36830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zh-CN" altLang="en-US" sz="1800">
                <a:solidFill>
                  <a:schemeClr val="tx1"/>
                </a:solidFill>
                <a:cs typeface="Arial" panose="020B0604020202020204" pitchFamily="34" charset="0"/>
              </a:rPr>
              <a:t>In the presence of the squeezing force</a:t>
            </a:r>
            <a:r>
              <a:rPr lang="en-US" altLang="zh-CN" sz="1800">
                <a:solidFill>
                  <a:schemeClr val="tx1"/>
                </a:solidFill>
                <a:cs typeface="Arial" panose="020B0604020202020204" pitchFamily="34" charset="0"/>
              </a:rPr>
              <a:t>, the conservation equations can be written as </a:t>
            </a:r>
            <a:endParaRPr lang="en-US" altLang="zh-CN" sz="180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72590" y="1844675"/>
            <a:ext cx="5106035" cy="457200"/>
            <a:chOff x="2438" y="2905"/>
            <a:chExt cx="8041" cy="720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25" y="2905"/>
              <a:ext cx="2455" cy="647"/>
            </a:xfrm>
            <a:prstGeom prst="roundRect">
              <a:avLst/>
            </a:prstGeom>
            <a:ln w="28575" cmpd="sng">
              <a:solidFill>
                <a:srgbClr val="FF0000"/>
              </a:solidFill>
              <a:prstDash val="solid"/>
            </a:ln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38" y="2905"/>
              <a:ext cx="4785" cy="720"/>
            </a:xfrm>
            <a:prstGeom prst="roundRect">
              <a:avLst/>
            </a:prstGeom>
            <a:ln w="25400" cmpd="sng">
              <a:solidFill>
                <a:srgbClr val="0000FF"/>
              </a:solidFill>
              <a:prstDash val="solid"/>
            </a:ln>
          </p:spPr>
        </p:pic>
        <p:sp>
          <p:nvSpPr>
            <p:cNvPr id="13" name="右箭头 12"/>
            <p:cNvSpPr/>
            <p:nvPr/>
          </p:nvSpPr>
          <p:spPr>
            <a:xfrm>
              <a:off x="7426" y="3132"/>
              <a:ext cx="454" cy="244"/>
            </a:xfrm>
            <a:prstGeom prst="rightArrow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205740" y="3385185"/>
            <a:ext cx="8546465" cy="1337945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1800"/>
              <a:t>Focusing on </a:t>
            </a:r>
            <a:r>
              <a:rPr sz="1800">
                <a:solidFill>
                  <a:srgbClr val="0000FF"/>
                </a:solidFill>
              </a:rPr>
              <a:t>QGP's paramagnetic response</a:t>
            </a:r>
            <a:r>
              <a:rPr sz="1800"/>
              <a:t>, treat</a:t>
            </a:r>
            <a:r>
              <a:rPr lang="en-US" sz="1800"/>
              <a:t>ing</a:t>
            </a:r>
            <a:r>
              <a:rPr sz="1800"/>
              <a:t> the </a:t>
            </a:r>
            <a:r>
              <a:rPr lang="en-US" sz="1800" b="1">
                <a:solidFill>
                  <a:srgbClr val="0000FF"/>
                </a:solidFill>
              </a:rPr>
              <a:t>B field</a:t>
            </a:r>
            <a:r>
              <a:rPr sz="1800"/>
              <a:t> as an external degree of freedom, </a:t>
            </a:r>
            <a:r>
              <a:rPr lang="en-US" sz="1800"/>
              <a:t>ignoring</a:t>
            </a:r>
            <a:r>
              <a:rPr sz="1800"/>
              <a:t> QGP’s back reaction on the magnetic field</a:t>
            </a:r>
            <a:r>
              <a:rPr lang="en-US" sz="1800"/>
              <a:t> </a:t>
            </a:r>
            <a:r>
              <a:rPr sz="1800"/>
              <a:t>(unlike MHD). </a:t>
            </a:r>
            <a:r>
              <a:rPr sz="1800" i="1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</a:rPr>
              <a:t>F</a:t>
            </a:r>
            <a:r>
              <a:rPr sz="1800" i="1" baseline="30000">
                <a:solidFill>
                  <a:srgbClr val="0000FF"/>
                </a:solidFill>
                <a:latin typeface="Times New Roman" panose="02020603050405020304" charset="0"/>
                <a:cs typeface="Times New Roman" panose="02020603050405020304" charset="0"/>
              </a:rPr>
              <a:t>v</a:t>
            </a:r>
            <a:r>
              <a:rPr sz="1800"/>
              <a:t> </a:t>
            </a:r>
            <a:r>
              <a:rPr lang="en-US" sz="1800"/>
              <a:t>:</a:t>
            </a:r>
            <a:r>
              <a:rPr sz="1800">
                <a:solidFill>
                  <a:srgbClr val="0000FF"/>
                </a:solidFill>
              </a:rPr>
              <a:t> </a:t>
            </a:r>
            <a:r>
              <a:rPr lang="en-US" sz="1800">
                <a:solidFill>
                  <a:srgbClr val="0000FF"/>
                </a:solidFill>
              </a:rPr>
              <a:t>t</a:t>
            </a:r>
            <a:r>
              <a:rPr sz="1800">
                <a:solidFill>
                  <a:srgbClr val="0000FF"/>
                </a:solidFill>
              </a:rPr>
              <a:t>he squeezing force density</a:t>
            </a:r>
            <a:r>
              <a:rPr sz="1800"/>
              <a:t> related to </a:t>
            </a:r>
            <a:r>
              <a:rPr lang="en-US" sz="1800" b="1">
                <a:solidFill>
                  <a:srgbClr val="0000FF"/>
                </a:solidFill>
                <a:sym typeface="+mn-ea"/>
              </a:rPr>
              <a:t>B field:</a:t>
            </a:r>
            <a:endParaRPr sz="1800"/>
          </a:p>
        </p:txBody>
      </p:sp>
      <p:sp>
        <p:nvSpPr>
          <p:cNvPr id="25" name="文本框 24"/>
          <p:cNvSpPr txBox="1"/>
          <p:nvPr/>
        </p:nvSpPr>
        <p:spPr>
          <a:xfrm>
            <a:off x="4355465" y="836930"/>
            <a:ext cx="4768850" cy="3048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600">
                <a:cs typeface="Arial" panose="020B0604020202020204" pitchFamily="34" charset="0"/>
                <a:sym typeface="+mn-ea"/>
              </a:rPr>
              <a:t>G. Bali et. al, Phys. Rev. Lett. 112, 042301 (2014)</a:t>
            </a:r>
            <a:endParaRPr lang="en-US" altLang="zh-CN" sz="1600">
              <a:cs typeface="Arial" panose="020B0604020202020204" pitchFamily="34" charset="0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64030" y="4996815"/>
            <a:ext cx="5396230" cy="534670"/>
          </a:xfrm>
          <a:prstGeom prst="roundRect">
            <a:avLst/>
          </a:prstGeom>
          <a:ln w="25400" cmpd="sng">
            <a:solidFill>
              <a:srgbClr val="FF0000"/>
            </a:solidFill>
          </a:ln>
        </p:spPr>
      </p:pic>
      <p:sp>
        <p:nvSpPr>
          <p:cNvPr id="16" name="文本框 15"/>
          <p:cNvSpPr txBox="1"/>
          <p:nvPr/>
        </p:nvSpPr>
        <p:spPr>
          <a:xfrm>
            <a:off x="899795" y="6308725"/>
            <a:ext cx="790448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1600">
                <a:solidFill>
                  <a:schemeClr val="tx1"/>
                </a:solidFill>
                <a:cs typeface="Arial" panose="020B0604020202020204" pitchFamily="34" charset="0"/>
                <a:sym typeface="+mn-ea"/>
              </a:rPr>
              <a:t>CLVisc model, Long-Gang Pang et. al, Phys. Rev. C 93 (2016) 4, 044919</a:t>
            </a:r>
            <a:endParaRPr lang="en-US" altLang="zh-CN" sz="1600">
              <a:solidFill>
                <a:schemeClr val="tx1"/>
              </a:solidFill>
              <a:cs typeface="Arial" panose="02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05740" y="2715260"/>
            <a:ext cx="3892550" cy="368300"/>
          </a:xfrm>
          <a:prstGeom prst="rect">
            <a:avLst/>
          </a:prstGeom>
          <a:noFill/>
          <a:ln w="12700" cmpd="sng">
            <a:noFill/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altLang="zh-CN" sz="1800">
                <a:solidFill>
                  <a:schemeClr val="tx1"/>
                </a:solidFill>
              </a:rPr>
              <a:t>The energy-momentum tensor</a:t>
            </a:r>
            <a:endParaRPr lang="en-US" altLang="zh-CN" sz="1800">
              <a:solidFill>
                <a:schemeClr val="tx1"/>
              </a:solidFill>
            </a:endParaRPr>
          </a:p>
        </p:txBody>
      </p:sp>
      <p:sp>
        <p:nvSpPr>
          <p:cNvPr id="32" name="灯片编号占位符 31"/>
          <p:cNvSpPr>
            <a:spLocks noGrp="1"/>
          </p:cNvSpPr>
          <p:nvPr>
            <p:ph type="sldNum" sz="quarter" idx="12"/>
          </p:nvPr>
        </p:nvSpPr>
        <p:spPr>
          <a:xfrm>
            <a:off x="7010400" y="6525260"/>
            <a:ext cx="21336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r>
              <a:rPr lang="en-US" altLang="zh-CN" strike="noStrike" noProof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/</a:t>
            </a:r>
            <a:r>
              <a:rPr lang="en-US" altLang="zh-CN">
                <a:solidFill>
                  <a:srgbClr val="FF0000"/>
                </a:solidFill>
                <a:sym typeface="+mn-ea"/>
              </a:rPr>
              <a:t>19</a:t>
            </a:r>
            <a:endParaRPr lang="en-US" altLang="zh-CN" strike="noStrike" noProof="1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75780" y="2565400"/>
            <a:ext cx="2230120" cy="645160"/>
          </a:xfrm>
          <a:prstGeom prst="rect">
            <a:avLst/>
          </a:prstGeom>
          <a:ln w="9525">
            <a:solidFill>
              <a:srgbClr val="0000FF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wrap="square" rtlCol="0">
            <a:spAutoFit/>
          </a:bodyPr>
          <a:p>
            <a:r>
              <a:rPr lang="en-US" altLang="zh-CN"/>
              <a:t>The shear and bulk viscosity are </a:t>
            </a:r>
            <a:r>
              <a:rPr lang="en-US" altLang="zh-CN">
                <a:solidFill>
                  <a:srgbClr val="00B0F0"/>
                </a:solidFill>
              </a:rPr>
              <a:t>zero</a:t>
            </a:r>
            <a:r>
              <a:rPr lang="en-US" altLang="zh-CN"/>
              <a:t>.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1475740" y="5720715"/>
            <a:ext cx="6314440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2000" i="1">
                <a:solidFill>
                  <a:srgbClr val="C00000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χ</a:t>
            </a:r>
            <a:r>
              <a:rPr lang="en-US" sz="2000">
                <a:solidFill>
                  <a:srgbClr val="0000FF"/>
                </a:solidFill>
                <a:sym typeface="+mn-ea"/>
              </a:rPr>
              <a:t>: </a:t>
            </a:r>
            <a:r>
              <a:rPr sz="2000">
                <a:solidFill>
                  <a:srgbClr val="0000FF"/>
                </a:solidFill>
                <a:sym typeface="+mn-ea"/>
              </a:rPr>
              <a:t>magnetic susceptibility</a:t>
            </a:r>
            <a:r>
              <a:rPr lang="en-US" sz="2000">
                <a:solidFill>
                  <a:srgbClr val="0000FF"/>
                </a:solidFill>
                <a:sym typeface="+mn-ea"/>
              </a:rPr>
              <a:t>, depends on temperature </a:t>
            </a:r>
            <a:endParaRPr lang="en-US" altLang="en-US" sz="2000" i="1">
              <a:solidFill>
                <a:srgbClr val="0000FF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ZjcwMTU0MjYxNGFlODJjZjFmN2Y0YzM3NTliNTMwMGIifQ==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6657</Words>
  <Application>WPS 演示</Application>
  <PresentationFormat>全屏显示(4:3)</PresentationFormat>
  <Paragraphs>351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0" baseType="lpstr">
      <vt:lpstr>Arial</vt:lpstr>
      <vt:lpstr>宋体</vt:lpstr>
      <vt:lpstr>Wingdings</vt:lpstr>
      <vt:lpstr>黑体</vt:lpstr>
      <vt:lpstr>楷体</vt:lpstr>
      <vt:lpstr>Bahnschrift SemiCondensed</vt:lpstr>
      <vt:lpstr>Calibri</vt:lpstr>
      <vt:lpstr>Bahnschrift SemiLight SemiCondensed</vt:lpstr>
      <vt:lpstr>Bahnschrift</vt:lpstr>
      <vt:lpstr>Cambria Math</vt:lpstr>
      <vt:lpstr>MV Boli</vt:lpstr>
      <vt:lpstr>Times New Roman</vt:lpstr>
      <vt:lpstr>Times-Roman</vt:lpstr>
      <vt:lpstr>-apple-system</vt:lpstr>
      <vt:lpstr>Segoe Print</vt:lpstr>
      <vt:lpstr>微软雅黑</vt:lpstr>
      <vt:lpstr>Arial Unicode MS</vt:lpstr>
      <vt:lpstr>MS Mincho</vt:lpstr>
      <vt:lpstr>Wingdings</vt:lpstr>
      <vt:lpstr>默认设计模板</vt:lpstr>
      <vt:lpstr>External-magnetic-field-induced paramagnetic squeezing effect in heavy-ion collisions at the LHC</vt:lpstr>
      <vt:lpstr>Introduction: HIC</vt:lpstr>
      <vt:lpstr>EM field signal: directed flow v1</vt:lpstr>
      <vt:lpstr>EM field signal: directed flow v1</vt:lpstr>
      <vt:lpstr>EM field signal: directed flow v1</vt:lpstr>
      <vt:lpstr>Motivation:  paramagnetic squeezing effect</vt:lpstr>
      <vt:lpstr> QGP magnetic susceptibility χ</vt:lpstr>
      <vt:lpstr>The External Magnetic Field in HIC</vt:lpstr>
      <vt:lpstr>Hydrodynamics</vt:lpstr>
      <vt:lpstr>Squeezing force for QGP fireball</vt:lpstr>
      <vt:lpstr> vs.  in transvers plane	</vt:lpstr>
      <vt:lpstr>Observables:  </vt:lpstr>
      <vt:lpstr>Results: the effect of B field initial value</vt:lpstr>
      <vt:lpstr>Results: the effect of B field lifetime</vt:lpstr>
      <vt:lpstr>Results: effect of magnetic susceptibility χ</vt:lpstr>
      <vt:lpstr>Results: effect of B field overlay space</vt:lpstr>
      <vt:lpstr>Results: Squeezing effect from LHC to HL-LHC</vt:lpstr>
      <vt:lpstr>Summary and outlook</vt:lpstr>
      <vt:lpstr>Thank you</vt:lpstr>
      <vt:lpstr>Results: effect of QGP formation time τB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v1 project</dc:title>
  <dc:creator>Jiang-Zefang</dc:creator>
  <cp:lastModifiedBy>泽方</cp:lastModifiedBy>
  <cp:revision>1387</cp:revision>
  <dcterms:created xsi:type="dcterms:W3CDTF">2021-04-19T02:23:00Z</dcterms:created>
  <dcterms:modified xsi:type="dcterms:W3CDTF">2024-10-23T00:46:27Z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2052-12.1.0.18608</vt:lpwstr>
  </property>
  <property fmtid="{D5CDD505-2E9C-101B-9397-08002B2CF9AE}" pid="3" name="ICV">
    <vt:lpwstr>1B4DF3EAD20A4F788869B3AF355E5A2B</vt:lpwstr>
  </property>
</Properties>
</file>