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100" r:id="rId1"/>
    <p:sldMasterId id="2147484112" r:id="rId2"/>
    <p:sldMasterId id="2147484282" r:id="rId3"/>
  </p:sldMasterIdLst>
  <p:notesMasterIdLst>
    <p:notesMasterId r:id="rId32"/>
  </p:notesMasterIdLst>
  <p:handoutMasterIdLst>
    <p:handoutMasterId r:id="rId33"/>
  </p:handoutMasterIdLst>
  <p:sldIdLst>
    <p:sldId id="352" r:id="rId4"/>
    <p:sldId id="393" r:id="rId5"/>
    <p:sldId id="354" r:id="rId6"/>
    <p:sldId id="436" r:id="rId7"/>
    <p:sldId id="355" r:id="rId8"/>
    <p:sldId id="356" r:id="rId9"/>
    <p:sldId id="395" r:id="rId10"/>
    <p:sldId id="360" r:id="rId11"/>
    <p:sldId id="367" r:id="rId12"/>
    <p:sldId id="368" r:id="rId13"/>
    <p:sldId id="369" r:id="rId14"/>
    <p:sldId id="370" r:id="rId15"/>
    <p:sldId id="363" r:id="rId16"/>
    <p:sldId id="322" r:id="rId17"/>
    <p:sldId id="423" r:id="rId18"/>
    <p:sldId id="396" r:id="rId19"/>
    <p:sldId id="424" r:id="rId20"/>
    <p:sldId id="398" r:id="rId21"/>
    <p:sldId id="399" r:id="rId22"/>
    <p:sldId id="404" r:id="rId23"/>
    <p:sldId id="438" r:id="rId24"/>
    <p:sldId id="410" r:id="rId25"/>
    <p:sldId id="411" r:id="rId26"/>
    <p:sldId id="412" r:id="rId27"/>
    <p:sldId id="440" r:id="rId28"/>
    <p:sldId id="418" r:id="rId29"/>
    <p:sldId id="419" r:id="rId30"/>
    <p:sldId id="428" r:id="rId31"/>
  </p:sldIdLst>
  <p:sldSz cx="9144000" cy="6858000" type="screen4x3"/>
  <p:notesSz cx="6746875" cy="98679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rgen Schukraft" initials="JS" lastIdx="2" clrIdx="0">
    <p:extLst>
      <p:ext uri="{19B8F6BF-5375-455C-9EA6-DF929625EA0E}">
        <p15:presenceInfo xmlns:p15="http://schemas.microsoft.com/office/powerpoint/2012/main" userId="S-1-5-21-1526224874-1540688658-1361462980-3442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FF9900"/>
    <a:srgbClr val="FFFF99"/>
    <a:srgbClr val="FFFFFF"/>
    <a:srgbClr val="FFFF00"/>
    <a:srgbClr val="0066FF"/>
    <a:srgbClr val="FFFFCC"/>
    <a:srgbClr val="BBF1F7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9" autoAdjust="0"/>
    <p:restoredTop sz="96469" autoAdjust="0"/>
  </p:normalViewPr>
  <p:slideViewPr>
    <p:cSldViewPr>
      <p:cViewPr varScale="1">
        <p:scale>
          <a:sx n="40" d="100"/>
          <a:sy n="40" d="100"/>
        </p:scale>
        <p:origin x="608" y="4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298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784225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  <a:defRPr sz="12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827713" y="0"/>
            <a:ext cx="954087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t" anchorCtr="0" compatLnSpc="1">
            <a:prstTxWarp prst="textNoShape">
              <a:avLst/>
            </a:prstTxWarp>
            <a:spAutoFit/>
          </a:bodyPr>
          <a:lstStyle>
            <a:lvl1pPr algn="r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  <a:defRPr sz="12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72625"/>
            <a:ext cx="717550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b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  <a:defRPr sz="12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411913" y="9572625"/>
            <a:ext cx="369887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b" anchorCtr="0" compatLnSpc="1">
            <a:prstTxWarp prst="textNoShape">
              <a:avLst/>
            </a:prstTxWarp>
            <a:spAutoFit/>
          </a:bodyPr>
          <a:lstStyle>
            <a:lvl1pPr algn="r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  <a:defRPr sz="12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fld id="{CDE2B3B2-DDAA-4186-88A0-B8B31590DB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10998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9:59:20.248"/>
    </inkml:context>
    <inkml:brush xml:id="br0">
      <inkml:brushProperty name="width" value="0.35" units="cm"/>
      <inkml:brushProperty name="height" value="0.35" units="cm"/>
      <inkml:brushProperty name="color" value="#E71224"/>
    </inkml:brush>
  </inkml:definitions>
  <inkml:trace contextRef="#ctx0" brushRef="#br0">0 1 24575,'7'10'0,"0"0"0,0 0 0,1-1 0,1 0 0,-1 0 0,1-1 0,15 10 0,10 11 0,1088 933 0,-524-459 0,477 334 0,-1036-814-44,-31-19-66,-1 0 0,1 0 0,-1 0 0,0 1 0,-1 0 0,1 0 0,-1 0-1,0 1 1,0 0 0,0 1 0,4 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9:59:21.309"/>
    </inkml:context>
    <inkml:brush xml:id="br0">
      <inkml:brushProperty name="width" value="0.35" units="cm"/>
      <inkml:brushProperty name="height" value="0.35" units="cm"/>
      <inkml:brushProperty name="color" value="#E71224"/>
    </inkml:brush>
  </inkml:definitions>
  <inkml:trace contextRef="#ctx0" brushRef="#br0">0 1340 24575,'8'-6'0,"0"0"0,1 0 0,-1 1 0,1 1 0,0 0 0,20-7 0,1-1 0,122-45 0,243-58 0,-357 105 0,1251-284-821,-804 182 777,-6-21 0,-6-21 0,480-229 1,-891 356-1157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9:59:23.824"/>
    </inkml:context>
    <inkml:brush xml:id="br0">
      <inkml:brushProperty name="width" value="0.35" units="cm"/>
      <inkml:brushProperty name="height" value="0.35" units="cm"/>
      <inkml:brushProperty name="color" value="#E71224"/>
    </inkml:brush>
  </inkml:definitions>
  <inkml:trace contextRef="#ctx0" brushRef="#br0">0 1 24575,'1236'1344'-1368,"-973"-1030"1370,199 231-7,26-27 39,-397-429-54,544 504-972,-582-547-4850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9:59:24.664"/>
    </inkml:context>
    <inkml:brush xml:id="br0">
      <inkml:brushProperty name="width" value="0.35" units="cm"/>
      <inkml:brushProperty name="height" value="0.35" units="cm"/>
      <inkml:brushProperty name="color" value="#E71224"/>
    </inkml:brush>
  </inkml:definitions>
  <inkml:trace contextRef="#ctx0" brushRef="#br0">0 2448 24575,'10'-2'0,"-1"1"0,1-1 0,-1-1 0,1 0 0,-1 0 0,0-1 0,0 0 0,-1 0 0,1-1 0,-1 0 0,8-7 0,18-9 0,297-175 2,269-150-168,-64 65-437,395-219-300,555-439 325,-1392 870-413,-34 21-3961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53670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2525" y="1233488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748213"/>
            <a:ext cx="5397500" cy="3886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3743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6463" y="739775"/>
            <a:ext cx="4933950" cy="37004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76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4688" y="4687890"/>
            <a:ext cx="5397500" cy="44402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129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2525" y="1233488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748213"/>
            <a:ext cx="5397500" cy="38862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56740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2525" y="1233488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748213"/>
            <a:ext cx="5397500" cy="3886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857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2525" y="1233488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748213"/>
            <a:ext cx="5397500" cy="3886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236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2525" y="1233488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748213"/>
            <a:ext cx="5397500" cy="3886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380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6463" y="739775"/>
            <a:ext cx="4933950" cy="37004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4688" y="4687888"/>
            <a:ext cx="5397500" cy="44402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641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6463" y="739775"/>
            <a:ext cx="4933950" cy="37004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53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4688" y="4687890"/>
            <a:ext cx="5397500" cy="44402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70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2525" y="1233488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748213"/>
            <a:ext cx="5397500" cy="3886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641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6463" y="739775"/>
            <a:ext cx="4933950" cy="37004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4688" y="4687888"/>
            <a:ext cx="5397500" cy="44402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914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2525" y="1233488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748213"/>
            <a:ext cx="5397500" cy="3886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9460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2525" y="1233488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748213"/>
            <a:ext cx="5397500" cy="3886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460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13" y="6392487"/>
            <a:ext cx="6858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035BB-E18E-4B64-8F5E-FBDF76004D67}" type="slidenum">
              <a:rPr lang="en-US">
                <a:solidFill>
                  <a:srgbClr val="91919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919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707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2A080-C19E-4275-B398-2DB39957EE8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6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21845-E7CF-4E9B-B7C8-3E3C1397369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25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49213"/>
            <a:ext cx="2286000" cy="68087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49213"/>
            <a:ext cx="6705600" cy="68087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6FD7-D787-4060-A248-F32B2A81F20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1173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8669" y="2569655"/>
            <a:ext cx="6546665" cy="59157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026C1-A000-4A6A-8705-FF910B55C7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8105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4869" y="46324"/>
            <a:ext cx="6546665" cy="59157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 marL="193675" indent="258763">
              <a:defRPr/>
            </a:lvl2pPr>
            <a:lvl3pPr marL="384175" indent="244475">
              <a:defRPr/>
            </a:lvl3pPr>
            <a:lvl4pPr marL="628650" indent="0"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7086864" y="6644020"/>
            <a:ext cx="1619033" cy="21608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  <a:endParaRPr lang="en-US" dirty="0">
              <a:solidFill>
                <a:srgbClr val="919191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667D-64B6-48C6-86B8-FA491E514B2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217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9579546" cy="64697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1560E-24AC-4925-BCF5-2F01A17A6B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9243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4869" y="46324"/>
            <a:ext cx="6546665" cy="59157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92150"/>
            <a:ext cx="4495800" cy="616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92150"/>
            <a:ext cx="4495800" cy="616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6AD78-84B2-4DA5-8D52-38D6E8F8B23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0903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8669" y="550354"/>
            <a:ext cx="6546665" cy="59157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02D35-92F2-43A2-819E-9511B64FBE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048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4869" y="46324"/>
            <a:ext cx="6546665" cy="59157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  <a:endParaRPr lang="en-US" dirty="0">
              <a:solidFill>
                <a:srgbClr val="919191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1C9E1-BDC2-4823-A7A9-8C95C7C43A4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833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A6026-7CC3-40CC-A065-ABA75C4DF7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56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026C1-A000-4A6A-8705-FF910B55C7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3865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5126"/>
            <a:ext cx="3710952" cy="36997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458C8-E8E0-47F4-81C3-4877209367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7170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97364"/>
            <a:ext cx="3710952" cy="36997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2A080-C19E-4275-B398-2DB39957EE8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68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4869" y="46324"/>
            <a:ext cx="6546665" cy="59157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21845-E7CF-4E9B-B7C8-3E3C1397369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6757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8728" y="226765"/>
            <a:ext cx="684546" cy="645369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49217"/>
            <a:ext cx="6705600" cy="68087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6FD7-D787-4060-A248-F32B2A81F20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8866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150"/>
            <a:ext cx="9144000" cy="616585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 marL="193675" indent="258763">
              <a:defRPr/>
            </a:lvl2pPr>
            <a:lvl3pPr marL="384175" indent="244475">
              <a:defRPr/>
            </a:lvl3pPr>
            <a:lvl4pPr marL="628650" indent="0"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7521763" y="6641914"/>
            <a:ext cx="1619033" cy="21608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  <a:endParaRPr lang="en-US" dirty="0">
              <a:solidFill>
                <a:srgbClr val="919191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667D-64B6-48C6-86B8-FA491E514B2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618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193675" indent="258763">
              <a:defRPr/>
            </a:lvl2pPr>
            <a:lvl3pPr marL="384175" indent="244475">
              <a:defRPr/>
            </a:lvl3pPr>
            <a:lvl4pPr marL="628650" indent="0"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7086861" y="6646127"/>
            <a:ext cx="2057139" cy="21187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  <a:endParaRPr lang="en-US" dirty="0">
              <a:solidFill>
                <a:srgbClr val="919191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667D-64B6-48C6-86B8-FA491E514B2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670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1560E-24AC-4925-BCF5-2F01A17A6B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83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92150"/>
            <a:ext cx="4495800" cy="616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92150"/>
            <a:ext cx="4495800" cy="616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6AD78-84B2-4DA5-8D52-38D6E8F8B23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347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02D35-92F2-43A2-819E-9511B64FBE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954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  <a:endParaRPr lang="en-US" dirty="0">
              <a:solidFill>
                <a:srgbClr val="919191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1C9E1-BDC2-4823-A7A9-8C95C7C43A4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168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A6026-7CC3-40CC-A065-ABA75C4DF7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597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458C8-E8E0-47F4-81C3-4877209367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857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 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400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400">
                <a:solidFill>
                  <a:schemeClr val="bg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1CBB784-4134-4CBF-8BFF-5A99DC6B9D87}" type="slidenum">
              <a:rPr lang="en-US">
                <a:solidFill>
                  <a:srgbClr val="919191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1919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7524328" y="6629400"/>
            <a:ext cx="1619672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Wuhan 2024 J. Schukraft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644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</p:sldLayoutIdLst>
  <p:hf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614488" algn="l"/>
        </a:tabLst>
        <a:defRPr sz="2400" b="1">
          <a:solidFill>
            <a:srgbClr val="0000FF"/>
          </a:solidFill>
          <a:latin typeface="+mn-lt"/>
          <a:ea typeface="+mn-ea"/>
          <a:cs typeface="+mn-cs"/>
        </a:defRPr>
      </a:lvl1pPr>
      <a:lvl2pPr marL="193675" indent="-31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614488" algn="l"/>
        </a:tabLst>
        <a:defRPr>
          <a:solidFill>
            <a:schemeClr val="tx1"/>
          </a:solidFill>
          <a:latin typeface="+mn-lt"/>
        </a:defRPr>
      </a:lvl2pPr>
      <a:lvl3pPr marL="3841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614488" algn="l"/>
        </a:tabLst>
        <a:defRPr>
          <a:solidFill>
            <a:schemeClr val="tx1"/>
          </a:solidFill>
          <a:latin typeface="+mn-lt"/>
        </a:defRPr>
      </a:lvl3pPr>
      <a:lvl4pPr marL="576263" indent="-15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614488" algn="l"/>
        </a:tabLst>
        <a:defRPr>
          <a:solidFill>
            <a:schemeClr val="tx1"/>
          </a:solidFill>
          <a:latin typeface="+mn-lt"/>
        </a:defRPr>
      </a:lvl4pPr>
      <a:lvl5pPr marL="76676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5pPr>
      <a:lvl6pPr marL="1223963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6pPr>
      <a:lvl7pPr marL="1681163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7pPr>
      <a:lvl8pPr marL="2138363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8pPr>
      <a:lvl9pPr marL="2595563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07225" y="6643688"/>
            <a:ext cx="21367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  <a:endParaRPr lang="en-US" dirty="0">
              <a:solidFill>
                <a:srgbClr val="91919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92150"/>
            <a:ext cx="9144000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 Body Text</a:t>
            </a:r>
          </a:p>
          <a:p>
            <a:pPr lvl="1"/>
            <a:r>
              <a:rPr lang="en-US" dirty="0"/>
              <a:t> Second Level</a:t>
            </a:r>
          </a:p>
          <a:p>
            <a:pPr lvl="2"/>
            <a:r>
              <a:rPr lang="en-US" dirty="0"/>
              <a:t> 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76625" y="49213"/>
            <a:ext cx="23431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620549" name="Line 5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  <a:defRPr/>
            </a:pPr>
            <a:endParaRPr lang="en-US" sz="160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6205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3" y="6697287"/>
            <a:ext cx="685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C58A62F-5D10-4B79-BF9E-24B57F8E38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19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3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</p:sldLayoutIdLst>
  <p:hf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614488" algn="l"/>
        </a:tabLst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193675" indent="-31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614488" algn="l"/>
        </a:tabLst>
        <a:defRPr>
          <a:solidFill>
            <a:schemeClr val="tx1"/>
          </a:solidFill>
          <a:latin typeface="+mn-lt"/>
        </a:defRPr>
      </a:lvl2pPr>
      <a:lvl3pPr marL="384175" indent="5302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614488" algn="l"/>
        </a:tabLst>
        <a:defRPr>
          <a:solidFill>
            <a:schemeClr val="tx1"/>
          </a:solidFill>
          <a:latin typeface="+mn-lt"/>
        </a:defRPr>
      </a:lvl3pPr>
      <a:lvl4pPr marL="576263" indent="-15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614488" algn="l"/>
        </a:tabLst>
        <a:defRPr>
          <a:solidFill>
            <a:schemeClr val="tx1"/>
          </a:solidFill>
          <a:latin typeface="+mn-lt"/>
        </a:defRPr>
      </a:lvl4pPr>
      <a:lvl5pPr marL="766763" indent="10620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5pPr>
      <a:lvl6pPr marL="1223963" indent="1062038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6pPr>
      <a:lvl7pPr marL="1681163" indent="1062038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7pPr>
      <a:lvl8pPr marL="2138363" indent="1062038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8pPr>
      <a:lvl9pPr marL="2595563" indent="1062038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24967" y="6641914"/>
            <a:ext cx="1619033" cy="21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  <a:endParaRPr lang="en-US" dirty="0">
              <a:solidFill>
                <a:srgbClr val="91919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92150"/>
            <a:ext cx="9144000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 Body Text</a:t>
            </a:r>
          </a:p>
          <a:p>
            <a:pPr lvl="1"/>
            <a:r>
              <a:rPr lang="en-US" dirty="0"/>
              <a:t> Second Level</a:t>
            </a:r>
          </a:p>
          <a:p>
            <a:pPr lvl="2"/>
            <a:r>
              <a:rPr lang="en-US" dirty="0"/>
              <a:t> 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65184" y="46324"/>
            <a:ext cx="2366032" cy="59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620549" name="Line 5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  <a:defRPr/>
            </a:pPr>
            <a:endParaRPr lang="en-US" sz="160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6205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6626" y="6688974"/>
            <a:ext cx="685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C58A62F-5D10-4B79-BF9E-24B57F8E38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13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3" r:id="rId1"/>
    <p:sldLayoutId id="2147484284" r:id="rId2"/>
    <p:sldLayoutId id="2147484285" r:id="rId3"/>
    <p:sldLayoutId id="2147484286" r:id="rId4"/>
    <p:sldLayoutId id="2147484287" r:id="rId5"/>
    <p:sldLayoutId id="2147484288" r:id="rId6"/>
    <p:sldLayoutId id="2147484289" r:id="rId7"/>
    <p:sldLayoutId id="2147484290" r:id="rId8"/>
    <p:sldLayoutId id="2147484291" r:id="rId9"/>
    <p:sldLayoutId id="2147484292" r:id="rId10"/>
    <p:sldLayoutId id="2147484293" r:id="rId11"/>
    <p:sldLayoutId id="2147484294" r:id="rId12"/>
  </p:sldLayoutIdLst>
  <p:hf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614488" algn="l"/>
        </a:tabLst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193675" indent="-31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614488" algn="l"/>
        </a:tabLst>
        <a:defRPr>
          <a:solidFill>
            <a:schemeClr val="tx1"/>
          </a:solidFill>
          <a:latin typeface="+mn-lt"/>
        </a:defRPr>
      </a:lvl2pPr>
      <a:lvl3pPr marL="384175" indent="5302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614488" algn="l"/>
        </a:tabLst>
        <a:defRPr>
          <a:solidFill>
            <a:schemeClr val="tx1"/>
          </a:solidFill>
          <a:latin typeface="+mn-lt"/>
        </a:defRPr>
      </a:lvl3pPr>
      <a:lvl4pPr marL="576263" indent="-15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614488" algn="l"/>
        </a:tabLst>
        <a:defRPr>
          <a:solidFill>
            <a:schemeClr val="tx1"/>
          </a:solidFill>
          <a:latin typeface="+mn-lt"/>
        </a:defRPr>
      </a:lvl4pPr>
      <a:lvl5pPr marL="766763" indent="10620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5pPr>
      <a:lvl6pPr marL="1223963" indent="1062038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6pPr>
      <a:lvl7pPr marL="1681163" indent="1062038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7pPr>
      <a:lvl8pPr marL="2138363" indent="1062038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8pPr>
      <a:lvl9pPr marL="2595563" indent="1062038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7" Type="http://schemas.openxmlformats.org/officeDocument/2006/relationships/image" Target="../media/image52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6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6.jpe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8.png"/><Relationship Id="rId7" Type="http://schemas.openxmlformats.org/officeDocument/2006/relationships/customXml" Target="../ink/ink2.xml"/><Relationship Id="rId12" Type="http://schemas.openxmlformats.org/officeDocument/2006/relationships/image" Target="../media/image74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1.png"/><Relationship Id="rId11" Type="http://schemas.openxmlformats.org/officeDocument/2006/relationships/customXml" Target="../ink/ink4.xml"/><Relationship Id="rId5" Type="http://schemas.openxmlformats.org/officeDocument/2006/relationships/customXml" Target="../ink/ink1.xml"/><Relationship Id="rId10" Type="http://schemas.openxmlformats.org/officeDocument/2006/relationships/image" Target="../media/image73.png"/><Relationship Id="rId4" Type="http://schemas.openxmlformats.org/officeDocument/2006/relationships/image" Target="../media/image69.wmf"/><Relationship Id="rId9" Type="http://schemas.openxmlformats.org/officeDocument/2006/relationships/customXml" Target="../ink/ink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3.png"/><Relationship Id="rId3" Type="http://schemas.openxmlformats.org/officeDocument/2006/relationships/image" Target="../media/image70.png"/><Relationship Id="rId7" Type="http://schemas.openxmlformats.org/officeDocument/2006/relationships/image" Target="../media/image77.png"/><Relationship Id="rId12" Type="http://schemas.openxmlformats.org/officeDocument/2006/relationships/image" Target="../media/image82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6.png"/><Relationship Id="rId11" Type="http://schemas.openxmlformats.org/officeDocument/2006/relationships/image" Target="../media/image81.emf"/><Relationship Id="rId5" Type="http://schemas.openxmlformats.org/officeDocument/2006/relationships/image" Target="../media/image75.png"/><Relationship Id="rId10" Type="http://schemas.openxmlformats.org/officeDocument/2006/relationships/image" Target="../media/image80.emf"/><Relationship Id="rId4" Type="http://schemas.openxmlformats.org/officeDocument/2006/relationships/image" Target="../media/image68.png"/><Relationship Id="rId9" Type="http://schemas.openxmlformats.org/officeDocument/2006/relationships/image" Target="../media/image7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509755" y="111579"/>
            <a:ext cx="86342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chemeClr val="bg1"/>
                </a:solidFill>
                <a:cs typeface="Times New Roman" panose="02020603050405020304" pitchFamily="18" charset="0"/>
              </a:rPr>
              <a:t>“</a:t>
            </a:r>
            <a:r>
              <a:rPr lang="en-US" sz="2800" b="1" dirty="0">
                <a:solidFill>
                  <a:schemeClr val="bg1"/>
                </a:solidFill>
                <a:latin typeface="Symbol" pitchFamily="18" charset="2"/>
              </a:rPr>
              <a:t>»</a:t>
            </a:r>
            <a:r>
              <a:rPr lang="en-US" sz="3200" b="1" dirty="0">
                <a:solidFill>
                  <a:srgbClr val="FF33CC"/>
                </a:solidFill>
                <a:latin typeface="Symbol" pitchFamily="18" charset="2"/>
              </a:rPr>
              <a:t> </a:t>
            </a:r>
            <a:r>
              <a:rPr lang="en-DE" sz="2800" b="1" dirty="0">
                <a:solidFill>
                  <a:prstClr val="white"/>
                </a:solidFill>
                <a:cs typeface="Times New Roman" panose="02020603050405020304" pitchFamily="18" charset="0"/>
              </a:rPr>
              <a:t>40 years of </a:t>
            </a:r>
            <a:r>
              <a:rPr lang="en-US" sz="2800" b="1" dirty="0">
                <a:solidFill>
                  <a:prstClr val="white"/>
                </a:solidFill>
                <a:cs typeface="Times New Roman" panose="02020603050405020304" pitchFamily="18" charset="0"/>
              </a:rPr>
              <a:t>Ultra-Relativistic Heavy Ion Physics: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b="1" dirty="0" err="1">
                <a:solidFill>
                  <a:prstClr val="white"/>
                </a:solidFill>
                <a:cs typeface="Times New Roman" panose="02020603050405020304" pitchFamily="18" charset="0"/>
              </a:rPr>
              <a:t>QCD@work</a:t>
            </a:r>
            <a:r>
              <a:rPr lang="en-US" sz="2800" b="1" dirty="0">
                <a:solidFill>
                  <a:prstClr val="white"/>
                </a:solidFill>
                <a:cs typeface="Times New Roman" panose="02020603050405020304" pitchFamily="18" charset="0"/>
              </a:rPr>
              <a:t>”</a:t>
            </a:r>
            <a:endParaRPr lang="de-DE" sz="2800" b="1" i="1" dirty="0">
              <a:solidFill>
                <a:prstClr val="white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-318337" y="1484784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ln w="0"/>
                <a:solidFill>
                  <a:prstClr val="white"/>
                </a:solidFill>
                <a:effectLst>
                  <a:reflection blurRad="6350" stA="53000" endA="300" endPos="35500" dir="5400000" sy="-90000" algn="bl" rotWithShape="0"/>
                </a:effectLst>
                <a:latin typeface="Baskerville Old Face" panose="02020602080505020303" pitchFamily="18" charset="0"/>
              </a:rPr>
              <a:t>198</a:t>
            </a:r>
            <a:r>
              <a:rPr lang="en-DE" sz="4000" b="1" dirty="0">
                <a:ln w="0"/>
                <a:solidFill>
                  <a:prstClr val="white"/>
                </a:solidFill>
                <a:effectLst>
                  <a:reflection blurRad="6350" stA="53000" endA="300" endPos="35500" dir="5400000" sy="-90000" algn="bl" rotWithShape="0"/>
                </a:effectLst>
                <a:latin typeface="Baskerville Old Face" panose="02020602080505020303" pitchFamily="18" charset="0"/>
              </a:rPr>
              <a:t>4</a:t>
            </a:r>
            <a:endParaRPr lang="en-US" sz="4000" b="1" dirty="0">
              <a:ln w="0"/>
              <a:solidFill>
                <a:prstClr val="white"/>
              </a:solidFill>
              <a:effectLst>
                <a:reflection blurRad="6350" stA="53000" endA="300" endPos="35500" dir="5400000" sy="-90000" algn="bl" rotWithShape="0"/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7747615" y="4797152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ln w="0"/>
                <a:solidFill>
                  <a:prstClr val="white"/>
                </a:solidFill>
                <a:effectLst>
                  <a:reflection blurRad="6350" stA="53000" endA="300" endPos="35500" dir="5400000" sy="-90000" algn="bl" rotWithShape="0"/>
                </a:effectLst>
                <a:latin typeface="Baskerville Old Face" panose="02020602080505020303" pitchFamily="18" charset="0"/>
              </a:rPr>
              <a:t>20</a:t>
            </a:r>
            <a:r>
              <a:rPr lang="en-DE" sz="4000" b="1" dirty="0">
                <a:ln w="0"/>
                <a:solidFill>
                  <a:prstClr val="white"/>
                </a:solidFill>
                <a:effectLst>
                  <a:reflection blurRad="6350" stA="53000" endA="300" endPos="35500" dir="5400000" sy="-90000" algn="bl" rotWithShape="0"/>
                </a:effectLst>
                <a:latin typeface="Baskerville Old Face" panose="02020602080505020303" pitchFamily="18" charset="0"/>
              </a:rPr>
              <a:t>24</a:t>
            </a:r>
            <a:endParaRPr lang="en-US" sz="4000" b="1" dirty="0">
              <a:ln w="0"/>
              <a:solidFill>
                <a:prstClr val="white"/>
              </a:solidFill>
              <a:effectLst>
                <a:reflection blurRad="6350" stA="53000" endA="300" endPos="35500" dir="5400000" sy="-90000" algn="bl" rotWithShape="0"/>
              </a:effectLst>
              <a:latin typeface="Baskerville Old Face" panose="02020602080505020303" pitchFamily="18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985" y="1059038"/>
            <a:ext cx="6981988" cy="5178274"/>
          </a:xfrm>
          <a:prstGeom prst="rect">
            <a:avLst/>
          </a:prstGeom>
        </p:spPr>
      </p:pic>
      <p:pic>
        <p:nvPicPr>
          <p:cNvPr id="6" name="Picture 2" descr="http://www.atlas.ch/photos/atlas_photos/selected-photos/full-detector/0511013_01-A4-at-144-dpi.jpg"/>
          <p:cNvPicPr>
            <a:picLocks noChangeAspect="1" noChangeArrowheads="1"/>
          </p:cNvPicPr>
          <p:nvPr/>
        </p:nvPicPr>
        <p:blipFill rotWithShape="1">
          <a:blip r:embed="rId4" cstate="screen"/>
          <a:srcRect r="10899"/>
          <a:stretch/>
        </p:blipFill>
        <p:spPr bwMode="auto">
          <a:xfrm>
            <a:off x="1039985" y="3656931"/>
            <a:ext cx="3532015" cy="258308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fld id="{C864F316-0471-4844-AF09-91306CF811C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buClr>
                  <a:srgbClr val="0000FF"/>
                </a:buClr>
              </a:pPr>
              <a:t>1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4259263" cy="365125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00FF"/>
              </a:buClr>
            </a:pPr>
            <a:r>
              <a:rPr lang="en-US"/>
              <a:t>Wuhan 2024 J. Schukraft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BE243D-AF15-B09B-2DC1-C15BD625F5C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476" t="9444" r="6294" b="4575"/>
          <a:stretch/>
        </p:blipFill>
        <p:spPr>
          <a:xfrm>
            <a:off x="4287600" y="3656931"/>
            <a:ext cx="3744416" cy="27185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140CAFF-D4F1-E42E-FF55-732AD139C176}"/>
              </a:ext>
            </a:extLst>
          </p:cNvPr>
          <p:cNvSpPr txBox="1"/>
          <p:nvPr/>
        </p:nvSpPr>
        <p:spPr>
          <a:xfrm>
            <a:off x="-10468" y="964903"/>
            <a:ext cx="1091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900" dirty="0">
                <a:solidFill>
                  <a:schemeClr val="bg1"/>
                </a:solidFill>
              </a:rPr>
              <a:t>CERN </a:t>
            </a:r>
          </a:p>
          <a:p>
            <a:r>
              <a:rPr lang="en-DE" sz="900" dirty="0">
                <a:solidFill>
                  <a:schemeClr val="bg1"/>
                </a:solidFill>
              </a:rPr>
              <a:t>exploratory</a:t>
            </a:r>
          </a:p>
          <a:p>
            <a:r>
              <a:rPr lang="en-DE" sz="900" b="1" u="sng" dirty="0">
                <a:solidFill>
                  <a:schemeClr val="bg1"/>
                </a:solidFill>
              </a:rPr>
              <a:t>Light</a:t>
            </a:r>
            <a:r>
              <a:rPr lang="en-DE" sz="900" dirty="0">
                <a:solidFill>
                  <a:schemeClr val="bg1"/>
                </a:solidFill>
              </a:rPr>
              <a:t> Ion Program </a:t>
            </a:r>
          </a:p>
          <a:p>
            <a:r>
              <a:rPr lang="en-DE" sz="900" dirty="0">
                <a:solidFill>
                  <a:schemeClr val="bg1"/>
                </a:solidFill>
              </a:rPr>
              <a:t>approved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48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2035BB-E18E-4B64-8F5E-FBDF76004D6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46498" name="Picture 2" descr="http://www.atlas.ch/photos/atlas_photos/selected-photos/full-detector/0511013_01-A4-at-144-dp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5958455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800952" y="6272212"/>
            <a:ext cx="3359216" cy="585788"/>
          </a:xfrm>
          <a:prstGeom prst="rect">
            <a:avLst/>
          </a:prstGeom>
          <a:solidFill>
            <a:srgbClr val="FFFF99"/>
          </a:solidFill>
          <a:ln w="60325">
            <a:solidFill>
              <a:schemeClr val="tx1"/>
            </a:solidFill>
          </a:ln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Atlas</a:t>
            </a:r>
          </a:p>
        </p:txBody>
      </p:sp>
      <p:sp>
        <p:nvSpPr>
          <p:cNvPr id="7" name="Text Box 32"/>
          <p:cNvSpPr txBox="1">
            <a:spLocks noChangeArrowheads="1"/>
          </p:cNvSpPr>
          <p:nvPr/>
        </p:nvSpPr>
        <p:spPr bwMode="auto">
          <a:xfrm>
            <a:off x="13790" y="5634560"/>
            <a:ext cx="2996013" cy="480774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400" b="1" dirty="0">
                <a:solidFill>
                  <a:srgbClr val="000000"/>
                </a:solidFill>
                <a:latin typeface="Arial"/>
              </a:rPr>
              <a:t>All 4 large LHC experiments </a:t>
            </a:r>
            <a:br>
              <a:rPr lang="en-US" sz="1400" b="1" dirty="0">
                <a:solidFill>
                  <a:srgbClr val="000000"/>
                </a:solidFill>
                <a:latin typeface="Arial"/>
              </a:rPr>
            </a:br>
            <a:r>
              <a:rPr lang="en-US" sz="1400" b="1" dirty="0">
                <a:solidFill>
                  <a:srgbClr val="000000"/>
                </a:solidFill>
                <a:latin typeface="Arial"/>
              </a:rPr>
              <a:t>participate in heavy ion physics !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7079824"/>
      </p:ext>
    </p:ext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2035BB-E18E-4B64-8F5E-FBDF76004D6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747522" name="Picture 2" descr="http://cmsinfo.web.cern.ch/cmsinfo/Resources/Website/Media/Images/Gallery/Full/HighRes/0611042_01-A4-at-1400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350751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800952" y="6272212"/>
            <a:ext cx="3359216" cy="585788"/>
          </a:xfrm>
          <a:prstGeom prst="rect">
            <a:avLst/>
          </a:prstGeom>
          <a:solidFill>
            <a:srgbClr val="FFFF99"/>
          </a:solidFill>
          <a:ln w="60325">
            <a:solidFill>
              <a:schemeClr val="tx1"/>
            </a:solidFill>
          </a:ln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CMS</a:t>
            </a:r>
          </a:p>
        </p:txBody>
      </p:sp>
      <p:sp>
        <p:nvSpPr>
          <p:cNvPr id="5" name="Text Box 32"/>
          <p:cNvSpPr txBox="1">
            <a:spLocks noChangeArrowheads="1"/>
          </p:cNvSpPr>
          <p:nvPr/>
        </p:nvSpPr>
        <p:spPr bwMode="auto">
          <a:xfrm>
            <a:off x="13790" y="5634560"/>
            <a:ext cx="2996013" cy="480774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400" b="1" dirty="0">
                <a:solidFill>
                  <a:srgbClr val="000000"/>
                </a:solidFill>
                <a:latin typeface="Arial"/>
              </a:rPr>
              <a:t>All 4 large LHC experiments </a:t>
            </a:r>
            <a:br>
              <a:rPr lang="en-US" sz="1400" b="1" dirty="0">
                <a:solidFill>
                  <a:srgbClr val="000000"/>
                </a:solidFill>
                <a:latin typeface="Arial"/>
              </a:rPr>
            </a:br>
            <a:r>
              <a:rPr lang="en-US" sz="1400" b="1" dirty="0">
                <a:solidFill>
                  <a:srgbClr val="000000"/>
                </a:solidFill>
                <a:latin typeface="Arial"/>
              </a:rPr>
              <a:t>participate in heavy ion physics !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58972"/>
      </p:ext>
    </p:extLst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2035BB-E18E-4B64-8F5E-FBDF76004D67}" type="slidenum">
              <a:rPr lang="en-US" smtClean="0">
                <a:solidFill>
                  <a:srgbClr val="919191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919191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800952" y="6272212"/>
            <a:ext cx="3359216" cy="585788"/>
          </a:xfrm>
          <a:prstGeom prst="rect">
            <a:avLst/>
          </a:prstGeom>
          <a:solidFill>
            <a:srgbClr val="FFFF99"/>
          </a:solidFill>
          <a:ln w="60325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36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LHCb</a:t>
            </a:r>
          </a:p>
        </p:txBody>
      </p:sp>
      <p:pic>
        <p:nvPicPr>
          <p:cNvPr id="1373188" name="Picture 4" descr="http://cds.cern.ch/record/1090809/files/bul-pho-2008-019.jpg?subformat=icon-6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144" cy="6122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32"/>
          <p:cNvSpPr txBox="1">
            <a:spLocks noChangeArrowheads="1"/>
          </p:cNvSpPr>
          <p:nvPr/>
        </p:nvSpPr>
        <p:spPr bwMode="auto">
          <a:xfrm>
            <a:off x="13790" y="5634560"/>
            <a:ext cx="2996013" cy="480774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400" b="1" dirty="0">
                <a:solidFill>
                  <a:srgbClr val="000000"/>
                </a:solidFill>
                <a:latin typeface="Arial"/>
              </a:rPr>
              <a:t>All 4 large LHC experiments </a:t>
            </a:r>
            <a:br>
              <a:rPr lang="en-US" sz="1400" b="1" dirty="0">
                <a:solidFill>
                  <a:srgbClr val="000000"/>
                </a:solidFill>
                <a:latin typeface="Arial"/>
              </a:rPr>
            </a:br>
            <a:r>
              <a:rPr lang="en-US" sz="1400" b="1" dirty="0">
                <a:solidFill>
                  <a:srgbClr val="000000"/>
                </a:solidFill>
                <a:latin typeface="Arial"/>
              </a:rPr>
              <a:t>participate in heavy ion physics !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9652929"/>
      </p:ext>
    </p:ext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6760777-2D9C-48BC-AF99-CD91FCFA6A2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864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937570" y="44"/>
            <a:ext cx="3347864" cy="58578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3200" dirty="0"/>
              <a:t>Theory Tools</a:t>
            </a:r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4283075" y="3444875"/>
            <a:ext cx="4860925" cy="3413125"/>
            <a:chOff x="2698" y="2170"/>
            <a:chExt cx="3062" cy="2150"/>
          </a:xfrm>
        </p:grpSpPr>
        <p:pic>
          <p:nvPicPr>
            <p:cNvPr id="37898" name="Picture 15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66" r="31059"/>
            <a:stretch>
              <a:fillRect/>
            </a:stretch>
          </p:blipFill>
          <p:spPr bwMode="auto">
            <a:xfrm>
              <a:off x="2698" y="2170"/>
              <a:ext cx="3062" cy="2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9" name="Text Box 19"/>
            <p:cNvSpPr txBox="1">
              <a:spLocks noChangeArrowheads="1"/>
            </p:cNvSpPr>
            <p:nvPr/>
          </p:nvSpPr>
          <p:spPr bwMode="auto">
            <a:xfrm>
              <a:off x="4688" y="2778"/>
              <a:ext cx="873" cy="343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rgbClr val="FF00FF"/>
              </a:solidFill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en-US" sz="1600" b="1">
                  <a:solidFill>
                    <a:srgbClr val="FC0128"/>
                  </a:solidFill>
                </a:rPr>
                <a:t>T</a:t>
              </a:r>
              <a:r>
                <a:rPr lang="en-US" sz="1600" b="1" baseline="-25000">
                  <a:solidFill>
                    <a:srgbClr val="FC0128"/>
                  </a:solidFill>
                </a:rPr>
                <a:t>c</a:t>
              </a:r>
              <a:r>
                <a:rPr lang="en-US" sz="1600" b="1">
                  <a:solidFill>
                    <a:srgbClr val="FC0128"/>
                  </a:solidFill>
                </a:rPr>
                <a:t> ~ 176 MeV</a:t>
              </a:r>
            </a:p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en-US" sz="1600" b="1">
                  <a:solidFill>
                    <a:srgbClr val="FC0128"/>
                  </a:solidFill>
                  <a:latin typeface="Symbol" pitchFamily="18" charset="2"/>
                </a:rPr>
                <a:t>m</a:t>
              </a:r>
              <a:r>
                <a:rPr lang="en-US" sz="1600" b="1" baseline="-25000">
                  <a:solidFill>
                    <a:srgbClr val="FC0128"/>
                  </a:solidFill>
                </a:rPr>
                <a:t>c</a:t>
              </a:r>
              <a:r>
                <a:rPr lang="en-US" sz="1600" b="1">
                  <a:solidFill>
                    <a:srgbClr val="FC0128"/>
                  </a:solidFill>
                </a:rPr>
                <a:t> =41 MeV</a:t>
              </a:r>
            </a:p>
          </p:txBody>
        </p:sp>
      </p:grpSp>
      <p:pic>
        <p:nvPicPr>
          <p:cNvPr id="48642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62475" y="3240088"/>
            <a:ext cx="4581525" cy="1273175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486422" name="Picture 22" descr="black hol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3763" y="3687763"/>
            <a:ext cx="3170237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6406" name="Rectangle 6"/>
          <p:cNvSpPr>
            <a:spLocks noChangeArrowheads="1"/>
          </p:cNvSpPr>
          <p:nvPr/>
        </p:nvSpPr>
        <p:spPr bwMode="auto">
          <a:xfrm>
            <a:off x="0" y="404813"/>
            <a:ext cx="6315075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92075" indent="-92075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</a:pPr>
            <a:r>
              <a:rPr lang="en-US" sz="2400" b="1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US" sz="2400" b="1" u="sng" dirty="0">
                <a:solidFill>
                  <a:srgbClr val="0000FF"/>
                </a:solidFill>
                <a:latin typeface="Arial" charset="0"/>
              </a:rPr>
              <a:t>Lattice QCD</a:t>
            </a:r>
            <a:endParaRPr lang="en-US" sz="2400" b="1" dirty="0">
              <a:solidFill>
                <a:srgbClr val="0000FF"/>
              </a:solidFill>
              <a:latin typeface="Arial" charset="0"/>
            </a:endParaRPr>
          </a:p>
          <a:p>
            <a:pPr marL="271463" lvl="1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ð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 ideal for thermodynamics(static), </a:t>
            </a:r>
            <a:r>
              <a:rPr lang="en-US" dirty="0" err="1">
                <a:solidFill>
                  <a:srgbClr val="000000"/>
                </a:solidFill>
                <a:latin typeface="Arial" charset="0"/>
              </a:rPr>
              <a:t>EoS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Arial" charset="0"/>
              </a:rPr>
              <a:t>T</a:t>
            </a:r>
            <a:r>
              <a:rPr lang="en-US" baseline="-25000" dirty="0" err="1">
                <a:solidFill>
                  <a:srgbClr val="000000"/>
                </a:solidFill>
                <a:latin typeface="Arial" charset="0"/>
              </a:rPr>
              <a:t>c</a:t>
            </a:r>
            <a:endParaRPr lang="en-US" baseline="-25000" dirty="0">
              <a:solidFill>
                <a:srgbClr val="000000"/>
              </a:solidFill>
              <a:latin typeface="Arial" charset="0"/>
            </a:endParaRPr>
          </a:p>
          <a:p>
            <a:pPr marL="271463" lvl="1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endParaRPr lang="en-US" dirty="0">
              <a:solidFill>
                <a:srgbClr val="00AE00"/>
              </a:solidFill>
              <a:latin typeface="Arial" charset="0"/>
            </a:endParaRPr>
          </a:p>
          <a:p>
            <a:pPr marL="92075" indent="-92075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</a:pPr>
            <a:r>
              <a:rPr lang="en-US" sz="2400" b="1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US" sz="2400" b="1" u="sng" dirty="0">
                <a:solidFill>
                  <a:srgbClr val="0000FF"/>
                </a:solidFill>
                <a:latin typeface="Arial" charset="0"/>
              </a:rPr>
              <a:t>Pert. QCD</a:t>
            </a:r>
            <a:endParaRPr lang="en-US" sz="2400" u="sng" dirty="0">
              <a:solidFill>
                <a:srgbClr val="FC0128"/>
              </a:solidFill>
              <a:latin typeface="Arial" charset="0"/>
            </a:endParaRPr>
          </a:p>
          <a:p>
            <a:pPr marL="271463" lvl="1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ð"/>
            </a:pPr>
            <a:r>
              <a:rPr lang="en-US" b="1" dirty="0">
                <a:solidFill>
                  <a:srgbClr val="FC0128"/>
                </a:solidFill>
                <a:latin typeface="Arial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cross sections, </a:t>
            </a:r>
            <a:r>
              <a:rPr lang="en-DE" dirty="0">
                <a:solidFill>
                  <a:srgbClr val="000000"/>
                </a:solidFill>
                <a:latin typeface="Arial" charset="0"/>
              </a:rPr>
              <a:t>high </a:t>
            </a:r>
            <a:r>
              <a:rPr lang="en-DE" dirty="0" err="1">
                <a:solidFill>
                  <a:srgbClr val="000000"/>
                </a:solidFill>
                <a:latin typeface="Arial" charset="0"/>
              </a:rPr>
              <a:t>p</a:t>
            </a:r>
            <a:r>
              <a:rPr lang="en-DE" baseline="-25000" dirty="0" err="1">
                <a:solidFill>
                  <a:srgbClr val="000000"/>
                </a:solidFill>
                <a:latin typeface="Arial" charset="0"/>
              </a:rPr>
              <a:t>T</a:t>
            </a:r>
            <a:endParaRPr lang="en-US" baseline="-25000" dirty="0">
              <a:solidFill>
                <a:srgbClr val="000000"/>
              </a:solidFill>
              <a:latin typeface="Arial" charset="0"/>
            </a:endParaRPr>
          </a:p>
          <a:p>
            <a:pPr marL="271463" lvl="1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endParaRPr lang="en-US" dirty="0">
              <a:solidFill>
                <a:srgbClr val="00AE00"/>
              </a:solidFill>
              <a:latin typeface="Arial" charset="0"/>
            </a:endParaRPr>
          </a:p>
          <a:p>
            <a:pPr marL="92075" indent="-92075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</a:pPr>
            <a:r>
              <a:rPr lang="en-US" sz="2400" b="1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US" sz="2400" b="1" u="sng" dirty="0">
                <a:solidFill>
                  <a:srgbClr val="0000FF"/>
                </a:solidFill>
                <a:latin typeface="Arial" charset="0"/>
              </a:rPr>
              <a:t>Phenomenology, eff. theory</a:t>
            </a:r>
          </a:p>
          <a:p>
            <a:pPr marL="271463" lvl="1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ð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 event generators (</a:t>
            </a:r>
            <a:r>
              <a:rPr lang="en-US" dirty="0" err="1">
                <a:solidFill>
                  <a:srgbClr val="000000"/>
                </a:solidFill>
                <a:latin typeface="Arial" charset="0"/>
              </a:rPr>
              <a:t>Phytia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, Hijing, URQMD, ..)</a:t>
            </a:r>
          </a:p>
          <a:p>
            <a:pPr marL="271463" lvl="1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ð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 hydrodynamics, thermal models</a:t>
            </a:r>
          </a:p>
          <a:p>
            <a:pPr marL="271463" lvl="1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endParaRPr lang="en-US" dirty="0">
              <a:solidFill>
                <a:srgbClr val="00AE00"/>
              </a:solidFill>
              <a:latin typeface="Arial" charset="0"/>
            </a:endParaRPr>
          </a:p>
          <a:p>
            <a:pPr marL="92075" indent="-92075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</a:pPr>
            <a:r>
              <a:rPr lang="en-US" sz="2400" b="1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US" sz="2400" b="1" u="sng" dirty="0">
                <a:solidFill>
                  <a:srgbClr val="0000FF"/>
                </a:solidFill>
                <a:latin typeface="Arial" charset="0"/>
              </a:rPr>
              <a:t>Duality: </a:t>
            </a:r>
            <a:r>
              <a:rPr lang="en-US" sz="2400" b="1" u="sng" dirty="0" err="1">
                <a:solidFill>
                  <a:srgbClr val="0000FF"/>
                </a:solidFill>
                <a:latin typeface="Arial" charset="0"/>
              </a:rPr>
              <a:t>AdS</a:t>
            </a:r>
            <a:r>
              <a:rPr lang="en-US" sz="2400" b="1" u="sng" dirty="0">
                <a:solidFill>
                  <a:srgbClr val="0000FF"/>
                </a:solidFill>
                <a:latin typeface="Arial" charset="0"/>
              </a:rPr>
              <a:t>/CFT</a:t>
            </a:r>
          </a:p>
          <a:p>
            <a:pPr marL="271463" lvl="1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ð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 QCD analogue in strong coupling limit</a:t>
            </a:r>
            <a:endParaRPr lang="en-US" dirty="0">
              <a:solidFill>
                <a:srgbClr val="00AE00"/>
              </a:solidFill>
              <a:latin typeface="Arial" charset="0"/>
            </a:endParaRPr>
          </a:p>
          <a:p>
            <a:pPr marL="271463" lvl="1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ð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 remarkable results: </a:t>
            </a:r>
            <a:r>
              <a:rPr lang="en-US" dirty="0">
                <a:solidFill>
                  <a:srgbClr val="000000"/>
                </a:solidFill>
                <a:latin typeface="Symbol" pitchFamily="18" charset="2"/>
              </a:rPr>
              <a:t>h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/s = 1/4</a:t>
            </a:r>
            <a:r>
              <a:rPr lang="en-US" dirty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; </a:t>
            </a:r>
            <a:r>
              <a:rPr lang="en-US" dirty="0">
                <a:solidFill>
                  <a:srgbClr val="000000"/>
                </a:solidFill>
                <a:latin typeface="Symbol" pitchFamily="18" charset="2"/>
              </a:rPr>
              <a:t>e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US" dirty="0">
                <a:solidFill>
                  <a:srgbClr val="000000"/>
                </a:solidFill>
                <a:latin typeface="Symbol" pitchFamily="18" charset="2"/>
              </a:rPr>
              <a:t>l</a:t>
            </a:r>
            <a:r>
              <a:rPr lang="en-US" baseline="-25000" dirty="0">
                <a:solidFill>
                  <a:srgbClr val="000000"/>
                </a:solidFill>
                <a:latin typeface="Symbol" pitchFamily="18" charset="2"/>
              </a:rPr>
              <a:t>¥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)/</a:t>
            </a:r>
            <a:r>
              <a:rPr lang="en-US" dirty="0">
                <a:solidFill>
                  <a:srgbClr val="000000"/>
                </a:solidFill>
                <a:latin typeface="Symbol" pitchFamily="18" charset="2"/>
              </a:rPr>
              <a:t>e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US" dirty="0">
                <a:solidFill>
                  <a:srgbClr val="000000"/>
                </a:solidFill>
                <a:latin typeface="Symbol" pitchFamily="18" charset="2"/>
              </a:rPr>
              <a:t>l</a:t>
            </a:r>
            <a:r>
              <a:rPr lang="en-US" baseline="-25000" dirty="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)=3/4; ..</a:t>
            </a:r>
            <a:br>
              <a:rPr lang="en-US" dirty="0">
                <a:solidFill>
                  <a:srgbClr val="000000"/>
                </a:solidFill>
                <a:latin typeface="Arial" charset="0"/>
              </a:rPr>
            </a:br>
            <a:endParaRPr lang="en-US" b="1" dirty="0">
              <a:solidFill>
                <a:srgbClr val="0000FF"/>
              </a:solidFill>
              <a:latin typeface="Arial" charset="0"/>
            </a:endParaRPr>
          </a:p>
          <a:p>
            <a:pPr marL="92075" indent="-92075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</a:pPr>
            <a:r>
              <a:rPr lang="en-US" sz="2400" b="1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US" sz="2400" b="1" u="sng" dirty="0">
                <a:solidFill>
                  <a:srgbClr val="0000FF"/>
                </a:solidFill>
                <a:latin typeface="Arial" charset="0"/>
              </a:rPr>
              <a:t>Color Glass Condensate </a:t>
            </a:r>
          </a:p>
          <a:p>
            <a:pPr marL="271463" lvl="1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ð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 initial state: </a:t>
            </a:r>
            <a:r>
              <a:rPr lang="en-US" dirty="0" err="1">
                <a:solidFill>
                  <a:srgbClr val="000000"/>
                </a:solidFill>
                <a:latin typeface="Arial" charset="0"/>
              </a:rPr>
              <a:t>classsical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 FT in high density limit</a:t>
            </a:r>
          </a:p>
          <a:p>
            <a:pPr marL="271463" lvl="1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ð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 related to gluon shadowing, saturation, small x physics</a:t>
            </a:r>
          </a:p>
        </p:txBody>
      </p:sp>
      <p:pic>
        <p:nvPicPr>
          <p:cNvPr id="148482" name="Picture 2" descr="http://www.bnl.gov/rhic/news/013008/images/Story1_Fig1_410px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25" y="5087938"/>
            <a:ext cx="3000375" cy="1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" name="Group 35"/>
          <p:cNvGrpSpPr/>
          <p:nvPr/>
        </p:nvGrpSpPr>
        <p:grpSpPr>
          <a:xfrm>
            <a:off x="351213" y="1245490"/>
            <a:ext cx="8375318" cy="5604197"/>
            <a:chOff x="482600" y="1241218"/>
            <a:chExt cx="8375318" cy="5604197"/>
          </a:xfrm>
        </p:grpSpPr>
        <p:grpSp>
          <p:nvGrpSpPr>
            <p:cNvPr id="37" name="Group 36"/>
            <p:cNvGrpSpPr/>
            <p:nvPr/>
          </p:nvGrpSpPr>
          <p:grpSpPr>
            <a:xfrm>
              <a:off x="482600" y="1241218"/>
              <a:ext cx="8375318" cy="5604197"/>
              <a:chOff x="342900" y="670678"/>
              <a:chExt cx="9144000" cy="6118547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342900" y="670678"/>
                <a:ext cx="9144000" cy="6118547"/>
                <a:chOff x="342900" y="670678"/>
                <a:chExt cx="9144000" cy="6118547"/>
              </a:xfrm>
            </p:grpSpPr>
            <p:grpSp>
              <p:nvGrpSpPr>
                <p:cNvPr id="42" name="Group 41"/>
                <p:cNvGrpSpPr/>
                <p:nvPr/>
              </p:nvGrpSpPr>
              <p:grpSpPr>
                <a:xfrm>
                  <a:off x="342900" y="670678"/>
                  <a:ext cx="9144000" cy="5958722"/>
                  <a:chOff x="584200" y="784978"/>
                  <a:chExt cx="9144000" cy="5958722"/>
                </a:xfrm>
              </p:grpSpPr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584200" y="784978"/>
                    <a:ext cx="9144000" cy="5958722"/>
                    <a:chOff x="812800" y="670678"/>
                    <a:chExt cx="9144000" cy="5958722"/>
                  </a:xfrm>
                </p:grpSpPr>
                <p:pic>
                  <p:nvPicPr>
                    <p:cNvPr id="56" name="Picture 55"/>
                    <p:cNvPicPr>
                      <a:picLocks noChangeAspect="1"/>
                    </p:cNvPicPr>
                    <p:nvPr/>
                  </p:nvPicPr>
                  <p:blipFill>
                    <a:blip r:embed="rId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12800" y="670678"/>
                      <a:ext cx="9144000" cy="5958722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57" name="Rectangle 56"/>
                    <p:cNvSpPr/>
                    <p:nvPr/>
                  </p:nvSpPr>
                  <p:spPr bwMode="auto">
                    <a:xfrm>
                      <a:off x="2651248" y="2828091"/>
                      <a:ext cx="993652" cy="323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2075" tIns="46038" rIns="92075" bIns="46038" numCol="1" rtlCol="0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algn="l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rgbClr val="FC0128"/>
                        </a:buClr>
                        <a:buFont typeface="Wingdings" pitchFamily="2" charset="2"/>
                        <a:buNone/>
                      </a:pPr>
                      <a:endParaRPr lang="en-US" sz="1600">
                        <a:solidFill>
                          <a:srgbClr val="0000FF"/>
                        </a:solidFill>
                        <a:latin typeface="Arial" pitchFamily="34" charset="0"/>
                      </a:endParaRPr>
                    </a:p>
                  </p:txBody>
                </p:sp>
              </p:grpSp>
              <p:grpSp>
                <p:nvGrpSpPr>
                  <p:cNvPr id="45" name="Group 44"/>
                  <p:cNvGrpSpPr/>
                  <p:nvPr/>
                </p:nvGrpSpPr>
                <p:grpSpPr>
                  <a:xfrm>
                    <a:off x="2498848" y="2065252"/>
                    <a:ext cx="4096654" cy="3951203"/>
                    <a:chOff x="2460748" y="2179552"/>
                    <a:chExt cx="4096654" cy="3951203"/>
                  </a:xfrm>
                </p:grpSpPr>
                <p:sp>
                  <p:nvSpPr>
                    <p:cNvPr id="48" name="Text Box 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133227" y="4947249"/>
                      <a:ext cx="3025968" cy="1183506"/>
                    </a:xfrm>
                    <a:prstGeom prst="rect">
                      <a:avLst/>
                    </a:prstGeom>
                    <a:solidFill>
                      <a:srgbClr val="FFFF99"/>
                    </a:solidFill>
                    <a:ln w="12700">
                      <a:solidFill>
                        <a:srgbClr val="FF00FF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lIns="92075" tIns="46038" rIns="92075" bIns="46038">
                      <a:spAutoFit/>
                    </a:bodyPr>
                    <a:lstStyle/>
                    <a:p>
                      <a:pPr>
                        <a:lnSpc>
                          <a:spcPct val="80000"/>
                        </a:lnSpc>
                        <a:spcBef>
                          <a:spcPct val="20000"/>
                        </a:spcBef>
                      </a:pPr>
                      <a:r>
                        <a:rPr lang="en-US" b="1" dirty="0">
                          <a:solidFill>
                            <a:srgbClr val="FC0128"/>
                          </a:solidFill>
                        </a:rPr>
                        <a:t>Smooth Crossover (</a:t>
                      </a:r>
                      <a:r>
                        <a:rPr lang="en-US" b="1" dirty="0" err="1">
                          <a:solidFill>
                            <a:srgbClr val="FC0128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b="1" baseline="-25000" dirty="0" err="1">
                          <a:solidFill>
                            <a:srgbClr val="FC0128"/>
                          </a:solidFill>
                        </a:rPr>
                        <a:t>B</a:t>
                      </a:r>
                      <a:r>
                        <a:rPr lang="en-US" b="1" dirty="0">
                          <a:solidFill>
                            <a:srgbClr val="FC0128"/>
                          </a:solidFill>
                        </a:rPr>
                        <a:t>=0)</a:t>
                      </a:r>
                    </a:p>
                    <a:p>
                      <a:pPr>
                        <a:lnSpc>
                          <a:spcPct val="80000"/>
                        </a:lnSpc>
                        <a:spcBef>
                          <a:spcPct val="20000"/>
                        </a:spcBef>
                      </a:pPr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T</a:t>
                      </a:r>
                      <a:r>
                        <a:rPr lang="en-US" sz="1400" b="1" baseline="-25000" dirty="0">
                          <a:solidFill>
                            <a:srgbClr val="0000FF"/>
                          </a:solidFill>
                        </a:rPr>
                        <a:t>c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 ~ 155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Arial" charset="0"/>
                        </a:rPr>
                        <a:t> 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cs typeface="Times New Roman" panose="02020603050405020304" pitchFamily="18" charset="0"/>
                        </a:rPr>
                        <a:t>± 10 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MeV</a:t>
                      </a:r>
                      <a:r>
                        <a:rPr lang="en-DE" sz="1400" b="1" baseline="30000" dirty="0">
                          <a:solidFill>
                            <a:srgbClr val="0000FF"/>
                          </a:solidFill>
                        </a:rPr>
                        <a:t>1</a:t>
                      </a:r>
                    </a:p>
                    <a:p>
                      <a:pPr>
                        <a:lnSpc>
                          <a:spcPct val="80000"/>
                        </a:lnSpc>
                        <a:spcBef>
                          <a:spcPct val="20000"/>
                        </a:spcBef>
                      </a:pPr>
                      <a:r>
                        <a:rPr lang="en-US" b="1" dirty="0">
                          <a:solidFill>
                            <a:srgbClr val="FC0128"/>
                          </a:solidFill>
                        </a:rPr>
                        <a:t>T</a:t>
                      </a:r>
                      <a:r>
                        <a:rPr lang="en-US" b="1" baseline="-25000" dirty="0">
                          <a:solidFill>
                            <a:srgbClr val="FC0128"/>
                          </a:solidFill>
                        </a:rPr>
                        <a:t>c</a:t>
                      </a:r>
                      <a:r>
                        <a:rPr lang="en-US" b="1" dirty="0">
                          <a:solidFill>
                            <a:srgbClr val="FC0128"/>
                          </a:solidFill>
                        </a:rPr>
                        <a:t> ~ 15</a:t>
                      </a:r>
                      <a:r>
                        <a:rPr lang="en-DE" b="1" dirty="0">
                          <a:solidFill>
                            <a:srgbClr val="FC0128"/>
                          </a:solidFill>
                        </a:rPr>
                        <a:t>6.5</a:t>
                      </a:r>
                      <a:r>
                        <a:rPr lang="en-US" b="1" dirty="0">
                          <a:solidFill>
                            <a:srgbClr val="FC0128"/>
                          </a:solidFill>
                          <a:latin typeface="Arial" charset="0"/>
                        </a:rPr>
                        <a:t> </a:t>
                      </a:r>
                      <a:r>
                        <a:rPr lang="en-US" b="1" dirty="0">
                          <a:solidFill>
                            <a:srgbClr val="FC0128"/>
                          </a:solidFill>
                          <a:cs typeface="Times New Roman" panose="02020603050405020304" pitchFamily="18" charset="0"/>
                        </a:rPr>
                        <a:t>± </a:t>
                      </a:r>
                      <a:r>
                        <a:rPr lang="en-DE" b="1" dirty="0">
                          <a:solidFill>
                            <a:srgbClr val="FC0128"/>
                          </a:solidFill>
                          <a:cs typeface="Times New Roman" panose="02020603050405020304" pitchFamily="18" charset="0"/>
                        </a:rPr>
                        <a:t>1.5</a:t>
                      </a:r>
                      <a:r>
                        <a:rPr lang="en-US" b="1" dirty="0">
                          <a:solidFill>
                            <a:srgbClr val="FC0128"/>
                          </a:solidFill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b="1" dirty="0">
                          <a:solidFill>
                            <a:srgbClr val="FC0128"/>
                          </a:solidFill>
                        </a:rPr>
                        <a:t>MeV</a:t>
                      </a:r>
                      <a:r>
                        <a:rPr lang="en-DE" b="1" baseline="30000" dirty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en-US" b="1" baseline="30000" dirty="0">
                        <a:solidFill>
                          <a:srgbClr val="0000FF"/>
                        </a:solidFill>
                      </a:endParaRPr>
                    </a:p>
                    <a:p>
                      <a:pPr>
                        <a:lnSpc>
                          <a:spcPct val="80000"/>
                        </a:lnSpc>
                        <a:spcBef>
                          <a:spcPct val="20000"/>
                        </a:spcBef>
                      </a:pPr>
                      <a:r>
                        <a:rPr lang="en-US" b="1" dirty="0" err="1">
                          <a:solidFill>
                            <a:srgbClr val="FC0128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en-US" b="1" baseline="-25000" dirty="0" err="1">
                          <a:solidFill>
                            <a:srgbClr val="FC0128"/>
                          </a:solidFill>
                        </a:rPr>
                        <a:t>c</a:t>
                      </a:r>
                      <a:r>
                        <a:rPr lang="en-US" b="1" dirty="0">
                          <a:solidFill>
                            <a:srgbClr val="FC0128"/>
                          </a:solidFill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FF33CC"/>
                          </a:solidFill>
                          <a:latin typeface="Symbol" pitchFamily="18" charset="2"/>
                        </a:rPr>
                        <a:t>»</a:t>
                      </a:r>
                      <a:r>
                        <a:rPr lang="en-US" b="1" dirty="0">
                          <a:solidFill>
                            <a:srgbClr val="FC0128"/>
                          </a:solidFill>
                        </a:rPr>
                        <a:t> 0.5 GeV/fm</a:t>
                      </a:r>
                      <a:r>
                        <a:rPr lang="en-US" b="1" baseline="30000" dirty="0">
                          <a:solidFill>
                            <a:srgbClr val="FC0128"/>
                          </a:solidFill>
                        </a:rPr>
                        <a:t>3 </a:t>
                      </a:r>
                      <a:r>
                        <a:rPr lang="en-US" b="1" dirty="0">
                          <a:solidFill>
                            <a:srgbClr val="FC0128"/>
                          </a:solidFill>
                        </a:rPr>
                        <a:t>  </a:t>
                      </a:r>
                      <a:r>
                        <a:rPr lang="en-US" sz="1400" b="1" dirty="0"/>
                        <a:t>≈2</a:t>
                      </a:r>
                      <a:r>
                        <a:rPr lang="en-US" sz="1400" b="1" dirty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1400" b="1" baseline="-25000" dirty="0"/>
                        <a:t>p</a:t>
                      </a:r>
                      <a:r>
                        <a:rPr lang="en-US" sz="1400" b="1" dirty="0"/>
                        <a:t>  ≈3</a:t>
                      </a:r>
                      <a:r>
                        <a:rPr lang="en-US" sz="1400" b="1" dirty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1400" b="1" baseline="-25000" dirty="0"/>
                        <a:t>N</a:t>
                      </a:r>
                      <a:r>
                        <a:rPr lang="en-US" sz="1400" b="1" dirty="0"/>
                        <a:t> </a:t>
                      </a:r>
                    </a:p>
                  </p:txBody>
                </p:sp>
                <p:grpSp>
                  <p:nvGrpSpPr>
                    <p:cNvPr id="49" name="Group 48"/>
                    <p:cNvGrpSpPr/>
                    <p:nvPr/>
                  </p:nvGrpSpPr>
                  <p:grpSpPr>
                    <a:xfrm>
                      <a:off x="2460748" y="2179552"/>
                      <a:ext cx="2101727" cy="771633"/>
                      <a:chOff x="2460748" y="2179552"/>
                      <a:chExt cx="2101727" cy="771633"/>
                    </a:xfrm>
                  </p:grpSpPr>
                  <p:sp>
                    <p:nvSpPr>
                      <p:cNvPr id="54" name="Text Box 14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460748" y="2179552"/>
                        <a:ext cx="1628652" cy="369974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 algn="ctr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lIns="92075" tIns="46038" rIns="92075" bIns="46038">
                        <a:spAutoFit/>
                      </a:bodyPr>
                      <a:lstStyle/>
                      <a:p>
                        <a:pPr eaLnBrk="1" fontAlgn="auto" hangingPunct="1">
                          <a:spcAft>
                            <a:spcPts val="0"/>
                          </a:spcAft>
                          <a:defRPr/>
                        </a:pPr>
                        <a:r>
                          <a:rPr lang="en-US" kern="0" dirty="0">
                            <a:solidFill>
                              <a:srgbClr val="0000FF"/>
                            </a:solidFill>
                          </a:rPr>
                          <a:t>Energy Density</a:t>
                        </a:r>
                      </a:p>
                    </p:txBody>
                  </p:sp>
                  <p:cxnSp>
                    <p:nvCxnSpPr>
                      <p:cNvPr id="55" name="Straight Arrow Connector 54"/>
                      <p:cNvCxnSpPr/>
                      <p:nvPr/>
                    </p:nvCxnSpPr>
                    <p:spPr bwMode="auto">
                      <a:xfrm>
                        <a:off x="4089400" y="2516961"/>
                        <a:ext cx="473075" cy="434224"/>
                      </a:xfrm>
                      <a:prstGeom prst="straightConnector1">
                        <a:avLst/>
                      </a:prstGeom>
                      <a:noFill/>
                      <a:ln w="57150" cap="flat" cmpd="sng" algn="ctr">
                        <a:solidFill>
                          <a:schemeClr val="accent1"/>
                        </a:solidFill>
                        <a:prstDash val="solid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</p:grpSp>
                <p:grpSp>
                  <p:nvGrpSpPr>
                    <p:cNvPr id="50" name="Group 49"/>
                    <p:cNvGrpSpPr/>
                    <p:nvPr/>
                  </p:nvGrpSpPr>
                  <p:grpSpPr>
                    <a:xfrm>
                      <a:off x="5243594" y="3593265"/>
                      <a:ext cx="968215" cy="874423"/>
                      <a:chOff x="5243594" y="3593265"/>
                      <a:chExt cx="968215" cy="874423"/>
                    </a:xfrm>
                  </p:grpSpPr>
                  <p:sp>
                    <p:nvSpPr>
                      <p:cNvPr id="52" name="Text Box 14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5243594" y="4097714"/>
                        <a:ext cx="968215" cy="369974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 algn="ctr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lIns="92075" tIns="46038" rIns="92075" bIns="46038">
                        <a:spAutoFit/>
                      </a:bodyPr>
                      <a:lstStyle/>
                      <a:p>
                        <a:pPr eaLnBrk="1" fontAlgn="auto" hangingPunct="1">
                          <a:spcAft>
                            <a:spcPts val="0"/>
                          </a:spcAft>
                          <a:defRPr/>
                        </a:pPr>
                        <a:r>
                          <a:rPr lang="en-US" kern="0" dirty="0">
                            <a:solidFill>
                              <a:srgbClr val="990000"/>
                            </a:solidFill>
                          </a:rPr>
                          <a:t>Pressure</a:t>
                        </a:r>
                      </a:p>
                    </p:txBody>
                  </p:sp>
                  <p:cxnSp>
                    <p:nvCxnSpPr>
                      <p:cNvPr id="53" name="Straight Arrow Connector 52"/>
                      <p:cNvCxnSpPr>
                        <a:stCxn id="52" idx="0"/>
                      </p:cNvCxnSpPr>
                      <p:nvPr/>
                    </p:nvCxnSpPr>
                    <p:spPr bwMode="auto">
                      <a:xfrm flipV="1">
                        <a:off x="5727702" y="3593265"/>
                        <a:ext cx="299203" cy="504449"/>
                      </a:xfrm>
                      <a:prstGeom prst="straightConnector1">
                        <a:avLst/>
                      </a:prstGeom>
                      <a:noFill/>
                      <a:ln w="57150" cap="flat" cmpd="sng" algn="ctr">
                        <a:solidFill>
                          <a:srgbClr val="990000"/>
                        </a:solidFill>
                        <a:prstDash val="solid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</p:grpSp>
                <p:sp>
                  <p:nvSpPr>
                    <p:cNvPr id="51" name="Text Box 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68863" y="2889050"/>
                      <a:ext cx="1688539" cy="591573"/>
                    </a:xfrm>
                    <a:prstGeom prst="rect">
                      <a:avLst/>
                    </a:prstGeom>
                    <a:solidFill>
                      <a:srgbClr val="FFFF99"/>
                    </a:solidFill>
                    <a:ln w="12700">
                      <a:solidFill>
                        <a:srgbClr val="FF00FF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lIns="92075" tIns="46038" rIns="92075" bIns="46038">
                      <a:spAutoFit/>
                    </a:bodyPr>
                    <a:lstStyle/>
                    <a:p>
                      <a:pPr>
                        <a:lnSpc>
                          <a:spcPct val="80000"/>
                        </a:lnSpc>
                        <a:spcBef>
                          <a:spcPct val="20000"/>
                        </a:spcBef>
                      </a:pPr>
                      <a:r>
                        <a:rPr lang="en-US" b="1" dirty="0">
                          <a:solidFill>
                            <a:srgbClr val="FC0128"/>
                          </a:solidFill>
                        </a:rPr>
                        <a:t>Trace Anomaly</a:t>
                      </a:r>
                      <a:endParaRPr lang="en-US" b="1" baseline="30000" dirty="0">
                        <a:solidFill>
                          <a:srgbClr val="FC0128"/>
                        </a:solidFill>
                      </a:endParaRPr>
                    </a:p>
                    <a:p>
                      <a:pPr>
                        <a:lnSpc>
                          <a:spcPct val="80000"/>
                        </a:lnSpc>
                        <a:spcBef>
                          <a:spcPct val="20000"/>
                        </a:spcBef>
                      </a:pPr>
                      <a:r>
                        <a:rPr lang="en-US" b="1" dirty="0">
                          <a:solidFill>
                            <a:srgbClr val="FC0128"/>
                          </a:solidFill>
                        </a:rPr>
                        <a:t>(</a:t>
                      </a:r>
                      <a:r>
                        <a:rPr lang="en-US" b="1" dirty="0">
                          <a:solidFill>
                            <a:srgbClr val="FC0128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en-US" b="1" dirty="0">
                          <a:solidFill>
                            <a:srgbClr val="FC0128"/>
                          </a:solidFill>
                        </a:rPr>
                        <a:t>-3P) </a:t>
                      </a:r>
                      <a:r>
                        <a:rPr lang="en-US" b="1" dirty="0">
                          <a:solidFill>
                            <a:srgbClr val="FC0128"/>
                          </a:solidFill>
                          <a:latin typeface="Symbol" pitchFamily="18" charset="2"/>
                        </a:rPr>
                        <a:t>¹ </a:t>
                      </a:r>
                      <a:r>
                        <a:rPr lang="en-US" b="1" dirty="0">
                          <a:solidFill>
                            <a:srgbClr val="FC0128"/>
                          </a:solidFill>
                        </a:rPr>
                        <a:t>0</a:t>
                      </a:r>
                    </a:p>
                  </p:txBody>
                </p:sp>
              </p:grp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1277872" y="2814875"/>
                    <a:ext cx="2935419" cy="3693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  <a:spcBef>
                        <a:spcPct val="30000"/>
                      </a:spcBef>
                      <a:buClr>
                        <a:srgbClr val="FC0128"/>
                      </a:buClr>
                      <a:buFont typeface="Wingdings" pitchFamily="2" charset="2"/>
                      <a:buNone/>
                    </a:pPr>
                    <a:r>
                      <a:rPr lang="en-US" sz="2000" dirty="0">
                        <a:solidFill>
                          <a:srgbClr val="000000"/>
                        </a:solidFill>
                        <a:latin typeface="Arial" charset="0"/>
                      </a:rPr>
                      <a:t>Hadron Resonance Gas</a:t>
                    </a:r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5021338" y="1462440"/>
                    <a:ext cx="2222083" cy="3693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  <a:spcBef>
                        <a:spcPct val="30000"/>
                      </a:spcBef>
                      <a:buClr>
                        <a:srgbClr val="FC0128"/>
                      </a:buClr>
                      <a:buFont typeface="Wingdings" pitchFamily="2" charset="2"/>
                      <a:buNone/>
                    </a:pPr>
                    <a:r>
                      <a:rPr lang="en-US" sz="2000" dirty="0">
                        <a:solidFill>
                          <a:srgbClr val="000000"/>
                        </a:solidFill>
                        <a:latin typeface="Arial" charset="0"/>
                      </a:rPr>
                      <a:t>Stefan-Boltzmann</a:t>
                    </a:r>
                  </a:p>
                </p:txBody>
              </p:sp>
            </p:grpSp>
            <p:sp>
              <p:nvSpPr>
                <p:cNvPr id="43" name="TextBox 42"/>
                <p:cNvSpPr txBox="1"/>
                <p:nvPr/>
              </p:nvSpPr>
              <p:spPr>
                <a:xfrm>
                  <a:off x="3610643" y="6364493"/>
                  <a:ext cx="1913858" cy="4247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  <a:spcBef>
                      <a:spcPct val="30000"/>
                    </a:spcBef>
                    <a:buClr>
                      <a:srgbClr val="FC0128"/>
                    </a:buClr>
                    <a:buFont typeface="Wingdings" pitchFamily="2" charset="2"/>
                    <a:buNone/>
                  </a:pPr>
                  <a:r>
                    <a:rPr lang="en-US" sz="2400" dirty="0">
                      <a:solidFill>
                        <a:srgbClr val="000000"/>
                      </a:solidFill>
                      <a:latin typeface="Arial" charset="0"/>
                    </a:rPr>
                    <a:t>Temperature</a:t>
                  </a:r>
                </a:p>
              </p:txBody>
            </p:sp>
          </p:grpSp>
          <p:sp>
            <p:nvSpPr>
              <p:cNvPr id="40" name="Text Box 22"/>
              <p:cNvSpPr txBox="1">
                <a:spLocks noChangeArrowheads="1"/>
              </p:cNvSpPr>
              <p:nvPr/>
            </p:nvSpPr>
            <p:spPr bwMode="auto">
              <a:xfrm>
                <a:off x="1071368" y="986060"/>
                <a:ext cx="3617978" cy="369973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r>
                  <a:rPr lang="en-US" sz="2000" dirty="0">
                    <a:solidFill>
                      <a:srgbClr val="0000FF"/>
                    </a:solidFill>
                    <a:latin typeface="Arial" charset="0"/>
                  </a:rPr>
                  <a:t>Lattice QCD Equation of State</a:t>
                </a:r>
                <a:endParaRPr lang="en-US" sz="2000" b="1" baseline="-25000" dirty="0">
                  <a:solidFill>
                    <a:srgbClr val="FF00FF"/>
                  </a:solidFill>
                  <a:latin typeface="Symbol" pitchFamily="18" charset="2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970599" y="4708254"/>
                <a:ext cx="3391354" cy="524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r>
                  <a:rPr lang="en-DE" sz="1400" i="1" dirty="0">
                    <a:solidFill>
                      <a:srgbClr val="0000FF"/>
                    </a:solidFill>
                    <a:latin typeface="Arial" charset="0"/>
                  </a:rPr>
                  <a:t>1)</a:t>
                </a:r>
                <a:r>
                  <a:rPr lang="en-US" sz="1400" i="1" dirty="0">
                    <a:solidFill>
                      <a:srgbClr val="0000FF"/>
                    </a:solidFill>
                    <a:latin typeface="Arial" charset="0"/>
                  </a:rPr>
                  <a:t>Hot QCD coll., 1407.6387</a:t>
                </a:r>
                <a:r>
                  <a:rPr lang="en-DE" sz="1400" i="1" dirty="0">
                    <a:solidFill>
                      <a:srgbClr val="0000FF"/>
                    </a:solidFill>
                    <a:latin typeface="Arial" charset="0"/>
                  </a:rPr>
                  <a:t> </a:t>
                </a:r>
                <a:r>
                  <a:rPr lang="en-US" sz="1400" i="1" dirty="0">
                    <a:solidFill>
                      <a:srgbClr val="0000FF"/>
                    </a:solidFill>
                    <a:latin typeface="Arial" charset="0"/>
                  </a:rPr>
                  <a:t>(2014)</a:t>
                </a:r>
                <a:br>
                  <a:rPr lang="en-DE" sz="1400" i="1" dirty="0">
                    <a:solidFill>
                      <a:srgbClr val="0000FF"/>
                    </a:solidFill>
                    <a:latin typeface="Arial" charset="0"/>
                  </a:rPr>
                </a:br>
                <a:r>
                  <a:rPr lang="en-DE" sz="1400" i="1" dirty="0">
                    <a:solidFill>
                      <a:srgbClr val="0000FF"/>
                    </a:solidFill>
                    <a:latin typeface="Arial" charset="0"/>
                  </a:rPr>
                  <a:t>2)</a:t>
                </a:r>
                <a:r>
                  <a:rPr lang="en-US" sz="1400" i="1" dirty="0">
                    <a:solidFill>
                      <a:srgbClr val="0000FF"/>
                    </a:solidFill>
                    <a:latin typeface="Arial" charset="0"/>
                  </a:rPr>
                  <a:t>Hot QCD coll., 1812.8235 (201</a:t>
                </a:r>
                <a:r>
                  <a:rPr lang="en-DE" sz="1400" i="1" dirty="0">
                    <a:solidFill>
                      <a:srgbClr val="0000FF"/>
                    </a:solidFill>
                    <a:latin typeface="Arial" charset="0"/>
                  </a:rPr>
                  <a:t>8</a:t>
                </a:r>
                <a:r>
                  <a:rPr lang="en-US" sz="1400" i="1" dirty="0">
                    <a:solidFill>
                      <a:srgbClr val="0000FF"/>
                    </a:solidFill>
                    <a:latin typeface="Arial" charset="0"/>
                  </a:rPr>
                  <a:t>)  </a:t>
                </a:r>
              </a:p>
            </p:txBody>
          </p:sp>
        </p:grpSp>
        <p:cxnSp>
          <p:nvCxnSpPr>
            <p:cNvPr id="38" name="Straight Arrow Connector 37"/>
            <p:cNvCxnSpPr/>
            <p:nvPr/>
          </p:nvCxnSpPr>
          <p:spPr bwMode="auto">
            <a:xfrm>
              <a:off x="4333078" y="3192815"/>
              <a:ext cx="38100" cy="825500"/>
            </a:xfrm>
            <a:prstGeom prst="straightConnector1">
              <a:avLst/>
            </a:prstGeom>
            <a:noFill/>
            <a:ln w="76200" cap="flat" cmpd="sng" algn="ctr">
              <a:solidFill>
                <a:srgbClr val="99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31263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36"/>
                                        </p:tgtEl>
                                      </p:cBhvr>
                                      <p:by x="35000" y="3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26000" decel="7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2222E-6 L 0.35834 -0.44051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17" y="-2203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8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500" fill="hold"/>
                                        <p:tgtEl>
                                          <p:spTgt spid="48642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22222E-6 L 0.11146 -0.20417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4864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73" y="-10208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59259E-6 L -0.10729 -0.37107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00" y="-186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8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48642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4709E-6 L 0.04879 -0.19635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4864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" y="-980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4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07704" y="2780931"/>
            <a:ext cx="4752528" cy="169277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l"/>
            <a:endParaRPr lang="en-US" sz="2400" b="1" dirty="0">
              <a:solidFill>
                <a:srgbClr val="FF0000"/>
              </a:solidFill>
            </a:endParaRPr>
          </a:p>
          <a:p>
            <a:pPr algn="l"/>
            <a:endParaRPr lang="en-US" sz="2000" b="1" dirty="0">
              <a:solidFill>
                <a:srgbClr val="FF99FF"/>
              </a:solidFill>
            </a:endParaRPr>
          </a:p>
          <a:p>
            <a:pPr algn="l"/>
            <a:endParaRPr lang="en-US" sz="2000" b="1" dirty="0">
              <a:solidFill>
                <a:srgbClr val="FF99FF"/>
              </a:solidFill>
            </a:endParaRPr>
          </a:p>
          <a:p>
            <a:pPr algn="l"/>
            <a:endParaRPr lang="en-US" sz="2000" b="1" dirty="0">
              <a:solidFill>
                <a:srgbClr val="FF99FF"/>
              </a:solidFill>
            </a:endParaRPr>
          </a:p>
          <a:p>
            <a:pPr algn="l"/>
            <a:endParaRPr lang="en-GB" sz="2000" b="1" dirty="0">
              <a:solidFill>
                <a:srgbClr val="FF99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" y="3133904"/>
            <a:ext cx="3777331" cy="3724096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l"/>
            <a:endParaRPr lang="en-US" sz="2400" b="1" dirty="0">
              <a:solidFill>
                <a:srgbClr val="FF0000"/>
              </a:solidFill>
            </a:endParaRPr>
          </a:p>
          <a:p>
            <a:pPr algn="l"/>
            <a:endParaRPr lang="en-US" sz="2400" b="1" dirty="0">
              <a:solidFill>
                <a:srgbClr val="FF0000"/>
              </a:solidFill>
            </a:endParaRPr>
          </a:p>
          <a:p>
            <a:pPr algn="l" defTabSz="355600"/>
            <a:r>
              <a:rPr lang="en-US" sz="2400" b="1" dirty="0">
                <a:solidFill>
                  <a:srgbClr val="FF0000"/>
                </a:solidFill>
              </a:rPr>
              <a:t>AGS</a:t>
            </a:r>
            <a:r>
              <a:rPr lang="en-US" sz="2400" b="1" dirty="0">
                <a:solidFill>
                  <a:schemeClr val="bg1"/>
                </a:solidFill>
              </a:rPr>
              <a:t>: </a:t>
            </a:r>
            <a:r>
              <a:rPr lang="en-US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1986 - 1996(8)</a:t>
            </a:r>
          </a:p>
          <a:p>
            <a:pPr algn="l" defTabSz="355600"/>
            <a:r>
              <a:rPr lang="en-US" sz="2000" b="1" dirty="0">
                <a:solidFill>
                  <a:schemeClr val="bg1"/>
                </a:solidFill>
              </a:rPr>
              <a:t>	Si, Au </a:t>
            </a:r>
          </a:p>
          <a:p>
            <a:pPr algn="l" defTabSz="355600"/>
            <a:r>
              <a:rPr lang="en-US" altLang="en-US" sz="2000" b="1" dirty="0">
                <a:solidFill>
                  <a:schemeClr val="bg1"/>
                </a:solidFill>
                <a:latin typeface="Symbol" pitchFamily="18" charset="2"/>
              </a:rPr>
              <a:t>	</a:t>
            </a:r>
            <a:r>
              <a:rPr lang="en-US" altLang="en-US" sz="2000" b="1" dirty="0" err="1">
                <a:solidFill>
                  <a:schemeClr val="bg1"/>
                </a:solidFill>
                <a:latin typeface="Symbol" pitchFamily="18" charset="2"/>
              </a:rPr>
              <a:t>Ö</a:t>
            </a:r>
            <a:r>
              <a:rPr lang="en-US" sz="2000" b="1" dirty="0" err="1">
                <a:solidFill>
                  <a:schemeClr val="bg1"/>
                </a:solidFill>
              </a:rPr>
              <a:t>s</a:t>
            </a:r>
            <a:r>
              <a:rPr lang="en-US" sz="2000" b="1" baseline="-25000" dirty="0" err="1">
                <a:solidFill>
                  <a:schemeClr val="bg1"/>
                </a:solidFill>
              </a:rPr>
              <a:t>NN</a:t>
            </a:r>
            <a:r>
              <a:rPr lang="en-US" sz="2000" b="1" baseline="-25000" dirty="0">
                <a:solidFill>
                  <a:schemeClr val="bg1"/>
                </a:solidFill>
              </a:rPr>
              <a:t> = </a:t>
            </a:r>
            <a:r>
              <a:rPr lang="en-US" sz="2000" b="1" dirty="0">
                <a:solidFill>
                  <a:schemeClr val="bg1"/>
                </a:solidFill>
              </a:rPr>
              <a:t>2.5 - 5.5 GeV/A</a:t>
            </a:r>
          </a:p>
          <a:p>
            <a:pPr algn="l" defTabSz="355600"/>
            <a:r>
              <a:rPr lang="en-US" sz="2000" b="1" dirty="0">
                <a:solidFill>
                  <a:srgbClr val="FF99FF"/>
                </a:solidFill>
              </a:rPr>
              <a:t>	Users: ~ 400</a:t>
            </a:r>
            <a:br>
              <a:rPr lang="en-US" sz="2000" b="1" dirty="0">
                <a:solidFill>
                  <a:srgbClr val="FF99FF"/>
                </a:solidFill>
              </a:rPr>
            </a:br>
            <a:endParaRPr lang="en-US" sz="2000" b="1" dirty="0">
              <a:solidFill>
                <a:srgbClr val="FF99FF"/>
              </a:solidFill>
            </a:endParaRPr>
          </a:p>
          <a:p>
            <a:pPr algn="l" defTabSz="355600"/>
            <a:r>
              <a:rPr lang="en-US" sz="2400" b="1" dirty="0">
                <a:solidFill>
                  <a:srgbClr val="FF0000"/>
                </a:solidFill>
              </a:rPr>
              <a:t>RHIC</a:t>
            </a:r>
            <a:r>
              <a:rPr lang="en-US" sz="2400" b="1" dirty="0">
                <a:solidFill>
                  <a:schemeClr val="bg1"/>
                </a:solidFill>
              </a:rPr>
              <a:t>: </a:t>
            </a:r>
            <a:r>
              <a:rPr lang="en-US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2000 –</a:t>
            </a: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202</a:t>
            </a:r>
            <a:r>
              <a:rPr lang="en-DE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5</a:t>
            </a: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(?)</a:t>
            </a:r>
          </a:p>
          <a:p>
            <a:pPr algn="l" defTabSz="355600"/>
            <a:r>
              <a:rPr lang="en-US" sz="2000" b="1" dirty="0">
                <a:solidFill>
                  <a:schemeClr val="bg1"/>
                </a:solidFill>
              </a:rPr>
              <a:t>	d, Cu, Au, </a:t>
            </a:r>
          </a:p>
          <a:p>
            <a:pPr algn="l" defTabSz="355600"/>
            <a:r>
              <a:rPr lang="en-US" altLang="en-US" sz="2000" b="1" dirty="0">
                <a:solidFill>
                  <a:schemeClr val="bg1"/>
                </a:solidFill>
                <a:latin typeface="Symbol" pitchFamily="18" charset="2"/>
              </a:rPr>
              <a:t>	</a:t>
            </a:r>
            <a:r>
              <a:rPr lang="en-US" altLang="en-US" sz="2000" b="1" dirty="0" err="1">
                <a:solidFill>
                  <a:schemeClr val="bg1"/>
                </a:solidFill>
                <a:latin typeface="Symbol" pitchFamily="18" charset="2"/>
              </a:rPr>
              <a:t>Ö</a:t>
            </a:r>
            <a:r>
              <a:rPr lang="en-US" sz="2000" b="1" dirty="0" err="1">
                <a:solidFill>
                  <a:schemeClr val="bg1"/>
                </a:solidFill>
              </a:rPr>
              <a:t>s</a:t>
            </a:r>
            <a:r>
              <a:rPr lang="en-US" sz="2000" b="1" baseline="-25000" dirty="0" err="1">
                <a:solidFill>
                  <a:schemeClr val="bg1"/>
                </a:solidFill>
              </a:rPr>
              <a:t>NN</a:t>
            </a:r>
            <a:r>
              <a:rPr lang="en-US" sz="2000" b="1" baseline="-25000" dirty="0">
                <a:solidFill>
                  <a:schemeClr val="bg1"/>
                </a:solidFill>
              </a:rPr>
              <a:t> = </a:t>
            </a:r>
            <a:r>
              <a:rPr lang="en-US" sz="2000" b="1" dirty="0">
                <a:solidFill>
                  <a:schemeClr val="bg1"/>
                </a:solidFill>
              </a:rPr>
              <a:t>7.7-200 GeV/A</a:t>
            </a:r>
          </a:p>
          <a:p>
            <a:pPr algn="l" defTabSz="355600"/>
            <a:r>
              <a:rPr lang="en-US" sz="2000" b="1" dirty="0">
                <a:solidFill>
                  <a:srgbClr val="FF99FF"/>
                </a:solidFill>
              </a:rPr>
              <a:t>	Users: ~ 1000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88024" y="0"/>
            <a:ext cx="4355976" cy="397031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l"/>
            <a:endParaRPr lang="en-US" sz="2400" b="1" dirty="0">
              <a:solidFill>
                <a:srgbClr val="FF0000"/>
              </a:solidFill>
            </a:endParaRPr>
          </a:p>
          <a:p>
            <a:pPr algn="l"/>
            <a:r>
              <a:rPr lang="en-US" sz="2400" b="1" dirty="0">
                <a:solidFill>
                  <a:srgbClr val="FF0000"/>
                </a:solidFill>
              </a:rPr>
              <a:t> SPS</a:t>
            </a:r>
            <a:r>
              <a:rPr lang="en-US" sz="2400" b="1" dirty="0">
                <a:solidFill>
                  <a:schemeClr val="bg1"/>
                </a:solidFill>
              </a:rPr>
              <a:t>: </a:t>
            </a:r>
            <a:r>
              <a:rPr lang="en-US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1986 - 2002(4);  </a:t>
            </a: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NA61: &gt;2009      </a:t>
            </a:r>
            <a:r>
              <a:rPr lang="en-US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 </a:t>
            </a:r>
          </a:p>
          <a:p>
            <a:pPr algn="l"/>
            <a:r>
              <a:rPr lang="en-US" sz="2000" b="1" dirty="0">
                <a:solidFill>
                  <a:schemeClr val="bg1"/>
                </a:solidFill>
              </a:rPr>
              <a:t>    O, S, Pb </a:t>
            </a:r>
          </a:p>
          <a:p>
            <a:pPr algn="l"/>
            <a:r>
              <a:rPr lang="en-US" altLang="en-US" sz="2000" b="1" dirty="0">
                <a:solidFill>
                  <a:schemeClr val="bg1"/>
                </a:solidFill>
                <a:latin typeface="Symbol" pitchFamily="18" charset="2"/>
              </a:rPr>
              <a:t>   </a:t>
            </a:r>
            <a:r>
              <a:rPr lang="en-US" altLang="en-US" sz="2000" b="1" dirty="0" err="1">
                <a:solidFill>
                  <a:schemeClr val="bg1"/>
                </a:solidFill>
                <a:latin typeface="Symbol" pitchFamily="18" charset="2"/>
              </a:rPr>
              <a:t>Ö</a:t>
            </a:r>
            <a:r>
              <a:rPr lang="en-US" sz="2000" b="1" dirty="0" err="1">
                <a:solidFill>
                  <a:schemeClr val="bg1"/>
                </a:solidFill>
              </a:rPr>
              <a:t>s</a:t>
            </a:r>
            <a:r>
              <a:rPr lang="en-US" sz="2000" b="1" baseline="-25000" dirty="0" err="1">
                <a:solidFill>
                  <a:schemeClr val="bg1"/>
                </a:solidFill>
              </a:rPr>
              <a:t>NN</a:t>
            </a:r>
            <a:r>
              <a:rPr lang="en-US" sz="2000" b="1" baseline="-25000" dirty="0">
                <a:solidFill>
                  <a:schemeClr val="bg1"/>
                </a:solidFill>
              </a:rPr>
              <a:t> = </a:t>
            </a:r>
            <a:r>
              <a:rPr lang="en-US" sz="2000" b="1" dirty="0">
                <a:solidFill>
                  <a:schemeClr val="bg1"/>
                </a:solidFill>
              </a:rPr>
              <a:t>6.5 - 20 GeV/A,      </a:t>
            </a:r>
            <a:r>
              <a:rPr lang="en-US" sz="1600" b="1" dirty="0">
                <a:solidFill>
                  <a:schemeClr val="bg1"/>
                </a:solidFill>
              </a:rPr>
              <a:t>3.9 - 17 GeV/A</a:t>
            </a:r>
          </a:p>
          <a:p>
            <a:pPr algn="l"/>
            <a:r>
              <a:rPr lang="en-US" sz="2000" b="1" dirty="0">
                <a:solidFill>
                  <a:srgbClr val="FF99FF"/>
                </a:solidFill>
              </a:rPr>
              <a:t>    Users: ~ 600</a:t>
            </a:r>
            <a:br>
              <a:rPr lang="en-US" sz="2000" b="1" dirty="0">
                <a:solidFill>
                  <a:srgbClr val="FF99FF"/>
                </a:solidFill>
              </a:rPr>
            </a:br>
            <a:endParaRPr lang="en-US" sz="2000" b="1" dirty="0">
              <a:solidFill>
                <a:srgbClr val="FF99FF"/>
              </a:solidFill>
            </a:endParaRPr>
          </a:p>
          <a:p>
            <a:pPr algn="l"/>
            <a:r>
              <a:rPr lang="en-US" sz="2400" b="1" dirty="0">
                <a:solidFill>
                  <a:srgbClr val="FF0000"/>
                </a:solidFill>
              </a:rPr>
              <a:t> LHC</a:t>
            </a:r>
            <a:r>
              <a:rPr lang="en-US" sz="2400" b="1" dirty="0">
                <a:solidFill>
                  <a:schemeClr val="bg1"/>
                </a:solidFill>
              </a:rPr>
              <a:t>: </a:t>
            </a:r>
            <a:r>
              <a:rPr lang="en-US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2010 -</a:t>
            </a: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20</a:t>
            </a:r>
            <a:r>
              <a:rPr lang="en-DE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32</a:t>
            </a: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</a:t>
            </a:r>
            <a:r>
              <a:rPr lang="en-DE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41</a:t>
            </a: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?)</a:t>
            </a:r>
          </a:p>
          <a:p>
            <a:pPr algn="l"/>
            <a:r>
              <a:rPr lang="en-US" sz="2000" b="1" dirty="0">
                <a:solidFill>
                  <a:schemeClr val="bg1"/>
                </a:solidFill>
              </a:rPr>
              <a:t>     Pb, </a:t>
            </a:r>
            <a:r>
              <a:rPr lang="en-US" altLang="en-US" sz="2000" b="1" dirty="0" err="1">
                <a:solidFill>
                  <a:schemeClr val="bg1"/>
                </a:solidFill>
                <a:latin typeface="Symbol" pitchFamily="18" charset="2"/>
              </a:rPr>
              <a:t>Ö</a:t>
            </a:r>
            <a:r>
              <a:rPr lang="en-US" sz="2000" b="1" dirty="0" err="1">
                <a:solidFill>
                  <a:schemeClr val="bg1"/>
                </a:solidFill>
              </a:rPr>
              <a:t>s</a:t>
            </a:r>
            <a:r>
              <a:rPr lang="en-US" sz="2000" b="1" baseline="-25000" dirty="0" err="1">
                <a:solidFill>
                  <a:schemeClr val="bg1"/>
                </a:solidFill>
              </a:rPr>
              <a:t>NN</a:t>
            </a:r>
            <a:r>
              <a:rPr lang="en-US" sz="2000" b="1" baseline="-25000" dirty="0">
                <a:solidFill>
                  <a:schemeClr val="bg1"/>
                </a:solidFill>
              </a:rPr>
              <a:t> = </a:t>
            </a:r>
            <a:r>
              <a:rPr lang="en-US" sz="2000" b="1" dirty="0">
                <a:solidFill>
                  <a:schemeClr val="bg1"/>
                </a:solidFill>
              </a:rPr>
              <a:t>2.76, 5.5 TeV/A</a:t>
            </a:r>
          </a:p>
          <a:p>
            <a:pPr algn="l"/>
            <a:r>
              <a:rPr lang="en-US" sz="2000" b="1" dirty="0">
                <a:solidFill>
                  <a:srgbClr val="FF99FF"/>
                </a:solidFill>
              </a:rPr>
              <a:t>     Users: </a:t>
            </a:r>
            <a:r>
              <a:rPr lang="en-DE" sz="2000" b="1" dirty="0">
                <a:solidFill>
                  <a:srgbClr val="FF99FF"/>
                </a:solidFill>
              </a:rPr>
              <a:t>&gt;</a:t>
            </a:r>
            <a:r>
              <a:rPr lang="en-US" sz="2000" b="1" dirty="0">
                <a:solidFill>
                  <a:srgbClr val="FF99FF"/>
                </a:solidFill>
              </a:rPr>
              <a:t> </a:t>
            </a:r>
            <a:r>
              <a:rPr lang="en-DE" sz="2000" b="1" dirty="0">
                <a:solidFill>
                  <a:srgbClr val="FF99FF"/>
                </a:solidFill>
              </a:rPr>
              <a:t>20</a:t>
            </a:r>
            <a:r>
              <a:rPr lang="en-US" sz="2000" b="1" dirty="0">
                <a:solidFill>
                  <a:srgbClr val="FF99FF"/>
                </a:solidFill>
              </a:rPr>
              <a:t>00</a:t>
            </a:r>
          </a:p>
          <a:p>
            <a:pPr algn="l"/>
            <a:endParaRPr lang="en-US" sz="2000" b="1" dirty="0">
              <a:solidFill>
                <a:srgbClr val="FF99FF"/>
              </a:solidFill>
            </a:endParaRPr>
          </a:p>
          <a:p>
            <a:pPr algn="l"/>
            <a:endParaRPr lang="en-US" sz="2000" b="1" dirty="0">
              <a:solidFill>
                <a:srgbClr val="FF99FF"/>
              </a:solidFill>
            </a:endParaRPr>
          </a:p>
          <a:p>
            <a:pPr algn="l"/>
            <a:endParaRPr lang="en-GB" sz="2000" b="1" dirty="0">
              <a:solidFill>
                <a:srgbClr val="FF99FF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882"/>
            <a:ext cx="4855831" cy="356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361" y="3573017"/>
            <a:ext cx="5631639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39752" y="116635"/>
            <a:ext cx="17828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accent3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</a:t>
            </a:r>
            <a:endParaRPr lang="en-GB" sz="4400" b="1" dirty="0">
              <a:solidFill>
                <a:schemeClr val="accent3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2035BB-E18E-4B64-8F5E-FBDF76004D67}" type="slidenum">
              <a:rPr lang="en-US" smtClean="0">
                <a:solidFill>
                  <a:srgbClr val="919191"/>
                </a:solidFill>
              </a:rPr>
              <a:pPr>
                <a:defRPr/>
              </a:pPr>
              <a:t>14</a:t>
            </a:fld>
            <a:endParaRPr lang="en-US">
              <a:solidFill>
                <a:srgbClr val="919191"/>
              </a:solidFill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3299455" y="3088238"/>
            <a:ext cx="5868950" cy="3753275"/>
          </a:xfrm>
          <a:prstGeom prst="rect">
            <a:avLst/>
          </a:prstGeom>
          <a:solidFill>
            <a:srgbClr val="FFFFFF">
              <a:alpha val="9098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tabLst>
                <a:tab pos="1614488" algn="l"/>
              </a:tabLst>
              <a:defRPr/>
            </a:pPr>
            <a:r>
              <a:rPr lang="en-US" sz="3600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Selected Results</a:t>
            </a:r>
            <a:r>
              <a:rPr lang="en-DE" sz="3600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*</a:t>
            </a:r>
            <a:r>
              <a:rPr lang="en-US" sz="3600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tabLst>
                <a:tab pos="1614488" algn="l"/>
              </a:tabLst>
              <a:defRPr/>
            </a:pPr>
            <a:endParaRPr lang="en-US" b="1" kern="0" dirty="0">
              <a:solidFill>
                <a:srgbClr val="000000"/>
              </a:solidFill>
              <a:latin typeface="Arial"/>
            </a:endParaRPr>
          </a:p>
          <a:p>
            <a:pPr marL="342900" indent="-342900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  <a:tabLst>
                <a:tab pos="1614488" algn="l"/>
              </a:tabLst>
              <a:defRPr/>
            </a:pPr>
            <a:r>
              <a:rPr lang="en-US" sz="2400" b="1" kern="0" dirty="0">
                <a:solidFill>
                  <a:srgbClr val="0000FF"/>
                </a:solidFill>
                <a:latin typeface="Arial"/>
              </a:rPr>
              <a:t>QGP: The QCD ‘Ground State’</a:t>
            </a:r>
          </a:p>
          <a:p>
            <a:pPr marL="800100" lvl="1" indent="-342900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  <a:tabLst>
                <a:tab pos="1614488" algn="l"/>
              </a:tabLst>
              <a:defRPr/>
            </a:pPr>
            <a:r>
              <a:rPr lang="en-US" b="1" kern="0" dirty="0">
                <a:solidFill>
                  <a:srgbClr val="000000"/>
                </a:solidFill>
                <a:latin typeface="Arial" charset="0"/>
              </a:rPr>
              <a:t>Chiral Symmetry Restoration </a:t>
            </a:r>
          </a:p>
          <a:p>
            <a:pPr marL="800100" lvl="1" indent="-342900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  <a:tabLst>
                <a:tab pos="1614488" algn="l"/>
              </a:tabLst>
              <a:defRPr/>
            </a:pPr>
            <a:r>
              <a:rPr lang="en-US" b="1" kern="0" dirty="0">
                <a:solidFill>
                  <a:srgbClr val="000000"/>
                </a:solidFill>
                <a:latin typeface="Arial" charset="0"/>
              </a:rPr>
              <a:t>Deconfinement</a:t>
            </a:r>
            <a:endParaRPr lang="en-DE" b="1" kern="0" dirty="0">
              <a:solidFill>
                <a:srgbClr val="000000"/>
              </a:solidFill>
              <a:latin typeface="Arial" charset="0"/>
            </a:endParaRPr>
          </a:p>
          <a:p>
            <a:pPr marL="342900" indent="-342900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  <a:tabLst>
                <a:tab pos="1614488" algn="l"/>
              </a:tabLst>
              <a:defRPr/>
            </a:pPr>
            <a:r>
              <a:rPr lang="en-US" sz="2400" b="1" kern="0" dirty="0">
                <a:solidFill>
                  <a:srgbClr val="0000FF"/>
                </a:solidFill>
                <a:latin typeface="Arial"/>
              </a:rPr>
              <a:t>Properties of Hot and Dense Matter</a:t>
            </a:r>
          </a:p>
          <a:p>
            <a:pPr marL="800100" lvl="1" indent="-342900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  <a:tabLst>
                <a:tab pos="1614488" algn="l"/>
              </a:tabLst>
              <a:defRPr/>
            </a:pPr>
            <a:r>
              <a:rPr lang="en-US" b="1" kern="0" dirty="0">
                <a:solidFill>
                  <a:srgbClr val="000000"/>
                </a:solidFill>
                <a:latin typeface="Arial"/>
              </a:rPr>
              <a:t>Transport coefficients (viscosity, opacity,</a:t>
            </a:r>
            <a:r>
              <a:rPr lang="en-DE" b="1" kern="0" dirty="0">
                <a:solidFill>
                  <a:srgbClr val="000000"/>
                </a:solidFill>
                <a:latin typeface="Arial"/>
              </a:rPr>
              <a:t>..</a:t>
            </a:r>
            <a:r>
              <a:rPr lang="en-US" b="1" kern="0" dirty="0">
                <a:solidFill>
                  <a:srgbClr val="000000"/>
                </a:solidFill>
                <a:latin typeface="Arial"/>
              </a:rPr>
              <a:t>)</a:t>
            </a:r>
          </a:p>
          <a:p>
            <a:pPr marL="342900" indent="-342900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  <a:tabLst>
                <a:tab pos="1614488" algn="l"/>
              </a:tabLst>
              <a:defRPr/>
            </a:pPr>
            <a:r>
              <a:rPr lang="en-US" sz="2400" b="1" kern="0" dirty="0">
                <a:solidFill>
                  <a:srgbClr val="0000FF"/>
                </a:solidFill>
                <a:latin typeface="Arial"/>
              </a:rPr>
              <a:t>Surprise Discovery</a:t>
            </a:r>
          </a:p>
          <a:p>
            <a:pPr marL="800100" lvl="1" indent="-342900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  <a:tabLst>
                <a:tab pos="1614488" algn="l"/>
              </a:tabLst>
              <a:defRPr/>
            </a:pPr>
            <a:r>
              <a:rPr lang="en-US" b="1" kern="0" dirty="0">
                <a:solidFill>
                  <a:srgbClr val="000000"/>
                </a:solidFill>
                <a:latin typeface="Arial"/>
              </a:rPr>
              <a:t>‘QGP’ in small and dilute systems (pp, </a:t>
            </a:r>
            <a:r>
              <a:rPr lang="en-US" b="1" kern="0" dirty="0" err="1">
                <a:solidFill>
                  <a:srgbClr val="000000"/>
                </a:solidFill>
                <a:latin typeface="Arial"/>
              </a:rPr>
              <a:t>pA</a:t>
            </a:r>
            <a:r>
              <a:rPr lang="en-US" b="1" kern="0" dirty="0">
                <a:solidFill>
                  <a:srgbClr val="000000"/>
                </a:solidFill>
                <a:latin typeface="Arial"/>
              </a:rPr>
              <a:t>) ?</a:t>
            </a:r>
            <a:br>
              <a:rPr lang="en-DE" b="1" kern="0" dirty="0">
                <a:solidFill>
                  <a:srgbClr val="000000"/>
                </a:solidFill>
                <a:latin typeface="Arial"/>
              </a:rPr>
            </a:br>
            <a:r>
              <a:rPr lang="en-DE" b="1" kern="0" dirty="0">
                <a:solidFill>
                  <a:srgbClr val="FF0000"/>
                </a:solidFill>
                <a:latin typeface="Arial"/>
              </a:rPr>
              <a:t>*</a:t>
            </a:r>
            <a:r>
              <a:rPr lang="en-DE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DE" sz="1100" kern="0" dirty="0">
                <a:solidFill>
                  <a:srgbClr val="000000"/>
                </a:solidFill>
                <a:latin typeface="Arial"/>
              </a:rPr>
              <a:t>concentrate on the first 30 years, up to about 2014</a:t>
            </a:r>
            <a:endParaRPr lang="en-US" sz="1100" kern="0" dirty="0">
              <a:solidFill>
                <a:srgbClr val="000000"/>
              </a:solidFill>
              <a:latin typeface="Arial"/>
            </a:endParaRPr>
          </a:p>
          <a:p>
            <a:pPr marL="800100" lvl="1" indent="-342900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  <a:tabLst>
                <a:tab pos="1614488" algn="l"/>
              </a:tabLst>
              <a:defRPr/>
            </a:pPr>
            <a:endParaRPr lang="en-US" b="1" kern="0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1929B47-5E0B-276A-B9B4-394252EE8DC4}"/>
              </a:ext>
            </a:extLst>
          </p:cNvPr>
          <p:cNvGrpSpPr/>
          <p:nvPr/>
        </p:nvGrpSpPr>
        <p:grpSpPr>
          <a:xfrm>
            <a:off x="1934031" y="4493232"/>
            <a:ext cx="1913359" cy="2364769"/>
            <a:chOff x="1934031" y="4493232"/>
            <a:chExt cx="1913359" cy="2364769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DF43284-8D2E-DDDB-EB35-B86C5E3B37D0}"/>
                </a:ext>
              </a:extLst>
            </p:cNvPr>
            <p:cNvGrpSpPr/>
            <p:nvPr/>
          </p:nvGrpSpPr>
          <p:grpSpPr>
            <a:xfrm>
              <a:off x="1934031" y="4493232"/>
              <a:ext cx="1878735" cy="707229"/>
              <a:chOff x="1934031" y="4493232"/>
              <a:chExt cx="1878735" cy="707229"/>
            </a:xfrm>
          </p:grpSpPr>
          <p:sp>
            <p:nvSpPr>
              <p:cNvPr id="11" name="Left Brace 10">
                <a:extLst>
                  <a:ext uri="{FF2B5EF4-FFF2-40B4-BE49-F238E27FC236}">
                    <a16:creationId xmlns:a16="http://schemas.microsoft.com/office/drawing/2014/main" id="{698C7E23-3366-FC68-BB34-AD7322CCCA18}"/>
                  </a:ext>
                </a:extLst>
              </p:cNvPr>
              <p:cNvSpPr/>
              <p:nvPr/>
            </p:nvSpPr>
            <p:spPr bwMode="auto">
              <a:xfrm>
                <a:off x="3559723" y="4493232"/>
                <a:ext cx="253043" cy="485128"/>
              </a:xfrm>
              <a:prstGeom prst="leftBrace">
                <a:avLst>
                  <a:gd name="adj1" fmla="val 27769"/>
                  <a:gd name="adj2" fmla="val 50997"/>
                </a:avLst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F757445-E23A-8091-0E30-AD47ABC9C6F9}"/>
                  </a:ext>
                </a:extLst>
              </p:cNvPr>
              <p:cNvSpPr txBox="1"/>
              <p:nvPr/>
            </p:nvSpPr>
            <p:spPr>
              <a:xfrm>
                <a:off x="1934031" y="4831129"/>
                <a:ext cx="1471877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DE" b="1" dirty="0"/>
                  <a:t>SPS</a:t>
                </a:r>
                <a:r>
                  <a:rPr lang="en-DE" dirty="0"/>
                  <a:t>/</a:t>
                </a:r>
                <a:r>
                  <a:rPr lang="en-DE" sz="1400" dirty="0"/>
                  <a:t>RHIC/LHC</a:t>
                </a:r>
                <a:endParaRPr lang="en-GB" sz="1400" dirty="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B6F4D69-AC43-1894-A453-22B7504CC666}"/>
                </a:ext>
              </a:extLst>
            </p:cNvPr>
            <p:cNvGrpSpPr/>
            <p:nvPr/>
          </p:nvGrpSpPr>
          <p:grpSpPr>
            <a:xfrm>
              <a:off x="2195320" y="5567995"/>
              <a:ext cx="1594216" cy="559522"/>
              <a:chOff x="2195320" y="5567995"/>
              <a:chExt cx="1594216" cy="559522"/>
            </a:xfrm>
          </p:grpSpPr>
          <p:sp>
            <p:nvSpPr>
              <p:cNvPr id="16" name="Left Brace 15">
                <a:extLst>
                  <a:ext uri="{FF2B5EF4-FFF2-40B4-BE49-F238E27FC236}">
                    <a16:creationId xmlns:a16="http://schemas.microsoft.com/office/drawing/2014/main" id="{C8462245-26B8-2248-3838-2A2E38A59221}"/>
                  </a:ext>
                </a:extLst>
              </p:cNvPr>
              <p:cNvSpPr/>
              <p:nvPr/>
            </p:nvSpPr>
            <p:spPr bwMode="auto">
              <a:xfrm>
                <a:off x="3520702" y="5567995"/>
                <a:ext cx="268834" cy="237961"/>
              </a:xfrm>
              <a:prstGeom prst="leftBrace">
                <a:avLst>
                  <a:gd name="adj1" fmla="val 27769"/>
                  <a:gd name="adj2" fmla="val 50997"/>
                </a:avLst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None/>
                  <a:tabLst/>
                </a:pPr>
                <a:endParaRPr kumimoji="0" lang="en-GB" sz="1800" b="0" i="0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DE1A70D-2EE2-9BC0-2950-DE3C00318CF0}"/>
                  </a:ext>
                </a:extLst>
              </p:cNvPr>
              <p:cNvSpPr txBox="1"/>
              <p:nvPr/>
            </p:nvSpPr>
            <p:spPr>
              <a:xfrm>
                <a:off x="2195320" y="5758185"/>
                <a:ext cx="1210588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DE" b="1" dirty="0"/>
                  <a:t>RHIC</a:t>
                </a:r>
                <a:r>
                  <a:rPr lang="en-DE" dirty="0"/>
                  <a:t>/</a:t>
                </a:r>
                <a:r>
                  <a:rPr lang="en-DE" sz="1400" dirty="0"/>
                  <a:t>LHC</a:t>
                </a:r>
                <a:endParaRPr lang="en-GB" sz="1400" dirty="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4E25F48-AC19-E9B4-BE08-27E0BD48F291}"/>
                </a:ext>
              </a:extLst>
            </p:cNvPr>
            <p:cNvGrpSpPr/>
            <p:nvPr/>
          </p:nvGrpSpPr>
          <p:grpSpPr>
            <a:xfrm>
              <a:off x="2375622" y="6362821"/>
              <a:ext cx="1471768" cy="495180"/>
              <a:chOff x="2375622" y="6362821"/>
              <a:chExt cx="1471768" cy="495180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FFCA8E6-BC0E-4EB3-10FD-E93AF39A2C0D}"/>
                  </a:ext>
                </a:extLst>
              </p:cNvPr>
              <p:cNvSpPr txBox="1"/>
              <p:nvPr/>
            </p:nvSpPr>
            <p:spPr>
              <a:xfrm>
                <a:off x="2375622" y="6488669"/>
                <a:ext cx="1178529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DE" b="1" dirty="0"/>
                  <a:t>LHC</a:t>
                </a:r>
                <a:r>
                  <a:rPr lang="en-DE" dirty="0"/>
                  <a:t>/</a:t>
                </a:r>
                <a:r>
                  <a:rPr lang="en-DE" sz="1400" dirty="0"/>
                  <a:t>RHIC</a:t>
                </a:r>
                <a:endParaRPr lang="en-GB" sz="1400" dirty="0"/>
              </a:p>
            </p:txBody>
          </p:sp>
          <p:sp>
            <p:nvSpPr>
              <p:cNvPr id="21" name="Left Brace 20">
                <a:extLst>
                  <a:ext uri="{FF2B5EF4-FFF2-40B4-BE49-F238E27FC236}">
                    <a16:creationId xmlns:a16="http://schemas.microsoft.com/office/drawing/2014/main" id="{D78EE353-507A-622E-04D9-59D1E5B9BD4D}"/>
                  </a:ext>
                </a:extLst>
              </p:cNvPr>
              <p:cNvSpPr/>
              <p:nvPr/>
            </p:nvSpPr>
            <p:spPr bwMode="auto">
              <a:xfrm>
                <a:off x="3578556" y="6362821"/>
                <a:ext cx="268834" cy="237961"/>
              </a:xfrm>
              <a:prstGeom prst="leftBrace">
                <a:avLst>
                  <a:gd name="adj1" fmla="val 27769"/>
                  <a:gd name="adj2" fmla="val 50997"/>
                </a:avLst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None/>
                  <a:tabLst/>
                </a:pPr>
                <a:endParaRPr kumimoji="0" lang="en-GB" sz="1800" b="0" i="0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1729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Chiral Symmetry Restoration in the QGP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Wuhan 2024 J. Schukraft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8651AC-3922-4C00-9324-1AE4D4372AB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1599370" y="764704"/>
            <a:ext cx="5613140" cy="933205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dirty="0">
                <a:solidFill>
                  <a:srgbClr val="618FFD">
                    <a:lumMod val="75000"/>
                  </a:srgbClr>
                </a:solidFill>
                <a:latin typeface="+mn-lt"/>
              </a:rPr>
              <a:t>Chiral Quark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Condensate</a:t>
            </a:r>
            <a:r>
              <a:rPr lang="en-US" dirty="0">
                <a:solidFill>
                  <a:srgbClr val="618FFD">
                    <a:lumMod val="75000"/>
                  </a:srgbClr>
                </a:solidFill>
                <a:latin typeface="+mn-lt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1400" dirty="0">
                <a:latin typeface="+mn-lt"/>
              </a:rPr>
              <a:t>conjecture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defRPr/>
            </a:pPr>
            <a:r>
              <a:rPr lang="en-US" dirty="0">
                <a:solidFill>
                  <a:srgbClr val="618FFD">
                    <a:lumMod val="75000"/>
                  </a:srgbClr>
                </a:solidFill>
                <a:latin typeface="Arial" charset="0"/>
              </a:rPr>
              <a:t>&lt;</a:t>
            </a:r>
            <a:r>
              <a:rPr lang="en-US" u="sng" dirty="0">
                <a:solidFill>
                  <a:srgbClr val="618FFD">
                    <a:lumMod val="75000"/>
                  </a:srgbClr>
                </a:solidFill>
                <a:latin typeface="Symbol" panose="05050102010706020507" pitchFamily="18" charset="2"/>
              </a:rPr>
              <a:t>Y</a:t>
            </a:r>
            <a:r>
              <a:rPr lang="en-US" dirty="0">
                <a:solidFill>
                  <a:srgbClr val="618FFD">
                    <a:lumMod val="75000"/>
                  </a:srgbClr>
                </a:solidFill>
                <a:latin typeface="Symbol" panose="05050102010706020507" pitchFamily="18" charset="2"/>
              </a:rPr>
              <a:t>Y</a:t>
            </a:r>
            <a:r>
              <a:rPr lang="en-US" dirty="0">
                <a:solidFill>
                  <a:srgbClr val="618FFD">
                    <a:lumMod val="75000"/>
                  </a:srgbClr>
                </a:solidFill>
                <a:latin typeface="+mn-lt"/>
              </a:rPr>
              <a:t>&gt;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→</a:t>
            </a:r>
            <a:r>
              <a:rPr lang="en-US" baseline="-25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0  =&gt; changing ‘in medium’  hadron masses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82106" y="2674322"/>
            <a:ext cx="4301030" cy="3870927"/>
            <a:chOff x="4821765" y="2444845"/>
            <a:chExt cx="4301030" cy="3870927"/>
          </a:xfrm>
        </p:grpSpPr>
        <p:grpSp>
          <p:nvGrpSpPr>
            <p:cNvPr id="15" name="Group 14"/>
            <p:cNvGrpSpPr/>
            <p:nvPr/>
          </p:nvGrpSpPr>
          <p:grpSpPr>
            <a:xfrm>
              <a:off x="4821765" y="2444845"/>
              <a:ext cx="4301030" cy="3870927"/>
              <a:chOff x="5957127" y="2325161"/>
              <a:chExt cx="4301030" cy="3870927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5957127" y="2325161"/>
                <a:ext cx="4301030" cy="3870927"/>
                <a:chOff x="4533733" y="2109137"/>
                <a:chExt cx="4301030" cy="3870927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53713" t="4081" r="5749" b="22471"/>
                <a:stretch/>
              </p:blipFill>
              <p:spPr>
                <a:xfrm>
                  <a:off x="4533733" y="2109137"/>
                  <a:ext cx="4301030" cy="3870927"/>
                </a:xfrm>
                <a:prstGeom prst="rect">
                  <a:avLst/>
                </a:prstGeom>
              </p:spPr>
            </p:pic>
            <p:sp>
              <p:nvSpPr>
                <p:cNvPr id="12" name="Rectangle 11"/>
                <p:cNvSpPr/>
                <p:nvPr/>
              </p:nvSpPr>
              <p:spPr>
                <a:xfrm>
                  <a:off x="7402845" y="4044601"/>
                  <a:ext cx="1281120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000" dirty="0"/>
                    <a:t>JHEP 1009:073,2010</a:t>
                  </a:r>
                </a:p>
              </p:txBody>
            </p:sp>
          </p:grpSp>
          <p:sp>
            <p:nvSpPr>
              <p:cNvPr id="10" name="Up-Down Arrow 9"/>
              <p:cNvSpPr/>
              <p:nvPr/>
            </p:nvSpPr>
            <p:spPr bwMode="auto">
              <a:xfrm>
                <a:off x="6715681" y="2852936"/>
                <a:ext cx="288032" cy="2520280"/>
              </a:xfrm>
              <a:prstGeom prst="upDownArrow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2075" tIns="46038" rIns="92075" bIns="46038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931031" y="4441608"/>
                <a:ext cx="133562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</a:rPr>
                  <a:t>≈ (300 MeV)</a:t>
                </a:r>
                <a:r>
                  <a:rPr lang="en-US" sz="1600" baseline="30000" dirty="0">
                    <a:solidFill>
                      <a:srgbClr val="FF0000"/>
                    </a:solidFill>
                  </a:rPr>
                  <a:t>3</a:t>
                </a:r>
              </a:p>
            </p:txBody>
          </p:sp>
        </p:grpSp>
        <p:sp>
          <p:nvSpPr>
            <p:cNvPr id="16" name="Rectangle 15"/>
            <p:cNvSpPr/>
            <p:nvPr/>
          </p:nvSpPr>
          <p:spPr bwMode="auto">
            <a:xfrm>
              <a:off x="6821073" y="2852936"/>
              <a:ext cx="536723" cy="2747461"/>
            </a:xfrm>
            <a:prstGeom prst="rect">
              <a:avLst/>
            </a:prstGeom>
            <a:solidFill>
              <a:srgbClr val="FFFF00">
                <a:alpha val="45098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6200000">
            <a:off x="-1113586" y="4029203"/>
            <a:ext cx="29145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Quark Condensate </a:t>
            </a:r>
            <a:r>
              <a:rPr lang="en-US" sz="2000" dirty="0">
                <a:latin typeface="Arial" charset="0"/>
              </a:rPr>
              <a:t>&lt;</a:t>
            </a:r>
            <a:r>
              <a:rPr lang="en-US" sz="2000" u="sng" dirty="0">
                <a:latin typeface="Symbol" panose="05050102010706020507" pitchFamily="18" charset="2"/>
              </a:rPr>
              <a:t>Y</a:t>
            </a:r>
            <a:r>
              <a:rPr lang="en-US" sz="2000" dirty="0">
                <a:latin typeface="Symbol" panose="05050102010706020507" pitchFamily="18" charset="2"/>
              </a:rPr>
              <a:t>Y</a:t>
            </a:r>
            <a:r>
              <a:rPr lang="en-US" sz="2000" dirty="0"/>
              <a:t>&gt;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5659157" y="4418591"/>
            <a:ext cx="3240360" cy="2439409"/>
            <a:chOff x="5580112" y="4276878"/>
            <a:chExt cx="3240360" cy="243940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-103" r="9087" b="4563"/>
            <a:stretch/>
          </p:blipFill>
          <p:spPr>
            <a:xfrm>
              <a:off x="5580112" y="4276878"/>
              <a:ext cx="3240360" cy="2439409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186267" y="5372355"/>
              <a:ext cx="102624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err="1"/>
                <a:t>hep-ph</a:t>
              </a:r>
              <a:r>
                <a:rPr lang="en-US" sz="1000" dirty="0"/>
                <a:t>/0611339</a:t>
              </a: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/>
          <a:srcRect l="1579"/>
          <a:stretch/>
        </p:blipFill>
        <p:spPr>
          <a:xfrm>
            <a:off x="5796136" y="2075708"/>
            <a:ext cx="3192280" cy="2108260"/>
          </a:xfrm>
          <a:prstGeom prst="rect">
            <a:avLst/>
          </a:prstGeom>
        </p:spPr>
      </p:pic>
      <p:sp>
        <p:nvSpPr>
          <p:cNvPr id="26" name="Text Box 22"/>
          <p:cNvSpPr txBox="1">
            <a:spLocks noChangeArrowheads="1"/>
          </p:cNvSpPr>
          <p:nvPr/>
        </p:nvSpPr>
        <p:spPr bwMode="auto">
          <a:xfrm>
            <a:off x="7241248" y="2007985"/>
            <a:ext cx="1668727" cy="3145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</a:pPr>
            <a:r>
              <a:rPr lang="en-US" sz="1600" b="1" dirty="0">
                <a:solidFill>
                  <a:srgbClr val="618FFD">
                    <a:lumMod val="75000"/>
                  </a:srgbClr>
                </a:solidFill>
                <a:latin typeface="Symbol" panose="05050102010706020507" pitchFamily="18" charset="2"/>
              </a:rPr>
              <a:t>r</a:t>
            </a:r>
            <a:r>
              <a:rPr lang="en-US" sz="1600" b="1" noProof="0" dirty="0">
                <a:solidFill>
                  <a:srgbClr val="618FFD">
                    <a:lumMod val="75000"/>
                  </a:srgbClr>
                </a:solidFill>
                <a:latin typeface="Arial" charset="0"/>
              </a:rPr>
              <a:t> mass shifts ?</a:t>
            </a:r>
            <a:endParaRPr kumimoji="0" lang="en-US" sz="14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7364253" y="4247193"/>
            <a:ext cx="1657506" cy="3145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</a:pPr>
            <a:r>
              <a:rPr lang="en-US" sz="1600" b="1" dirty="0">
                <a:solidFill>
                  <a:srgbClr val="618FFD">
                    <a:lumMod val="75000"/>
                  </a:srgbClr>
                </a:solidFill>
                <a:latin typeface="Symbol" panose="05050102010706020507" pitchFamily="18" charset="2"/>
              </a:rPr>
              <a:t>r</a:t>
            </a:r>
            <a:r>
              <a:rPr lang="en-US" sz="1600" b="1" noProof="0" dirty="0">
                <a:solidFill>
                  <a:srgbClr val="618FFD">
                    <a:lumMod val="75000"/>
                  </a:srgbClr>
                </a:solidFill>
                <a:latin typeface="Arial" charset="0"/>
              </a:rPr>
              <a:t> mass melts ?</a:t>
            </a:r>
            <a:endParaRPr kumimoji="0" lang="en-US" sz="14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</p:txBody>
      </p:sp>
      <p:sp>
        <p:nvSpPr>
          <p:cNvPr id="38" name="Down Arrow 37"/>
          <p:cNvSpPr/>
          <p:nvPr/>
        </p:nvSpPr>
        <p:spPr bwMode="auto">
          <a:xfrm>
            <a:off x="1306901" y="1811209"/>
            <a:ext cx="475679" cy="670551"/>
          </a:xfrm>
          <a:prstGeom prst="downArrow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39" name="Text Box 22"/>
          <p:cNvSpPr txBox="1">
            <a:spLocks noChangeArrowheads="1"/>
          </p:cNvSpPr>
          <p:nvPr/>
        </p:nvSpPr>
        <p:spPr bwMode="auto">
          <a:xfrm>
            <a:off x="558948" y="2497622"/>
            <a:ext cx="4426661" cy="3145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</a:pPr>
            <a:r>
              <a:rPr lang="en-US" sz="1600" b="1" noProof="0" dirty="0">
                <a:solidFill>
                  <a:srgbClr val="618FFD">
                    <a:lumMod val="75000"/>
                  </a:srgbClr>
                </a:solidFill>
                <a:latin typeface="Arial" charset="0"/>
              </a:rPr>
              <a:t>Quark Condensate </a:t>
            </a:r>
            <a:r>
              <a:rPr lang="en-US" sz="1600" dirty="0">
                <a:solidFill>
                  <a:srgbClr val="618FFD">
                    <a:lumMod val="75000"/>
                  </a:srgbClr>
                </a:solidFill>
                <a:latin typeface="Arial" charset="0"/>
              </a:rPr>
              <a:t>&lt;</a:t>
            </a:r>
            <a:r>
              <a:rPr lang="en-US" sz="1600" u="sng" dirty="0">
                <a:solidFill>
                  <a:srgbClr val="618FFD">
                    <a:lumMod val="75000"/>
                  </a:srgbClr>
                </a:solidFill>
                <a:latin typeface="Symbol" panose="05050102010706020507" pitchFamily="18" charset="2"/>
              </a:rPr>
              <a:t>Y</a:t>
            </a:r>
            <a:r>
              <a:rPr lang="en-US" sz="1600" dirty="0">
                <a:solidFill>
                  <a:srgbClr val="618FFD">
                    <a:lumMod val="75000"/>
                  </a:srgbClr>
                </a:solidFill>
                <a:latin typeface="Symbol" panose="05050102010706020507" pitchFamily="18" charset="2"/>
              </a:rPr>
              <a:t>Y</a:t>
            </a:r>
            <a:r>
              <a:rPr lang="en-US" sz="1600" dirty="0">
                <a:solidFill>
                  <a:srgbClr val="618FFD">
                    <a:lumMod val="75000"/>
                  </a:srgbClr>
                </a:solidFill>
              </a:rPr>
              <a:t>&gt;  </a:t>
            </a:r>
            <a:r>
              <a:rPr lang="en-US" sz="1600" b="1" noProof="0" dirty="0">
                <a:solidFill>
                  <a:srgbClr val="618FFD">
                    <a:lumMod val="75000"/>
                  </a:srgbClr>
                </a:solidFill>
                <a:latin typeface="Arial" charset="0"/>
              </a:rPr>
              <a:t>vs Temperature T</a:t>
            </a:r>
            <a:endParaRPr kumimoji="0" lang="en-US" sz="14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27662" y="6250955"/>
            <a:ext cx="2193357" cy="60016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  <a:sym typeface="Wingdings" panose="05000000000000000000" pitchFamily="2" charset="2"/>
              </a:rPr>
              <a:t>Lattice QCD</a:t>
            </a: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</a:pPr>
            <a:r>
              <a:rPr lang="en-US" sz="1400" dirty="0" err="1">
                <a:latin typeface="Arial" charset="0"/>
                <a:sym typeface="Wingdings" panose="05000000000000000000" pitchFamily="2" charset="2"/>
              </a:rPr>
              <a:t>n</a:t>
            </a:r>
            <a:r>
              <a:rPr lang="en-US" sz="1400" baseline="-25000" dirty="0" err="1">
                <a:latin typeface="Arial" charset="0"/>
                <a:sym typeface="Wingdings" panose="05000000000000000000" pitchFamily="2" charset="2"/>
              </a:rPr>
              <a:t>F</a:t>
            </a:r>
            <a:r>
              <a:rPr lang="en-US" sz="1400" dirty="0">
                <a:latin typeface="Arial" charset="0"/>
                <a:sym typeface="Wingdings" panose="05000000000000000000" pitchFamily="2" charset="2"/>
              </a:rPr>
              <a:t> = 2+1, </a:t>
            </a:r>
            <a:r>
              <a:rPr lang="en-US" sz="1400" dirty="0" err="1">
                <a:latin typeface="Arial" charset="0"/>
                <a:sym typeface="Wingdings" panose="05000000000000000000" pitchFamily="2" charset="2"/>
              </a:rPr>
              <a:t>m</a:t>
            </a:r>
            <a:r>
              <a:rPr lang="en-US" sz="1400" baseline="-25000" dirty="0" err="1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sz="1400" dirty="0">
                <a:latin typeface="Arial" charset="0"/>
                <a:sym typeface="Wingdings" panose="05000000000000000000" pitchFamily="2" charset="2"/>
              </a:rPr>
              <a:t> = 135 MeV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charset="0"/>
              <a:sym typeface="Wingdings" panose="05000000000000000000" pitchFamily="2" charset="2"/>
            </a:endParaRPr>
          </a:p>
        </p:txBody>
      </p:sp>
      <p:sp>
        <p:nvSpPr>
          <p:cNvPr id="34" name="Arrow: Left-Right 33">
            <a:extLst>
              <a:ext uri="{FF2B5EF4-FFF2-40B4-BE49-F238E27FC236}">
                <a16:creationId xmlns:a16="http://schemas.microsoft.com/office/drawing/2014/main" id="{7A70218F-587A-B0F4-2911-E5D37594C2B3}"/>
              </a:ext>
            </a:extLst>
          </p:cNvPr>
          <p:cNvSpPr/>
          <p:nvPr/>
        </p:nvSpPr>
        <p:spPr bwMode="auto">
          <a:xfrm>
            <a:off x="7208657" y="5790714"/>
            <a:ext cx="1152128" cy="216024"/>
          </a:xfrm>
          <a:prstGeom prst="leftRightArrow">
            <a:avLst/>
          </a:prstGeom>
          <a:solidFill>
            <a:srgbClr val="FFFF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35" name="Arrow: Left 34">
            <a:extLst>
              <a:ext uri="{FF2B5EF4-FFF2-40B4-BE49-F238E27FC236}">
                <a16:creationId xmlns:a16="http://schemas.microsoft.com/office/drawing/2014/main" id="{876D3B64-6F5A-1303-E05C-B874ABE47D2C}"/>
              </a:ext>
            </a:extLst>
          </p:cNvPr>
          <p:cNvSpPr/>
          <p:nvPr/>
        </p:nvSpPr>
        <p:spPr bwMode="auto">
          <a:xfrm>
            <a:off x="7452320" y="2929612"/>
            <a:ext cx="459687" cy="206050"/>
          </a:xfrm>
          <a:prstGeom prst="leftArrow">
            <a:avLst/>
          </a:prstGeom>
          <a:solidFill>
            <a:srgbClr val="FFFF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89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96296E-6 L 0.21893 0.40764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38" y="2037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7 L -0.096 -0.00208 " pathEditMode="fixed" rAng="0" ptsTypes="AA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9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8" grpId="1" animBg="1"/>
      <p:bldP spid="34" grpId="0" animBg="1"/>
      <p:bldP spid="34" grpId="1" animBg="1"/>
      <p:bldP spid="35" grpId="0" animBg="1"/>
      <p:bldP spid="35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43" y="20174"/>
            <a:ext cx="4025141" cy="536173"/>
          </a:xfrm>
        </p:spPr>
        <p:txBody>
          <a:bodyPr/>
          <a:lstStyle/>
          <a:p>
            <a:r>
              <a:rPr lang="en-US" sz="3200" dirty="0">
                <a:latin typeface="Symbol" panose="05050102010706020507" pitchFamily="18" charset="2"/>
              </a:rPr>
              <a:t>g</a:t>
            </a:r>
            <a:r>
              <a:rPr lang="en-US" sz="3200" dirty="0"/>
              <a:t>*: Chiral Symmetry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Wuhan 2024 J. Schukraft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632EFF-3FA2-47A2-A0AD-FFD1130F21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664683" y="613489"/>
            <a:ext cx="4535386" cy="5119808"/>
            <a:chOff x="4664683" y="613489"/>
            <a:chExt cx="4535386" cy="5119808"/>
          </a:xfrm>
        </p:grpSpPr>
        <p:sp>
          <p:nvSpPr>
            <p:cNvPr id="47" name="Text Box 22"/>
            <p:cNvSpPr txBox="1">
              <a:spLocks noChangeArrowheads="1"/>
            </p:cNvSpPr>
            <p:nvPr/>
          </p:nvSpPr>
          <p:spPr bwMode="auto">
            <a:xfrm>
              <a:off x="7116602" y="613489"/>
              <a:ext cx="1995738" cy="314574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lvl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</a:pPr>
              <a:r>
                <a:rPr lang="en-US" sz="1600" b="1" dirty="0">
                  <a:solidFill>
                    <a:srgbClr val="618FFD">
                      <a:lumMod val="75000"/>
                    </a:srgbClr>
                  </a:solidFill>
                  <a:latin typeface="Arial" charset="0"/>
                </a:rPr>
                <a:t>M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618FFD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uon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618FFD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pairs </a:t>
              </a:r>
              <a:r>
                <a:rPr lang="en-US" sz="1400" b="1" i="1" dirty="0">
                  <a:solidFill>
                    <a:srgbClr val="618FFD">
                      <a:lumMod val="75000"/>
                    </a:srgbClr>
                  </a:solidFill>
                  <a:latin typeface="Arial" charset="0"/>
                </a:rPr>
                <a:t>M</a:t>
              </a:r>
              <a:r>
                <a:rPr lang="en-US" sz="1400" b="1" dirty="0">
                  <a:solidFill>
                    <a:srgbClr val="618FFD">
                      <a:lumMod val="75000"/>
                    </a:srgbClr>
                  </a:solidFill>
                  <a:latin typeface="Arial" charset="0"/>
                </a:rPr>
                <a:t>(</a:t>
              </a:r>
              <a:r>
                <a:rPr lang="en-US" sz="1400" b="1" dirty="0" err="1">
                  <a:solidFill>
                    <a:srgbClr val="618FFD">
                      <a:lumMod val="75000"/>
                    </a:srgbClr>
                  </a:solidFill>
                  <a:latin typeface="Symbol" panose="05050102010706020507" pitchFamily="18" charset="2"/>
                </a:rPr>
                <a:t>m</a:t>
              </a:r>
              <a:r>
                <a:rPr lang="en-US" sz="1400" b="1" baseline="30000" dirty="0" err="1">
                  <a:solidFill>
                    <a:srgbClr val="618FFD">
                      <a:lumMod val="75000"/>
                    </a:srgbClr>
                  </a:solidFill>
                  <a:latin typeface="Symbol" panose="05050102010706020507" pitchFamily="18" charset="2"/>
                </a:rPr>
                <a:t>+</a:t>
              </a:r>
              <a:r>
                <a:rPr lang="en-US" sz="1400" b="1" dirty="0" err="1">
                  <a:solidFill>
                    <a:srgbClr val="618FFD">
                      <a:lumMod val="75000"/>
                    </a:srgbClr>
                  </a:solidFill>
                  <a:latin typeface="Symbol" panose="05050102010706020507" pitchFamily="18" charset="2"/>
                </a:rPr>
                <a:t>m</a:t>
              </a:r>
              <a:r>
                <a:rPr lang="en-US" sz="1400" b="1" baseline="30000" dirty="0">
                  <a:solidFill>
                    <a:srgbClr val="618FFD">
                      <a:lumMod val="75000"/>
                    </a:srgbClr>
                  </a:solidFill>
                  <a:latin typeface="Symbol" panose="05050102010706020507" pitchFamily="18" charset="2"/>
                </a:rPr>
                <a:t>-</a:t>
              </a:r>
              <a:r>
                <a:rPr lang="en-US" sz="1400" b="1" dirty="0">
                  <a:solidFill>
                    <a:srgbClr val="618FFD">
                      <a:lumMod val="75000"/>
                    </a:srgbClr>
                  </a:solidFill>
                  <a:latin typeface="Arial" charset="0"/>
                </a:rPr>
                <a:t>) </a:t>
              </a:r>
              <a:endParaRPr kumimoji="0" lang="en-US" sz="14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664683" y="909048"/>
              <a:ext cx="4535386" cy="4824249"/>
              <a:chOff x="4664683" y="909048"/>
              <a:chExt cx="4535386" cy="4824249"/>
            </a:xfrm>
          </p:grpSpPr>
          <p:pic>
            <p:nvPicPr>
              <p:cNvPr id="8" name="Picture 1" descr="\\cern.ch\dfs\Users\s\sdamjano\Desktop\Hans_Kolloquium_HD2011\InclusiveMassSpectrum_Na60.gif"/>
              <p:cNvPicPr>
                <a:picLocks noChangeAspect="1" noChangeArrowheads="1"/>
              </p:cNvPicPr>
              <p:nvPr/>
            </p:nvPicPr>
            <p:blipFill rotWithShape="1">
              <a:blip r:embed="rId3" cstate="print"/>
              <a:srcRect t="5117" r="1564" b="1763"/>
              <a:stretch/>
            </p:blipFill>
            <p:spPr bwMode="auto">
              <a:xfrm>
                <a:off x="4664683" y="909048"/>
                <a:ext cx="4535386" cy="4824249"/>
              </a:xfrm>
              <a:prstGeom prst="rect">
                <a:avLst/>
              </a:prstGeom>
              <a:noFill/>
            </p:spPr>
          </p:pic>
          <p:cxnSp>
            <p:nvCxnSpPr>
              <p:cNvPr id="30" name="Straight Arrow Connector 29"/>
              <p:cNvCxnSpPr/>
              <p:nvPr/>
            </p:nvCxnSpPr>
            <p:spPr bwMode="auto">
              <a:xfrm flipH="1">
                <a:off x="6581647" y="1786918"/>
                <a:ext cx="708424" cy="297680"/>
              </a:xfrm>
              <a:prstGeom prst="straightConnector1">
                <a:avLst/>
              </a:prstGeom>
              <a:solidFill>
                <a:srgbClr val="FFFFCC"/>
              </a:solidFill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grpSp>
            <p:nvGrpSpPr>
              <p:cNvPr id="12" name="Group 11"/>
              <p:cNvGrpSpPr/>
              <p:nvPr/>
            </p:nvGrpSpPr>
            <p:grpSpPr>
              <a:xfrm>
                <a:off x="5321212" y="3767412"/>
                <a:ext cx="2885726" cy="1231720"/>
                <a:chOff x="5321212" y="3767412"/>
                <a:chExt cx="2885726" cy="1231720"/>
              </a:xfrm>
            </p:grpSpPr>
            <p:sp>
              <p:nvSpPr>
                <p:cNvPr id="11" name="TextBox 10"/>
                <p:cNvSpPr txBox="1"/>
                <p:nvPr/>
              </p:nvSpPr>
              <p:spPr>
                <a:xfrm>
                  <a:off x="5321212" y="4325101"/>
                  <a:ext cx="2885726" cy="674031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rgbClr val="FC0128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  <a:sym typeface="Wingdings" panose="05000000000000000000" pitchFamily="2" charset="2"/>
                    </a:rPr>
                    <a:t>Planck-like spectrum</a:t>
                  </a:r>
                </a:p>
                <a:p>
                  <a:pPr marL="0" marR="0" lvl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rgbClr val="FC0128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  <a:sym typeface="Wingdings" panose="05000000000000000000" pitchFamily="2" charset="2"/>
                    </a:rPr>
                    <a:t> </a:t>
                  </a:r>
                  <a:r>
                    <a:rPr kumimoji="0" lang="en-US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d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+mn-ea"/>
                      <a:cs typeface="+mn-cs"/>
                    </a:rPr>
                    <a:t>N/</a:t>
                  </a:r>
                  <a:r>
                    <a:rPr kumimoji="0" lang="en-US" sz="18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d</a:t>
                  </a:r>
                  <a:r>
                    <a:rPr kumimoji="0" lang="en-US" sz="1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+mn-ea"/>
                      <a:cs typeface="+mn-cs"/>
                    </a:rPr>
                    <a:t>M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+mn-ea"/>
                      <a:cs typeface="+mn-cs"/>
                    </a:rPr>
                    <a:t> ~ M</a:t>
                  </a:r>
                  <a:r>
                    <a:rPr kumimoji="0" lang="en-US" sz="1800" b="0" i="0" u="none" strike="noStrike" kern="1200" cap="none" spc="0" normalizeH="0" baseline="3000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+mn-ea"/>
                      <a:cs typeface="+mn-cs"/>
                    </a:rPr>
                    <a:t>3/2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+mn-ea"/>
                      <a:cs typeface="+mn-cs"/>
                    </a:rPr>
                    <a:t> 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x </a:t>
                  </a:r>
                  <a:r>
                    <a:rPr kumimoji="0" lang="en-US" sz="1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exp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+mn-ea"/>
                      <a:cs typeface="+mn-cs"/>
                    </a:rPr>
                    <a:t>(-M/T)</a:t>
                  </a:r>
                  <a:endParaRPr kumimoji="0" lang="en-US" sz="18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14" name="Straight Arrow Connector 13"/>
                <p:cNvCxnSpPr/>
                <p:nvPr/>
              </p:nvCxnSpPr>
              <p:spPr bwMode="auto">
                <a:xfrm flipV="1">
                  <a:off x="6581647" y="3767412"/>
                  <a:ext cx="846859" cy="557689"/>
                </a:xfrm>
                <a:prstGeom prst="straightConnector1">
                  <a:avLst/>
                </a:prstGeom>
                <a:solidFill>
                  <a:srgbClr val="FFFFCC"/>
                </a:solidFill>
                <a:ln w="571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</p:grpSp>
      </p:grpSp>
      <p:sp>
        <p:nvSpPr>
          <p:cNvPr id="7" name="TextBox 6"/>
          <p:cNvSpPr txBox="1"/>
          <p:nvPr/>
        </p:nvSpPr>
        <p:spPr>
          <a:xfrm>
            <a:off x="-30995" y="5559324"/>
            <a:ext cx="4816511" cy="126034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285750" marR="0" lvl="0" indent="-28575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Char char="J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broadens 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Wingdings" pitchFamily="2" charset="2"/>
              </a:rPr>
              <a:t>→ hadrons ‘melt’ 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Wingdings" pitchFamily="2" charset="2"/>
              </a:rPr>
              <a:t>close to T</a:t>
            </a:r>
            <a:r>
              <a:rPr kumimoji="0" lang="en-US" altLang="ja-JP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Wingdings" pitchFamily="2" charset="2"/>
              </a:rPr>
              <a:t>c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Wingdings" pitchFamily="2" charset="2"/>
              </a:rPr>
              <a:t>Conjecture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Wingdings" pitchFamily="2" charset="2"/>
              </a:rPr>
              <a:t>: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Wingdings" pitchFamily="2" charset="2"/>
              </a:rPr>
              <a:t>Approach to Chiral Symmetry Restoration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it-IT" sz="1100" b="0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P.M.Hohler</a:t>
            </a:r>
            <a:r>
              <a:rPr kumimoji="0" lang="it-IT" sz="1100" b="0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and R. </a:t>
            </a:r>
            <a:r>
              <a:rPr kumimoji="0" lang="it-IT" sz="1100" b="0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Rapp</a:t>
            </a:r>
            <a:r>
              <a:rPr kumimoji="0" lang="it-IT" sz="1100" b="0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,  PLB 731 (2014) 103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Wingdings" pitchFamily="2" charset="2"/>
              </a:rPr>
              <a:t> 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38302" y="5559324"/>
            <a:ext cx="3010760" cy="130189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285750" marR="0" lvl="0" indent="-28575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Char char="J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Virtual Photon Radiation</a:t>
            </a:r>
            <a:endParaRPr kumimoji="0" lang="en-US" sz="18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Slope 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Wingdings" pitchFamily="2" charset="2"/>
              </a:rPr>
              <a:t>→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 = 230 ± 10 MeV</a:t>
            </a:r>
          </a:p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(T</a:t>
            </a:r>
            <a:r>
              <a: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0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Symbol" pitchFamily="18" charset="2"/>
              </a:rPr>
              <a:t>»</a:t>
            </a:r>
            <a:r>
              <a:rPr lang="en-US" sz="1600" b="1" dirty="0">
                <a:solidFill>
                  <a:srgbClr val="FF33CC"/>
                </a:solidFill>
                <a:latin typeface="Symbol" pitchFamily="18" charset="2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250 MeV)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Yield 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Wingdings" pitchFamily="2" charset="2"/>
              </a:rPr>
              <a:t>→ 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ＭＳ Ｐゴシック" pitchFamily="50" charset="-128"/>
                <a:cs typeface="Arial" charset="0"/>
                <a:sym typeface="Wingdings" pitchFamily="2" charset="2"/>
              </a:rPr>
              <a:t>t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Wingdings" pitchFamily="2" charset="2"/>
              </a:rPr>
              <a:t> = 6.5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± 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Wingdings" pitchFamily="2" charset="2"/>
              </a:rPr>
              <a:t>1 </a:t>
            </a:r>
            <a:r>
              <a:rPr kumimoji="0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Wingdings" pitchFamily="2" charset="2"/>
              </a:rPr>
              <a:t>fm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Wingdings" pitchFamily="2" charset="2"/>
              </a:rPr>
              <a:t>/c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56415" y="600046"/>
            <a:ext cx="6726410" cy="4917375"/>
            <a:chOff x="4581170" y="614987"/>
            <a:chExt cx="6726410" cy="4917375"/>
          </a:xfrm>
        </p:grpSpPr>
        <p:grpSp>
          <p:nvGrpSpPr>
            <p:cNvPr id="27" name="Group 26"/>
            <p:cNvGrpSpPr/>
            <p:nvPr/>
          </p:nvGrpSpPr>
          <p:grpSpPr>
            <a:xfrm>
              <a:off x="4581170" y="614987"/>
              <a:ext cx="6726410" cy="4917375"/>
              <a:chOff x="0" y="527173"/>
              <a:chExt cx="6726410" cy="4917375"/>
            </a:xfrm>
          </p:grpSpPr>
          <p:pic>
            <p:nvPicPr>
              <p:cNvPr id="6" name="Picture 10" descr="RhoSpectralFunction.gif"/>
              <p:cNvPicPr>
                <a:picLocks noChangeAspect="1"/>
              </p:cNvPicPr>
              <p:nvPr/>
            </p:nvPicPr>
            <p:blipFill rotWithShape="1">
              <a:blip r:embed="rId4" cstate="print"/>
              <a:srcRect t="1202" r="1865" b="3606"/>
              <a:stretch/>
            </p:blipFill>
            <p:spPr bwMode="auto">
              <a:xfrm>
                <a:off x="0" y="754732"/>
                <a:ext cx="4582908" cy="46898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Text Box 9"/>
              <p:cNvSpPr txBox="1">
                <a:spLocks noChangeArrowheads="1"/>
              </p:cNvSpPr>
              <p:nvPr/>
            </p:nvSpPr>
            <p:spPr bwMode="auto">
              <a:xfrm>
                <a:off x="3107106" y="3491951"/>
                <a:ext cx="1445459" cy="64633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DE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Arial" charset="0"/>
                  </a:rPr>
                  <a:t>NA60 </a:t>
                </a:r>
                <a:r>
                  <a:rPr kumimoji="0" lang="it-IT" sz="12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Arial" charset="0"/>
                  </a:rPr>
                  <a:t>Phys.Rev.Lett</a:t>
                </a:r>
                <a:r>
                  <a:rPr kumimoji="0" lang="it-IT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Arial" charset="0"/>
                  </a:rPr>
                  <a:t>. 96 (2006) 162302</a:t>
                </a:r>
                <a:endParaRPr kumimoji="0" lang="en-US" sz="12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sp>
            <p:nvSpPr>
              <p:cNvPr id="10" name="Text Box 22"/>
              <p:cNvSpPr txBox="1">
                <a:spLocks noChangeArrowheads="1"/>
              </p:cNvSpPr>
              <p:nvPr/>
            </p:nvSpPr>
            <p:spPr bwMode="auto">
              <a:xfrm>
                <a:off x="559657" y="527173"/>
                <a:ext cx="6166753" cy="314574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pPr lvl="0"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defRPr/>
                </a:pPr>
                <a:r>
                  <a:rPr lang="en-US" sz="1600" b="1" dirty="0">
                    <a:solidFill>
                      <a:srgbClr val="618FFD">
                        <a:lumMod val="75000"/>
                      </a:srgbClr>
                    </a:solidFill>
                    <a:latin typeface="Arial" charset="0"/>
                  </a:rPr>
                  <a:t>Prompt Low Mass Muon pairs </a:t>
                </a:r>
                <a:r>
                  <a:rPr lang="en-US" sz="1600" b="1" i="1" dirty="0">
                    <a:solidFill>
                      <a:srgbClr val="618FFD">
                        <a:lumMod val="75000"/>
                      </a:srgbClr>
                    </a:solidFill>
                    <a:latin typeface="Arial" charset="0"/>
                  </a:rPr>
                  <a:t>M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18FFD">
                        <a:lumMod val="75000"/>
                      </a:srgbClr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(</a:t>
                </a:r>
                <a:r>
                  <a:rPr kumimoji="0" lang="en-US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618FFD">
                        <a:lumMod val="75000"/>
                      </a:srgbClr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m</a:t>
                </a:r>
                <a:r>
                  <a:rPr kumimoji="0" lang="en-US" sz="1600" b="1" i="0" u="none" strike="noStrike" kern="1200" cap="none" spc="0" normalizeH="0" baseline="30000" noProof="0" dirty="0" err="1">
                    <a:ln>
                      <a:noFill/>
                    </a:ln>
                    <a:solidFill>
                      <a:srgbClr val="618FFD">
                        <a:lumMod val="75000"/>
                      </a:srgbClr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+</a:t>
                </a:r>
                <a:r>
                  <a:rPr kumimoji="0" lang="en-US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618FFD">
                        <a:lumMod val="75000"/>
                      </a:srgbClr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m</a:t>
                </a:r>
                <a:r>
                  <a:rPr kumimoji="0" lang="en-US" sz="16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618FFD">
                        <a:lumMod val="75000"/>
                      </a:srgbClr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-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18FFD">
                        <a:lumMod val="75000"/>
                      </a:srgbClr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), 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618FFD">
                        <a:lumMod val="75000"/>
                      </a:srgbClr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decay (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18FFD">
                        <a:lumMod val="75000"/>
                      </a:srgbClr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≠ 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18FFD">
                        <a:lumMod val="75000"/>
                      </a:srgbClr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r ) 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618FFD">
                        <a:lumMod val="75000"/>
                      </a:srgbClr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subtracted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</a:t>
                </a:r>
                <a:endParaRPr kumimoji="0" lang="en-US" sz="14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199538" y="2455907"/>
                <a:ext cx="1106393" cy="590931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FC0128"/>
                  </a:buClr>
                  <a:buSzTx/>
                  <a:buFont typeface="Wingdings" pitchFamily="2" charset="2"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  <a:sym typeface="Wingdings" panose="05000000000000000000" pitchFamily="2" charset="2"/>
                  </a:rPr>
                  <a:t>Vacuum </a:t>
                </a:r>
                <a:b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  <a:sym typeface="Wingdings" panose="05000000000000000000" pitchFamily="2" charset="2"/>
                  </a:rPr>
                </a:b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  <a:sym typeface="Wingdings" panose="05000000000000000000" pitchFamily="2" charset="2"/>
                  </a:rPr>
                  <a:t>r</a:t>
                </a:r>
                <a:r>
                  <a:rPr kumimoji="0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Arial" charset="0"/>
                    <a:sym typeface="Wingdings" pitchFamily="2" charset="2"/>
                  </a:rPr>
                  <a:t> → </a:t>
                </a:r>
                <a:r>
                  <a:rPr kumimoji="0" lang="en-US" altLang="ja-JP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ＭＳ Ｐゴシック" pitchFamily="50" charset="-128"/>
                    <a:cs typeface="Arial" charset="0"/>
                    <a:sym typeface="Wingdings" pitchFamily="2" charset="2"/>
                  </a:rPr>
                  <a:t>m</a:t>
                </a:r>
                <a:r>
                  <a:rPr kumimoji="0" lang="en-US" altLang="ja-JP" sz="1800" b="0" i="0" u="none" strike="noStrike" kern="1200" cap="none" spc="0" normalizeH="0" baseline="3000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ＭＳ Ｐゴシック" pitchFamily="50" charset="-128"/>
                    <a:cs typeface="Arial" charset="0"/>
                    <a:sym typeface="Wingdings" pitchFamily="2" charset="2"/>
                  </a:rPr>
                  <a:t>+</a:t>
                </a:r>
                <a:r>
                  <a:rPr kumimoji="0" lang="en-US" altLang="ja-JP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ＭＳ Ｐゴシック" pitchFamily="50" charset="-128"/>
                    <a:cs typeface="Arial" charset="0"/>
                    <a:sym typeface="Wingdings" pitchFamily="2" charset="2"/>
                  </a:rPr>
                  <a:t>m</a:t>
                </a:r>
                <a:r>
                  <a:rPr kumimoji="0" lang="en-US" altLang="ja-JP" sz="1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ＭＳ Ｐゴシック" pitchFamily="50" charset="-128"/>
                    <a:cs typeface="Arial" charset="0"/>
                    <a:sym typeface="Wingdings" pitchFamily="2" charset="2"/>
                  </a:rPr>
                  <a:t>-</a:t>
                </a:r>
                <a:endPara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42958" y="2199702"/>
                <a:ext cx="1555869" cy="34163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</a:pPr>
                <a:r>
                  <a:rPr lang="en-US" b="1" dirty="0">
                    <a:solidFill>
                      <a:schemeClr val="accent2">
                        <a:lumMod val="75000"/>
                      </a:schemeClr>
                    </a:solidFill>
                    <a:latin typeface="Symbol" panose="05050102010706020507" pitchFamily="18" charset="2"/>
                    <a:sym typeface="Wingdings" panose="05000000000000000000" pitchFamily="2" charset="2"/>
                  </a:rPr>
                  <a:t>r</a:t>
                </a:r>
                <a:r>
                  <a:rPr lang="en-US" dirty="0">
                    <a:solidFill>
                      <a:srgbClr val="FF0000"/>
                    </a:solidFill>
                    <a:latin typeface="Symbol" panose="05050102010706020507" pitchFamily="18" charset="2"/>
                    <a:sym typeface="Wingdings" panose="05000000000000000000" pitchFamily="2" charset="2"/>
                  </a:rPr>
                  <a:t>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E00">
                        <a:lumMod val="75000"/>
                      </a:srgbClr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  <a:sym typeface="Wingdings" panose="05000000000000000000" pitchFamily="2" charset="2"/>
                  </a:rPr>
                  <a:t>Mass Shift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34707" y="4638855"/>
                <a:ext cx="1548822" cy="34163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lvl="0"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</a:pPr>
                <a:r>
                  <a:rPr lang="en-US" b="1" dirty="0">
                    <a:solidFill>
                      <a:srgbClr val="0000FF"/>
                    </a:solidFill>
                    <a:latin typeface="Symbol" panose="05050102010706020507" pitchFamily="18" charset="2"/>
                    <a:sym typeface="Wingdings" panose="05000000000000000000" pitchFamily="2" charset="2"/>
                  </a:rPr>
                  <a:t>r</a:t>
                </a:r>
                <a:r>
                  <a:rPr lang="en-US" dirty="0">
                    <a:solidFill>
                      <a:srgbClr val="FF0000"/>
                    </a:solidFill>
                    <a:latin typeface="Symbol" panose="05050102010706020507" pitchFamily="18" charset="2"/>
                    <a:sym typeface="Wingdings" panose="05000000000000000000" pitchFamily="2" charset="2"/>
                  </a:rPr>
                  <a:t>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  <a:sym typeface="Wingdings" panose="05000000000000000000" pitchFamily="2" charset="2"/>
                  </a:rPr>
                  <a:t>Broadening</a:t>
                </a:r>
                <a:endPara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</a:endParaRPr>
              </a:p>
            </p:txBody>
          </p:sp>
          <p:cxnSp>
            <p:nvCxnSpPr>
              <p:cNvPr id="19" name="Straight Arrow Connector 18"/>
              <p:cNvCxnSpPr/>
              <p:nvPr/>
            </p:nvCxnSpPr>
            <p:spPr bwMode="auto">
              <a:xfrm flipV="1">
                <a:off x="906052" y="4319752"/>
                <a:ext cx="344679" cy="341349"/>
              </a:xfrm>
              <a:prstGeom prst="straightConnector1">
                <a:avLst/>
              </a:prstGeom>
              <a:solidFill>
                <a:srgbClr val="FFFFCC"/>
              </a:solidFill>
              <a:ln w="571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1" name="Straight Arrow Connector 20"/>
              <p:cNvCxnSpPr/>
              <p:nvPr/>
            </p:nvCxnSpPr>
            <p:spPr bwMode="auto">
              <a:xfrm flipH="1">
                <a:off x="2864043" y="2866983"/>
                <a:ext cx="363940" cy="321485"/>
              </a:xfrm>
              <a:prstGeom prst="straightConnector1">
                <a:avLst/>
              </a:prstGeom>
              <a:solidFill>
                <a:srgbClr val="FFFFCC"/>
              </a:solidFill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3" name="Straight Arrow Connector 22"/>
              <p:cNvCxnSpPr/>
              <p:nvPr/>
            </p:nvCxnSpPr>
            <p:spPr bwMode="auto">
              <a:xfrm>
                <a:off x="1509118" y="2541334"/>
                <a:ext cx="473481" cy="462141"/>
              </a:xfrm>
              <a:prstGeom prst="straightConnector1">
                <a:avLst/>
              </a:prstGeom>
              <a:solidFill>
                <a:srgbClr val="FFFFCC"/>
              </a:solidFill>
              <a:ln w="5715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52" name="Group 51"/>
            <p:cNvGrpSpPr/>
            <p:nvPr/>
          </p:nvGrpSpPr>
          <p:grpSpPr>
            <a:xfrm>
              <a:off x="5315877" y="1686761"/>
              <a:ext cx="1426544" cy="476093"/>
              <a:chOff x="5228275" y="1832005"/>
              <a:chExt cx="1426544" cy="47609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Rectangle 48"/>
                  <p:cNvSpPr/>
                  <p:nvPr/>
                </p:nvSpPr>
                <p:spPr bwMode="auto">
                  <a:xfrm>
                    <a:off x="5228275" y="1832005"/>
                    <a:ext cx="1426544" cy="476093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2075" tIns="46038" rIns="92075" bIns="46038" numCol="1" rtlCol="0" anchor="ctr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rgbClr val="FC0128"/>
                      </a:buClr>
                      <a:buSzTx/>
                      <a:buFont typeface="Wingdings" pitchFamily="2" charset="2"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𝑚</m:t>
                              </m:r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∗</m:t>
                              </m:r>
                            </m:num>
                            <m:den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𝑚</m:t>
                              </m:r>
                              <m:r>
                                <a:rPr kumimoji="0" lang="en-US" sz="1400" b="0" i="1" u="none" strike="noStrike" kern="1200" cap="none" spc="0" normalizeH="0" baseline="-2500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den>
                          </m:f>
                          <m: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~ </m:t>
                          </m:r>
                          <m:f>
                            <m:fPr>
                              <m:ctrlP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&lt;</m:t>
                              </m:r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𝑞𝑞</m:t>
                              </m:r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&gt;∗</m:t>
                              </m:r>
                            </m:num>
                            <m:den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&lt;</m:t>
                              </m:r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𝑞𝑞</m:t>
                              </m:r>
                              <m:r>
                                <a:rPr kumimoji="0" lang="en-US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&gt;0</m:t>
                              </m:r>
                            </m:den>
                          </m:f>
                        </m:oMath>
                      </m:oMathPara>
                    </a14:m>
                    <a:endParaRPr kumimoji="0" 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" pitchFamily="34" charset="0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49" name="Rectangle 4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228275" y="1832005"/>
                    <a:ext cx="1426544" cy="476093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3846"/>
                    </a:stretch>
                  </a:blipFill>
                  <a:ln w="1905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0" name="Straight Connector 49"/>
              <p:cNvCxnSpPr/>
              <p:nvPr/>
            </p:nvCxnSpPr>
            <p:spPr bwMode="auto">
              <a:xfrm>
                <a:off x="6096211" y="2114655"/>
                <a:ext cx="130924" cy="0"/>
              </a:xfrm>
              <a:prstGeom prst="line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1" name="Straight Connector 50"/>
              <p:cNvCxnSpPr/>
              <p:nvPr/>
            </p:nvCxnSpPr>
            <p:spPr bwMode="auto">
              <a:xfrm>
                <a:off x="6117069" y="1865458"/>
                <a:ext cx="140127" cy="5242"/>
              </a:xfrm>
              <a:prstGeom prst="line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15" name="Rectangle 14"/>
          <p:cNvSpPr/>
          <p:nvPr/>
        </p:nvSpPr>
        <p:spPr>
          <a:xfrm>
            <a:off x="4358523" y="-37266"/>
            <a:ext cx="46009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kern="0" dirty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and Thermal Radiation</a:t>
            </a:r>
            <a:endParaRPr lang="en-US" dirty="0"/>
          </a:p>
        </p:txBody>
      </p:sp>
      <p:sp>
        <p:nvSpPr>
          <p:cNvPr id="3" name="Text Box 7">
            <a:extLst>
              <a:ext uri="{FF2B5EF4-FFF2-40B4-BE49-F238E27FC236}">
                <a16:creationId xmlns:a16="http://schemas.microsoft.com/office/drawing/2014/main" id="{7B8DF6DB-74DD-B7DD-6674-E35E5117A1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2256" y="2485050"/>
            <a:ext cx="3996672" cy="1262526"/>
          </a:xfrm>
          <a:prstGeom prst="rect">
            <a:avLst/>
          </a:prstGeom>
          <a:solidFill>
            <a:srgbClr val="FFFF99"/>
          </a:solidFill>
          <a:ln w="12700">
            <a:solidFill>
              <a:srgbClr val="FF00FF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DE" sz="2000" b="1" dirty="0">
                <a:solidFill>
                  <a:srgbClr val="FF00FF"/>
                </a:solidFill>
              </a:rPr>
              <a:t>20 years later,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DE" sz="2000" b="1" dirty="0">
                <a:solidFill>
                  <a:srgbClr val="FF00FF"/>
                </a:solidFill>
              </a:rPr>
              <a:t>these results are still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DE" sz="2000" b="1" dirty="0">
                <a:solidFill>
                  <a:srgbClr val="FF00FF"/>
                </a:solidFill>
              </a:rPr>
              <a:t>unsurpassed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DE" sz="2000" b="1" dirty="0">
                <a:solidFill>
                  <a:srgbClr val="FF00FF"/>
                </a:solidFill>
              </a:rPr>
              <a:t>in terms of relevance and precision</a:t>
            </a:r>
            <a:endParaRPr lang="en-US" sz="2000" b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91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800" dirty="0"/>
              <a:t>Quarkonium Suppression &amp; Deconfinement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J/</a:t>
            </a:r>
            <a:r>
              <a:rPr lang="en-US" dirty="0">
                <a:latin typeface="Symbol" pitchFamily="18" charset="2"/>
              </a:rPr>
              <a:t>Y</a:t>
            </a:r>
            <a:r>
              <a:rPr lang="en-US" dirty="0"/>
              <a:t> production &amp; suppression:</a:t>
            </a:r>
            <a:r>
              <a:rPr lang="en-US" sz="1800" dirty="0">
                <a:solidFill>
                  <a:schemeClr val="tx1"/>
                </a:solidFill>
              </a:rPr>
              <a:t> 'well calibrated (pQCD) smoking gun'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Wuhan 2024 J. Schukraft</a:t>
            </a: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AE8F231-A9B2-47AB-8789-B29DE624403C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1160585"/>
            <a:ext cx="9014120" cy="1617784"/>
            <a:chOff x="0" y="1160585"/>
            <a:chExt cx="9014120" cy="1617784"/>
          </a:xfrm>
        </p:grpSpPr>
        <p:pic>
          <p:nvPicPr>
            <p:cNvPr id="694276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58" y="1523634"/>
              <a:ext cx="8718800" cy="125473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ounded Rectangle 2"/>
            <p:cNvSpPr/>
            <p:nvPr/>
          </p:nvSpPr>
          <p:spPr bwMode="auto">
            <a:xfrm>
              <a:off x="3587262" y="2180491"/>
              <a:ext cx="5275384" cy="316523"/>
            </a:xfrm>
            <a:prstGeom prst="roundRect">
              <a:avLst/>
            </a:prstGeom>
            <a:solidFill>
              <a:srgbClr val="FFFF99">
                <a:alpha val="29000"/>
              </a:srgb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Tx/>
                <a:buFont typeface="Wingdings" pitchFamily="2" charset="2"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34" name="Rounded Rectangle 33"/>
            <p:cNvSpPr/>
            <p:nvPr/>
          </p:nvSpPr>
          <p:spPr bwMode="auto">
            <a:xfrm>
              <a:off x="0" y="2461845"/>
              <a:ext cx="4267200" cy="211017"/>
            </a:xfrm>
            <a:prstGeom prst="roundRect">
              <a:avLst/>
            </a:prstGeom>
            <a:solidFill>
              <a:srgbClr val="FFFF99">
                <a:alpha val="29000"/>
              </a:srgb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Tx/>
                <a:buFont typeface="Wingdings" pitchFamily="2" charset="2"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314955" y="1160585"/>
              <a:ext cx="2159567" cy="3139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Matsui &amp; Satz, 1986: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211016" y="2708030"/>
              <a:ext cx="3036276" cy="0"/>
            </a:xfrm>
            <a:prstGeom prst="line">
              <a:avLst/>
            </a:prstGeom>
            <a:solidFill>
              <a:srgbClr val="FFFF99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6" name="Rounded Rectangle 45"/>
            <p:cNvSpPr/>
            <p:nvPr/>
          </p:nvSpPr>
          <p:spPr bwMode="auto">
            <a:xfrm>
              <a:off x="4253382" y="1550776"/>
              <a:ext cx="4760738" cy="316523"/>
            </a:xfrm>
            <a:prstGeom prst="roundRect">
              <a:avLst/>
            </a:prstGeom>
            <a:solidFill>
              <a:srgbClr val="FFFF99">
                <a:alpha val="29000"/>
              </a:srgb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Tx/>
                <a:buFont typeface="Wingdings" pitchFamily="2" charset="2"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544731" y="2495464"/>
            <a:ext cx="1627370" cy="3139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&gt; </a:t>
            </a:r>
            <a:r>
              <a:rPr kumimoji="0" lang="en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500 citations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811" y="3110702"/>
            <a:ext cx="2623574" cy="3592792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-396552" y="6669698"/>
            <a:ext cx="567037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https://indico.cern.ch/event/256031/contributions/568121/attachments/449248/622966/talk_wxie_v4.pdf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47040" y="2880139"/>
            <a:ext cx="6335102" cy="3845064"/>
            <a:chOff x="2847040" y="2880139"/>
            <a:chExt cx="6335102" cy="3845064"/>
          </a:xfrm>
        </p:grpSpPr>
        <p:grpSp>
          <p:nvGrpSpPr>
            <p:cNvPr id="24" name="Group 23"/>
            <p:cNvGrpSpPr/>
            <p:nvPr/>
          </p:nvGrpSpPr>
          <p:grpSpPr>
            <a:xfrm>
              <a:off x="2847040" y="2880139"/>
              <a:ext cx="5516926" cy="3845064"/>
              <a:chOff x="3488564" y="2766295"/>
              <a:chExt cx="5516926" cy="3845064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3488564" y="2766295"/>
                <a:ext cx="5516926" cy="3845064"/>
                <a:chOff x="3488564" y="2766295"/>
                <a:chExt cx="5516926" cy="3845064"/>
              </a:xfrm>
            </p:grpSpPr>
            <p:pic>
              <p:nvPicPr>
                <p:cNvPr id="50" name="Picture 49"/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23952" t="23225" r="19714" b="18770"/>
                <a:stretch/>
              </p:blipFill>
              <p:spPr>
                <a:xfrm>
                  <a:off x="3597020" y="3091561"/>
                  <a:ext cx="5408470" cy="3519798"/>
                </a:xfrm>
                <a:prstGeom prst="rect">
                  <a:avLst/>
                </a:prstGeom>
              </p:spPr>
            </p:pic>
            <p:sp>
              <p:nvSpPr>
                <p:cNvPr id="51" name="TextBox 50"/>
                <p:cNvSpPr txBox="1"/>
                <p:nvPr/>
              </p:nvSpPr>
              <p:spPr>
                <a:xfrm>
                  <a:off x="4936114" y="5299740"/>
                  <a:ext cx="2377631" cy="600164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ct val="30000"/>
                    </a:spcBef>
                    <a:buClr>
                      <a:srgbClr val="FC0128"/>
                    </a:buClr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  <a:sym typeface="Wingdings" panose="05000000000000000000" pitchFamily="2" charset="2"/>
                    </a:rPr>
                    <a:t>Lattice QCD</a:t>
                  </a:r>
                </a:p>
                <a:p>
                  <a:pPr lvl="0">
                    <a:lnSpc>
                      <a:spcPct val="90000"/>
                    </a:lnSpc>
                    <a:spcBef>
                      <a:spcPct val="30000"/>
                    </a:spcBef>
                    <a:buClr>
                      <a:srgbClr val="FC0128"/>
                    </a:buClr>
                  </a:pPr>
                  <a:r>
                    <a:rPr lang="en-US" sz="1400" dirty="0" err="1">
                      <a:latin typeface="Arial" charset="0"/>
                      <a:sym typeface="Wingdings" panose="05000000000000000000" pitchFamily="2" charset="2"/>
                    </a:rPr>
                    <a:t>n</a:t>
                  </a:r>
                  <a:r>
                    <a:rPr lang="en-US" sz="1400" baseline="-25000" dirty="0" err="1">
                      <a:latin typeface="Arial" charset="0"/>
                      <a:sym typeface="Wingdings" panose="05000000000000000000" pitchFamily="2" charset="2"/>
                    </a:rPr>
                    <a:t>F</a:t>
                  </a:r>
                  <a:r>
                    <a:rPr lang="en-US" sz="1400" dirty="0">
                      <a:latin typeface="Arial" charset="0"/>
                      <a:sym typeface="Wingdings" panose="05000000000000000000" pitchFamily="2" charset="2"/>
                    </a:rPr>
                    <a:t> = 2+1, </a:t>
                  </a:r>
                  <a:r>
                    <a:rPr lang="en-US" sz="800" dirty="0" err="1"/>
                    <a:t>Prog.Theor.Phys</a:t>
                  </a:r>
                  <a:r>
                    <a:rPr lang="en-US" sz="800" dirty="0"/>
                    <a:t>. 128 (2012) 955</a:t>
                  </a:r>
                  <a:endParaRPr kumimoji="0" lang="en-US" sz="80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charset="0"/>
                    <a:sym typeface="Wingdings" panose="05000000000000000000" pitchFamily="2" charset="2"/>
                  </a:endParaRPr>
                </a:p>
              </p:txBody>
            </p:sp>
            <p:sp>
              <p:nvSpPr>
                <p:cNvPr id="54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3488564" y="2766295"/>
                  <a:ext cx="4536498" cy="314574"/>
                </a:xfrm>
                <a:prstGeom prst="rect">
                  <a:avLst/>
                </a:prstGeom>
                <a:solidFill>
                  <a:srgbClr val="CCFFFF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ct val="30000"/>
                    </a:spcBef>
                    <a:buClr>
                      <a:srgbClr val="FC0128"/>
                    </a:buClr>
                    <a:defRPr/>
                  </a:pPr>
                  <a:r>
                    <a:rPr lang="en-US" sz="1600" b="1" dirty="0">
                      <a:solidFill>
                        <a:srgbClr val="618FFD">
                          <a:lumMod val="75000"/>
                        </a:srgbClr>
                      </a:solidFill>
                      <a:latin typeface="Arial" charset="0"/>
                    </a:rPr>
                    <a:t>Heavy Quark Potential </a:t>
                  </a:r>
                  <a:r>
                    <a:rPr lang="en-US" sz="1000" b="1" dirty="0">
                      <a:latin typeface="Arial" charset="0"/>
                    </a:rPr>
                    <a:t>(Free Energy) </a:t>
                  </a:r>
                  <a:r>
                    <a:rPr lang="en-US" sz="1600" b="1" dirty="0">
                      <a:solidFill>
                        <a:srgbClr val="618FFD">
                          <a:lumMod val="75000"/>
                        </a:srgbClr>
                      </a:solidFill>
                      <a:latin typeface="Arial" charset="0"/>
                    </a:rPr>
                    <a:t>vs distance </a:t>
                  </a:r>
                  <a:r>
                    <a:rPr lang="en-US" sz="1600" b="1" i="1" dirty="0">
                      <a:solidFill>
                        <a:srgbClr val="618FFD">
                          <a:lumMod val="75000"/>
                        </a:srgbClr>
                      </a:solidFill>
                      <a:latin typeface="Arial" charset="0"/>
                    </a:rPr>
                    <a:t>r</a:t>
                  </a:r>
                  <a:endParaRPr kumimoji="0" lang="en-US" sz="14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pitchFamily="18" charset="2"/>
                  </a:endParaRPr>
                </a:p>
              </p:txBody>
            </p:sp>
          </p:grpSp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5"/>
              <a:srcRect l="7115" t="4309" r="17954" b="7427"/>
              <a:stretch/>
            </p:blipFill>
            <p:spPr>
              <a:xfrm>
                <a:off x="4267199" y="3677476"/>
                <a:ext cx="504056" cy="1440161"/>
              </a:xfrm>
              <a:prstGeom prst="rect">
                <a:avLst/>
              </a:prstGeom>
              <a:ln>
                <a:solidFill>
                  <a:srgbClr val="0000FF"/>
                </a:solidFill>
              </a:ln>
            </p:spPr>
          </p:pic>
        </p:grpSp>
        <p:sp>
          <p:nvSpPr>
            <p:cNvPr id="55" name="TextBox 54"/>
            <p:cNvSpPr txBox="1"/>
            <p:nvPr/>
          </p:nvSpPr>
          <p:spPr>
            <a:xfrm>
              <a:off x="7418519" y="3027765"/>
              <a:ext cx="1763623" cy="31393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Wingdings" panose="05000000000000000000" pitchFamily="2" charset="2"/>
                </a:rPr>
                <a:t>T=0 Confinement</a:t>
              </a:r>
              <a:endPara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 bwMode="auto">
            <a:xfrm flipH="1">
              <a:off x="7635272" y="3361537"/>
              <a:ext cx="758410" cy="202282"/>
            </a:xfrm>
            <a:prstGeom prst="straightConnector1">
              <a:avLst/>
            </a:prstGeom>
            <a:solidFill>
              <a:srgbClr val="FFFFCC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1" name="TextBox 60"/>
            <p:cNvSpPr txBox="1"/>
            <p:nvPr/>
          </p:nvSpPr>
          <p:spPr>
            <a:xfrm>
              <a:off x="7518706" y="5372613"/>
              <a:ext cx="1563248" cy="60939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Wingdings" panose="05000000000000000000" pitchFamily="2" charset="2"/>
                </a:rPr>
                <a:t>T&gt;&gt; T</a:t>
              </a:r>
              <a:r>
                <a:rPr kumimoji="0" lang="en-US" sz="16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Wingdings" panose="05000000000000000000" pitchFamily="2" charset="2"/>
                </a:rPr>
                <a:t>c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Wingdings" panose="05000000000000000000" pitchFamily="2" charset="2"/>
                </a:rPr>
                <a:t>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Tx/>
                <a:buFont typeface="Wingdings" pitchFamily="2" charset="2"/>
                <a:buNone/>
                <a:tabLst/>
                <a:defRPr/>
              </a:pPr>
              <a:r>
                <a:rPr lang="en-US" sz="1600" dirty="0">
                  <a:solidFill>
                    <a:srgbClr val="0000FF"/>
                  </a:solidFill>
                  <a:latin typeface="Arial" charset="0"/>
                  <a:sym typeface="Wingdings" panose="05000000000000000000" pitchFamily="2" charset="2"/>
                </a:rPr>
                <a:t>Dec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  <a:sym typeface="Wingdings" panose="05000000000000000000" pitchFamily="2" charset="2"/>
                </a:rPr>
                <a:t>onfinement</a:t>
              </a:r>
              <a:endPara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62" name="Straight Arrow Connector 61"/>
            <p:cNvCxnSpPr/>
            <p:nvPr/>
          </p:nvCxnSpPr>
          <p:spPr bwMode="auto">
            <a:xfrm flipH="1" flipV="1">
              <a:off x="7518093" y="5084807"/>
              <a:ext cx="222259" cy="445521"/>
            </a:xfrm>
            <a:prstGeom prst="straightConnector1">
              <a:avLst/>
            </a:prstGeom>
            <a:solidFill>
              <a:srgbClr val="FFFFCC"/>
            </a:solidFill>
            <a:ln w="5715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88B548E-6082-D2DF-C73D-37EBE6391DCB}"/>
              </a:ext>
            </a:extLst>
          </p:cNvPr>
          <p:cNvCxnSpPr>
            <a:cxnSpLocks/>
          </p:cNvCxnSpPr>
          <p:nvPr/>
        </p:nvCxnSpPr>
        <p:spPr bwMode="auto">
          <a:xfrm>
            <a:off x="1043608" y="3933056"/>
            <a:ext cx="0" cy="1007735"/>
          </a:xfrm>
          <a:prstGeom prst="straightConnector1">
            <a:avLst/>
          </a:prstGeom>
          <a:solidFill>
            <a:srgbClr val="FFFF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E1D4818-BF0A-15EB-2399-0949952F900C}"/>
              </a:ext>
            </a:extLst>
          </p:cNvPr>
          <p:cNvCxnSpPr>
            <a:cxnSpLocks/>
          </p:cNvCxnSpPr>
          <p:nvPr/>
        </p:nvCxnSpPr>
        <p:spPr bwMode="auto">
          <a:xfrm>
            <a:off x="2267744" y="3933056"/>
            <a:ext cx="0" cy="1007735"/>
          </a:xfrm>
          <a:prstGeom prst="straightConnector1">
            <a:avLst/>
          </a:prstGeom>
          <a:solidFill>
            <a:srgbClr val="FFFF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11985895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-111588" y="1646774"/>
            <a:ext cx="4145902" cy="3779837"/>
            <a:chOff x="101111" y="3078163"/>
            <a:chExt cx="4145902" cy="3779837"/>
          </a:xfrm>
        </p:grpSpPr>
        <p:grpSp>
          <p:nvGrpSpPr>
            <p:cNvPr id="672863" name="Group 95"/>
            <p:cNvGrpSpPr>
              <a:grpSpLocks/>
            </p:cNvGrpSpPr>
            <p:nvPr/>
          </p:nvGrpSpPr>
          <p:grpSpPr bwMode="auto">
            <a:xfrm>
              <a:off x="101111" y="3078163"/>
              <a:ext cx="3943350" cy="3779837"/>
              <a:chOff x="3276" y="1939"/>
              <a:chExt cx="2484" cy="2381"/>
            </a:xfrm>
          </p:grpSpPr>
          <p:pic>
            <p:nvPicPr>
              <p:cNvPr id="672861" name="Picture 93" descr="NA38jpis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6" y="1939"/>
                <a:ext cx="2484" cy="23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72862" name="Text Box 94"/>
              <p:cNvSpPr txBox="1">
                <a:spLocks noChangeArrowheads="1"/>
              </p:cNvSpPr>
              <p:nvPr/>
            </p:nvSpPr>
            <p:spPr bwMode="auto">
              <a:xfrm>
                <a:off x="3732" y="3559"/>
                <a:ext cx="524" cy="408"/>
              </a:xfrm>
              <a:prstGeom prst="rect">
                <a:avLst/>
              </a:prstGeom>
              <a:solidFill>
                <a:srgbClr val="FFFF99"/>
              </a:solidFill>
              <a:ln w="38100" algn="ctr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pPr algn="l">
                  <a:buClrTx/>
                  <a:buFontTx/>
                  <a:buNone/>
                </a:pPr>
                <a:r>
                  <a:rPr lang="en-US" sz="1800" dirty="0">
                    <a:solidFill>
                      <a:srgbClr val="000000"/>
                    </a:solidFill>
                  </a:rPr>
                  <a:t>NA38</a:t>
                </a:r>
              </a:p>
              <a:p>
                <a:pPr algn="l">
                  <a:buClrTx/>
                  <a:buFontTx/>
                  <a:buNone/>
                </a:pPr>
                <a:r>
                  <a:rPr lang="en-US" dirty="0"/>
                  <a:t>≈</a:t>
                </a:r>
                <a:r>
                  <a:rPr lang="en-US" sz="1800" dirty="0">
                    <a:solidFill>
                      <a:srgbClr val="000000"/>
                    </a:solidFill>
                  </a:rPr>
                  <a:t> 1986</a:t>
                </a: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3608622" y="3181862"/>
              <a:ext cx="638391" cy="396742"/>
              <a:chOff x="804772" y="1153305"/>
              <a:chExt cx="638391" cy="396742"/>
            </a:xfrm>
          </p:grpSpPr>
          <p:sp>
            <p:nvSpPr>
              <p:cNvPr id="37" name="Oval 25"/>
              <p:cNvSpPr>
                <a:spLocks noChangeArrowheads="1"/>
              </p:cNvSpPr>
              <p:nvPr/>
            </p:nvSpPr>
            <p:spPr bwMode="auto">
              <a:xfrm>
                <a:off x="804772" y="1153305"/>
                <a:ext cx="379378" cy="39515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>
                  <a:buClr>
                    <a:srgbClr val="FC0128"/>
                  </a:buClr>
                </a:pPr>
                <a:endParaRPr lang="en-US"/>
              </a:p>
            </p:txBody>
          </p:sp>
          <p:sp>
            <p:nvSpPr>
              <p:cNvPr id="38" name="Oval 26"/>
              <p:cNvSpPr>
                <a:spLocks noChangeArrowheads="1"/>
              </p:cNvSpPr>
              <p:nvPr/>
            </p:nvSpPr>
            <p:spPr bwMode="auto">
              <a:xfrm>
                <a:off x="1063785" y="1154892"/>
                <a:ext cx="379378" cy="395155"/>
              </a:xfrm>
              <a:prstGeom prst="ellipse">
                <a:avLst/>
              </a:prstGeom>
              <a:solidFill>
                <a:srgbClr val="CCFFCC">
                  <a:alpha val="54901"/>
                </a:srgb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>
                  <a:buClr>
                    <a:srgbClr val="FC0128"/>
                  </a:buClr>
                </a:pPr>
                <a:endParaRPr lang="en-US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3632011" y="3612176"/>
              <a:ext cx="484797" cy="394638"/>
              <a:chOff x="3745142" y="1154670"/>
              <a:chExt cx="484797" cy="394638"/>
            </a:xfrm>
          </p:grpSpPr>
          <p:sp>
            <p:nvSpPr>
              <p:cNvPr id="39" name="Oval 22"/>
              <p:cNvSpPr>
                <a:spLocks noChangeArrowheads="1"/>
              </p:cNvSpPr>
              <p:nvPr/>
            </p:nvSpPr>
            <p:spPr bwMode="auto">
              <a:xfrm>
                <a:off x="3745142" y="1154670"/>
                <a:ext cx="384441" cy="382353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>
                  <a:buClr>
                    <a:srgbClr val="FC0128"/>
                  </a:buClr>
                </a:pPr>
                <a:endParaRPr lang="en-US"/>
              </a:p>
            </p:txBody>
          </p:sp>
          <p:sp>
            <p:nvSpPr>
              <p:cNvPr id="40" name="Oval 23"/>
              <p:cNvSpPr>
                <a:spLocks noChangeArrowheads="1"/>
              </p:cNvSpPr>
              <p:nvPr/>
            </p:nvSpPr>
            <p:spPr bwMode="auto">
              <a:xfrm>
                <a:off x="3845498" y="1166955"/>
                <a:ext cx="384441" cy="382353"/>
              </a:xfrm>
              <a:prstGeom prst="ellipse">
                <a:avLst/>
              </a:prstGeom>
              <a:solidFill>
                <a:srgbClr val="CCFFCC">
                  <a:alpha val="54901"/>
                </a:srgb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>
                  <a:buClr>
                    <a:srgbClr val="FC0128"/>
                  </a:buClr>
                </a:pPr>
                <a:endParaRPr lang="en-US"/>
              </a:p>
            </p:txBody>
          </p:sp>
        </p:grpSp>
      </p:grpSp>
      <p:sp>
        <p:nvSpPr>
          <p:cNvPr id="67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800" dirty="0"/>
              <a:t>Quarkonium Suppression &amp; Deconfinement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92150"/>
            <a:ext cx="9144000" cy="984519"/>
          </a:xfrm>
        </p:spPr>
        <p:txBody>
          <a:bodyPr/>
          <a:lstStyle/>
          <a:p>
            <a:r>
              <a:rPr lang="en-US" dirty="0"/>
              <a:t>J/</a:t>
            </a:r>
            <a:r>
              <a:rPr lang="en-US" dirty="0">
                <a:latin typeface="Symbol" pitchFamily="18" charset="2"/>
              </a:rPr>
              <a:t>Y</a:t>
            </a:r>
            <a:r>
              <a:rPr lang="en-US" dirty="0"/>
              <a:t>:</a:t>
            </a:r>
            <a:r>
              <a:rPr lang="en-US" sz="1800" dirty="0">
                <a:solidFill>
                  <a:schemeClr val="tx1"/>
                </a:solidFill>
              </a:rPr>
              <a:t> 'well calibrated (pQCD) smoking gun‘ ???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Wuhan 2024 J. Schukraft</a:t>
            </a: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E8F231-A9B2-47AB-8789-B29DE624403C}" type="slidenum">
              <a:rPr lang="en-US"/>
              <a:pPr/>
              <a:t>18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3409471" y="2852057"/>
            <a:ext cx="5839449" cy="3918260"/>
            <a:chOff x="3409471" y="2852057"/>
            <a:chExt cx="5839449" cy="3918260"/>
          </a:xfrm>
        </p:grpSpPr>
        <p:grpSp>
          <p:nvGrpSpPr>
            <p:cNvPr id="21" name="Group 20"/>
            <p:cNvGrpSpPr/>
            <p:nvPr/>
          </p:nvGrpSpPr>
          <p:grpSpPr>
            <a:xfrm>
              <a:off x="3409471" y="2852057"/>
              <a:ext cx="5589835" cy="3918260"/>
              <a:chOff x="3409471" y="2852057"/>
              <a:chExt cx="5589835" cy="3918260"/>
            </a:xfrm>
          </p:grpSpPr>
          <p:pic>
            <p:nvPicPr>
              <p:cNvPr id="41" name="Picture 1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17477" y="2852057"/>
                <a:ext cx="3981829" cy="39182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20" name="Group 19"/>
              <p:cNvGrpSpPr/>
              <p:nvPr/>
            </p:nvGrpSpPr>
            <p:grpSpPr>
              <a:xfrm>
                <a:off x="3409471" y="3026341"/>
                <a:ext cx="5278011" cy="2088158"/>
                <a:chOff x="3409471" y="3026341"/>
                <a:chExt cx="5278011" cy="2088158"/>
              </a:xfrm>
            </p:grpSpPr>
            <p:sp>
              <p:nvSpPr>
                <p:cNvPr id="43" name="TextBox 42"/>
                <p:cNvSpPr txBox="1"/>
                <p:nvPr/>
              </p:nvSpPr>
              <p:spPr>
                <a:xfrm>
                  <a:off x="3409471" y="4468168"/>
                  <a:ext cx="1967205" cy="646331"/>
                </a:xfrm>
                <a:prstGeom prst="rect">
                  <a:avLst/>
                </a:prstGeom>
                <a:solidFill>
                  <a:srgbClr val="BBF1F7"/>
                </a:solidFill>
              </p:spPr>
              <p:txBody>
                <a:bodyPr wrap="none" rtlCol="0">
                  <a:spAutoFit/>
                </a:bodyPr>
                <a:lstStyle/>
                <a:p>
                  <a:pPr>
                    <a:buClr>
                      <a:srgbClr val="FC0128"/>
                    </a:buClr>
                  </a:pPr>
                  <a:r>
                    <a:rPr lang="en-US" dirty="0">
                      <a:latin typeface="Arial" pitchFamily="34" charset="0"/>
                    </a:rPr>
                    <a:t>light ions (O,S)=</a:t>
                  </a:r>
                </a:p>
                <a:p>
                  <a:pPr>
                    <a:buClr>
                      <a:srgbClr val="FC0128"/>
                    </a:buClr>
                  </a:pPr>
                  <a:r>
                    <a:rPr lang="en-US" dirty="0">
                      <a:latin typeface="Arial" pitchFamily="34" charset="0"/>
                    </a:rPr>
                    <a:t>p-Nucleus (CNM)</a:t>
                  </a:r>
                  <a:endParaRPr lang="en-US" sz="1400" baseline="-25000" dirty="0">
                    <a:latin typeface="Arial" pitchFamily="34" charset="0"/>
                  </a:endParaRPr>
                </a:p>
              </p:txBody>
            </p:sp>
            <p:sp>
              <p:nvSpPr>
                <p:cNvPr id="42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7855523" y="4113600"/>
                  <a:ext cx="831959" cy="646973"/>
                </a:xfrm>
                <a:prstGeom prst="rect">
                  <a:avLst/>
                </a:prstGeom>
                <a:solidFill>
                  <a:srgbClr val="FFFF99"/>
                </a:solidFill>
                <a:ln w="38100" algn="ctr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>
                    <a:buClrTx/>
                    <a:buFontTx/>
                    <a:buNone/>
                  </a:pPr>
                  <a:r>
                    <a:rPr lang="en-US" sz="1800" dirty="0">
                      <a:solidFill>
                        <a:srgbClr val="000000"/>
                      </a:solidFill>
                    </a:rPr>
                    <a:t>NA50</a:t>
                  </a:r>
                </a:p>
                <a:p>
                  <a:pPr algn="l">
                    <a:buClrTx/>
                    <a:buFontTx/>
                    <a:buNone/>
                  </a:pPr>
                  <a:r>
                    <a:rPr lang="en-US" dirty="0"/>
                    <a:t>≈</a:t>
                  </a:r>
                  <a:r>
                    <a:rPr lang="en-US" sz="1800" dirty="0">
                      <a:solidFill>
                        <a:srgbClr val="000000"/>
                      </a:solidFill>
                    </a:rPr>
                    <a:t> 1996</a:t>
                  </a:r>
                </a:p>
              </p:txBody>
            </p:sp>
            <p:cxnSp>
              <p:nvCxnSpPr>
                <p:cNvPr id="11" name="Straight Arrow Connector 10"/>
                <p:cNvCxnSpPr/>
                <p:nvPr/>
              </p:nvCxnSpPr>
              <p:spPr bwMode="auto">
                <a:xfrm>
                  <a:off x="5263662" y="4630615"/>
                  <a:ext cx="2028092" cy="257908"/>
                </a:xfrm>
                <a:prstGeom prst="straightConnector1">
                  <a:avLst/>
                </a:prstGeom>
                <a:solidFill>
                  <a:srgbClr val="FFFF99"/>
                </a:solidFill>
                <a:ln w="28575" cap="flat" cmpd="sng" algn="ctr">
                  <a:solidFill>
                    <a:srgbClr val="0000FF"/>
                  </a:solidFill>
                  <a:prstDash val="sysDash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52" name="Straight Arrow Connector 51"/>
                <p:cNvCxnSpPr/>
                <p:nvPr/>
              </p:nvCxnSpPr>
              <p:spPr bwMode="auto">
                <a:xfrm>
                  <a:off x="5263662" y="4642338"/>
                  <a:ext cx="2309446" cy="457200"/>
                </a:xfrm>
                <a:prstGeom prst="straightConnector1">
                  <a:avLst/>
                </a:prstGeom>
                <a:solidFill>
                  <a:srgbClr val="FFFF99"/>
                </a:solidFill>
                <a:ln w="28575" cap="flat" cmpd="sng" algn="ctr">
                  <a:solidFill>
                    <a:srgbClr val="0000FF"/>
                  </a:solidFill>
                  <a:prstDash val="sysDash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33" name="Oval Callout 32"/>
                <p:cNvSpPr/>
                <p:nvPr/>
              </p:nvSpPr>
              <p:spPr bwMode="auto">
                <a:xfrm>
                  <a:off x="4491820" y="3026341"/>
                  <a:ext cx="2799933" cy="481302"/>
                </a:xfrm>
                <a:prstGeom prst="wedgeEllipseCallout">
                  <a:avLst>
                    <a:gd name="adj1" fmla="val 42573"/>
                    <a:gd name="adj2" fmla="val 229687"/>
                  </a:avLst>
                </a:prstGeom>
                <a:solidFill>
                  <a:srgbClr val="FFFF99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Tx/>
                    <a:buFont typeface="Wingdings" pitchFamily="2" charset="2"/>
                    <a:buNone/>
                    <a:tabLst/>
                  </a:pPr>
                  <a:r>
                    <a:rPr kumimoji="0" 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accent6">
                          <a:lumMod val="75000"/>
                        </a:schemeClr>
                      </a:solidFill>
                      <a:effectLst/>
                      <a:latin typeface="Arial" pitchFamily="34" charset="0"/>
                    </a:rPr>
                    <a:t>Un-discovered </a:t>
                  </a:r>
                  <a:r>
                    <a:rPr kumimoji="0" lang="en-US" sz="800" b="0" i="0" u="none" strike="noStrike" cap="none" normalizeH="0" baseline="0" dirty="0">
                      <a:ln>
                        <a:noFill/>
                      </a:ln>
                      <a:effectLst/>
                      <a:latin typeface="Arial" pitchFamily="34" charset="0"/>
                    </a:rPr>
                    <a:t>1990</a:t>
                  </a:r>
                </a:p>
              </p:txBody>
            </p:sp>
          </p:grpSp>
        </p:grpSp>
        <p:sp>
          <p:nvSpPr>
            <p:cNvPr id="672876" name="Text Box 108"/>
            <p:cNvSpPr txBox="1">
              <a:spLocks noChangeArrowheads="1"/>
            </p:cNvSpPr>
            <p:nvPr/>
          </p:nvSpPr>
          <p:spPr bwMode="auto">
            <a:xfrm>
              <a:off x="7660023" y="4744178"/>
              <a:ext cx="1588897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dirty="0"/>
                <a:t>Nuclear Matter</a:t>
              </a:r>
            </a:p>
            <a:p>
              <a:r>
                <a:rPr lang="en-GB" dirty="0"/>
                <a:t>Effect !!</a:t>
              </a: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1419" y="-15190"/>
            <a:ext cx="642454" cy="618302"/>
          </a:xfrm>
          <a:prstGeom prst="rect">
            <a:avLst/>
          </a:prstGeom>
        </p:spPr>
      </p:pic>
      <p:sp>
        <p:nvSpPr>
          <p:cNvPr id="13" name="Oval Callout 12"/>
          <p:cNvSpPr/>
          <p:nvPr/>
        </p:nvSpPr>
        <p:spPr bwMode="auto">
          <a:xfrm>
            <a:off x="516109" y="1195367"/>
            <a:ext cx="2021865" cy="481302"/>
          </a:xfrm>
          <a:prstGeom prst="wedgeEllipseCallout">
            <a:avLst>
              <a:gd name="adj1" fmla="val 25599"/>
              <a:gd name="adj2" fmla="val 163826"/>
            </a:avLst>
          </a:prstGeom>
          <a:solidFill>
            <a:srgbClr val="FFFF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Discovered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382922" y="5421975"/>
            <a:ext cx="4751522" cy="1086126"/>
            <a:chOff x="3382922" y="5421975"/>
            <a:chExt cx="4751522" cy="1086126"/>
          </a:xfrm>
        </p:grpSpPr>
        <p:cxnSp>
          <p:nvCxnSpPr>
            <p:cNvPr id="48" name="Straight Arrow Connector 47"/>
            <p:cNvCxnSpPr/>
            <p:nvPr/>
          </p:nvCxnSpPr>
          <p:spPr bwMode="auto">
            <a:xfrm flipV="1">
              <a:off x="5466317" y="5591908"/>
              <a:ext cx="2517099" cy="39258"/>
            </a:xfrm>
            <a:prstGeom prst="straightConnector1">
              <a:avLst/>
            </a:prstGeom>
            <a:solidFill>
              <a:srgbClr val="FFFF99"/>
            </a:solidFill>
            <a:ln w="2857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  <p:grpSp>
          <p:nvGrpSpPr>
            <p:cNvPr id="22" name="Group 21"/>
            <p:cNvGrpSpPr/>
            <p:nvPr/>
          </p:nvGrpSpPr>
          <p:grpSpPr>
            <a:xfrm>
              <a:off x="3382922" y="5421975"/>
              <a:ext cx="4751522" cy="1086126"/>
              <a:chOff x="3382922" y="5421975"/>
              <a:chExt cx="4751522" cy="1086126"/>
            </a:xfrm>
          </p:grpSpPr>
          <p:sp>
            <p:nvSpPr>
              <p:cNvPr id="35" name="Oval Callout 34"/>
              <p:cNvSpPr/>
              <p:nvPr/>
            </p:nvSpPr>
            <p:spPr bwMode="auto">
              <a:xfrm>
                <a:off x="5260718" y="6026799"/>
                <a:ext cx="2873726" cy="481302"/>
              </a:xfrm>
              <a:prstGeom prst="wedgeEllipseCallout">
                <a:avLst>
                  <a:gd name="adj1" fmla="val 43064"/>
                  <a:gd name="adj2" fmla="val -130018"/>
                </a:avLst>
              </a:prstGeom>
              <a:solidFill>
                <a:srgbClr val="FFFF99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</a:rPr>
                  <a:t>Re-discovered</a:t>
                </a:r>
                <a:r>
                  <a:rPr kumimoji="0" lang="en-US" sz="1800" b="0" i="0" u="none" strike="noStrike" cap="none" normalizeH="0" dirty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</a:rPr>
                  <a:t> </a:t>
                </a:r>
                <a:r>
                  <a:rPr kumimoji="0" lang="en-US" sz="800" b="0" i="0" u="none" strike="noStrike" cap="none" normalizeH="0" baseline="0" dirty="0">
                    <a:ln>
                      <a:noFill/>
                    </a:ln>
                    <a:effectLst/>
                    <a:latin typeface="Arial" pitchFamily="34" charset="0"/>
                  </a:rPr>
                  <a:t>1996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382922" y="5421975"/>
                <a:ext cx="2198038" cy="674031"/>
              </a:xfrm>
              <a:prstGeom prst="rect">
                <a:avLst/>
              </a:prstGeom>
              <a:solidFill>
                <a:srgbClr val="BBF1F7"/>
              </a:solidFill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C0128"/>
                  </a:buClr>
                </a:pPr>
                <a:r>
                  <a:rPr lang="en-US" dirty="0">
                    <a:latin typeface="Arial" pitchFamily="34" charset="0"/>
                  </a:rPr>
                  <a:t>heavy ions (Pb):</a:t>
                </a:r>
              </a:p>
              <a:p>
                <a:pPr>
                  <a:buClr>
                    <a:srgbClr val="FC0128"/>
                  </a:buClr>
                </a:pPr>
                <a:r>
                  <a:rPr lang="en-US" dirty="0">
                    <a:latin typeface="Arial" pitchFamily="34" charset="0"/>
                  </a:rPr>
                  <a:t>Anomalous (QGP?)</a:t>
                </a:r>
                <a:endParaRPr lang="en-US" sz="1400" baseline="-25000" dirty="0">
                  <a:latin typeface="Arial" pitchFamily="34" charset="0"/>
                </a:endParaRPr>
              </a:p>
            </p:txBody>
          </p:sp>
        </p:grpSp>
      </p:grpSp>
      <p:pic>
        <p:nvPicPr>
          <p:cNvPr id="26" name="Picture 22" descr="0511-0903-2623-1925_Architect_Scratching_His_Head_Holding_Blueprints_clipart_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942" y="1115076"/>
            <a:ext cx="919596" cy="189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Oval Callout 35"/>
          <p:cNvSpPr/>
          <p:nvPr/>
        </p:nvSpPr>
        <p:spPr bwMode="auto">
          <a:xfrm>
            <a:off x="2620930" y="1024659"/>
            <a:ext cx="2484880" cy="831864"/>
          </a:xfrm>
          <a:prstGeom prst="wedgeEllipseCallout">
            <a:avLst>
              <a:gd name="adj1" fmla="val 67307"/>
              <a:gd name="adj2" fmla="val 3028"/>
            </a:avLst>
          </a:prstGeom>
          <a:solidFill>
            <a:srgbClr val="FFFF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</a:rPr>
              <a:t>Re-Un-Dis-cover-up</a:t>
            </a:r>
            <a:r>
              <a:rPr kumimoji="0" lang="en-US" sz="1800" b="0" i="0" u="none" strike="noStrike" cap="none" normalizeH="0" dirty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</a:rPr>
              <a:t> 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</a:rPr>
              <a:t>?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-24486" y="2596712"/>
            <a:ext cx="4536505" cy="4248472"/>
            <a:chOff x="-1931292" y="742311"/>
            <a:chExt cx="4536505" cy="4248472"/>
          </a:xfrm>
        </p:grpSpPr>
        <p:pic>
          <p:nvPicPr>
            <p:cNvPr id="83" name="Picture 82"/>
            <p:cNvPicPr>
              <a:picLocks noChangeAspect="1"/>
            </p:cNvPicPr>
            <p:nvPr/>
          </p:nvPicPr>
          <p:blipFill rotWithShape="1">
            <a:blip r:embed="rId6"/>
            <a:srcRect l="1363" t="2902" r="11678" b="10591"/>
            <a:stretch/>
          </p:blipFill>
          <p:spPr>
            <a:xfrm>
              <a:off x="-1931292" y="742311"/>
              <a:ext cx="4536505" cy="4248472"/>
            </a:xfrm>
            <a:prstGeom prst="rect">
              <a:avLst/>
            </a:prstGeom>
          </p:spPr>
        </p:pic>
        <p:sp>
          <p:nvSpPr>
            <p:cNvPr id="84" name="Text Box 96"/>
            <p:cNvSpPr txBox="1">
              <a:spLocks noChangeArrowheads="1"/>
            </p:cNvSpPr>
            <p:nvPr/>
          </p:nvSpPr>
          <p:spPr bwMode="auto">
            <a:xfrm>
              <a:off x="-715602" y="3490523"/>
              <a:ext cx="831959" cy="646973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Phenix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≈ 2006</a:t>
              </a: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-920813" y="4552102"/>
              <a:ext cx="2524087" cy="430098"/>
              <a:chOff x="613695" y="6346688"/>
              <a:chExt cx="3185857" cy="542862"/>
            </a:xfrm>
          </p:grpSpPr>
          <p:grpSp>
            <p:nvGrpSpPr>
              <p:cNvPr id="93" name="Group 92"/>
              <p:cNvGrpSpPr/>
              <p:nvPr/>
            </p:nvGrpSpPr>
            <p:grpSpPr>
              <a:xfrm>
                <a:off x="613695" y="6408511"/>
                <a:ext cx="638391" cy="396742"/>
                <a:chOff x="5724679" y="-680961"/>
                <a:chExt cx="638391" cy="396742"/>
              </a:xfrm>
            </p:grpSpPr>
            <p:sp>
              <p:nvSpPr>
                <p:cNvPr id="100" name="Oval 25"/>
                <p:cNvSpPr>
                  <a:spLocks noChangeArrowheads="1"/>
                </p:cNvSpPr>
                <p:nvPr/>
              </p:nvSpPr>
              <p:spPr bwMode="auto">
                <a:xfrm>
                  <a:off x="5724679" y="-680961"/>
                  <a:ext cx="379378" cy="395155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lIns="92075" tIns="46038" rIns="92075" bIns="46038" anchor="ctr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C0128"/>
                    </a:buClr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1" name="Oval 26"/>
                <p:cNvSpPr>
                  <a:spLocks noChangeArrowheads="1"/>
                </p:cNvSpPr>
                <p:nvPr/>
              </p:nvSpPr>
              <p:spPr bwMode="auto">
                <a:xfrm>
                  <a:off x="5983692" y="-679374"/>
                  <a:ext cx="379378" cy="395155"/>
                </a:xfrm>
                <a:prstGeom prst="ellipse">
                  <a:avLst/>
                </a:prstGeom>
                <a:solidFill>
                  <a:srgbClr val="CCFFCC">
                    <a:alpha val="54901"/>
                  </a:srgbClr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lIns="92075" tIns="46038" rIns="92075" bIns="46038" anchor="ctr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C0128"/>
                    </a:buClr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94" name="Group 93"/>
              <p:cNvGrpSpPr/>
              <p:nvPr/>
            </p:nvGrpSpPr>
            <p:grpSpPr>
              <a:xfrm>
                <a:off x="3314755" y="6441462"/>
                <a:ext cx="484797" cy="394638"/>
                <a:chOff x="4937204" y="-217696"/>
                <a:chExt cx="484797" cy="394638"/>
              </a:xfrm>
            </p:grpSpPr>
            <p:sp>
              <p:nvSpPr>
                <p:cNvPr id="98" name="Oval 22"/>
                <p:cNvSpPr>
                  <a:spLocks noChangeArrowheads="1"/>
                </p:cNvSpPr>
                <p:nvPr/>
              </p:nvSpPr>
              <p:spPr bwMode="auto">
                <a:xfrm>
                  <a:off x="4937204" y="-217696"/>
                  <a:ext cx="384441" cy="382353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lIns="92075" tIns="46038" rIns="92075" bIns="46038" anchor="ctr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C0128"/>
                    </a:buClr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" name="Oval 23"/>
                <p:cNvSpPr>
                  <a:spLocks noChangeArrowheads="1"/>
                </p:cNvSpPr>
                <p:nvPr/>
              </p:nvSpPr>
              <p:spPr bwMode="auto">
                <a:xfrm>
                  <a:off x="5037560" y="-205411"/>
                  <a:ext cx="384441" cy="382353"/>
                </a:xfrm>
                <a:prstGeom prst="ellipse">
                  <a:avLst/>
                </a:prstGeom>
                <a:solidFill>
                  <a:srgbClr val="CCFFCC">
                    <a:alpha val="54901"/>
                  </a:srgbClr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lIns="92075" tIns="46038" rIns="92075" bIns="46038" anchor="ctr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C0128"/>
                    </a:buClr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95" name="Group 94"/>
              <p:cNvGrpSpPr/>
              <p:nvPr/>
            </p:nvGrpSpPr>
            <p:grpSpPr>
              <a:xfrm rot="16200000">
                <a:off x="1885280" y="5688466"/>
                <a:ext cx="542862" cy="1859305"/>
                <a:chOff x="3890524" y="3108058"/>
                <a:chExt cx="542862" cy="1859305"/>
              </a:xfrm>
            </p:grpSpPr>
            <p:sp>
              <p:nvSpPr>
                <p:cNvPr id="96" name="Down Arrow 95"/>
                <p:cNvSpPr/>
                <p:nvPr/>
              </p:nvSpPr>
              <p:spPr bwMode="auto">
                <a:xfrm>
                  <a:off x="3890524" y="3108058"/>
                  <a:ext cx="189727" cy="1859305"/>
                </a:xfrm>
                <a:prstGeom prst="downArrow">
                  <a:avLst/>
                </a:prstGeom>
                <a:solidFill>
                  <a:srgbClr val="FF0000"/>
                </a:solidFill>
                <a:ln w="2857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 rot="5400000">
                  <a:off x="3694721" y="3769201"/>
                  <a:ext cx="1107998" cy="3693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Centrality</a:t>
                  </a:r>
                </a:p>
              </p:txBody>
            </p:sp>
          </p:grpSp>
        </p:grpSp>
        <p:sp>
          <p:nvSpPr>
            <p:cNvPr id="86" name="TextBox 85"/>
            <p:cNvSpPr txBox="1"/>
            <p:nvPr/>
          </p:nvSpPr>
          <p:spPr>
            <a:xfrm>
              <a:off x="1331042" y="2187776"/>
              <a:ext cx="975381" cy="538609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square" rtlCol="0">
              <a:spAutoFit/>
            </a:bodyPr>
            <a:lstStyle/>
            <a:p>
              <a:pPr>
                <a:buClr>
                  <a:srgbClr val="FC0128"/>
                </a:buClr>
              </a:pPr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</a:rPr>
                <a:t>RHIC</a:t>
              </a:r>
            </a:p>
            <a:p>
              <a:pPr>
                <a:buClr>
                  <a:srgbClr val="FC0128"/>
                </a:buClr>
              </a:pPr>
              <a:r>
                <a:rPr lang="en-US" sz="1100" dirty="0">
                  <a:latin typeface="Arial" pitchFamily="34" charset="0"/>
                </a:rPr>
                <a:t>√s=200 GeV </a:t>
              </a:r>
              <a:r>
                <a:rPr lang="en-US" sz="1100" b="1" dirty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</a:rPr>
                <a:t> 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67851" y="2145864"/>
              <a:ext cx="930062" cy="538609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none" rtlCol="0">
              <a:spAutoFit/>
            </a:bodyPr>
            <a:lstStyle/>
            <a:p>
              <a:pPr>
                <a:buClr>
                  <a:srgbClr val="FC0128"/>
                </a:buClr>
              </a:pPr>
              <a:r>
                <a:rPr lang="en-US" b="1" dirty="0">
                  <a:solidFill>
                    <a:srgbClr val="FF00FF"/>
                  </a:solidFill>
                  <a:latin typeface="Arial" pitchFamily="34" charset="0"/>
                </a:rPr>
                <a:t>SPS</a:t>
              </a:r>
            </a:p>
            <a:p>
              <a:pPr>
                <a:buClr>
                  <a:srgbClr val="FC0128"/>
                </a:buClr>
              </a:pPr>
              <a:r>
                <a:rPr lang="en-US" sz="1100" dirty="0">
                  <a:latin typeface="Arial" pitchFamily="34" charset="0"/>
                </a:rPr>
                <a:t>√s=20 GeV </a:t>
              </a:r>
            </a:p>
          </p:txBody>
        </p:sp>
        <p:cxnSp>
          <p:nvCxnSpPr>
            <p:cNvPr id="88" name="Straight Arrow Connector 87"/>
            <p:cNvCxnSpPr/>
            <p:nvPr/>
          </p:nvCxnSpPr>
          <p:spPr bwMode="auto">
            <a:xfrm flipH="1">
              <a:off x="728338" y="2684473"/>
              <a:ext cx="175430" cy="344232"/>
            </a:xfrm>
            <a:prstGeom prst="straightConnector1">
              <a:avLst/>
            </a:prstGeom>
            <a:solidFill>
              <a:srgbClr val="FFFF99"/>
            </a:solidFill>
            <a:ln w="28575" cap="flat" cmpd="sng" algn="ctr">
              <a:solidFill>
                <a:schemeClr val="accent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9" name="Straight Arrow Connector 88"/>
            <p:cNvCxnSpPr/>
            <p:nvPr/>
          </p:nvCxnSpPr>
          <p:spPr bwMode="auto">
            <a:xfrm>
              <a:off x="936897" y="2671360"/>
              <a:ext cx="586867" cy="749052"/>
            </a:xfrm>
            <a:prstGeom prst="straightConnector1">
              <a:avLst/>
            </a:prstGeom>
            <a:solidFill>
              <a:srgbClr val="FFFF99"/>
            </a:solidFill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0" name="Straight Arrow Connector 89"/>
            <p:cNvCxnSpPr/>
            <p:nvPr/>
          </p:nvCxnSpPr>
          <p:spPr bwMode="auto">
            <a:xfrm flipH="1">
              <a:off x="1802406" y="2684473"/>
              <a:ext cx="201409" cy="735939"/>
            </a:xfrm>
            <a:prstGeom prst="straightConnector1">
              <a:avLst/>
            </a:prstGeom>
            <a:solidFill>
              <a:srgbClr val="FFFF99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1" name="Straight Arrow Connector 90"/>
            <p:cNvCxnSpPr/>
            <p:nvPr/>
          </p:nvCxnSpPr>
          <p:spPr bwMode="auto">
            <a:xfrm flipH="1">
              <a:off x="1150777" y="2705620"/>
              <a:ext cx="828309" cy="517462"/>
            </a:xfrm>
            <a:prstGeom prst="straightConnector1">
              <a:avLst/>
            </a:prstGeom>
            <a:solidFill>
              <a:srgbClr val="FFFF99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>
              <a:off x="-620240" y="2803098"/>
              <a:ext cx="3044541" cy="844706"/>
            </a:xfrm>
            <a:prstGeom prst="line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9" name="Group 58"/>
          <p:cNvGrpSpPr/>
          <p:nvPr/>
        </p:nvGrpSpPr>
        <p:grpSpPr>
          <a:xfrm>
            <a:off x="4266311" y="3821468"/>
            <a:ext cx="468751" cy="1703155"/>
            <a:chOff x="3890524" y="3108058"/>
            <a:chExt cx="468751" cy="1859305"/>
          </a:xfrm>
        </p:grpSpPr>
        <p:sp>
          <p:nvSpPr>
            <p:cNvPr id="61" name="TextBox 60"/>
            <p:cNvSpPr txBox="1"/>
            <p:nvPr/>
          </p:nvSpPr>
          <p:spPr>
            <a:xfrm rot="5400000">
              <a:off x="3518019" y="3777098"/>
              <a:ext cx="131318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Suppression</a:t>
              </a:r>
            </a:p>
          </p:txBody>
        </p:sp>
        <p:sp>
          <p:nvSpPr>
            <p:cNvPr id="60" name="Down Arrow 59"/>
            <p:cNvSpPr/>
            <p:nvPr/>
          </p:nvSpPr>
          <p:spPr bwMode="auto">
            <a:xfrm>
              <a:off x="3890524" y="3108058"/>
              <a:ext cx="189727" cy="1859305"/>
            </a:xfrm>
            <a:prstGeom prst="downArrow">
              <a:avLst/>
            </a:prstGeom>
            <a:solidFill>
              <a:srgbClr val="FF0000"/>
            </a:solidFill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Tx/>
                <a:buFont typeface="Wingdings" pitchFamily="2" charset="2"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sp>
        <p:nvSpPr>
          <p:cNvPr id="3" name="Down Arrow 2"/>
          <p:cNvSpPr/>
          <p:nvPr/>
        </p:nvSpPr>
        <p:spPr bwMode="auto">
          <a:xfrm>
            <a:off x="7812429" y="5088572"/>
            <a:ext cx="431410" cy="346255"/>
          </a:xfrm>
          <a:prstGeom prst="downArrow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04024" y="2432500"/>
            <a:ext cx="2544278" cy="905944"/>
            <a:chOff x="904024" y="2432500"/>
            <a:chExt cx="2544278" cy="905944"/>
          </a:xfrm>
        </p:grpSpPr>
        <p:sp>
          <p:nvSpPr>
            <p:cNvPr id="62" name="TextBox 61"/>
            <p:cNvSpPr txBox="1"/>
            <p:nvPr/>
          </p:nvSpPr>
          <p:spPr>
            <a:xfrm>
              <a:off x="904024" y="2432500"/>
              <a:ext cx="811440" cy="338554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none" rtlCol="0">
              <a:spAutoFit/>
            </a:bodyPr>
            <a:lstStyle/>
            <a:p>
              <a:pPr>
                <a:buClr>
                  <a:srgbClr val="FC0128"/>
                </a:buClr>
              </a:pPr>
              <a:r>
                <a:rPr lang="en-US" sz="1600" dirty="0">
                  <a:solidFill>
                    <a:srgbClr val="FF0000"/>
                  </a:solidFill>
                  <a:latin typeface="Arial" pitchFamily="34" charset="0"/>
                </a:rPr>
                <a:t>normal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204051" y="2499385"/>
              <a:ext cx="1244251" cy="338554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none" rtlCol="0">
              <a:spAutoFit/>
            </a:bodyPr>
            <a:lstStyle/>
            <a:p>
              <a:pPr>
                <a:buClr>
                  <a:srgbClr val="FC0128"/>
                </a:buClr>
              </a:pPr>
              <a:r>
                <a:rPr lang="en-US" sz="1600" dirty="0">
                  <a:solidFill>
                    <a:srgbClr val="0000FF"/>
                  </a:solidFill>
                  <a:latin typeface="Arial" pitchFamily="34" charset="0"/>
                </a:rPr>
                <a:t>suppressed</a:t>
              </a:r>
            </a:p>
          </p:txBody>
        </p:sp>
        <p:cxnSp>
          <p:nvCxnSpPr>
            <p:cNvPr id="5" name="Straight Arrow Connector 4"/>
            <p:cNvCxnSpPr/>
            <p:nvPr/>
          </p:nvCxnSpPr>
          <p:spPr bwMode="auto">
            <a:xfrm>
              <a:off x="1676502" y="2704515"/>
              <a:ext cx="183585" cy="218207"/>
            </a:xfrm>
            <a:prstGeom prst="straightConnector1">
              <a:avLst/>
            </a:prstGeom>
            <a:solidFill>
              <a:srgbClr val="FFFF99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" name="Straight Arrow Connector 6"/>
            <p:cNvCxnSpPr/>
            <p:nvPr/>
          </p:nvCxnSpPr>
          <p:spPr bwMode="auto">
            <a:xfrm flipH="1">
              <a:off x="1966816" y="2837939"/>
              <a:ext cx="313207" cy="500505"/>
            </a:xfrm>
            <a:prstGeom prst="straightConnector1">
              <a:avLst/>
            </a:prstGeom>
            <a:solidFill>
              <a:srgbClr val="FFFF99"/>
            </a:solidFill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1568" y="940357"/>
            <a:ext cx="1690344" cy="162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53442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6" grpId="0" animBg="1"/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1225" y="73988"/>
            <a:ext cx="2218556" cy="480774"/>
          </a:xfrm>
        </p:spPr>
        <p:txBody>
          <a:bodyPr/>
          <a:lstStyle/>
          <a:p>
            <a:r>
              <a:rPr lang="en-US" sz="2800" dirty="0"/>
              <a:t>J/</a:t>
            </a:r>
            <a:r>
              <a:rPr lang="en-US" sz="2800" dirty="0">
                <a:latin typeface="Symbol" pitchFamily="18" charset="2"/>
              </a:rPr>
              <a:t>Y: </a:t>
            </a:r>
            <a:r>
              <a:rPr lang="en-US" sz="2800" dirty="0"/>
              <a:t>Melting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141C9E1-BDC2-4823-A7A9-8C95C7C43A41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own Arrow 5"/>
          <p:cNvSpPr/>
          <p:nvPr/>
        </p:nvSpPr>
        <p:spPr bwMode="auto">
          <a:xfrm rot="10800000">
            <a:off x="3683726" y="2455817"/>
            <a:ext cx="300445" cy="684948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buClr>
                <a:srgbClr val="FC0128"/>
              </a:buClr>
            </a:pPr>
            <a:endParaRPr lang="en-US" sz="1600"/>
          </a:p>
        </p:txBody>
      </p:sp>
      <p:grpSp>
        <p:nvGrpSpPr>
          <p:cNvPr id="7" name="Group 6"/>
          <p:cNvGrpSpPr/>
          <p:nvPr/>
        </p:nvGrpSpPr>
        <p:grpSpPr>
          <a:xfrm>
            <a:off x="5561559" y="4843728"/>
            <a:ext cx="3561912" cy="1802399"/>
            <a:chOff x="4229939" y="4161768"/>
            <a:chExt cx="3140671" cy="1589242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1199" t="73721" r="23970" b="5247"/>
            <a:stretch/>
          </p:blipFill>
          <p:spPr bwMode="auto">
            <a:xfrm>
              <a:off x="4229939" y="4346752"/>
              <a:ext cx="3101962" cy="1404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4327296" y="4176846"/>
              <a:ext cx="1189465" cy="307777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square" rtlCol="0">
              <a:spAutoFit/>
            </a:bodyPr>
            <a:lstStyle/>
            <a:p>
              <a:pPr>
                <a:buClr>
                  <a:srgbClr val="FC0128"/>
                </a:buClr>
              </a:pPr>
              <a:r>
                <a:rPr lang="en-US" sz="1400" b="1" dirty="0">
                  <a:solidFill>
                    <a:srgbClr val="FF0000"/>
                  </a:solidFill>
                  <a:latin typeface="Arial" pitchFamily="34" charset="0"/>
                </a:rPr>
                <a:t>c</a:t>
              </a:r>
              <a:r>
                <a:rPr lang="en-US" sz="1400" b="1" u="sng" dirty="0">
                  <a:solidFill>
                    <a:srgbClr val="FF0000"/>
                  </a:solidFill>
                  <a:latin typeface="Arial" pitchFamily="34" charset="0"/>
                </a:rPr>
                <a:t>c</a:t>
              </a:r>
              <a:r>
                <a:rPr lang="en-US" sz="1400" dirty="0">
                  <a:solidFill>
                    <a:srgbClr val="000000"/>
                  </a:solidFill>
                  <a:latin typeface="Arial" pitchFamily="34" charset="0"/>
                </a:rPr>
                <a:t> creation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661548" y="4161768"/>
              <a:ext cx="1709062" cy="307777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square" rtlCol="0">
              <a:spAutoFit/>
            </a:bodyPr>
            <a:lstStyle/>
            <a:p>
              <a:pPr>
                <a:buClr>
                  <a:srgbClr val="FC0128"/>
                </a:buClr>
              </a:pPr>
              <a:r>
                <a:rPr lang="en-US" sz="1400" dirty="0">
                  <a:solidFill>
                    <a:srgbClr val="000000"/>
                  </a:solidFill>
                  <a:latin typeface="Arial" pitchFamily="34" charset="0"/>
                </a:rPr>
                <a:t>melting &amp; diffusion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15006" y="576310"/>
            <a:ext cx="4480714" cy="369332"/>
          </a:xfrm>
          <a:prstGeom prst="rect">
            <a:avLst/>
          </a:prstGeom>
          <a:solidFill>
            <a:srgbClr val="BBF1F7"/>
          </a:solidFill>
        </p:spPr>
        <p:txBody>
          <a:bodyPr wrap="none" rtlCol="0">
            <a:spAutoFit/>
          </a:bodyPr>
          <a:lstStyle/>
          <a:p>
            <a:pPr>
              <a:buClr>
                <a:srgbClr val="FC0128"/>
              </a:buClr>
            </a:pPr>
            <a:r>
              <a:rPr lang="en-US" dirty="0"/>
              <a:t> J/</a:t>
            </a:r>
            <a:r>
              <a:rPr lang="en-US" dirty="0">
                <a:latin typeface="Symbol" pitchFamily="18" charset="2"/>
              </a:rPr>
              <a:t>Y</a:t>
            </a:r>
            <a:r>
              <a:rPr lang="en-US" dirty="0"/>
              <a:t> suppression </a:t>
            </a:r>
            <a:r>
              <a:rPr lang="en-US" sz="1200" dirty="0"/>
              <a:t>(R</a:t>
            </a:r>
            <a:r>
              <a:rPr lang="en-US" sz="1200" baseline="-25000" dirty="0"/>
              <a:t>AA</a:t>
            </a:r>
            <a:r>
              <a:rPr lang="en-US" sz="1200" dirty="0"/>
              <a:t>&lt; 1)</a:t>
            </a:r>
            <a:r>
              <a:rPr lang="en-US" dirty="0"/>
              <a:t>: centrality dependence</a:t>
            </a:r>
            <a:endParaRPr lang="en-US" sz="1400" baseline="-250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-8249" y="883138"/>
            <a:ext cx="5368557" cy="4418069"/>
            <a:chOff x="4067943" y="2062416"/>
            <a:chExt cx="4218309" cy="3477037"/>
          </a:xfrm>
        </p:grpSpPr>
        <p:grpSp>
          <p:nvGrpSpPr>
            <p:cNvPr id="37" name="Group 36"/>
            <p:cNvGrpSpPr/>
            <p:nvPr/>
          </p:nvGrpSpPr>
          <p:grpSpPr>
            <a:xfrm>
              <a:off x="4067943" y="2492897"/>
              <a:ext cx="4218309" cy="3046556"/>
              <a:chOff x="4067943" y="2492897"/>
              <a:chExt cx="4218309" cy="3046556"/>
            </a:xfrm>
          </p:grpSpPr>
          <p:pic>
            <p:nvPicPr>
              <p:cNvPr id="60" name="Picture 59"/>
              <p:cNvPicPr>
                <a:picLocks noChangeAspect="1"/>
              </p:cNvPicPr>
              <p:nvPr/>
            </p:nvPicPr>
            <p:blipFill rotWithShape="1">
              <a:blip r:embed="rId3"/>
              <a:srcRect l="758" t="2648" r="1718" b="17149"/>
              <a:stretch/>
            </p:blipFill>
            <p:spPr>
              <a:xfrm>
                <a:off x="4067943" y="2492897"/>
                <a:ext cx="4218309" cy="3046556"/>
              </a:xfrm>
              <a:prstGeom prst="rect">
                <a:avLst/>
              </a:prstGeom>
            </p:spPr>
          </p:pic>
          <p:sp>
            <p:nvSpPr>
              <p:cNvPr id="62" name="TextBox 61"/>
              <p:cNvSpPr txBox="1"/>
              <p:nvPr/>
            </p:nvSpPr>
            <p:spPr>
              <a:xfrm>
                <a:off x="6300192" y="2546885"/>
                <a:ext cx="136768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R. Arnaldi 1604.03139</a:t>
                </a: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4323192" y="2243535"/>
              <a:ext cx="638391" cy="396742"/>
              <a:chOff x="5689852" y="2697292"/>
              <a:chExt cx="638391" cy="396742"/>
            </a:xfrm>
          </p:grpSpPr>
          <p:sp>
            <p:nvSpPr>
              <p:cNvPr id="56" name="Oval 25"/>
              <p:cNvSpPr>
                <a:spLocks noChangeArrowheads="1"/>
              </p:cNvSpPr>
              <p:nvPr/>
            </p:nvSpPr>
            <p:spPr bwMode="auto">
              <a:xfrm>
                <a:off x="5689852" y="2697292"/>
                <a:ext cx="379378" cy="39515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>
                  <a:buClr>
                    <a:srgbClr val="FC0128"/>
                  </a:buClr>
                </a:pPr>
                <a:endParaRPr lang="en-US"/>
              </a:p>
            </p:txBody>
          </p:sp>
          <p:sp>
            <p:nvSpPr>
              <p:cNvPr id="58" name="Oval 26"/>
              <p:cNvSpPr>
                <a:spLocks noChangeArrowheads="1"/>
              </p:cNvSpPr>
              <p:nvPr/>
            </p:nvSpPr>
            <p:spPr bwMode="auto">
              <a:xfrm>
                <a:off x="5948865" y="2698879"/>
                <a:ext cx="379378" cy="395155"/>
              </a:xfrm>
              <a:prstGeom prst="ellipse">
                <a:avLst/>
              </a:prstGeom>
              <a:solidFill>
                <a:srgbClr val="CCFFCC">
                  <a:alpha val="54901"/>
                </a:srgb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>
                  <a:buClr>
                    <a:srgbClr val="FC0128"/>
                  </a:buClr>
                </a:pPr>
                <a:endParaRPr lang="en-US"/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6014446" y="3441775"/>
              <a:ext cx="1550425" cy="1139353"/>
              <a:chOff x="3015941" y="1859006"/>
              <a:chExt cx="1550425" cy="1139353"/>
            </a:xfrm>
          </p:grpSpPr>
          <p:sp>
            <p:nvSpPr>
              <p:cNvPr id="51" name="TextBox 50"/>
              <p:cNvSpPr txBox="1"/>
              <p:nvPr/>
            </p:nvSpPr>
            <p:spPr>
              <a:xfrm>
                <a:off x="3015941" y="1859006"/>
                <a:ext cx="1550425" cy="341632"/>
              </a:xfrm>
              <a:prstGeom prst="rect">
                <a:avLst/>
              </a:prstGeom>
              <a:solidFill>
                <a:srgbClr val="FFFF00">
                  <a:alpha val="44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C0128"/>
                  </a:buClr>
                </a:pPr>
                <a:r>
                  <a:rPr lang="en-US" b="1" dirty="0">
                    <a:solidFill>
                      <a:srgbClr val="FF0000"/>
                    </a:solidFill>
                    <a:latin typeface="Arial" pitchFamily="34" charset="0"/>
                  </a:rPr>
                  <a:t>LHC &gt;</a:t>
                </a:r>
                <a:r>
                  <a:rPr lang="en-US" b="1" dirty="0">
                    <a:latin typeface="Arial" pitchFamily="34" charset="0"/>
                  </a:rPr>
                  <a:t> RHIC</a:t>
                </a:r>
                <a:r>
                  <a:rPr lang="en-US" b="1" dirty="0">
                    <a:solidFill>
                      <a:srgbClr val="FF0000"/>
                    </a:solidFill>
                    <a:latin typeface="Arial" pitchFamily="34" charset="0"/>
                  </a:rPr>
                  <a:t> </a:t>
                </a:r>
              </a:p>
            </p:txBody>
          </p:sp>
          <p:cxnSp>
            <p:nvCxnSpPr>
              <p:cNvPr id="52" name="Straight Arrow Connector 51"/>
              <p:cNvCxnSpPr/>
              <p:nvPr/>
            </p:nvCxnSpPr>
            <p:spPr bwMode="auto">
              <a:xfrm>
                <a:off x="3415149" y="2145708"/>
                <a:ext cx="374453" cy="272260"/>
              </a:xfrm>
              <a:prstGeom prst="straightConnector1">
                <a:avLst/>
              </a:prstGeom>
              <a:noFill/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5" name="Straight Arrow Connector 54"/>
              <p:cNvCxnSpPr/>
              <p:nvPr/>
            </p:nvCxnSpPr>
            <p:spPr bwMode="auto">
              <a:xfrm flipH="1">
                <a:off x="3789602" y="2200638"/>
                <a:ext cx="364387" cy="797721"/>
              </a:xfrm>
              <a:prstGeom prst="straightConnector1">
                <a:avLst/>
              </a:prstGeom>
              <a:noFill/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43" name="Group 42"/>
            <p:cNvGrpSpPr/>
            <p:nvPr/>
          </p:nvGrpSpPr>
          <p:grpSpPr>
            <a:xfrm>
              <a:off x="7514341" y="2196439"/>
              <a:ext cx="484797" cy="394638"/>
              <a:chOff x="8373104" y="3589786"/>
              <a:chExt cx="484797" cy="394638"/>
            </a:xfrm>
          </p:grpSpPr>
          <p:sp>
            <p:nvSpPr>
              <p:cNvPr id="46" name="Oval 22"/>
              <p:cNvSpPr>
                <a:spLocks noChangeArrowheads="1"/>
              </p:cNvSpPr>
              <p:nvPr/>
            </p:nvSpPr>
            <p:spPr bwMode="auto">
              <a:xfrm>
                <a:off x="8373104" y="3589786"/>
                <a:ext cx="384441" cy="382353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>
                  <a:buClr>
                    <a:srgbClr val="FC0128"/>
                  </a:buClr>
                </a:pPr>
                <a:endParaRPr lang="en-US"/>
              </a:p>
            </p:txBody>
          </p:sp>
          <p:sp>
            <p:nvSpPr>
              <p:cNvPr id="50" name="Oval 23"/>
              <p:cNvSpPr>
                <a:spLocks noChangeArrowheads="1"/>
              </p:cNvSpPr>
              <p:nvPr/>
            </p:nvSpPr>
            <p:spPr bwMode="auto">
              <a:xfrm>
                <a:off x="8473460" y="3602071"/>
                <a:ext cx="384441" cy="382353"/>
              </a:xfrm>
              <a:prstGeom prst="ellipse">
                <a:avLst/>
              </a:prstGeom>
              <a:solidFill>
                <a:srgbClr val="CCFFCC">
                  <a:alpha val="54901"/>
                </a:srgb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>
                  <a:buClr>
                    <a:srgbClr val="FC0128"/>
                  </a:buClr>
                </a:pPr>
                <a:endParaRPr lang="en-US"/>
              </a:p>
            </p:txBody>
          </p:sp>
        </p:grpSp>
        <p:sp>
          <p:nvSpPr>
            <p:cNvPr id="44" name="Down Arrow 43"/>
            <p:cNvSpPr/>
            <p:nvPr/>
          </p:nvSpPr>
          <p:spPr bwMode="auto">
            <a:xfrm rot="16200000">
              <a:off x="6161992" y="1680812"/>
              <a:ext cx="150317" cy="1473088"/>
            </a:xfrm>
            <a:prstGeom prst="downArrow">
              <a:avLst/>
            </a:prstGeom>
            <a:solidFill>
              <a:srgbClr val="FF0000"/>
            </a:solidFill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Tx/>
                <a:buFont typeface="Wingdings" pitchFamily="2" charset="2"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731801" y="2062416"/>
              <a:ext cx="877843" cy="2926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Centrality</a:t>
              </a:r>
            </a:p>
          </p:txBody>
        </p:sp>
      </p:grpSp>
      <p:sp>
        <p:nvSpPr>
          <p:cNvPr id="66" name="Down Arrow 65"/>
          <p:cNvSpPr/>
          <p:nvPr/>
        </p:nvSpPr>
        <p:spPr bwMode="auto">
          <a:xfrm rot="10800000">
            <a:off x="4863770" y="3588041"/>
            <a:ext cx="355942" cy="682455"/>
          </a:xfrm>
          <a:prstGeom prst="downArrow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9227" y="4843728"/>
            <a:ext cx="4272323" cy="169277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buClr>
                <a:srgbClr val="FC0128"/>
              </a:buClr>
            </a:pPr>
            <a:r>
              <a:rPr lang="en-US" b="1" u="sng" dirty="0">
                <a:latin typeface="Arial" pitchFamily="34" charset="0"/>
              </a:rPr>
              <a:t>Recombination/</a:t>
            </a:r>
            <a:r>
              <a:rPr lang="en-US" b="1" u="sng" dirty="0" err="1">
                <a:latin typeface="Arial" pitchFamily="34" charset="0"/>
              </a:rPr>
              <a:t>Coalesence</a:t>
            </a:r>
            <a:r>
              <a:rPr lang="en-US" b="1" u="sng" dirty="0">
                <a:latin typeface="Arial" pitchFamily="34" charset="0"/>
              </a:rPr>
              <a:t>:</a:t>
            </a:r>
          </a:p>
          <a:p>
            <a:pPr algn="l">
              <a:buClr>
                <a:srgbClr val="FC0128"/>
              </a:buClr>
            </a:pPr>
            <a:r>
              <a:rPr lang="en-US" b="1" dirty="0">
                <a:solidFill>
                  <a:srgbClr val="FF00FF"/>
                </a:solidFill>
                <a:latin typeface="Arial" pitchFamily="34" charset="0"/>
              </a:rPr>
              <a:t> </a:t>
            </a:r>
            <a:r>
              <a:rPr lang="en-US" dirty="0">
                <a:latin typeface="Arial" pitchFamily="34" charset="0"/>
              </a:rPr>
              <a:t> </a:t>
            </a:r>
          </a:p>
          <a:p>
            <a:pPr algn="l">
              <a:buClr>
                <a:srgbClr val="FC0128"/>
              </a:buClr>
            </a:pPr>
            <a:r>
              <a:rPr lang="en-US" b="1" dirty="0">
                <a:solidFill>
                  <a:srgbClr val="FF00FF"/>
                </a:solidFill>
                <a:latin typeface="Arial" pitchFamily="34" charset="0"/>
              </a:rPr>
              <a:t>            </a:t>
            </a:r>
            <a:r>
              <a:rPr lang="en-US" dirty="0">
                <a:latin typeface="Arial" pitchFamily="34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</a:rPr>
              <a:t>Deconfinement </a:t>
            </a:r>
            <a:r>
              <a:rPr lang="en-DE" dirty="0">
                <a:solidFill>
                  <a:srgbClr val="FF0000"/>
                </a:solidFill>
                <a:latin typeface="Arial" pitchFamily="34" charset="0"/>
              </a:rPr>
              <a:t>S</a:t>
            </a:r>
            <a:r>
              <a:rPr lang="en-US" dirty="0" err="1">
                <a:solidFill>
                  <a:srgbClr val="FF0000"/>
                </a:solidFill>
                <a:latin typeface="Arial" pitchFamily="34" charset="0"/>
              </a:rPr>
              <a:t>ignal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</a:rPr>
              <a:t> !</a:t>
            </a:r>
          </a:p>
          <a:p>
            <a:pPr algn="l">
              <a:buClr>
                <a:srgbClr val="FC0128"/>
              </a:buClr>
            </a:pPr>
            <a:r>
              <a:rPr lang="en-US" dirty="0" err="1">
                <a:latin typeface="Arial" pitchFamily="34" charset="0"/>
              </a:rPr>
              <a:t>Deconfinement</a:t>
            </a:r>
            <a:r>
              <a:rPr lang="en-US" dirty="0">
                <a:latin typeface="Arial" pitchFamily="34" charset="0"/>
              </a:rPr>
              <a:t>  </a:t>
            </a:r>
            <a:r>
              <a:rPr lang="en-US" dirty="0">
                <a:latin typeface="Arial" pitchFamily="34" charset="0"/>
                <a:sym typeface="Wingdings" pitchFamily="2" charset="2"/>
              </a:rPr>
              <a:t> </a:t>
            </a:r>
            <a:r>
              <a:rPr lang="en-US" dirty="0" err="1">
                <a:latin typeface="Arial" pitchFamily="34" charset="0"/>
                <a:sym typeface="Wingdings" pitchFamily="2" charset="2"/>
              </a:rPr>
              <a:t>colour</a:t>
            </a:r>
            <a:r>
              <a:rPr lang="en-US" dirty="0">
                <a:latin typeface="Arial" pitchFamily="34" charset="0"/>
                <a:sym typeface="Wingdings" pitchFamily="2" charset="2"/>
              </a:rPr>
              <a:t> conductivity</a:t>
            </a:r>
          </a:p>
          <a:p>
            <a:pPr algn="l">
              <a:buClr>
                <a:srgbClr val="FC0128"/>
              </a:buClr>
            </a:pPr>
            <a:r>
              <a:rPr lang="en-US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'</a:t>
            </a:r>
            <a:r>
              <a:rPr lang="en-US" dirty="0" err="1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partons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roam freely over large distance'</a:t>
            </a:r>
            <a:endParaRPr lang="en-US" dirty="0">
              <a:solidFill>
                <a:srgbClr val="000000"/>
              </a:solidFill>
              <a:latin typeface="Arial" pitchFamily="34" charset="0"/>
            </a:endParaRPr>
          </a:p>
          <a:p>
            <a:pPr algn="l">
              <a:buClr>
                <a:srgbClr val="FC0128"/>
              </a:buClr>
            </a:pPr>
            <a:r>
              <a:rPr lang="en-US" sz="1400" dirty="0">
                <a:solidFill>
                  <a:srgbClr val="000000"/>
                </a:solidFill>
              </a:rPr>
              <a:t>That's what primordial charm quarks do to recombine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651926" y="1093064"/>
            <a:ext cx="3524644" cy="3345659"/>
            <a:chOff x="5651926" y="1093064"/>
            <a:chExt cx="3524644" cy="3345659"/>
          </a:xfrm>
        </p:grpSpPr>
        <p:pic>
          <p:nvPicPr>
            <p:cNvPr id="53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6483" t="73721" r="2697" b="5247"/>
            <a:stretch/>
          </p:blipFill>
          <p:spPr bwMode="auto">
            <a:xfrm>
              <a:off x="5651926" y="1769396"/>
              <a:ext cx="3524644" cy="2669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8" name="TextBox 67"/>
            <p:cNvSpPr txBox="1"/>
            <p:nvPr/>
          </p:nvSpPr>
          <p:spPr>
            <a:xfrm>
              <a:off x="6475366" y="1093064"/>
              <a:ext cx="2133785" cy="646331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square" rtlCol="0">
              <a:spAutoFit/>
            </a:bodyPr>
            <a:lstStyle/>
            <a:p>
              <a:pPr>
                <a:buClr>
                  <a:srgbClr val="FC0128"/>
                </a:buClr>
              </a:pPr>
              <a:r>
                <a:rPr lang="en-US" b="1" dirty="0">
                  <a:solidFill>
                    <a:srgbClr val="FF0000"/>
                  </a:solidFill>
                  <a:latin typeface="Arial" pitchFamily="34" charset="0"/>
                </a:rPr>
                <a:t>c</a:t>
              </a:r>
              <a:r>
                <a:rPr lang="en-US" b="1" u="sng" dirty="0">
                  <a:solidFill>
                    <a:srgbClr val="FF0000"/>
                  </a:solidFill>
                  <a:latin typeface="Arial" pitchFamily="34" charset="0"/>
                </a:rPr>
                <a:t>c</a:t>
              </a:r>
              <a:r>
                <a:rPr lang="en-US" dirty="0">
                  <a:solidFill>
                    <a:srgbClr val="FF0000"/>
                  </a:solidFill>
                  <a:latin typeface="Arial" pitchFamily="34" charset="0"/>
                </a:rPr>
                <a:t> </a:t>
              </a:r>
              <a:r>
                <a:rPr lang="en-US" dirty="0">
                  <a:solidFill>
                    <a:srgbClr val="000000"/>
                  </a:solidFill>
                  <a:latin typeface="Arial" pitchFamily="34" charset="0"/>
                </a:rPr>
                <a:t>recombination</a:t>
              </a:r>
            </a:p>
            <a:p>
              <a:pPr>
                <a:buClr>
                  <a:srgbClr val="FC0128"/>
                </a:buClr>
              </a:pPr>
              <a:r>
                <a:rPr lang="en-US" dirty="0">
                  <a:solidFill>
                    <a:srgbClr val="000000"/>
                  </a:solidFill>
                  <a:latin typeface="Arial" pitchFamily="34" charset="0"/>
                </a:rPr>
                <a:t>at hadronisation !</a:t>
              </a:r>
            </a:p>
          </p:txBody>
        </p:sp>
      </p:grpSp>
      <p:sp>
        <p:nvSpPr>
          <p:cNvPr id="8" name="Rectangle 7"/>
          <p:cNvSpPr/>
          <p:nvPr/>
        </p:nvSpPr>
        <p:spPr>
          <a:xfrm>
            <a:off x="4242034" y="45461"/>
            <a:ext cx="30123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kern="0" dirty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+ Regeneration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11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49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002" y="620688"/>
            <a:ext cx="7264863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78867" y="643836"/>
            <a:ext cx="4740016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FFFF"/>
                </a:solidFill>
              </a:rPr>
              <a:t>A long time ago in a laboratory far, far away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E689B-A726-4DF7-97B0-00D17D047524}" type="slidenum">
              <a:rPr lang="en-US">
                <a:solidFill>
                  <a:srgbClr val="000000"/>
                </a:solidFill>
              </a:rPr>
              <a:pPr/>
              <a:t>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5575"/>
            <a:ext cx="9144000" cy="592138"/>
          </a:xfrm>
          <a:prstGeom prst="rect">
            <a:avLst/>
          </a:prstGeom>
        </p:spPr>
        <p:txBody>
          <a:bodyPr/>
          <a:lstStyle/>
          <a:p>
            <a:r>
              <a:rPr lang="en-US" sz="1600" u="sng" dirty="0"/>
              <a:t>FIRST</a:t>
            </a:r>
            <a:r>
              <a:rPr lang="en-US" sz="1600" dirty="0"/>
              <a:t> ultra-relativistic Heavy</a:t>
            </a:r>
            <a:r>
              <a:rPr lang="en-US" dirty="0"/>
              <a:t> Ion Collision </a:t>
            </a:r>
            <a:r>
              <a:rPr lang="en-US" sz="2000" dirty="0">
                <a:solidFill>
                  <a:schemeClr val="tx2"/>
                </a:solidFill>
              </a:rPr>
              <a:t>(fall 1986)</a:t>
            </a:r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3395641" y="6589713"/>
            <a:ext cx="2721019" cy="253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877" tIns="43439" rIns="86877" bIns="43439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NA35 streamer chamber picture, ca 1986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68899" y="1285003"/>
            <a:ext cx="874852" cy="1170427"/>
            <a:chOff x="248194" y="2542903"/>
            <a:chExt cx="1184700" cy="1584960"/>
          </a:xfrm>
        </p:grpSpPr>
        <p:sp>
          <p:nvSpPr>
            <p:cNvPr id="9" name="Right Arrow 8"/>
            <p:cNvSpPr/>
            <p:nvPr/>
          </p:nvSpPr>
          <p:spPr bwMode="auto">
            <a:xfrm>
              <a:off x="248194" y="3331029"/>
              <a:ext cx="770709" cy="352697"/>
            </a:xfrm>
            <a:prstGeom prst="rightArrow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1058091" y="2978331"/>
              <a:ext cx="182880" cy="1149532"/>
            </a:xfrm>
            <a:prstGeom prst="rect">
              <a:avLst/>
            </a:prstGeom>
            <a:solidFill>
              <a:srgbClr val="0000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2458" y="2926080"/>
              <a:ext cx="5725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2000" baseline="30000" dirty="0">
                  <a:solidFill>
                    <a:srgbClr val="FF0000"/>
                  </a:solidFill>
                  <a:latin typeface="Arial" charset="0"/>
                </a:rPr>
                <a:t>16</a:t>
              </a:r>
              <a:r>
                <a:rPr lang="en-US" sz="2000" dirty="0">
                  <a:solidFill>
                    <a:srgbClr val="FF0000"/>
                  </a:solidFill>
                  <a:latin typeface="Arial" charset="0"/>
                </a:rPr>
                <a:t>O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50307" y="2542903"/>
              <a:ext cx="7825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2000" baseline="30000" dirty="0">
                  <a:solidFill>
                    <a:srgbClr val="0000FF"/>
                  </a:solidFill>
                  <a:latin typeface="Arial" charset="0"/>
                </a:rPr>
                <a:t>208</a:t>
              </a:r>
              <a:r>
                <a:rPr lang="en-US" sz="2000" dirty="0">
                  <a:solidFill>
                    <a:srgbClr val="0000FF"/>
                  </a:solidFill>
                  <a:latin typeface="Arial" charset="0"/>
                </a:rPr>
                <a:t>Pb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b="53577"/>
          <a:stretch/>
        </p:blipFill>
        <p:spPr>
          <a:xfrm>
            <a:off x="2392918" y="23634"/>
            <a:ext cx="6783548" cy="4037779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2391037" y="3970338"/>
            <a:ext cx="6418227" cy="829563"/>
            <a:chOff x="2391037" y="3970338"/>
            <a:chExt cx="6418227" cy="82956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91037" y="4149405"/>
              <a:ext cx="6418227" cy="650496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2963372" y="3970338"/>
              <a:ext cx="4857750" cy="703659"/>
              <a:chOff x="2963372" y="3970338"/>
              <a:chExt cx="4857750" cy="703659"/>
            </a:xfrm>
          </p:grpSpPr>
          <p:sp>
            <p:nvSpPr>
              <p:cNvPr id="18" name="Oval 9"/>
              <p:cNvSpPr>
                <a:spLocks noChangeArrowheads="1"/>
              </p:cNvSpPr>
              <p:nvPr/>
            </p:nvSpPr>
            <p:spPr bwMode="auto">
              <a:xfrm>
                <a:off x="2963372" y="4385072"/>
                <a:ext cx="4857750" cy="288925"/>
              </a:xfrm>
              <a:prstGeom prst="ellipse">
                <a:avLst/>
              </a:prstGeom>
              <a:noFill/>
              <a:ln w="19050" algn="ctr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 anchor="ctr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endParaRPr lang="en-US" sz="1600">
                  <a:solidFill>
                    <a:srgbClr val="0000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9" name="Text Box 16"/>
              <p:cNvSpPr txBox="1">
                <a:spLocks noChangeArrowheads="1"/>
              </p:cNvSpPr>
              <p:nvPr/>
            </p:nvSpPr>
            <p:spPr bwMode="auto">
              <a:xfrm>
                <a:off x="4222750" y="3970338"/>
                <a:ext cx="3212418" cy="3422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r>
                  <a:rPr lang="en-GB" altLang="en-US" dirty="0">
                    <a:solidFill>
                      <a:srgbClr val="0000FF"/>
                    </a:solidFill>
                    <a:latin typeface="Arial" panose="020B0604020202020204" pitchFamily="34" charset="0"/>
                  </a:rPr>
                  <a:t>.. up to 400 particles/collision</a:t>
                </a: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2958572" y="2218325"/>
            <a:ext cx="4862550" cy="996680"/>
            <a:chOff x="2958572" y="2218325"/>
            <a:chExt cx="4862550" cy="996680"/>
          </a:xfrm>
        </p:grpSpPr>
        <p:sp>
          <p:nvSpPr>
            <p:cNvPr id="20" name="Oval 9"/>
            <p:cNvSpPr>
              <a:spLocks noChangeArrowheads="1"/>
            </p:cNvSpPr>
            <p:nvPr/>
          </p:nvSpPr>
          <p:spPr bwMode="auto">
            <a:xfrm>
              <a:off x="3412328" y="2926080"/>
              <a:ext cx="2370483" cy="288925"/>
            </a:xfrm>
            <a:prstGeom prst="ellipse">
              <a:avLst/>
            </a:prstGeom>
            <a:noFill/>
            <a:ln w="19050" algn="ctr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2075" tIns="46038" rIns="92075" bIns="46038" anchor="ctr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154209" y="2920414"/>
              <a:ext cx="1351491" cy="288925"/>
            </a:xfrm>
            <a:prstGeom prst="ellipse">
              <a:avLst/>
            </a:prstGeom>
            <a:noFill/>
            <a:ln w="19050" algn="ctr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2075" tIns="46038" rIns="92075" bIns="46038" anchor="ctr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" name="Text Box 16"/>
            <p:cNvSpPr txBox="1">
              <a:spLocks noChangeArrowheads="1"/>
            </p:cNvSpPr>
            <p:nvPr/>
          </p:nvSpPr>
          <p:spPr bwMode="auto">
            <a:xfrm>
              <a:off x="2958572" y="2218325"/>
              <a:ext cx="4862550" cy="3422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GB" altLang="en-US" dirty="0">
                  <a:solidFill>
                    <a:srgbClr val="0000FF"/>
                  </a:solidFill>
                  <a:latin typeface="Arial" panose="020B0604020202020204" pitchFamily="34" charset="0"/>
                </a:rPr>
                <a:t>World Record in Energy … Break new ground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94987" y="4619078"/>
            <a:ext cx="6410325" cy="656908"/>
            <a:chOff x="2394987" y="4619078"/>
            <a:chExt cx="6410325" cy="65690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94987" y="4943413"/>
              <a:ext cx="6410325" cy="304800"/>
            </a:xfrm>
            <a:prstGeom prst="rect">
              <a:avLst/>
            </a:prstGeom>
          </p:spPr>
        </p:pic>
        <p:sp>
          <p:nvSpPr>
            <p:cNvPr id="23" name="Oval 9"/>
            <p:cNvSpPr>
              <a:spLocks noChangeArrowheads="1"/>
            </p:cNvSpPr>
            <p:nvPr/>
          </p:nvSpPr>
          <p:spPr bwMode="auto">
            <a:xfrm>
              <a:off x="3212616" y="4987061"/>
              <a:ext cx="2020267" cy="288925"/>
            </a:xfrm>
            <a:prstGeom prst="ellipse">
              <a:avLst/>
            </a:prstGeom>
            <a:noFill/>
            <a:ln w="19050" algn="ctr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2075" tIns="46038" rIns="92075" bIns="46038" anchor="ctr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5" name="Text Box 16"/>
            <p:cNvSpPr txBox="1">
              <a:spLocks noChangeArrowheads="1"/>
            </p:cNvSpPr>
            <p:nvPr/>
          </p:nvSpPr>
          <p:spPr bwMode="auto">
            <a:xfrm>
              <a:off x="3799229" y="4619078"/>
              <a:ext cx="2276264" cy="3422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GB" altLang="en-US" dirty="0">
                  <a:solidFill>
                    <a:srgbClr val="0000FF"/>
                  </a:solidFill>
                  <a:latin typeface="Arial" panose="020B0604020202020204" pitchFamily="34" charset="0"/>
                </a:rPr>
                <a:t>..over 300 physicists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-1476" y="5176897"/>
            <a:ext cx="8819490" cy="1007072"/>
            <a:chOff x="-8603" y="5202550"/>
            <a:chExt cx="8819490" cy="100707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391037" y="5391725"/>
              <a:ext cx="6419850" cy="571500"/>
            </a:xfrm>
            <a:prstGeom prst="rect">
              <a:avLst/>
            </a:prstGeom>
          </p:spPr>
        </p:pic>
        <p:sp>
          <p:nvSpPr>
            <p:cNvPr id="24" name="Oval 9"/>
            <p:cNvSpPr>
              <a:spLocks noChangeArrowheads="1"/>
            </p:cNvSpPr>
            <p:nvPr/>
          </p:nvSpPr>
          <p:spPr bwMode="auto">
            <a:xfrm>
              <a:off x="4597569" y="5533012"/>
              <a:ext cx="2553735" cy="288925"/>
            </a:xfrm>
            <a:prstGeom prst="ellipse">
              <a:avLst/>
            </a:prstGeom>
            <a:noFill/>
            <a:ln w="19050" algn="ctr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2075" tIns="46038" rIns="92075" bIns="46038" anchor="ctr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 sz="160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6" name="Text Box 16"/>
            <p:cNvSpPr txBox="1">
              <a:spLocks noChangeArrowheads="1"/>
            </p:cNvSpPr>
            <p:nvPr/>
          </p:nvSpPr>
          <p:spPr bwMode="auto">
            <a:xfrm>
              <a:off x="-8603" y="5202550"/>
              <a:ext cx="2737929" cy="100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GB" altLang="en-US" dirty="0">
                  <a:solidFill>
                    <a:srgbClr val="0000FF"/>
                  </a:solidFill>
                  <a:latin typeface="Arial" panose="020B0604020202020204" pitchFamily="34" charset="0"/>
                </a:rPr>
                <a:t>..whether the famous </a:t>
              </a:r>
            </a:p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GB" altLang="en-US" dirty="0">
                  <a:solidFill>
                    <a:srgbClr val="0000FF"/>
                  </a:solidFill>
                  <a:latin typeface="Arial" panose="020B0604020202020204" pitchFamily="34" charset="0"/>
                </a:rPr>
                <a:t>quark-gluon plasma </a:t>
              </a:r>
            </a:p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GB" altLang="en-US" dirty="0">
                  <a:solidFill>
                    <a:srgbClr val="0000FF"/>
                  </a:solidFill>
                  <a:latin typeface="Arial" panose="020B0604020202020204" pitchFamily="34" charset="0"/>
                </a:rPr>
                <a:t>really has been achieved</a:t>
              </a:r>
            </a:p>
          </p:txBody>
        </p:sp>
      </p:grpSp>
      <p:sp>
        <p:nvSpPr>
          <p:cNvPr id="30" name="Oval 29"/>
          <p:cNvSpPr/>
          <p:nvPr/>
        </p:nvSpPr>
        <p:spPr bwMode="auto">
          <a:xfrm>
            <a:off x="7435168" y="1756646"/>
            <a:ext cx="1343571" cy="54747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endParaRPr lang="en-US">
              <a:solidFill>
                <a:srgbClr val="0000FF"/>
              </a:solidFill>
              <a:latin typeface="Arial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389843" y="2920414"/>
            <a:ext cx="1010312" cy="1236587"/>
            <a:chOff x="248194" y="2542903"/>
            <a:chExt cx="1294937" cy="1584960"/>
          </a:xfrm>
        </p:grpSpPr>
        <p:sp>
          <p:nvSpPr>
            <p:cNvPr id="34" name="Right Arrow 33"/>
            <p:cNvSpPr/>
            <p:nvPr/>
          </p:nvSpPr>
          <p:spPr bwMode="auto">
            <a:xfrm>
              <a:off x="248194" y="3331029"/>
              <a:ext cx="770709" cy="352697"/>
            </a:xfrm>
            <a:prstGeom prst="rightArrow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1058091" y="2978331"/>
              <a:ext cx="182880" cy="1149532"/>
            </a:xfrm>
            <a:prstGeom prst="rect">
              <a:avLst/>
            </a:prstGeom>
            <a:solidFill>
              <a:srgbClr val="FFC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2458" y="2926080"/>
              <a:ext cx="5725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2000" baseline="30000" dirty="0">
                  <a:solidFill>
                    <a:srgbClr val="FF0000"/>
                  </a:solidFill>
                  <a:latin typeface="Arial" charset="0"/>
                </a:rPr>
                <a:t>16</a:t>
              </a:r>
              <a:r>
                <a:rPr lang="en-US" sz="2000" dirty="0">
                  <a:solidFill>
                    <a:srgbClr val="FF0000"/>
                  </a:solidFill>
                  <a:latin typeface="Arial" charset="0"/>
                </a:rPr>
                <a:t>O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40073" y="2542903"/>
              <a:ext cx="1003058" cy="4733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2000" baseline="30000" dirty="0">
                  <a:solidFill>
                    <a:srgbClr val="000000"/>
                  </a:solidFill>
                  <a:latin typeface="Arial" charset="0"/>
                </a:rPr>
                <a:t>197</a:t>
              </a:r>
              <a:r>
                <a:rPr lang="en-US" sz="2000" dirty="0">
                  <a:solidFill>
                    <a:srgbClr val="000000"/>
                  </a:solidFill>
                  <a:latin typeface="Arial" charset="0"/>
                </a:rPr>
                <a:t>Au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88470" y="878130"/>
            <a:ext cx="1518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FF"/>
                </a:solidFill>
              </a:rPr>
              <a:t>SPS: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b="1" dirty="0">
                <a:solidFill>
                  <a:srgbClr val="000000"/>
                </a:solidFill>
              </a:rPr>
              <a:t>Sept ‘86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1973" y="2572174"/>
            <a:ext cx="1573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FF"/>
                </a:solidFill>
              </a:rPr>
              <a:t>AGS</a:t>
            </a:r>
            <a:r>
              <a:rPr lang="en-US" dirty="0">
                <a:solidFill>
                  <a:srgbClr val="000000"/>
                </a:solidFill>
              </a:rPr>
              <a:t>: </a:t>
            </a:r>
            <a:r>
              <a:rPr lang="en-US" b="1" dirty="0">
                <a:solidFill>
                  <a:srgbClr val="000000"/>
                </a:solidFill>
              </a:rPr>
              <a:t>Nov. ‘86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761617" y="6183969"/>
            <a:ext cx="2382383" cy="6740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dirty="0">
                <a:solidFill>
                  <a:srgbClr val="0000FF"/>
                </a:solidFill>
                <a:latin typeface="Arial" charset="0"/>
              </a:rPr>
              <a:t>CERN SPS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dirty="0">
                <a:solidFill>
                  <a:srgbClr val="0000FF"/>
                </a:solidFill>
                <a:latin typeface="Arial" charset="0"/>
              </a:rPr>
              <a:t>√s = 20 GeV/Nucleon</a:t>
            </a:r>
          </a:p>
        </p:txBody>
      </p:sp>
    </p:spTree>
    <p:extLst>
      <p:ext uri="{BB962C8B-B14F-4D97-AF65-F5344CB8AC3E}">
        <p14:creationId xmlns:p14="http://schemas.microsoft.com/office/powerpoint/2010/main" val="145766481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7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7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6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19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AC681D-A208-4AA9-927A-62F84584EA97}" type="slidenum">
              <a:rPr lang="en-US">
                <a:solidFill>
                  <a:srgbClr val="919191"/>
                </a:solidFill>
              </a:rPr>
              <a:pPr/>
              <a:t>20</a:t>
            </a:fld>
            <a:endParaRPr lang="en-US">
              <a:solidFill>
                <a:srgbClr val="919191"/>
              </a:solidFill>
            </a:endParaRPr>
          </a:p>
        </p:txBody>
      </p:sp>
      <p:pic>
        <p:nvPicPr>
          <p:cNvPr id="434178" name="Picture 2" descr="flow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00208" y="2696412"/>
            <a:ext cx="6591300" cy="4144962"/>
          </a:xfrm>
          <a:prstGeom prst="rect">
            <a:avLst/>
          </a:prstGeom>
          <a:noFill/>
        </p:spPr>
      </p:pic>
      <p:sp>
        <p:nvSpPr>
          <p:cNvPr id="434179" name="Rectangle 3"/>
          <p:cNvSpPr>
            <a:spLocks noGrp="1" noChangeArrowheads="1"/>
          </p:cNvSpPr>
          <p:nvPr>
            <p:ph type="title"/>
          </p:nvPr>
        </p:nvSpPr>
        <p:spPr>
          <a:xfrm>
            <a:off x="467544" y="70252"/>
            <a:ext cx="7550144" cy="536173"/>
          </a:xfrm>
          <a:noFill/>
          <a:ln/>
        </p:spPr>
        <p:txBody>
          <a:bodyPr/>
          <a:lstStyle/>
          <a:p>
            <a:r>
              <a:rPr lang="en-US" sz="2800" b="0" dirty="0">
                <a:solidFill>
                  <a:schemeClr val="tx1"/>
                </a:solidFill>
              </a:rPr>
              <a:t>Properties of Matter: </a:t>
            </a:r>
            <a:r>
              <a:rPr lang="en-US" sz="3200" dirty="0"/>
              <a:t>Hydrodynamic  Flow</a:t>
            </a:r>
          </a:p>
        </p:txBody>
      </p:sp>
      <p:sp>
        <p:nvSpPr>
          <p:cNvPr id="4341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606425"/>
            <a:ext cx="9312275" cy="6096000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b="1" dirty="0"/>
              <a:t>Flow: </a:t>
            </a:r>
            <a:r>
              <a:rPr lang="en-US" dirty="0"/>
              <a:t>Strong</a:t>
            </a:r>
            <a:r>
              <a:rPr lang="en-US" b="1" dirty="0"/>
              <a:t> </a:t>
            </a:r>
            <a:r>
              <a:rPr lang="en-US" dirty="0"/>
              <a:t>correlation between coordinate and momentum space</a:t>
            </a:r>
          </a:p>
          <a:p>
            <a:pPr lvl="1"/>
            <a:r>
              <a:rPr lang="en-US" dirty="0"/>
              <a:t>builds up in an</a:t>
            </a:r>
            <a:r>
              <a:rPr lang="en-US" b="1" dirty="0"/>
              <a:t> </a:t>
            </a:r>
            <a:r>
              <a:rPr lang="en-US" b="1" dirty="0">
                <a:solidFill>
                  <a:schemeClr val="hlink"/>
                </a:solidFill>
              </a:rPr>
              <a:t>interacting medium with pressure gradients =&gt; </a:t>
            </a:r>
            <a:r>
              <a:rPr lang="en-US" b="1" dirty="0">
                <a:solidFill>
                  <a:srgbClr val="FF00FF"/>
                </a:solidFill>
              </a:rPr>
              <a:t>Hydrodynamics</a:t>
            </a:r>
            <a:br>
              <a:rPr lang="en-US" b="1" dirty="0">
                <a:solidFill>
                  <a:srgbClr val="FF00FF"/>
                </a:solidFill>
              </a:rPr>
            </a:br>
            <a:br>
              <a:rPr lang="en-DE" b="1" dirty="0">
                <a:solidFill>
                  <a:srgbClr val="FF00FF"/>
                </a:solidFill>
              </a:rPr>
            </a:br>
            <a:br>
              <a:rPr lang="en-DE" b="1" dirty="0">
                <a:solidFill>
                  <a:srgbClr val="FF00FF"/>
                </a:solidFill>
              </a:rPr>
            </a:br>
            <a:endParaRPr lang="en-US" b="1" dirty="0">
              <a:solidFill>
                <a:srgbClr val="FF00FF"/>
              </a:solidFill>
            </a:endParaRPr>
          </a:p>
          <a:p>
            <a:pPr marL="363538" lvl="2" indent="0">
              <a:buNone/>
            </a:pPr>
            <a:endParaRPr lang="en-DE" dirty="0"/>
          </a:p>
          <a:p>
            <a:pPr marL="74613" lvl="1" indent="274638"/>
            <a:r>
              <a:rPr lang="en-US" dirty="0"/>
              <a:t>flow modulation </a:t>
            </a:r>
            <a:r>
              <a:rPr lang="en-US" b="1" dirty="0">
                <a:solidFill>
                  <a:srgbClr val="FF0000"/>
                </a:solidFill>
              </a:rPr>
              <a:t>v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/>
              <a:t>depends on </a:t>
            </a:r>
            <a:r>
              <a:rPr lang="en-US" b="1" dirty="0">
                <a:solidFill>
                  <a:srgbClr val="FF0000"/>
                </a:solidFill>
              </a:rPr>
              <a:t> </a:t>
            </a:r>
          </a:p>
          <a:p>
            <a:pPr marL="363538" lvl="2" indent="176213"/>
            <a:r>
              <a:rPr lang="en-US" b="1" dirty="0"/>
              <a:t> </a:t>
            </a:r>
            <a:r>
              <a:rPr lang="en-US" b="1" u="sng" dirty="0"/>
              <a:t>Initial Conditions</a:t>
            </a:r>
            <a:r>
              <a:rPr lang="en-US" b="1" dirty="0"/>
              <a:t>: </a:t>
            </a:r>
            <a:r>
              <a:rPr lang="en-US" dirty="0"/>
              <a:t>geometrical boundary conditions, pressure gradients</a:t>
            </a:r>
          </a:p>
          <a:p>
            <a:pPr lvl="3"/>
            <a:r>
              <a:rPr lang="en-US" b="1" u="sng" dirty="0">
                <a:solidFill>
                  <a:srgbClr val="FF0000"/>
                </a:solidFill>
              </a:rPr>
              <a:t> </a:t>
            </a:r>
            <a:r>
              <a:rPr lang="en-DE" u="sng" dirty="0">
                <a:solidFill>
                  <a:srgbClr val="FF0000"/>
                </a:solidFill>
              </a:rPr>
              <a:t>geometrical</a:t>
            </a:r>
            <a:r>
              <a:rPr lang="en-DE" b="1" u="sng" dirty="0">
                <a:solidFill>
                  <a:srgbClr val="FF0000"/>
                </a:solidFill>
              </a:rPr>
              <a:t> </a:t>
            </a:r>
            <a:r>
              <a:rPr lang="en-US" u="sng" dirty="0">
                <a:solidFill>
                  <a:srgbClr val="FF0000"/>
                </a:solidFill>
              </a:rPr>
              <a:t>eccentricity </a:t>
            </a:r>
            <a:r>
              <a:rPr lang="en-US" u="sng" dirty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dirty="0"/>
              <a:t> = (y</a:t>
            </a:r>
            <a:r>
              <a:rPr lang="en-US" baseline="30000" dirty="0"/>
              <a:t>2</a:t>
            </a:r>
            <a:r>
              <a:rPr lang="en-US" dirty="0"/>
              <a:t>-x</a:t>
            </a:r>
            <a:r>
              <a:rPr lang="en-US" baseline="30000" dirty="0"/>
              <a:t>2</a:t>
            </a:r>
            <a:r>
              <a:rPr lang="en-US" dirty="0"/>
              <a:t>)/(y</a:t>
            </a:r>
            <a:r>
              <a:rPr lang="en-US" baseline="30000" dirty="0"/>
              <a:t>2</a:t>
            </a:r>
            <a:r>
              <a:rPr lang="en-US" dirty="0"/>
              <a:t>+x</a:t>
            </a:r>
            <a:r>
              <a:rPr lang="en-US" baseline="30000" dirty="0"/>
              <a:t>2</a:t>
            </a:r>
            <a:r>
              <a:rPr lang="en-US" dirty="0"/>
              <a:t>) </a:t>
            </a:r>
            <a:r>
              <a:rPr lang="en-US" b="1" dirty="0">
                <a:solidFill>
                  <a:srgbClr val="FF00FF"/>
                </a:solidFill>
              </a:rPr>
              <a:t>drives</a:t>
            </a:r>
            <a:r>
              <a:rPr lang="en-US" dirty="0"/>
              <a:t> flow</a:t>
            </a:r>
          </a:p>
          <a:p>
            <a:pPr marL="363538" lvl="2" indent="176213"/>
            <a:r>
              <a:rPr lang="en-US" b="1" dirty="0"/>
              <a:t> </a:t>
            </a:r>
            <a:r>
              <a:rPr lang="en-US" b="1" u="sng" dirty="0"/>
              <a:t>Fluid properties</a:t>
            </a:r>
            <a:r>
              <a:rPr lang="en-US" b="1" dirty="0"/>
              <a:t>: </a:t>
            </a:r>
            <a:r>
              <a:rPr lang="en-US" b="1" dirty="0">
                <a:solidFill>
                  <a:srgbClr val="FF00FF"/>
                </a:solidFill>
              </a:rPr>
              <a:t>Equation of State</a:t>
            </a:r>
            <a:r>
              <a:rPr lang="en-US" b="1" dirty="0"/>
              <a:t> </a:t>
            </a:r>
            <a:r>
              <a:rPr lang="en-US" b="1" dirty="0" err="1"/>
              <a:t>EoS</a:t>
            </a:r>
            <a:r>
              <a:rPr lang="en-US" b="1" dirty="0"/>
              <a:t> f(P,E,T), </a:t>
            </a:r>
            <a:r>
              <a:rPr lang="en-US" b="1" dirty="0">
                <a:solidFill>
                  <a:srgbClr val="FF00FF"/>
                </a:solidFill>
              </a:rPr>
              <a:t>viscosity</a:t>
            </a:r>
            <a:r>
              <a:rPr lang="en-US" b="1" dirty="0"/>
              <a:t> </a:t>
            </a:r>
            <a:r>
              <a:rPr lang="en-US" b="1" dirty="0">
                <a:latin typeface="Symbol" pitchFamily="18" charset="2"/>
              </a:rPr>
              <a:t>h</a:t>
            </a:r>
            <a:r>
              <a:rPr lang="en-US" b="1" dirty="0"/>
              <a:t>  </a:t>
            </a:r>
            <a:r>
              <a:rPr lang="en-US" dirty="0"/>
              <a:t>(internal friction),..</a:t>
            </a:r>
            <a:endParaRPr lang="en-DE" dirty="0"/>
          </a:p>
          <a:p>
            <a:pPr lvl="3"/>
            <a:r>
              <a:rPr lang="en-US" u="sng" dirty="0">
                <a:solidFill>
                  <a:schemeClr val="hlink"/>
                </a:solidFill>
              </a:rPr>
              <a:t>(shear) viscosity </a:t>
            </a:r>
            <a:r>
              <a:rPr lang="en-US" u="sng" dirty="0">
                <a:solidFill>
                  <a:schemeClr val="hlink"/>
                </a:solidFill>
                <a:latin typeface="Symbol" pitchFamily="18" charset="2"/>
              </a:rPr>
              <a:t>h </a:t>
            </a:r>
            <a:r>
              <a:rPr lang="en-US" b="1" dirty="0">
                <a:solidFill>
                  <a:srgbClr val="FF00FF"/>
                </a:solidFill>
              </a:rPr>
              <a:t>dissipates</a:t>
            </a:r>
            <a:r>
              <a:rPr lang="en-US" dirty="0"/>
              <a:t> flow</a:t>
            </a:r>
          </a:p>
          <a:p>
            <a:pPr marL="173038" lvl="1" indent="0">
              <a:buNone/>
            </a:pPr>
            <a:r>
              <a:rPr lang="en-DE" dirty="0"/>
              <a:t>						</a:t>
            </a:r>
          </a:p>
        </p:txBody>
      </p:sp>
      <p:sp>
        <p:nvSpPr>
          <p:cNvPr id="2" name="Text Box 39">
            <a:extLst>
              <a:ext uri="{FF2B5EF4-FFF2-40B4-BE49-F238E27FC236}">
                <a16:creationId xmlns:a16="http://schemas.microsoft.com/office/drawing/2014/main" id="{0297CC2D-E08B-B2A7-0AAD-0B3C27972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173" y="1485261"/>
            <a:ext cx="8339462" cy="591573"/>
          </a:xfrm>
          <a:prstGeom prst="rect">
            <a:avLst/>
          </a:prstGeom>
          <a:solidFill>
            <a:srgbClr val="FFFF99">
              <a:alpha val="5900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</a:pPr>
            <a:r>
              <a:rPr lang="en-DE" dirty="0"/>
              <a:t>azimuthal flow via </a:t>
            </a:r>
            <a:r>
              <a:rPr lang="en-GB" b="1" dirty="0">
                <a:solidFill>
                  <a:srgbClr val="000000"/>
                </a:solidFill>
              </a:rPr>
              <a:t>Fourier analysis: 1 + 2 </a:t>
            </a:r>
            <a:r>
              <a:rPr lang="en-GB" b="1" dirty="0">
                <a:solidFill>
                  <a:srgbClr val="FC0128"/>
                </a:solidFill>
              </a:rPr>
              <a:t>v</a:t>
            </a:r>
            <a:r>
              <a:rPr lang="en-GB" b="1" baseline="-25000" dirty="0">
                <a:solidFill>
                  <a:srgbClr val="FC0128"/>
                </a:solidFill>
              </a:rPr>
              <a:t>1</a:t>
            </a:r>
            <a:r>
              <a:rPr lang="en-GB" b="1" dirty="0">
                <a:solidFill>
                  <a:srgbClr val="000000"/>
                </a:solidFill>
              </a:rPr>
              <a:t> cos(</a:t>
            </a:r>
            <a:r>
              <a:rPr lang="en-GB" b="1" dirty="0">
                <a:solidFill>
                  <a:srgbClr val="000000"/>
                </a:solidFill>
                <a:latin typeface="Symbol" pitchFamily="18" charset="2"/>
              </a:rPr>
              <a:t>f</a:t>
            </a:r>
            <a:r>
              <a:rPr lang="en-GB" b="1" dirty="0">
                <a:solidFill>
                  <a:srgbClr val="000000"/>
                </a:solidFill>
              </a:rPr>
              <a:t>)  + 2 </a:t>
            </a:r>
            <a:r>
              <a:rPr lang="en-GB" b="1" dirty="0">
                <a:solidFill>
                  <a:srgbClr val="FC0128"/>
                </a:solidFill>
              </a:rPr>
              <a:t>v</a:t>
            </a:r>
            <a:r>
              <a:rPr lang="en-GB" b="1" baseline="-25000" dirty="0">
                <a:solidFill>
                  <a:srgbClr val="FC0128"/>
                </a:solidFill>
              </a:rPr>
              <a:t>2</a:t>
            </a:r>
            <a:r>
              <a:rPr lang="en-GB" b="1" dirty="0">
                <a:solidFill>
                  <a:srgbClr val="000000"/>
                </a:solidFill>
              </a:rPr>
              <a:t> cos(</a:t>
            </a:r>
            <a:r>
              <a:rPr lang="en-GB" b="1" dirty="0">
                <a:solidFill>
                  <a:srgbClr val="FF0000"/>
                </a:solidFill>
              </a:rPr>
              <a:t>2</a:t>
            </a:r>
            <a:r>
              <a:rPr lang="en-GB" b="1" dirty="0">
                <a:solidFill>
                  <a:srgbClr val="000000"/>
                </a:solidFill>
                <a:latin typeface="Symbol" pitchFamily="18" charset="2"/>
              </a:rPr>
              <a:t>f</a:t>
            </a:r>
            <a:r>
              <a:rPr lang="en-GB" b="1" dirty="0">
                <a:solidFill>
                  <a:srgbClr val="000000"/>
                </a:solidFill>
              </a:rPr>
              <a:t>) + 2 </a:t>
            </a:r>
            <a:r>
              <a:rPr lang="en-GB" b="1" dirty="0">
                <a:solidFill>
                  <a:srgbClr val="FC0128"/>
                </a:solidFill>
              </a:rPr>
              <a:t>v</a:t>
            </a:r>
            <a:r>
              <a:rPr lang="en-GB" b="1" baseline="-25000" dirty="0">
                <a:solidFill>
                  <a:srgbClr val="FC0128"/>
                </a:solidFill>
              </a:rPr>
              <a:t>3</a:t>
            </a:r>
            <a:r>
              <a:rPr lang="en-GB" b="1" dirty="0">
                <a:solidFill>
                  <a:srgbClr val="000000"/>
                </a:solidFill>
              </a:rPr>
              <a:t> cos(</a:t>
            </a:r>
            <a:r>
              <a:rPr lang="en-GB" b="1" dirty="0">
                <a:solidFill>
                  <a:srgbClr val="FF0000"/>
                </a:solidFill>
              </a:rPr>
              <a:t>3</a:t>
            </a:r>
            <a:r>
              <a:rPr lang="en-GB" b="1" dirty="0">
                <a:solidFill>
                  <a:srgbClr val="000000"/>
                </a:solidFill>
                <a:latin typeface="Symbol" pitchFamily="18" charset="2"/>
              </a:rPr>
              <a:t>f</a:t>
            </a:r>
            <a:r>
              <a:rPr lang="en-GB" b="1" dirty="0">
                <a:solidFill>
                  <a:srgbClr val="000000"/>
                </a:solidFill>
              </a:rPr>
              <a:t>) +… </a:t>
            </a:r>
            <a:br>
              <a:rPr lang="en-DE" b="1" dirty="0">
                <a:solidFill>
                  <a:srgbClr val="000000"/>
                </a:solidFill>
              </a:rPr>
            </a:br>
            <a:r>
              <a:rPr lang="en-DE" dirty="0">
                <a:solidFill>
                  <a:srgbClr val="000000"/>
                </a:solidFill>
              </a:rPr>
              <a:t>radial flow (“v</a:t>
            </a:r>
            <a:r>
              <a:rPr lang="en-DE" baseline="-25000" dirty="0">
                <a:solidFill>
                  <a:srgbClr val="000000"/>
                </a:solidFill>
              </a:rPr>
              <a:t>0</a:t>
            </a:r>
            <a:r>
              <a:rPr lang="en-DE" dirty="0">
                <a:solidFill>
                  <a:srgbClr val="000000"/>
                </a:solidFill>
              </a:rPr>
              <a:t> component”) via </a:t>
            </a:r>
            <a:r>
              <a:rPr lang="en-DE" dirty="0" err="1">
                <a:solidFill>
                  <a:srgbClr val="000000"/>
                </a:solidFill>
              </a:rPr>
              <a:t>dN</a:t>
            </a:r>
            <a:r>
              <a:rPr lang="en-DE" dirty="0">
                <a:solidFill>
                  <a:srgbClr val="000000"/>
                </a:solidFill>
              </a:rPr>
              <a:t>/</a:t>
            </a:r>
            <a:r>
              <a:rPr lang="en-DE" dirty="0" err="1">
                <a:solidFill>
                  <a:srgbClr val="000000"/>
                </a:solidFill>
              </a:rPr>
              <a:t>dp</a:t>
            </a:r>
            <a:r>
              <a:rPr lang="en-DE" baseline="-25000" dirty="0" err="1">
                <a:solidFill>
                  <a:srgbClr val="000000"/>
                </a:solidFill>
              </a:rPr>
              <a:t>t</a:t>
            </a:r>
            <a:endParaRPr lang="en-GB" baseline="-25000" dirty="0">
              <a:solidFill>
                <a:srgbClr val="000000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FCD8B6-2A07-D032-058E-7F03E365CA0E}"/>
              </a:ext>
            </a:extLst>
          </p:cNvPr>
          <p:cNvGrpSpPr/>
          <p:nvPr/>
        </p:nvGrpSpPr>
        <p:grpSpPr>
          <a:xfrm>
            <a:off x="131073" y="4392984"/>
            <a:ext cx="4082388" cy="2388282"/>
            <a:chOff x="40763" y="4515073"/>
            <a:chExt cx="4082388" cy="238828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FB589E5-52A8-0BE6-0C6F-D08C43B988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8346" y="4515073"/>
              <a:ext cx="3274805" cy="2388282"/>
            </a:xfrm>
            <a:prstGeom prst="rect">
              <a:avLst/>
            </a:prstGeom>
          </p:spPr>
        </p:pic>
        <p:sp>
          <p:nvSpPr>
            <p:cNvPr id="4" name="Text Box 198">
              <a:extLst>
                <a:ext uri="{FF2B5EF4-FFF2-40B4-BE49-F238E27FC236}">
                  <a16:creationId xmlns:a16="http://schemas.microsoft.com/office/drawing/2014/main" id="{EB120114-7F00-2419-7D36-0D2BB7F0F6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63" y="6495776"/>
              <a:ext cx="2173672" cy="342274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</a:rPr>
                <a:t>Spatial deformation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F06433EA-95DE-20D3-E56E-EB678C8869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4228" y="3547245"/>
            <a:ext cx="2969009" cy="3334801"/>
          </a:xfrm>
          <a:prstGeom prst="rect">
            <a:avLst/>
          </a:prstGeom>
        </p:spPr>
      </p:pic>
      <p:sp>
        <p:nvSpPr>
          <p:cNvPr id="6" name="Right Arrow 270">
            <a:extLst>
              <a:ext uri="{FF2B5EF4-FFF2-40B4-BE49-F238E27FC236}">
                <a16:creationId xmlns:a16="http://schemas.microsoft.com/office/drawing/2014/main" id="{A6BE7549-067B-1DE6-5CB1-ECBAFA1AFDB7}"/>
              </a:ext>
            </a:extLst>
          </p:cNvPr>
          <p:cNvSpPr/>
          <p:nvPr/>
        </p:nvSpPr>
        <p:spPr bwMode="auto">
          <a:xfrm>
            <a:off x="4204156" y="5623485"/>
            <a:ext cx="1633389" cy="363557"/>
          </a:xfrm>
          <a:prstGeom prst="rightArrow">
            <a:avLst/>
          </a:prstGeom>
          <a:solidFill>
            <a:srgbClr val="FFFF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942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34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5386951"/>
              </p:ext>
            </p:extLst>
          </p:nvPr>
        </p:nvGraphicFramePr>
        <p:xfrm>
          <a:off x="7236296" y="2399450"/>
          <a:ext cx="1609725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787400" imgH="431800" progId="Equation.3">
                  <p:embed/>
                </p:oleObj>
              </mc:Choice>
              <mc:Fallback>
                <p:oleObj name="Equation" r:id="rId3" imgW="787400" imgH="43180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2399450"/>
                        <a:ext cx="1609725" cy="8826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Wuhan 2024 J. Schukraft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91919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63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6CEF66-1797-4DE3-8F32-4976061375F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1657" y="46320"/>
            <a:ext cx="5713103" cy="591573"/>
          </a:xfrm>
          <a:noFill/>
        </p:spPr>
        <p:txBody>
          <a:bodyPr/>
          <a:lstStyle/>
          <a:p>
            <a:pPr eaLnBrk="1" hangingPunct="1"/>
            <a:r>
              <a:rPr lang="en-US" dirty="0"/>
              <a:t>QGP: The 'perfect Liquid'</a:t>
            </a:r>
          </a:p>
        </p:txBody>
      </p:sp>
      <p:sp>
        <p:nvSpPr>
          <p:cNvPr id="899086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16626" y="2127795"/>
            <a:ext cx="9144000" cy="4205973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b="1" dirty="0"/>
              <a:t>Perfect liquid </a:t>
            </a:r>
            <a:r>
              <a:rPr lang="en-US" b="1" dirty="0">
                <a:solidFill>
                  <a:schemeClr val="hlink"/>
                </a:solidFill>
                <a:latin typeface="Symbol" pitchFamily="18" charset="2"/>
              </a:rPr>
              <a:t>®</a:t>
            </a:r>
            <a:r>
              <a:rPr lang="en-US" b="1" dirty="0">
                <a:latin typeface="Symbol" pitchFamily="18" charset="2"/>
              </a:rPr>
              <a:t> </a:t>
            </a:r>
            <a:r>
              <a:rPr lang="en-US" dirty="0"/>
              <a:t> </a:t>
            </a:r>
            <a:r>
              <a:rPr lang="en-US" b="1" dirty="0"/>
              <a:t>Viscosity/Entropy </a:t>
            </a:r>
            <a:r>
              <a:rPr lang="en-US" b="1" dirty="0">
                <a:solidFill>
                  <a:srgbClr val="FF33CC"/>
                </a:solidFill>
                <a:latin typeface="Symbol" pitchFamily="18" charset="2"/>
              </a:rPr>
              <a:t>h/</a:t>
            </a:r>
            <a:r>
              <a:rPr lang="en-US" b="1" dirty="0">
                <a:solidFill>
                  <a:srgbClr val="FF33CC"/>
                </a:solidFill>
              </a:rPr>
              <a:t>S </a:t>
            </a:r>
            <a:r>
              <a:rPr lang="en-US" b="1" dirty="0">
                <a:solidFill>
                  <a:srgbClr val="FF33CC"/>
                </a:solidFill>
                <a:latin typeface="Symbol" pitchFamily="18" charset="2"/>
              </a:rPr>
              <a:t>»</a:t>
            </a:r>
            <a:r>
              <a:rPr lang="en-US" b="1" dirty="0">
                <a:solidFill>
                  <a:srgbClr val="FF33CC"/>
                </a:solidFill>
              </a:rPr>
              <a:t> 0 </a:t>
            </a:r>
          </a:p>
          <a:p>
            <a:pPr marL="180975" lvl="1" indent="0" eaLnBrk="1" hangingPunct="1">
              <a:spcAft>
                <a:spcPts val="600"/>
              </a:spcAft>
            </a:pPr>
            <a:r>
              <a:rPr lang="en-US" dirty="0"/>
              <a:t> large interaction cross section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dirty="0"/>
              <a:t> in the liquid</a:t>
            </a:r>
            <a:endParaRPr lang="en-US" sz="1600" dirty="0"/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4999780" y="808756"/>
            <a:ext cx="4030834" cy="1108638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C0128"/>
              </a:buClr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AdS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/CFT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conjecture:   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PRL 94(2005) 111601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C0128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/s = 1/4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p     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(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≈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0.08)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is lower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quantum limit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for viscosity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mean free path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≈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Compton wavelength  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956B21-42AA-8911-3334-D600EFB8C3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746631"/>
            <a:ext cx="3664014" cy="114005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9A74A810-27BB-589F-260B-EC7A1ED10233}"/>
              </a:ext>
            </a:extLst>
          </p:cNvPr>
          <p:cNvGrpSpPr/>
          <p:nvPr/>
        </p:nvGrpSpPr>
        <p:grpSpPr>
          <a:xfrm>
            <a:off x="571799" y="3750459"/>
            <a:ext cx="8458815" cy="3057709"/>
            <a:chOff x="-3204194" y="3789040"/>
            <a:chExt cx="8458815" cy="305770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22D2CCA-FED3-8123-93A4-30FEA154466A}"/>
                </a:ext>
              </a:extLst>
            </p:cNvPr>
            <p:cNvGrpSpPr/>
            <p:nvPr/>
          </p:nvGrpSpPr>
          <p:grpSpPr>
            <a:xfrm>
              <a:off x="-3204194" y="3789040"/>
              <a:ext cx="8458815" cy="3057709"/>
              <a:chOff x="-3204194" y="3789040"/>
              <a:chExt cx="8458815" cy="3057709"/>
            </a:xfrm>
          </p:grpSpPr>
          <p:pic>
            <p:nvPicPr>
              <p:cNvPr id="11" name="Picture 1">
                <a:extLst>
                  <a:ext uri="{FF2B5EF4-FFF2-40B4-BE49-F238E27FC236}">
                    <a16:creationId xmlns:a16="http://schemas.microsoft.com/office/drawing/2014/main" id="{6ABA2FCD-E207-E3A2-B868-D4177C3AF2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print"/>
              <a:srcRect l="2557" t="3622" r="1418"/>
              <a:stretch/>
            </p:blipFill>
            <p:spPr bwMode="auto">
              <a:xfrm>
                <a:off x="-16626" y="3789040"/>
                <a:ext cx="5271247" cy="30577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Text Box 94">
                <a:extLst>
                  <a:ext uri="{FF2B5EF4-FFF2-40B4-BE49-F238E27FC236}">
                    <a16:creationId xmlns:a16="http://schemas.microsoft.com/office/drawing/2014/main" id="{4A8B7425-6616-F8E4-2821-FD22E53AEA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3204194" y="4770593"/>
                <a:ext cx="2384409" cy="585418"/>
              </a:xfrm>
              <a:prstGeom prst="rect">
                <a:avLst/>
              </a:prstGeom>
              <a:solidFill>
                <a:srgbClr val="FFFF99"/>
              </a:solidFill>
              <a:ln w="38100" algn="ctr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/>
              <a:p>
                <a:pPr algn="l" eaLnBrk="1" fontAlgn="auto" hangingPunct="1">
                  <a:spcAft>
                    <a:spcPts val="0"/>
                  </a:spcAft>
                  <a:defRPr/>
                </a:pPr>
                <a:r>
                  <a:rPr lang="en-US" sz="1600" b="1" u="sng" kern="0" dirty="0">
                    <a:solidFill>
                      <a:srgbClr val="000000"/>
                    </a:solidFill>
                  </a:rPr>
                  <a:t>2004</a:t>
                </a:r>
                <a:r>
                  <a:rPr lang="en-US" sz="1600" kern="0" dirty="0">
                    <a:solidFill>
                      <a:srgbClr val="000000"/>
                    </a:solidFill>
                  </a:rPr>
                  <a:t>: </a:t>
                </a:r>
                <a:r>
                  <a:rPr lang="en-DE" sz="1600" kern="0" dirty="0">
                    <a:solidFill>
                      <a:srgbClr val="000000"/>
                    </a:solidFill>
                  </a:rPr>
                  <a:t> </a:t>
                </a:r>
                <a:r>
                  <a:rPr lang="en-US" sz="1600" kern="0" dirty="0">
                    <a:solidFill>
                      <a:srgbClr val="000000"/>
                    </a:solidFill>
                    <a:latin typeface="Symbol" pitchFamily="18" charset="2"/>
                  </a:rPr>
                  <a:t>h</a:t>
                </a:r>
                <a:r>
                  <a:rPr lang="en-US" sz="1600" kern="0" dirty="0">
                    <a:solidFill>
                      <a:srgbClr val="000000"/>
                    </a:solidFill>
                  </a:rPr>
                  <a:t>/s &lt;  </a:t>
                </a:r>
                <a:r>
                  <a:rPr lang="en-US" sz="1600" b="1" kern="0" dirty="0">
                    <a:solidFill>
                      <a:srgbClr val="000000"/>
                    </a:solidFill>
                  </a:rPr>
                  <a:t>10</a:t>
                </a:r>
                <a:r>
                  <a:rPr lang="en-DE" sz="1600" b="1" kern="0" dirty="0">
                    <a:solidFill>
                      <a:srgbClr val="000000"/>
                    </a:solidFill>
                  </a:rPr>
                  <a:t>   </a:t>
                </a:r>
                <a:r>
                  <a:rPr lang="en-DE" sz="1600" kern="0" dirty="0">
                    <a:solidFill>
                      <a:srgbClr val="000000"/>
                    </a:solidFill>
                  </a:rPr>
                  <a:t>x1/(</a:t>
                </a:r>
                <a:r>
                  <a:rPr lang="en-US" sz="1600" kern="0" dirty="0">
                    <a:solidFill>
                      <a:srgbClr val="000000"/>
                    </a:solidFill>
                  </a:rPr>
                  <a:t>4</a:t>
                </a:r>
                <a:r>
                  <a:rPr lang="en-US" sz="1600" kern="0" dirty="0">
                    <a:solidFill>
                      <a:srgbClr val="000000"/>
                    </a:solidFill>
                    <a:latin typeface="Symbol" pitchFamily="18" charset="2"/>
                  </a:rPr>
                  <a:t>p</a:t>
                </a:r>
                <a:r>
                  <a:rPr lang="en-DE" sz="1600" kern="0" dirty="0">
                    <a:solidFill>
                      <a:srgbClr val="000000"/>
                    </a:solidFill>
                  </a:rPr>
                  <a:t>)</a:t>
                </a:r>
                <a:endParaRPr lang="en-US" sz="1600" kern="0" dirty="0">
                  <a:solidFill>
                    <a:srgbClr val="000000"/>
                  </a:solidFill>
                </a:endParaRPr>
              </a:p>
              <a:p>
                <a:pPr algn="l" eaLnBrk="1" fontAlgn="auto" hangingPunct="1">
                  <a:spcAft>
                    <a:spcPts val="0"/>
                  </a:spcAft>
                  <a:defRPr/>
                </a:pPr>
                <a:r>
                  <a:rPr lang="en-US" sz="1600" b="1" u="sng" kern="0" dirty="0">
                    <a:solidFill>
                      <a:srgbClr val="000000"/>
                    </a:solidFill>
                  </a:rPr>
                  <a:t>2014</a:t>
                </a:r>
                <a:r>
                  <a:rPr lang="en-US" sz="1600" kern="0" dirty="0">
                    <a:solidFill>
                      <a:srgbClr val="000000"/>
                    </a:solidFill>
                  </a:rPr>
                  <a:t>: </a:t>
                </a:r>
                <a:r>
                  <a:rPr lang="en-US" sz="1600" kern="0" dirty="0">
                    <a:solidFill>
                      <a:srgbClr val="000000"/>
                    </a:solidFill>
                    <a:latin typeface="Symbol" pitchFamily="18" charset="2"/>
                  </a:rPr>
                  <a:t>h</a:t>
                </a:r>
                <a:r>
                  <a:rPr lang="en-US" sz="1600" kern="0" dirty="0">
                    <a:solidFill>
                      <a:srgbClr val="000000"/>
                    </a:solidFill>
                  </a:rPr>
                  <a:t>/s </a:t>
                </a:r>
                <a:r>
                  <a:rPr lang="en-GB" sz="1600" kern="0" dirty="0">
                    <a:solidFill>
                      <a:srgbClr val="000000"/>
                    </a:solidFill>
                  </a:rPr>
                  <a:t>≈</a:t>
                </a:r>
                <a:r>
                  <a:rPr lang="en-US" sz="1600" b="1" kern="0" dirty="0">
                    <a:solidFill>
                      <a:srgbClr val="FF0000"/>
                    </a:solidFill>
                  </a:rPr>
                  <a:t> 1 – 2</a:t>
                </a:r>
                <a:r>
                  <a:rPr lang="en-DE" sz="1600" b="1" kern="0" dirty="0">
                    <a:solidFill>
                      <a:srgbClr val="FF0000"/>
                    </a:solidFill>
                  </a:rPr>
                  <a:t> </a:t>
                </a:r>
                <a:r>
                  <a:rPr lang="en-DE" sz="1600" kern="0" dirty="0">
                    <a:solidFill>
                      <a:srgbClr val="000000"/>
                    </a:solidFill>
                  </a:rPr>
                  <a:t>x1/(</a:t>
                </a:r>
                <a:r>
                  <a:rPr lang="en-US" sz="1600" kern="0" dirty="0">
                    <a:solidFill>
                      <a:srgbClr val="000000"/>
                    </a:solidFill>
                  </a:rPr>
                  <a:t>4</a:t>
                </a:r>
                <a:r>
                  <a:rPr lang="en-US" sz="1600" kern="0" dirty="0">
                    <a:solidFill>
                      <a:srgbClr val="000000"/>
                    </a:solidFill>
                    <a:latin typeface="Symbol" pitchFamily="18" charset="2"/>
                  </a:rPr>
                  <a:t>p</a:t>
                </a:r>
                <a:r>
                  <a:rPr lang="en-DE" sz="1600" kern="0" dirty="0">
                    <a:solidFill>
                      <a:srgbClr val="000000"/>
                    </a:solidFill>
                  </a:rPr>
                  <a:t>)</a:t>
                </a:r>
                <a:endParaRPr lang="en-US" sz="1600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Text Box 5">
                <a:extLst>
                  <a:ext uri="{FF2B5EF4-FFF2-40B4-BE49-F238E27FC236}">
                    <a16:creationId xmlns:a16="http://schemas.microsoft.com/office/drawing/2014/main" id="{854CCA95-0DD5-2C94-B59C-1670A46854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59832" y="3861048"/>
                <a:ext cx="1800200" cy="342274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  <a:buClr>
                    <a:srgbClr val="FC0128"/>
                  </a:buClr>
                  <a:defRPr/>
                </a:pPr>
                <a:r>
                  <a:rPr lang="en-US" b="1" kern="0" dirty="0">
                    <a:solidFill>
                      <a:srgbClr val="0066FF"/>
                    </a:solidFill>
                    <a:latin typeface="Symbol" pitchFamily="18" charset="2"/>
                  </a:rPr>
                  <a:t>h/</a:t>
                </a:r>
                <a:r>
                  <a:rPr lang="en-US" kern="0" dirty="0">
                    <a:solidFill>
                      <a:sysClr val="windowText" lastClr="000000"/>
                    </a:solidFill>
                    <a:latin typeface="Arial" charset="0"/>
                  </a:rPr>
                  <a:t>s versus time </a:t>
                </a:r>
                <a:endParaRPr lang="en-US" kern="0" dirty="0">
                  <a:solidFill>
                    <a:sysClr val="windowText" lastClr="000000"/>
                  </a:solidFill>
                  <a:latin typeface="Symbol" pitchFamily="18" charset="2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2404F25-56D3-E732-8D76-1017401BBBA9}"/>
                </a:ext>
              </a:extLst>
            </p:cNvPr>
            <p:cNvGrpSpPr/>
            <p:nvPr/>
          </p:nvGrpSpPr>
          <p:grpSpPr>
            <a:xfrm>
              <a:off x="4283968" y="5085184"/>
              <a:ext cx="648072" cy="864096"/>
              <a:chOff x="4283968" y="5085184"/>
              <a:chExt cx="648072" cy="864096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2132B56-B2F2-2929-F2A7-7671B01952A8}"/>
                  </a:ext>
                </a:extLst>
              </p:cNvPr>
              <p:cNvSpPr txBox="1"/>
              <p:nvPr/>
            </p:nvSpPr>
            <p:spPr>
              <a:xfrm>
                <a:off x="4283968" y="5085184"/>
                <a:ext cx="606256" cy="369332"/>
              </a:xfrm>
              <a:prstGeom prst="rect">
                <a:avLst/>
              </a:prstGeom>
              <a:noFill/>
              <a:ln>
                <a:solidFill>
                  <a:srgbClr val="0066FF"/>
                </a:solidFill>
              </a:ln>
            </p:spPr>
            <p:txBody>
              <a:bodyPr wrap="none" rtlCol="0">
                <a:sp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en-US" b="1" kern="0" dirty="0">
                    <a:solidFill>
                      <a:srgbClr val="FF0000"/>
                    </a:solidFill>
                  </a:rPr>
                  <a:t>1/4</a:t>
                </a:r>
                <a:r>
                  <a:rPr lang="en-US" b="1" kern="0" dirty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p</a:t>
                </a:r>
                <a:endParaRPr lang="en-GB" b="1" kern="0" dirty="0">
                  <a:solidFill>
                    <a:srgbClr val="FF0000"/>
                  </a:solidFill>
                  <a:latin typeface="Symbol" panose="05050102010706020507" pitchFamily="18" charset="2"/>
                </a:endParaRPr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2779127E-B090-56DB-50B8-5EE1DF3E0E81}"/>
                  </a:ext>
                </a:extLst>
              </p:cNvPr>
              <p:cNvCxnSpPr/>
              <p:nvPr/>
            </p:nvCxnSpPr>
            <p:spPr bwMode="auto">
              <a:xfrm>
                <a:off x="4716016" y="5445224"/>
                <a:ext cx="216024" cy="504056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14" name="Text Box 16">
            <a:extLst>
              <a:ext uri="{FF2B5EF4-FFF2-40B4-BE49-F238E27FC236}">
                <a16:creationId xmlns:a16="http://schemas.microsoft.com/office/drawing/2014/main" id="{BD6C11E5-8474-22FD-B6F0-3E7C00B63D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744" y="3040048"/>
            <a:ext cx="4184068" cy="739306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C0128"/>
              </a:buClr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How perfect is it 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C0128"/>
              </a:buClr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Is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h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/s at the quantum limit 1/4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p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?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15" name="Picture 28" descr="champagne">
            <a:extLst>
              <a:ext uri="{FF2B5EF4-FFF2-40B4-BE49-F238E27FC236}">
                <a16:creationId xmlns:a16="http://schemas.microsoft.com/office/drawing/2014/main" id="{973C9548-CF8B-F0B6-4710-22A4CC8E40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77644" y="4505504"/>
            <a:ext cx="2932961" cy="2331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714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9086" grpId="0" uiExpand="1" build="p"/>
      <p:bldP spid="18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637720"/>
            <a:ext cx="9144000" cy="6165850"/>
          </a:xfrm>
        </p:spPr>
        <p:txBody>
          <a:bodyPr/>
          <a:lstStyle/>
          <a:p>
            <a:r>
              <a:rPr lang="en-US" dirty="0"/>
              <a:t>The first LHC Discovery </a:t>
            </a:r>
            <a:r>
              <a:rPr lang="en-US" sz="1600" dirty="0">
                <a:solidFill>
                  <a:schemeClr val="tx1"/>
                </a:solidFill>
              </a:rPr>
              <a:t>(pp 7 TeV, Sept 2010)</a:t>
            </a:r>
          </a:p>
          <a:p>
            <a:pPr lvl="1"/>
            <a:r>
              <a:rPr lang="en-US" dirty="0"/>
              <a:t>long range rapidity </a:t>
            </a:r>
            <a:r>
              <a:rPr lang="en-US" b="1" dirty="0">
                <a:solidFill>
                  <a:srgbClr val="FF0000"/>
                </a:solidFill>
              </a:rPr>
              <a:t>‘Ridge'</a:t>
            </a:r>
            <a:r>
              <a:rPr lang="en-US" dirty="0"/>
              <a:t> in 2-particle correlations</a:t>
            </a:r>
          </a:p>
          <a:p>
            <a:pPr lvl="2"/>
            <a:r>
              <a:rPr lang="en-US" dirty="0"/>
              <a:t>visible in the highest multiplicity pp collisions</a:t>
            </a:r>
          </a:p>
          <a:p>
            <a:pPr lvl="2"/>
            <a:r>
              <a:rPr lang="en-US" dirty="0"/>
              <a:t>arguably still the </a:t>
            </a:r>
            <a:r>
              <a:rPr lang="en-US" dirty="0">
                <a:solidFill>
                  <a:srgbClr val="FF00FF"/>
                </a:solidFill>
              </a:rPr>
              <a:t>most unexpected LHC discovery</a:t>
            </a:r>
            <a:endParaRPr lang="en-GB" dirty="0">
              <a:solidFill>
                <a:srgbClr val="FF00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086861" y="6644020"/>
            <a:ext cx="1524456" cy="216086"/>
          </a:xfr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Wuhan 2024 J. Schukraft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41C9E1-BDC2-4823-A7A9-8C95C7C43A4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075" y="46324"/>
            <a:ext cx="2058257" cy="591573"/>
          </a:xfrm>
        </p:spPr>
        <p:txBody>
          <a:bodyPr/>
          <a:lstStyle/>
          <a:p>
            <a:r>
              <a:rPr lang="en-US" dirty="0"/>
              <a:t>Surprise</a:t>
            </a:r>
            <a:endParaRPr lang="en-GB" dirty="0"/>
          </a:p>
        </p:txBody>
      </p:sp>
      <p:pic>
        <p:nvPicPr>
          <p:cNvPr id="13895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275" y="4049486"/>
            <a:ext cx="3669727" cy="132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" y="1983248"/>
            <a:ext cx="5861826" cy="3759619"/>
            <a:chOff x="1" y="1983248"/>
            <a:chExt cx="5861826" cy="3759619"/>
          </a:xfrm>
        </p:grpSpPr>
        <p:grpSp>
          <p:nvGrpSpPr>
            <p:cNvPr id="2" name="Group 1"/>
            <p:cNvGrpSpPr/>
            <p:nvPr/>
          </p:nvGrpSpPr>
          <p:grpSpPr>
            <a:xfrm>
              <a:off x="1" y="1983248"/>
              <a:ext cx="5861826" cy="3759619"/>
              <a:chOff x="1" y="1983248"/>
              <a:chExt cx="5861826" cy="3759619"/>
            </a:xfrm>
          </p:grpSpPr>
          <p:pic>
            <p:nvPicPr>
              <p:cNvPr id="18" name="Picture 4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619" t="11892" r="6650" b="6900"/>
              <a:stretch/>
            </p:blipFill>
            <p:spPr bwMode="auto">
              <a:xfrm>
                <a:off x="390292" y="2141023"/>
                <a:ext cx="4072289" cy="36018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Text Box 16"/>
              <p:cNvSpPr txBox="1">
                <a:spLocks noChangeArrowheads="1"/>
              </p:cNvSpPr>
              <p:nvPr/>
            </p:nvSpPr>
            <p:spPr bwMode="auto">
              <a:xfrm>
                <a:off x="1" y="1983248"/>
                <a:ext cx="2124634" cy="369974"/>
              </a:xfrm>
              <a:prstGeom prst="rect">
                <a:avLst/>
              </a:prstGeom>
              <a:solidFill>
                <a:srgbClr val="FFFF99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'Near Side Ridge</a:t>
                </a:r>
              </a:p>
            </p:txBody>
          </p:sp>
          <p:sp>
            <p:nvSpPr>
              <p:cNvPr id="28" name="Text Box 16"/>
              <p:cNvSpPr txBox="1">
                <a:spLocks noChangeArrowheads="1"/>
              </p:cNvSpPr>
              <p:nvPr/>
            </p:nvSpPr>
            <p:spPr bwMode="auto">
              <a:xfrm>
                <a:off x="3921512" y="2971989"/>
                <a:ext cx="1932879" cy="369974"/>
              </a:xfrm>
              <a:prstGeom prst="rect">
                <a:avLst/>
              </a:prstGeom>
              <a:solidFill>
                <a:srgbClr val="FFFF99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'Near Side JET'</a:t>
                </a:r>
              </a:p>
            </p:txBody>
          </p:sp>
          <p:sp>
            <p:nvSpPr>
              <p:cNvPr id="31" name="Text Box 16"/>
              <p:cNvSpPr txBox="1">
                <a:spLocks noChangeArrowheads="1"/>
              </p:cNvSpPr>
              <p:nvPr/>
            </p:nvSpPr>
            <p:spPr bwMode="auto">
              <a:xfrm>
                <a:off x="3928948" y="2154233"/>
                <a:ext cx="1932879" cy="369974"/>
              </a:xfrm>
              <a:prstGeom prst="rect">
                <a:avLst/>
              </a:prstGeom>
              <a:solidFill>
                <a:srgbClr val="FFFF99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'Away Side JET'</a:t>
                </a:r>
              </a:p>
            </p:txBody>
          </p:sp>
        </p:grpSp>
        <p:cxnSp>
          <p:nvCxnSpPr>
            <p:cNvPr id="24" name="Straight Arrow Connector 23"/>
            <p:cNvCxnSpPr/>
            <p:nvPr/>
          </p:nvCxnSpPr>
          <p:spPr bwMode="auto">
            <a:xfrm>
              <a:off x="1250576" y="2314522"/>
              <a:ext cx="1068880" cy="2458188"/>
            </a:xfrm>
            <a:prstGeom prst="straightConnector1">
              <a:avLst/>
            </a:prstGeom>
            <a:solidFill>
              <a:srgbClr val="FFFF99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Straight Arrow Connector 26"/>
            <p:cNvCxnSpPr/>
            <p:nvPr/>
          </p:nvCxnSpPr>
          <p:spPr bwMode="auto">
            <a:xfrm flipH="1">
              <a:off x="3133494" y="3289610"/>
              <a:ext cx="814038" cy="535258"/>
            </a:xfrm>
            <a:prstGeom prst="straightConnector1">
              <a:avLst/>
            </a:prstGeom>
            <a:solidFill>
              <a:srgbClr val="FFFF99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 bwMode="auto">
            <a:xfrm flipH="1">
              <a:off x="2873301" y="2464412"/>
              <a:ext cx="1040779" cy="531541"/>
            </a:xfrm>
            <a:prstGeom prst="straightConnector1">
              <a:avLst/>
            </a:prstGeom>
            <a:solidFill>
              <a:srgbClr val="FFFF99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2" name="Group 21"/>
          <p:cNvGrpSpPr/>
          <p:nvPr/>
        </p:nvGrpSpPr>
        <p:grpSpPr>
          <a:xfrm>
            <a:off x="250869" y="5828962"/>
            <a:ext cx="5877788" cy="942774"/>
            <a:chOff x="239983" y="5807190"/>
            <a:chExt cx="5877788" cy="942774"/>
          </a:xfrm>
        </p:grpSpPr>
        <p:grpSp>
          <p:nvGrpSpPr>
            <p:cNvPr id="19" name="Group 18"/>
            <p:cNvGrpSpPr/>
            <p:nvPr/>
          </p:nvGrpSpPr>
          <p:grpSpPr>
            <a:xfrm>
              <a:off x="239983" y="5807190"/>
              <a:ext cx="5834596" cy="942774"/>
              <a:chOff x="239983" y="5450358"/>
              <a:chExt cx="5834596" cy="942774"/>
            </a:xfrm>
          </p:grpSpPr>
          <p:pic>
            <p:nvPicPr>
              <p:cNvPr id="1389571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983" y="5450358"/>
                <a:ext cx="5770524" cy="7914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89572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736" y="6188927"/>
                <a:ext cx="5819843" cy="2042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20" name="Straight Connector 19"/>
            <p:cNvCxnSpPr/>
            <p:nvPr/>
          </p:nvCxnSpPr>
          <p:spPr bwMode="auto">
            <a:xfrm>
              <a:off x="2775857" y="6063343"/>
              <a:ext cx="1970314" cy="0"/>
            </a:xfrm>
            <a:prstGeom prst="line">
              <a:avLst/>
            </a:prstGeom>
            <a:solidFill>
              <a:srgbClr val="FFFF99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3309257" y="6433458"/>
              <a:ext cx="2808514" cy="0"/>
            </a:xfrm>
            <a:prstGeom prst="line">
              <a:avLst/>
            </a:prstGeom>
            <a:solidFill>
              <a:srgbClr val="FFFF99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1" name="Group 10"/>
          <p:cNvGrpSpPr>
            <a:grpSpLocks/>
          </p:cNvGrpSpPr>
          <p:nvPr/>
        </p:nvGrpSpPr>
        <p:grpSpPr bwMode="auto">
          <a:xfrm>
            <a:off x="6933457" y="1257541"/>
            <a:ext cx="1465365" cy="2253333"/>
            <a:chOff x="2264" y="1103"/>
            <a:chExt cx="374" cy="906"/>
          </a:xfrm>
        </p:grpSpPr>
        <p:pic>
          <p:nvPicPr>
            <p:cNvPr id="23" name="Picture 9" descr="ANd9GcSKWebf1asZ9Ykwot2h7lGlV5l2kCWwO2pjCqRe_8RFKrTyzwQ2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2264" y="1289"/>
              <a:ext cx="324" cy="720"/>
            </a:xfrm>
            <a:prstGeom prst="rect">
              <a:avLst/>
            </a:prstGeom>
            <a:noFill/>
          </p:spPr>
        </p:pic>
        <p:sp>
          <p:nvSpPr>
            <p:cNvPr id="26" name="Text Box 7"/>
            <p:cNvSpPr txBox="1">
              <a:spLocks noChangeArrowheads="1"/>
            </p:cNvSpPr>
            <p:nvPr/>
          </p:nvSpPr>
          <p:spPr bwMode="auto">
            <a:xfrm>
              <a:off x="2397" y="1103"/>
              <a:ext cx="241" cy="30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>
                <a:buClr>
                  <a:srgbClr val="FC0128"/>
                </a:buClr>
              </a:pPr>
              <a:r>
                <a:rPr lang="en-US" sz="2800">
                  <a:solidFill>
                    <a:srgbClr val="FC0128"/>
                  </a:solidFill>
                  <a:latin typeface="Arial" pitchFamily="34" charset="0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925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086861" y="6644020"/>
            <a:ext cx="1524456" cy="216086"/>
          </a:xfrm>
        </p:spPr>
        <p:txBody>
          <a:bodyPr/>
          <a:lstStyle/>
          <a:p>
            <a:pPr>
              <a:defRPr/>
            </a:pPr>
            <a:r>
              <a:rPr lang="en-US">
                <a:solidFill>
                  <a:srgbClr val="919191"/>
                </a:solidFill>
              </a:rPr>
              <a:t>Wuhan 2024 J. Schukraft</a:t>
            </a:r>
            <a:endParaRPr lang="en-US" dirty="0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D3667D-64B6-48C6-86B8-FA491E514B2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022493" y="46324"/>
            <a:ext cx="5251439" cy="591573"/>
          </a:xfrm>
        </p:spPr>
        <p:txBody>
          <a:bodyPr/>
          <a:lstStyle/>
          <a:p>
            <a:r>
              <a:rPr lang="en-US" dirty="0"/>
              <a:t>Origin of the pp 'Ridge'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817" y="1968724"/>
            <a:ext cx="3030238" cy="2486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5704961" y="4332217"/>
            <a:ext cx="2763800" cy="2525783"/>
            <a:chOff x="2296" y="833716"/>
            <a:chExt cx="3023292" cy="2762928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1169"/>
            <a:stretch/>
          </p:blipFill>
          <p:spPr bwMode="auto">
            <a:xfrm>
              <a:off x="102814" y="833716"/>
              <a:ext cx="2922774" cy="2762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 Box 19"/>
            <p:cNvSpPr txBox="1">
              <a:spLocks noChangeArrowheads="1"/>
            </p:cNvSpPr>
            <p:nvPr/>
          </p:nvSpPr>
          <p:spPr bwMode="auto">
            <a:xfrm>
              <a:off x="1235760" y="918486"/>
              <a:ext cx="1434369" cy="337376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>
              <a:lvl1pPr>
                <a:defRPr sz="1600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r>
                <a:rPr lang="en-US" sz="1400" b="1" dirty="0">
                  <a:solidFill>
                    <a:srgbClr val="FF00FF"/>
                  </a:solidFill>
                </a:rPr>
                <a:t>PbPb</a:t>
              </a:r>
              <a:r>
                <a:rPr lang="en-US" sz="1400" b="1" dirty="0"/>
                <a:t> 10-20%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2296" y="1153695"/>
              <a:ext cx="1547723" cy="959837"/>
              <a:chOff x="2296" y="1153695"/>
              <a:chExt cx="1547723" cy="959837"/>
            </a:xfrm>
          </p:grpSpPr>
          <p:sp>
            <p:nvSpPr>
              <p:cNvPr id="12" name="Text Box 16"/>
              <p:cNvSpPr txBox="1">
                <a:spLocks noChangeArrowheads="1"/>
              </p:cNvSpPr>
              <p:nvPr/>
            </p:nvSpPr>
            <p:spPr bwMode="auto">
              <a:xfrm>
                <a:off x="2296" y="1153695"/>
                <a:ext cx="936622" cy="404711"/>
              </a:xfrm>
              <a:prstGeom prst="rect">
                <a:avLst/>
              </a:prstGeom>
              <a:solidFill>
                <a:srgbClr val="FFFF99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Flow</a:t>
                </a: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 bwMode="auto">
              <a:xfrm>
                <a:off x="698264" y="1509351"/>
                <a:ext cx="729092" cy="604181"/>
              </a:xfrm>
              <a:prstGeom prst="straightConnector1">
                <a:avLst/>
              </a:prstGeom>
              <a:solidFill>
                <a:srgbClr val="FFFF99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4" name="Straight Arrow Connector 13"/>
              <p:cNvCxnSpPr/>
              <p:nvPr/>
            </p:nvCxnSpPr>
            <p:spPr bwMode="auto">
              <a:xfrm>
                <a:off x="738196" y="1525554"/>
                <a:ext cx="811823" cy="197685"/>
              </a:xfrm>
              <a:prstGeom prst="straightConnector1">
                <a:avLst/>
              </a:prstGeom>
              <a:solidFill>
                <a:srgbClr val="FFFF99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939"/>
          <a:stretch/>
        </p:blipFill>
        <p:spPr bwMode="auto">
          <a:xfrm>
            <a:off x="282232" y="4844146"/>
            <a:ext cx="2604342" cy="1936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291467" y="4746613"/>
            <a:ext cx="1184189" cy="1490699"/>
            <a:chOff x="291467" y="4746613"/>
            <a:chExt cx="1184189" cy="1490699"/>
          </a:xfrm>
        </p:grpSpPr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291467" y="4746613"/>
              <a:ext cx="967702" cy="308419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>
              <a:lvl1pPr>
                <a:defRPr sz="1600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pp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</a:t>
              </a:r>
              <a:r>
                <a:rPr lang="en-US" sz="1400" b="1" dirty="0"/>
                <a:t>7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TeV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>
              <a:off x="691023" y="5056395"/>
              <a:ext cx="784633" cy="1180917"/>
            </a:xfrm>
            <a:prstGeom prst="straightConnector1">
              <a:avLst/>
            </a:prstGeom>
            <a:solidFill>
              <a:srgbClr val="FFFF99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Spawned a large number</a:t>
            </a:r>
            <a:r>
              <a:rPr lang="en-US" sz="1400" dirty="0"/>
              <a:t> </a:t>
            </a:r>
            <a:r>
              <a:rPr lang="en-US" dirty="0"/>
              <a:t>of different explanations </a:t>
            </a:r>
            <a:endParaRPr lang="en-US" sz="1600" dirty="0"/>
          </a:p>
          <a:p>
            <a:pPr lvl="1"/>
            <a:r>
              <a:rPr lang="en-US" dirty="0"/>
              <a:t>mostly rather ad hoc, very speculative,  or outright weird</a:t>
            </a:r>
            <a:br>
              <a:rPr lang="en-US" dirty="0"/>
            </a:br>
            <a:endParaRPr lang="en-US" dirty="0"/>
          </a:p>
          <a:p>
            <a:r>
              <a:rPr lang="en-US" dirty="0"/>
              <a:t>Color Glass Condensate CGC:</a:t>
            </a:r>
            <a:r>
              <a:rPr lang="en-US" b="1" dirty="0"/>
              <a:t> </a:t>
            </a:r>
            <a:r>
              <a:rPr lang="en-US" b="1" dirty="0">
                <a:solidFill>
                  <a:srgbClr val="000000"/>
                </a:solidFill>
              </a:rPr>
              <a:t>'first principles' theory</a:t>
            </a:r>
            <a:endParaRPr lang="en-DE" b="1" dirty="0">
              <a:solidFill>
                <a:srgbClr val="000000"/>
              </a:solidFill>
            </a:endParaRPr>
          </a:p>
          <a:p>
            <a:pPr lvl="1"/>
            <a:r>
              <a:rPr lang="en-DE" dirty="0">
                <a:solidFill>
                  <a:srgbClr val="FF00FF"/>
                </a:solidFill>
              </a:rPr>
              <a:t>Initial State Momentum Anisotropy </a:t>
            </a:r>
            <a:br>
              <a:rPr lang="en-DE" dirty="0"/>
            </a:br>
            <a:r>
              <a:rPr lang="en-DE" dirty="0"/>
              <a:t>     driven by quantum correlations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'new state of cold &amp; dense parton matter‘</a:t>
            </a:r>
            <a:br>
              <a:rPr lang="en-US" dirty="0">
                <a:solidFill>
                  <a:srgbClr val="FF0000"/>
                </a:solidFill>
              </a:rPr>
            </a:br>
            <a:br>
              <a:rPr lang="en-US" dirty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  <a:p>
            <a:r>
              <a:rPr lang="en-US" dirty="0"/>
              <a:t>Collective</a:t>
            </a:r>
            <a:r>
              <a:rPr lang="en-DE" dirty="0"/>
              <a:t>-</a:t>
            </a:r>
            <a:r>
              <a:rPr lang="en-US" dirty="0"/>
              <a:t>flow</a:t>
            </a:r>
            <a:r>
              <a:rPr lang="en-DE" dirty="0"/>
              <a:t> like</a:t>
            </a:r>
            <a:r>
              <a:rPr lang="en-US" dirty="0"/>
              <a:t> (Hydro) </a:t>
            </a:r>
            <a:r>
              <a:rPr lang="en-DE" dirty="0"/>
              <a:t> </a:t>
            </a:r>
            <a:endParaRPr lang="en-US" dirty="0"/>
          </a:p>
          <a:p>
            <a:pPr lvl="1"/>
            <a:r>
              <a:rPr lang="en-DE" dirty="0">
                <a:solidFill>
                  <a:srgbClr val="FF00FF"/>
                </a:solidFill>
              </a:rPr>
              <a:t>Final State Interactions </a:t>
            </a:r>
            <a:r>
              <a:rPr lang="en-DE" dirty="0"/>
              <a:t>driven by geometry and density</a:t>
            </a:r>
          </a:p>
          <a:p>
            <a:pPr lvl="1"/>
            <a:r>
              <a:rPr lang="en-DE" dirty="0"/>
              <a:t>same origin but different magnitude in pp and AA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7D5D362-C370-AA9A-E4CA-6A899C69D414}"/>
              </a:ext>
            </a:extLst>
          </p:cNvPr>
          <p:cNvGrpSpPr/>
          <p:nvPr/>
        </p:nvGrpSpPr>
        <p:grpSpPr>
          <a:xfrm>
            <a:off x="775318" y="637897"/>
            <a:ext cx="3546360" cy="2137320"/>
            <a:chOff x="1457205" y="647445"/>
            <a:chExt cx="3546360" cy="2137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84191AC4-0FF9-3A31-3927-5DAA150C16E4}"/>
                    </a:ext>
                  </a:extLst>
                </p14:cNvPr>
                <p14:cNvContentPartPr/>
                <p14:nvPr/>
              </p14:nvContentPartPr>
              <p14:xfrm>
                <a:off x="1628565" y="647445"/>
                <a:ext cx="1091520" cy="9021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84191AC4-0FF9-3A31-3927-5DAA150C16E4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565565" y="584805"/>
                  <a:ext cx="1217160" cy="10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74893909-6D1A-0252-D486-BCA642700CB7}"/>
                    </a:ext>
                  </a:extLst>
                </p14:cNvPr>
                <p14:cNvContentPartPr/>
                <p14:nvPr/>
              </p14:nvContentPartPr>
              <p14:xfrm>
                <a:off x="1457205" y="1032285"/>
                <a:ext cx="1597320" cy="4824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74893909-6D1A-0252-D486-BCA642700CB7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394205" y="969645"/>
                  <a:ext cx="1722960" cy="60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BBA883EC-A183-E9B1-8431-FF8FD4FEADD1}"/>
                    </a:ext>
                  </a:extLst>
                </p14:cNvPr>
                <p14:cNvContentPartPr/>
                <p14:nvPr/>
              </p14:nvContentPartPr>
              <p14:xfrm>
                <a:off x="3381405" y="1542765"/>
                <a:ext cx="1162440" cy="12420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BBA883EC-A183-E9B1-8431-FF8FD4FEADD1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318405" y="1480125"/>
                  <a:ext cx="1288080" cy="136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B2AD4E19-6341-97F8-78AB-225E2BDC0ED3}"/>
                    </a:ext>
                  </a:extLst>
                </p14:cNvPr>
                <p14:cNvContentPartPr/>
                <p14:nvPr/>
              </p14:nvContentPartPr>
              <p14:xfrm>
                <a:off x="3495525" y="1642845"/>
                <a:ext cx="1508040" cy="88164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B2AD4E19-6341-97F8-78AB-225E2BDC0ED3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432525" y="1579845"/>
                  <a:ext cx="1633680" cy="10072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803865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31159" y="76409"/>
            <a:ext cx="2556366" cy="6741369"/>
            <a:chOff x="-5166" y="116632"/>
            <a:chExt cx="2556366" cy="6741369"/>
          </a:xfrm>
        </p:grpSpPr>
        <p:pic>
          <p:nvPicPr>
            <p:cNvPr id="79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19" t="11892" r="6650" b="6900"/>
            <a:stretch/>
          </p:blipFill>
          <p:spPr bwMode="auto">
            <a:xfrm>
              <a:off x="52114" y="116632"/>
              <a:ext cx="2104216" cy="2016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0" name="Group 79"/>
            <p:cNvGrpSpPr/>
            <p:nvPr/>
          </p:nvGrpSpPr>
          <p:grpSpPr>
            <a:xfrm>
              <a:off x="-5166" y="2420888"/>
              <a:ext cx="2326412" cy="2160240"/>
              <a:chOff x="0" y="3787206"/>
              <a:chExt cx="3824007" cy="3070794"/>
            </a:xfrm>
            <a:solidFill>
              <a:srgbClr val="CCFFFF"/>
            </a:solidFill>
          </p:grpSpPr>
          <p:pic>
            <p:nvPicPr>
              <p:cNvPr id="88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787206"/>
                <a:ext cx="3824007" cy="307079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9" name="Text Box 13"/>
              <p:cNvSpPr txBox="1">
                <a:spLocks noChangeArrowheads="1"/>
              </p:cNvSpPr>
              <p:nvPr/>
            </p:nvSpPr>
            <p:spPr bwMode="auto">
              <a:xfrm>
                <a:off x="179904" y="3806140"/>
                <a:ext cx="1788265" cy="438419"/>
              </a:xfrm>
              <a:prstGeom prst="rect">
                <a:avLst/>
              </a:prstGeom>
              <a:grp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>
                <a:lvl1pPr>
                  <a:defRPr sz="1600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1600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1600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1600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1600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defRPr sz="1600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defRPr sz="1600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defRPr sz="1600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defRPr sz="1600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r>
                  <a:rPr lang="en-US" sz="1400" b="1" dirty="0"/>
                  <a:t> </a:t>
                </a:r>
                <a:r>
                  <a:rPr lang="en-US" sz="1400" b="1" dirty="0">
                    <a:solidFill>
                      <a:srgbClr val="FF00FF"/>
                    </a:solidFill>
                  </a:rPr>
                  <a:t>pPb</a:t>
                </a:r>
                <a:r>
                  <a:rPr lang="en-US" sz="1400" b="1" dirty="0"/>
                  <a:t> 5 TeV</a:t>
                </a: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0" y="4332218"/>
              <a:ext cx="2551200" cy="2525783"/>
              <a:chOff x="2296" y="833716"/>
              <a:chExt cx="3023292" cy="2762928"/>
            </a:xfrm>
          </p:grpSpPr>
          <p:pic>
            <p:nvPicPr>
              <p:cNvPr id="82" name="Picture 3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21169"/>
              <a:stretch/>
            </p:blipFill>
            <p:spPr bwMode="auto">
              <a:xfrm>
                <a:off x="102814" y="833716"/>
                <a:ext cx="2922774" cy="27629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3" name="Text Box 19"/>
              <p:cNvSpPr txBox="1">
                <a:spLocks noChangeArrowheads="1"/>
              </p:cNvSpPr>
              <p:nvPr/>
            </p:nvSpPr>
            <p:spPr bwMode="auto">
              <a:xfrm>
                <a:off x="1175997" y="918486"/>
                <a:ext cx="1553900" cy="337376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>
                <a:lvl1pPr>
                  <a:defRPr sz="1600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1600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1600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1600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1600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defRPr sz="1600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defRPr sz="1600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defRPr sz="1600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defRPr sz="1600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r>
                  <a:rPr lang="en-US" sz="1400" b="1" dirty="0">
                    <a:solidFill>
                      <a:srgbClr val="FF00FF"/>
                    </a:solidFill>
                  </a:rPr>
                  <a:t>PbPb</a:t>
                </a:r>
                <a:r>
                  <a:rPr lang="en-US" sz="1400" b="1" dirty="0"/>
                  <a:t> 10-20%</a:t>
                </a:r>
              </a:p>
            </p:txBody>
          </p:sp>
          <p:grpSp>
            <p:nvGrpSpPr>
              <p:cNvPr id="84" name="Group 83"/>
              <p:cNvGrpSpPr/>
              <p:nvPr/>
            </p:nvGrpSpPr>
            <p:grpSpPr>
              <a:xfrm>
                <a:off x="2296" y="1153695"/>
                <a:ext cx="1547723" cy="959837"/>
                <a:chOff x="2296" y="1153695"/>
                <a:chExt cx="1547723" cy="959837"/>
              </a:xfrm>
            </p:grpSpPr>
            <p:sp>
              <p:nvSpPr>
                <p:cNvPr id="85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2296" y="1153695"/>
                  <a:ext cx="936622" cy="404711"/>
                </a:xfrm>
                <a:prstGeom prst="rect">
                  <a:avLst/>
                </a:prstGeom>
                <a:solidFill>
                  <a:srgbClr val="FFFF99"/>
                </a:soli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 lIns="92075" tIns="46038" rIns="92075" bIns="46038">
                  <a:spAutoFit/>
                </a:bodyPr>
                <a:lstStyle/>
                <a:p>
                  <a:r>
                    <a:rPr lang="en-US" b="1" dirty="0">
                      <a:solidFill>
                        <a:srgbClr val="FF0000"/>
                      </a:solidFill>
                    </a:rPr>
                    <a:t>Flow</a:t>
                  </a:r>
                </a:p>
              </p:txBody>
            </p:sp>
            <p:cxnSp>
              <p:nvCxnSpPr>
                <p:cNvPr id="86" name="Straight Arrow Connector 85"/>
                <p:cNvCxnSpPr/>
                <p:nvPr/>
              </p:nvCxnSpPr>
              <p:spPr bwMode="auto">
                <a:xfrm>
                  <a:off x="698264" y="1509351"/>
                  <a:ext cx="729092" cy="604181"/>
                </a:xfrm>
                <a:prstGeom prst="straightConnector1">
                  <a:avLst/>
                </a:prstGeom>
                <a:solidFill>
                  <a:srgbClr val="FFFF99"/>
                </a:solidFill>
                <a:ln w="2857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87" name="Straight Arrow Connector 86"/>
                <p:cNvCxnSpPr/>
                <p:nvPr/>
              </p:nvCxnSpPr>
              <p:spPr bwMode="auto">
                <a:xfrm>
                  <a:off x="738196" y="1525554"/>
                  <a:ext cx="811823" cy="197685"/>
                </a:xfrm>
                <a:prstGeom prst="straightConnector1">
                  <a:avLst/>
                </a:prstGeom>
                <a:solidFill>
                  <a:srgbClr val="FFFF99"/>
                </a:solidFill>
                <a:ln w="2857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4283" y="71007"/>
            <a:ext cx="5921493" cy="536173"/>
          </a:xfrm>
        </p:spPr>
        <p:txBody>
          <a:bodyPr/>
          <a:lstStyle/>
          <a:p>
            <a:r>
              <a:rPr lang="en-US" sz="3200" dirty="0"/>
              <a:t>Collective Signals in pp, pA ?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86864" y="6644020"/>
            <a:ext cx="1040349" cy="216086"/>
          </a:xfrm>
        </p:spPr>
        <p:txBody>
          <a:bodyPr/>
          <a:lstStyle/>
          <a:p>
            <a:r>
              <a:rPr lang="en-US" alt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B3392B-8E1C-4953-AFF5-843B4B02F0A2}" type="slidenum">
              <a:rPr lang="en-US" altLang="en-US" smtClean="0">
                <a:solidFill>
                  <a:srgbClr val="000000"/>
                </a:solidFill>
              </a:rPr>
              <a:pPr/>
              <a:t>24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3568" y="4706053"/>
            <a:ext cx="3215809" cy="2242978"/>
            <a:chOff x="2511464" y="4615022"/>
            <a:chExt cx="3215809" cy="2242978"/>
          </a:xfrm>
        </p:grpSpPr>
        <p:grpSp>
          <p:nvGrpSpPr>
            <p:cNvPr id="26" name="Group 25"/>
            <p:cNvGrpSpPr/>
            <p:nvPr/>
          </p:nvGrpSpPr>
          <p:grpSpPr>
            <a:xfrm>
              <a:off x="2511464" y="4725145"/>
              <a:ext cx="3215809" cy="2132855"/>
              <a:chOff x="2511464" y="4725145"/>
              <a:chExt cx="3215809" cy="2132855"/>
            </a:xfrm>
          </p:grpSpPr>
          <p:pic>
            <p:nvPicPr>
              <p:cNvPr id="29" name="Picture 6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1464" y="4941168"/>
                <a:ext cx="2767395" cy="1916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" name="Text Box 16"/>
              <p:cNvSpPr txBox="1">
                <a:spLocks noChangeArrowheads="1"/>
              </p:cNvSpPr>
              <p:nvPr/>
            </p:nvSpPr>
            <p:spPr bwMode="auto">
              <a:xfrm>
                <a:off x="4277595" y="4725145"/>
                <a:ext cx="1449678" cy="523862"/>
              </a:xfrm>
              <a:prstGeom prst="rect">
                <a:avLst/>
              </a:prstGeom>
              <a:solidFill>
                <a:srgbClr val="FFFF99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</a:rPr>
                  <a:t>mass dependence</a:t>
                </a:r>
              </a:p>
            </p:txBody>
          </p:sp>
        </p:grpSp>
        <p:sp>
          <p:nvSpPr>
            <p:cNvPr id="55" name="Text Box 5"/>
            <p:cNvSpPr txBox="1">
              <a:spLocks noChangeArrowheads="1"/>
            </p:cNvSpPr>
            <p:nvPr/>
          </p:nvSpPr>
          <p:spPr bwMode="auto">
            <a:xfrm>
              <a:off x="2823682" y="4615022"/>
              <a:ext cx="1613996" cy="342274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</a:pPr>
              <a:r>
                <a:rPr lang="en-US" b="1" dirty="0">
                  <a:solidFill>
                    <a:srgbClr val="FF0000"/>
                  </a:solidFill>
                  <a:latin typeface="Arial"/>
                </a:rPr>
                <a:t>NLO: </a:t>
              </a:r>
              <a:r>
                <a:rPr lang="en-US" b="1" dirty="0">
                  <a:solidFill>
                    <a:srgbClr val="618FFD">
                      <a:lumMod val="75000"/>
                    </a:srgbClr>
                  </a:solidFill>
                  <a:latin typeface="Arial"/>
                </a:rPr>
                <a:t>PID v</a:t>
              </a:r>
              <a:r>
                <a:rPr lang="en-US" b="1" baseline="-25000" dirty="0">
                  <a:solidFill>
                    <a:srgbClr val="618FFD">
                      <a:lumMod val="75000"/>
                    </a:srgbClr>
                  </a:solidFill>
                  <a:latin typeface="Arial"/>
                </a:rPr>
                <a:t>2</a:t>
              </a:r>
              <a:endParaRPr lang="en-GB" b="1" baseline="-25000" dirty="0">
                <a:solidFill>
                  <a:srgbClr val="618FFD">
                    <a:lumMod val="75000"/>
                  </a:srgbClr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408079" y="6291933"/>
              <a:ext cx="1726755" cy="2462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Lucida Grande"/>
                </a:rPr>
                <a:t>ALICE PLB 726 (2013) 164</a:t>
              </a:r>
              <a:endParaRPr lang="en-US" sz="1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-424903" y="2849357"/>
            <a:ext cx="3090607" cy="1907466"/>
            <a:chOff x="-376188" y="3143854"/>
            <a:chExt cx="3090607" cy="1907466"/>
          </a:xfrm>
        </p:grpSpPr>
        <p:grpSp>
          <p:nvGrpSpPr>
            <p:cNvPr id="56" name="Group 55"/>
            <p:cNvGrpSpPr/>
            <p:nvPr/>
          </p:nvGrpSpPr>
          <p:grpSpPr>
            <a:xfrm>
              <a:off x="-376188" y="3143854"/>
              <a:ext cx="3090607" cy="1907466"/>
              <a:chOff x="3898238" y="5024247"/>
              <a:chExt cx="3090607" cy="1907466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3898238" y="5148258"/>
                <a:ext cx="3090607" cy="1783455"/>
                <a:chOff x="3892803" y="4752949"/>
                <a:chExt cx="3744112" cy="2200558"/>
              </a:xfrm>
            </p:grpSpPr>
            <p:pic>
              <p:nvPicPr>
                <p:cNvPr id="59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0676"/>
                <a:stretch/>
              </p:blipFill>
              <p:spPr bwMode="auto">
                <a:xfrm>
                  <a:off x="3892803" y="4752949"/>
                  <a:ext cx="3630498" cy="22005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0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9499" t="90475" r="1449"/>
                <a:stretch/>
              </p:blipFill>
              <p:spPr bwMode="auto">
                <a:xfrm>
                  <a:off x="7308304" y="6453336"/>
                  <a:ext cx="328611" cy="2346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58" name="Text Box 5"/>
              <p:cNvSpPr txBox="1">
                <a:spLocks noChangeArrowheads="1"/>
              </p:cNvSpPr>
              <p:nvPr/>
            </p:nvSpPr>
            <p:spPr bwMode="auto">
              <a:xfrm>
                <a:off x="4552725" y="5024247"/>
                <a:ext cx="2342336" cy="342274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</a:pPr>
                <a:r>
                  <a:rPr lang="en-US" b="1" dirty="0">
                    <a:solidFill>
                      <a:srgbClr val="FF0000"/>
                    </a:solidFill>
                    <a:latin typeface="Arial"/>
                  </a:rPr>
                  <a:t>LO</a:t>
                </a:r>
                <a:r>
                  <a:rPr lang="en-US" b="1" dirty="0">
                    <a:solidFill>
                      <a:srgbClr val="618FFD">
                        <a:lumMod val="75000"/>
                      </a:srgbClr>
                    </a:solidFill>
                    <a:latin typeface="Arial"/>
                  </a:rPr>
                  <a:t>: BW fit: T</a:t>
                </a:r>
                <a:r>
                  <a:rPr lang="en-US" b="1" baseline="-25000" dirty="0">
                    <a:solidFill>
                      <a:srgbClr val="618FFD">
                        <a:lumMod val="75000"/>
                      </a:srgbClr>
                    </a:solidFill>
                    <a:latin typeface="Arial"/>
                  </a:rPr>
                  <a:t>kin</a:t>
                </a:r>
                <a:r>
                  <a:rPr lang="en-US" b="1" dirty="0">
                    <a:solidFill>
                      <a:srgbClr val="618FFD">
                        <a:lumMod val="75000"/>
                      </a:srgbClr>
                    </a:solidFill>
                    <a:latin typeface="Arial"/>
                  </a:rPr>
                  <a:t> vs </a:t>
                </a:r>
                <a:r>
                  <a:rPr lang="en-US" b="1" dirty="0">
                    <a:solidFill>
                      <a:srgbClr val="618FFD">
                        <a:lumMod val="75000"/>
                      </a:srgbClr>
                    </a:solidFill>
                    <a:latin typeface="Symbol" panose="05050102010706020507" pitchFamily="18" charset="2"/>
                  </a:rPr>
                  <a:t>b</a:t>
                </a:r>
                <a:endParaRPr lang="en-GB" b="1" baseline="-25000" dirty="0">
                  <a:solidFill>
                    <a:srgbClr val="618FFD">
                      <a:lumMod val="75000"/>
                    </a:srgbClr>
                  </a:solidFill>
                  <a:latin typeface="Symbol" panose="05050102010706020507" pitchFamily="18" charset="2"/>
                </a:endParaRPr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1504657" y="3541536"/>
              <a:ext cx="9765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Lucida Grande"/>
                </a:rPr>
                <a:t>ALICE PLB  </a:t>
              </a:r>
            </a:p>
            <a:p>
              <a:r>
                <a:rPr lang="en-US" sz="1000" dirty="0">
                  <a:solidFill>
                    <a:srgbClr val="000000"/>
                  </a:solidFill>
                  <a:latin typeface="Lucida Grande"/>
                </a:rPr>
                <a:t>728 (2014) 25</a:t>
              </a:r>
              <a:endParaRPr lang="en-US" sz="1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573190" y="609990"/>
            <a:ext cx="3530999" cy="3573016"/>
            <a:chOff x="5582489" y="634380"/>
            <a:chExt cx="3530999" cy="3573016"/>
          </a:xfrm>
        </p:grpSpPr>
        <p:grpSp>
          <p:nvGrpSpPr>
            <p:cNvPr id="23" name="Group 22"/>
            <p:cNvGrpSpPr/>
            <p:nvPr/>
          </p:nvGrpSpPr>
          <p:grpSpPr>
            <a:xfrm>
              <a:off x="5582489" y="634380"/>
              <a:ext cx="3530999" cy="3573016"/>
              <a:chOff x="5582489" y="634380"/>
              <a:chExt cx="3530999" cy="3573016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5582489" y="634380"/>
                <a:ext cx="2406299" cy="3573016"/>
                <a:chOff x="5834709" y="573024"/>
                <a:chExt cx="3309291" cy="5197793"/>
              </a:xfrm>
            </p:grpSpPr>
            <p:pic>
              <p:nvPicPr>
                <p:cNvPr id="31" name="Picture 3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34709" y="573024"/>
                  <a:ext cx="3309291" cy="51977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" name="Picture 4"/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608064" y="1190742"/>
                  <a:ext cx="1547240" cy="5668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45" name="Text Box 16"/>
              <p:cNvSpPr txBox="1">
                <a:spLocks noChangeArrowheads="1"/>
              </p:cNvSpPr>
              <p:nvPr/>
            </p:nvSpPr>
            <p:spPr bwMode="auto">
              <a:xfrm>
                <a:off x="7694650" y="1516760"/>
                <a:ext cx="1418838" cy="954750"/>
              </a:xfrm>
              <a:prstGeom prst="rect">
                <a:avLst/>
              </a:prstGeom>
              <a:solidFill>
                <a:srgbClr val="FFFF99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</a:rPr>
                  <a:t>right size </a:t>
                </a:r>
              </a:p>
              <a:p>
                <a:r>
                  <a:rPr lang="en-US" sz="1400" b="1" dirty="0">
                    <a:solidFill>
                      <a:srgbClr val="FF0000"/>
                    </a:solidFill>
                  </a:rPr>
                  <a:t>right shape</a:t>
                </a:r>
              </a:p>
              <a:p>
                <a:r>
                  <a:rPr lang="en-US" sz="1400" b="1" u="sng" dirty="0">
                    <a:solidFill>
                      <a:srgbClr val="FF0000"/>
                    </a:solidFill>
                  </a:rPr>
                  <a:t>COLLECTIVE</a:t>
                </a:r>
              </a:p>
              <a:p>
                <a:r>
                  <a:rPr lang="en-US" sz="14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{4}={6}={8}= ∞</a:t>
                </a:r>
                <a:endParaRPr lang="en-GB" sz="1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8" name="Text Box 13"/>
              <p:cNvSpPr txBox="1">
                <a:spLocks noChangeArrowheads="1"/>
              </p:cNvSpPr>
              <p:nvPr/>
            </p:nvSpPr>
            <p:spPr bwMode="auto">
              <a:xfrm>
                <a:off x="7883824" y="736830"/>
                <a:ext cx="1099660" cy="523862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>
                <a:lvl1pPr>
                  <a:defRPr sz="1600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1600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1600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1600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1600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defRPr sz="1600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defRPr sz="1600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defRPr sz="1600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defRPr sz="1600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r>
                  <a:rPr lang="en-US" sz="1400" b="1" dirty="0"/>
                  <a:t> </a:t>
                </a:r>
                <a:r>
                  <a:rPr lang="en-US" sz="1400" b="1" dirty="0">
                    <a:solidFill>
                      <a:srgbClr val="FF00FF"/>
                    </a:solidFill>
                  </a:rPr>
                  <a:t>pPb</a:t>
                </a:r>
                <a:r>
                  <a:rPr lang="en-US" sz="1400" b="1" dirty="0"/>
                  <a:t> </a:t>
                </a:r>
                <a:br>
                  <a:rPr lang="en-US" sz="1400" b="1" dirty="0"/>
                </a:br>
                <a:r>
                  <a:rPr lang="en-US" sz="1400" b="1" dirty="0"/>
                  <a:t>v</a:t>
                </a:r>
                <a:r>
                  <a:rPr lang="en-US" sz="1400" b="1" baseline="-25000" dirty="0"/>
                  <a:t>2</a:t>
                </a:r>
                <a:r>
                  <a:rPr lang="en-US" sz="1400" b="1" dirty="0"/>
                  <a:t>{2}, v</a:t>
                </a:r>
                <a:r>
                  <a:rPr lang="en-US" sz="1400" b="1" baseline="-25000" dirty="0"/>
                  <a:t>2</a:t>
                </a:r>
                <a:r>
                  <a:rPr lang="en-US" sz="1400" b="1" dirty="0"/>
                  <a:t>{4}</a:t>
                </a:r>
              </a:p>
            </p:txBody>
          </p:sp>
        </p:grpSp>
        <p:sp>
          <p:nvSpPr>
            <p:cNvPr id="61" name="Rectangle 60"/>
            <p:cNvSpPr/>
            <p:nvPr/>
          </p:nvSpPr>
          <p:spPr>
            <a:xfrm>
              <a:off x="6151617" y="2318043"/>
              <a:ext cx="157607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</a:rPr>
                <a:t>CMS PLB  724 (2013) 213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-40840" y="667201"/>
            <a:ext cx="2880320" cy="2269818"/>
            <a:chOff x="3635896" y="2670668"/>
            <a:chExt cx="2880320" cy="2269818"/>
          </a:xfrm>
        </p:grpSpPr>
        <p:grpSp>
          <p:nvGrpSpPr>
            <p:cNvPr id="64" name="Group 63"/>
            <p:cNvGrpSpPr/>
            <p:nvPr/>
          </p:nvGrpSpPr>
          <p:grpSpPr>
            <a:xfrm>
              <a:off x="3635896" y="2670668"/>
              <a:ext cx="2880320" cy="2269818"/>
              <a:chOff x="2195736" y="2047578"/>
              <a:chExt cx="2880320" cy="2269818"/>
            </a:xfrm>
          </p:grpSpPr>
          <p:grpSp>
            <p:nvGrpSpPr>
              <p:cNvPr id="66" name="Group 65"/>
              <p:cNvGrpSpPr/>
              <p:nvPr/>
            </p:nvGrpSpPr>
            <p:grpSpPr>
              <a:xfrm>
                <a:off x="2195736" y="2204865"/>
                <a:ext cx="2880320" cy="2112531"/>
                <a:chOff x="2195736" y="2204865"/>
                <a:chExt cx="4021214" cy="2112531"/>
              </a:xfrm>
            </p:grpSpPr>
            <p:pic>
              <p:nvPicPr>
                <p:cNvPr id="68" name="Picture 67"/>
                <p:cNvPicPr>
                  <a:picLocks noChangeAspect="1"/>
                </p:cNvPicPr>
                <p:nvPr/>
              </p:nvPicPr>
              <p:blipFill rotWithShape="1">
                <a:blip r:embed="rId9"/>
                <a:srcRect b="52254"/>
                <a:stretch/>
              </p:blipFill>
              <p:spPr>
                <a:xfrm>
                  <a:off x="2195736" y="2204865"/>
                  <a:ext cx="4021214" cy="1872208"/>
                </a:xfrm>
                <a:prstGeom prst="rect">
                  <a:avLst/>
                </a:prstGeom>
              </p:spPr>
            </p:pic>
            <p:pic>
              <p:nvPicPr>
                <p:cNvPr id="69" name="Picture 68"/>
                <p:cNvPicPr>
                  <a:picLocks noChangeAspect="1"/>
                </p:cNvPicPr>
                <p:nvPr/>
              </p:nvPicPr>
              <p:blipFill rotWithShape="1">
                <a:blip r:embed="rId9"/>
                <a:srcRect t="93076"/>
                <a:stretch/>
              </p:blipFill>
              <p:spPr>
                <a:xfrm>
                  <a:off x="2195736" y="4045900"/>
                  <a:ext cx="4021214" cy="271496"/>
                </a:xfrm>
                <a:prstGeom prst="rect">
                  <a:avLst/>
                </a:prstGeom>
              </p:spPr>
            </p:pic>
          </p:grpSp>
          <p:sp>
            <p:nvSpPr>
              <p:cNvPr id="67" name="Text Box 5"/>
              <p:cNvSpPr txBox="1">
                <a:spLocks noChangeArrowheads="1"/>
              </p:cNvSpPr>
              <p:nvPr/>
            </p:nvSpPr>
            <p:spPr bwMode="auto">
              <a:xfrm>
                <a:off x="2411760" y="2047578"/>
                <a:ext cx="2454562" cy="314574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</a:pPr>
                <a:r>
                  <a:rPr lang="en-US" sz="1600" dirty="0">
                    <a:solidFill>
                      <a:srgbClr val="FF0000"/>
                    </a:solidFill>
                    <a:latin typeface="Arial"/>
                  </a:rPr>
                  <a:t>NNLO: </a:t>
                </a:r>
                <a:r>
                  <a:rPr lang="en-US" sz="1600" dirty="0">
                    <a:solidFill>
                      <a:srgbClr val="618FFD">
                        <a:lumMod val="75000"/>
                      </a:srgbClr>
                    </a:solidFill>
                    <a:latin typeface="Arial"/>
                  </a:rPr>
                  <a:t>Factorization test </a:t>
                </a:r>
                <a:endParaRPr lang="en-GB" sz="1600" baseline="-25000" dirty="0">
                  <a:solidFill>
                    <a:srgbClr val="618FFD">
                      <a:lumMod val="75000"/>
                    </a:srgbClr>
                  </a:solidFill>
                  <a:latin typeface="Arial"/>
                </a:endParaRPr>
              </a:p>
            </p:txBody>
          </p:sp>
        </p:grpSp>
        <p:sp>
          <p:nvSpPr>
            <p:cNvPr id="65" name="Rectangle 64"/>
            <p:cNvSpPr/>
            <p:nvPr/>
          </p:nvSpPr>
          <p:spPr>
            <a:xfrm>
              <a:off x="3779912" y="4221015"/>
              <a:ext cx="147989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</a:rPr>
                <a:t>ATLAS PRC 90, 044906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094283" y="3438551"/>
            <a:ext cx="3390720" cy="3252159"/>
            <a:chOff x="3773568" y="2810307"/>
            <a:chExt cx="3390720" cy="325215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10"/>
            <a:srcRect t="3516" r="2356"/>
            <a:stretch/>
          </p:blipFill>
          <p:spPr>
            <a:xfrm>
              <a:off x="3773568" y="2819191"/>
              <a:ext cx="3390720" cy="3243275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5489399" y="4733916"/>
              <a:ext cx="15167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</a:rPr>
                <a:t>PHENIX 1609.02894</a:t>
              </a:r>
            </a:p>
          </p:txBody>
        </p:sp>
        <p:sp>
          <p:nvSpPr>
            <p:cNvPr id="62" name="Text Box 13"/>
            <p:cNvSpPr txBox="1">
              <a:spLocks noChangeArrowheads="1"/>
            </p:cNvSpPr>
            <p:nvPr/>
          </p:nvSpPr>
          <p:spPr bwMode="auto">
            <a:xfrm>
              <a:off x="5645467" y="2810307"/>
              <a:ext cx="1335045" cy="523862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>
              <a:lvl1pPr>
                <a:defRPr sz="1600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r>
                <a:rPr lang="en-US" sz="1400" b="1" dirty="0">
                  <a:solidFill>
                    <a:srgbClr val="FF0000"/>
                  </a:solidFill>
                </a:rPr>
                <a:t>RHIC</a:t>
              </a:r>
              <a:r>
                <a:rPr lang="en-US" sz="1400" b="1" dirty="0"/>
                <a:t> v</a:t>
              </a:r>
              <a:r>
                <a:rPr lang="en-US" sz="1400" b="1" baseline="-25000" dirty="0"/>
                <a:t>2</a:t>
              </a:r>
              <a:r>
                <a:rPr lang="en-US" sz="1400" b="1" dirty="0"/>
                <a:t>:  </a:t>
              </a:r>
              <a:br>
                <a:rPr lang="en-US" sz="1400" b="1" dirty="0"/>
              </a:br>
              <a:r>
                <a:rPr lang="en-US" sz="1400" b="1" dirty="0"/>
                <a:t>p, d, </a:t>
              </a:r>
              <a:r>
                <a:rPr lang="en-US" sz="1400" b="1" baseline="30000" dirty="0"/>
                <a:t>3</a:t>
              </a:r>
              <a:r>
                <a:rPr lang="en-US" sz="1400" b="1" dirty="0"/>
                <a:t>He + Au</a:t>
              </a:r>
            </a:p>
          </p:txBody>
        </p:sp>
        <p:sp>
          <p:nvSpPr>
            <p:cNvPr id="71" name="Text Box 16"/>
            <p:cNvSpPr txBox="1">
              <a:spLocks noChangeArrowheads="1"/>
            </p:cNvSpPr>
            <p:nvPr/>
          </p:nvSpPr>
          <p:spPr bwMode="auto">
            <a:xfrm>
              <a:off x="5503977" y="5130087"/>
              <a:ext cx="1407387" cy="523862"/>
            </a:xfrm>
            <a:prstGeom prst="rect">
              <a:avLst/>
            </a:prstGeom>
            <a:solidFill>
              <a:srgbClr val="FFFF99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IS </a:t>
              </a:r>
              <a:r>
                <a:rPr lang="en-US" sz="1400" b="1" u="sng" dirty="0">
                  <a:solidFill>
                    <a:srgbClr val="FF0000"/>
                  </a:solidFill>
                </a:rPr>
                <a:t>Geometry</a:t>
              </a:r>
              <a:r>
                <a:rPr lang="en-US" sz="1400" b="1" dirty="0">
                  <a:solidFill>
                    <a:srgbClr val="FF0000"/>
                  </a:solidFill>
                </a:rPr>
                <a:t> matters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963013" y="3126855"/>
            <a:ext cx="2255888" cy="3772411"/>
            <a:chOff x="6873020" y="3122127"/>
            <a:chExt cx="2255888" cy="3772411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11"/>
            <a:srcRect t="1836" b="646"/>
            <a:stretch/>
          </p:blipFill>
          <p:spPr>
            <a:xfrm>
              <a:off x="6873020" y="3557510"/>
              <a:ext cx="2249400" cy="3337028"/>
            </a:xfrm>
            <a:prstGeom prst="rect">
              <a:avLst/>
            </a:prstGeom>
          </p:spPr>
        </p:pic>
        <p:sp>
          <p:nvSpPr>
            <p:cNvPr id="39" name="Text Box 13"/>
            <p:cNvSpPr txBox="1">
              <a:spLocks noChangeArrowheads="1"/>
            </p:cNvSpPr>
            <p:nvPr/>
          </p:nvSpPr>
          <p:spPr bwMode="auto">
            <a:xfrm>
              <a:off x="7275894" y="6144903"/>
              <a:ext cx="1776128" cy="308419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>
              <a:lvl1pPr>
                <a:defRPr sz="1600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r>
                <a:rPr lang="en-US" sz="1400" b="1" dirty="0"/>
                <a:t> pp -&gt; </a:t>
              </a:r>
              <a:r>
                <a:rPr lang="en-US" sz="1400" b="1" dirty="0">
                  <a:solidFill>
                    <a:srgbClr val="FF00FF"/>
                  </a:solidFill>
                </a:rPr>
                <a:t>pPb</a:t>
              </a:r>
              <a:r>
                <a:rPr lang="en-US" sz="1400" b="1" dirty="0"/>
                <a:t> -&gt; PbPb</a:t>
              </a:r>
            </a:p>
          </p:txBody>
        </p:sp>
        <p:sp>
          <p:nvSpPr>
            <p:cNvPr id="41" name="Text Box 16"/>
            <p:cNvSpPr txBox="1">
              <a:spLocks noChangeArrowheads="1"/>
            </p:cNvSpPr>
            <p:nvPr/>
          </p:nvSpPr>
          <p:spPr bwMode="auto">
            <a:xfrm>
              <a:off x="7679230" y="3122127"/>
              <a:ext cx="1449678" cy="523862"/>
            </a:xfrm>
            <a:prstGeom prst="rect">
              <a:avLst/>
            </a:prstGeom>
            <a:solidFill>
              <a:srgbClr val="FFFF99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Strangeness enhancement</a:t>
              </a:r>
            </a:p>
          </p:txBody>
        </p:sp>
      </p:grpSp>
      <p:sp>
        <p:nvSpPr>
          <p:cNvPr id="40" name="Horizontal Scroll 39"/>
          <p:cNvSpPr/>
          <p:nvPr/>
        </p:nvSpPr>
        <p:spPr bwMode="auto">
          <a:xfrm>
            <a:off x="2595863" y="475847"/>
            <a:ext cx="3510333" cy="2332038"/>
          </a:xfrm>
          <a:prstGeom prst="horizontalScroll">
            <a:avLst/>
          </a:prstGeom>
          <a:solidFill>
            <a:srgbClr val="FEE96A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..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All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 collective flow signatures seen in pp &amp; pA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..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Other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 ‘QGP’ signals emerge </a:t>
            </a:r>
            <a:r>
              <a:rPr lang="en-US" sz="1200" dirty="0">
                <a:solidFill>
                  <a:srgbClr val="000000"/>
                </a:solidFill>
                <a:latin typeface="Arial" pitchFamily="34" charset="0"/>
              </a:rPr>
              <a:t>(strangeness, HBT, </a:t>
            </a:r>
            <a:r>
              <a:rPr lang="en-US" sz="1200" dirty="0">
                <a:solidFill>
                  <a:srgbClr val="000000"/>
                </a:solidFill>
                <a:latin typeface="Symbol" panose="05050102010706020507" pitchFamily="18" charset="2"/>
              </a:rPr>
              <a:t>Y</a:t>
            </a:r>
            <a:r>
              <a:rPr lang="en-US" sz="1200" dirty="0">
                <a:solidFill>
                  <a:srgbClr val="000000"/>
                </a:solidFill>
                <a:latin typeface="Arial" pitchFamily="34" charset="0"/>
              </a:rPr>
              <a:t>(2S), </a:t>
            </a:r>
          </a:p>
          <a:p>
            <a:pPr algn="l"/>
            <a:r>
              <a:rPr lang="en-US" dirty="0">
                <a:latin typeface="Arial" pitchFamily="34" charset="0"/>
              </a:rPr>
              <a:t>…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 continuous &amp; smooth </a:t>
            </a:r>
            <a:br>
              <a:rPr lang="en-US" dirty="0">
                <a:latin typeface="Arial" pitchFamily="34" charset="0"/>
              </a:rPr>
            </a:br>
            <a:r>
              <a:rPr lang="en-US" dirty="0">
                <a:latin typeface="Arial" pitchFamily="34" charset="0"/>
              </a:rPr>
              <a:t>down to </a:t>
            </a:r>
            <a:r>
              <a:rPr lang="en-US" b="1" dirty="0">
                <a:solidFill>
                  <a:srgbClr val="FF00FF"/>
                </a:solidFill>
                <a:latin typeface="Arial" pitchFamily="34" charset="0"/>
              </a:rPr>
              <a:t>dN/dy </a:t>
            </a:r>
            <a:r>
              <a:rPr lang="en-US" b="1" dirty="0">
                <a:solidFill>
                  <a:srgbClr val="FF00FF"/>
                </a:solidFill>
              </a:rPr>
              <a:t>≈</a:t>
            </a:r>
            <a:r>
              <a:rPr lang="en-US" dirty="0">
                <a:solidFill>
                  <a:srgbClr val="FF00FF"/>
                </a:solidFill>
              </a:rPr>
              <a:t> </a:t>
            </a:r>
            <a:r>
              <a:rPr lang="en-US" b="1" dirty="0">
                <a:solidFill>
                  <a:srgbClr val="FF00FF"/>
                </a:solidFill>
                <a:latin typeface="Arial" pitchFamily="34" charset="0"/>
              </a:rPr>
              <a:t>0</a:t>
            </a:r>
            <a:r>
              <a:rPr lang="en-US" dirty="0">
                <a:latin typeface="Arial" pitchFamily="34" charset="0"/>
              </a:rPr>
              <a:t> </a:t>
            </a:r>
            <a:r>
              <a:rPr lang="en-US" sz="1000" dirty="0">
                <a:latin typeface="Arial" pitchFamily="34" charset="0"/>
              </a:rPr>
              <a:t>(MinBias pp)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73568" y="3604046"/>
            <a:ext cx="3864509" cy="3110034"/>
            <a:chOff x="3095365" y="3468199"/>
            <a:chExt cx="3695721" cy="2952328"/>
          </a:xfrm>
        </p:grpSpPr>
        <p:grpSp>
          <p:nvGrpSpPr>
            <p:cNvPr id="92" name="Group 91"/>
            <p:cNvGrpSpPr/>
            <p:nvPr/>
          </p:nvGrpSpPr>
          <p:grpSpPr>
            <a:xfrm>
              <a:off x="3095365" y="3468199"/>
              <a:ext cx="3695721" cy="2952328"/>
              <a:chOff x="302504" y="836712"/>
              <a:chExt cx="3695721" cy="2952328"/>
            </a:xfrm>
          </p:grpSpPr>
          <p:grpSp>
            <p:nvGrpSpPr>
              <p:cNvPr id="93" name="Group 92"/>
              <p:cNvGrpSpPr/>
              <p:nvPr/>
            </p:nvGrpSpPr>
            <p:grpSpPr>
              <a:xfrm>
                <a:off x="302504" y="836712"/>
                <a:ext cx="3695721" cy="2952328"/>
                <a:chOff x="296460" y="908720"/>
                <a:chExt cx="4989290" cy="3672408"/>
              </a:xfrm>
            </p:grpSpPr>
            <p:pic>
              <p:nvPicPr>
                <p:cNvPr id="95" name="Picture 94"/>
                <p:cNvPicPr>
                  <a:picLocks noChangeAspect="1"/>
                </p:cNvPicPr>
                <p:nvPr/>
              </p:nvPicPr>
              <p:blipFill rotWithShape="1">
                <a:blip r:embed="rId12"/>
                <a:srcRect l="5012"/>
                <a:stretch/>
              </p:blipFill>
              <p:spPr>
                <a:xfrm>
                  <a:off x="296460" y="908720"/>
                  <a:ext cx="4989290" cy="3672408"/>
                </a:xfrm>
                <a:prstGeom prst="rect">
                  <a:avLst/>
                </a:prstGeom>
              </p:spPr>
            </p:pic>
            <p:cxnSp>
              <p:nvCxnSpPr>
                <p:cNvPr id="96" name="Straight Arrow Connector 95"/>
                <p:cNvCxnSpPr/>
                <p:nvPr/>
              </p:nvCxnSpPr>
              <p:spPr bwMode="auto">
                <a:xfrm flipV="1">
                  <a:off x="1043608" y="2348880"/>
                  <a:ext cx="0" cy="1224136"/>
                </a:xfrm>
                <a:prstGeom prst="straightConnector1">
                  <a:avLst/>
                </a:prstGeom>
                <a:solidFill>
                  <a:srgbClr val="FFFF99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97" name="TextBox 96"/>
                <p:cNvSpPr txBox="1"/>
                <p:nvPr/>
              </p:nvSpPr>
              <p:spPr>
                <a:xfrm>
                  <a:off x="899592" y="3514297"/>
                  <a:ext cx="186461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err="1"/>
                    <a:t>MinBias</a:t>
                  </a:r>
                  <a:r>
                    <a:rPr lang="en-US" dirty="0"/>
                    <a:t> </a:t>
                  </a:r>
                  <a:r>
                    <a:rPr lang="en-US" dirty="0" err="1"/>
                    <a:t>N</a:t>
                  </a:r>
                  <a:r>
                    <a:rPr lang="en-US" baseline="-25000" dirty="0" err="1"/>
                    <a:t>rec</a:t>
                  </a:r>
                  <a:r>
                    <a:rPr lang="en-US" dirty="0"/>
                    <a:t> ~ 15</a:t>
                  </a:r>
                </a:p>
              </p:txBody>
            </p:sp>
          </p:grpSp>
          <p:sp>
            <p:nvSpPr>
              <p:cNvPr id="94" name="Text Box 5"/>
              <p:cNvSpPr txBox="1">
                <a:spLocks noChangeArrowheads="1"/>
              </p:cNvSpPr>
              <p:nvPr/>
            </p:nvSpPr>
            <p:spPr bwMode="auto">
              <a:xfrm>
                <a:off x="1180147" y="2000240"/>
                <a:ext cx="1965438" cy="342274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</a:pPr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‘Elliptic flow’ v</a:t>
                </a:r>
                <a:r>
                  <a:rPr lang="en-US" b="1" baseline="-25000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2</a:t>
                </a:r>
                <a:endParaRPr lang="en-GB" b="1" baseline="-25000" dirty="0">
                  <a:solidFill>
                    <a:schemeClr val="accent1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  <p:sp>
          <p:nvSpPr>
            <p:cNvPr id="91" name="Text Box 13"/>
            <p:cNvSpPr txBox="1">
              <a:spLocks noChangeArrowheads="1"/>
            </p:cNvSpPr>
            <p:nvPr/>
          </p:nvSpPr>
          <p:spPr bwMode="auto">
            <a:xfrm>
              <a:off x="3889072" y="5157030"/>
              <a:ext cx="1017394" cy="308419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>
              <a:lvl1pPr>
                <a:defRPr sz="1600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defRPr sz="1600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r>
                <a:rPr lang="en-US" sz="1400" b="1" dirty="0">
                  <a:solidFill>
                    <a:srgbClr val="FF00FF"/>
                  </a:solidFill>
                </a:rPr>
                <a:t>pp</a:t>
              </a:r>
              <a:r>
                <a:rPr lang="en-US" sz="1400" b="1" dirty="0"/>
                <a:t> 13 TeV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162335" y="4847021"/>
            <a:ext cx="1708804" cy="473464"/>
            <a:chOff x="7162335" y="4847021"/>
            <a:chExt cx="1708804" cy="473464"/>
          </a:xfrm>
        </p:grpSpPr>
        <p:sp>
          <p:nvSpPr>
            <p:cNvPr id="18" name="Right Arrow 17"/>
            <p:cNvSpPr/>
            <p:nvPr/>
          </p:nvSpPr>
          <p:spPr bwMode="auto">
            <a:xfrm rot="19135449">
              <a:off x="7162335" y="5204132"/>
              <a:ext cx="1046031" cy="116353"/>
            </a:xfrm>
            <a:prstGeom prst="rightArrow">
              <a:avLst/>
            </a:prstGeom>
            <a:solidFill>
              <a:srgbClr val="FFFF99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8" name="Right Arrow 97"/>
            <p:cNvSpPr/>
            <p:nvPr/>
          </p:nvSpPr>
          <p:spPr bwMode="auto">
            <a:xfrm>
              <a:off x="8206385" y="4847021"/>
              <a:ext cx="664754" cy="105431"/>
            </a:xfrm>
            <a:prstGeom prst="rightArrow">
              <a:avLst/>
            </a:prstGeom>
            <a:solidFill>
              <a:srgbClr val="FFFF99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342713" y="4085820"/>
            <a:ext cx="2769635" cy="2655386"/>
            <a:chOff x="2796317" y="785543"/>
            <a:chExt cx="2769635" cy="2655386"/>
          </a:xfrm>
        </p:grpSpPr>
        <p:grpSp>
          <p:nvGrpSpPr>
            <p:cNvPr id="25" name="Group 24"/>
            <p:cNvGrpSpPr/>
            <p:nvPr/>
          </p:nvGrpSpPr>
          <p:grpSpPr>
            <a:xfrm>
              <a:off x="2796317" y="785543"/>
              <a:ext cx="2769635" cy="2655386"/>
              <a:chOff x="2701768" y="2498657"/>
              <a:chExt cx="2769635" cy="2655386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2701768" y="2498657"/>
                <a:ext cx="2555490" cy="2655386"/>
                <a:chOff x="2701768" y="2498657"/>
                <a:chExt cx="2555490" cy="2655386"/>
              </a:xfrm>
            </p:grpSpPr>
            <p:pic>
              <p:nvPicPr>
                <p:cNvPr id="28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489"/>
                <a:stretch/>
              </p:blipFill>
              <p:spPr bwMode="auto">
                <a:xfrm>
                  <a:off x="2701768" y="2993803"/>
                  <a:ext cx="2555490" cy="21602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3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2966314" y="2498657"/>
                  <a:ext cx="1407387" cy="523862"/>
                </a:xfrm>
                <a:prstGeom prst="rect">
                  <a:avLst/>
                </a:prstGeom>
                <a:solidFill>
                  <a:srgbClr val="FFFF99"/>
                </a:soli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 lIns="92075" tIns="46038" rIns="92075" bIns="46038">
                  <a:spAutoFit/>
                </a:bodyPr>
                <a:lstStyle/>
                <a:p>
                  <a:r>
                    <a:rPr lang="en-US" sz="1400" b="1" dirty="0">
                      <a:solidFill>
                        <a:srgbClr val="FF0000"/>
                      </a:solidFill>
                    </a:rPr>
                    <a:t>higher harmonics</a:t>
                  </a:r>
                </a:p>
              </p:txBody>
            </p:sp>
          </p:grpSp>
          <p:sp>
            <p:nvSpPr>
              <p:cNvPr id="37" name="Text Box 13"/>
              <p:cNvSpPr txBox="1">
                <a:spLocks noChangeArrowheads="1"/>
              </p:cNvSpPr>
              <p:nvPr/>
            </p:nvSpPr>
            <p:spPr bwMode="auto">
              <a:xfrm>
                <a:off x="4464717" y="2629793"/>
                <a:ext cx="1006686" cy="308419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>
                <a:lvl1pPr>
                  <a:defRPr sz="1600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1600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1600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1600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1600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defRPr sz="1600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defRPr sz="1600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defRPr sz="1600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defRPr sz="1600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r>
                  <a:rPr lang="en-US" sz="1400" b="1" dirty="0"/>
                  <a:t> </a:t>
                </a:r>
                <a:r>
                  <a:rPr lang="en-US" sz="1400" b="1" dirty="0">
                    <a:solidFill>
                      <a:srgbClr val="FF00FF"/>
                    </a:solidFill>
                  </a:rPr>
                  <a:t>pPb</a:t>
                </a:r>
                <a:r>
                  <a:rPr lang="en-US" sz="1400" b="1" dirty="0"/>
                  <a:t> v</a:t>
                </a:r>
                <a:r>
                  <a:rPr lang="en-US" sz="1400" b="1" baseline="-25000" dirty="0"/>
                  <a:t>2</a:t>
                </a:r>
                <a:r>
                  <a:rPr lang="en-US" sz="1400" b="1" dirty="0"/>
                  <a:t>,v</a:t>
                </a:r>
                <a:r>
                  <a:rPr lang="en-US" sz="1400" b="1" baseline="-25000" dirty="0"/>
                  <a:t>3</a:t>
                </a:r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3413208" y="2827519"/>
              <a:ext cx="191270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</a:rPr>
                <a:t>ATLAS PRL 110, 182302 (2013)</a:t>
              </a:r>
            </a:p>
          </p:txBody>
        </p:sp>
      </p:grpSp>
      <p:sp>
        <p:nvSpPr>
          <p:cNvPr id="101" name="Text Box 13"/>
          <p:cNvSpPr txBox="1">
            <a:spLocks noChangeArrowheads="1"/>
          </p:cNvSpPr>
          <p:nvPr/>
        </p:nvSpPr>
        <p:spPr bwMode="auto">
          <a:xfrm>
            <a:off x="88439" y="182770"/>
            <a:ext cx="967702" cy="308419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>
            <a:lvl1pPr>
              <a:defRPr sz="1600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defRPr sz="1600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defRPr sz="1600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defRPr sz="1600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defRPr sz="1600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pp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400" b="1" dirty="0"/>
              <a:t>7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TeV</a:t>
            </a:r>
          </a:p>
        </p:txBody>
      </p:sp>
    </p:spTree>
    <p:extLst>
      <p:ext uri="{BB962C8B-B14F-4D97-AF65-F5344CB8AC3E}">
        <p14:creationId xmlns:p14="http://schemas.microsoft.com/office/powerpoint/2010/main" val="1526867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10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Heavy Ion Paradigm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Wuhan 2024 J. Schukraft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8651AC-3922-4C00-9324-1AE4D4372AB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716016" y="3939023"/>
            <a:ext cx="3840427" cy="28803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8732" r="23861"/>
          <a:stretch/>
        </p:blipFill>
        <p:spPr>
          <a:xfrm>
            <a:off x="1763688" y="3977720"/>
            <a:ext cx="2376264" cy="2813424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112662" y="630562"/>
            <a:ext cx="3950481" cy="3145363"/>
            <a:chOff x="1989671" y="620688"/>
            <a:chExt cx="3950481" cy="314536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89671" y="620688"/>
              <a:ext cx="3950481" cy="3145363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610726" y="1214607"/>
              <a:ext cx="91563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1508.03260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50001" t="11689" b="6807"/>
          <a:stretch/>
        </p:blipFill>
        <p:spPr>
          <a:xfrm>
            <a:off x="308674" y="1689052"/>
            <a:ext cx="2703589" cy="13681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t="16882" r="57308"/>
          <a:stretch/>
        </p:blipFill>
        <p:spPr>
          <a:xfrm>
            <a:off x="4689458" y="3742251"/>
            <a:ext cx="1480157" cy="894616"/>
          </a:xfrm>
          <a:prstGeom prst="rect">
            <a:avLst/>
          </a:prstGeom>
        </p:spPr>
      </p:pic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216533" y="3044587"/>
            <a:ext cx="2127006" cy="585418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pp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: </a:t>
            </a:r>
            <a:b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DE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Comparison Data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412008" y="875255"/>
            <a:ext cx="2127006" cy="831639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AA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‘Hot Matter’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modifications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(“R</a:t>
            </a:r>
            <a:r>
              <a: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AA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”)</a:t>
            </a: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6719121" y="2977066"/>
            <a:ext cx="2363935" cy="1047083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pA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16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‘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Cold Nuclear Matter</a:t>
            </a:r>
            <a:r>
              <a:rPr kumimoji="0" lang="en-DE" sz="16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’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modifications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(nPDF, shadowing, ..)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2739789" y="3729639"/>
            <a:ext cx="1400163" cy="797713"/>
            <a:chOff x="6636229" y="2780930"/>
            <a:chExt cx="1400163" cy="797713"/>
          </a:xfrm>
        </p:grpSpPr>
        <p:sp>
          <p:nvSpPr>
            <p:cNvPr id="19" name="Rectangle 18"/>
            <p:cNvSpPr/>
            <p:nvPr/>
          </p:nvSpPr>
          <p:spPr bwMode="auto">
            <a:xfrm>
              <a:off x="6636229" y="2780930"/>
              <a:ext cx="1400163" cy="797713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Tx/>
                <a:buFont typeface="Wingdings" pitchFamily="2" charset="2"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741970" y="2835532"/>
              <a:ext cx="1173407" cy="576064"/>
              <a:chOff x="6461521" y="2564904"/>
              <a:chExt cx="1173407" cy="576064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5"/>
              <a:srcRect t="30563" r="84349" b="42676"/>
              <a:stretch/>
            </p:blipFill>
            <p:spPr>
              <a:xfrm flipH="1">
                <a:off x="7092280" y="2636912"/>
                <a:ext cx="542648" cy="288032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5"/>
              <a:srcRect t="25148" r="84590" b="21331"/>
              <a:stretch/>
            </p:blipFill>
            <p:spPr>
              <a:xfrm>
                <a:off x="6461521" y="2564904"/>
                <a:ext cx="534264" cy="576064"/>
              </a:xfrm>
              <a:prstGeom prst="rect">
                <a:avLst/>
              </a:prstGeom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7394755" y="2860522"/>
                <a:ext cx="553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p</a:t>
                </a:r>
              </a:p>
            </p:txBody>
          </p:sp>
        </p:grpSp>
      </p:grpSp>
      <p:sp>
        <p:nvSpPr>
          <p:cNvPr id="21" name="Arc 20"/>
          <p:cNvSpPr/>
          <p:nvPr/>
        </p:nvSpPr>
        <p:spPr bwMode="auto">
          <a:xfrm rot="1241467">
            <a:off x="3285262" y="2107657"/>
            <a:ext cx="3843325" cy="3843325"/>
          </a:xfrm>
          <a:prstGeom prst="arc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>
            <a:glow rad="101600">
              <a:srgbClr val="FF0000">
                <a:alpha val="60000"/>
              </a:srgbClr>
            </a:glow>
          </a:effectLst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2" name="Arc 21"/>
          <p:cNvSpPr/>
          <p:nvPr/>
        </p:nvSpPr>
        <p:spPr bwMode="auto">
          <a:xfrm rot="8326474">
            <a:off x="2973788" y="2798352"/>
            <a:ext cx="3843325" cy="3843325"/>
          </a:xfrm>
          <a:prstGeom prst="arc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>
            <a:glow rad="101600">
              <a:srgbClr val="FF0000">
                <a:alpha val="60000"/>
              </a:srgbClr>
            </a:glow>
          </a:effectLst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3" name="Arc 22"/>
          <p:cNvSpPr/>
          <p:nvPr/>
        </p:nvSpPr>
        <p:spPr bwMode="auto">
          <a:xfrm rot="14675628">
            <a:off x="2727061" y="2106079"/>
            <a:ext cx="3843325" cy="3843325"/>
          </a:xfrm>
          <a:prstGeom prst="arc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>
            <a:glow rad="101600">
              <a:srgbClr val="FF0000">
                <a:alpha val="60000"/>
              </a:srgbClr>
            </a:glow>
          </a:effectLst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4" name="Oval Callout 23"/>
          <p:cNvSpPr/>
          <p:nvPr/>
        </p:nvSpPr>
        <p:spPr bwMode="auto">
          <a:xfrm>
            <a:off x="7005598" y="381320"/>
            <a:ext cx="1883432" cy="909767"/>
          </a:xfrm>
          <a:prstGeom prst="wedgeEllipseCallout">
            <a:avLst>
              <a:gd name="adj1" fmla="val -58860"/>
              <a:gd name="adj2" fmla="val 110040"/>
            </a:avLst>
          </a:prstGeom>
          <a:solidFill>
            <a:schemeClr val="bg1">
              <a:lumMod val="85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1986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Commissioned by TD Lee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419014" y="2917356"/>
            <a:ext cx="2779996" cy="2501379"/>
            <a:chOff x="3934885" y="2686449"/>
            <a:chExt cx="1932965" cy="1739239"/>
          </a:xfrm>
        </p:grpSpPr>
        <p:pic>
          <p:nvPicPr>
            <p:cNvPr id="29" name="Picture 18"/>
            <p:cNvPicPr>
              <a:picLocks noChangeAspect="1" noChangeArrowheads="1"/>
            </p:cNvPicPr>
            <p:nvPr/>
          </p:nvPicPr>
          <p:blipFill rotWithShape="1">
            <a:blip r:embed="rId6" cstate="screen">
              <a:lum bright="42000"/>
            </a:blip>
            <a:srcRect l="17575" r="14067"/>
            <a:stretch/>
          </p:blipFill>
          <p:spPr bwMode="auto">
            <a:xfrm>
              <a:off x="4206937" y="2955688"/>
              <a:ext cx="1434289" cy="147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TextBox 29"/>
            <p:cNvSpPr txBox="1"/>
            <p:nvPr/>
          </p:nvSpPr>
          <p:spPr>
            <a:xfrm>
              <a:off x="3934885" y="2686449"/>
              <a:ext cx="1932965" cy="36933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QGP everywhere 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1707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>
                <a:solidFill>
                  <a:schemeClr val="tx1"/>
                </a:solidFill>
              </a:rPr>
              <a:t>Q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G</a:t>
            </a:r>
            <a:r>
              <a:rPr lang="en-GB" dirty="0">
                <a:solidFill>
                  <a:srgbClr val="0066FF"/>
                </a:solidFill>
              </a:rPr>
              <a:t>P</a:t>
            </a:r>
            <a:r>
              <a:rPr lang="en-GB" dirty="0"/>
              <a:t>: The stuff at high T..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8439" y="1484784"/>
            <a:ext cx="9144000" cy="1800200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'Very strongly interacting, almost perfect liquid' : </a:t>
            </a:r>
            <a:r>
              <a:rPr lang="en-GB" dirty="0"/>
              <a:t>s</a:t>
            </a:r>
            <a:r>
              <a:rPr lang="en-GB" dirty="0">
                <a:solidFill>
                  <a:schemeClr val="tx1"/>
                </a:solidFill>
              </a:rPr>
              <a:t>Q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G</a:t>
            </a:r>
            <a:r>
              <a:rPr lang="en-GB" dirty="0">
                <a:solidFill>
                  <a:srgbClr val="0066FF"/>
                </a:solidFill>
              </a:rPr>
              <a:t>P</a:t>
            </a:r>
            <a:endParaRPr lang="en-US" b="1" dirty="0">
              <a:solidFill>
                <a:srgbClr val="FF0000"/>
              </a:solidFill>
            </a:endParaRPr>
          </a:p>
          <a:p>
            <a:pPr lvl="1"/>
            <a:r>
              <a:rPr lang="en-US" b="1" dirty="0"/>
              <a:t>'Macroscopic' piece of matter with amazing properties</a:t>
            </a:r>
          </a:p>
          <a:p>
            <a:pPr lvl="2"/>
            <a:r>
              <a:rPr lang="en-US" dirty="0"/>
              <a:t>we can experimentally measure its properties and follow its evolution !</a:t>
            </a:r>
            <a:endParaRPr lang="en-DE" dirty="0"/>
          </a:p>
          <a:p>
            <a:pPr lvl="1"/>
            <a:r>
              <a:rPr lang="en-DE" dirty="0"/>
              <a:t>We see signs of it (almost) </a:t>
            </a:r>
            <a:r>
              <a:rPr lang="en-DE" b="1" dirty="0"/>
              <a:t>everywhere</a:t>
            </a:r>
            <a:r>
              <a:rPr lang="en-DE" dirty="0"/>
              <a:t> we look</a:t>
            </a:r>
          </a:p>
          <a:p>
            <a:pPr lvl="2"/>
            <a:r>
              <a:rPr lang="en-DE" b="1" dirty="0"/>
              <a:t>genuine QCD property </a:t>
            </a:r>
            <a:r>
              <a:rPr lang="en-DE" dirty="0"/>
              <a:t>of strongly interacting </a:t>
            </a:r>
            <a:r>
              <a:rPr lang="en-DE" b="1" dirty="0"/>
              <a:t>many-body</a:t>
            </a:r>
            <a:r>
              <a:rPr lang="en-DE" dirty="0"/>
              <a:t> (&gt;2) systems?</a:t>
            </a:r>
            <a:endParaRPr lang="en-US" dirty="0"/>
          </a:p>
          <a:p>
            <a:pPr lvl="1"/>
            <a:endParaRPr lang="en-US" dirty="0"/>
          </a:p>
          <a:p>
            <a:pPr lvl="4"/>
            <a:endParaRPr lang="en-US" dirty="0"/>
          </a:p>
          <a:p>
            <a:pPr>
              <a:tabLst>
                <a:tab pos="1614488" algn="l"/>
                <a:tab pos="5022850" algn="l"/>
              </a:tabLst>
            </a:pPr>
            <a:endParaRPr lang="en-US" dirty="0"/>
          </a:p>
          <a:p>
            <a:pPr lvl="2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Wuhan 2024 J. Schukraft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91919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D3667D-64B6-48C6-86B8-FA491E514B2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1187624" y="692696"/>
            <a:ext cx="6482545" cy="342274"/>
          </a:xfrm>
          <a:prstGeom prst="rect">
            <a:avLst/>
          </a:prstGeom>
          <a:solidFill>
            <a:srgbClr val="FFFF99"/>
          </a:solidFill>
          <a:ln w="19050" algn="ctr">
            <a:solidFill>
              <a:srgbClr val="FC0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We set out to find a weakly interacting gas of quarks &amp; gluons</a:t>
            </a:r>
          </a:p>
        </p:txBody>
      </p:sp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2" cstate="screen">
            <a:lum bright="42000"/>
          </a:blip>
          <a:srcRect/>
          <a:stretch>
            <a:fillRect/>
          </a:stretch>
        </p:blipFill>
        <p:spPr bwMode="auto">
          <a:xfrm>
            <a:off x="999081" y="3763462"/>
            <a:ext cx="1752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ight Arrow 14"/>
          <p:cNvSpPr/>
          <p:nvPr/>
        </p:nvSpPr>
        <p:spPr bwMode="auto">
          <a:xfrm>
            <a:off x="3407079" y="4835047"/>
            <a:ext cx="1352811" cy="626301"/>
          </a:xfrm>
          <a:prstGeom prst="rightArrow">
            <a:avLst/>
          </a:prstGeom>
          <a:solidFill>
            <a:srgbClr val="FFFF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11" name="Picture 18"/>
          <p:cNvPicPr>
            <a:picLocks noChangeAspect="1" noChangeArrowheads="1"/>
          </p:cNvPicPr>
          <p:nvPr/>
        </p:nvPicPr>
        <p:blipFill rotWithShape="1">
          <a:blip r:embed="rId3" cstate="screen">
            <a:lum bright="42000"/>
          </a:blip>
          <a:srcRect l="17575" r="14067"/>
          <a:stretch/>
        </p:blipFill>
        <p:spPr bwMode="auto">
          <a:xfrm>
            <a:off x="5194300" y="3500438"/>
            <a:ext cx="3124200" cy="320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342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43458" y="49213"/>
            <a:ext cx="2343150" cy="585787"/>
          </a:xfrm>
        </p:spPr>
        <p:txBody>
          <a:bodyPr/>
          <a:lstStyle/>
          <a:p>
            <a:r>
              <a:rPr lang="en-GB" dirty="0"/>
              <a:t>  Answers …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620688"/>
            <a:ext cx="9540552" cy="6165850"/>
          </a:xfrm>
        </p:spPr>
        <p:txBody>
          <a:bodyPr/>
          <a:lstStyle/>
          <a:p>
            <a:r>
              <a:rPr lang="en-US" dirty="0"/>
              <a:t>What we know:</a:t>
            </a:r>
          </a:p>
          <a:p>
            <a:pPr lvl="1"/>
            <a:r>
              <a:rPr lang="en-US" sz="2000" dirty="0"/>
              <a:t> increasingly precise measurements of </a:t>
            </a:r>
            <a:r>
              <a:rPr lang="en-US" sz="2000" b="1" dirty="0">
                <a:solidFill>
                  <a:srgbClr val="FF0000"/>
                </a:solidFill>
              </a:rPr>
              <a:t>macroscopic properties </a:t>
            </a:r>
          </a:p>
          <a:p>
            <a:pPr lvl="2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anose="05050102010706020507" pitchFamily="18" charset="2"/>
              </a:rPr>
              <a:t>h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/S,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anose="05050102010706020507" pitchFamily="18" charset="2"/>
              </a:rPr>
              <a:t>x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q^, e^, D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iffusion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</a:t>
            </a:r>
            <a:r>
              <a:rPr lang="en-US" sz="1400" baseline="-25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…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en-US" sz="2000" dirty="0"/>
              <a:t>good evidence for </a:t>
            </a:r>
            <a:r>
              <a:rPr lang="en-US" sz="2000" b="1" dirty="0">
                <a:solidFill>
                  <a:srgbClr val="FF0000"/>
                </a:solidFill>
              </a:rPr>
              <a:t>deconfinement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(J/</a:t>
            </a:r>
            <a:r>
              <a:rPr lang="en-US" sz="2000" dirty="0">
                <a:latin typeface="Symbol" panose="05050102010706020507" pitchFamily="18" charset="2"/>
              </a:rPr>
              <a:t>Y, U</a:t>
            </a:r>
            <a:r>
              <a:rPr lang="en-US" sz="2000" dirty="0"/>
              <a:t>)</a:t>
            </a:r>
          </a:p>
          <a:p>
            <a:pPr lvl="2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J/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anose="05050102010706020507" pitchFamily="18" charset="2"/>
              </a:rPr>
              <a:t>Y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coalescence = </a:t>
            </a:r>
            <a:r>
              <a:rPr lang="en-US" sz="1400" b="1" dirty="0"/>
              <a:t>color conductivity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Y suppression = </a:t>
            </a:r>
            <a:r>
              <a:rPr lang="en-US" sz="1400" b="1" dirty="0"/>
              <a:t>resonance melting</a:t>
            </a:r>
          </a:p>
          <a:p>
            <a:pPr lvl="1"/>
            <a:r>
              <a:rPr lang="en-US" sz="2000" dirty="0"/>
              <a:t>some evidence for </a:t>
            </a:r>
            <a:r>
              <a:rPr lang="en-US" sz="2000" b="1" dirty="0">
                <a:solidFill>
                  <a:srgbClr val="FF0000"/>
                </a:solidFill>
              </a:rPr>
              <a:t>chiral symmetry restoration,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 but indirect </a:t>
            </a:r>
          </a:p>
          <a:p>
            <a:pPr lvl="2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strangeness ???, low mass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  <a:r>
              <a:rPr lang="en-US" sz="1400" i="1" baseline="30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+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  <a:r>
              <a:rPr lang="en-US" sz="14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(connection between rho melting and chiral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sym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?)</a:t>
            </a:r>
          </a:p>
          <a:p>
            <a:pPr lvl="1"/>
            <a:r>
              <a:rPr lang="en-US" sz="2000" dirty="0"/>
              <a:t>the relevant </a:t>
            </a:r>
            <a:r>
              <a:rPr lang="en-US" sz="2000" dirty="0" err="1"/>
              <a:t>dof</a:t>
            </a:r>
            <a:r>
              <a:rPr lang="en-US" sz="2000" dirty="0"/>
              <a:t> (particles, excitations, ..) </a:t>
            </a:r>
            <a:r>
              <a:rPr lang="en-DE" sz="2000" dirty="0"/>
              <a:t>may</a:t>
            </a:r>
            <a:r>
              <a:rPr lang="en-US" sz="2000" dirty="0"/>
              <a:t> </a:t>
            </a:r>
            <a:r>
              <a:rPr lang="en-US" sz="2000" b="1" u="sng" dirty="0">
                <a:solidFill>
                  <a:srgbClr val="FF0000"/>
                </a:solidFill>
              </a:rPr>
              <a:t>NOT </a:t>
            </a:r>
            <a:r>
              <a:rPr lang="en-DE" sz="2000" b="1" u="sng" dirty="0">
                <a:solidFill>
                  <a:srgbClr val="FF0000"/>
                </a:solidFill>
              </a:rPr>
              <a:t>be </a:t>
            </a:r>
            <a:r>
              <a:rPr lang="en-US" sz="2000" b="1" u="sng" dirty="0">
                <a:solidFill>
                  <a:srgbClr val="FF0000"/>
                </a:solidFill>
              </a:rPr>
              <a:t>free </a:t>
            </a:r>
            <a:r>
              <a:rPr lang="en-US" sz="2000" b="1" u="sng" dirty="0" err="1">
                <a:solidFill>
                  <a:srgbClr val="FF0000"/>
                </a:solidFill>
              </a:rPr>
              <a:t>quarks&amp;gluons</a:t>
            </a:r>
            <a:endParaRPr lang="en-US" sz="2000" b="1" u="sng" dirty="0">
              <a:solidFill>
                <a:srgbClr val="FF0000"/>
              </a:solidFill>
            </a:endParaRPr>
          </a:p>
          <a:p>
            <a:pPr lvl="2"/>
            <a:r>
              <a:rPr lang="en-US" b="1" dirty="0"/>
              <a:t>the interaction </a:t>
            </a:r>
            <a:r>
              <a:rPr lang="en-DE" b="1" dirty="0"/>
              <a:t>seems</a:t>
            </a:r>
            <a:r>
              <a:rPr lang="en-US" b="1" dirty="0"/>
              <a:t> much too strong !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dirty="0"/>
              <a:t>What we don't know  </a:t>
            </a:r>
          </a:p>
          <a:p>
            <a:pPr lvl="1"/>
            <a:r>
              <a:rPr lang="en-US" sz="2000" b="1" dirty="0">
                <a:solidFill>
                  <a:srgbClr val="FF0000"/>
                </a:solidFill>
              </a:rPr>
              <a:t>what ARE the relevant </a:t>
            </a:r>
            <a:r>
              <a:rPr lang="en-US" sz="2000" b="1" dirty="0" err="1">
                <a:solidFill>
                  <a:srgbClr val="FF0000"/>
                </a:solidFill>
              </a:rPr>
              <a:t>dof</a:t>
            </a:r>
            <a:r>
              <a:rPr lang="en-US" sz="2000" dirty="0"/>
              <a:t> in the QGP ?</a:t>
            </a:r>
          </a:p>
          <a:p>
            <a:pPr lvl="2"/>
            <a:r>
              <a:rPr lang="en-US" sz="1600" dirty="0" err="1"/>
              <a:t>pseudoparticles</a:t>
            </a:r>
            <a:r>
              <a:rPr lang="en-US" sz="1600" dirty="0"/>
              <a:t>, collective excitations (</a:t>
            </a:r>
            <a:r>
              <a:rPr lang="en-US" sz="1600" dirty="0" err="1"/>
              <a:t>plasmons</a:t>
            </a:r>
            <a:r>
              <a:rPr lang="en-US" sz="1600" dirty="0"/>
              <a:t>, ..), '</a:t>
            </a:r>
            <a:r>
              <a:rPr lang="en-US" sz="1600" dirty="0" err="1"/>
              <a:t>glueballs</a:t>
            </a:r>
            <a:r>
              <a:rPr lang="en-US" sz="1600" dirty="0"/>
              <a:t>', ..</a:t>
            </a:r>
          </a:p>
          <a:p>
            <a:pPr lvl="1"/>
            <a:r>
              <a:rPr lang="en-US" sz="2000" b="1" dirty="0">
                <a:solidFill>
                  <a:srgbClr val="FF0000"/>
                </a:solidFill>
              </a:rPr>
              <a:t>What is the dynamics ?</a:t>
            </a:r>
            <a:r>
              <a:rPr lang="en-US" sz="2000" dirty="0"/>
              <a:t> 'looking under the hood' of the sQGP</a:t>
            </a:r>
          </a:p>
          <a:p>
            <a:pPr lvl="2"/>
            <a:r>
              <a:rPr lang="en-US" sz="1600" dirty="0"/>
              <a:t>how can it happen so fast, and in very small systems (incl. pp ?)</a:t>
            </a:r>
          </a:p>
          <a:p>
            <a:pPr lvl="1"/>
            <a:r>
              <a:rPr lang="en-US" sz="2000" b="1" dirty="0">
                <a:solidFill>
                  <a:srgbClr val="FF0000"/>
                </a:solidFill>
              </a:rPr>
              <a:t>Where is the onset ?</a:t>
            </a:r>
          </a:p>
          <a:p>
            <a:pPr lvl="2"/>
            <a:r>
              <a:rPr lang="en-US" sz="1600" dirty="0"/>
              <a:t>how does collectivity &amp; statistical behavior emerge with size &amp; energy density ?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4"/>
            <a:endParaRPr lang="en-US" dirty="0"/>
          </a:p>
          <a:p>
            <a:endParaRPr lang="en-US" dirty="0"/>
          </a:p>
          <a:p>
            <a:pPr lvl="2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Wuhan 2024 J. Schukraft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91919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D3667D-64B6-48C6-86B8-FA491E514B2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" name="Title 5"/>
          <p:cNvSpPr txBox="1">
            <a:spLocks/>
          </p:cNvSpPr>
          <p:nvPr/>
        </p:nvSpPr>
        <p:spPr bwMode="auto">
          <a:xfrm>
            <a:off x="4710971" y="4"/>
            <a:ext cx="4417876" cy="59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2pPr>
            <a:lvl3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3pPr>
            <a:lvl4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4pPr>
            <a:lvl5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and new Questions</a:t>
            </a:r>
          </a:p>
        </p:txBody>
      </p:sp>
      <p:sp>
        <p:nvSpPr>
          <p:cNvPr id="2" name="Rectangle 1"/>
          <p:cNvSpPr/>
          <p:nvPr/>
        </p:nvSpPr>
        <p:spPr>
          <a:xfrm rot="1944739">
            <a:off x="6812716" y="992878"/>
            <a:ext cx="2496197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300" normalizeH="0" baseline="0" noProof="0" dirty="0">
                <a:ln w="11430" cmpd="sng">
                  <a:solidFill>
                    <a:srgbClr val="618FF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618FF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618FF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618FFD">
                      <a:satMod val="220000"/>
                      <a:alpha val="35000"/>
                    </a:srgbClr>
                  </a:glow>
                </a:effectLst>
                <a:uLnTx/>
                <a:uFillTx/>
                <a:latin typeface="Arial"/>
                <a:ea typeface="+mn-ea"/>
                <a:cs typeface="+mn-cs"/>
              </a:rPr>
              <a:t>How</a:t>
            </a:r>
            <a:r>
              <a:rPr kumimoji="0" lang="en-US" sz="5400" b="1" i="0" u="none" strike="noStrike" kern="1200" cap="none" spc="300" normalizeH="0" baseline="0" noProof="0" dirty="0">
                <a:ln w="11430" cmpd="sng">
                  <a:solidFill>
                    <a:srgbClr val="618FF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618FF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618FF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618FFD">
                      <a:satMod val="220000"/>
                      <a:alpha val="35000"/>
                    </a:srgbClr>
                  </a:glow>
                </a:effectLst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300" normalizeH="0" baseline="0" noProof="0" dirty="0">
                <a:ln w="11430" cmpd="sng">
                  <a:solidFill>
                    <a:srgbClr val="618FF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618FF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618FF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618FFD">
                      <a:satMod val="220000"/>
                      <a:alpha val="35000"/>
                    </a:srgbClr>
                  </a:glow>
                </a:effectLst>
                <a:uLnTx/>
                <a:uFillTx/>
                <a:latin typeface="Arial"/>
                <a:ea typeface="+mn-ea"/>
                <a:cs typeface="+mn-cs"/>
              </a:rPr>
              <a:t>is it</a:t>
            </a:r>
            <a:r>
              <a:rPr kumimoji="0" lang="en-US" sz="4400" b="1" i="0" u="none" strike="noStrike" kern="1200" cap="none" spc="300" normalizeH="0" baseline="0" noProof="0" dirty="0">
                <a:ln w="11430" cmpd="sng">
                  <a:solidFill>
                    <a:srgbClr val="618FF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618FF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618FF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618FFD">
                      <a:satMod val="220000"/>
                      <a:alpha val="35000"/>
                    </a:srgbClr>
                  </a:glow>
                </a:effectLst>
                <a:uLnTx/>
                <a:uFillTx/>
                <a:latin typeface="Arial"/>
                <a:ea typeface="+mn-ea"/>
                <a:cs typeface="+mn-cs"/>
              </a:rPr>
              <a:t>!</a:t>
            </a:r>
            <a:endParaRPr kumimoji="0" lang="en-GB" sz="4400" b="1" i="0" u="none" strike="noStrike" kern="1200" cap="none" spc="300" normalizeH="0" baseline="0" noProof="0" dirty="0">
              <a:ln w="11430" cmpd="sng">
                <a:solidFill>
                  <a:srgbClr val="618FF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618FFD">
                      <a:tint val="83000"/>
                      <a:shade val="100000"/>
                      <a:satMod val="200000"/>
                    </a:srgbClr>
                  </a:gs>
                  <a:gs pos="75000">
                    <a:srgbClr val="618FF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618FFD">
                    <a:satMod val="220000"/>
                    <a:alpha val="35000"/>
                  </a:srgbClr>
                </a:glo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 rot="1944739">
            <a:off x="6236877" y="3962557"/>
            <a:ext cx="3065263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300" normalizeH="0" baseline="0" noProof="0" dirty="0">
                <a:ln w="11430" cmpd="sng">
                  <a:solidFill>
                    <a:srgbClr val="618FF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618FF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618FF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618FFD">
                      <a:satMod val="220000"/>
                      <a:alpha val="35000"/>
                    </a:srgbClr>
                  </a:glow>
                </a:effectLst>
                <a:uLnTx/>
                <a:uFillTx/>
                <a:latin typeface="Arial"/>
                <a:ea typeface="+mn-ea"/>
                <a:cs typeface="+mn-cs"/>
              </a:rPr>
              <a:t>Why</a:t>
            </a:r>
            <a:r>
              <a:rPr kumimoji="0" lang="en-US" sz="5400" b="1" i="0" u="none" strike="noStrike" kern="1200" cap="none" spc="300" normalizeH="0" baseline="0" noProof="0" dirty="0">
                <a:ln w="11430" cmpd="sng">
                  <a:solidFill>
                    <a:srgbClr val="618FF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618FF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618FF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618FFD">
                      <a:satMod val="220000"/>
                      <a:alpha val="35000"/>
                    </a:srgbClr>
                  </a:glow>
                </a:effectLst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300" normalizeH="0" baseline="0" noProof="0" dirty="0">
                <a:ln w="11430" cmpd="sng">
                  <a:solidFill>
                    <a:srgbClr val="618FF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618FF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618FF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618FFD">
                      <a:satMod val="220000"/>
                      <a:alpha val="35000"/>
                    </a:srgbClr>
                  </a:glow>
                </a:effectLst>
                <a:uLnTx/>
                <a:uFillTx/>
                <a:latin typeface="Arial"/>
                <a:ea typeface="+mn-ea"/>
                <a:cs typeface="+mn-cs"/>
              </a:rPr>
              <a:t>is it so</a:t>
            </a:r>
            <a:r>
              <a:rPr kumimoji="0" lang="en-US" sz="4400" b="1" i="0" u="none" strike="noStrike" kern="1200" cap="none" spc="300" normalizeH="0" baseline="0" noProof="0" dirty="0">
                <a:ln w="11430" cmpd="sng">
                  <a:solidFill>
                    <a:srgbClr val="618FF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618FF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618FF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618FFD">
                      <a:satMod val="220000"/>
                      <a:alpha val="35000"/>
                    </a:srgbClr>
                  </a:glow>
                </a:effectLst>
                <a:uLnTx/>
                <a:uFillTx/>
                <a:latin typeface="Arial"/>
                <a:ea typeface="+mn-ea"/>
                <a:cs typeface="+mn-cs"/>
              </a:rPr>
              <a:t>?</a:t>
            </a:r>
            <a:endParaRPr kumimoji="0" lang="en-GB" sz="4400" b="1" i="0" u="none" strike="noStrike" kern="1200" cap="none" spc="300" normalizeH="0" baseline="0" noProof="0" dirty="0">
              <a:ln w="11430" cmpd="sng">
                <a:solidFill>
                  <a:srgbClr val="618FF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618FFD">
                      <a:tint val="83000"/>
                      <a:shade val="100000"/>
                      <a:satMod val="200000"/>
                    </a:srgbClr>
                  </a:gs>
                  <a:gs pos="75000">
                    <a:srgbClr val="618FF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618FFD">
                    <a:satMod val="220000"/>
                    <a:alpha val="35000"/>
                  </a:srgbClr>
                </a:glo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7544" y="3645024"/>
            <a:ext cx="5072222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lvl="0">
              <a:defRPr/>
            </a:pPr>
            <a:r>
              <a:rPr kumimoji="0" lang="en-US" sz="2000" b="1" i="0" u="none" strike="noStrike" kern="1200" cap="none" spc="300" normalizeH="0" baseline="0" noProof="0" dirty="0">
                <a:ln w="11430" cmpd="sng">
                  <a:solidFill>
                    <a:srgbClr val="618FF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618FF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618FF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618FFD">
                      <a:satMod val="220000"/>
                      <a:alpha val="35000"/>
                    </a:srgbClr>
                  </a:glow>
                </a:effectLst>
                <a:uLnTx/>
                <a:uFillTx/>
                <a:latin typeface="Arial"/>
                <a:ea typeface="+mn-ea"/>
                <a:cs typeface="+mn-cs"/>
              </a:rPr>
              <a:t>After </a:t>
            </a: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≈</a:t>
            </a:r>
            <a:r>
              <a:rPr lang="en-US" sz="2000" b="1" dirty="0">
                <a:solidFill>
                  <a:srgbClr val="FF00FF"/>
                </a:solidFill>
              </a:rPr>
              <a:t> </a:t>
            </a:r>
            <a:r>
              <a:rPr kumimoji="0" lang="en-DE" sz="2000" b="1" i="0" u="none" strike="noStrike" kern="1200" cap="none" spc="300" normalizeH="0" baseline="0" noProof="0" dirty="0">
                <a:ln w="11430" cmpd="sng">
                  <a:solidFill>
                    <a:srgbClr val="618FF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618FF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618FF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618FFD">
                      <a:satMod val="220000"/>
                      <a:alpha val="35000"/>
                    </a:srgbClr>
                  </a:glow>
                </a:effectLst>
                <a:uLnTx/>
                <a:uFillTx/>
                <a:latin typeface="Arial"/>
                <a:ea typeface="+mn-ea"/>
                <a:cs typeface="+mn-cs"/>
              </a:rPr>
              <a:t>40</a:t>
            </a:r>
            <a:r>
              <a:rPr kumimoji="0" lang="en-US" sz="2000" b="1" i="0" u="none" strike="noStrike" kern="1200" cap="none" spc="300" normalizeH="0" baseline="0" noProof="0" dirty="0">
                <a:ln w="11430" cmpd="sng">
                  <a:solidFill>
                    <a:srgbClr val="618FF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618FF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618FF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618FFD">
                      <a:satMod val="220000"/>
                      <a:alpha val="35000"/>
                    </a:srgbClr>
                  </a:glow>
                </a:effectLst>
                <a:uLnTx/>
                <a:uFillTx/>
                <a:latin typeface="Arial"/>
                <a:ea typeface="+mn-ea"/>
                <a:cs typeface="+mn-cs"/>
              </a:rPr>
              <a:t> Years of URHI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300" normalizeH="0" baseline="0" noProof="0" dirty="0">
                <a:ln w="11430" cmpd="sng">
                  <a:solidFill>
                    <a:srgbClr val="618FF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618FF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618FF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618FFD">
                      <a:satMod val="220000"/>
                      <a:alpha val="35000"/>
                    </a:srgbClr>
                  </a:glow>
                </a:effectLst>
                <a:uLnTx/>
                <a:uFillTx/>
                <a:latin typeface="Arial"/>
                <a:ea typeface="+mn-ea"/>
                <a:cs typeface="+mn-cs"/>
              </a:rPr>
              <a:t>Plenty left to do for the Future</a:t>
            </a:r>
            <a:endParaRPr kumimoji="0" lang="en-GB" sz="2000" b="1" i="0" u="none" strike="noStrike" kern="1200" cap="none" spc="300" normalizeH="0" baseline="0" noProof="0" dirty="0">
              <a:ln w="11430" cmpd="sng">
                <a:solidFill>
                  <a:srgbClr val="618FF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618FFD">
                      <a:tint val="83000"/>
                      <a:shade val="100000"/>
                      <a:satMod val="200000"/>
                    </a:srgbClr>
                  </a:gs>
                  <a:gs pos="75000">
                    <a:srgbClr val="618FF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618FFD">
                    <a:satMod val="220000"/>
                    <a:alpha val="35000"/>
                  </a:srgbClr>
                </a:glo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254500" y="-25114"/>
            <a:ext cx="4886296" cy="591573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55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6" presetClass="entr" presetSubtype="37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6" presetClass="entr" presetSubtype="37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509755" y="111579"/>
            <a:ext cx="8634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“Ultra-Relativistic Heavy Ion Physics”</a:t>
            </a:r>
            <a:endParaRPr kumimoji="0" lang="de-DE" sz="28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-318337" y="1484784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 w="0"/>
                <a:solidFill>
                  <a:prstClr val="white"/>
                </a:soli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Baskerville Old Face" panose="02020602080505020303" pitchFamily="18" charset="0"/>
                <a:ea typeface="+mn-ea"/>
                <a:cs typeface="+mn-cs"/>
              </a:rPr>
              <a:t>1986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747615" y="4797152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 w="0"/>
                <a:solidFill>
                  <a:prstClr val="white"/>
                </a:soli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Baskerville Old Face" panose="02020602080505020303" pitchFamily="18" charset="0"/>
                <a:ea typeface="+mn-ea"/>
                <a:cs typeface="+mn-cs"/>
              </a:rPr>
              <a:t>20xx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985" y="1059038"/>
            <a:ext cx="6981988" cy="5178274"/>
          </a:xfrm>
          <a:prstGeom prst="rect">
            <a:avLst/>
          </a:prstGeom>
        </p:spPr>
      </p:pic>
      <p:pic>
        <p:nvPicPr>
          <p:cNvPr id="6" name="Picture 2" descr="http://www.atlas.ch/photos/atlas_photos/selected-photos/full-detector/0511013_01-A4-at-144-dpi.jpg"/>
          <p:cNvPicPr>
            <a:picLocks noChangeAspect="1" noChangeArrowheads="1"/>
          </p:cNvPicPr>
          <p:nvPr/>
        </p:nvPicPr>
        <p:blipFill rotWithShape="1">
          <a:blip r:embed="rId4" cstate="screen"/>
          <a:srcRect r="10899"/>
          <a:stretch/>
        </p:blipFill>
        <p:spPr bwMode="auto">
          <a:xfrm>
            <a:off x="1039985" y="3656931"/>
            <a:ext cx="3532015" cy="2583080"/>
          </a:xfrm>
          <a:prstGeom prst="rect">
            <a:avLst/>
          </a:prstGeom>
          <a:noFill/>
        </p:spPr>
      </p:pic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425926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Wuhan 2024 J. Schukraft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Tx/>
              <a:buFontTx/>
              <a:buNone/>
              <a:tabLst/>
              <a:defRPr/>
            </a:pPr>
            <a:fld id="{C864F316-0471-4844-AF09-91306CF811C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FF"/>
                </a:buClr>
                <a:buSzTx/>
                <a:buFontTx/>
                <a:buNone/>
                <a:tabLst/>
                <a:defRPr/>
              </a:pPr>
              <a:t>28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12994" r="24749" b="30612"/>
          <a:stretch/>
        </p:blipFill>
        <p:spPr>
          <a:xfrm>
            <a:off x="4519686" y="1048324"/>
            <a:ext cx="3500151" cy="25966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9985" y="3655737"/>
            <a:ext cx="3878423" cy="25815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l="5351" r="8075"/>
          <a:stretch/>
        </p:blipFill>
        <p:spPr>
          <a:xfrm>
            <a:off x="4918408" y="3666128"/>
            <a:ext cx="3109976" cy="263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69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4892"/>
            <a:ext cx="9144000" cy="6781755"/>
          </a:xfrm>
          <a:prstGeom prst="rect">
            <a:avLst/>
          </a:prstGeom>
        </p:spPr>
      </p:pic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C9B4DE-2EAC-4EF7-AFF0-93F89476A457}" type="slidenum">
              <a:rPr lang="en-US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086600" y="6646863"/>
            <a:ext cx="2057400" cy="21113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900">
                <a:solidFill>
                  <a:srgbClr val="919191"/>
                </a:solidFill>
                <a:latin typeface="Arial" charset="0"/>
              </a:rPr>
              <a:t>Wuhan 2024 J. Schukraft</a:t>
            </a:r>
            <a:endParaRPr lang="en-US" sz="900" dirty="0">
              <a:solidFill>
                <a:srgbClr val="919191"/>
              </a:solidFill>
              <a:latin typeface="Arial" charset="0"/>
            </a:endParaRPr>
          </a:p>
        </p:txBody>
      </p:sp>
      <p:sp>
        <p:nvSpPr>
          <p:cNvPr id="14" name="Rectangle 19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31763"/>
            <a:ext cx="9042400" cy="550862"/>
          </a:xfrm>
          <a:prstGeom prst="rect">
            <a:avLst/>
          </a:prstGeom>
          <a:solidFill>
            <a:srgbClr val="F4FF5F"/>
          </a:solidFill>
          <a:ln w="57150">
            <a:solidFill>
              <a:schemeClr val="tx1"/>
            </a:solidFill>
          </a:ln>
          <a:effectLst>
            <a:outerShdw dist="107763" dir="18900000" algn="ctr" rotWithShape="0">
              <a:schemeClr val="accent1">
                <a:alpha val="50000"/>
              </a:schemeClr>
            </a:outerShdw>
          </a:effectLst>
        </p:spPr>
        <p:txBody>
          <a:bodyPr wrap="square"/>
          <a:lstStyle/>
          <a:p>
            <a:r>
              <a:rPr lang="en-US" sz="28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Highlights from </a:t>
            </a:r>
            <a:r>
              <a:rPr lang="en-DE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Years of URHI Physics</a:t>
            </a:r>
            <a:endParaRPr lang="en-US" sz="2800" dirty="0">
              <a:solidFill>
                <a:srgbClr val="FF7C80"/>
              </a:solidFill>
              <a:effectLst/>
            </a:endParaRPr>
          </a:p>
        </p:txBody>
      </p:sp>
      <p:pic>
        <p:nvPicPr>
          <p:cNvPr id="10" name="Picture 2" descr="http://cmsinfo.web.cern.ch/cmsinfo/Resources/Website/Media/Images/Gallery/Full/HighRes/0611042_01-A4-at-140001.jpg"/>
          <p:cNvPicPr>
            <a:picLocks noChangeAspect="1" noChangeArrowheads="1"/>
          </p:cNvPicPr>
          <p:nvPr/>
        </p:nvPicPr>
        <p:blipFill rotWithShape="1">
          <a:blip r:embed="rId4" cstate="screen"/>
          <a:srcRect r="6027"/>
          <a:stretch/>
        </p:blipFill>
        <p:spPr bwMode="auto">
          <a:xfrm>
            <a:off x="-16044" y="3255985"/>
            <a:ext cx="4588044" cy="3390878"/>
          </a:xfrm>
          <a:prstGeom prst="rect">
            <a:avLst/>
          </a:prstGeom>
          <a:noFill/>
        </p:spPr>
      </p:pic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3707904" y="2980493"/>
            <a:ext cx="5436096" cy="3463546"/>
          </a:xfrm>
          <a:prstGeom prst="rect">
            <a:avLst/>
          </a:prstGeom>
          <a:solidFill>
            <a:srgbClr val="FFFFFF">
              <a:alpha val="89804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  <a:tabLst>
                <a:tab pos="1614488" algn="l"/>
              </a:tabLst>
              <a:defRPr/>
            </a:pPr>
            <a:r>
              <a:rPr lang="en-US" sz="2800" b="1" kern="0" dirty="0">
                <a:solidFill>
                  <a:srgbClr val="0000FF"/>
                </a:solidFill>
                <a:latin typeface="Arial"/>
              </a:rPr>
              <a:t>The Questions</a:t>
            </a:r>
          </a:p>
          <a:p>
            <a:pPr marL="800100" lvl="1" indent="-342900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  <a:tabLst>
                <a:tab pos="1614488" algn="l"/>
              </a:tabLst>
              <a:defRPr/>
            </a:pPr>
            <a:r>
              <a:rPr lang="en-US" b="1" kern="0" dirty="0">
                <a:solidFill>
                  <a:srgbClr val="000000"/>
                </a:solidFill>
                <a:latin typeface="Arial" charset="0"/>
              </a:rPr>
              <a:t>What do we want to learn from HIC</a:t>
            </a:r>
          </a:p>
          <a:p>
            <a:pPr marL="342900" indent="-342900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  <a:tabLst>
                <a:tab pos="1614488" algn="l"/>
              </a:tabLst>
              <a:defRPr/>
            </a:pPr>
            <a:r>
              <a:rPr lang="en-US" sz="2800" b="1" kern="0" dirty="0">
                <a:solidFill>
                  <a:srgbClr val="0000FF"/>
                </a:solidFill>
                <a:latin typeface="Arial"/>
              </a:rPr>
              <a:t>The Tools</a:t>
            </a:r>
          </a:p>
          <a:p>
            <a:pPr marL="800100" lvl="1" indent="-342900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  <a:tabLst>
                <a:tab pos="1614488" algn="l"/>
              </a:tabLst>
              <a:defRPr/>
            </a:pPr>
            <a:r>
              <a:rPr lang="en-US" b="1" kern="0" dirty="0">
                <a:solidFill>
                  <a:srgbClr val="000000"/>
                </a:solidFill>
                <a:latin typeface="Arial"/>
              </a:rPr>
              <a:t>Accelerators, Experiments, Theory</a:t>
            </a:r>
          </a:p>
          <a:p>
            <a:pPr marL="342900" indent="-342900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  <a:tabLst>
                <a:tab pos="1614488" algn="l"/>
              </a:tabLst>
              <a:defRPr/>
            </a:pPr>
            <a:r>
              <a:rPr lang="en-US" sz="2800" b="1" kern="0" dirty="0">
                <a:solidFill>
                  <a:srgbClr val="0000FF"/>
                </a:solidFill>
                <a:latin typeface="Arial"/>
              </a:rPr>
              <a:t>Some Answers</a:t>
            </a:r>
          </a:p>
          <a:p>
            <a:pPr marL="800100" lvl="1" indent="-342900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  <a:tabLst>
                <a:tab pos="1614488" algn="l"/>
              </a:tabLst>
              <a:defRPr/>
            </a:pPr>
            <a:r>
              <a:rPr lang="en-US" b="1" kern="0" dirty="0">
                <a:solidFill>
                  <a:srgbClr val="000000"/>
                </a:solidFill>
                <a:latin typeface="Arial"/>
              </a:rPr>
              <a:t>Highlights from (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AGS</a:t>
            </a:r>
            <a:r>
              <a:rPr lang="en-US" b="1" kern="0" dirty="0">
                <a:solidFill>
                  <a:srgbClr val="000000"/>
                </a:solidFill>
                <a:latin typeface="Arial"/>
              </a:rPr>
              <a:t>)/SPS/RHIC/</a:t>
            </a:r>
            <a:r>
              <a:rPr lang="en-DE" b="1" kern="0" dirty="0">
                <a:solidFill>
                  <a:srgbClr val="000000"/>
                </a:solidFill>
                <a:latin typeface="Arial"/>
              </a:rPr>
              <a:t>(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LHC</a:t>
            </a:r>
            <a:r>
              <a:rPr lang="en-DE" b="1" kern="0" dirty="0">
                <a:solidFill>
                  <a:srgbClr val="000000"/>
                </a:solidFill>
                <a:latin typeface="Arial"/>
              </a:rPr>
              <a:t>)</a:t>
            </a:r>
            <a:r>
              <a:rPr lang="en-US" b="1" kern="0" dirty="0">
                <a:solidFill>
                  <a:srgbClr val="000000"/>
                </a:solidFill>
                <a:latin typeface="Arial"/>
              </a:rPr>
              <a:t> </a:t>
            </a:r>
          </a:p>
          <a:p>
            <a:pPr marL="342900" indent="-342900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  <a:tabLst>
                <a:tab pos="1614488" algn="l"/>
              </a:tabLst>
              <a:defRPr/>
            </a:pPr>
            <a:r>
              <a:rPr lang="en-US" sz="2800" b="1" kern="0" dirty="0">
                <a:solidFill>
                  <a:srgbClr val="0000FF"/>
                </a:solidFill>
                <a:latin typeface="Arial"/>
              </a:rPr>
              <a:t>Open Questions</a:t>
            </a:r>
            <a:endParaRPr lang="en-DE" sz="2800" b="1" kern="0" dirty="0">
              <a:solidFill>
                <a:srgbClr val="0000FF"/>
              </a:solidFill>
              <a:latin typeface="Arial"/>
            </a:endParaRPr>
          </a:p>
          <a:p>
            <a:pPr marL="800100" lvl="1" indent="-342900" algn="l" eaLnBrk="1" hangingPunct="1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  <a:tabLst>
                <a:tab pos="1614488" algn="l"/>
              </a:tabLst>
              <a:defRPr/>
            </a:pPr>
            <a:r>
              <a:rPr lang="en-DE" b="1" kern="0" dirty="0">
                <a:latin typeface="Arial"/>
              </a:rPr>
              <a:t>What's left to do</a:t>
            </a:r>
          </a:p>
        </p:txBody>
      </p:sp>
    </p:spTree>
    <p:extLst>
      <p:ext uri="{BB962C8B-B14F-4D97-AF65-F5344CB8AC3E}">
        <p14:creationId xmlns:p14="http://schemas.microsoft.com/office/powerpoint/2010/main" val="1904939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mediastream.cern.ch/MediaArchive/Photo/Public/1991/9107038/9107038/9107038-A5-at-72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34" y="1982977"/>
            <a:ext cx="6897257" cy="4875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-22549" y="669925"/>
            <a:ext cx="9144000" cy="6165850"/>
          </a:xfrm>
        </p:spPr>
        <p:txBody>
          <a:bodyPr/>
          <a:lstStyle/>
          <a:p>
            <a:pPr lvl="0">
              <a:defRPr/>
            </a:pPr>
            <a:r>
              <a:rPr lang="en-US" sz="2000" dirty="0">
                <a:solidFill>
                  <a:srgbClr val="FC0128"/>
                </a:solidFill>
                <a:latin typeface="Arial" pitchFamily="34" charset="0"/>
              </a:rPr>
              <a:t>T.D. Lee 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1975</a:t>
            </a:r>
            <a:r>
              <a:rPr lang="en-US" sz="1600" dirty="0">
                <a:solidFill>
                  <a:schemeClr val="tx1"/>
                </a:solidFill>
                <a:latin typeface="Arial" pitchFamily="34" charset="0"/>
              </a:rPr>
              <a:t>*</a:t>
            </a:r>
            <a:r>
              <a:rPr lang="en-US" sz="2000" dirty="0">
                <a:solidFill>
                  <a:srgbClr val="FC0128"/>
                </a:solidFill>
                <a:latin typeface="Arial" pitchFamily="34" charset="0"/>
              </a:rPr>
              <a:t>: </a:t>
            </a:r>
          </a:p>
          <a:p>
            <a:pPr lvl="1">
              <a:defRPr/>
            </a:pPr>
            <a:r>
              <a:rPr lang="en-US" b="1" dirty="0">
                <a:solidFill>
                  <a:srgbClr val="FC0128"/>
                </a:solidFill>
                <a:latin typeface="Arial" pitchFamily="34" charset="0"/>
              </a:rPr>
              <a:t>pp, </a:t>
            </a:r>
            <a:r>
              <a:rPr lang="en-US" b="1" dirty="0" err="1">
                <a:solidFill>
                  <a:srgbClr val="FC0128"/>
                </a:solidFill>
                <a:latin typeface="Arial" pitchFamily="34" charset="0"/>
              </a:rPr>
              <a:t>e</a:t>
            </a:r>
            <a:r>
              <a:rPr lang="en-US" b="1" baseline="30000" dirty="0" err="1">
                <a:solidFill>
                  <a:srgbClr val="FC0128"/>
                </a:solidFill>
                <a:latin typeface="Arial" pitchFamily="34" charset="0"/>
              </a:rPr>
              <a:t>+</a:t>
            </a:r>
            <a:r>
              <a:rPr lang="en-US" b="1" dirty="0" err="1">
                <a:solidFill>
                  <a:srgbClr val="FC0128"/>
                </a:solidFill>
                <a:latin typeface="Arial" pitchFamily="34" charset="0"/>
              </a:rPr>
              <a:t>e</a:t>
            </a:r>
            <a:r>
              <a:rPr lang="en-US" b="1" baseline="30000" dirty="0">
                <a:solidFill>
                  <a:srgbClr val="FC0128"/>
                </a:solidFill>
                <a:latin typeface="Arial" pitchFamily="34" charset="0"/>
              </a:rPr>
              <a:t>-</a:t>
            </a:r>
            <a:r>
              <a:rPr lang="en-US" dirty="0">
                <a:solidFill>
                  <a:srgbClr val="FC0128"/>
                </a:solidFill>
                <a:latin typeface="Arial" pitchFamily="34" charset="0"/>
              </a:rPr>
              <a:t>: </a:t>
            </a:r>
            <a:r>
              <a:rPr lang="en-US" dirty="0">
                <a:solidFill>
                  <a:schemeClr val="accent2"/>
                </a:solidFill>
                <a:latin typeface="Arial" pitchFamily="34" charset="0"/>
              </a:rPr>
              <a:t>concentrate</a:t>
            </a:r>
            <a:r>
              <a:rPr lang="en-US" dirty="0">
                <a:latin typeface="Arial" pitchFamily="34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Arial" pitchFamily="34" charset="0"/>
              </a:rPr>
              <a:t>energy</a:t>
            </a:r>
            <a:r>
              <a:rPr lang="en-US" dirty="0">
                <a:latin typeface="Arial" pitchFamily="34" charset="0"/>
              </a:rPr>
              <a:t> on </a:t>
            </a:r>
            <a:r>
              <a:rPr lang="en-US" dirty="0">
                <a:solidFill>
                  <a:schemeClr val="accent2"/>
                </a:solidFill>
                <a:latin typeface="Arial" pitchFamily="34" charset="0"/>
              </a:rPr>
              <a:t>small volume </a:t>
            </a:r>
            <a:r>
              <a:rPr lang="en-US" dirty="0">
                <a:latin typeface="Arial" pitchFamily="34" charset="0"/>
              </a:rPr>
              <a:t>=&gt; high mass, short distance</a:t>
            </a:r>
          </a:p>
          <a:p>
            <a:pPr lvl="1">
              <a:defRPr/>
            </a:pPr>
            <a:r>
              <a:rPr lang="en-US" altLang="en-US" b="1" dirty="0">
                <a:solidFill>
                  <a:srgbClr val="FF0000"/>
                </a:solidFill>
              </a:rPr>
              <a:t>AA:</a:t>
            </a:r>
            <a:r>
              <a:rPr lang="en-US" altLang="en-US" dirty="0"/>
              <a:t> </a:t>
            </a:r>
            <a:r>
              <a:rPr lang="en-US" altLang="en-US" b="1" u="sng" dirty="0">
                <a:solidFill>
                  <a:schemeClr val="accent2"/>
                </a:solidFill>
              </a:rPr>
              <a:t>distribute</a:t>
            </a:r>
            <a:r>
              <a:rPr lang="en-US" altLang="en-US" dirty="0"/>
              <a:t> </a:t>
            </a:r>
            <a:r>
              <a:rPr lang="en-US" altLang="en-US" b="1" dirty="0">
                <a:solidFill>
                  <a:schemeClr val="accent2"/>
                </a:solidFill>
              </a:rPr>
              <a:t>high energy</a:t>
            </a:r>
            <a:r>
              <a:rPr lang="en-US" altLang="en-US" dirty="0"/>
              <a:t> over </a:t>
            </a:r>
            <a:r>
              <a:rPr lang="en-US" altLang="en-US" dirty="0">
                <a:solidFill>
                  <a:schemeClr val="accent2"/>
                </a:solidFill>
              </a:rPr>
              <a:t>a </a:t>
            </a:r>
            <a:r>
              <a:rPr lang="en-US" altLang="en-US" b="1" dirty="0">
                <a:solidFill>
                  <a:schemeClr val="accent2"/>
                </a:solidFill>
              </a:rPr>
              <a:t>large volume </a:t>
            </a:r>
          </a:p>
          <a:p>
            <a:pPr marL="0" lvl="0" indent="0">
              <a:buNone/>
              <a:defRPr/>
            </a:pPr>
            <a:r>
              <a:rPr lang="en-US" altLang="en-US" sz="1800" b="1" dirty="0"/>
              <a:t>      to study </a:t>
            </a:r>
            <a:r>
              <a:rPr lang="en-US" altLang="en-US" sz="1800" b="1" dirty="0">
                <a:solidFill>
                  <a:schemeClr val="accent2"/>
                </a:solidFill>
              </a:rPr>
              <a:t>bulk phenomena</a:t>
            </a:r>
            <a:r>
              <a:rPr lang="en-US" altLang="en-US" sz="1800" dirty="0"/>
              <a:t> and the structure of the </a:t>
            </a:r>
            <a:r>
              <a:rPr lang="en-US" altLang="en-US" sz="1800" b="1" dirty="0">
                <a:solidFill>
                  <a:schemeClr val="accent2"/>
                </a:solidFill>
              </a:rPr>
              <a:t>vacuum</a:t>
            </a:r>
            <a:endParaRPr lang="en-US" altLang="en-US" sz="2000" b="1" kern="1200" dirty="0">
              <a:solidFill>
                <a:schemeClr val="accent2"/>
              </a:solidFill>
              <a:latin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</a:rPr>
              <a:t>QCD in the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Long Wavelength - </a:t>
            </a:r>
            <a:r>
              <a:rPr lang="en-US" sz="2000" dirty="0">
                <a:solidFill>
                  <a:srgbClr val="FF0000"/>
                </a:solidFill>
              </a:rPr>
              <a:t>Large Volume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- </a:t>
            </a:r>
            <a:r>
              <a:rPr lang="en-US" sz="2000" dirty="0" err="1">
                <a:solidFill>
                  <a:srgbClr val="FF00FF"/>
                </a:solidFill>
              </a:rPr>
              <a:t>ManyBody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limit: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1800" dirty="0"/>
              <a:t>i.e. in the regime</a:t>
            </a:r>
            <a:r>
              <a:rPr lang="en-US" sz="1800" dirty="0">
                <a:solidFill>
                  <a:schemeClr val="tx1"/>
                </a:solidFill>
              </a:rPr>
              <a:t> where the Strong Interaction actually IS strong !</a:t>
            </a:r>
            <a:r>
              <a:rPr lang="en-US" dirty="0">
                <a:solidFill>
                  <a:schemeClr val="tx1"/>
                </a:solidFill>
              </a:rPr>
              <a:t>	</a:t>
            </a:r>
          </a:p>
          <a:p>
            <a:pPr lvl="1"/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Properties of strongly interacting  ‘matter’ &amp; the QCD phase diagram</a:t>
            </a:r>
            <a:br>
              <a:rPr lang="en-US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en-US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pPr lvl="1"/>
            <a:endParaRPr lang="en-US" dirty="0"/>
          </a:p>
          <a:p>
            <a:pPr lvl="1" indent="0">
              <a:buNone/>
            </a:pP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5296" y="101719"/>
            <a:ext cx="6945812" cy="480774"/>
          </a:xfrm>
          <a:noFill/>
        </p:spPr>
        <p:txBody>
          <a:bodyPr/>
          <a:lstStyle/>
          <a:p>
            <a:pPr eaLnBrk="1" hangingPunct="1"/>
            <a:r>
              <a:rPr lang="en-US" sz="2800" dirty="0"/>
              <a:t>Heavy Ion Physics: Why ? </a:t>
            </a:r>
            <a:r>
              <a:rPr lang="en-US" sz="2800" dirty="0" err="1">
                <a:solidFill>
                  <a:srgbClr val="FF00FF"/>
                </a:solidFill>
              </a:rPr>
              <a:t>QCD@work</a:t>
            </a:r>
            <a:r>
              <a:rPr lang="en-US" sz="2800" dirty="0">
                <a:solidFill>
                  <a:srgbClr val="FF00FF"/>
                </a:solidFill>
              </a:rPr>
              <a:t> !</a:t>
            </a:r>
          </a:p>
        </p:txBody>
      </p:sp>
      <p:sp>
        <p:nvSpPr>
          <p:cNvPr id="53250" name="Date Placeholder 1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Wuhan 2024 J. Schukraft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91919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325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B9B99E-3D3D-48FF-B989-34B8C20FCD2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027092" name="Text Box 20"/>
          <p:cNvSpPr txBox="1">
            <a:spLocks noChangeArrowheads="1"/>
          </p:cNvSpPr>
          <p:nvPr/>
        </p:nvSpPr>
        <p:spPr bwMode="auto">
          <a:xfrm>
            <a:off x="114919" y="3267781"/>
            <a:ext cx="3900739" cy="970138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hlink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1980 QGP Theory Expectation: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Weakly Interacting Plasma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ideal gas of free quarks &amp; gluons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14919" y="4457362"/>
            <a:ext cx="4459069" cy="1173271"/>
          </a:xfrm>
          <a:prstGeom prst="rect">
            <a:avLst/>
          </a:prstGeom>
          <a:solidFill>
            <a:srgbClr val="FFFF99"/>
          </a:solidFill>
          <a:ln w="19050" algn="ctr">
            <a:solidFill>
              <a:srgbClr val="FC0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Experimental Expectation:</a:t>
            </a:r>
            <a:endParaRPr kumimoji="0" lang="en-US" sz="1800" b="1" i="0" u="sng" strike="noStrike" kern="1200" cap="none" spc="0" normalizeH="0" baseline="0" noProof="0" dirty="0">
              <a:ln>
                <a:noFill/>
              </a:ln>
              <a:solidFill>
                <a:srgbClr val="FC012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‘Smash stuff as hard as we can and  I’ll be surprised if there is no surprise’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(Bill Willis, ca 1984)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26" name="Picture 6" descr="le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0210" y="647700"/>
            <a:ext cx="683568" cy="87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4132464" y="6644220"/>
            <a:ext cx="2955058" cy="21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877" tIns="43439" rIns="86877" bIns="43439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* Rev. Mod. Phys., Vol 47 (1975) 267; </a:t>
            </a:r>
            <a:r>
              <a:rPr kumimoji="0" lang="en-US" altLang="en-US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Nucl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. Phys. A553 (1993) 3c</a:t>
            </a:r>
          </a:p>
        </p:txBody>
      </p:sp>
      <p:pic>
        <p:nvPicPr>
          <p:cNvPr id="9218" name="Picture 2" descr="https://home.cern/sites/home.web.cern.ch/files/image/obituary/2013/01/2012_willis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18"/>
          <a:stretch/>
        </p:blipFill>
        <p:spPr bwMode="auto">
          <a:xfrm>
            <a:off x="8365983" y="1559516"/>
            <a:ext cx="697795" cy="97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611148" y="3264075"/>
            <a:ext cx="4473142" cy="3380145"/>
            <a:chOff x="4923509" y="2269592"/>
            <a:chExt cx="4655528" cy="3517967"/>
          </a:xfrm>
        </p:grpSpPr>
        <p:pic>
          <p:nvPicPr>
            <p:cNvPr id="36" name="Picture 4" descr="phasendiagramm_qgp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r="94457" b="38776"/>
            <a:stretch/>
          </p:blipFill>
          <p:spPr bwMode="auto">
            <a:xfrm>
              <a:off x="4923509" y="2495731"/>
              <a:ext cx="289092" cy="24924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4" descr="phasendiagramm_qgp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l="7239" b="4943"/>
            <a:stretch/>
          </p:blipFill>
          <p:spPr bwMode="auto">
            <a:xfrm>
              <a:off x="5181171" y="2269592"/>
              <a:ext cx="4397866" cy="3517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" name="Text Box 14"/>
          <p:cNvSpPr txBox="1">
            <a:spLocks noChangeArrowheads="1"/>
          </p:cNvSpPr>
          <p:nvPr/>
        </p:nvSpPr>
        <p:spPr bwMode="auto">
          <a:xfrm>
            <a:off x="6468877" y="3043256"/>
            <a:ext cx="2615413" cy="930127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QGP: Quark Gluon Plasma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Deconfined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(no bound hadrons) 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Chirally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Symmetric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»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massless)</a:t>
            </a: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5126334" y="5701487"/>
            <a:ext cx="2029988" cy="562483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HRG: </a:t>
            </a:r>
            <a:b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Hadron Resonance Gas</a:t>
            </a:r>
          </a:p>
        </p:txBody>
      </p:sp>
    </p:spTree>
    <p:extLst>
      <p:ext uri="{BB962C8B-B14F-4D97-AF65-F5344CB8AC3E}">
        <p14:creationId xmlns:p14="http://schemas.microsoft.com/office/powerpoint/2010/main" val="95657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092" grpId="0" animBg="1"/>
      <p:bldP spid="27" grpId="0" animBg="1"/>
      <p:bldP spid="31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919191"/>
                </a:solidFill>
              </a:rPr>
              <a:t>Wuhan 2024 J. Schukraft</a:t>
            </a:r>
          </a:p>
        </p:txBody>
      </p:sp>
      <p:sp>
        <p:nvSpPr>
          <p:cNvPr id="4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5731" y="6660651"/>
            <a:ext cx="685800" cy="184404"/>
          </a:xfrm>
        </p:spPr>
        <p:txBody>
          <a:bodyPr/>
          <a:lstStyle/>
          <a:p>
            <a:pPr>
              <a:defRPr/>
            </a:pPr>
            <a:fld id="{E459B11A-90B3-4A43-B077-A36B221F5AE5}" type="slidenum">
              <a:rPr lang="en-US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994306" name="Object 2"/>
          <p:cNvGraphicFramePr>
            <a:graphicFrameLocks noGrp="1" noChangeAspect="1"/>
          </p:cNvGraphicFramePr>
          <p:nvPr>
            <p:ph type="body" idx="1"/>
          </p:nvPr>
        </p:nvGraphicFramePr>
        <p:xfrm>
          <a:off x="3841750" y="2901950"/>
          <a:ext cx="5302250" cy="395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3" imgW="4867372" imgH="2781402" progId="Excel.Sheet.8">
                  <p:embed/>
                </p:oleObj>
              </mc:Choice>
              <mc:Fallback>
                <p:oleObj name="Chart" r:id="rId3" imgW="4867372" imgH="2781402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1750" y="2901950"/>
                        <a:ext cx="5302250" cy="3956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4307" name="Line 3"/>
          <p:cNvSpPr>
            <a:spLocks noChangeShapeType="1"/>
          </p:cNvSpPr>
          <p:nvPr/>
        </p:nvSpPr>
        <p:spPr bwMode="auto">
          <a:xfrm flipV="1">
            <a:off x="5187950" y="3681417"/>
            <a:ext cx="3594100" cy="19446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endParaRPr lang="en-US">
              <a:solidFill>
                <a:srgbClr val="0000FF"/>
              </a:solidFill>
              <a:latin typeface="Arial"/>
            </a:endParaRPr>
          </a:p>
        </p:txBody>
      </p:sp>
      <p:sp>
        <p:nvSpPr>
          <p:cNvPr id="994308" name="Text Box 4"/>
          <p:cNvSpPr txBox="1">
            <a:spLocks noChangeArrowheads="1"/>
          </p:cNvSpPr>
          <p:nvPr/>
        </p:nvSpPr>
        <p:spPr bwMode="auto">
          <a:xfrm>
            <a:off x="6159561" y="4286250"/>
            <a:ext cx="644407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1400" b="1">
                <a:solidFill>
                  <a:srgbClr val="0000FF"/>
                </a:solidFill>
                <a:latin typeface="Arial"/>
              </a:rPr>
              <a:t>SppS</a:t>
            </a:r>
          </a:p>
        </p:txBody>
      </p:sp>
      <p:sp>
        <p:nvSpPr>
          <p:cNvPr id="994309" name="Text Box 5"/>
          <p:cNvSpPr txBox="1">
            <a:spLocks noChangeArrowheads="1"/>
          </p:cNvSpPr>
          <p:nvPr/>
        </p:nvSpPr>
        <p:spPr bwMode="auto">
          <a:xfrm>
            <a:off x="5941253" y="4681539"/>
            <a:ext cx="485710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1400" b="1">
                <a:solidFill>
                  <a:srgbClr val="0000FF"/>
                </a:solidFill>
                <a:latin typeface="Arial"/>
              </a:rPr>
              <a:t>ISR</a:t>
            </a:r>
          </a:p>
        </p:txBody>
      </p:sp>
      <p:sp>
        <p:nvSpPr>
          <p:cNvPr id="994310" name="Text Box 6"/>
          <p:cNvSpPr txBox="1">
            <a:spLocks noChangeArrowheads="1"/>
          </p:cNvSpPr>
          <p:nvPr/>
        </p:nvSpPr>
        <p:spPr bwMode="auto">
          <a:xfrm>
            <a:off x="5775295" y="5427664"/>
            <a:ext cx="663643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1400" b="1">
                <a:solidFill>
                  <a:srgbClr val="0000FF"/>
                </a:solidFill>
                <a:latin typeface="Arial"/>
              </a:rPr>
              <a:t>FNAL</a:t>
            </a:r>
          </a:p>
        </p:txBody>
      </p:sp>
      <p:sp>
        <p:nvSpPr>
          <p:cNvPr id="994311" name="Text Box 7"/>
          <p:cNvSpPr txBox="1">
            <a:spLocks noChangeArrowheads="1"/>
          </p:cNvSpPr>
          <p:nvPr/>
        </p:nvSpPr>
        <p:spPr bwMode="auto">
          <a:xfrm>
            <a:off x="4820227" y="5189539"/>
            <a:ext cx="865622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1400" b="1">
                <a:solidFill>
                  <a:srgbClr val="0000FF"/>
                </a:solidFill>
                <a:latin typeface="Arial"/>
              </a:rPr>
              <a:t>AGS/PS</a:t>
            </a:r>
          </a:p>
        </p:txBody>
      </p:sp>
      <p:sp>
        <p:nvSpPr>
          <p:cNvPr id="994312" name="Text Box 8"/>
          <p:cNvSpPr txBox="1">
            <a:spLocks noChangeArrowheads="1"/>
          </p:cNvSpPr>
          <p:nvPr/>
        </p:nvSpPr>
        <p:spPr bwMode="auto">
          <a:xfrm>
            <a:off x="6860595" y="4089400"/>
            <a:ext cx="501227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1400" b="1" dirty="0">
                <a:solidFill>
                  <a:srgbClr val="0000FF"/>
                </a:solidFill>
                <a:latin typeface="Arial"/>
              </a:rPr>
              <a:t>TeV</a:t>
            </a:r>
          </a:p>
        </p:txBody>
      </p:sp>
      <p:sp>
        <p:nvSpPr>
          <p:cNvPr id="994313" name="Text Box 9"/>
          <p:cNvSpPr txBox="1">
            <a:spLocks noChangeArrowheads="1"/>
          </p:cNvSpPr>
          <p:nvPr/>
        </p:nvSpPr>
        <p:spPr bwMode="auto">
          <a:xfrm>
            <a:off x="8587282" y="4283075"/>
            <a:ext cx="554639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1400" b="1">
                <a:solidFill>
                  <a:srgbClr val="0000FF"/>
                </a:solidFill>
                <a:latin typeface="Arial"/>
              </a:rPr>
              <a:t>LHC</a:t>
            </a:r>
          </a:p>
        </p:txBody>
      </p:sp>
      <p:sp>
        <p:nvSpPr>
          <p:cNvPr id="994314" name="Rectangle 10"/>
          <p:cNvSpPr>
            <a:spLocks noGrp="1" noChangeArrowheads="1"/>
          </p:cNvSpPr>
          <p:nvPr>
            <p:ph type="title"/>
          </p:nvPr>
        </p:nvSpPr>
        <p:spPr>
          <a:xfrm>
            <a:off x="3181222" y="47912"/>
            <a:ext cx="2981586" cy="591573"/>
          </a:xfrm>
          <a:noFill/>
          <a:ln/>
        </p:spPr>
        <p:txBody>
          <a:bodyPr/>
          <a:lstStyle/>
          <a:p>
            <a:r>
              <a:rPr lang="en-US" dirty="0"/>
              <a:t>Accelerators</a:t>
            </a:r>
          </a:p>
        </p:txBody>
      </p:sp>
      <p:sp>
        <p:nvSpPr>
          <p:cNvPr id="994315" name="Text Box 11"/>
          <p:cNvSpPr txBox="1">
            <a:spLocks noChangeArrowheads="1"/>
          </p:cNvSpPr>
          <p:nvPr/>
        </p:nvSpPr>
        <p:spPr bwMode="auto">
          <a:xfrm>
            <a:off x="1057592" y="5776914"/>
            <a:ext cx="262892" cy="425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</a:t>
            </a:r>
          </a:p>
        </p:txBody>
      </p:sp>
      <p:sp>
        <p:nvSpPr>
          <p:cNvPr id="994316" name="Text Box 12"/>
          <p:cNvSpPr txBox="1">
            <a:spLocks noChangeArrowheads="1"/>
          </p:cNvSpPr>
          <p:nvPr/>
        </p:nvSpPr>
        <p:spPr bwMode="auto">
          <a:xfrm>
            <a:off x="2204618" y="5638800"/>
            <a:ext cx="415178" cy="425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Char char="l"/>
            </a:pPr>
            <a:endParaRPr lang="en-GB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/>
            </a:endParaRPr>
          </a:p>
        </p:txBody>
      </p:sp>
      <p:sp>
        <p:nvSpPr>
          <p:cNvPr id="99431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0" y="669925"/>
            <a:ext cx="9144000" cy="2274888"/>
          </a:xfrm>
        </p:spPr>
        <p:txBody>
          <a:bodyPr/>
          <a:lstStyle/>
          <a:p>
            <a:r>
              <a:rPr lang="en-US" sz="2000" dirty="0"/>
              <a:t> </a:t>
            </a:r>
            <a:r>
              <a:rPr lang="en-US" sz="2000" b="1" dirty="0"/>
              <a:t>Particle Physics: energy doubling time </a:t>
            </a:r>
            <a:r>
              <a:rPr lang="en-US" sz="2000" b="1" dirty="0">
                <a:latin typeface="Symbol" pitchFamily="18" charset="2"/>
              </a:rPr>
              <a:t>»</a:t>
            </a:r>
            <a:r>
              <a:rPr lang="en-US" sz="2000" b="1" dirty="0"/>
              <a:t> 4 years</a:t>
            </a:r>
            <a:r>
              <a:rPr lang="en-US" dirty="0"/>
              <a:t>	</a:t>
            </a:r>
            <a:endParaRPr lang="en-US" b="1" dirty="0">
              <a:solidFill>
                <a:srgbClr val="0066FF"/>
              </a:solidFill>
            </a:endParaRPr>
          </a:p>
          <a:p>
            <a:r>
              <a:rPr lang="en-US" sz="2000" b="1" dirty="0">
                <a:solidFill>
                  <a:srgbClr val="FF00FF"/>
                </a:solidFill>
              </a:rPr>
              <a:t> Heavy Ion Physics: doubling time </a:t>
            </a:r>
            <a:r>
              <a:rPr lang="en-US" sz="2000" b="1" dirty="0">
                <a:solidFill>
                  <a:srgbClr val="FF33CC"/>
                </a:solidFill>
                <a:latin typeface="Symbol" pitchFamily="18" charset="2"/>
              </a:rPr>
              <a:t>»</a:t>
            </a:r>
            <a:r>
              <a:rPr lang="en-US" sz="2000" b="1" dirty="0">
                <a:solidFill>
                  <a:srgbClr val="FF00FF"/>
                </a:solidFill>
              </a:rPr>
              <a:t> 2 years</a:t>
            </a:r>
            <a:r>
              <a:rPr lang="en-US" dirty="0">
                <a:solidFill>
                  <a:srgbClr val="FF00FF"/>
                </a:solidFill>
              </a:rPr>
              <a:t>  		 </a:t>
            </a:r>
          </a:p>
          <a:p>
            <a:pPr marL="179388" lvl="1" indent="0"/>
            <a:r>
              <a:rPr lang="en-US" dirty="0">
                <a:solidFill>
                  <a:srgbClr val="FF00FF"/>
                </a:solidFill>
              </a:rPr>
              <a:t> </a:t>
            </a:r>
            <a:r>
              <a:rPr lang="en-US" dirty="0"/>
              <a:t>starting late 70’s at </a:t>
            </a:r>
            <a:r>
              <a:rPr lang="en-US" b="1" dirty="0"/>
              <a:t>Bevalac</a:t>
            </a:r>
            <a:r>
              <a:rPr lang="en-US" dirty="0"/>
              <a:t>/</a:t>
            </a:r>
            <a:r>
              <a:rPr lang="en-US" dirty="0" err="1"/>
              <a:t>Berkely</a:t>
            </a:r>
            <a:r>
              <a:rPr lang="en-US" dirty="0"/>
              <a:t> &amp; </a:t>
            </a:r>
            <a:r>
              <a:rPr lang="en-US" b="1" dirty="0" err="1"/>
              <a:t>Synchrophasotron</a:t>
            </a:r>
            <a:r>
              <a:rPr lang="en-US" dirty="0"/>
              <a:t>/Dubna </a:t>
            </a:r>
            <a:r>
              <a:rPr lang="en-US" sz="1600" dirty="0"/>
              <a:t>(E/</a:t>
            </a:r>
            <a:r>
              <a:rPr lang="en-US" sz="1600" i="1" dirty="0"/>
              <a:t>m</a:t>
            </a:r>
            <a:r>
              <a:rPr lang="en-US" sz="1600" dirty="0"/>
              <a:t> ≈ 1)</a:t>
            </a:r>
          </a:p>
          <a:p>
            <a:pPr marL="369888" lvl="2" indent="0"/>
            <a:r>
              <a:rPr lang="en-US" dirty="0"/>
              <a:t> energy increase by factor  </a:t>
            </a:r>
            <a:r>
              <a:rPr lang="en-US" dirty="0">
                <a:solidFill>
                  <a:srgbClr val="FF00FF"/>
                </a:solidFill>
              </a:rPr>
              <a:t>10</a:t>
            </a:r>
            <a:r>
              <a:rPr lang="en-US" baseline="30000" dirty="0">
                <a:solidFill>
                  <a:srgbClr val="FF00FF"/>
                </a:solidFill>
              </a:rPr>
              <a:t>4</a:t>
            </a:r>
            <a:r>
              <a:rPr lang="en-US" dirty="0">
                <a:solidFill>
                  <a:srgbClr val="FF00FF"/>
                </a:solidFill>
              </a:rPr>
              <a:t> in </a:t>
            </a:r>
            <a:r>
              <a:rPr lang="en-US" b="1" dirty="0">
                <a:solidFill>
                  <a:srgbClr val="FF33CC"/>
                </a:solidFill>
                <a:latin typeface="Symbol" pitchFamily="18" charset="2"/>
              </a:rPr>
              <a:t>»</a:t>
            </a:r>
            <a:r>
              <a:rPr lang="en-US" dirty="0">
                <a:solidFill>
                  <a:srgbClr val="FF00FF"/>
                </a:solidFill>
              </a:rPr>
              <a:t> 30</a:t>
            </a:r>
            <a:r>
              <a:rPr lang="en-US" sz="1600" dirty="0"/>
              <a:t> </a:t>
            </a:r>
            <a:r>
              <a:rPr lang="en-US" dirty="0"/>
              <a:t>years  </a:t>
            </a:r>
          </a:p>
          <a:p>
            <a:pPr marL="358775" lvl="2" indent="0"/>
            <a:r>
              <a:rPr lang="en-US" dirty="0"/>
              <a:t> from </a:t>
            </a:r>
            <a:r>
              <a:rPr lang="en-US" dirty="0">
                <a:solidFill>
                  <a:srgbClr val="FF00FF"/>
                </a:solidFill>
              </a:rPr>
              <a:t>few dozen physicists</a:t>
            </a:r>
            <a:r>
              <a:rPr lang="en-US" dirty="0"/>
              <a:t>  to </a:t>
            </a:r>
            <a:r>
              <a:rPr lang="en-DE" dirty="0">
                <a:solidFill>
                  <a:srgbClr val="FF00FF"/>
                </a:solidFill>
              </a:rPr>
              <a:t>&gt;</a:t>
            </a:r>
            <a:r>
              <a:rPr lang="en-US" dirty="0">
                <a:solidFill>
                  <a:srgbClr val="FF00FF"/>
                </a:solidFill>
              </a:rPr>
              <a:t> 3000 physicists</a:t>
            </a:r>
            <a:r>
              <a:rPr lang="en-US" dirty="0"/>
              <a:t> active worldwide today </a:t>
            </a:r>
          </a:p>
        </p:txBody>
      </p:sp>
      <p:sp>
        <p:nvSpPr>
          <p:cNvPr id="994318" name="Text Box 14"/>
          <p:cNvSpPr txBox="1">
            <a:spLocks noChangeArrowheads="1"/>
          </p:cNvSpPr>
          <p:nvPr/>
        </p:nvSpPr>
        <p:spPr bwMode="auto">
          <a:xfrm>
            <a:off x="4851264" y="2636839"/>
            <a:ext cx="4289700" cy="34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>
                <a:solidFill>
                  <a:srgbClr val="0000FF"/>
                </a:solidFill>
                <a:latin typeface="Arial"/>
              </a:rPr>
              <a:t>Total center-of-mass energy versus time</a:t>
            </a:r>
          </a:p>
        </p:txBody>
      </p:sp>
      <p:sp>
        <p:nvSpPr>
          <p:cNvPr id="994319" name="Text Box 15"/>
          <p:cNvSpPr txBox="1">
            <a:spLocks noChangeArrowheads="1"/>
          </p:cNvSpPr>
          <p:nvPr/>
        </p:nvSpPr>
        <p:spPr bwMode="auto">
          <a:xfrm>
            <a:off x="517527" y="3203579"/>
            <a:ext cx="3082575" cy="905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1600" dirty="0">
                <a:solidFill>
                  <a:srgbClr val="0000FF"/>
                </a:solidFill>
                <a:latin typeface="Arial"/>
              </a:rPr>
              <a:t>Field went from the periphery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1600" dirty="0">
                <a:solidFill>
                  <a:srgbClr val="0000FF"/>
                </a:solidFill>
                <a:latin typeface="Arial"/>
              </a:rPr>
              <a:t>into a 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central activity </a:t>
            </a:r>
            <a:r>
              <a:rPr lang="en-US" sz="1600" dirty="0">
                <a:solidFill>
                  <a:srgbClr val="0000FF"/>
                </a:solidFill>
                <a:latin typeface="Arial"/>
              </a:rPr>
              <a:t>of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1600" dirty="0">
                <a:solidFill>
                  <a:srgbClr val="0000FF"/>
                </a:solidFill>
                <a:latin typeface="Arial"/>
              </a:rPr>
              <a:t>contemporary </a:t>
            </a:r>
            <a:r>
              <a:rPr lang="en-US" sz="1600" b="1" dirty="0">
                <a:solidFill>
                  <a:srgbClr val="0000FF"/>
                </a:solidFill>
                <a:latin typeface="Arial"/>
              </a:rPr>
              <a:t>Nuclear Physics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4691058" y="3303590"/>
            <a:ext cx="1203323" cy="1733550"/>
            <a:chOff x="3026" y="2081"/>
            <a:chExt cx="758" cy="1092"/>
          </a:xfrm>
        </p:grpSpPr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3376" y="2081"/>
              <a:ext cx="6" cy="1078"/>
              <a:chOff x="3376" y="2081"/>
              <a:chExt cx="6" cy="1078"/>
            </a:xfrm>
          </p:grpSpPr>
          <p:sp>
            <p:nvSpPr>
              <p:cNvPr id="994327" name="Line 23"/>
              <p:cNvSpPr>
                <a:spLocks noChangeShapeType="1"/>
              </p:cNvSpPr>
              <p:nvPr/>
            </p:nvSpPr>
            <p:spPr bwMode="auto">
              <a:xfrm flipV="1">
                <a:off x="3376" y="2921"/>
                <a:ext cx="0" cy="238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endParaRPr lang="en-US">
                  <a:solidFill>
                    <a:srgbClr val="0000FF"/>
                  </a:solidFill>
                  <a:latin typeface="Arial"/>
                </a:endParaRPr>
              </a:p>
            </p:txBody>
          </p:sp>
          <p:sp>
            <p:nvSpPr>
              <p:cNvPr id="994328" name="Line 24"/>
              <p:cNvSpPr>
                <a:spLocks noChangeShapeType="1"/>
              </p:cNvSpPr>
              <p:nvPr/>
            </p:nvSpPr>
            <p:spPr bwMode="auto">
              <a:xfrm flipH="1" flipV="1">
                <a:off x="3382" y="2485"/>
                <a:ext cx="0" cy="304"/>
              </a:xfrm>
              <a:prstGeom prst="line">
                <a:avLst/>
              </a:prstGeom>
              <a:noFill/>
              <a:ln w="28575">
                <a:solidFill>
                  <a:srgbClr val="996633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endParaRPr lang="en-US">
                  <a:solidFill>
                    <a:srgbClr val="0000FF"/>
                  </a:solidFill>
                  <a:latin typeface="Arial"/>
                </a:endParaRPr>
              </a:p>
            </p:txBody>
          </p:sp>
          <p:sp>
            <p:nvSpPr>
              <p:cNvPr id="994329" name="Line 25"/>
              <p:cNvSpPr>
                <a:spLocks noChangeShapeType="1"/>
              </p:cNvSpPr>
              <p:nvPr/>
            </p:nvSpPr>
            <p:spPr bwMode="auto">
              <a:xfrm flipH="1" flipV="1">
                <a:off x="3376" y="2081"/>
                <a:ext cx="6" cy="3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endParaRPr lang="en-US">
                  <a:solidFill>
                    <a:srgbClr val="0000FF"/>
                  </a:solidFill>
                  <a:latin typeface="Arial"/>
                </a:endParaRPr>
              </a:p>
            </p:txBody>
          </p:sp>
        </p:grpSp>
        <p:sp>
          <p:nvSpPr>
            <p:cNvPr id="994330" name="Text Box 26"/>
            <p:cNvSpPr txBox="1">
              <a:spLocks noChangeArrowheads="1"/>
            </p:cNvSpPr>
            <p:nvPr/>
          </p:nvSpPr>
          <p:spPr bwMode="auto">
            <a:xfrm>
              <a:off x="3415" y="2975"/>
              <a:ext cx="369" cy="198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1600" b="1">
                  <a:solidFill>
                    <a:srgbClr val="00AE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rPr>
                <a:t>x5.5</a:t>
              </a:r>
            </a:p>
          </p:txBody>
        </p:sp>
        <p:sp>
          <p:nvSpPr>
            <p:cNvPr id="994331" name="Text Box 27"/>
            <p:cNvSpPr txBox="1">
              <a:spLocks noChangeArrowheads="1"/>
            </p:cNvSpPr>
            <p:nvPr/>
          </p:nvSpPr>
          <p:spPr bwMode="auto">
            <a:xfrm>
              <a:off x="3415" y="2536"/>
              <a:ext cx="369" cy="198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1600" b="1">
                  <a:solidFill>
                    <a:srgbClr val="9966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rPr>
                <a:t>x 12</a:t>
              </a:r>
            </a:p>
          </p:txBody>
        </p:sp>
        <p:sp>
          <p:nvSpPr>
            <p:cNvPr id="994332" name="Text Box 28"/>
            <p:cNvSpPr txBox="1">
              <a:spLocks noChangeArrowheads="1"/>
            </p:cNvSpPr>
            <p:nvPr/>
          </p:nvSpPr>
          <p:spPr bwMode="auto">
            <a:xfrm>
              <a:off x="3415" y="2230"/>
              <a:ext cx="369" cy="198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1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rPr>
                <a:t>x 15</a:t>
              </a:r>
            </a:p>
          </p:txBody>
        </p:sp>
        <p:sp>
          <p:nvSpPr>
            <p:cNvPr id="994333" name="Text Box 29"/>
            <p:cNvSpPr txBox="1">
              <a:spLocks noChangeArrowheads="1"/>
            </p:cNvSpPr>
            <p:nvPr/>
          </p:nvSpPr>
          <p:spPr bwMode="auto">
            <a:xfrm>
              <a:off x="3048" y="2978"/>
              <a:ext cx="327" cy="1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1200" b="1">
                  <a:solidFill>
                    <a:srgbClr val="000000"/>
                  </a:solidFill>
                  <a:latin typeface="Arial"/>
                </a:rPr>
                <a:t>AGS</a:t>
              </a:r>
            </a:p>
          </p:txBody>
        </p:sp>
        <p:sp>
          <p:nvSpPr>
            <p:cNvPr id="994334" name="Text Box 30"/>
            <p:cNvSpPr txBox="1">
              <a:spLocks noChangeArrowheads="1"/>
            </p:cNvSpPr>
            <p:nvPr/>
          </p:nvSpPr>
          <p:spPr bwMode="auto">
            <a:xfrm>
              <a:off x="3063" y="2784"/>
              <a:ext cx="311" cy="1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1200" b="1">
                  <a:solidFill>
                    <a:srgbClr val="000000"/>
                  </a:solidFill>
                  <a:latin typeface="Arial"/>
                </a:rPr>
                <a:t>SPS</a:t>
              </a:r>
            </a:p>
          </p:txBody>
        </p:sp>
        <p:sp>
          <p:nvSpPr>
            <p:cNvPr id="994335" name="Text Box 31"/>
            <p:cNvSpPr txBox="1">
              <a:spLocks noChangeArrowheads="1"/>
            </p:cNvSpPr>
            <p:nvPr/>
          </p:nvSpPr>
          <p:spPr bwMode="auto">
            <a:xfrm>
              <a:off x="3026" y="2560"/>
              <a:ext cx="353" cy="1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1200" b="1">
                  <a:solidFill>
                    <a:srgbClr val="000000"/>
                  </a:solidFill>
                  <a:latin typeface="Arial"/>
                </a:rPr>
                <a:t>RHIC</a:t>
              </a:r>
            </a:p>
          </p:txBody>
        </p:sp>
        <p:sp>
          <p:nvSpPr>
            <p:cNvPr id="994336" name="Text Box 32"/>
            <p:cNvSpPr txBox="1">
              <a:spLocks noChangeArrowheads="1"/>
            </p:cNvSpPr>
            <p:nvPr/>
          </p:nvSpPr>
          <p:spPr bwMode="auto">
            <a:xfrm>
              <a:off x="3039" y="2160"/>
              <a:ext cx="316" cy="1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1200" b="1">
                  <a:solidFill>
                    <a:srgbClr val="000000"/>
                  </a:solidFill>
                  <a:latin typeface="Arial"/>
                </a:rPr>
                <a:t>LHC</a:t>
              </a:r>
            </a:p>
          </p:txBody>
        </p:sp>
      </p:grpSp>
      <p:sp>
        <p:nvSpPr>
          <p:cNvPr id="994337" name="Rectangle 33"/>
          <p:cNvSpPr>
            <a:spLocks noChangeArrowheads="1"/>
          </p:cNvSpPr>
          <p:nvPr/>
        </p:nvSpPr>
        <p:spPr bwMode="auto">
          <a:xfrm rot="19889125">
            <a:off x="6596847" y="4550288"/>
            <a:ext cx="1377703" cy="412699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endParaRPr lang="en-US">
              <a:solidFill>
                <a:srgbClr val="0000FF"/>
              </a:solidFill>
              <a:latin typeface="Arial"/>
            </a:endParaRPr>
          </a:p>
        </p:txBody>
      </p:sp>
      <p:sp>
        <p:nvSpPr>
          <p:cNvPr id="994338" name="Rectangle 34"/>
          <p:cNvSpPr>
            <a:spLocks noChangeArrowheads="1"/>
          </p:cNvSpPr>
          <p:nvPr/>
        </p:nvSpPr>
        <p:spPr bwMode="auto">
          <a:xfrm rot="19852577">
            <a:off x="7864477" y="3431499"/>
            <a:ext cx="1084263" cy="342274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endParaRPr lang="en-US">
              <a:solidFill>
                <a:srgbClr val="0000FF"/>
              </a:solidFill>
              <a:latin typeface="Arial"/>
            </a:endParaRPr>
          </a:p>
        </p:txBody>
      </p:sp>
      <p:grpSp>
        <p:nvGrpSpPr>
          <p:cNvPr id="4" name="Group 46"/>
          <p:cNvGrpSpPr>
            <a:grpSpLocks/>
          </p:cNvGrpSpPr>
          <p:nvPr/>
        </p:nvGrpSpPr>
        <p:grpSpPr bwMode="auto">
          <a:xfrm>
            <a:off x="6440490" y="3173417"/>
            <a:ext cx="2114552" cy="2359025"/>
            <a:chOff x="4057" y="1999"/>
            <a:chExt cx="1332" cy="1486"/>
          </a:xfrm>
        </p:grpSpPr>
        <p:sp>
          <p:nvSpPr>
            <p:cNvPr id="994340" name="Text Box 36"/>
            <p:cNvSpPr txBox="1">
              <a:spLocks noChangeArrowheads="1"/>
            </p:cNvSpPr>
            <p:nvPr/>
          </p:nvSpPr>
          <p:spPr bwMode="auto">
            <a:xfrm>
              <a:off x="4554" y="3074"/>
              <a:ext cx="683" cy="181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1400" b="1">
                  <a:solidFill>
                    <a:srgbClr val="FF00FF"/>
                  </a:solidFill>
                  <a:latin typeface="Arial"/>
                </a:rPr>
                <a:t>AGS Si/Au</a:t>
              </a:r>
            </a:p>
          </p:txBody>
        </p:sp>
        <p:sp>
          <p:nvSpPr>
            <p:cNvPr id="994341" name="Text Box 37"/>
            <p:cNvSpPr txBox="1">
              <a:spLocks noChangeArrowheads="1"/>
            </p:cNvSpPr>
            <p:nvPr/>
          </p:nvSpPr>
          <p:spPr bwMode="auto">
            <a:xfrm>
              <a:off x="4762" y="2815"/>
              <a:ext cx="627" cy="181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1400" b="1">
                  <a:solidFill>
                    <a:srgbClr val="FF00FF"/>
                  </a:solidFill>
                  <a:latin typeface="Arial"/>
                </a:rPr>
                <a:t>SPS S/Pb</a:t>
              </a:r>
            </a:p>
          </p:txBody>
        </p:sp>
        <p:sp>
          <p:nvSpPr>
            <p:cNvPr id="994342" name="Text Box 38"/>
            <p:cNvSpPr txBox="1">
              <a:spLocks noChangeArrowheads="1"/>
            </p:cNvSpPr>
            <p:nvPr/>
          </p:nvSpPr>
          <p:spPr bwMode="auto">
            <a:xfrm>
              <a:off x="4057" y="3304"/>
              <a:ext cx="543" cy="181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1400" b="1">
                  <a:solidFill>
                    <a:srgbClr val="FF00FF"/>
                  </a:solidFill>
                  <a:latin typeface="Arial"/>
                </a:rPr>
                <a:t>Bevalac</a:t>
              </a:r>
            </a:p>
          </p:txBody>
        </p:sp>
        <p:sp>
          <p:nvSpPr>
            <p:cNvPr id="994343" name="Text Box 39"/>
            <p:cNvSpPr txBox="1">
              <a:spLocks noChangeArrowheads="1"/>
            </p:cNvSpPr>
            <p:nvPr/>
          </p:nvSpPr>
          <p:spPr bwMode="auto">
            <a:xfrm>
              <a:off x="4829" y="1999"/>
              <a:ext cx="525" cy="181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1400" b="1">
                  <a:solidFill>
                    <a:srgbClr val="FF00FF"/>
                  </a:solidFill>
                  <a:latin typeface="Arial"/>
                </a:rPr>
                <a:t>LHC Pb</a:t>
              </a:r>
            </a:p>
          </p:txBody>
        </p:sp>
        <p:sp>
          <p:nvSpPr>
            <p:cNvPr id="994344" name="Text Box 40"/>
            <p:cNvSpPr txBox="1">
              <a:spLocks noChangeArrowheads="1"/>
            </p:cNvSpPr>
            <p:nvPr/>
          </p:nvSpPr>
          <p:spPr bwMode="auto">
            <a:xfrm>
              <a:off x="4600" y="2331"/>
              <a:ext cx="394" cy="181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1400" b="1">
                  <a:solidFill>
                    <a:srgbClr val="FF00FF"/>
                  </a:solidFill>
                  <a:latin typeface="Arial"/>
                </a:rPr>
                <a:t>RHIC</a:t>
              </a:r>
            </a:p>
          </p:txBody>
        </p:sp>
      </p:grpSp>
      <p:sp>
        <p:nvSpPr>
          <p:cNvPr id="994345" name="Line 41"/>
          <p:cNvSpPr>
            <a:spLocks noChangeShapeType="1"/>
          </p:cNvSpPr>
          <p:nvPr/>
        </p:nvSpPr>
        <p:spPr bwMode="auto">
          <a:xfrm flipV="1">
            <a:off x="6710363" y="3327404"/>
            <a:ext cx="2136775" cy="1884363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endParaRPr lang="en-US">
              <a:solidFill>
                <a:srgbClr val="0000FF"/>
              </a:solidFill>
              <a:latin typeface="Arial"/>
            </a:endParaRPr>
          </a:p>
        </p:txBody>
      </p:sp>
      <p:sp>
        <p:nvSpPr>
          <p:cNvPr id="994348" name="Rectangle 44"/>
          <p:cNvSpPr>
            <a:spLocks noChangeArrowheads="1"/>
          </p:cNvSpPr>
          <p:nvPr/>
        </p:nvSpPr>
        <p:spPr bwMode="auto">
          <a:xfrm>
            <a:off x="8474077" y="3950015"/>
            <a:ext cx="492125" cy="342274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endParaRPr lang="en-US">
              <a:solidFill>
                <a:srgbClr val="0000FF"/>
              </a:solidFill>
              <a:latin typeface="Arial"/>
            </a:endParaRPr>
          </a:p>
        </p:txBody>
      </p:sp>
      <p:sp>
        <p:nvSpPr>
          <p:cNvPr id="994347" name="Rectangle 43"/>
          <p:cNvSpPr>
            <a:spLocks noChangeArrowheads="1"/>
          </p:cNvSpPr>
          <p:nvPr/>
        </p:nvSpPr>
        <p:spPr bwMode="auto">
          <a:xfrm>
            <a:off x="8034202" y="3854763"/>
            <a:ext cx="186013" cy="34227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endParaRPr lang="en-US">
              <a:solidFill>
                <a:srgbClr val="0000FF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6573349"/>
            <a:ext cx="10823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GB" sz="1100" dirty="0">
                <a:solidFill>
                  <a:srgbClr val="0000FF"/>
                </a:solidFill>
                <a:latin typeface="Arial" charset="0"/>
              </a:rPr>
              <a:t>Livingston  plot</a:t>
            </a:r>
          </a:p>
        </p:txBody>
      </p:sp>
    </p:spTree>
    <p:extLst>
      <p:ext uri="{BB962C8B-B14F-4D97-AF65-F5344CB8AC3E}">
        <p14:creationId xmlns:p14="http://schemas.microsoft.com/office/powerpoint/2010/main" val="275979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6 -3.98705E-6 L 0.07691 0.02591 " pathEditMode="relative" rAng="0" ptsTypes="AA">
                                      <p:cBhvr>
                                        <p:cTn id="36" dur="5000" fill="hold"/>
                                        <p:tgtEl>
                                          <p:spTgt spid="994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4319" grpId="0"/>
      <p:bldP spid="994337" grpId="0" animBg="1"/>
      <p:bldP spid="994338" grpId="0" animBg="1"/>
      <p:bldP spid="994345" grpId="0" animBg="1"/>
      <p:bldP spid="994348" grpId="0" animBg="1"/>
      <p:bldP spid="994347" grpId="0" animBg="1"/>
      <p:bldP spid="99434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D6AD83AD-4D72-4D83-851E-D90B2D8A2AA8}" type="slidenum">
              <a:rPr lang="en-US" smtClean="0">
                <a:solidFill>
                  <a:srgbClr val="919191"/>
                </a:solidFill>
              </a:rPr>
              <a:pPr/>
              <a:t>6</a:t>
            </a:fld>
            <a:endParaRPr lang="en-US">
              <a:solidFill>
                <a:srgbClr val="919191"/>
              </a:solidFill>
            </a:endParaRPr>
          </a:p>
        </p:txBody>
      </p:sp>
      <p:pic>
        <p:nvPicPr>
          <p:cNvPr id="40964" name="Picture 4" descr="http://mediaarchive.cern.ch/MediaArchive/Photo/Public/1987/8702209/8702209/8702209-A4-at-144-dpi.jpg"/>
          <p:cNvPicPr>
            <a:picLocks noChangeAspect="1" noChangeArrowheads="1"/>
          </p:cNvPicPr>
          <p:nvPr/>
        </p:nvPicPr>
        <p:blipFill>
          <a:blip r:embed="rId2" cstate="print">
            <a:lum bright="10000" contrast="10000"/>
          </a:blip>
          <a:srcRect/>
          <a:stretch>
            <a:fillRect/>
          </a:stretch>
        </p:blipFill>
        <p:spPr bwMode="auto">
          <a:xfrm>
            <a:off x="4218754" y="7936"/>
            <a:ext cx="4937856" cy="4475637"/>
          </a:xfrm>
          <a:prstGeom prst="rect">
            <a:avLst/>
          </a:prstGeom>
          <a:noFill/>
        </p:spPr>
      </p:pic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7900070" y="687476"/>
            <a:ext cx="1243930" cy="314574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1600" b="1" dirty="0">
                <a:solidFill>
                  <a:srgbClr val="000000"/>
                </a:solidFill>
                <a:latin typeface="Arial"/>
              </a:rPr>
              <a:t>SPS: NA35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6" y="17594"/>
            <a:ext cx="4750339" cy="4475637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-110341" y="3783724"/>
            <a:ext cx="2965254" cy="3074276"/>
            <a:chOff x="-110341" y="3783724"/>
            <a:chExt cx="2965254" cy="3074276"/>
          </a:xfrm>
        </p:grpSpPr>
        <p:pic>
          <p:nvPicPr>
            <p:cNvPr id="40970" name="Picture 10" descr="The Plastic Ball detector, a US-German collaboration at the Berkeley Bevalac, played an important role in early high-energy heavy-ion studies before being shipped to CERN in 1986 to become part of a new generation of heavy-ion physics."/>
            <p:cNvPicPr>
              <a:picLocks noChangeAspect="1" noChangeArrowheads="1"/>
            </p:cNvPicPr>
            <p:nvPr/>
          </p:nvPicPr>
          <p:blipFill rotWithShape="1">
            <a:blip r:embed="rId4" cstate="print">
              <a:lum bright="33000" contrast="35000"/>
            </a:blip>
            <a:srcRect t="21205"/>
            <a:stretch/>
          </p:blipFill>
          <p:spPr bwMode="auto">
            <a:xfrm>
              <a:off x="-110341" y="3783724"/>
              <a:ext cx="2965254" cy="3074276"/>
            </a:xfrm>
            <a:prstGeom prst="rect">
              <a:avLst/>
            </a:prstGeom>
            <a:noFill/>
          </p:spPr>
        </p:pic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962023" y="6556909"/>
              <a:ext cx="1892890" cy="28687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1400" b="1" dirty="0">
                  <a:solidFill>
                    <a:srgbClr val="000000"/>
                  </a:solidFill>
                  <a:latin typeface="Arial"/>
                </a:rPr>
                <a:t> Plastic Ball-&gt; WA80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836469" y="4225220"/>
            <a:ext cx="3534591" cy="2647534"/>
            <a:chOff x="2868677" y="4493231"/>
            <a:chExt cx="3251853" cy="2609128"/>
          </a:xfrm>
        </p:grpSpPr>
        <p:pic>
          <p:nvPicPr>
            <p:cNvPr id="9" name="Picture 5" descr="9107038"/>
            <p:cNvPicPr>
              <a:picLocks noChangeAspect="1" noChangeArrowheads="1"/>
            </p:cNvPicPr>
            <p:nvPr/>
          </p:nvPicPr>
          <p:blipFill>
            <a:blip r:embed="rId5" cstate="print">
              <a:lum bright="12000"/>
            </a:blip>
            <a:srcRect/>
            <a:stretch>
              <a:fillRect/>
            </a:stretch>
          </p:blipFill>
          <p:spPr bwMode="auto">
            <a:xfrm>
              <a:off x="2868677" y="4493231"/>
              <a:ext cx="3251853" cy="2609128"/>
            </a:xfrm>
            <a:prstGeom prst="rect">
              <a:avLst/>
            </a:prstGeom>
            <a:noFill/>
          </p:spPr>
        </p:pic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3179019" y="6638903"/>
              <a:ext cx="2941511" cy="28687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1400" b="1" dirty="0">
                  <a:solidFill>
                    <a:srgbClr val="000000"/>
                  </a:solidFill>
                  <a:latin typeface="Arial"/>
                </a:rPr>
                <a:t> UA5 Streamer chamber -&gt; NA35</a:t>
              </a:r>
            </a:p>
          </p:txBody>
        </p:sp>
      </p:grp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35529" y="183794"/>
            <a:ext cx="1426673" cy="314574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1600" b="1" dirty="0">
                <a:solidFill>
                  <a:srgbClr val="000000"/>
                </a:solidFill>
                <a:latin typeface="Arial"/>
              </a:rPr>
              <a:t>SPS: NA34-2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3002207" y="500206"/>
            <a:ext cx="2984791" cy="739306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2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1986 - 1992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2000" u="sng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light ions </a:t>
            </a:r>
            <a:r>
              <a:rPr lang="en-US" sz="2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(</a:t>
            </a:r>
            <a:r>
              <a:rPr lang="en-US" sz="2000" baseline="30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16</a:t>
            </a:r>
            <a:r>
              <a:rPr lang="en-US" sz="2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O, </a:t>
            </a:r>
            <a:r>
              <a:rPr lang="en-US" sz="2000" baseline="30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32</a:t>
            </a:r>
            <a:r>
              <a:rPr lang="en-US" sz="2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S, </a:t>
            </a:r>
            <a:r>
              <a:rPr lang="en-US" sz="2000" baseline="30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28</a:t>
            </a:r>
            <a:r>
              <a:rPr lang="en-US" sz="2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Si)</a:t>
            </a:r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2608796" y="4149967"/>
            <a:ext cx="3340658" cy="1007072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Reusing existing equipment: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UA5 streamer chamber, LBL Plastic Ball,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UA2 CCD camera, NA3 </a:t>
            </a:r>
            <a:r>
              <a:rPr lang="en-US" sz="1200" dirty="0" err="1">
                <a:solidFill>
                  <a:srgbClr val="000000"/>
                </a:solidFill>
                <a:latin typeface="Arial"/>
              </a:rPr>
              <a:t>muon</a:t>
            </a:r>
            <a:r>
              <a:rPr lang="en-US" sz="1200" dirty="0">
                <a:solidFill>
                  <a:srgbClr val="000000"/>
                </a:solidFill>
                <a:latin typeface="Arial"/>
              </a:rPr>
              <a:t> spectrometer,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ISR U-calorimeters, …. </a:t>
            </a:r>
          </a:p>
        </p:txBody>
      </p:sp>
      <p:sp>
        <p:nvSpPr>
          <p:cNvPr id="16" name="Text Box 32"/>
          <p:cNvSpPr txBox="1">
            <a:spLocks noChangeArrowheads="1"/>
          </p:cNvSpPr>
          <p:nvPr/>
        </p:nvSpPr>
        <p:spPr bwMode="auto">
          <a:xfrm>
            <a:off x="1568205" y="5184058"/>
            <a:ext cx="5200142" cy="133947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Exploratory Program: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FF"/>
                </a:solidFill>
                <a:latin typeface="Arial"/>
              </a:rPr>
              <a:t>Can we measure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 these high multiplicity events ?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FF"/>
                </a:solidFill>
                <a:latin typeface="Arial"/>
              </a:rPr>
              <a:t>Can we analyze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 them ?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rgbClr val="FC0128"/>
              </a:buClr>
              <a:buFont typeface="Wingdings" pitchFamily="2" charset="2"/>
              <a:buNone/>
            </a:pPr>
            <a:r>
              <a:rPr lang="en-DE" b="1" dirty="0">
                <a:solidFill>
                  <a:srgbClr val="FF00FF"/>
                </a:solidFill>
                <a:latin typeface="Arial"/>
              </a:rPr>
              <a:t>Are they </a:t>
            </a:r>
            <a:r>
              <a:rPr lang="en-US" b="1" dirty="0">
                <a:solidFill>
                  <a:srgbClr val="FF00FF"/>
                </a:solidFill>
                <a:latin typeface="Arial"/>
              </a:rPr>
              <a:t>interesting</a:t>
            </a:r>
            <a:r>
              <a:rPr lang="en-US" dirty="0">
                <a:solidFill>
                  <a:srgbClr val="FF00FF"/>
                </a:solidFill>
                <a:latin typeface="Arial"/>
              </a:rPr>
              <a:t> </a:t>
            </a:r>
            <a:r>
              <a:rPr lang="en-US" b="1" dirty="0">
                <a:solidFill>
                  <a:srgbClr val="FF00FF"/>
                </a:solidFill>
                <a:latin typeface="Arial"/>
              </a:rPr>
              <a:t>?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sp>
        <p:nvSpPr>
          <p:cNvPr id="8" name="AutoShape 4" descr="Image result for louis kluber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Image result for louis kluber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2488642" y="424"/>
            <a:ext cx="4550926" cy="480774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1</a:t>
            </a:r>
            <a:r>
              <a:rPr lang="en-US" sz="2800" baseline="30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st</a:t>
            </a:r>
            <a:r>
              <a:rPr lang="en-US" sz="28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 Generation Experiments</a:t>
            </a:r>
            <a:endParaRPr lang="en-US" sz="1100" b="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094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86DC02D8-D8FB-4760-8997-769170E61960}" type="slidenum">
              <a:rPr lang="en-US">
                <a:solidFill>
                  <a:srgbClr val="919191"/>
                </a:solidFill>
              </a:rPr>
              <a:pPr/>
              <a:t>7</a:t>
            </a:fld>
            <a:endParaRPr lang="en-US">
              <a:solidFill>
                <a:srgbClr val="919191"/>
              </a:solidFill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2" y="0"/>
            <a:ext cx="5275265" cy="3370263"/>
            <a:chOff x="0" y="0"/>
            <a:chExt cx="3323" cy="2123"/>
          </a:xfrm>
        </p:grpSpPr>
        <p:pic>
          <p:nvPicPr>
            <p:cNvPr id="378883" name="Picture 3" descr="9006191"/>
            <p:cNvPicPr>
              <a:picLocks noChangeAspect="1" noChangeArrowheads="1"/>
            </p:cNvPicPr>
            <p:nvPr/>
          </p:nvPicPr>
          <p:blipFill>
            <a:blip r:embed="rId2" cstate="print">
              <a:lum bright="12000"/>
            </a:blip>
            <a:srcRect/>
            <a:stretch>
              <a:fillRect/>
            </a:stretch>
          </p:blipFill>
          <p:spPr bwMode="auto">
            <a:xfrm>
              <a:off x="0" y="0"/>
              <a:ext cx="3323" cy="2123"/>
            </a:xfrm>
            <a:prstGeom prst="rect">
              <a:avLst/>
            </a:prstGeom>
            <a:noFill/>
          </p:spPr>
        </p:pic>
        <p:sp>
          <p:nvSpPr>
            <p:cNvPr id="378884" name="Text Box 4"/>
            <p:cNvSpPr txBox="1">
              <a:spLocks noChangeArrowheads="1"/>
            </p:cNvSpPr>
            <p:nvPr/>
          </p:nvSpPr>
          <p:spPr bwMode="auto">
            <a:xfrm>
              <a:off x="0" y="23"/>
              <a:ext cx="914" cy="52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</a:pPr>
              <a:r>
                <a:rPr lang="en-US" sz="1600" b="1" dirty="0">
                  <a:solidFill>
                    <a:srgbClr val="000000"/>
                  </a:solidFill>
                  <a:latin typeface="Arial"/>
                </a:rPr>
                <a:t>NA44</a:t>
              </a:r>
            </a:p>
            <a:p>
              <a:pPr>
                <a:lnSpc>
                  <a:spcPct val="90000"/>
                </a:lnSpc>
                <a:spcBef>
                  <a:spcPct val="30000"/>
                </a:spcBef>
              </a:pPr>
              <a:r>
                <a:rPr lang="en-US" sz="1600" b="1" dirty="0">
                  <a:solidFill>
                    <a:srgbClr val="000000"/>
                  </a:solidFill>
                  <a:latin typeface="Arial"/>
                </a:rPr>
                <a:t>Small angle hadrons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4281488" y="0"/>
            <a:ext cx="4862509" cy="3292475"/>
            <a:chOff x="2697" y="0"/>
            <a:chExt cx="3063" cy="2074"/>
          </a:xfrm>
        </p:grpSpPr>
        <p:pic>
          <p:nvPicPr>
            <p:cNvPr id="378890" name="Picture 10" descr="0001017_02"/>
            <p:cNvPicPr>
              <a:picLocks noChangeAspect="1" noChangeArrowheads="1"/>
            </p:cNvPicPr>
            <p:nvPr/>
          </p:nvPicPr>
          <p:blipFill>
            <a:blip r:embed="rId3" cstate="print">
              <a:lum bright="12000"/>
            </a:blip>
            <a:srcRect/>
            <a:stretch>
              <a:fillRect/>
            </a:stretch>
          </p:blipFill>
          <p:spPr bwMode="auto">
            <a:xfrm>
              <a:off x="2697" y="0"/>
              <a:ext cx="3063" cy="2074"/>
            </a:xfrm>
            <a:prstGeom prst="rect">
              <a:avLst/>
            </a:prstGeom>
            <a:noFill/>
          </p:spPr>
        </p:pic>
        <p:sp>
          <p:nvSpPr>
            <p:cNvPr id="378891" name="Text Box 11"/>
            <p:cNvSpPr txBox="1">
              <a:spLocks noChangeArrowheads="1"/>
            </p:cNvSpPr>
            <p:nvPr/>
          </p:nvSpPr>
          <p:spPr bwMode="auto">
            <a:xfrm>
              <a:off x="4861" y="86"/>
              <a:ext cx="823" cy="663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</a:pPr>
              <a:r>
                <a:rPr lang="en-US" sz="1600" b="1" dirty="0">
                  <a:solidFill>
                    <a:srgbClr val="000000"/>
                  </a:solidFill>
                  <a:latin typeface="Arial"/>
                </a:rPr>
                <a:t>NA49</a:t>
              </a:r>
            </a:p>
            <a:p>
              <a:pPr>
                <a:lnSpc>
                  <a:spcPct val="90000"/>
                </a:lnSpc>
                <a:spcBef>
                  <a:spcPct val="30000"/>
                </a:spcBef>
              </a:pPr>
              <a:r>
                <a:rPr lang="en-US" sz="1600" b="1" dirty="0">
                  <a:solidFill>
                    <a:srgbClr val="000000"/>
                  </a:solidFill>
                  <a:latin typeface="Arial"/>
                </a:rPr>
                <a:t>Large acceptance hadrons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5004948" y="3182328"/>
            <a:ext cx="4217988" cy="3705225"/>
            <a:chOff x="3144" y="1986"/>
            <a:chExt cx="2657" cy="2334"/>
          </a:xfrm>
        </p:grpSpPr>
        <p:pic>
          <p:nvPicPr>
            <p:cNvPr id="378893" name="Picture 13" descr="9505021_02"/>
            <p:cNvPicPr>
              <a:picLocks noChangeAspect="1" noChangeArrowheads="1"/>
            </p:cNvPicPr>
            <p:nvPr/>
          </p:nvPicPr>
          <p:blipFill>
            <a:blip r:embed="rId4" cstate="print">
              <a:lum bright="12000"/>
            </a:blip>
            <a:srcRect/>
            <a:stretch>
              <a:fillRect/>
            </a:stretch>
          </p:blipFill>
          <p:spPr bwMode="auto">
            <a:xfrm>
              <a:off x="3144" y="1986"/>
              <a:ext cx="2616" cy="2334"/>
            </a:xfrm>
            <a:prstGeom prst="rect">
              <a:avLst/>
            </a:prstGeom>
            <a:noFill/>
          </p:spPr>
        </p:pic>
        <p:sp>
          <p:nvSpPr>
            <p:cNvPr id="378894" name="Text Box 14"/>
            <p:cNvSpPr txBox="1">
              <a:spLocks noChangeArrowheads="1"/>
            </p:cNvSpPr>
            <p:nvPr/>
          </p:nvSpPr>
          <p:spPr bwMode="auto">
            <a:xfrm>
              <a:off x="5291" y="3884"/>
              <a:ext cx="510" cy="38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</a:pPr>
              <a:r>
                <a:rPr lang="en-US" sz="1600" b="1" dirty="0">
                  <a:solidFill>
                    <a:srgbClr val="000000"/>
                  </a:solidFill>
                  <a:latin typeface="Arial"/>
                </a:rPr>
                <a:t>NA50</a:t>
              </a:r>
            </a:p>
            <a:p>
              <a:pPr algn="l">
                <a:lnSpc>
                  <a:spcPct val="90000"/>
                </a:lnSpc>
                <a:spcBef>
                  <a:spcPct val="30000"/>
                </a:spcBef>
              </a:pPr>
              <a:r>
                <a:rPr lang="en-US" sz="1600" b="1" dirty="0">
                  <a:solidFill>
                    <a:srgbClr val="000000"/>
                  </a:solidFill>
                  <a:latin typeface="Arial"/>
                </a:rPr>
                <a:t>J/</a:t>
              </a:r>
              <a:r>
                <a:rPr lang="en-US" sz="1600" b="1" dirty="0">
                  <a:solidFill>
                    <a:srgbClr val="000000"/>
                  </a:solidFill>
                  <a:latin typeface="Symbol" panose="05050102010706020507" pitchFamily="18" charset="2"/>
                </a:rPr>
                <a:t>Y mm</a:t>
              </a:r>
            </a:p>
          </p:txBody>
        </p:sp>
      </p:grpSp>
      <p:sp>
        <p:nvSpPr>
          <p:cNvPr id="378888" name="Rectangle 8"/>
          <p:cNvSpPr>
            <a:spLocks noChangeArrowheads="1"/>
          </p:cNvSpPr>
          <p:nvPr/>
        </p:nvSpPr>
        <p:spPr bwMode="auto">
          <a:xfrm>
            <a:off x="1979352" y="0"/>
            <a:ext cx="5440592" cy="868572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2</a:t>
            </a:r>
            <a:r>
              <a:rPr lang="en-US" sz="2800" baseline="30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nd</a:t>
            </a:r>
            <a:r>
              <a:rPr lang="en-US" sz="28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 Generation Experiments</a:t>
            </a:r>
          </a:p>
          <a:p>
            <a:pPr>
              <a:lnSpc>
                <a:spcPct val="90000"/>
              </a:lnSpc>
            </a:pPr>
            <a:r>
              <a:rPr lang="en-US" sz="2800" baseline="30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208</a:t>
            </a:r>
            <a:r>
              <a:rPr lang="en-US" sz="28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Pb beams 1994 – 2002 </a:t>
            </a:r>
            <a:r>
              <a:rPr lang="en-US" sz="1100" b="1" dirty="0">
                <a:latin typeface="Arial"/>
              </a:rPr>
              <a:t>(…NA60, NA61)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0" y="3328988"/>
            <a:ext cx="4991100" cy="3558565"/>
            <a:chOff x="0" y="3328988"/>
            <a:chExt cx="4991100" cy="3558565"/>
          </a:xfrm>
        </p:grpSpPr>
        <p:pic>
          <p:nvPicPr>
            <p:cNvPr id="18" name="Picture 17" descr="CERES%20Set-up%201994_v2.jp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39" t="22004" b="13815"/>
            <a:stretch/>
          </p:blipFill>
          <p:spPr>
            <a:xfrm>
              <a:off x="13848" y="3328988"/>
              <a:ext cx="4977252" cy="3558565"/>
            </a:xfrm>
            <a:prstGeom prst="rect">
              <a:avLst/>
            </a:prstGeom>
          </p:spPr>
        </p:pic>
        <p:sp>
          <p:nvSpPr>
            <p:cNvPr id="378887" name="Text Box 7"/>
            <p:cNvSpPr txBox="1">
              <a:spLocks noChangeArrowheads="1"/>
            </p:cNvSpPr>
            <p:nvPr/>
          </p:nvSpPr>
          <p:spPr bwMode="auto">
            <a:xfrm>
              <a:off x="0" y="3452813"/>
              <a:ext cx="1450975" cy="83185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</a:pPr>
              <a:r>
                <a:rPr lang="en-US" sz="1600" b="1" dirty="0">
                  <a:solidFill>
                    <a:srgbClr val="000000"/>
                  </a:solidFill>
                  <a:latin typeface="Arial"/>
                </a:rPr>
                <a:t>NA45/Ceres</a:t>
              </a:r>
            </a:p>
            <a:p>
              <a:pPr>
                <a:lnSpc>
                  <a:spcPct val="90000"/>
                </a:lnSpc>
                <a:spcBef>
                  <a:spcPct val="30000"/>
                </a:spcBef>
              </a:pPr>
              <a:r>
                <a:rPr lang="en-US" sz="1600" b="1" dirty="0">
                  <a:solidFill>
                    <a:srgbClr val="000000"/>
                  </a:solidFill>
                  <a:latin typeface="Arial"/>
                </a:rPr>
                <a:t>Low mass </a:t>
              </a:r>
              <a:r>
                <a:rPr lang="en-US" sz="1600" b="1" dirty="0" err="1">
                  <a:solidFill>
                    <a:srgbClr val="000000"/>
                  </a:solidFill>
                  <a:latin typeface="Arial"/>
                </a:rPr>
                <a:t>e+e</a:t>
              </a:r>
              <a:r>
                <a:rPr lang="en-US" sz="1600" b="1" dirty="0">
                  <a:solidFill>
                    <a:srgbClr val="000000"/>
                  </a:solidFill>
                  <a:latin typeface="Arial"/>
                </a:rPr>
                <a:t>-</a:t>
              </a:r>
            </a:p>
          </p:txBody>
        </p:sp>
      </p:grpSp>
      <p:sp>
        <p:nvSpPr>
          <p:cNvPr id="17" name="Text Box 32"/>
          <p:cNvSpPr txBox="1">
            <a:spLocks noChangeArrowheads="1"/>
          </p:cNvSpPr>
          <p:nvPr/>
        </p:nvSpPr>
        <p:spPr bwMode="auto">
          <a:xfrm>
            <a:off x="2953824" y="6183327"/>
            <a:ext cx="3738203" cy="674673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several dedicated and optimized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'special purpose' experiments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122005" y="2810468"/>
            <a:ext cx="2853345" cy="1007072"/>
            <a:chOff x="1616329" y="2342166"/>
            <a:chExt cx="2853345" cy="1007072"/>
          </a:xfrm>
        </p:grpSpPr>
        <p:sp>
          <p:nvSpPr>
            <p:cNvPr id="19" name="Text Box 32"/>
            <p:cNvSpPr txBox="1">
              <a:spLocks noChangeArrowheads="1"/>
            </p:cNvSpPr>
            <p:nvPr/>
          </p:nvSpPr>
          <p:spPr bwMode="auto">
            <a:xfrm>
              <a:off x="1616329" y="2342166"/>
              <a:ext cx="2853345" cy="1007072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0066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dirty="0">
                  <a:solidFill>
                    <a:srgbClr val="FF00FF"/>
                  </a:solidFill>
                  <a:latin typeface="Arial"/>
                </a:rPr>
                <a:t>Can we measure ?</a:t>
              </a:r>
              <a:r>
                <a:rPr lang="en-US" b="1" dirty="0">
                  <a:solidFill>
                    <a:srgbClr val="FF00FF"/>
                  </a:solidFill>
                  <a:latin typeface="Arial"/>
                </a:rPr>
                <a:t>          </a:t>
              </a:r>
              <a:endParaRPr lang="en-US" dirty="0">
                <a:solidFill>
                  <a:srgbClr val="000000"/>
                </a:solidFill>
                <a:latin typeface="Arial"/>
              </a:endParaRPr>
            </a:p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dirty="0">
                  <a:solidFill>
                    <a:srgbClr val="FF00FF"/>
                  </a:solidFill>
                  <a:latin typeface="Arial"/>
                </a:rPr>
                <a:t>Can we analyze ?</a:t>
              </a:r>
              <a:endParaRPr lang="en-US" dirty="0">
                <a:solidFill>
                  <a:srgbClr val="000000"/>
                </a:solidFill>
                <a:latin typeface="Arial"/>
              </a:endParaRPr>
            </a:p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r>
                <a:rPr lang="en-DE" dirty="0">
                  <a:solidFill>
                    <a:srgbClr val="FF00FF"/>
                  </a:solidFill>
                  <a:latin typeface="Arial"/>
                </a:rPr>
                <a:t>Are they </a:t>
              </a:r>
              <a:r>
                <a:rPr lang="en-US" dirty="0">
                  <a:solidFill>
                    <a:srgbClr val="FF00FF"/>
                  </a:solidFill>
                  <a:latin typeface="Arial"/>
                </a:rPr>
                <a:t>interesting ?</a:t>
              </a:r>
              <a:r>
                <a:rPr lang="en-US" dirty="0">
                  <a:solidFill>
                    <a:srgbClr val="000000"/>
                  </a:solidFill>
                  <a:latin typeface="Arial"/>
                </a:rPr>
                <a:t> </a:t>
              </a:r>
            </a:p>
          </p:txBody>
        </p:sp>
        <p:pic>
          <p:nvPicPr>
            <p:cNvPr id="1380354" name="Picture 2" descr="Ticked Off, Done, Finish, Consent, Yes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0626" y="2365488"/>
              <a:ext cx="230669" cy="296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Ticked Off, Done, Finish, Consent, Yes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0622" y="2642652"/>
              <a:ext cx="230669" cy="296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Ticked Off, Done, Finish, Consent, Yes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7335" y="2976178"/>
              <a:ext cx="230669" cy="296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7590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0" y="6705600"/>
            <a:ext cx="685800" cy="152400"/>
          </a:xfrm>
          <a:prstGeom prst="rect">
            <a:avLst/>
          </a:prstGeom>
        </p:spPr>
        <p:txBody>
          <a:bodyPr/>
          <a:lstStyle/>
          <a:p>
            <a:fld id="{E599A90B-44A1-4590-8A69-B5E9CD803131}" type="slidenum">
              <a:rPr lang="en-US">
                <a:solidFill>
                  <a:srgbClr val="919191"/>
                </a:solidFill>
              </a:rPr>
              <a:pPr/>
              <a:t>8</a:t>
            </a:fld>
            <a:endParaRPr lang="en-US">
              <a:solidFill>
                <a:srgbClr val="919191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0"/>
            <a:ext cx="3962400" cy="3711575"/>
            <a:chOff x="0" y="0"/>
            <a:chExt cx="2496" cy="2338"/>
          </a:xfrm>
        </p:grpSpPr>
        <p:pic>
          <p:nvPicPr>
            <p:cNvPr id="381956" name="Picture 4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12000"/>
            </a:blip>
            <a:srcRect/>
            <a:stretch>
              <a:fillRect/>
            </a:stretch>
          </p:blipFill>
          <p:spPr bwMode="auto">
            <a:xfrm>
              <a:off x="0" y="0"/>
              <a:ext cx="2496" cy="2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81957" name="Text Box 5"/>
            <p:cNvSpPr txBox="1">
              <a:spLocks noChangeArrowheads="1"/>
            </p:cNvSpPr>
            <p:nvPr/>
          </p:nvSpPr>
          <p:spPr bwMode="auto">
            <a:xfrm>
              <a:off x="1" y="22"/>
              <a:ext cx="469" cy="203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</a:pPr>
              <a:r>
                <a:rPr lang="en-US" sz="1600" b="1">
                  <a:solidFill>
                    <a:srgbClr val="000000"/>
                  </a:solidFill>
                  <a:latin typeface="Arial"/>
                </a:rPr>
                <a:t>STAR</a:t>
              </a:r>
            </a:p>
          </p:txBody>
        </p:sp>
        <p:sp>
          <p:nvSpPr>
            <p:cNvPr id="25" name="Text Box 5"/>
            <p:cNvSpPr txBox="1">
              <a:spLocks noChangeArrowheads="1"/>
            </p:cNvSpPr>
            <p:nvPr/>
          </p:nvSpPr>
          <p:spPr bwMode="auto">
            <a:xfrm>
              <a:off x="0" y="22"/>
              <a:ext cx="469" cy="203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</a:pPr>
              <a:r>
                <a:rPr lang="en-US" sz="1600" b="1">
                  <a:solidFill>
                    <a:srgbClr val="000000"/>
                  </a:solidFill>
                  <a:latin typeface="Arial"/>
                </a:rPr>
                <a:t>STAR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4641850" y="0"/>
            <a:ext cx="4502150" cy="3502025"/>
            <a:chOff x="2924" y="0"/>
            <a:chExt cx="2836" cy="2206"/>
          </a:xfrm>
        </p:grpSpPr>
        <p:pic>
          <p:nvPicPr>
            <p:cNvPr id="381959" name="Picture 7" descr="PHENIX"/>
            <p:cNvPicPr>
              <a:picLocks noChangeAspect="1" noChangeArrowheads="1"/>
            </p:cNvPicPr>
            <p:nvPr/>
          </p:nvPicPr>
          <p:blipFill>
            <a:blip r:embed="rId3" cstate="print">
              <a:lum bright="24000" contrast="12000"/>
            </a:blip>
            <a:srcRect/>
            <a:stretch>
              <a:fillRect/>
            </a:stretch>
          </p:blipFill>
          <p:spPr bwMode="auto">
            <a:xfrm>
              <a:off x="2924" y="0"/>
              <a:ext cx="2836" cy="2206"/>
            </a:xfrm>
            <a:prstGeom prst="rect">
              <a:avLst/>
            </a:prstGeom>
            <a:noFill/>
          </p:spPr>
        </p:pic>
        <p:sp>
          <p:nvSpPr>
            <p:cNvPr id="381960" name="Text Box 8"/>
            <p:cNvSpPr txBox="1">
              <a:spLocks noChangeArrowheads="1"/>
            </p:cNvSpPr>
            <p:nvPr/>
          </p:nvSpPr>
          <p:spPr bwMode="auto">
            <a:xfrm>
              <a:off x="5150" y="22"/>
              <a:ext cx="597" cy="203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</a:pPr>
              <a:r>
                <a:rPr lang="en-US" sz="1600" b="1" dirty="0">
                  <a:solidFill>
                    <a:srgbClr val="000000"/>
                  </a:solidFill>
                  <a:latin typeface="Arial"/>
                </a:rPr>
                <a:t>PHENIX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4449763" y="3600450"/>
            <a:ext cx="4694238" cy="3257550"/>
            <a:chOff x="2803" y="2268"/>
            <a:chExt cx="2957" cy="2052"/>
          </a:xfrm>
        </p:grpSpPr>
        <p:pic>
          <p:nvPicPr>
            <p:cNvPr id="381962" name="Picture 10" descr="PHOBOS"/>
            <p:cNvPicPr>
              <a:picLocks noChangeAspect="1" noChangeArrowheads="1"/>
            </p:cNvPicPr>
            <p:nvPr/>
          </p:nvPicPr>
          <p:blipFill>
            <a:blip r:embed="rId4" cstate="print">
              <a:lum bright="30000" contrast="24000"/>
            </a:blip>
            <a:srcRect/>
            <a:stretch>
              <a:fillRect/>
            </a:stretch>
          </p:blipFill>
          <p:spPr bwMode="auto">
            <a:xfrm>
              <a:off x="2803" y="2739"/>
              <a:ext cx="1724" cy="1576"/>
            </a:xfrm>
            <a:prstGeom prst="rect">
              <a:avLst/>
            </a:prstGeom>
            <a:noFill/>
          </p:spPr>
        </p:pic>
        <p:pic>
          <p:nvPicPr>
            <p:cNvPr id="381963" name="Picture 11" descr="p00009731"/>
            <p:cNvPicPr>
              <a:picLocks noChangeAspect="1" noChangeArrowheads="1"/>
            </p:cNvPicPr>
            <p:nvPr/>
          </p:nvPicPr>
          <p:blipFill>
            <a:blip r:embed="rId5" cstate="print">
              <a:lum bright="36000" contrast="12000"/>
            </a:blip>
            <a:srcRect/>
            <a:stretch>
              <a:fillRect/>
            </a:stretch>
          </p:blipFill>
          <p:spPr bwMode="auto">
            <a:xfrm>
              <a:off x="4539" y="2268"/>
              <a:ext cx="1221" cy="2052"/>
            </a:xfrm>
            <a:prstGeom prst="rect">
              <a:avLst/>
            </a:prstGeom>
            <a:noFill/>
          </p:spPr>
        </p:pic>
        <p:sp>
          <p:nvSpPr>
            <p:cNvPr id="381964" name="Text Box 12"/>
            <p:cNvSpPr txBox="1">
              <a:spLocks noChangeArrowheads="1"/>
            </p:cNvSpPr>
            <p:nvPr/>
          </p:nvSpPr>
          <p:spPr bwMode="auto">
            <a:xfrm>
              <a:off x="4200" y="2541"/>
              <a:ext cx="676" cy="203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</a:pPr>
              <a:r>
                <a:rPr lang="en-US" sz="1600" b="1">
                  <a:solidFill>
                    <a:srgbClr val="000000"/>
                  </a:solidFill>
                  <a:latin typeface="Arial"/>
                </a:rPr>
                <a:t>PHOBOS</a:t>
              </a: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0" y="3810000"/>
            <a:ext cx="4210051" cy="3048000"/>
            <a:chOff x="0" y="2400"/>
            <a:chExt cx="2652" cy="1920"/>
          </a:xfrm>
        </p:grpSpPr>
        <p:pic>
          <p:nvPicPr>
            <p:cNvPr id="381966" name="Picture 14" descr="brahms"/>
            <p:cNvPicPr>
              <a:picLocks noChangeAspect="1" noChangeArrowheads="1"/>
            </p:cNvPicPr>
            <p:nvPr/>
          </p:nvPicPr>
          <p:blipFill>
            <a:blip r:embed="rId6" cstate="print">
              <a:lum bright="6000"/>
            </a:blip>
            <a:srcRect/>
            <a:stretch>
              <a:fillRect/>
            </a:stretch>
          </p:blipFill>
          <p:spPr bwMode="auto">
            <a:xfrm>
              <a:off x="0" y="2400"/>
              <a:ext cx="2304" cy="1920"/>
            </a:xfrm>
            <a:prstGeom prst="rect">
              <a:avLst/>
            </a:prstGeom>
            <a:noFill/>
          </p:spPr>
        </p:pic>
        <p:sp>
          <p:nvSpPr>
            <p:cNvPr id="381967" name="Text Box 15"/>
            <p:cNvSpPr txBox="1">
              <a:spLocks noChangeArrowheads="1"/>
            </p:cNvSpPr>
            <p:nvPr/>
          </p:nvSpPr>
          <p:spPr bwMode="auto">
            <a:xfrm>
              <a:off x="1970" y="2864"/>
              <a:ext cx="682" cy="203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30000"/>
                </a:spcBef>
              </a:pPr>
              <a:r>
                <a:rPr lang="en-US" sz="1600" b="1">
                  <a:solidFill>
                    <a:srgbClr val="000000"/>
                  </a:solidFill>
                  <a:latin typeface="Arial"/>
                </a:rPr>
                <a:t>BRAHMS</a:t>
              </a:r>
            </a:p>
          </p:txBody>
        </p:sp>
      </p:grpSp>
      <p:sp>
        <p:nvSpPr>
          <p:cNvPr id="381954" name="Rectangle 2"/>
          <p:cNvSpPr>
            <a:spLocks noChangeArrowheads="1"/>
          </p:cNvSpPr>
          <p:nvPr/>
        </p:nvSpPr>
        <p:spPr bwMode="auto">
          <a:xfrm>
            <a:off x="2085597" y="195395"/>
            <a:ext cx="5655394" cy="868572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3</a:t>
            </a:r>
            <a:r>
              <a:rPr lang="en-US" sz="2800" baseline="30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rd</a:t>
            </a:r>
            <a:r>
              <a:rPr lang="en-US" sz="28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 Generation: RHIC Experiments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&gt; 2000</a:t>
            </a:r>
          </a:p>
        </p:txBody>
      </p:sp>
      <p:sp>
        <p:nvSpPr>
          <p:cNvPr id="18" name="Text Box 32"/>
          <p:cNvSpPr txBox="1">
            <a:spLocks noChangeArrowheads="1"/>
          </p:cNvSpPr>
          <p:nvPr/>
        </p:nvSpPr>
        <p:spPr bwMode="auto">
          <a:xfrm>
            <a:off x="2229429" y="3511379"/>
            <a:ext cx="4873129" cy="342274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first 'general purpose' HI collider detectors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1034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9AA8E6-BD47-4EA5-8E4B-059D7A0C022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9" name="Date Placeholder 38"/>
          <p:cNvSpPr>
            <a:spLocks noGrp="1"/>
          </p:cNvSpPr>
          <p:nvPr>
            <p:ph type="dt" sz="half" idx="4294967295"/>
          </p:nvPr>
        </p:nvSpPr>
        <p:spPr>
          <a:xfrm>
            <a:off x="7953375" y="6643688"/>
            <a:ext cx="1190625" cy="214312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919191"/>
                </a:solidFill>
              </a:rPr>
              <a:t>Wuhan 2024 J. Schukraft</a:t>
            </a:r>
            <a:endParaRPr lang="en-US" dirty="0">
              <a:solidFill>
                <a:srgbClr val="919191"/>
              </a:solidFill>
            </a:endParaRPr>
          </a:p>
        </p:txBody>
      </p:sp>
      <p:pic>
        <p:nvPicPr>
          <p:cNvPr id="686082" name="Picture 2" descr="http://cdsweb.cern.ch/stats/customevent_register?event_id=media_download&amp;arg=CERN-EX-0905066%2001,photo,Large,WEBSTAT_IP&amp;url=http%3A//mediaarchive.cern.ch/MediaArchive/Photo/Public/2009/0905066/0905066_01/0905066_01-A4-at-144-dp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501236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800952" y="6272212"/>
            <a:ext cx="3359216" cy="585788"/>
          </a:xfrm>
          <a:prstGeom prst="rect">
            <a:avLst/>
          </a:prstGeom>
          <a:solidFill>
            <a:srgbClr val="FFFF99"/>
          </a:solidFill>
          <a:ln w="60325">
            <a:solidFill>
              <a:schemeClr val="tx1"/>
            </a:solidFill>
          </a:ln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Alice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4807406" cy="480774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4</a:t>
            </a:r>
            <a:r>
              <a:rPr lang="en-US" sz="2800" baseline="30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rd</a:t>
            </a:r>
            <a:r>
              <a:rPr lang="en-US" sz="28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 Generation: LHC   &gt; 2009</a:t>
            </a:r>
          </a:p>
        </p:txBody>
      </p:sp>
      <p:sp>
        <p:nvSpPr>
          <p:cNvPr id="8" name="Text Box 32"/>
          <p:cNvSpPr txBox="1">
            <a:spLocks noChangeArrowheads="1"/>
          </p:cNvSpPr>
          <p:nvPr/>
        </p:nvSpPr>
        <p:spPr bwMode="auto">
          <a:xfrm>
            <a:off x="13790" y="5634560"/>
            <a:ext cx="2609689" cy="545407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400" b="1" dirty="0">
                <a:solidFill>
                  <a:srgbClr val="000000"/>
                </a:solidFill>
                <a:latin typeface="Arial"/>
              </a:rPr>
              <a:t>1 dedicated general purpose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400" b="1" dirty="0">
                <a:solidFill>
                  <a:srgbClr val="000000"/>
                </a:solidFill>
                <a:latin typeface="Arial"/>
              </a:rPr>
              <a:t>heavy ion experiment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8880786"/>
      </p:ext>
    </p:extLst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6_temp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1_temp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temp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1_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7_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1_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8705</TotalTime>
  <Words>2484</Words>
  <Application>Microsoft Office PowerPoint</Application>
  <PresentationFormat>On-screen Show (4:3)</PresentationFormat>
  <Paragraphs>461</Paragraphs>
  <Slides>28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40" baseType="lpstr">
      <vt:lpstr>Arial</vt:lpstr>
      <vt:lpstr>Baskerville Old Face</vt:lpstr>
      <vt:lpstr>Cambria Math</vt:lpstr>
      <vt:lpstr>Lucida Grande</vt:lpstr>
      <vt:lpstr>Symbol</vt:lpstr>
      <vt:lpstr>Times New Roman</vt:lpstr>
      <vt:lpstr>Wingdings</vt:lpstr>
      <vt:lpstr>6_temp1</vt:lpstr>
      <vt:lpstr>1_Paper Presentation 1</vt:lpstr>
      <vt:lpstr>7_Paper Presentation 1</vt:lpstr>
      <vt:lpstr>Chart</vt:lpstr>
      <vt:lpstr>Equation</vt:lpstr>
      <vt:lpstr>PowerPoint Presentation</vt:lpstr>
      <vt:lpstr>FIRST ultra-relativistic Heavy Ion Collision (fall 1986)</vt:lpstr>
      <vt:lpstr> Highlights from 40 Years of URHI Physics</vt:lpstr>
      <vt:lpstr>Heavy Ion Physics: Why ? QCD@work !</vt:lpstr>
      <vt:lpstr>Accelerators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Theory Tools</vt:lpstr>
      <vt:lpstr>PowerPoint Presentation</vt:lpstr>
      <vt:lpstr>Chiral Symmetry Restoration in the QGP</vt:lpstr>
      <vt:lpstr>g*: Chiral Symmetry</vt:lpstr>
      <vt:lpstr>Quarkonium Suppression &amp; Deconfinement </vt:lpstr>
      <vt:lpstr>Quarkonium Suppression &amp; Deconfinement </vt:lpstr>
      <vt:lpstr>J/Y: Melting</vt:lpstr>
      <vt:lpstr>Properties of Matter: Hydrodynamic  Flow</vt:lpstr>
      <vt:lpstr>QGP: The 'perfect Liquid'</vt:lpstr>
      <vt:lpstr>Surprise</vt:lpstr>
      <vt:lpstr>Origin of the pp 'Ridge'</vt:lpstr>
      <vt:lpstr>Collective Signals in pp, pA ?</vt:lpstr>
      <vt:lpstr>Heavy Ion Paradigm</vt:lpstr>
      <vt:lpstr>sQGP: The stuff at high T..</vt:lpstr>
      <vt:lpstr>  Answers …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URHI Paradigm (Modus Operandi)</dc:title>
  <dc:creator>sks</dc:creator>
  <cp:lastModifiedBy>Jurgen Schukraft</cp:lastModifiedBy>
  <cp:revision>411</cp:revision>
  <cp:lastPrinted>2002-10-15T16:53:36Z</cp:lastPrinted>
  <dcterms:created xsi:type="dcterms:W3CDTF">2014-09-17T10:43:27Z</dcterms:created>
  <dcterms:modified xsi:type="dcterms:W3CDTF">2024-10-19T10:00:45Z</dcterms:modified>
</cp:coreProperties>
</file>