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</p:sldMasterIdLst>
  <p:notesMasterIdLst>
    <p:notesMasterId r:id="rId29"/>
  </p:notesMasterIdLst>
  <p:handoutMasterIdLst>
    <p:handoutMasterId r:id="rId30"/>
  </p:handoutMasterIdLst>
  <p:sldIdLst>
    <p:sldId id="423" r:id="rId2"/>
    <p:sldId id="735" r:id="rId3"/>
    <p:sldId id="736" r:id="rId4"/>
    <p:sldId id="799" r:id="rId5"/>
    <p:sldId id="746" r:id="rId6"/>
    <p:sldId id="812" r:id="rId7"/>
    <p:sldId id="810" r:id="rId8"/>
    <p:sldId id="811" r:id="rId9"/>
    <p:sldId id="815" r:id="rId10"/>
    <p:sldId id="820" r:id="rId11"/>
    <p:sldId id="821" r:id="rId12"/>
    <p:sldId id="822" r:id="rId13"/>
    <p:sldId id="824" r:id="rId14"/>
    <p:sldId id="826" r:id="rId15"/>
    <p:sldId id="805" r:id="rId16"/>
    <p:sldId id="813" r:id="rId17"/>
    <p:sldId id="814" r:id="rId18"/>
    <p:sldId id="816" r:id="rId19"/>
    <p:sldId id="817" r:id="rId20"/>
    <p:sldId id="818" r:id="rId21"/>
    <p:sldId id="802" r:id="rId22"/>
    <p:sldId id="807" r:id="rId23"/>
    <p:sldId id="808" r:id="rId24"/>
    <p:sldId id="819" r:id="rId25"/>
    <p:sldId id="809" r:id="rId26"/>
    <p:sldId id="806" r:id="rId27"/>
    <p:sldId id="804" r:id="rId28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85565" autoAdjust="0"/>
  </p:normalViewPr>
  <p:slideViewPr>
    <p:cSldViewPr>
      <p:cViewPr>
        <p:scale>
          <a:sx n="100" d="100"/>
          <a:sy n="100" d="100"/>
        </p:scale>
        <p:origin x="1086" y="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37" d="100"/>
          <a:sy n="137" d="100"/>
        </p:scale>
        <p:origin x="1622" y="9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25-6-2024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25-6-2024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815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51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065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925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949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294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0892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7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428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80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0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927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2605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371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6554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486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4783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3134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4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88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46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41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976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590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18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819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2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41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1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0B8A-84FA-41C6-8A41-CD6B6025AECB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3467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6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12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CA5D93F-3442-4693-93B6-87F31361A5E8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57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25-6-2024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00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9644/contributions/5343932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ilkevanderschee.nl/trajectum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ites.google.com/view/govertnijs/trajectum" TargetMode="Externa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4B10B8D-2BF3-436F-BF66-C240C9536C81}"/>
              </a:ext>
            </a:extLst>
          </p:cNvPr>
          <p:cNvSpPr/>
          <p:nvPr/>
        </p:nvSpPr>
        <p:spPr>
          <a:xfrm>
            <a:off x="-216381" y="6264565"/>
            <a:ext cx="440738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10491" y="2781690"/>
            <a:ext cx="10470319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3400" b="1" dirty="0" err="1"/>
              <a:t>Ultracentral</a:t>
            </a:r>
            <a:r>
              <a:rPr lang="en-US" sz="3400" b="1" dirty="0"/>
              <a:t> heavy and light ion collisions, </a:t>
            </a:r>
            <a:br>
              <a:rPr lang="en-US" sz="3400" b="1" dirty="0"/>
            </a:br>
            <a:r>
              <a:rPr lang="en-US" sz="3400" b="1" dirty="0"/>
              <a:t>transverse momentum and the equation of state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935521" y="3666945"/>
            <a:ext cx="9037638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500" spc="-80" dirty="0" err="1">
                <a:solidFill>
                  <a:srgbClr val="C00000"/>
                </a:solidFill>
                <a:latin typeface="Symbol" panose="05050102010706020507" pitchFamily="18" charset="2"/>
                <a:ea typeface="+mj-ea"/>
                <a:cs typeface="+mj-cs"/>
              </a:rPr>
              <a:t>Panta</a:t>
            </a:r>
            <a:r>
              <a:rPr lang="en-US" sz="2500" spc="-80" dirty="0">
                <a:solidFill>
                  <a:srgbClr val="C00000"/>
                </a:solidFill>
                <a:latin typeface="Symbol" panose="05050102010706020507" pitchFamily="18" charset="2"/>
                <a:ea typeface="+mj-ea"/>
                <a:cs typeface="+mj-cs"/>
              </a:rPr>
              <a:t> Rei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2111" y="5385618"/>
            <a:ext cx="6876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  <a:endParaRPr lang="nl-NL" sz="1700" dirty="0"/>
          </a:p>
          <a:p>
            <a:pPr algn="r"/>
            <a:r>
              <a:rPr lang="en-GB" sz="1700" dirty="0"/>
              <a:t>QCD </a:t>
            </a:r>
            <a:r>
              <a:rPr lang="en-GB" sz="1700" dirty="0" err="1"/>
              <a:t>Collectivity</a:t>
            </a:r>
            <a:r>
              <a:rPr lang="en-GB" sz="1700" dirty="0"/>
              <a:t> at the Smallest Scales,</a:t>
            </a:r>
          </a:p>
          <a:p>
            <a:pPr algn="r"/>
            <a:r>
              <a:rPr lang="en-US" sz="1700" dirty="0"/>
              <a:t>26 June 2024</a:t>
            </a:r>
            <a:endParaRPr lang="nl-NL" sz="1700" dirty="0"/>
          </a:p>
        </p:txBody>
      </p:sp>
      <p:pic>
        <p:nvPicPr>
          <p:cNvPr id="15" name="Picture 2" descr="Image result for cern logo">
            <a:extLst>
              <a:ext uri="{FF2B5EF4-FFF2-40B4-BE49-F238E27FC236}">
                <a16:creationId xmlns:a16="http://schemas.microsoft.com/office/drawing/2014/main" id="{B2D6CF3D-6565-4D3C-B247-426A40C889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67235" y="16164"/>
            <a:ext cx="1981200" cy="200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B8A181-1E44-441D-9D0C-60EF415D7F30}"/>
              </a:ext>
            </a:extLst>
          </p:cNvPr>
          <p:cNvGrpSpPr/>
          <p:nvPr/>
        </p:nvGrpSpPr>
        <p:grpSpPr>
          <a:xfrm>
            <a:off x="4854102" y="5271906"/>
            <a:ext cx="3011289" cy="1104586"/>
            <a:chOff x="8815339" y="3893982"/>
            <a:chExt cx="3200400" cy="12098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0C7571-6D12-4694-9A9A-5A4F2C108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339" y="4035366"/>
              <a:ext cx="3200400" cy="8562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C32CFF-0B43-4745-BDCA-B35C525F5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88073" y="3893982"/>
              <a:ext cx="437553" cy="1209861"/>
            </a:xfrm>
            <a:prstGeom prst="rect">
              <a:avLst/>
            </a:prstGeom>
          </p:spPr>
        </p:pic>
      </p:grp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0A5CEBA9-1FD6-46CB-AAA1-DE9E1066B2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476" y="2020069"/>
            <a:ext cx="5250485" cy="48889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5F80112-7AF1-4D34-9D13-A1A17E361817}"/>
              </a:ext>
            </a:extLst>
          </p:cNvPr>
          <p:cNvSpPr txBox="1"/>
          <p:nvPr/>
        </p:nvSpPr>
        <p:spPr>
          <a:xfrm>
            <a:off x="2721967" y="4337888"/>
            <a:ext cx="929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Govert Nijs; </a:t>
            </a:r>
            <a:br>
              <a:rPr lang="nl-NL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thanks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discussions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Giuliano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Giacalone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Jean-Yves Ollitrault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52FB49-E279-5A75-884E-91A4F9793CAE}"/>
              </a:ext>
            </a:extLst>
          </p:cNvPr>
          <p:cNvGrpSpPr/>
          <p:nvPr/>
        </p:nvGrpSpPr>
        <p:grpSpPr>
          <a:xfrm>
            <a:off x="2133600" y="-600006"/>
            <a:ext cx="3200400" cy="2342322"/>
            <a:chOff x="6400255" y="-862273"/>
            <a:chExt cx="5548320" cy="3909624"/>
          </a:xfrm>
        </p:grpSpPr>
        <p:pic>
          <p:nvPicPr>
            <p:cNvPr id="8" name="Picture 8" descr="Voorbeeld van het aangepaste UU-logo">
              <a:extLst>
                <a:ext uri="{FF2B5EF4-FFF2-40B4-BE49-F238E27FC236}">
                  <a16:creationId xmlns:a16="http://schemas.microsoft.com/office/drawing/2014/main" id="{28086C36-A740-D912-501D-A7553D142F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96" r="53750"/>
            <a:stretch/>
          </p:blipFill>
          <p:spPr bwMode="auto">
            <a:xfrm>
              <a:off x="6400255" y="-862273"/>
              <a:ext cx="3651958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Voorbeeld van het aangepaste UU-logo">
              <a:extLst>
                <a:ext uri="{FF2B5EF4-FFF2-40B4-BE49-F238E27FC236}">
                  <a16:creationId xmlns:a16="http://schemas.microsoft.com/office/drawing/2014/main" id="{7FC2BD33-B7ED-5BBC-F565-C5B52CAF8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85121"/>
            <a:stretch/>
          </p:blipFill>
          <p:spPr bwMode="auto">
            <a:xfrm>
              <a:off x="10134600" y="-762649"/>
              <a:ext cx="1813975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689CEB1-B86D-E2F4-71BC-C0418C19C83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64" b="13752"/>
          <a:stretch/>
        </p:blipFill>
        <p:spPr>
          <a:xfrm>
            <a:off x="5938277" y="0"/>
            <a:ext cx="6253723" cy="2149687"/>
          </a:xfrm>
          <a:prstGeom prst="rect">
            <a:avLst/>
          </a:prstGeom>
        </p:spPr>
      </p:pic>
      <p:pic>
        <p:nvPicPr>
          <p:cNvPr id="1026" name="Picture 2" descr="Home - Nikhef">
            <a:extLst>
              <a:ext uri="{FF2B5EF4-FFF2-40B4-BE49-F238E27FC236}">
                <a16:creationId xmlns:a16="http://schemas.microsoft.com/office/drawing/2014/main" id="{C39A2215-0444-D4A6-2702-49848060D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965" y="1237768"/>
            <a:ext cx="2043112" cy="69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D3F00AEE-431D-494F-88C1-EC58DFF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DAB6AAC-029F-41DE-BE2F-A9D439D2C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8CAA1E7-B772-4FC1-9062-39237998D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50306D92-064B-46F2-8CB4-0D4372D99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19715F9-A71A-494D-A04D-C796CBEE5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4936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197" y="5120640"/>
            <a:ext cx="100584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PbPb</a:t>
            </a:r>
            <a:r>
              <a:rPr lang="en-US" sz="3600" dirty="0">
                <a:solidFill>
                  <a:srgbClr val="FFFFFF"/>
                </a:solidFill>
              </a:rPr>
              <a:t>, Xenon, OO and smaller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5943600"/>
            <a:ext cx="10058400" cy="54351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500" cap="all" spc="200" dirty="0">
                <a:solidFill>
                  <a:srgbClr val="FFFFFF"/>
                </a:solidFill>
                <a:latin typeface="+mj-lt"/>
              </a:rPr>
              <a:t>Note cancellation of </a:t>
            </a:r>
            <a:r>
              <a:rPr lang="en-US" sz="1500" b="1" cap="all" spc="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systematic uncertainty </a:t>
            </a:r>
            <a:r>
              <a:rPr lang="en-US" sz="1500" cap="all" spc="200" dirty="0">
                <a:solidFill>
                  <a:srgbClr val="FFFFFF"/>
                </a:solidFill>
                <a:latin typeface="+mj-lt"/>
              </a:rPr>
              <a:t>in theoretical calculation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FE3D5E-3E8D-FF88-63AC-F30C75480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45" y="888580"/>
            <a:ext cx="3523097" cy="3302903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8ED2B483-234C-4150-B8F6-A25DF2EA99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8553" y="886968"/>
            <a:ext cx="64008" cy="3108960"/>
          </a:xfrm>
          <a:prstGeom prst="rect">
            <a:avLst/>
          </a:prstGeom>
          <a:solidFill>
            <a:srgbClr val="FEF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53BA4BB-8D94-B8DE-073A-27C3A13F4B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244" y="901004"/>
            <a:ext cx="3536569" cy="3289007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AC8BDED2-97F7-44E3-B726-617EADE2E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969" y="886968"/>
            <a:ext cx="64008" cy="3108960"/>
          </a:xfrm>
          <a:prstGeom prst="rect">
            <a:avLst/>
          </a:prstGeom>
          <a:solidFill>
            <a:srgbClr val="FEF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aph of a model&#10;&#10;Description automatically generated with medium confidence">
            <a:extLst>
              <a:ext uri="{FF2B5EF4-FFF2-40B4-BE49-F238E27FC236}">
                <a16:creationId xmlns:a16="http://schemas.microsoft.com/office/drawing/2014/main" id="{D15F8F85-760E-C537-B224-1DA6D8A857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932" y="937312"/>
            <a:ext cx="3592902" cy="334139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5DF00D81-F08A-499F-AA1E-89EC9E81F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rgbClr val="FEF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US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69316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87337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Trajectum</a:t>
            </a:r>
            <a:r>
              <a:rPr lang="nl-NL" sz="1700" dirty="0"/>
              <a:t> </a:t>
            </a:r>
            <a:r>
              <a:rPr lang="nl-NL" sz="1700" dirty="0" err="1"/>
              <a:t>sees</a:t>
            </a:r>
            <a:r>
              <a:rPr lang="nl-NL" sz="1700" dirty="0"/>
              <a:t> a bit off (</a:t>
            </a:r>
            <a:r>
              <a:rPr lang="nl-NL" sz="1700" dirty="0" err="1"/>
              <a:t>mostly</a:t>
            </a:r>
            <a:r>
              <a:rPr lang="nl-NL" sz="1700" dirty="0"/>
              <a:t> </a:t>
            </a:r>
            <a:r>
              <a:rPr lang="nl-NL" sz="1700" dirty="0" err="1"/>
              <a:t>around</a:t>
            </a:r>
            <a:r>
              <a:rPr lang="nl-NL" sz="1700" dirty="0"/>
              <a:t> 20% </a:t>
            </a:r>
            <a:r>
              <a:rPr lang="nl-NL" sz="1700" dirty="0" err="1"/>
              <a:t>centrality</a:t>
            </a:r>
            <a:r>
              <a:rPr lang="nl-NL" sz="1700" dirty="0"/>
              <a:t>), but large </a:t>
            </a:r>
            <a:r>
              <a:rPr lang="nl-NL" sz="1700" dirty="0" err="1"/>
              <a:t>uncertainty</a:t>
            </a:r>
            <a:r>
              <a:rPr lang="nl-NL" sz="1700" dirty="0"/>
              <a:t> in parameters </a:t>
            </a:r>
            <a:r>
              <a:rPr lang="nl-NL" sz="1700" b="1" dirty="0"/>
              <a:t>(</a:t>
            </a:r>
            <a:r>
              <a:rPr lang="nl-NL" sz="1700" b="1" dirty="0" err="1"/>
              <a:t>width</a:t>
            </a:r>
            <a:r>
              <a:rPr lang="nl-NL" sz="1700" b="1" dirty="0"/>
              <a:t> + # </a:t>
            </a:r>
            <a:r>
              <a:rPr lang="nl-NL" sz="1700" b="1" dirty="0" err="1"/>
              <a:t>constituents</a:t>
            </a:r>
            <a:r>
              <a:rPr lang="nl-NL" sz="1700" b="1" dirty="0"/>
              <a:t>)</a:t>
            </a:r>
            <a:br>
              <a:rPr lang="nl-NL" sz="1700" b="1" dirty="0">
                <a:sym typeface="Wingdings" panose="05000000000000000000" pitchFamily="2" charset="2"/>
              </a:rPr>
            </a:br>
            <a:r>
              <a:rPr lang="nl-NL" sz="1700" dirty="0" err="1">
                <a:sym typeface="Wingdings" panose="05000000000000000000" pitchFamily="2" charset="2"/>
              </a:rPr>
              <a:t>Pythia</a:t>
            </a:r>
            <a:r>
              <a:rPr lang="nl-NL" sz="1700" dirty="0">
                <a:sym typeface="Wingdings" panose="05000000000000000000" pitchFamily="2" charset="2"/>
              </a:rPr>
              <a:t> </a:t>
            </a:r>
            <a:r>
              <a:rPr lang="nl-NL" sz="1700" dirty="0" err="1">
                <a:sym typeface="Wingdings" panose="05000000000000000000" pitchFamily="2" charset="2"/>
              </a:rPr>
              <a:t>works</a:t>
            </a:r>
            <a:r>
              <a:rPr lang="nl-NL" sz="1700" dirty="0">
                <a:sym typeface="Wingdings" panose="05000000000000000000" pitchFamily="2" charset="2"/>
              </a:rPr>
              <a:t>, but </a:t>
            </a:r>
            <a:r>
              <a:rPr lang="nl-NL" sz="1700" dirty="0" err="1">
                <a:sym typeface="Wingdings" panose="05000000000000000000" pitchFamily="2" charset="2"/>
              </a:rPr>
              <a:t>depending</a:t>
            </a:r>
            <a:r>
              <a:rPr lang="nl-NL" sz="1700" dirty="0">
                <a:sym typeface="Wingdings" panose="05000000000000000000" pitchFamily="2" charset="2"/>
              </a:rPr>
              <a:t> on tune</a:t>
            </a:r>
            <a:endParaRPr lang="nl-NL" sz="1700" b="1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/15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Small systems: pp @ 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B6C472-A95D-85AE-88DC-E74A058F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351" y="2438400"/>
            <a:ext cx="3370077" cy="441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D16AE8-F787-6119-823B-76A7364D0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4804" y="2447365"/>
            <a:ext cx="3397196" cy="4419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C646DF-978A-DE6B-60A3-310AAC52B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76" y="2819400"/>
            <a:ext cx="5215421" cy="343867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3127A46-4A19-BFC1-84D2-6E95EBD850EC}"/>
              </a:ext>
            </a:extLst>
          </p:cNvPr>
          <p:cNvSpPr txBox="1"/>
          <p:nvPr/>
        </p:nvSpPr>
        <p:spPr>
          <a:xfrm>
            <a:off x="-61537" y="6446664"/>
            <a:ext cx="1021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Tw Cen MT" pitchFamily="34" charset="0"/>
              </a:rPr>
              <a:t>ATLAS, Charged-particle 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multiplicities in pp interactions</a:t>
            </a:r>
          </a:p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measured with the ATLAS detector at the LHC (2011)</a:t>
            </a:r>
            <a:endParaRPr lang="en-US" sz="1100" dirty="0">
              <a:solidFill>
                <a:schemeClr val="bg1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67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5918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/>
              <a:t>We </a:t>
            </a:r>
            <a:r>
              <a:rPr lang="nl-NL" sz="1700" dirty="0" err="1"/>
              <a:t>can</a:t>
            </a:r>
            <a:r>
              <a:rPr lang="nl-NL" sz="1700" dirty="0"/>
              <a:t> look at </a:t>
            </a:r>
            <a:r>
              <a:rPr lang="nl-NL" sz="1700" dirty="0" err="1"/>
              <a:t>slope</a:t>
            </a:r>
            <a:r>
              <a:rPr lang="nl-NL" sz="1700" dirty="0"/>
              <a:t> </a:t>
            </a:r>
            <a:r>
              <a:rPr lang="nl-NL" sz="1700" dirty="0" err="1"/>
              <a:t>also</a:t>
            </a:r>
            <a:r>
              <a:rPr lang="nl-NL" sz="1700" dirty="0"/>
              <a:t> </a:t>
            </a:r>
            <a:r>
              <a:rPr lang="nl-NL" sz="1700" dirty="0" err="1"/>
              <a:t>for</a:t>
            </a:r>
            <a:r>
              <a:rPr lang="nl-NL" sz="1700" dirty="0"/>
              <a:t> proton </a:t>
            </a:r>
            <a:r>
              <a:rPr lang="nl-NL" sz="1700" dirty="0" err="1"/>
              <a:t>collisions</a:t>
            </a:r>
            <a:r>
              <a:rPr lang="nl-NL" sz="1700" dirty="0"/>
              <a:t>; NB </a:t>
            </a:r>
            <a:r>
              <a:rPr lang="nl-NL" sz="1700" dirty="0" err="1"/>
              <a:t>quotation</a:t>
            </a:r>
            <a:r>
              <a:rPr lang="nl-NL" sz="1700" dirty="0"/>
              <a:t> </a:t>
            </a:r>
            <a:r>
              <a:rPr lang="nl-NL" sz="1700" dirty="0" err="1"/>
              <a:t>marks</a:t>
            </a:r>
            <a:r>
              <a:rPr lang="nl-NL" sz="1700" dirty="0"/>
              <a:t> </a:t>
            </a:r>
            <a:r>
              <a:rPr lang="nl-NL" sz="1700" dirty="0">
                <a:sym typeface="Wingdings" panose="05000000000000000000" pitchFamily="2" charset="2"/>
              </a:rPr>
              <a:t>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700" dirty="0" err="1">
                <a:sym typeface="Wingdings" panose="05000000000000000000" pitchFamily="2" charset="2"/>
              </a:rPr>
              <a:t>Much</a:t>
            </a:r>
            <a:r>
              <a:rPr lang="nl-NL" sz="1700" dirty="0">
                <a:sym typeface="Wingdings" panose="05000000000000000000" pitchFamily="2" charset="2"/>
              </a:rPr>
              <a:t> </a:t>
            </a:r>
            <a:r>
              <a:rPr lang="nl-NL" sz="1700" dirty="0" err="1">
                <a:sym typeface="Wingdings" panose="05000000000000000000" pitchFamily="2" charset="2"/>
              </a:rPr>
              <a:t>larger</a:t>
            </a:r>
            <a:r>
              <a:rPr lang="nl-NL" sz="1700" dirty="0">
                <a:sym typeface="Wingdings" panose="05000000000000000000" pitchFamily="2" charset="2"/>
              </a:rPr>
              <a:t> </a:t>
            </a:r>
            <a:r>
              <a:rPr lang="nl-NL" sz="1700" dirty="0" err="1">
                <a:sym typeface="Wingdings" panose="05000000000000000000" pitchFamily="2" charset="2"/>
              </a:rPr>
              <a:t>fluctuations</a:t>
            </a:r>
            <a:r>
              <a:rPr lang="nl-NL" sz="1700" dirty="0">
                <a:sym typeface="Wingdings" panose="05000000000000000000" pitchFamily="2" charset="2"/>
              </a:rPr>
              <a:t>: log-log </a:t>
            </a:r>
            <a:r>
              <a:rPr lang="nl-NL" sz="1700" dirty="0" err="1">
                <a:sym typeface="Wingdings" panose="05000000000000000000" pitchFamily="2" charset="2"/>
              </a:rPr>
              <a:t>scale</a:t>
            </a: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/15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Small systems: pp @ 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C7FCC844-EA2C-FADD-B862-D3E37681B1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828365"/>
            <a:ext cx="4838602" cy="32791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36172D-E0DF-AD8C-DA2E-33D75151D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2588271"/>
            <a:ext cx="4714993" cy="354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19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5918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Similar</a:t>
            </a:r>
            <a:r>
              <a:rPr lang="nl-NL" sz="1700" dirty="0"/>
              <a:t> </a:t>
            </a:r>
            <a:r>
              <a:rPr lang="nl-NL" sz="1700" dirty="0" err="1"/>
              <a:t>to</a:t>
            </a:r>
            <a:r>
              <a:rPr lang="nl-NL" sz="1700" dirty="0"/>
              <a:t> </a:t>
            </a:r>
            <a:r>
              <a:rPr lang="nl-NL" sz="1700" dirty="0" err="1"/>
              <a:t>PbPb</a:t>
            </a:r>
            <a:r>
              <a:rPr lang="nl-NL" sz="1700" dirty="0"/>
              <a:t>: important </a:t>
            </a:r>
            <a:r>
              <a:rPr lang="nl-NL" sz="1700" dirty="0" err="1"/>
              <a:t>dependence</a:t>
            </a:r>
            <a:r>
              <a:rPr lang="nl-NL" sz="1700" dirty="0"/>
              <a:t> on “</a:t>
            </a:r>
            <a:r>
              <a:rPr lang="nl-NL" sz="1700" dirty="0" err="1"/>
              <a:t>centrality</a:t>
            </a:r>
            <a:r>
              <a:rPr lang="nl-NL" sz="1700" dirty="0"/>
              <a:t>” </a:t>
            </a:r>
            <a:r>
              <a:rPr lang="nl-NL" sz="1700" dirty="0" err="1"/>
              <a:t>selection</a:t>
            </a: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/15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Small systems: pp @ 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C844-EA2C-FADD-B862-D3E37681B1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2874639"/>
            <a:ext cx="11259785" cy="276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650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5918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Similar</a:t>
            </a:r>
            <a:r>
              <a:rPr lang="nl-NL" sz="1700" dirty="0"/>
              <a:t> </a:t>
            </a:r>
            <a:r>
              <a:rPr lang="nl-NL" sz="1700" dirty="0" err="1"/>
              <a:t>to</a:t>
            </a:r>
            <a:r>
              <a:rPr lang="nl-NL" sz="1700" dirty="0"/>
              <a:t> pp: </a:t>
            </a:r>
            <a:r>
              <a:rPr lang="nl-NL" sz="1700" dirty="0" err="1"/>
              <a:t>slope</a:t>
            </a:r>
            <a:r>
              <a:rPr lang="nl-NL" sz="1700" dirty="0"/>
              <a:t> </a:t>
            </a:r>
            <a:r>
              <a:rPr lang="nl-NL" sz="1700" dirty="0" err="1"/>
              <a:t>seems</a:t>
            </a:r>
            <a:r>
              <a:rPr lang="nl-NL" sz="1700" dirty="0"/>
              <a:t> a bit </a:t>
            </a:r>
            <a:r>
              <a:rPr lang="nl-NL" sz="1700" dirty="0" err="1"/>
              <a:t>larger</a:t>
            </a:r>
            <a:r>
              <a:rPr lang="nl-NL" sz="1700" dirty="0"/>
              <a:t> </a:t>
            </a:r>
            <a:r>
              <a:rPr lang="nl-NL" sz="1700" dirty="0" err="1"/>
              <a:t>and</a:t>
            </a:r>
            <a:r>
              <a:rPr lang="nl-NL" sz="1700" dirty="0"/>
              <a:t> more </a:t>
            </a:r>
            <a:r>
              <a:rPr lang="nl-NL" sz="1700" dirty="0" err="1"/>
              <a:t>robust</a:t>
            </a:r>
            <a:endParaRPr lang="nl-NL" sz="1700" dirty="0"/>
          </a:p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Origin</a:t>
            </a:r>
            <a:r>
              <a:rPr lang="nl-NL" sz="1700" dirty="0"/>
              <a:t> of </a:t>
            </a:r>
            <a:r>
              <a:rPr lang="nl-NL" sz="1700" dirty="0" err="1"/>
              <a:t>slope</a:t>
            </a:r>
            <a:r>
              <a:rPr lang="nl-NL" sz="1700" dirty="0"/>
              <a:t> is </a:t>
            </a:r>
            <a:r>
              <a:rPr lang="nl-NL" sz="1700" dirty="0" err="1"/>
              <a:t>still</a:t>
            </a:r>
            <a:r>
              <a:rPr lang="nl-NL" sz="1700" dirty="0"/>
              <a:t> </a:t>
            </a:r>
            <a:r>
              <a:rPr lang="nl-NL" sz="1700" dirty="0" err="1"/>
              <a:t>hydro</a:t>
            </a:r>
            <a:r>
              <a:rPr lang="nl-NL" sz="1700" dirty="0"/>
              <a:t> (</a:t>
            </a:r>
            <a:r>
              <a:rPr lang="nl-NL" sz="1700" dirty="0" err="1"/>
              <a:t>by</a:t>
            </a:r>
            <a:r>
              <a:rPr lang="nl-NL" sz="1700" dirty="0"/>
              <a:t> </a:t>
            </a:r>
            <a:r>
              <a:rPr lang="nl-NL" sz="1700" dirty="0" err="1"/>
              <a:t>construction</a:t>
            </a:r>
            <a:r>
              <a:rPr lang="nl-NL" sz="1700" dirty="0"/>
              <a:t>); </a:t>
            </a:r>
            <a:r>
              <a:rPr lang="nl-NL" sz="1700" dirty="0" err="1"/>
              <a:t>can</a:t>
            </a:r>
            <a:r>
              <a:rPr lang="nl-NL" sz="1700" dirty="0"/>
              <a:t> we </a:t>
            </a:r>
            <a:r>
              <a:rPr lang="nl-NL" sz="1700" dirty="0" err="1"/>
              <a:t>still</a:t>
            </a:r>
            <a:r>
              <a:rPr lang="nl-NL" sz="1700" dirty="0"/>
              <a:t> </a:t>
            </a:r>
            <a:r>
              <a:rPr lang="nl-NL" sz="1700" dirty="0" err="1"/>
              <a:t>see</a:t>
            </a:r>
            <a:r>
              <a:rPr lang="nl-NL" sz="1700" dirty="0"/>
              <a:t> the speed of sound?</a:t>
            </a: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/15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Small systems: </a:t>
            </a:r>
            <a:r>
              <a:rPr lang="en-US" dirty="0" err="1"/>
              <a:t>pPb</a:t>
            </a:r>
            <a:r>
              <a:rPr lang="en-US" dirty="0"/>
              <a:t> @ 5.02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C844-EA2C-FADD-B862-D3E37681B1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4" y="2874639"/>
            <a:ext cx="11259777" cy="276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73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78486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A focus on (extremely) </a:t>
            </a:r>
            <a:r>
              <a:rPr lang="en-US" sz="1700" dirty="0" err="1"/>
              <a:t>ultracentral</a:t>
            </a:r>
            <a:r>
              <a:rPr lang="en-US" sz="1700" dirty="0"/>
              <a:t> collisions</a:t>
            </a:r>
          </a:p>
          <a:p>
            <a:pPr marL="749808" lvl="1" indent="-457200"/>
            <a:r>
              <a:rPr lang="en-US" sz="1500" dirty="0"/>
              <a:t>Interesting interplay of physics not necessarily seen elsewhere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Shows the strength of a model like </a:t>
            </a:r>
            <a:r>
              <a:rPr lang="en-US" sz="1700" dirty="0" err="1"/>
              <a:t>Trajectum</a:t>
            </a:r>
            <a:endParaRPr lang="en-US" sz="1700" dirty="0"/>
          </a:p>
          <a:p>
            <a:pPr marL="749808" lvl="1" indent="-457200"/>
            <a:r>
              <a:rPr lang="en-US" sz="1500" dirty="0"/>
              <a:t>Interplay of physics requires a (relatively) complete, precise and accurate model</a:t>
            </a:r>
          </a:p>
          <a:p>
            <a:pPr marL="749808" lvl="1" indent="-457200"/>
            <a:r>
              <a:rPr lang="en-US" sz="1500" dirty="0"/>
              <a:t>Can do predictions (!) </a:t>
            </a:r>
            <a:r>
              <a:rPr lang="en-US" sz="1500" dirty="0">
                <a:sym typeface="Wingdings" panose="05000000000000000000" pitchFamily="2" charset="2"/>
              </a:rPr>
              <a:t></a:t>
            </a:r>
          </a:p>
          <a:p>
            <a:pPr marL="749808" lvl="1" indent="-457200"/>
            <a:endParaRPr lang="en-US" sz="15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The origin of the slope</a:t>
            </a:r>
          </a:p>
          <a:p>
            <a:pPr marL="749808" lvl="1" indent="-457200"/>
            <a:r>
              <a:rPr lang="en-US" sz="1500" dirty="0"/>
              <a:t>The link with the speed of sound is clear but not sufficient</a:t>
            </a:r>
          </a:p>
          <a:p>
            <a:pPr marL="749808" lvl="1" indent="-457200"/>
            <a:r>
              <a:rPr lang="en-US" sz="1500" dirty="0"/>
              <a:t>Initial conditions important: in particular q parameter (rules out binary scaling (?))</a:t>
            </a:r>
          </a:p>
          <a:p>
            <a:pPr marL="749808" lvl="1" indent="-457200"/>
            <a:r>
              <a:rPr lang="en-US" sz="1500" dirty="0"/>
              <a:t>Centrality selection is crucial, as are </a:t>
            </a:r>
            <a:r>
              <a:rPr lang="en-US" sz="1500" i="1" dirty="0" err="1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500" i="1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sz="1500" dirty="0"/>
              <a:t> cuts</a:t>
            </a:r>
          </a:p>
          <a:p>
            <a:pPr marL="749808" lvl="1" indent="-457200"/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Also particularly interesting observable in </a:t>
            </a:r>
            <a:r>
              <a:rPr lang="en-US" sz="1700" b="1" dirty="0">
                <a:solidFill>
                  <a:srgbClr val="FF0000"/>
                </a:solidFill>
              </a:rPr>
              <a:t>small systems</a:t>
            </a:r>
          </a:p>
          <a:p>
            <a:pPr marL="749808" lvl="1" indent="-457200"/>
            <a:endParaRPr lang="en-US" sz="15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/>
              <a:t>/15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AB173-CF6A-E29F-C3A2-BEC076ABCC05}"/>
              </a:ext>
            </a:extLst>
          </p:cNvPr>
          <p:cNvSpPr txBox="1"/>
          <p:nvPr/>
        </p:nvSpPr>
        <p:spPr>
          <a:xfrm>
            <a:off x="6056376" y="-65351"/>
            <a:ext cx="6286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>
                <a:solidFill>
                  <a:schemeClr val="accent5"/>
                </a:solidFill>
                <a:effectLst/>
              </a:rPr>
              <a:t>Everything should be made as simple as possible, but not simpler</a:t>
            </a:r>
            <a:endParaRPr lang="en-US" i="1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F131C-9713-D279-B30E-C4A1A42EF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8997" y="583691"/>
            <a:ext cx="4133003" cy="2329110"/>
          </a:xfrm>
          <a:prstGeom prst="rect">
            <a:avLst/>
          </a:prstGeom>
          <a:ln w="127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CFD9AD-DCC9-8853-C8A8-94F1771C6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9057" y="3048000"/>
            <a:ext cx="333294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81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then/else determines the slope?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105918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/>
              <a:t>Vary parameters: shear viscosity, bulk viscosity, nucleon width, p, q, fluctuations, </a:t>
            </a:r>
            <a:r>
              <a:rPr lang="en-US" sz="1700" dirty="0" err="1">
                <a:latin typeface="Symbol" panose="05050102010706020507" pitchFamily="18" charset="2"/>
              </a:rPr>
              <a:t>t</a:t>
            </a:r>
            <a:r>
              <a:rPr lang="en-US" sz="1700" baseline="-25000" dirty="0" err="1"/>
              <a:t>hyd</a:t>
            </a:r>
            <a:r>
              <a:rPr lang="en-US" sz="1700" dirty="0"/>
              <a:t>, neutron skin up and down: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/15</a:t>
            </a:r>
          </a:p>
        </p:txBody>
      </p:sp>
      <p:pic>
        <p:nvPicPr>
          <p:cNvPr id="6" name="Picture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BC31087-8674-21A9-CE5A-3A63E3A31D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" y="2827161"/>
            <a:ext cx="6705600" cy="30903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1C5263-9A4F-0DDC-3836-87707DFC037C}"/>
              </a:ext>
            </a:extLst>
          </p:cNvPr>
          <p:cNvSpPr txBox="1"/>
          <p:nvPr/>
        </p:nvSpPr>
        <p:spPr>
          <a:xfrm>
            <a:off x="7543800" y="2590800"/>
            <a:ext cx="419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Fluctuations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</a:t>
            </a:r>
            <a:r>
              <a:rPr lang="nl-NL" dirty="0" err="1"/>
              <a:t>extend</a:t>
            </a:r>
            <a:r>
              <a:rPr lang="nl-NL" dirty="0"/>
              <a:t> curve (</a:t>
            </a:r>
            <a:r>
              <a:rPr lang="nl-NL" dirty="0" err="1"/>
              <a:t>fixed</a:t>
            </a:r>
            <a:r>
              <a:rPr lang="nl-NL" dirty="0"/>
              <a:t> </a:t>
            </a:r>
            <a:r>
              <a:rPr lang="nl-NL" dirty="0" err="1"/>
              <a:t>centralities</a:t>
            </a:r>
            <a:r>
              <a:rPr lang="nl-NL" dirty="0"/>
              <a:t> </a:t>
            </a:r>
            <a:r>
              <a:rPr lang="nl-NL" dirty="0" err="1"/>
              <a:t>shown</a:t>
            </a:r>
            <a:r>
              <a:rPr lang="nl-NL" dirty="0"/>
              <a:t>), but </a:t>
            </a:r>
            <a:r>
              <a:rPr lang="nl-NL" dirty="0" err="1"/>
              <a:t>not</a:t>
            </a:r>
            <a:r>
              <a:rPr lang="nl-NL" dirty="0"/>
              <a:t> the </a:t>
            </a:r>
            <a:r>
              <a:rPr lang="nl-NL" dirty="0" err="1"/>
              <a:t>slope</a:t>
            </a:r>
            <a:r>
              <a:rPr lang="nl-NL" dirty="0"/>
              <a:t>.</a:t>
            </a:r>
            <a:endParaRPr lang="en-US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Significant effect </a:t>
            </a:r>
            <a:r>
              <a:rPr lang="nl-NL" dirty="0" err="1"/>
              <a:t>mostly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i="1" dirty="0">
                <a:latin typeface="Times" panose="02020603050405020304" pitchFamily="18" charset="0"/>
                <a:cs typeface="Times" panose="02020603050405020304" pitchFamily="18" charset="0"/>
              </a:rPr>
              <a:t>q</a:t>
            </a:r>
            <a:r>
              <a:rPr lang="nl-NL" dirty="0"/>
              <a:t> parameter: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en-GB" dirty="0"/>
              <a:t>Fluctuations</a:t>
            </a:r>
            <a:r>
              <a:rPr lang="nl-NL" dirty="0"/>
              <a:t> </a:t>
            </a:r>
            <a:r>
              <a:rPr lang="nl-NL" dirty="0" err="1"/>
              <a:t>increase</a:t>
            </a:r>
            <a:r>
              <a:rPr lang="nl-NL" dirty="0"/>
              <a:t> </a:t>
            </a:r>
            <a:r>
              <a:rPr lang="nl-NL" dirty="0" err="1"/>
              <a:t>entropy</a:t>
            </a:r>
            <a:r>
              <a:rPr lang="nl-NL" dirty="0"/>
              <a:t> more </a:t>
            </a:r>
            <a:br>
              <a:rPr lang="nl-NL" dirty="0"/>
            </a:br>
            <a:r>
              <a:rPr lang="nl-NL" dirty="0"/>
              <a:t>in the </a:t>
            </a:r>
            <a:r>
              <a:rPr lang="nl-NL" dirty="0" err="1"/>
              <a:t>centre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larger</a:t>
            </a:r>
            <a:r>
              <a:rPr lang="nl-NL" dirty="0"/>
              <a:t> q</a:t>
            </a:r>
          </a:p>
          <a:p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also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i="1" dirty="0" err="1">
                <a:sym typeface="Wingdings" panose="05000000000000000000" pitchFamily="2" charset="2"/>
              </a:rPr>
              <a:t>makes</a:t>
            </a:r>
            <a:r>
              <a:rPr lang="nl-NL" i="1" dirty="0">
                <a:sym typeface="Wingdings" panose="05000000000000000000" pitchFamily="2" charset="2"/>
              </a:rPr>
              <a:t> QGP smaller</a:t>
            </a:r>
            <a:endParaRPr lang="nl-NL" i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FF5E9C-869E-2F14-3815-ADD44420A3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43534" y="4372349"/>
            <a:ext cx="3991532" cy="55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then determines the slope?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0"/>
            <a:ext cx="3886200" cy="785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chemeClr val="accent5"/>
                </a:solidFill>
              </a:rPr>
              <a:t>Size fluctuations are a bit non-trivial: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/15</a:t>
            </a:r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B1247F48-3B3A-A7CE-294A-75D0C2BE60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55"/>
          <a:stretch/>
        </p:blipFill>
        <p:spPr>
          <a:xfrm>
            <a:off x="609600" y="3252125"/>
            <a:ext cx="4495800" cy="3027178"/>
          </a:xfrm>
          <a:prstGeom prst="rect">
            <a:avLst/>
          </a:prstGeom>
        </p:spPr>
      </p:pic>
      <p:pic>
        <p:nvPicPr>
          <p:cNvPr id="11" name="Picture 10" descr="A diagram of a graph&#10;&#10;Description automatically generated">
            <a:extLst>
              <a:ext uri="{FF2B5EF4-FFF2-40B4-BE49-F238E27FC236}">
                <a16:creationId xmlns:a16="http://schemas.microsoft.com/office/drawing/2014/main" id="{B8E5DEB2-CA93-51F5-D3B9-D03EBDD874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252125"/>
            <a:ext cx="6324600" cy="291478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7E65BA9-3302-F79A-12F2-3C6D1C09F148}"/>
              </a:ext>
            </a:extLst>
          </p:cNvPr>
          <p:cNvSpPr txBox="1">
            <a:spLocks/>
          </p:cNvSpPr>
          <p:nvPr/>
        </p:nvSpPr>
        <p:spPr>
          <a:xfrm>
            <a:off x="5791200" y="2286000"/>
            <a:ext cx="4895480" cy="7856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1700" b="1" dirty="0">
                <a:solidFill>
                  <a:schemeClr val="accent5"/>
                </a:solidFill>
              </a:rPr>
              <a:t>Crucial assumption </a:t>
            </a:r>
            <a:r>
              <a:rPr lang="en-US" sz="1700" b="1" dirty="0" err="1">
                <a:solidFill>
                  <a:schemeClr val="accent5"/>
                </a:solidFill>
              </a:rPr>
              <a:t>p</a:t>
            </a:r>
            <a:r>
              <a:rPr lang="en-US" sz="1700" b="1" baseline="-25000" dirty="0" err="1">
                <a:solidFill>
                  <a:schemeClr val="accent5"/>
                </a:solidFill>
              </a:rPr>
              <a:t>T</a:t>
            </a:r>
            <a:r>
              <a:rPr lang="en-US" sz="1700" b="1" dirty="0">
                <a:solidFill>
                  <a:schemeClr val="accent5"/>
                </a:solidFill>
              </a:rPr>
              <a:t> ~ initial T seems validated: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1700" dirty="0">
                <a:solidFill>
                  <a:schemeClr val="accent5"/>
                </a:solidFill>
              </a:rPr>
              <a:t>(except for </a:t>
            </a:r>
            <a:r>
              <a:rPr lang="en-US" sz="1700" dirty="0" err="1">
                <a:solidFill>
                  <a:schemeClr val="accent5"/>
                </a:solidFill>
              </a:rPr>
              <a:t>fluct</a:t>
            </a:r>
            <a:r>
              <a:rPr lang="en-US" sz="1700" dirty="0">
                <a:solidFill>
                  <a:schemeClr val="accent5"/>
                </a:solidFill>
              </a:rPr>
              <a:t>? Compensated by size?)</a:t>
            </a:r>
          </a:p>
        </p:txBody>
      </p:sp>
    </p:spTree>
    <p:extLst>
      <p:ext uri="{BB962C8B-B14F-4D97-AF65-F5344CB8AC3E}">
        <p14:creationId xmlns:p14="http://schemas.microsoft.com/office/powerpoint/2010/main" val="1455393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6082"/>
            <a:ext cx="9832848" cy="700041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then determines the slope?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/>
              <a:t>/15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E5DEB2-CA93-51F5-D3B9-D03EBDD874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235" y="1752600"/>
            <a:ext cx="9755157" cy="463484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7E65BA9-3302-F79A-12F2-3C6D1C09F148}"/>
              </a:ext>
            </a:extLst>
          </p:cNvPr>
          <p:cNvSpPr txBox="1">
            <a:spLocks/>
          </p:cNvSpPr>
          <p:nvPr/>
        </p:nvSpPr>
        <p:spPr>
          <a:xfrm>
            <a:off x="1219200" y="939721"/>
            <a:ext cx="10458080" cy="7856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dirty="0">
                <a:solidFill>
                  <a:schemeClr val="accent5"/>
                </a:solidFill>
              </a:rPr>
              <a:t>Centrality cuts are very important..;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boost invariant, self-correlation, computationally expensive for |</a:t>
            </a:r>
            <a:r>
              <a:rPr lang="en-US" dirty="0">
                <a:solidFill>
                  <a:schemeClr val="accent5"/>
                </a:solidFill>
                <a:latin typeface="Symbol" panose="05050102010706020507" pitchFamily="18" charset="2"/>
              </a:rPr>
              <a:t>h|</a:t>
            </a:r>
            <a:r>
              <a:rPr lang="en-US" dirty="0">
                <a:solidFill>
                  <a:schemeClr val="accent5"/>
                </a:solidFill>
              </a:rPr>
              <a:t>&gt;1.5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60B285-560F-CC41-93F3-042DF0965B42}"/>
              </a:ext>
            </a:extLst>
          </p:cNvPr>
          <p:cNvSpPr txBox="1"/>
          <p:nvPr/>
        </p:nvSpPr>
        <p:spPr>
          <a:xfrm>
            <a:off x="2869324" y="4472151"/>
            <a:ext cx="1245149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/>
              <a:t>`CMS FCAL’</a:t>
            </a: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23C3EA-D689-F241-0226-3FC6B0BB925C}"/>
              </a:ext>
            </a:extLst>
          </p:cNvPr>
          <p:cNvSpPr txBox="1"/>
          <p:nvPr/>
        </p:nvSpPr>
        <p:spPr>
          <a:xfrm>
            <a:off x="6645165" y="2102069"/>
            <a:ext cx="566181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/>
              <a:t>`V0’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AFF6D7-483C-C33D-5862-E0640E541977}"/>
              </a:ext>
            </a:extLst>
          </p:cNvPr>
          <p:cNvSpPr txBox="1"/>
          <p:nvPr/>
        </p:nvSpPr>
        <p:spPr>
          <a:xfrm>
            <a:off x="2925789" y="2129503"/>
            <a:ext cx="1267398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/>
              <a:t>`</a:t>
            </a:r>
            <a:r>
              <a:rPr lang="nl-NL" b="1" dirty="0" err="1"/>
              <a:t>Trajectum</a:t>
            </a:r>
            <a:r>
              <a:rPr lang="nl-NL" b="1" dirty="0"/>
              <a:t>’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360F90-CA8B-D7A4-9CDC-7F1F77322F1C}"/>
              </a:ext>
            </a:extLst>
          </p:cNvPr>
          <p:cNvSpPr txBox="1"/>
          <p:nvPr/>
        </p:nvSpPr>
        <p:spPr>
          <a:xfrm>
            <a:off x="6227424" y="4425800"/>
            <a:ext cx="1312090" cy="3231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sz="1500" b="1" dirty="0"/>
              <a:t>`</a:t>
            </a:r>
            <a:r>
              <a:rPr lang="nl-NL" sz="1500" b="1" dirty="0" err="1"/>
              <a:t>other</a:t>
            </a:r>
            <a:r>
              <a:rPr lang="nl-NL" sz="1500" b="1" dirty="0"/>
              <a:t> </a:t>
            </a:r>
            <a:r>
              <a:rPr lang="nl-NL" sz="1500" b="1" dirty="0" err="1"/>
              <a:t>theory</a:t>
            </a:r>
            <a:r>
              <a:rPr lang="nl-NL" sz="1500" b="1" dirty="0"/>
              <a:t>’</a:t>
            </a:r>
            <a:endParaRPr lang="en-US" sz="15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BB4498-C0F5-FD93-AE98-837457F073E4}"/>
              </a:ext>
            </a:extLst>
          </p:cNvPr>
          <p:cNvSpPr txBox="1"/>
          <p:nvPr/>
        </p:nvSpPr>
        <p:spPr>
          <a:xfrm>
            <a:off x="9987059" y="4425800"/>
            <a:ext cx="581057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/>
              <a:t>‘ITS’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1590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70551"/>
            <a:ext cx="9832848" cy="700041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then determines the slope?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5029200" cy="785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 err="1">
                <a:solidFill>
                  <a:schemeClr val="accent5"/>
                </a:solidFill>
              </a:rPr>
              <a:t>p</a:t>
            </a:r>
            <a:r>
              <a:rPr lang="en-US" sz="1700" baseline="-25000" dirty="0" err="1">
                <a:solidFill>
                  <a:schemeClr val="accent5"/>
                </a:solidFill>
              </a:rPr>
              <a:t>T</a:t>
            </a:r>
            <a:r>
              <a:rPr lang="en-US" sz="1700" dirty="0">
                <a:solidFill>
                  <a:schemeClr val="accent5"/>
                </a:solidFill>
              </a:rPr>
              <a:t> cuts and </a:t>
            </a:r>
            <a:r>
              <a:rPr lang="en-US" sz="1700" b="1" dirty="0">
                <a:solidFill>
                  <a:schemeClr val="accent5"/>
                </a:solidFill>
              </a:rPr>
              <a:t>extrapolations</a:t>
            </a:r>
            <a:r>
              <a:rPr lang="en-US" sz="1700" dirty="0">
                <a:solidFill>
                  <a:schemeClr val="accent5"/>
                </a:solidFill>
              </a:rPr>
              <a:t> are very important…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/>
              <a:t>/15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E5DEB2-CA93-51F5-D3B9-D03EBDD874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1979364"/>
            <a:ext cx="8056479" cy="35070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F8F94-E2A5-078E-994F-AB8E65B322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8"/>
          <a:stretch/>
        </p:blipFill>
        <p:spPr>
          <a:xfrm>
            <a:off x="8382000" y="67243"/>
            <a:ext cx="3796862" cy="279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2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28FF642-F4B2-4A51-A7FC-A453F9D1CE29}"/>
              </a:ext>
            </a:extLst>
          </p:cNvPr>
          <p:cNvSpPr txBox="1">
            <a:spLocks/>
          </p:cNvSpPr>
          <p:nvPr/>
        </p:nvSpPr>
        <p:spPr>
          <a:xfrm>
            <a:off x="8606649" y="2522918"/>
            <a:ext cx="2968753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Shear viscosity (</a:t>
            </a:r>
            <a:r>
              <a:rPr lang="en-US" sz="1500" dirty="0">
                <a:solidFill>
                  <a:srgbClr val="FF0000"/>
                </a:solidFill>
              </a:rPr>
              <a:t>4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Bulk viscosity (</a:t>
            </a:r>
            <a:r>
              <a:rPr lang="en-US" sz="1500" dirty="0">
                <a:solidFill>
                  <a:srgbClr val="FF0000"/>
                </a:solidFill>
              </a:rPr>
              <a:t>3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8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Second order transports: 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EOS: 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4905" y="-355153"/>
            <a:ext cx="8458200" cy="1295082"/>
          </a:xfrm>
        </p:spPr>
        <p:txBody>
          <a:bodyPr>
            <a:normAutofit/>
          </a:bodyPr>
          <a:lstStyle/>
          <a:p>
            <a:r>
              <a:rPr lang="en-US" sz="3600" dirty="0"/>
              <a:t>Standard model of heavy ion collisions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375" y="2549382"/>
            <a:ext cx="2968753" cy="35131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dirty="0" err="1"/>
              <a:t>Subnucleonic</a:t>
            </a:r>
            <a:r>
              <a:rPr lang="en-US" sz="1500" dirty="0"/>
              <a:t> structure? (</a:t>
            </a:r>
            <a:r>
              <a:rPr lang="en-US" sz="1500" dirty="0">
                <a:solidFill>
                  <a:srgbClr val="FF0000"/>
                </a:solidFill>
              </a:rPr>
              <a:t>8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Non-thermal flow?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  <a:br>
              <a:rPr lang="en-US" sz="1500" dirty="0"/>
            </a:br>
            <a:r>
              <a:rPr lang="en-US" sz="1500" dirty="0"/>
              <a:t>with </a:t>
            </a:r>
            <a:r>
              <a:rPr lang="en-US" sz="1500" dirty="0" err="1">
                <a:solidFill>
                  <a:schemeClr val="accent2"/>
                </a:solidFill>
              </a:rPr>
              <a:t>hydrodynamised</a:t>
            </a:r>
            <a:r>
              <a:rPr lang="en-US" sz="1500" dirty="0">
                <a:solidFill>
                  <a:schemeClr val="accent2"/>
                </a:solidFill>
              </a:rPr>
              <a:t> initial stage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500" dirty="0"/>
              <a:t>Fluctuations? (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r>
              <a:rPr lang="en-US" sz="1500" dirty="0"/>
              <a:t>Shape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388A42-A926-4D84-9E29-E173E5AF6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79" y="967902"/>
            <a:ext cx="3070407" cy="6650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679740D-F286-48D0-9649-39F417BBE9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909"/>
          <a:stretch/>
        </p:blipFill>
        <p:spPr>
          <a:xfrm>
            <a:off x="11245828" y="5333677"/>
            <a:ext cx="946172" cy="1030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D9092-36C1-48AB-B8E6-28BD55C5D5C0}"/>
              </a:ext>
            </a:extLst>
          </p:cNvPr>
          <p:cNvSpPr txBox="1"/>
          <p:nvPr/>
        </p:nvSpPr>
        <p:spPr>
          <a:xfrm>
            <a:off x="4323205" y="1974726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Initial stage (</a:t>
            </a:r>
            <a:r>
              <a:rPr lang="en-US" sz="2200" dirty="0">
                <a:solidFill>
                  <a:srgbClr val="FF0000"/>
                </a:solidFill>
              </a:rPr>
              <a:t>13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C2F2B-DD5A-455A-9422-28625642C72D}"/>
              </a:ext>
            </a:extLst>
          </p:cNvPr>
          <p:cNvSpPr txBox="1"/>
          <p:nvPr/>
        </p:nvSpPr>
        <p:spPr>
          <a:xfrm>
            <a:off x="8262224" y="1979482"/>
            <a:ext cx="34117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Viscous hydrodynamics (</a:t>
            </a:r>
            <a:r>
              <a:rPr lang="en-US" sz="2100" dirty="0">
                <a:solidFill>
                  <a:srgbClr val="FF0000"/>
                </a:solidFill>
              </a:rPr>
              <a:t>10</a:t>
            </a:r>
            <a:r>
              <a:rPr lang="en-US" sz="21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E3E1D-3800-4AD9-BFF6-C3DF58C471E9}"/>
              </a:ext>
            </a:extLst>
          </p:cNvPr>
          <p:cNvSpPr txBox="1"/>
          <p:nvPr/>
        </p:nvSpPr>
        <p:spPr>
          <a:xfrm>
            <a:off x="8360875" y="5650359"/>
            <a:ext cx="26677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Cascade of hadrons (</a:t>
            </a:r>
            <a:r>
              <a:rPr lang="en-US" sz="2100" dirty="0">
                <a:solidFill>
                  <a:srgbClr val="FF0000"/>
                </a:solidFill>
              </a:rPr>
              <a:t>1</a:t>
            </a:r>
            <a:r>
              <a:rPr lang="en-US" sz="2100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A05FA-4746-4D8F-A4C5-51B53AD69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5069" y="2925340"/>
            <a:ext cx="2895600" cy="145821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1F1436-D5C4-4275-B827-DDE96F1FB041}"/>
              </a:ext>
            </a:extLst>
          </p:cNvPr>
          <p:cNvCxnSpPr>
            <a:cxnSpLocks/>
          </p:cNvCxnSpPr>
          <p:nvPr/>
        </p:nvCxnSpPr>
        <p:spPr>
          <a:xfrm>
            <a:off x="4240933" y="1991970"/>
            <a:ext cx="8070" cy="422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EDD8EB-3257-4C18-957D-A7506B7E8E35}"/>
              </a:ext>
            </a:extLst>
          </p:cNvPr>
          <p:cNvCxnSpPr>
            <a:cxnSpLocks/>
          </p:cNvCxnSpPr>
          <p:nvPr/>
        </p:nvCxnSpPr>
        <p:spPr>
          <a:xfrm>
            <a:off x="8262224" y="1987092"/>
            <a:ext cx="0" cy="4229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4A19FB-EFE1-4616-90AB-DCCDBDB74664}"/>
              </a:ext>
            </a:extLst>
          </p:cNvPr>
          <p:cNvSpPr txBox="1">
            <a:spLocks/>
          </p:cNvSpPr>
          <p:nvPr/>
        </p:nvSpPr>
        <p:spPr>
          <a:xfrm>
            <a:off x="8708471" y="2632649"/>
            <a:ext cx="3212069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24442B-97D1-4388-A0B2-7A6ECB32AD29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Jonah Bernhard, Scott Moreland and Steffen Bass, Bayesian estimation of the specific shear and bulk viscosity of quark–gluon plasma (2019)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>
                <a:solidFill>
                  <a:srgbClr val="C00000"/>
                </a:solidFill>
                <a:latin typeface="Tw Cen MT" pitchFamily="34" charset="0"/>
              </a:rPr>
              <a:t>WS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Umut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Gursoy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Raimond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Snellings, A Bayesian analysis of Heavy Ion Collisions with </a:t>
            </a:r>
            <a:r>
              <a:rPr lang="en-US" sz="11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(2020)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9331DB6-825F-47E9-81DD-BAC23608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356E49-FD53-4A5C-952C-9DD790388497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650465-9A22-40E2-8616-E4591295AFFF}"/>
              </a:ext>
            </a:extLst>
          </p:cNvPr>
          <p:cNvSpPr txBox="1"/>
          <p:nvPr/>
        </p:nvSpPr>
        <p:spPr>
          <a:xfrm>
            <a:off x="9567041" y="1299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(</a:t>
            </a:r>
            <a:r>
              <a:rPr lang="en-US" sz="2200" dirty="0">
                <a:solidFill>
                  <a:srgbClr val="FF0000"/>
                </a:solidFill>
              </a:rPr>
              <a:t># parameters</a:t>
            </a:r>
            <a:r>
              <a:rPr lang="en-US" sz="2200" dirty="0"/>
              <a:t>)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D9BC0275-38AE-4299-A52F-918B9F5C8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3" y="4324798"/>
            <a:ext cx="1824147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0CC5F67-B4C6-40DC-AF1A-AE764BDA4DB1}"/>
              </a:ext>
            </a:extLst>
          </p:cNvPr>
          <p:cNvSpPr txBox="1"/>
          <p:nvPr/>
        </p:nvSpPr>
        <p:spPr>
          <a:xfrm>
            <a:off x="778781" y="5816364"/>
            <a:ext cx="3579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Roman </a:t>
            </a:r>
            <a:r>
              <a:rPr lang="nl-NL" sz="1400" dirty="0" err="1"/>
              <a:t>excavations</a:t>
            </a:r>
            <a:r>
              <a:rPr lang="nl-NL" sz="1400" dirty="0"/>
              <a:t> in </a:t>
            </a:r>
            <a:r>
              <a:rPr lang="nl-NL" sz="1400" b="1" dirty="0">
                <a:solidFill>
                  <a:srgbClr val="FF0000"/>
                </a:solidFill>
              </a:rPr>
              <a:t>Utrecht</a:t>
            </a:r>
            <a:r>
              <a:rPr lang="nl-NL" sz="1400" dirty="0"/>
              <a:t> in 1929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A0A50A-56C1-4B59-9262-115FB52D1B26}"/>
              </a:ext>
            </a:extLst>
          </p:cNvPr>
          <p:cNvSpPr txBox="1"/>
          <p:nvPr/>
        </p:nvSpPr>
        <p:spPr>
          <a:xfrm>
            <a:off x="778781" y="2059294"/>
            <a:ext cx="357935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Trajectum</a:t>
            </a:r>
            <a:r>
              <a:rPr lang="nl-NL" sz="15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New public heavy ion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Originally Utrecht (now MIT/CERN)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Fast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Precise (all cuts equal to experiment)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Scalable</a:t>
            </a:r>
          </a:p>
        </p:txBody>
      </p:sp>
      <p:pic>
        <p:nvPicPr>
          <p:cNvPr id="9" name="Picture 8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74024F85-1937-F8E5-75F1-689D6CC4EE1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7"/>
          <a:stretch/>
        </p:blipFill>
        <p:spPr>
          <a:xfrm>
            <a:off x="10180320" y="2325539"/>
            <a:ext cx="2026670" cy="1344753"/>
          </a:xfrm>
          <a:prstGeom prst="rect">
            <a:avLst/>
          </a:prstGeom>
        </p:spPr>
      </p:pic>
      <p:pic>
        <p:nvPicPr>
          <p:cNvPr id="13" name="Picture 12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2C1D735E-54A2-7FE5-08FC-DF083CD88BB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8"/>
          <a:stretch/>
        </p:blipFill>
        <p:spPr>
          <a:xfrm>
            <a:off x="10084525" y="3667347"/>
            <a:ext cx="2081789" cy="135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64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5918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Previous</a:t>
            </a:r>
            <a:r>
              <a:rPr lang="nl-NL" sz="1700" dirty="0"/>
              <a:t> </a:t>
            </a:r>
            <a:r>
              <a:rPr lang="nl-NL" sz="1700" dirty="0" err="1"/>
              <a:t>predictions</a:t>
            </a:r>
            <a:r>
              <a:rPr lang="nl-NL" sz="1700" dirty="0"/>
              <a:t> </a:t>
            </a:r>
            <a:r>
              <a:rPr lang="nl-NL" sz="1700" dirty="0" err="1"/>
              <a:t>showed</a:t>
            </a:r>
            <a:r>
              <a:rPr lang="nl-NL" sz="1700" dirty="0"/>
              <a:t> </a:t>
            </a:r>
            <a:r>
              <a:rPr lang="nl-NL" sz="1700" dirty="0" err="1"/>
              <a:t>relatively</a:t>
            </a:r>
            <a:r>
              <a:rPr lang="nl-NL" sz="1700" dirty="0"/>
              <a:t> strong </a:t>
            </a:r>
            <a:r>
              <a:rPr lang="nl-NL" sz="1700" dirty="0" err="1"/>
              <a:t>dependence</a:t>
            </a:r>
            <a:r>
              <a:rPr lang="nl-NL" sz="1700" dirty="0"/>
              <a:t> on PID</a:t>
            </a:r>
          </a:p>
          <a:p>
            <a:pPr marL="749808" lvl="1" indent="-457200"/>
            <a:r>
              <a:rPr lang="nl-NL" sz="1500" dirty="0" err="1"/>
              <a:t>Less</a:t>
            </a:r>
            <a:r>
              <a:rPr lang="nl-NL" sz="1500" dirty="0"/>
              <a:t> </a:t>
            </a:r>
            <a:r>
              <a:rPr lang="nl-NL" sz="1500" dirty="0" err="1"/>
              <a:t>influence</a:t>
            </a:r>
            <a:r>
              <a:rPr lang="nl-NL" sz="1500" dirty="0"/>
              <a:t> on the </a:t>
            </a:r>
            <a:r>
              <a:rPr lang="nl-NL" sz="1500" dirty="0" err="1"/>
              <a:t>slope</a:t>
            </a:r>
            <a:endParaRPr lang="nl-NL" sz="1500" dirty="0"/>
          </a:p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Updated</a:t>
            </a:r>
            <a:r>
              <a:rPr lang="nl-NL" sz="1700" dirty="0"/>
              <a:t> </a:t>
            </a:r>
            <a:r>
              <a:rPr lang="nl-NL" sz="1700" dirty="0" err="1"/>
              <a:t>computations</a:t>
            </a:r>
            <a:r>
              <a:rPr lang="nl-NL" sz="1700" dirty="0"/>
              <a:t> show </a:t>
            </a:r>
            <a:r>
              <a:rPr lang="nl-NL" sz="1700" dirty="0" err="1"/>
              <a:t>much</a:t>
            </a:r>
            <a:r>
              <a:rPr lang="nl-NL" sz="1700" dirty="0"/>
              <a:t> </a:t>
            </a:r>
            <a:r>
              <a:rPr lang="nl-NL" sz="1700" dirty="0" err="1"/>
              <a:t>less</a:t>
            </a:r>
            <a:r>
              <a:rPr lang="nl-NL" sz="1700" dirty="0"/>
              <a:t> </a:t>
            </a:r>
            <a:r>
              <a:rPr lang="nl-NL" sz="1700" dirty="0" err="1"/>
              <a:t>dependence</a:t>
            </a:r>
            <a:r>
              <a:rPr lang="nl-NL" sz="1700" dirty="0"/>
              <a:t>:</a:t>
            </a:r>
          </a:p>
          <a:p>
            <a:pPr marL="749808" lvl="1" indent="-457200"/>
            <a:r>
              <a:rPr lang="nl-NL" sz="1500" dirty="0" err="1"/>
              <a:t>Biggest</a:t>
            </a:r>
            <a:r>
              <a:rPr lang="nl-NL" sz="1500" dirty="0"/>
              <a:t> </a:t>
            </a:r>
            <a:r>
              <a:rPr lang="nl-NL" sz="1500" dirty="0" err="1"/>
              <a:t>difference</a:t>
            </a:r>
            <a:r>
              <a:rPr lang="nl-NL" sz="1500" dirty="0"/>
              <a:t> </a:t>
            </a:r>
            <a:r>
              <a:rPr lang="nl-NL" sz="1500" dirty="0" err="1"/>
              <a:t>came</a:t>
            </a:r>
            <a:r>
              <a:rPr lang="nl-NL" sz="1500" dirty="0"/>
              <a:t> </a:t>
            </a:r>
            <a:r>
              <a:rPr lang="nl-NL" sz="1500" dirty="0" err="1"/>
              <a:t>from</a:t>
            </a:r>
            <a:r>
              <a:rPr lang="nl-NL" sz="1500" dirty="0"/>
              <a:t> </a:t>
            </a:r>
            <a:r>
              <a:rPr lang="nl-NL" sz="1500" dirty="0" err="1"/>
              <a:t>normalisation</a:t>
            </a:r>
            <a:r>
              <a:rPr lang="nl-NL" sz="1500" dirty="0"/>
              <a:t> </a:t>
            </a:r>
            <a:r>
              <a:rPr lang="nl-NL" sz="1500" dirty="0" err="1"/>
              <a:t>by</a:t>
            </a:r>
            <a:r>
              <a:rPr lang="nl-NL" sz="1500" dirty="0"/>
              <a:t> 5-10% class </a:t>
            </a:r>
            <a:r>
              <a:rPr lang="nl-NL" sz="1500" dirty="0" err="1"/>
              <a:t>instead</a:t>
            </a:r>
            <a:r>
              <a:rPr lang="nl-NL" sz="1500" dirty="0"/>
              <a:t> of 0-5%</a:t>
            </a:r>
          </a:p>
          <a:p>
            <a:pPr marL="749808" lvl="1" indent="-457200"/>
            <a:r>
              <a:rPr lang="nl-NL" sz="1500" dirty="0"/>
              <a:t>SMASH </a:t>
            </a:r>
            <a:r>
              <a:rPr lang="nl-NL" sz="1500" dirty="0" err="1"/>
              <a:t>collisions</a:t>
            </a:r>
            <a:r>
              <a:rPr lang="nl-NL" sz="1500" dirty="0"/>
              <a:t> </a:t>
            </a:r>
            <a:r>
              <a:rPr lang="nl-NL" sz="1500" dirty="0" err="1"/>
              <a:t>influence</a:t>
            </a:r>
            <a:r>
              <a:rPr lang="nl-NL" sz="1500" dirty="0"/>
              <a:t> proton </a:t>
            </a:r>
            <a:r>
              <a:rPr lang="nl-NL" sz="1500" dirty="0" err="1"/>
              <a:t>mean</a:t>
            </a:r>
            <a:r>
              <a:rPr lang="nl-NL" sz="1500" dirty="0"/>
              <a:t> </a:t>
            </a:r>
            <a:r>
              <a:rPr lang="nl-NL" sz="1500" dirty="0" err="1"/>
              <a:t>p</a:t>
            </a:r>
            <a:r>
              <a:rPr lang="nl-NL" sz="1500" baseline="-25000" dirty="0" err="1"/>
              <a:t>T</a:t>
            </a:r>
            <a:r>
              <a:rPr lang="nl-NL" sz="1500" dirty="0"/>
              <a:t> (</a:t>
            </a:r>
            <a:r>
              <a:rPr lang="nl-NL" sz="1500" dirty="0" err="1"/>
              <a:t>not</a:t>
            </a:r>
            <a:r>
              <a:rPr lang="nl-NL" sz="1500" dirty="0"/>
              <a:t> </a:t>
            </a:r>
            <a:r>
              <a:rPr lang="nl-NL" sz="1500" dirty="0" err="1"/>
              <a:t>included</a:t>
            </a:r>
            <a:r>
              <a:rPr lang="nl-NL" sz="1500" dirty="0"/>
              <a:t> in rest of </a:t>
            </a:r>
            <a:r>
              <a:rPr lang="nl-NL" sz="1500" dirty="0" err="1"/>
              <a:t>presentation</a:t>
            </a:r>
            <a:r>
              <a:rPr lang="nl-NL" sz="1500" dirty="0"/>
              <a:t>)</a:t>
            </a:r>
          </a:p>
          <a:p>
            <a:pPr marL="749808" lvl="1" indent="-457200">
              <a:buFont typeface="+mj-lt"/>
              <a:buAutoNum type="arabicPeriod"/>
            </a:pPr>
            <a:endParaRPr lang="en-US" sz="15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/>
              <a:t>/15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nl-NL" dirty="0"/>
              <a:t>O</a:t>
            </a:r>
            <a:r>
              <a:rPr lang="en-US" dirty="0"/>
              <a:t>n identified particles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89DFB9-2C95-BD3B-9D6F-CDCEDCF6E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043" y="-9607"/>
            <a:ext cx="3838957" cy="26294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B304E5-5FBE-145C-4222-271348EFCB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417" y="3531135"/>
            <a:ext cx="4626224" cy="3119483"/>
          </a:xfrm>
          <a:prstGeom prst="rect">
            <a:avLst/>
          </a:prstGeom>
        </p:spPr>
      </p:pic>
      <p:pic>
        <p:nvPicPr>
          <p:cNvPr id="13" name="Picture 12" descr="A graph of a number of numbers and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884DD60E-ACE2-50BA-730D-E87CD44C01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17" y="3532720"/>
            <a:ext cx="4631845" cy="31194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B13A7C-86D0-614B-BA03-2F254B99C67A}"/>
              </a:ext>
            </a:extLst>
          </p:cNvPr>
          <p:cNvSpPr txBox="1"/>
          <p:nvPr/>
        </p:nvSpPr>
        <p:spPr>
          <a:xfrm>
            <a:off x="0" y="6608372"/>
            <a:ext cx="1021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Govert Nijs and WS, Predictions and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postdictions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for relativistic lead and oxygen collisions with the computational simulation code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Trajectum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1659316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Charged particle yields and momenta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99060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Inclusive charged particle yields and their momenta</a:t>
            </a:r>
          </a:p>
          <a:p>
            <a:pPr marL="749808" lvl="1" indent="-457200"/>
            <a:r>
              <a:rPr lang="en-US" sz="1500" dirty="0"/>
              <a:t>Relatively `cheap’ observables: 10M initial state (Trento), 80k hydro events, 4M hadronic decay; (2k CPU hours)</a:t>
            </a:r>
          </a:p>
          <a:p>
            <a:pPr marL="749808" lvl="1" indent="-457200"/>
            <a:r>
              <a:rPr lang="en-US" sz="1500" dirty="0"/>
              <a:t>Somewhat `smart’ weighting of events to increase statistics with finite # hydro events</a:t>
            </a:r>
          </a:p>
          <a:p>
            <a:pPr marL="749808" lvl="1" indent="-457200"/>
            <a:r>
              <a:rPr lang="en-US" sz="1500" dirty="0"/>
              <a:t>Statistical uncertainty hard to see for `normal’ centralities (pt fluctuations more expensive)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Lines are 20 individual simulations from MCMC; determines </a:t>
            </a:r>
            <a:r>
              <a:rPr lang="en-US" sz="1700" b="1" dirty="0"/>
              <a:t>systematic uncertainty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nl-NL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6B361-8F29-2568-E770-53872C322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6483" y="3657600"/>
            <a:ext cx="8991599" cy="261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47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6B361-8F29-2568-E770-53872C322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3999" y="837920"/>
            <a:ext cx="10925102" cy="316827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rgbClr val="573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98" y="4905301"/>
            <a:ext cx="4988879" cy="1554485"/>
          </a:xfrm>
        </p:spPr>
        <p:txBody>
          <a:bodyPr anchor="ctr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Zooming to ultracentral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F746F9-E85F-4BED-9D7E-562262E8B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554906"/>
            <a:ext cx="12188952" cy="64008"/>
          </a:xfrm>
          <a:prstGeom prst="rect">
            <a:avLst/>
          </a:prstGeom>
          <a:solidFill>
            <a:srgbClr val="FFB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5875">
            <a:solidFill>
              <a:srgbClr val="FFB0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301" y="4905300"/>
            <a:ext cx="5493699" cy="1554485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>
                <a:solidFill>
                  <a:srgbClr val="FFFFFF"/>
                </a:solidFill>
              </a:rPr>
              <a:t>Non-trivial dynamics all the way till 0.001% collisions (10 in a million events)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nl-NL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2249593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Zooming to </a:t>
            </a:r>
            <a:r>
              <a:rPr lang="en-US" dirty="0" err="1"/>
              <a:t>ultracentral</a:t>
            </a:r>
            <a:r>
              <a:rPr lang="en-US" dirty="0"/>
              <a:t> - systematics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104394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Non-trivial dynamics all the way till 0.001% collisions (10 in a million events)</a:t>
            </a:r>
          </a:p>
          <a:p>
            <a:pPr marL="749808" lvl="1" indent="-457200"/>
            <a:r>
              <a:rPr lang="en-US" sz="1500" dirty="0"/>
              <a:t>Systematics is obtained from varying parameters (viscosities, initial state, </a:t>
            </a:r>
            <a:r>
              <a:rPr lang="en-US" sz="1500" dirty="0" err="1"/>
              <a:t>etc</a:t>
            </a:r>
            <a:r>
              <a:rPr lang="en-US" sz="1500" dirty="0"/>
              <a:t>) within `allowed’ posterior space (experiment)</a:t>
            </a:r>
          </a:p>
          <a:p>
            <a:pPr marL="749808" lvl="1" indent="-457200"/>
            <a:r>
              <a:rPr lang="en-US" sz="1500" dirty="0"/>
              <a:t>Clear correlation: can </a:t>
            </a:r>
            <a:r>
              <a:rPr lang="en-US" sz="1500" i="1" dirty="0"/>
              <a:t>cancel systematic uncertainty </a:t>
            </a:r>
            <a:r>
              <a:rPr lang="en-US" sz="1500" dirty="0"/>
              <a:t>by ratio with 0 – 5% result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nl-NL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6B361-8F29-2568-E770-53872C322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2450" y="2971800"/>
            <a:ext cx="9970367" cy="292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855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44C3061-D558-447B-A988-09ECE1446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339771-9C8F-497E-8974-E09A86FEE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2A2E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2103875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The PLB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371" y="2653800"/>
            <a:ext cx="3430420" cy="333551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500" dirty="0">
                <a:solidFill>
                  <a:srgbClr val="FFFFFF"/>
                </a:solidFill>
              </a:rPr>
              <a:t>Temperature fluctuations drive both multiplicity and mean </a:t>
            </a:r>
            <a:r>
              <a:rPr lang="en-US" sz="1500" i="1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500" i="1" baseline="-25000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endParaRPr lang="en-US" sz="1500" i="1" baseline="-25000" dirty="0">
              <a:solidFill>
                <a:srgbClr val="FFFF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749808" lvl="1" indent="-457200"/>
            <a:r>
              <a:rPr lang="en-US" sz="1500" dirty="0">
                <a:solidFill>
                  <a:srgbClr val="FFFFFF"/>
                </a:solidFill>
              </a:rPr>
              <a:t>Even </a:t>
            </a:r>
            <a:r>
              <a:rPr lang="en-US" sz="1500" i="1" dirty="0">
                <a:solidFill>
                  <a:srgbClr val="FFFFFF"/>
                </a:solidFill>
              </a:rPr>
              <a:t>more cancellation </a:t>
            </a:r>
            <a:r>
              <a:rPr lang="en-US" sz="1500" dirty="0">
                <a:solidFill>
                  <a:srgbClr val="FFFFFF"/>
                </a:solidFill>
              </a:rPr>
              <a:t>for multiplicity than for centrality: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B54B0B-6CFB-4B92-A5DC-5DCD05BE5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55E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nl-NL" sz="1050" b="0" i="0" u="none" strike="noStrike" kern="1200" cap="none" spc="0" normalizeH="0" baseline="0" noProof="0" smtClean="0">
                <a:ln>
                  <a:noFill/>
                </a:ln>
                <a:solidFill>
                  <a:srgbClr val="3440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srgbClr val="3440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75864D-F5B9-5891-C62E-2BB190431E45}"/>
              </a:ext>
            </a:extLst>
          </p:cNvPr>
          <p:cNvSpPr txBox="1"/>
          <p:nvPr/>
        </p:nvSpPr>
        <p:spPr>
          <a:xfrm>
            <a:off x="0" y="6101302"/>
            <a:ext cx="10210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Fernando G.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Gardim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, Giuliano Giacalone and Jean-Yves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Ollitrault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The mean transverse momentum of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ultracentral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heavy-ion collisions: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A new probe of hydrodynamics (2019)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FE3D5E-3E8D-FF88-63AC-F30C75480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640" y="433201"/>
            <a:ext cx="6048639" cy="566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11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On the initial geometry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99060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 err="1"/>
              <a:t>Ultracentral</a:t>
            </a:r>
            <a:r>
              <a:rPr lang="nl-NL" sz="1700" dirty="0"/>
              <a:t> </a:t>
            </a:r>
            <a:r>
              <a:rPr lang="nl-NL" sz="1700" dirty="0" err="1"/>
              <a:t>collisions</a:t>
            </a:r>
            <a:r>
              <a:rPr lang="nl-NL" sz="1700" dirty="0"/>
              <a:t> have constant impact parameter (~ 0.8 </a:t>
            </a:r>
            <a:r>
              <a:rPr lang="nl-NL" sz="1700" dirty="0" err="1"/>
              <a:t>fm</a:t>
            </a:r>
            <a:r>
              <a:rPr lang="nl-NL" sz="17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700" dirty="0"/>
              <a:t>The </a:t>
            </a:r>
            <a:r>
              <a:rPr lang="nl-NL" sz="1700" dirty="0" err="1"/>
              <a:t>size</a:t>
            </a:r>
            <a:r>
              <a:rPr lang="nl-NL" sz="1700" dirty="0"/>
              <a:t> is </a:t>
            </a:r>
            <a:r>
              <a:rPr lang="nl-NL" sz="1700" dirty="0" err="1"/>
              <a:t>also</a:t>
            </a:r>
            <a:r>
              <a:rPr lang="nl-NL" sz="1700" dirty="0"/>
              <a:t> constant (</a:t>
            </a:r>
            <a:r>
              <a:rPr lang="nl-NL" sz="1700" dirty="0" err="1"/>
              <a:t>about</a:t>
            </a:r>
            <a:r>
              <a:rPr lang="nl-NL" sz="1700" dirty="0"/>
              <a:t> 4 </a:t>
            </a:r>
            <a:r>
              <a:rPr lang="nl-NL" sz="1700" dirty="0" err="1"/>
              <a:t>fm</a:t>
            </a:r>
            <a:r>
              <a:rPr lang="nl-NL" sz="1700" dirty="0"/>
              <a:t>) (</a:t>
            </a:r>
            <a:r>
              <a:rPr lang="nl-NL" sz="1700" dirty="0" err="1"/>
              <a:t>slowly</a:t>
            </a:r>
            <a:r>
              <a:rPr lang="nl-NL" sz="1700" dirty="0"/>
              <a:t> </a:t>
            </a:r>
            <a:r>
              <a:rPr lang="nl-NL" sz="1700" dirty="0" err="1"/>
              <a:t>decreasing</a:t>
            </a:r>
            <a:r>
              <a:rPr lang="nl-NL" sz="1700" dirty="0"/>
              <a:t>?)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700" dirty="0"/>
              <a:t>The </a:t>
            </a:r>
            <a:r>
              <a:rPr lang="nl-NL" sz="1700" dirty="0" err="1"/>
              <a:t>temperature</a:t>
            </a:r>
            <a:r>
              <a:rPr lang="nl-NL" sz="1700" dirty="0"/>
              <a:t> </a:t>
            </a:r>
            <a:r>
              <a:rPr lang="nl-NL" sz="1700" dirty="0" err="1"/>
              <a:t>keeps</a:t>
            </a:r>
            <a:r>
              <a:rPr lang="nl-NL" sz="1700" dirty="0"/>
              <a:t> on </a:t>
            </a:r>
            <a:r>
              <a:rPr lang="nl-NL" sz="1700" dirty="0" err="1"/>
              <a:t>increasing</a:t>
            </a:r>
            <a:r>
              <a:rPr lang="nl-NL" sz="1700" dirty="0"/>
              <a:t> </a:t>
            </a:r>
            <a:r>
              <a:rPr lang="nl-NL" sz="1700" dirty="0" err="1"/>
              <a:t>because</a:t>
            </a:r>
            <a:r>
              <a:rPr lang="nl-NL" sz="1700" dirty="0"/>
              <a:t> of </a:t>
            </a:r>
            <a:r>
              <a:rPr lang="nl-NL" sz="1700" dirty="0" err="1"/>
              <a:t>fluctuations</a:t>
            </a: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nl-NL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6B361-8F29-2568-E770-53872C322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7792" y="3524443"/>
            <a:ext cx="8963608" cy="26177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6F8496-01E5-A281-59F0-273ACE3ECB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1631" y="33090"/>
            <a:ext cx="4206247" cy="14763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DB7620-3886-255E-9570-48DC3C8878AB}"/>
              </a:ext>
            </a:extLst>
          </p:cNvPr>
          <p:cNvSpPr txBox="1"/>
          <p:nvPr/>
        </p:nvSpPr>
        <p:spPr>
          <a:xfrm>
            <a:off x="8077200" y="1905000"/>
            <a:ext cx="37338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Unless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otherwise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centrality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mid-rapidity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charged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particle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408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443601"/>
            <a:ext cx="8382000" cy="129508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A true </a:t>
            </a:r>
            <a:r>
              <a:rPr lang="en-US" sz="1700" i="1" dirty="0"/>
              <a:t>prediction</a:t>
            </a:r>
            <a:r>
              <a:rPr lang="en-US" sz="1700" dirty="0"/>
              <a:t> using hydrodynamics (rare these days…)</a:t>
            </a:r>
          </a:p>
          <a:p>
            <a:pPr marL="749808" lvl="1" indent="-457200"/>
            <a:r>
              <a:rPr lang="en-US" sz="1500" dirty="0"/>
              <a:t>Non-trivial curve; non-monotonicity was unexpected</a:t>
            </a:r>
          </a:p>
          <a:p>
            <a:pPr marL="749808" lvl="1" indent="-457200"/>
            <a:r>
              <a:rPr lang="en-US" sz="1500" dirty="0"/>
              <a:t>Extremely precise (&lt;0.1%) due to uncertainty </a:t>
            </a:r>
            <a:r>
              <a:rPr lang="en-US" sz="1500" i="1" dirty="0"/>
              <a:t>cancellations</a:t>
            </a:r>
            <a:r>
              <a:rPr lang="en-US" sz="1500" dirty="0"/>
              <a:t> in the ratio (theory &amp; experiment (!))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26</a:t>
            </a:fld>
            <a:r>
              <a:rPr lang="nl-NL" dirty="0"/>
              <a:t>/15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9E5A5-D8EE-5275-D725-A5B32AD41648}"/>
              </a:ext>
            </a:extLst>
          </p:cNvPr>
          <p:cNvSpPr txBox="1"/>
          <p:nvPr/>
        </p:nvSpPr>
        <p:spPr>
          <a:xfrm>
            <a:off x="0" y="6325543"/>
            <a:ext cx="1021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Fernando G.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Gardim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Giuliano Giacalone and Jean-Yves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Ollitrault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The mean transverse momentum of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ultracentral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heavy-ion collisions: A new probe of hydrodynamics (2019)</a:t>
            </a:r>
          </a:p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Govert Nijs and WS, Predictions and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postdictions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for relativistic lead and oxygen collisions with the computational simulation code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Trajectum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(2021)</a:t>
            </a:r>
          </a:p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Austin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Baty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Overview of Recent CMS results, 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  <a:hlinkClick r:id="rId3"/>
              </a:rPr>
              <a:t>https://indico.cern.ch/event/1139644/contributions/5343932/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(see also </a:t>
            </a:r>
            <a:r>
              <a:rPr lang="en-US" sz="1000" b="1" dirty="0">
                <a:solidFill>
                  <a:schemeClr val="bg1"/>
                </a:solidFill>
                <a:latin typeface="Tw Cen MT" pitchFamily="34" charset="0"/>
              </a:rPr>
              <a:t>Cesar </a:t>
            </a:r>
            <a:r>
              <a:rPr lang="en-US" sz="1000" b="1" dirty="0" err="1">
                <a:solidFill>
                  <a:schemeClr val="bg1"/>
                </a:solidFill>
                <a:latin typeface="Tw Cen MT" pitchFamily="34" charset="0"/>
              </a:rPr>
              <a:t>Bernardes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25B649-C5A3-F7C4-0860-8A95E7500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33090"/>
            <a:ext cx="9372600" cy="5281829"/>
          </a:xfrm>
          <a:prstGeom prst="rect">
            <a:avLst/>
          </a:prstGeom>
          <a:ln w="127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6B66E9-9DAD-8B65-74DA-0EDB59AE0C61}"/>
              </a:ext>
            </a:extLst>
          </p:cNvPr>
          <p:cNvSpPr/>
          <p:nvPr/>
        </p:nvSpPr>
        <p:spPr>
          <a:xfrm>
            <a:off x="10431780" y="1667256"/>
            <a:ext cx="1219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236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is happening?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10058400" cy="436704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(Extremely) </a:t>
            </a:r>
            <a:r>
              <a:rPr lang="en-US" sz="1700" dirty="0" err="1"/>
              <a:t>ultracentral</a:t>
            </a:r>
            <a:r>
              <a:rPr lang="en-US" sz="1700" dirty="0"/>
              <a:t> collisions are not driven by impact parameter</a:t>
            </a:r>
          </a:p>
          <a:p>
            <a:pPr marL="749808" lvl="1" indent="-457200"/>
            <a:r>
              <a:rPr lang="en-US" sz="1500" dirty="0"/>
              <a:t>Size does not extend beyond radius Lead nucleus</a:t>
            </a:r>
          </a:p>
          <a:p>
            <a:pPr marL="749808" lvl="1" indent="-457200"/>
            <a:r>
              <a:rPr lang="en-US" sz="1500" dirty="0"/>
              <a:t>(Local) </a:t>
            </a:r>
            <a:r>
              <a:rPr lang="en-US" sz="1500" b="1" dirty="0"/>
              <a:t>fluctuations</a:t>
            </a:r>
            <a:r>
              <a:rPr lang="en-US" sz="1500" dirty="0"/>
              <a:t> drive up multiplicity</a:t>
            </a:r>
          </a:p>
          <a:p>
            <a:pPr marL="749808" lvl="1" indent="-457200"/>
            <a:r>
              <a:rPr lang="en-US" sz="1500" dirty="0"/>
              <a:t>Average </a:t>
            </a:r>
            <a:r>
              <a:rPr lang="en-US" sz="1500" b="1" dirty="0"/>
              <a:t>temperature</a:t>
            </a:r>
            <a:r>
              <a:rPr lang="en-US" sz="1500" dirty="0"/>
              <a:t> can still increase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A simplified picture:</a:t>
            </a:r>
          </a:p>
          <a:p>
            <a:pPr marL="749808" lvl="1" indent="-457200"/>
            <a:r>
              <a:rPr lang="en-US" sz="1500" dirty="0"/>
              <a:t>Entropy increase </a:t>
            </a:r>
            <a:r>
              <a:rPr lang="en-US" sz="1500" dirty="0">
                <a:sym typeface="Wingdings" panose="05000000000000000000" pitchFamily="2" charset="2"/>
              </a:rPr>
              <a:t> multiplicity increases</a:t>
            </a: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Temperature increases  mean pt increases (assuming ideal hydro + constant `work’ done in rapidity direction)</a:t>
            </a:r>
          </a:p>
          <a:p>
            <a:pPr marL="749808" lvl="1" indent="-457200"/>
            <a:endParaRPr lang="en-US" sz="1500" dirty="0">
              <a:sym typeface="Wingdings" panose="05000000000000000000" pitchFamily="2" charset="2"/>
            </a:endParaRP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Slope: sensitive to speed of sound (solely ?!):</a:t>
            </a:r>
            <a:endParaRPr lang="en-US" sz="15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27</a:t>
            </a:fld>
            <a:r>
              <a:rPr lang="nl-NL" dirty="0"/>
              <a:t>/15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88AF3-5C22-A7D5-594E-D672BE2DE80B}"/>
              </a:ext>
            </a:extLst>
          </p:cNvPr>
          <p:cNvSpPr txBox="1"/>
          <p:nvPr/>
        </p:nvSpPr>
        <p:spPr>
          <a:xfrm>
            <a:off x="0" y="6590183"/>
            <a:ext cx="1021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Fernando G. </a:t>
            </a:r>
            <a:r>
              <a:rPr lang="en-US" sz="1100">
                <a:solidFill>
                  <a:schemeClr val="bg1"/>
                </a:solidFill>
                <a:latin typeface="Tw Cen MT" pitchFamily="34" charset="0"/>
              </a:rPr>
              <a:t>Gardim, 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Giuliano Giacalone and Jean-Yves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Ollitrault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The mean transverse momentum of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ultracentral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heavy-ion collisions: A new probe of hydrodynamics (2019)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5B8B78-4F12-B1A1-9C19-30EFB1359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5799194"/>
            <a:ext cx="2514600" cy="4980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F93881-2365-98E4-D9B5-8D38098A6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2886793"/>
            <a:ext cx="5515585" cy="195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9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i="1" dirty="0" err="1"/>
              <a:t>Trajectum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404458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Quite straightforward to use </a:t>
            </a:r>
            <a:br>
              <a:rPr lang="en-US" dirty="0"/>
            </a:br>
            <a:r>
              <a:rPr lang="en-US" dirty="0"/>
              <a:t>(see param file, right)</a:t>
            </a:r>
          </a:p>
          <a:p>
            <a:pPr marL="749808" lvl="1" indent="-457200"/>
            <a:r>
              <a:rPr lang="en-US" dirty="0"/>
              <a:t>Events can be weighted according to initial entropy (for </a:t>
            </a:r>
            <a:r>
              <a:rPr lang="en-US" dirty="0" err="1"/>
              <a:t>ultracentral</a:t>
            </a:r>
            <a:r>
              <a:rPr lang="en-US" dirty="0"/>
              <a:t>)</a:t>
            </a:r>
          </a:p>
          <a:p>
            <a:pPr marL="749808" lvl="1" indent="-457200"/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Includes </a:t>
            </a:r>
            <a:r>
              <a:rPr lang="en-US" dirty="0" err="1"/>
              <a:t>analyse</a:t>
            </a:r>
            <a:r>
              <a:rPr lang="en-US" dirty="0"/>
              <a:t> routine</a:t>
            </a:r>
          </a:p>
          <a:p>
            <a:pPr marL="749808" lvl="1" indent="-457200"/>
            <a:r>
              <a:rPr lang="en-US" dirty="0" err="1"/>
              <a:t>Parallelised</a:t>
            </a:r>
            <a:r>
              <a:rPr lang="en-US" dirty="0"/>
              <a:t>: can </a:t>
            </a:r>
            <a:r>
              <a:rPr lang="en-US" dirty="0" err="1"/>
              <a:t>analyse</a:t>
            </a:r>
            <a:r>
              <a:rPr lang="en-US" dirty="0"/>
              <a:t> unlimited number of events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139BF8-3902-49B7-9290-2965F6ACA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0634" y="-6207"/>
            <a:ext cx="163995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7A671-79FC-4595-8E51-B9371E9CA637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http://sites.google.com/view/govertnijs/trajectum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http://wilkevanderschee.nl/trajectum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</p:txBody>
      </p:sp>
      <p:pic>
        <p:nvPicPr>
          <p:cNvPr id="4" name="moviehrv">
            <a:hlinkClick r:id="" action="ppaction://media"/>
            <a:extLst>
              <a:ext uri="{FF2B5EF4-FFF2-40B4-BE49-F238E27FC236}">
                <a16:creationId xmlns:a16="http://schemas.microsoft.com/office/drawing/2014/main" id="{3467EC26-2424-B94A-98AB-BA6E6D46962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552252" y="1908635"/>
            <a:ext cx="4807286" cy="4141899"/>
          </a:xfrm>
          <a:prstGeom prst="rect">
            <a:avLst/>
          </a:prstGeom>
        </p:spPr>
      </p:pic>
      <p:pic>
        <p:nvPicPr>
          <p:cNvPr id="6" name="moviehrv">
            <a:hlinkClick r:id="" action="ppaction://media"/>
            <a:extLst>
              <a:ext uri="{FF2B5EF4-FFF2-40B4-BE49-F238E27FC236}">
                <a16:creationId xmlns:a16="http://schemas.microsoft.com/office/drawing/2014/main" id="{8CAC25DD-D375-285B-4E3C-4BACFB4DE5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59876" y="56904"/>
            <a:ext cx="1945936" cy="167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/26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pic>
        <p:nvPicPr>
          <p:cNvPr id="6" name="Picture 5" descr="Calendar&#10;&#10;Description automatically generated with low confidence">
            <a:extLst>
              <a:ext uri="{FF2B5EF4-FFF2-40B4-BE49-F238E27FC236}">
                <a16:creationId xmlns:a16="http://schemas.microsoft.com/office/drawing/2014/main" id="{0E7D2D87-08C6-48C6-87C0-5F6C2B24D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3" y="0"/>
            <a:ext cx="11790437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838201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Prior</a:t>
            </a:r>
          </a:p>
        </p:txBody>
      </p:sp>
    </p:spTree>
    <p:extLst>
      <p:ext uri="{BB962C8B-B14F-4D97-AF65-F5344CB8AC3E}">
        <p14:creationId xmlns:p14="http://schemas.microsoft.com/office/powerpoint/2010/main" val="147257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/26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7D2D87-08C6-48C6-87C0-5F6C2B24D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63" y="0"/>
            <a:ext cx="11790436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1154625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Posterior</a:t>
            </a:r>
          </a:p>
        </p:txBody>
      </p:sp>
    </p:spTree>
    <p:extLst>
      <p:ext uri="{BB962C8B-B14F-4D97-AF65-F5344CB8AC3E}">
        <p14:creationId xmlns:p14="http://schemas.microsoft.com/office/powerpoint/2010/main" val="58008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307" y="914400"/>
            <a:ext cx="10363938" cy="852441"/>
          </a:xfrm>
        </p:spPr>
        <p:txBody>
          <a:bodyPr>
            <a:normAutofit fontScale="90000"/>
          </a:bodyPr>
          <a:lstStyle/>
          <a:p>
            <a:r>
              <a:rPr lang="en-US" dirty="0"/>
              <a:t>Varying </a:t>
            </a:r>
            <a:br>
              <a:rPr lang="en-US" dirty="0"/>
            </a:br>
            <a:r>
              <a:rPr lang="en-US" dirty="0"/>
              <a:t>the EOS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792" y="2134246"/>
            <a:ext cx="3665143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As an aside: no (current) sensitivity to the equation of state </a:t>
            </a:r>
          </a:p>
          <a:p>
            <a:pPr marL="749808" lvl="1" indent="-457200"/>
            <a:r>
              <a:rPr lang="en-US" sz="1500" dirty="0"/>
              <a:t>While keeping thermodynamic relations and UV QCD fixed point (excludes `black’ variations)</a:t>
            </a:r>
          </a:p>
          <a:p>
            <a:pPr marL="749808" lvl="1" indent="-457200"/>
            <a:endParaRPr lang="en-US" sz="15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Perhaps small correlation with specific shear viscosity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CF0D21-E395-3649-8650-4A02A16F36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8"/>
          <a:stretch/>
        </p:blipFill>
        <p:spPr>
          <a:xfrm>
            <a:off x="4876800" y="33169"/>
            <a:ext cx="73152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6EED4B-2F4D-2944-75DE-862162099B28}"/>
              </a:ext>
            </a:extLst>
          </p:cNvPr>
          <p:cNvSpPr txBox="1"/>
          <p:nvPr/>
        </p:nvSpPr>
        <p:spPr>
          <a:xfrm>
            <a:off x="-61537" y="6446664"/>
            <a:ext cx="1021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Giuliano Giacalone, Govert Nijs and WS,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Determination of the neutron skin of </a:t>
            </a:r>
            <a:r>
              <a:rPr lang="en-US" sz="1100" baseline="30000" dirty="0">
                <a:solidFill>
                  <a:schemeClr val="bg1"/>
                </a:solidFill>
                <a:latin typeface="Tw Cen MT" pitchFamily="34" charset="0"/>
              </a:rPr>
              <a:t>208 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Pb from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ultrarelativistic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nuclear collisions (2023)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60F835-937E-C927-4D70-11C13FDABE84}"/>
              </a:ext>
            </a:extLst>
          </p:cNvPr>
          <p:cNvSpPr/>
          <p:nvPr/>
        </p:nvSpPr>
        <p:spPr>
          <a:xfrm>
            <a:off x="4876800" y="5257800"/>
            <a:ext cx="6858000" cy="304800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0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Varying the Equation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99060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Not really straightforward to vary the speed of sound </a:t>
            </a:r>
            <a:r>
              <a:rPr lang="en-US" sz="1700" b="1" i="1" dirty="0"/>
              <a:t>alone; </a:t>
            </a:r>
            <a:r>
              <a:rPr lang="en-US" sz="1700" i="1" dirty="0" err="1"/>
              <a:t>thermo</a:t>
            </a:r>
            <a:r>
              <a:rPr lang="en-US" sz="1700" i="1" dirty="0"/>
              <a:t> + HRG matching</a:t>
            </a: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In </a:t>
            </a:r>
            <a:r>
              <a:rPr lang="en-US" sz="1700" i="1" dirty="0" err="1"/>
              <a:t>Trajectum</a:t>
            </a:r>
            <a:r>
              <a:rPr lang="en-US" sz="1700" dirty="0"/>
              <a:t> / OSU hydro we can vary (lattice) parameters </a:t>
            </a:r>
            <a:r>
              <a:rPr lang="en-US" sz="1700" i="1" dirty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sz="1700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sz="1700" dirty="0"/>
              <a:t> and </a:t>
            </a:r>
            <a:r>
              <a:rPr lang="en-US" sz="1700" i="1" dirty="0" err="1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700" i="1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id</a:t>
            </a:r>
            <a:r>
              <a:rPr lang="en-US" sz="1700" dirty="0"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We keep UV EOS fixed (</a:t>
            </a:r>
            <a:r>
              <a:rPr lang="en-US" sz="1700" dirty="0" err="1"/>
              <a:t>coloured</a:t>
            </a:r>
            <a:r>
              <a:rPr lang="en-US" sz="1700" dirty="0"/>
              <a:t>, Bayesian as well) or vary just the </a:t>
            </a:r>
            <a:r>
              <a:rPr lang="en-US" sz="1700" dirty="0" err="1"/>
              <a:t>dof</a:t>
            </a:r>
            <a:r>
              <a:rPr lang="en-US" sz="1700" dirty="0"/>
              <a:t> variable </a:t>
            </a:r>
            <a:r>
              <a:rPr lang="en-US" sz="1700" i="1" dirty="0" err="1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700" i="1" baseline="-25000" dirty="0" err="1">
                <a:latin typeface="Times" panose="02020603050405020304" pitchFamily="18" charset="0"/>
                <a:cs typeface="Times" panose="02020603050405020304" pitchFamily="18" charset="0"/>
              </a:rPr>
              <a:t>id</a:t>
            </a:r>
            <a:r>
              <a:rPr lang="en-US" sz="1700" dirty="0"/>
              <a:t> (black):</a:t>
            </a:r>
            <a:endParaRPr lang="en-US" sz="17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17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/>
              <a:t>/15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E7980-80CD-DAFE-32E9-E8572C461B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7439" y="67498"/>
            <a:ext cx="3866711" cy="21423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D9C274-55BE-1128-6664-E4A2709A4F46}"/>
              </a:ext>
            </a:extLst>
          </p:cNvPr>
          <p:cNvSpPr txBox="1"/>
          <p:nvPr/>
        </p:nvSpPr>
        <p:spPr>
          <a:xfrm>
            <a:off x="-19496" y="6436153"/>
            <a:ext cx="1021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Scott Pratt, Evan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Sangaline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Paul Sorensen and Hui Wang Constraining the Equation of State of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Superhadronic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Matter from Heavy-Ion Collisions (2015)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Jonah E. Bernhard, Bayesian parameter estimation for relativistic heavy-ion collisions (2018)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709828-2723-14AE-CDEA-4BE2876AE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6228" y="2783496"/>
            <a:ext cx="8534400" cy="6455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A1AE1E-58AE-FEB5-E6E9-31640A6D78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4002597"/>
            <a:ext cx="10789327" cy="233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55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852441"/>
          </a:xfrm>
        </p:spPr>
        <p:txBody>
          <a:bodyPr>
            <a:normAutofit/>
          </a:bodyPr>
          <a:lstStyle/>
          <a:p>
            <a:r>
              <a:rPr lang="en-US" dirty="0"/>
              <a:t>Varying the Equation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99060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Observables change: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A1AE1E-58AE-FEB5-E6E9-31640A6D78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0"/>
          <a:stretch/>
        </p:blipFill>
        <p:spPr>
          <a:xfrm>
            <a:off x="8711446" y="34037"/>
            <a:ext cx="3474127" cy="2336489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086D41E-2178-86CF-1E11-5E70448CE6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64" y="1828800"/>
            <a:ext cx="7348336" cy="2139341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DCF3FACB-C14F-541F-3CCC-5DA8567B68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980" y="4219153"/>
            <a:ext cx="3963211" cy="26632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0BDC3D-73C8-D0C0-09B9-3D922DCA13A6}"/>
              </a:ext>
            </a:extLst>
          </p:cNvPr>
          <p:cNvSpPr txBox="1"/>
          <p:nvPr/>
        </p:nvSpPr>
        <p:spPr>
          <a:xfrm>
            <a:off x="2785829" y="5060975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But the `speed of sound’ </a:t>
            </a:r>
            <a:br>
              <a:rPr lang="en-US" sz="1800" dirty="0"/>
            </a:br>
            <a:r>
              <a:rPr lang="en-US" sz="1800" dirty="0"/>
              <a:t>slope doesn’t…: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030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28" y="1867905"/>
            <a:ext cx="105918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700" dirty="0"/>
              <a:t>A</a:t>
            </a:r>
            <a:r>
              <a:rPr lang="en-US" sz="1700" dirty="0" err="1"/>
              <a:t>lternative</a:t>
            </a:r>
            <a:r>
              <a:rPr lang="en-US" sz="1700" dirty="0"/>
              <a:t>; look at the 20 likely settings varying all parameters and fit the speed of sound: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/>
              <a:t>/15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2AC0D-E398-4825-8D2B-929BB04217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03" y="3100613"/>
            <a:ext cx="4699261" cy="3132840"/>
          </a:xfrm>
          <a:prstGeom prst="rect">
            <a:avLst/>
          </a:prstGeom>
        </p:spPr>
      </p:pic>
      <p:pic>
        <p:nvPicPr>
          <p:cNvPr id="11" name="Picture 10" descr="A graph with colorful lines&#10;&#10;Description automatically generated with medium confidence">
            <a:extLst>
              <a:ext uri="{FF2B5EF4-FFF2-40B4-BE49-F238E27FC236}">
                <a16:creationId xmlns:a16="http://schemas.microsoft.com/office/drawing/2014/main" id="{13B88A23-4B1F-0BB4-313B-276440F22B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58" y="3859134"/>
            <a:ext cx="7455714" cy="174144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BBD3E77-0E3B-CC41-AFCA-D5B6AD83CE45}"/>
              </a:ext>
            </a:extLst>
          </p:cNvPr>
          <p:cNvSpPr txBox="1">
            <a:spLocks/>
          </p:cNvSpPr>
          <p:nvPr/>
        </p:nvSpPr>
        <p:spPr>
          <a:xfrm>
            <a:off x="5126421" y="3100613"/>
            <a:ext cx="4182055" cy="7216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700" dirty="0">
                <a:solidFill>
                  <a:schemeClr val="accent5"/>
                </a:solidFill>
              </a:rPr>
              <a:t>Strong </a:t>
            </a:r>
            <a:r>
              <a:rPr lang="nl-NL" sz="1700" dirty="0" err="1">
                <a:solidFill>
                  <a:schemeClr val="accent5"/>
                </a:solidFill>
              </a:rPr>
              <a:t>evidence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for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correlation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with</a:t>
            </a:r>
            <a:r>
              <a:rPr lang="nl-NL" sz="1700" dirty="0">
                <a:solidFill>
                  <a:schemeClr val="accent5"/>
                </a:solidFill>
              </a:rPr>
              <a:t> q, </a:t>
            </a:r>
            <a:br>
              <a:rPr lang="nl-NL" sz="1700" dirty="0">
                <a:solidFill>
                  <a:schemeClr val="accent5"/>
                </a:solidFill>
              </a:rPr>
            </a:br>
            <a:r>
              <a:rPr lang="nl-NL" sz="1700" dirty="0" err="1">
                <a:solidFill>
                  <a:schemeClr val="accent5"/>
                </a:solidFill>
              </a:rPr>
              <a:t>perhaps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residual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correlation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</a:rPr>
              <a:t>with</a:t>
            </a:r>
            <a:r>
              <a:rPr lang="nl-NL" sz="1700" dirty="0">
                <a:solidFill>
                  <a:schemeClr val="accent5"/>
                </a:solidFill>
              </a:rPr>
              <a:t> </a:t>
            </a:r>
            <a:r>
              <a:rPr lang="nl-NL" sz="1700" dirty="0" err="1">
                <a:solidFill>
                  <a:schemeClr val="accent5"/>
                </a:solidFill>
                <a:latin typeface="Symbol" panose="05050102010706020507" pitchFamily="18" charset="2"/>
              </a:rPr>
              <a:t>t</a:t>
            </a:r>
            <a:r>
              <a:rPr lang="nl-NL" sz="1700" baseline="-25000" dirty="0" err="1">
                <a:solidFill>
                  <a:schemeClr val="accent5"/>
                </a:solidFill>
              </a:rPr>
              <a:t>hyd</a:t>
            </a:r>
            <a:r>
              <a:rPr lang="nl-NL" sz="1700" dirty="0">
                <a:solidFill>
                  <a:schemeClr val="accent5"/>
                </a:solidFill>
              </a:rPr>
              <a:t>:</a:t>
            </a:r>
            <a:endParaRPr lang="en-US" sz="1700" dirty="0">
              <a:solidFill>
                <a:schemeClr val="accent5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D879BE3-BE93-A990-EE20-73315BF96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then determines the slope?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EDE390-7C6F-EF30-99B9-F6499D505D11}"/>
              </a:ext>
            </a:extLst>
          </p:cNvPr>
          <p:cNvGrpSpPr/>
          <p:nvPr/>
        </p:nvGrpSpPr>
        <p:grpSpPr>
          <a:xfrm>
            <a:off x="9598572" y="17850"/>
            <a:ext cx="2590800" cy="1477328"/>
            <a:chOff x="9448800" y="208966"/>
            <a:chExt cx="2590800" cy="1477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7012F7-7A42-205E-412B-062963166CD8}"/>
                </a:ext>
              </a:extLst>
            </p:cNvPr>
            <p:cNvSpPr txBox="1"/>
            <p:nvPr/>
          </p:nvSpPr>
          <p:spPr>
            <a:xfrm>
              <a:off x="9448800" y="208966"/>
              <a:ext cx="2590800" cy="1477328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nl-NL" dirty="0"/>
                <a:t>Small </a:t>
              </a:r>
              <a:r>
                <a:rPr lang="nl-NL" dirty="0" err="1"/>
                <a:t>abuse</a:t>
              </a:r>
              <a:r>
                <a:rPr lang="nl-NL" dirty="0"/>
                <a:t> of </a:t>
              </a:r>
              <a:r>
                <a:rPr lang="nl-NL" dirty="0" err="1"/>
                <a:t>notation</a:t>
              </a:r>
              <a:r>
                <a:rPr lang="nl-NL" dirty="0"/>
                <a:t>:</a:t>
              </a:r>
            </a:p>
            <a:p>
              <a:endParaRPr lang="nl-NL" dirty="0"/>
            </a:p>
            <a:p>
              <a:endParaRPr lang="nl-NL" dirty="0"/>
            </a:p>
            <a:p>
              <a:endParaRPr lang="nl-NL" dirty="0"/>
            </a:p>
            <a:p>
              <a:endParaRPr lang="en-US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CB071A4-D378-2E3E-865E-7021244C3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25000" y="637656"/>
              <a:ext cx="1749222" cy="7420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720936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1511</Words>
  <Application>Microsoft Office PowerPoint</Application>
  <PresentationFormat>Widescreen</PresentationFormat>
  <Paragraphs>250</Paragraphs>
  <Slides>27</Slides>
  <Notes>27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Symbol</vt:lpstr>
      <vt:lpstr>Times</vt:lpstr>
      <vt:lpstr>Tw Cen MT</vt:lpstr>
      <vt:lpstr>Wingdings</vt:lpstr>
      <vt:lpstr>Retrospect</vt:lpstr>
      <vt:lpstr>Ultracentral heavy and light ion collisions,  transverse momentum and the equation of state</vt:lpstr>
      <vt:lpstr>Standard model of heavy ion collisions</vt:lpstr>
      <vt:lpstr>Trajectum</vt:lpstr>
      <vt:lpstr>Experimental observables: a wealth of data</vt:lpstr>
      <vt:lpstr>Experimental observables: a wealth of data</vt:lpstr>
      <vt:lpstr>Varying  the EOS</vt:lpstr>
      <vt:lpstr>Varying the Equation of State</vt:lpstr>
      <vt:lpstr>Varying the Equation of State</vt:lpstr>
      <vt:lpstr>What then determines the slope?</vt:lpstr>
      <vt:lpstr>PbPb, Xenon, OO and smaller</vt:lpstr>
      <vt:lpstr>Small systems: pp @ 7 TeV</vt:lpstr>
      <vt:lpstr>Small systems: pp @ 7 TeV</vt:lpstr>
      <vt:lpstr>Small systems: pp @ 7 TeV</vt:lpstr>
      <vt:lpstr>Small systems: pPb @ 5.02 TeV</vt:lpstr>
      <vt:lpstr>Discussion</vt:lpstr>
      <vt:lpstr>What then/else determines the slope?</vt:lpstr>
      <vt:lpstr>What then determines the slope?</vt:lpstr>
      <vt:lpstr>What then determines the slope?</vt:lpstr>
      <vt:lpstr>What then determines the slope?</vt:lpstr>
      <vt:lpstr>On identified particles</vt:lpstr>
      <vt:lpstr>Charged particle yields and momenta</vt:lpstr>
      <vt:lpstr>Zooming to ultracentral</vt:lpstr>
      <vt:lpstr>Zooming to ultracentral - systematics</vt:lpstr>
      <vt:lpstr>The PLB insight</vt:lpstr>
      <vt:lpstr>On the initial geometry</vt:lpstr>
      <vt:lpstr>PowerPoint Presentation</vt:lpstr>
      <vt:lpstr>What is happening?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inner workings of the QGP</dc:title>
  <dc:creator>Wilke van der Schee</dc:creator>
  <cp:lastModifiedBy>Wilke van der Schee</cp:lastModifiedBy>
  <cp:revision>672</cp:revision>
  <cp:lastPrinted>2020-01-13T13:28:42Z</cp:lastPrinted>
  <dcterms:created xsi:type="dcterms:W3CDTF">2020-01-05T16:58:15Z</dcterms:created>
  <dcterms:modified xsi:type="dcterms:W3CDTF">2024-06-26T01:54:50Z</dcterms:modified>
</cp:coreProperties>
</file>