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06" r:id="rId2"/>
    <p:sldId id="728" r:id="rId3"/>
    <p:sldId id="734" r:id="rId4"/>
    <p:sldId id="735" r:id="rId5"/>
    <p:sldId id="528" r:id="rId6"/>
    <p:sldId id="733" r:id="rId7"/>
    <p:sldId id="755" r:id="rId8"/>
    <p:sldId id="807" r:id="rId9"/>
    <p:sldId id="739" r:id="rId10"/>
    <p:sldId id="808" r:id="rId11"/>
    <p:sldId id="810" r:id="rId12"/>
    <p:sldId id="809" r:id="rId13"/>
    <p:sldId id="828" r:id="rId14"/>
    <p:sldId id="824" r:id="rId15"/>
    <p:sldId id="741" r:id="rId16"/>
    <p:sldId id="811" r:id="rId17"/>
    <p:sldId id="812" r:id="rId18"/>
    <p:sldId id="813" r:id="rId19"/>
    <p:sldId id="746" r:id="rId20"/>
    <p:sldId id="743" r:id="rId21"/>
    <p:sldId id="829" r:id="rId22"/>
    <p:sldId id="745" r:id="rId23"/>
    <p:sldId id="814" r:id="rId24"/>
    <p:sldId id="816" r:id="rId25"/>
    <p:sldId id="815" r:id="rId26"/>
    <p:sldId id="817" r:id="rId27"/>
    <p:sldId id="819" r:id="rId28"/>
    <p:sldId id="818" r:id="rId29"/>
    <p:sldId id="820" r:id="rId30"/>
    <p:sldId id="821" r:id="rId31"/>
    <p:sldId id="770" r:id="rId32"/>
    <p:sldId id="761" r:id="rId33"/>
    <p:sldId id="771" r:id="rId34"/>
    <p:sldId id="766" r:id="rId35"/>
    <p:sldId id="826" r:id="rId36"/>
    <p:sldId id="756" r:id="rId37"/>
    <p:sldId id="715" r:id="rId38"/>
    <p:sldId id="683" r:id="rId39"/>
    <p:sldId id="827" r:id="rId40"/>
    <p:sldId id="822" r:id="rId41"/>
    <p:sldId id="825" r:id="rId42"/>
    <p:sldId id="722"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C00"/>
    <a:srgbClr val="EEC412"/>
    <a:srgbClr val="BAE18F"/>
    <a:srgbClr val="FF9900"/>
    <a:srgbClr val="3CAC04"/>
    <a:srgbClr val="1AAF01"/>
    <a:srgbClr val="FF00FF"/>
    <a:srgbClr val="FF0000"/>
    <a:srgbClr val="B1AB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9576" autoAdjust="0"/>
  </p:normalViewPr>
  <p:slideViewPr>
    <p:cSldViewPr>
      <p:cViewPr varScale="1">
        <p:scale>
          <a:sx n="68" d="100"/>
          <a:sy n="68" d="100"/>
        </p:scale>
        <p:origin x="924" y="6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66" d="100"/>
        <a:sy n="66" d="100"/>
      </p:scale>
      <p:origin x="0" y="5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B27F0E32-7D71-492E-8278-DD0EFB406679}" type="slidenum">
              <a:rPr lang="en-US"/>
              <a:pPr>
                <a:defRPr/>
              </a:pPr>
              <a:t>‹#›</a:t>
            </a:fld>
            <a:endParaRPr lang="en-US"/>
          </a:p>
        </p:txBody>
      </p:sp>
    </p:spTree>
    <p:extLst>
      <p:ext uri="{BB962C8B-B14F-4D97-AF65-F5344CB8AC3E}">
        <p14:creationId xmlns:p14="http://schemas.microsoft.com/office/powerpoint/2010/main" val="21708531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B20A-ECF1-48A6-AF64-7145A7673D4D}" type="slidenum">
              <a:rPr lang="en-US" smtClean="0"/>
              <a:pPr eaLnBrk="1" hangingPunct="1"/>
              <a:t>1</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charset="0"/>
            </a:endParaRPr>
          </a:p>
        </p:txBody>
      </p:sp>
    </p:spTree>
    <p:extLst>
      <p:ext uri="{BB962C8B-B14F-4D97-AF65-F5344CB8AC3E}">
        <p14:creationId xmlns:p14="http://schemas.microsoft.com/office/powerpoint/2010/main" val="2598677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midrapidity:</a:t>
            </a:r>
            <a:r>
              <a:rPr lang="en-US" baseline="0" dirty="0"/>
              <a:t> </a:t>
            </a:r>
            <a:r>
              <a:rPr lang="en-US" dirty="0"/>
              <a:t>Cronin</a:t>
            </a:r>
            <a:r>
              <a:rPr lang="en-US" baseline="0" dirty="0"/>
              <a:t> effect and/or radial flow in small QGP system?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For forward region:</a:t>
            </a:r>
            <a:r>
              <a:rPr lang="en-US" baseline="0" dirty="0"/>
              <a:t> </a:t>
            </a:r>
            <a:r>
              <a:rPr lang="en-US" dirty="0"/>
              <a:t>Cronin</a:t>
            </a:r>
            <a:r>
              <a:rPr lang="en-US" baseline="0" dirty="0"/>
              <a:t> effect and/or anti-shadowing in small QGP system?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The lead-going is consistent with an additional nuclear-</a:t>
            </a:r>
            <a:r>
              <a:rPr lang="en-US" baseline="0" dirty="0" err="1"/>
              <a:t>pT</a:t>
            </a:r>
            <a:r>
              <a:rPr lang="en-US" baseline="0" dirty="0"/>
              <a:t> </a:t>
            </a:r>
            <a:r>
              <a:rPr lang="en-US" baseline="0" dirty="0" err="1"/>
              <a:t>broading</a:t>
            </a:r>
            <a:r>
              <a:rPr lang="en-US" baseline="0" dirty="0"/>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However, in p-going, same broadening overshoot the data.</a:t>
            </a:r>
          </a:p>
          <a:p>
            <a:pPr algn="l"/>
            <a:r>
              <a:rPr lang="en-US" sz="1800" b="0" i="0" u="none" strike="noStrike" baseline="0" dirty="0">
                <a:solidFill>
                  <a:srgbClr val="231F20"/>
                </a:solidFill>
                <a:latin typeface="AdvOT483a8203"/>
              </a:rPr>
              <a:t>The red dashed (blue solid) lines in each panel are</a:t>
            </a:r>
          </a:p>
          <a:p>
            <a:pPr algn="l"/>
            <a:r>
              <a:rPr lang="en-US" sz="1800" b="0" i="0" u="none" strike="noStrike" baseline="0" dirty="0">
                <a:solidFill>
                  <a:srgbClr val="231F20"/>
                </a:solidFill>
                <a:latin typeface="AdvOT483a8203"/>
              </a:rPr>
              <a:t>calculations at forward (backward) rapidity based on the EPS09s</a:t>
            </a:r>
          </a:p>
          <a:p>
            <a:pPr algn="l"/>
            <a:r>
              <a:rPr lang="en-US" sz="1800" b="0" i="0" u="none" strike="noStrike" baseline="0" dirty="0" err="1">
                <a:solidFill>
                  <a:srgbClr val="231F20"/>
                </a:solidFill>
                <a:latin typeface="AdvOT483a8203"/>
              </a:rPr>
              <a:t>nPDF</a:t>
            </a:r>
            <a:r>
              <a:rPr lang="en-US" sz="1800" b="0" i="0" u="none" strike="noStrike" baseline="0" dirty="0">
                <a:solidFill>
                  <a:srgbClr val="231F20"/>
                </a:solidFill>
                <a:latin typeface="AdvOT483a8203"/>
              </a:rPr>
              <a:t> set </a:t>
            </a:r>
            <a:r>
              <a:rPr lang="en-US" sz="1800" b="0" i="0" u="none" strike="noStrike" baseline="0" dirty="0">
                <a:solidFill>
                  <a:srgbClr val="2E3093"/>
                </a:solidFill>
                <a:latin typeface="AdvOT483a8203"/>
              </a:rPr>
              <a:t>[14]</a:t>
            </a:r>
            <a:r>
              <a:rPr lang="en-US" sz="1800" b="0" i="0" u="none" strike="noStrike" baseline="0" dirty="0">
                <a:solidFill>
                  <a:srgbClr val="231F20"/>
                </a:solidFill>
                <a:latin typeface="AdvOT483a8203"/>
              </a:rPr>
              <a:t>. Dot-dashed curves in (b) are the same calculations</a:t>
            </a:r>
          </a:p>
          <a:p>
            <a:pPr algn="l"/>
            <a:r>
              <a:rPr lang="en-US" sz="1800" b="0" i="0" u="none" strike="noStrike" baseline="0" dirty="0">
                <a:solidFill>
                  <a:srgbClr val="231F20"/>
                </a:solidFill>
                <a:latin typeface="AdvOT483a8203"/>
              </a:rPr>
              <a:t>plus an additional nuclear-</a:t>
            </a:r>
            <a:r>
              <a:rPr lang="en-US" sz="1800" b="0" i="0" u="none" strike="noStrike" baseline="0" dirty="0" err="1">
                <a:solidFill>
                  <a:srgbClr val="231F20"/>
                </a:solidFill>
                <a:latin typeface="AdvTTd0b5fdba.I"/>
              </a:rPr>
              <a:t>pT</a:t>
            </a:r>
            <a:r>
              <a:rPr lang="en-US" sz="1800" b="0" i="0" u="none" strike="noStrike" baseline="0" dirty="0">
                <a:solidFill>
                  <a:srgbClr val="231F20"/>
                </a:solidFill>
                <a:latin typeface="AdvTTd0b5fdba.I"/>
              </a:rPr>
              <a:t> </a:t>
            </a:r>
            <a:r>
              <a:rPr lang="en-US" sz="1800" b="0" i="0" u="none" strike="noStrike" baseline="0" dirty="0">
                <a:solidFill>
                  <a:srgbClr val="231F20"/>
                </a:solidFill>
                <a:latin typeface="AdvOT483a8203"/>
              </a:rPr>
              <a:t>broadening.</a:t>
            </a:r>
            <a:endParaRPr lang="en-US" baseline="0" dirty="0"/>
          </a:p>
          <a:p>
            <a:endParaRPr lang="en-US" baseline="0" dirty="0"/>
          </a:p>
          <a:p>
            <a:pPr algn="l"/>
            <a:r>
              <a:rPr lang="en-US" sz="1800" b="0" i="0" u="none" strike="noStrike" baseline="0" dirty="0">
                <a:solidFill>
                  <a:srgbClr val="231F20"/>
                </a:solidFill>
                <a:latin typeface="AdvOT483a8203"/>
              </a:rPr>
              <a:t>The dotted line in Fig. </a:t>
            </a:r>
            <a:r>
              <a:rPr lang="en-US" sz="1800" b="0" i="0" u="none" strike="noStrike" baseline="0" dirty="0">
                <a:solidFill>
                  <a:srgbClr val="2E3093"/>
                </a:solidFill>
                <a:latin typeface="AdvOT483a8203"/>
              </a:rPr>
              <a:t>2(c) </a:t>
            </a:r>
            <a:r>
              <a:rPr lang="en-US" sz="1800" b="0" i="0" u="none" strike="noStrike" baseline="0" dirty="0">
                <a:solidFill>
                  <a:srgbClr val="231F20"/>
                </a:solidFill>
                <a:latin typeface="AdvOT483a8203"/>
              </a:rPr>
              <a:t>is a prediction of </a:t>
            </a:r>
            <a:r>
              <a:rPr lang="en-US" sz="1800" b="0" i="0" u="none" strike="noStrike" baseline="0" dirty="0" err="1">
                <a:solidFill>
                  <a:srgbClr val="231F20"/>
                </a:solidFill>
                <a:latin typeface="AdvTTd0b5fdba.I"/>
              </a:rPr>
              <a:t>RdA</a:t>
            </a:r>
            <a:r>
              <a:rPr lang="en-US" sz="1800" b="0" i="0" u="none" strike="noStrike" baseline="0" dirty="0">
                <a:solidFill>
                  <a:srgbClr val="231F20"/>
                </a:solidFill>
                <a:latin typeface="AdvTTd0b5fdba.I"/>
              </a:rPr>
              <a:t> </a:t>
            </a:r>
            <a:r>
              <a:rPr lang="en-US" sz="1800" b="0" i="0" u="none" strike="noStrike" baseline="0" dirty="0">
                <a:solidFill>
                  <a:srgbClr val="231F20"/>
                </a:solidFill>
                <a:latin typeface="AdvOT483a8203"/>
              </a:rPr>
              <a:t>for</a:t>
            </a:r>
          </a:p>
          <a:p>
            <a:pPr algn="l"/>
            <a:r>
              <a:rPr lang="en-US" sz="1800" b="0" i="0" u="none" strike="noStrike" baseline="0" dirty="0">
                <a:solidFill>
                  <a:srgbClr val="231F20"/>
                </a:solidFill>
                <a:latin typeface="AdvOT483a8203"/>
              </a:rPr>
              <a:t>muons from </a:t>
            </a:r>
            <a:r>
              <a:rPr lang="en-US" sz="1800" b="0" i="0" u="none" strike="noStrike" baseline="0" dirty="0">
                <a:solidFill>
                  <a:srgbClr val="231F20"/>
                </a:solidFill>
                <a:latin typeface="AdvTTd0b5fdba.I"/>
              </a:rPr>
              <a:t>D </a:t>
            </a:r>
            <a:r>
              <a:rPr lang="en-US" sz="1800" b="0" i="0" u="none" strike="noStrike" baseline="0" dirty="0">
                <a:solidFill>
                  <a:srgbClr val="231F20"/>
                </a:solidFill>
                <a:latin typeface="AdvOT483a8203"/>
              </a:rPr>
              <a:t>and </a:t>
            </a:r>
            <a:r>
              <a:rPr lang="en-US" sz="1800" b="0" i="0" u="none" strike="noStrike" baseline="0" dirty="0">
                <a:solidFill>
                  <a:srgbClr val="231F20"/>
                </a:solidFill>
                <a:latin typeface="AdvTTd0b5fdba.I"/>
              </a:rPr>
              <a:t>B </a:t>
            </a:r>
            <a:r>
              <a:rPr lang="en-US" sz="1800" b="0" i="0" u="none" strike="noStrike" baseline="0" dirty="0">
                <a:solidFill>
                  <a:srgbClr val="231F20"/>
                </a:solidFill>
                <a:latin typeface="AdvOT483a8203"/>
              </a:rPr>
              <a:t>mesons at forward rapidity, </a:t>
            </a:r>
            <a:r>
              <a:rPr lang="en-US" sz="1800" b="0" i="0" u="none" strike="noStrike" baseline="0" dirty="0">
                <a:solidFill>
                  <a:srgbClr val="231F20"/>
                </a:solidFill>
                <a:latin typeface="AdvTTd0b5fdba.I"/>
              </a:rPr>
              <a:t>y </a:t>
            </a:r>
            <a:r>
              <a:rPr lang="en-US" sz="1800" b="0" i="0" u="none" strike="noStrike" baseline="0" dirty="0">
                <a:solidFill>
                  <a:srgbClr val="231F20"/>
                </a:solidFill>
                <a:latin typeface="AdvP4C4E74"/>
              </a:rPr>
              <a:t>¼ </a:t>
            </a:r>
            <a:r>
              <a:rPr lang="en-US" sz="1800" b="0" i="0" u="none" strike="noStrike" baseline="0" dirty="0">
                <a:solidFill>
                  <a:srgbClr val="231F20"/>
                </a:solidFill>
                <a:latin typeface="AdvTTbdb21c9e"/>
              </a:rPr>
              <a:t>1</a:t>
            </a:r>
            <a:r>
              <a:rPr lang="en-US" sz="1800" b="0" i="0" u="none" strike="noStrike" baseline="0" dirty="0">
                <a:solidFill>
                  <a:srgbClr val="231F20"/>
                </a:solidFill>
                <a:latin typeface="AdvOT483a8203"/>
              </a:rPr>
              <a:t>.</a:t>
            </a:r>
            <a:r>
              <a:rPr lang="en-US" sz="1800" b="0" i="0" u="none" strike="noStrike" baseline="0" dirty="0">
                <a:solidFill>
                  <a:srgbClr val="231F20"/>
                </a:solidFill>
                <a:latin typeface="AdvTTbdb21c9e"/>
              </a:rPr>
              <a:t>7</a:t>
            </a:r>
          </a:p>
          <a:p>
            <a:pPr algn="l"/>
            <a:r>
              <a:rPr lang="en-US" sz="1800" b="0" i="0" u="none" strike="noStrike" baseline="0" dirty="0">
                <a:solidFill>
                  <a:srgbClr val="2E3093"/>
                </a:solidFill>
                <a:latin typeface="AdvOT483a8203"/>
              </a:rPr>
              <a:t>[16,27]</a:t>
            </a:r>
            <a:r>
              <a:rPr lang="en-US" sz="1800" b="0" i="0" u="none" strike="noStrike" baseline="0" dirty="0">
                <a:solidFill>
                  <a:srgbClr val="231F20"/>
                </a:solidFill>
                <a:latin typeface="AdvOT483a8203"/>
              </a:rPr>
              <a:t>. This prediction, including CNM effects such as</a:t>
            </a:r>
          </a:p>
          <a:p>
            <a:pPr algn="l"/>
            <a:r>
              <a:rPr lang="en-US" sz="1800" b="0" i="0" u="none" strike="noStrike" baseline="0" dirty="0">
                <a:solidFill>
                  <a:srgbClr val="231F20"/>
                </a:solidFill>
                <a:latin typeface="AdvOT483a8203"/>
              </a:rPr>
              <a:t>shadowing, initial-state energy loss, and nuclear-</a:t>
            </a:r>
            <a:r>
              <a:rPr lang="en-US" sz="1800" b="0" i="0" u="none" strike="noStrike" baseline="0" dirty="0" err="1">
                <a:solidFill>
                  <a:srgbClr val="231F20"/>
                </a:solidFill>
                <a:latin typeface="AdvTTd0b5fdba.I"/>
              </a:rPr>
              <a:t>pT</a:t>
            </a:r>
            <a:r>
              <a:rPr lang="en-US" sz="1800" b="0" i="0" u="none" strike="noStrike" baseline="0" dirty="0">
                <a:solidFill>
                  <a:srgbClr val="231F20"/>
                </a:solidFill>
                <a:latin typeface="AdvTTd0b5fdba.I"/>
              </a:rPr>
              <a:t> </a:t>
            </a:r>
            <a:r>
              <a:rPr lang="en-US" sz="1800" b="0" i="0" u="none" strike="noStrike" baseline="0" dirty="0">
                <a:solidFill>
                  <a:srgbClr val="231F20"/>
                </a:solidFill>
                <a:latin typeface="AdvOT483a8203"/>
              </a:rPr>
              <a:t>broadening,</a:t>
            </a:r>
          </a:p>
          <a:p>
            <a:pPr algn="l"/>
            <a:r>
              <a:rPr lang="en-US" sz="1800" b="0" i="0" u="none" strike="noStrike" baseline="0" dirty="0">
                <a:solidFill>
                  <a:srgbClr val="231F20"/>
                </a:solidFill>
                <a:latin typeface="AdvOT483a8203"/>
              </a:rPr>
              <a:t>is consistent with the data at forward rapidity for</a:t>
            </a:r>
          </a:p>
          <a:p>
            <a:pPr algn="l"/>
            <a:r>
              <a:rPr lang="en-US" sz="1800" b="0" i="0" u="none" strike="noStrike" baseline="0" dirty="0">
                <a:solidFill>
                  <a:srgbClr val="231F20"/>
                </a:solidFill>
                <a:latin typeface="AdvOT483a8203"/>
              </a:rPr>
              <a:t>the 0%</a:t>
            </a:r>
            <a:r>
              <a:rPr lang="en-US" sz="1800" b="0" i="0" u="none" strike="noStrike" baseline="0" dirty="0">
                <a:solidFill>
                  <a:srgbClr val="231F20"/>
                </a:solidFill>
                <a:latin typeface="AdvTTd877c31c+20"/>
              </a:rPr>
              <a:t>–</a:t>
            </a:r>
            <a:r>
              <a:rPr lang="en-US" sz="1800" b="0" i="0" u="none" strike="noStrike" baseline="0" dirty="0">
                <a:solidFill>
                  <a:srgbClr val="231F20"/>
                </a:solidFill>
                <a:latin typeface="AdvOT483a8203"/>
              </a:rPr>
              <a:t>100% centrality class. The same model, with</a:t>
            </a:r>
          </a:p>
          <a:p>
            <a:pPr algn="l"/>
            <a:r>
              <a:rPr lang="en-US" sz="1800" b="0" i="0" u="none" strike="noStrike" baseline="0" dirty="0">
                <a:solidFill>
                  <a:srgbClr val="231F20"/>
                </a:solidFill>
                <a:latin typeface="AdvOT483a8203"/>
              </a:rPr>
              <a:t>additional energy loss in deconfined hot nuclear matter,</a:t>
            </a:r>
          </a:p>
          <a:p>
            <a:pPr algn="l"/>
            <a:r>
              <a:rPr lang="en-US" sz="1800" b="0" i="0" u="none" strike="noStrike" baseline="0" dirty="0">
                <a:solidFill>
                  <a:srgbClr val="231F20"/>
                </a:solidFill>
                <a:latin typeface="AdvOT483a8203"/>
              </a:rPr>
              <a:t>also describes the forward heavy-flavor muon results in</a:t>
            </a:r>
          </a:p>
          <a:p>
            <a:pPr algn="l"/>
            <a:r>
              <a:rPr lang="en-US" sz="1800" b="0" i="0" u="none" strike="noStrike" baseline="0" dirty="0">
                <a:solidFill>
                  <a:srgbClr val="231F20"/>
                </a:solidFill>
                <a:latin typeface="AdvOT483a8203"/>
              </a:rPr>
              <a:t>central Cu </a:t>
            </a:r>
            <a:r>
              <a:rPr lang="en-US" sz="1800" b="0" i="0" u="none" strike="noStrike" baseline="0" dirty="0">
                <a:solidFill>
                  <a:srgbClr val="231F20"/>
                </a:solidFill>
                <a:latin typeface="AdvP4C4E74"/>
              </a:rPr>
              <a:t>þ </a:t>
            </a:r>
            <a:r>
              <a:rPr lang="en-US" sz="1800" b="0" i="0" u="none" strike="noStrike" baseline="0" dirty="0">
                <a:solidFill>
                  <a:srgbClr val="231F20"/>
                </a:solidFill>
                <a:latin typeface="AdvOT483a8203"/>
              </a:rPr>
              <a:t>Cu collisions within uncertainties </a:t>
            </a:r>
            <a:r>
              <a:rPr lang="en-US" sz="1800" b="0" i="0" u="none" strike="noStrike" baseline="0" dirty="0">
                <a:solidFill>
                  <a:srgbClr val="2E3093"/>
                </a:solidFill>
                <a:latin typeface="AdvOT483a8203"/>
              </a:rPr>
              <a:t>[8]</a:t>
            </a:r>
            <a:r>
              <a:rPr lang="en-US" sz="1800" b="0" i="0" u="none" strike="noStrike" baseline="0" dirty="0">
                <a:solidFill>
                  <a:srgbClr val="231F20"/>
                </a:solidFill>
                <a:latin typeface="AdvOT483a8203"/>
              </a:rPr>
              <a:t>.</a:t>
            </a:r>
          </a:p>
          <a:p>
            <a:pPr algn="l"/>
            <a:r>
              <a:rPr lang="en-US" sz="1800" b="0" i="0" u="none" strike="noStrike" baseline="0" dirty="0">
                <a:solidFill>
                  <a:srgbClr val="231F20"/>
                </a:solidFill>
                <a:latin typeface="AdvOT483a8203"/>
              </a:rPr>
              <a:t>The same EPS09snPDF-</a:t>
            </a:r>
          </a:p>
          <a:p>
            <a:pPr algn="l"/>
            <a:r>
              <a:rPr lang="en-US" sz="1800" b="0" i="0" u="none" strike="noStrike" baseline="0" dirty="0">
                <a:solidFill>
                  <a:srgbClr val="231F20"/>
                </a:solidFill>
                <a:latin typeface="AdvOT483a8203"/>
              </a:rPr>
              <a:t>based calculations with a nuclear-multiple-scattering</a:t>
            </a:r>
          </a:p>
          <a:p>
            <a:pPr algn="l"/>
            <a:r>
              <a:rPr lang="en-US" sz="1800" b="0" i="0" u="none" strike="noStrike" baseline="0" dirty="0">
                <a:solidFill>
                  <a:srgbClr val="231F20"/>
                </a:solidFill>
                <a:latin typeface="AdvOT483a8203"/>
              </a:rPr>
              <a:t>broadening </a:t>
            </a:r>
            <a:r>
              <a:rPr lang="en-US" sz="1800" b="0" i="0" u="none" strike="noStrike" baseline="0" dirty="0">
                <a:solidFill>
                  <a:srgbClr val="231F20"/>
                </a:solidFill>
                <a:latin typeface="AdvP4C4E74"/>
              </a:rPr>
              <a:t>h</a:t>
            </a:r>
            <a:r>
              <a:rPr lang="en-US" sz="1800" b="0" i="0" u="none" strike="noStrike" baseline="0" dirty="0">
                <a:solidFill>
                  <a:srgbClr val="231F20"/>
                </a:solidFill>
                <a:latin typeface="AdvTTd0b5fdba.I"/>
              </a:rPr>
              <a:t>k</a:t>
            </a:r>
            <a:r>
              <a:rPr lang="en-US" sz="1800" b="0" i="0" u="none" strike="noStrike" baseline="0" dirty="0">
                <a:solidFill>
                  <a:srgbClr val="231F20"/>
                </a:solidFill>
                <a:latin typeface="AdvTTbdb21c9e"/>
              </a:rPr>
              <a:t>2</a:t>
            </a:r>
          </a:p>
          <a:p>
            <a:pPr algn="l"/>
            <a:r>
              <a:rPr lang="en-US" sz="1800" b="0" i="0" u="none" strike="noStrike" baseline="0" dirty="0">
                <a:solidFill>
                  <a:srgbClr val="231F20"/>
                </a:solidFill>
                <a:latin typeface="AdvTTd0b5fdba.I"/>
              </a:rPr>
              <a:t>T</a:t>
            </a:r>
          </a:p>
          <a:p>
            <a:pPr algn="l"/>
            <a:r>
              <a:rPr lang="en-US" sz="1800" b="0" i="0" u="none" strike="noStrike" baseline="0" dirty="0" err="1">
                <a:solidFill>
                  <a:srgbClr val="231F20"/>
                </a:solidFill>
                <a:latin typeface="AdvP4C4E74"/>
              </a:rPr>
              <a:t>i</a:t>
            </a:r>
            <a:r>
              <a:rPr lang="en-US" sz="1800" b="0" i="0" u="none" strike="noStrike" baseline="0" dirty="0">
                <a:solidFill>
                  <a:srgbClr val="231F20"/>
                </a:solidFill>
                <a:latin typeface="AdvP4C4E74"/>
              </a:rPr>
              <a:t> ¼ </a:t>
            </a:r>
            <a:r>
              <a:rPr lang="en-US" sz="1800" b="0" i="0" u="none" strike="noStrike" baseline="0" dirty="0">
                <a:solidFill>
                  <a:srgbClr val="231F20"/>
                </a:solidFill>
                <a:latin typeface="AdvTTbdb21c9e"/>
              </a:rPr>
              <a:t>2</a:t>
            </a:r>
            <a:r>
              <a:rPr lang="en-US" sz="1800" b="0" i="0" u="none" strike="noStrike" baseline="0" dirty="0">
                <a:solidFill>
                  <a:srgbClr val="231F20"/>
                </a:solidFill>
                <a:latin typeface="AdvOT483a8203"/>
              </a:rPr>
              <a:t>.</a:t>
            </a:r>
            <a:r>
              <a:rPr lang="en-US" sz="1800" b="0" i="0" u="none" strike="noStrike" baseline="0" dirty="0">
                <a:solidFill>
                  <a:srgbClr val="231F20"/>
                </a:solidFill>
                <a:latin typeface="AdvTTbdb21c9e"/>
              </a:rPr>
              <a:t>25 </a:t>
            </a:r>
            <a:r>
              <a:rPr lang="en-US" sz="1800" b="0" i="0" u="none" strike="noStrike" baseline="0" dirty="0">
                <a:solidFill>
                  <a:srgbClr val="231F20"/>
                </a:solidFill>
                <a:latin typeface="AdvOT483a8203"/>
              </a:rPr>
              <a:t>GeV</a:t>
            </a:r>
            <a:r>
              <a:rPr lang="en-US" sz="1800" b="0" i="0" u="none" strike="noStrike" baseline="0" dirty="0">
                <a:solidFill>
                  <a:srgbClr val="231F20"/>
                </a:solidFill>
                <a:latin typeface="AdvTTbdb21c9e"/>
              </a:rPr>
              <a:t>2</a:t>
            </a:r>
            <a:r>
              <a:rPr lang="en-US" sz="1800" b="0" i="0" u="none" strike="noStrike" baseline="0" dirty="0">
                <a:solidFill>
                  <a:srgbClr val="231F20"/>
                </a:solidFill>
                <a:latin typeface="AdvTTd0b5fdba.I"/>
              </a:rPr>
              <a:t>=c</a:t>
            </a:r>
            <a:r>
              <a:rPr lang="en-US" sz="1800" b="0" i="0" u="none" strike="noStrike" baseline="0" dirty="0">
                <a:solidFill>
                  <a:srgbClr val="231F20"/>
                </a:solidFill>
                <a:latin typeface="AdvTTbdb21c9e"/>
              </a:rPr>
              <a:t>2 </a:t>
            </a:r>
            <a:r>
              <a:rPr lang="en-US" sz="1800" b="0" i="0" u="none" strike="noStrike" baseline="0" dirty="0">
                <a:solidFill>
                  <a:srgbClr val="231F20"/>
                </a:solidFill>
                <a:latin typeface="AdvOT483a8203"/>
              </a:rPr>
              <a:t>(dot-dashed lines), when</a:t>
            </a:r>
          </a:p>
          <a:p>
            <a:pPr algn="l"/>
            <a:r>
              <a:rPr lang="en-US" sz="1800" b="0" i="0" u="none" strike="noStrike" baseline="0" dirty="0">
                <a:solidFill>
                  <a:srgbClr val="231F20"/>
                </a:solidFill>
                <a:latin typeface="AdvOT483a8203"/>
              </a:rPr>
              <a:t>selected to match the backward rapidity data, overshoot the</a:t>
            </a:r>
          </a:p>
          <a:p>
            <a:pPr algn="l"/>
            <a:r>
              <a:rPr lang="en-US" sz="1800" b="0" i="0" u="none" strike="noStrike" baseline="0" dirty="0">
                <a:solidFill>
                  <a:srgbClr val="231F20"/>
                </a:solidFill>
                <a:latin typeface="AdvOT483a8203"/>
              </a:rPr>
              <a:t>data at forward rapidity. There is no consistent combination</a:t>
            </a:r>
          </a:p>
          <a:p>
            <a:pPr algn="l"/>
            <a:r>
              <a:rPr lang="en-US" sz="1800" b="0" i="0" u="none" strike="noStrike" baseline="0" dirty="0">
                <a:solidFill>
                  <a:srgbClr val="231F20"/>
                </a:solidFill>
                <a:latin typeface="AdvOT483a8203"/>
              </a:rPr>
              <a:t>of nuclear-</a:t>
            </a:r>
            <a:r>
              <a:rPr lang="en-US" sz="1800" b="0" i="0" u="none" strike="noStrike" baseline="0" dirty="0" err="1">
                <a:solidFill>
                  <a:srgbClr val="231F20"/>
                </a:solidFill>
                <a:latin typeface="AdvTTd0b5fdba.I"/>
              </a:rPr>
              <a:t>pT</a:t>
            </a:r>
            <a:r>
              <a:rPr lang="en-US" sz="1800" b="0" i="0" u="none" strike="noStrike" baseline="0" dirty="0">
                <a:solidFill>
                  <a:srgbClr val="231F20"/>
                </a:solidFill>
                <a:latin typeface="AdvTTd0b5fdba.I"/>
              </a:rPr>
              <a:t> </a:t>
            </a:r>
            <a:r>
              <a:rPr lang="en-US" sz="1800" b="0" i="0" u="none" strike="noStrike" baseline="0" dirty="0">
                <a:solidFill>
                  <a:srgbClr val="231F20"/>
                </a:solidFill>
                <a:latin typeface="AdvOT483a8203"/>
              </a:rPr>
              <a:t>broadening and modified </a:t>
            </a:r>
            <a:r>
              <a:rPr lang="en-US" sz="1800" b="0" i="0" u="none" strike="noStrike" baseline="0" dirty="0" err="1">
                <a:solidFill>
                  <a:srgbClr val="231F20"/>
                </a:solidFill>
                <a:latin typeface="AdvOT483a8203"/>
              </a:rPr>
              <a:t>nPDF</a:t>
            </a:r>
            <a:r>
              <a:rPr lang="en-US" sz="1800" b="0" i="0" u="none" strike="noStrike" baseline="0" dirty="0">
                <a:solidFill>
                  <a:srgbClr val="231F20"/>
                </a:solidFill>
                <a:latin typeface="AdvOT483a8203"/>
              </a:rPr>
              <a:t> that can</a:t>
            </a:r>
          </a:p>
          <a:p>
            <a:pPr algn="l"/>
            <a:r>
              <a:rPr lang="en-US" sz="1800" b="0" i="0" u="none" strike="noStrike" baseline="0" dirty="0">
                <a:solidFill>
                  <a:srgbClr val="231F20"/>
                </a:solidFill>
                <a:latin typeface="AdvOT483a8203"/>
              </a:rPr>
              <a:t>describe the entire rapidity dependence of the data</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15</a:t>
            </a:fld>
            <a:endParaRPr lang="en-US"/>
          </a:p>
        </p:txBody>
      </p:sp>
    </p:spTree>
    <p:extLst>
      <p:ext uri="{BB962C8B-B14F-4D97-AF65-F5344CB8AC3E}">
        <p14:creationId xmlns:p14="http://schemas.microsoft.com/office/powerpoint/2010/main" val="2740268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 rapidity in center-of-mass system</a:t>
            </a:r>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16</a:t>
            </a:fld>
            <a:endParaRPr lang="en-US"/>
          </a:p>
        </p:txBody>
      </p:sp>
    </p:spTree>
    <p:extLst>
      <p:ext uri="{BB962C8B-B14F-4D97-AF65-F5344CB8AC3E}">
        <p14:creationId xmlns:p14="http://schemas.microsoft.com/office/powerpoint/2010/main" val="2279824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 rapidity in center-of-mass system</a:t>
            </a:r>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17</a:t>
            </a:fld>
            <a:endParaRPr lang="en-US"/>
          </a:p>
        </p:txBody>
      </p:sp>
    </p:spTree>
    <p:extLst>
      <p:ext uri="{BB962C8B-B14F-4D97-AF65-F5344CB8AC3E}">
        <p14:creationId xmlns:p14="http://schemas.microsoft.com/office/powerpoint/2010/main" val="642629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19</a:t>
            </a:fld>
            <a:endParaRPr lang="en-US"/>
          </a:p>
        </p:txBody>
      </p:sp>
    </p:spTree>
    <p:extLst>
      <p:ext uri="{BB962C8B-B14F-4D97-AF65-F5344CB8AC3E}">
        <p14:creationId xmlns:p14="http://schemas.microsoft.com/office/powerpoint/2010/main" val="1368979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
            </a:r>
            <a:r>
              <a:rPr lang="en-US" dirty="0" err="1"/>
              <a:t>ks</a:t>
            </a:r>
            <a:r>
              <a:rPr lang="en-US" dirty="0"/>
              <a:t>(ds)</a:t>
            </a:r>
            <a:r>
              <a:rPr lang="en-US" dirty="0">
                <a:sym typeface="Wingdings" panose="05000000000000000000" pitchFamily="2" charset="2"/>
              </a:rPr>
              <a:t></a:t>
            </a:r>
            <a:r>
              <a:rPr lang="en-US" dirty="0" err="1">
                <a:sym typeface="Wingdings" panose="05000000000000000000" pitchFamily="2" charset="2"/>
              </a:rPr>
              <a:t>pi+pi</a:t>
            </a:r>
            <a:r>
              <a:rPr lang="en-US" dirty="0"/>
              <a:t>)=500 MeV</a:t>
            </a:r>
          </a:p>
          <a:p>
            <a:r>
              <a:rPr lang="en-US" dirty="0"/>
              <a:t>M(omega(</a:t>
            </a:r>
            <a:r>
              <a:rPr lang="en-US" dirty="0" err="1"/>
              <a:t>sss</a:t>
            </a:r>
            <a:r>
              <a:rPr lang="en-US" dirty="0"/>
              <a:t>)</a:t>
            </a:r>
            <a:r>
              <a:rPr lang="en-US" dirty="0">
                <a:sym typeface="Wingdings" panose="05000000000000000000" pitchFamily="2" charset="2"/>
              </a:rPr>
              <a:t></a:t>
            </a:r>
            <a:r>
              <a:rPr lang="en-US" dirty="0" err="1">
                <a:sym typeface="Wingdings" panose="05000000000000000000" pitchFamily="2" charset="2"/>
              </a:rPr>
              <a:t>lambda+K</a:t>
            </a:r>
            <a:r>
              <a:rPr lang="en-US" dirty="0"/>
              <a:t>)</a:t>
            </a:r>
            <a:r>
              <a:rPr lang="en-US" baseline="0" dirty="0"/>
              <a:t> ~1.7 GeV</a:t>
            </a:r>
          </a:p>
          <a:p>
            <a:r>
              <a:rPr lang="en-US" baseline="0" dirty="0"/>
              <a:t>M(lambda(</a:t>
            </a:r>
            <a:r>
              <a:rPr lang="en-US" baseline="0" dirty="0" err="1"/>
              <a:t>uds</a:t>
            </a:r>
            <a:r>
              <a:rPr lang="en-US" baseline="0" dirty="0"/>
              <a:t>)</a:t>
            </a:r>
            <a:r>
              <a:rPr lang="en-US" baseline="0" dirty="0">
                <a:sym typeface="Wingdings" panose="05000000000000000000" pitchFamily="2" charset="2"/>
              </a:rPr>
              <a:t></a:t>
            </a:r>
            <a:r>
              <a:rPr lang="en-US" baseline="0" dirty="0" err="1">
                <a:sym typeface="Wingdings" panose="05000000000000000000" pitchFamily="2" charset="2"/>
              </a:rPr>
              <a:t>p+pi</a:t>
            </a:r>
            <a:r>
              <a:rPr lang="en-US" baseline="0" dirty="0">
                <a:sym typeface="Wingdings" panose="05000000000000000000" pitchFamily="2" charset="2"/>
              </a:rPr>
              <a:t>) ~ 1.1 GeV</a:t>
            </a:r>
          </a:p>
          <a:p>
            <a:r>
              <a:rPr lang="en-US" baseline="0" dirty="0">
                <a:sym typeface="Wingdings" panose="05000000000000000000" pitchFamily="2" charset="2"/>
              </a:rPr>
              <a:t>M(</a:t>
            </a:r>
            <a:r>
              <a:rPr lang="en-US" baseline="0" dirty="0" err="1">
                <a:sym typeface="Wingdings" panose="05000000000000000000" pitchFamily="2" charset="2"/>
              </a:rPr>
              <a:t>kasket</a:t>
            </a:r>
            <a:r>
              <a:rPr lang="en-US" baseline="0" dirty="0">
                <a:sym typeface="Wingdings" panose="05000000000000000000" pitchFamily="2" charset="2"/>
              </a:rPr>
              <a:t>(</a:t>
            </a:r>
            <a:r>
              <a:rPr lang="en-US" baseline="0" dirty="0" err="1">
                <a:sym typeface="Wingdings" panose="05000000000000000000" pitchFamily="2" charset="2"/>
              </a:rPr>
              <a:t>dss</a:t>
            </a:r>
            <a:r>
              <a:rPr lang="en-US" baseline="0" dirty="0">
                <a:sym typeface="Wingdings" panose="05000000000000000000" pitchFamily="2" charset="2"/>
              </a:rPr>
              <a:t>)</a:t>
            </a:r>
            <a:r>
              <a:rPr lang="en-US" baseline="0" dirty="0" err="1">
                <a:sym typeface="Wingdings" panose="05000000000000000000" pitchFamily="2" charset="2"/>
              </a:rPr>
              <a:t>lambda+pi</a:t>
            </a:r>
            <a:r>
              <a:rPr lang="en-US" baseline="0" dirty="0">
                <a:sym typeface="Wingdings" panose="05000000000000000000" pitchFamily="2" charset="2"/>
              </a:rPr>
              <a:t>) ~1.3 GeV</a:t>
            </a:r>
          </a:p>
          <a:p>
            <a:r>
              <a:rPr lang="en-US" sz="1800" b="0" i="0" u="none" strike="noStrike" baseline="0" dirty="0">
                <a:latin typeface="URWPalladioL-Roma"/>
              </a:rPr>
              <a:t>For-1.46 </a:t>
            </a:r>
            <a:r>
              <a:rPr lang="en-US" sz="1800" b="0" i="0" u="none" strike="noStrike" baseline="0" dirty="0">
                <a:latin typeface="CMMI10"/>
              </a:rPr>
              <a:t>&lt; </a:t>
            </a:r>
            <a:r>
              <a:rPr lang="en-US" sz="1800" b="0" i="0" u="none" strike="noStrike" baseline="0" dirty="0" err="1">
                <a:latin typeface="URWPalladioL-Ital"/>
              </a:rPr>
              <a:t>y</a:t>
            </a:r>
            <a:r>
              <a:rPr lang="en-US" sz="1800" b="0" i="0" u="none" strike="noStrike" baseline="0" dirty="0" err="1">
                <a:latin typeface="URWPalladioL-Roma"/>
              </a:rPr>
              <a:t>cm</a:t>
            </a:r>
            <a:r>
              <a:rPr lang="en-US" sz="1800" b="0" i="0" u="none" strike="noStrike" baseline="0" dirty="0">
                <a:latin typeface="URWPalladioL-Roma"/>
              </a:rPr>
              <a:t> </a:t>
            </a:r>
            <a:r>
              <a:rPr lang="en-US" sz="1800" b="0" i="0" u="none" strike="noStrike" baseline="0" dirty="0">
                <a:latin typeface="CMMI10"/>
              </a:rPr>
              <a:t>&lt; </a:t>
            </a:r>
            <a:r>
              <a:rPr lang="en-US" sz="1800" b="0" i="0" u="none" strike="noStrike" baseline="0" dirty="0">
                <a:latin typeface="URWPalladioL-Roma"/>
              </a:rPr>
              <a:t>0.54 in </a:t>
            </a:r>
            <a:r>
              <a:rPr lang="en-US" sz="1800" b="0" i="0" u="none" strike="noStrike" baseline="0" dirty="0" err="1">
                <a:latin typeface="URWPalladioL-Roma"/>
              </a:rPr>
              <a:t>pPb</a:t>
            </a:r>
            <a:r>
              <a:rPr lang="en-US" sz="1800" b="0" i="0" u="none" strike="noStrike" baseline="0" dirty="0">
                <a:latin typeface="URWPalladioL-Roma"/>
              </a:rPr>
              <a:t> collisions</a:t>
            </a:r>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20</a:t>
            </a:fld>
            <a:endParaRPr lang="en-US"/>
          </a:p>
        </p:txBody>
      </p:sp>
    </p:spTree>
    <p:extLst>
      <p:ext uri="{BB962C8B-B14F-4D97-AF65-F5344CB8AC3E}">
        <p14:creationId xmlns:p14="http://schemas.microsoft.com/office/powerpoint/2010/main" val="4113018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21</a:t>
            </a:fld>
            <a:endParaRPr lang="en-US"/>
          </a:p>
        </p:txBody>
      </p:sp>
    </p:spTree>
    <p:extLst>
      <p:ext uri="{BB962C8B-B14F-4D97-AF65-F5344CB8AC3E}">
        <p14:creationId xmlns:p14="http://schemas.microsoft.com/office/powerpoint/2010/main" val="2361865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22</a:t>
            </a:fld>
            <a:endParaRPr lang="en-US"/>
          </a:p>
        </p:txBody>
      </p:sp>
    </p:spTree>
    <p:extLst>
      <p:ext uri="{BB962C8B-B14F-4D97-AF65-F5344CB8AC3E}">
        <p14:creationId xmlns:p14="http://schemas.microsoft.com/office/powerpoint/2010/main" val="4074565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correlations between </a:t>
            </a:r>
            <a:r>
              <a:rPr lang="en-US" dirty="0" err="1"/>
              <a:t>partons</a:t>
            </a:r>
            <a:r>
              <a:rPr lang="en-US" dirty="0"/>
              <a:t> originating from the projectile proton and dense gluons inside the target nucleus. </a:t>
            </a:r>
          </a:p>
          <a:p>
            <a:r>
              <a:rPr lang="en-US" dirty="0"/>
              <a:t>Usually this is regarded as the initial state effect prior to the onset of hydrodynamic evolution.</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23</a:t>
            </a:fld>
            <a:endParaRPr lang="en-US"/>
          </a:p>
        </p:txBody>
      </p:sp>
    </p:spTree>
    <p:extLst>
      <p:ext uri="{BB962C8B-B14F-4D97-AF65-F5344CB8AC3E}">
        <p14:creationId xmlns:p14="http://schemas.microsoft.com/office/powerpoint/2010/main" val="2190127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inclusive muon measurements. AMPT has the escape mechanism</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24</a:t>
            </a:fld>
            <a:endParaRPr lang="en-US"/>
          </a:p>
        </p:txBody>
      </p:sp>
    </p:spTree>
    <p:extLst>
      <p:ext uri="{BB962C8B-B14F-4D97-AF65-F5344CB8AC3E}">
        <p14:creationId xmlns:p14="http://schemas.microsoft.com/office/powerpoint/2010/main" val="5964364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CMS Lc in </a:t>
            </a:r>
            <a:r>
              <a:rPr lang="en-US" dirty="0" err="1"/>
              <a:t>pPb</a:t>
            </a:r>
            <a:r>
              <a:rPr lang="en-US" dirty="0"/>
              <a:t> is from Lc-&gt;Ks^0+p</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29</a:t>
            </a:fld>
            <a:endParaRPr lang="en-US"/>
          </a:p>
        </p:txBody>
      </p:sp>
    </p:spTree>
    <p:extLst>
      <p:ext uri="{BB962C8B-B14F-4D97-AF65-F5344CB8AC3E}">
        <p14:creationId xmlns:p14="http://schemas.microsoft.com/office/powerpoint/2010/main" val="1660067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F6E5DE5-525C-4EF3-B578-18CA532843C2}" type="slidenum">
              <a:rPr lang="en-US" smtClean="0"/>
              <a:pPr/>
              <a:t>3</a:t>
            </a:fld>
            <a:endParaRPr lang="en-US"/>
          </a:p>
        </p:txBody>
      </p:sp>
      <p:sp>
        <p:nvSpPr>
          <p:cNvPr id="45059" name="Rectangle 2"/>
          <p:cNvSpPr>
            <a:spLocks noGrp="1" noRot="1" noChangeAspect="1" noChangeArrowheads="1" noTextEdit="1"/>
          </p:cNvSpPr>
          <p:nvPr>
            <p:ph type="sldImg"/>
          </p:nvPr>
        </p:nvSpPr>
        <p:spPr>
          <a:xfrm>
            <a:off x="1144588" y="687388"/>
            <a:ext cx="4570412" cy="3427412"/>
          </a:xfrm>
          <a:ln/>
        </p:spPr>
      </p:sp>
      <p:sp>
        <p:nvSpPr>
          <p:cNvPr id="45060" name="Rectangle 3"/>
          <p:cNvSpPr>
            <a:spLocks noGrp="1" noChangeArrowheads="1"/>
          </p:cNvSpPr>
          <p:nvPr>
            <p:ph type="body" idx="1"/>
          </p:nvPr>
        </p:nvSpPr>
        <p:spPr>
          <a:xfrm>
            <a:off x="685800" y="4343400"/>
            <a:ext cx="5486400" cy="4113213"/>
          </a:xfrm>
          <a:noFill/>
          <a:ln/>
        </p:spPr>
        <p:txBody>
          <a:bodyPr/>
          <a:lstStyle/>
          <a:p>
            <a:pPr eaLnBrk="1" hangingPunct="1"/>
            <a:endParaRPr lang="pt-BR"/>
          </a:p>
        </p:txBody>
      </p:sp>
    </p:spTree>
    <p:extLst>
      <p:ext uri="{BB962C8B-B14F-4D97-AF65-F5344CB8AC3E}">
        <p14:creationId xmlns:p14="http://schemas.microsoft.com/office/powerpoint/2010/main" val="2128848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31</a:t>
            </a:fld>
            <a:endParaRPr lang="en-US"/>
          </a:p>
        </p:txBody>
      </p:sp>
    </p:spTree>
    <p:extLst>
      <p:ext uri="{BB962C8B-B14F-4D97-AF65-F5344CB8AC3E}">
        <p14:creationId xmlns:p14="http://schemas.microsoft.com/office/powerpoint/2010/main" val="4415932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Sigma_c</a:t>
            </a:r>
            <a:r>
              <a:rPr lang="en-US" dirty="0"/>
              <a:t>(2455) is the ground state. </a:t>
            </a:r>
            <a:r>
              <a:rPr lang="en-US" dirty="0" err="1"/>
              <a:t>Sigma_c</a:t>
            </a:r>
            <a:r>
              <a:rPr lang="en-US" dirty="0"/>
              <a:t> is a mixture of sigma_c^0(</a:t>
            </a:r>
            <a:r>
              <a:rPr lang="en-US" dirty="0" err="1"/>
              <a:t>ddc</a:t>
            </a:r>
            <a:r>
              <a:rPr lang="en-US" dirty="0"/>
              <a:t>), </a:t>
            </a:r>
            <a:r>
              <a:rPr lang="en-US" dirty="0" err="1"/>
              <a:t>sigma_c</a:t>
            </a:r>
            <a:r>
              <a:rPr lang="en-US" dirty="0"/>
              <a:t>^+(cud) and </a:t>
            </a:r>
            <a:r>
              <a:rPr lang="en-US" dirty="0" err="1"/>
              <a:t>sigma_c</a:t>
            </a:r>
            <a:r>
              <a:rPr lang="en-US" dirty="0"/>
              <a:t>^++(</a:t>
            </a:r>
            <a:r>
              <a:rPr lang="en-US" dirty="0" err="1"/>
              <a:t>cuu</a:t>
            </a:r>
            <a:r>
              <a:rPr lang="en-US" dirty="0"/>
              <a:t>)</a:t>
            </a:r>
          </a:p>
          <a:p>
            <a:r>
              <a:rPr lang="en-US" dirty="0"/>
              <a:t>SHM+RQM: Ralf model. Unlisted charm baryon states estimated from Relativistic Quark Model(RQM) and lattice QCD. </a:t>
            </a:r>
          </a:p>
          <a:p>
            <a:r>
              <a:rPr lang="en-US" dirty="0"/>
              <a:t>SHMC: SHM for charmed hadron</a:t>
            </a:r>
          </a:p>
          <a:p>
            <a:endParaRPr lang="en-US" dirty="0"/>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32</a:t>
            </a:fld>
            <a:endParaRPr lang="en-US"/>
          </a:p>
        </p:txBody>
      </p:sp>
    </p:spTree>
    <p:extLst>
      <p:ext uri="{BB962C8B-B14F-4D97-AF65-F5344CB8AC3E}">
        <p14:creationId xmlns:p14="http://schemas.microsoft.com/office/powerpoint/2010/main" val="2668951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33</a:t>
            </a:fld>
            <a:endParaRPr lang="en-US"/>
          </a:p>
        </p:txBody>
      </p:sp>
    </p:spTree>
    <p:extLst>
      <p:ext uri="{BB962C8B-B14F-4D97-AF65-F5344CB8AC3E}">
        <p14:creationId xmlns:p14="http://schemas.microsoft.com/office/powerpoint/2010/main" val="158307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ee</a:t>
            </a:r>
            <a:r>
              <a:rPr lang="en-US" dirty="0"/>
              <a:t>-&gt;upsilon(5s)-&gt;BB mean the BB production at Upsilon(5s) energy, which include light-quark (u, d, s, c) continuum events, bb continuum events, and Υ(5S) events. The latter two cannot be distinguished and will be called bb events in the following. Same meaning for </a:t>
            </a:r>
            <a:r>
              <a:rPr lang="en-US" dirty="0" err="1"/>
              <a:t>ee</a:t>
            </a:r>
            <a:r>
              <a:rPr lang="en-US" dirty="0"/>
              <a:t>-&gt;Z0-&gt;bb</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35</a:t>
            </a:fld>
            <a:endParaRPr lang="en-US"/>
          </a:p>
        </p:txBody>
      </p:sp>
    </p:spTree>
    <p:extLst>
      <p:ext uri="{BB962C8B-B14F-4D97-AF65-F5344CB8AC3E}">
        <p14:creationId xmlns:p14="http://schemas.microsoft.com/office/powerpoint/2010/main" val="17936939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Mutiparticle</a:t>
            </a:r>
            <a:r>
              <a:rPr lang="en-US" baseline="0" dirty="0"/>
              <a:t> </a:t>
            </a:r>
            <a:r>
              <a:rPr lang="en-US" baseline="0" dirty="0" err="1"/>
              <a:t>vN</a:t>
            </a:r>
            <a:r>
              <a:rPr lang="en-US" baseline="0" dirty="0"/>
              <a:t> involving HF hadrons with high luminosity</a:t>
            </a:r>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37</a:t>
            </a:fld>
            <a:endParaRPr lang="en-US"/>
          </a:p>
        </p:txBody>
      </p:sp>
    </p:spTree>
    <p:extLst>
      <p:ext uri="{BB962C8B-B14F-4D97-AF65-F5344CB8AC3E}">
        <p14:creationId xmlns:p14="http://schemas.microsoft.com/office/powerpoint/2010/main" val="2012441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i="0" u="none" strike="noStrike" baseline="0" dirty="0">
                <a:latin typeface="CMR10"/>
              </a:rPr>
              <a:t>The evolution of the bulk medium in HICs, characterized by the space-time dependence of temperature and local ow velocity, provide the </a:t>
            </a:r>
            <a:r>
              <a:rPr lang="en-US" sz="1200" dirty="0">
                <a:latin typeface="CMR10"/>
              </a:rPr>
              <a:t>l</a:t>
            </a:r>
            <a:r>
              <a:rPr lang="en-US" sz="1200" b="0" i="0" u="none" strike="noStrike" baseline="0" dirty="0">
                <a:latin typeface="CMR10"/>
              </a:rPr>
              <a:t>ink between the interactions of HF particles with the medium and the time evolution of their spectra</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a:latin typeface="Times New Roman" panose="02020603050405020304" pitchFamily="18" charset="0"/>
                <a:cs typeface="Times New Roman" panose="02020603050405020304" pitchFamily="18" charset="0"/>
              </a:rPr>
              <a:t>SHM+RQM-&gt; statistical hadronization model + relativistic quark model: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u="none" strike="noStrike" baseline="0" dirty="0">
              <a:latin typeface="CMR10"/>
            </a:endParaRPr>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5</a:t>
            </a:fld>
            <a:endParaRPr lang="en-US"/>
          </a:p>
        </p:txBody>
      </p:sp>
    </p:spTree>
    <p:extLst>
      <p:ext uri="{BB962C8B-B14F-4D97-AF65-F5344CB8AC3E}">
        <p14:creationId xmlns:p14="http://schemas.microsoft.com/office/powerpoint/2010/main" val="614534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t>
            </a:r>
            <a:r>
              <a:rPr lang="en-US" dirty="0" err="1"/>
              <a:t>midrapidity</a:t>
            </a:r>
            <a:r>
              <a:rPr lang="en-US" dirty="0"/>
              <a:t>:</a:t>
            </a:r>
            <a:r>
              <a:rPr lang="en-US" baseline="0" dirty="0"/>
              <a:t> </a:t>
            </a:r>
            <a:r>
              <a:rPr lang="en-US" dirty="0"/>
              <a:t>Cronin</a:t>
            </a:r>
            <a:r>
              <a:rPr lang="en-US" baseline="0" dirty="0"/>
              <a:t> effect and/or radial flow in small QGP system?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For forward region:</a:t>
            </a:r>
            <a:r>
              <a:rPr lang="en-US" baseline="0" dirty="0"/>
              <a:t> </a:t>
            </a:r>
            <a:r>
              <a:rPr lang="en-US" dirty="0"/>
              <a:t>Cronin</a:t>
            </a:r>
            <a:r>
              <a:rPr lang="en-US" baseline="0" dirty="0"/>
              <a:t> effect and/or anti-shadowing in small QGP system? </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B27F0E32-7D71-492E-8278-DD0EFB406679}" type="slidenum">
              <a:rPr lang="en-US" smtClean="0"/>
              <a:pPr>
                <a:defRPr/>
              </a:pPr>
              <a:t>9</a:t>
            </a:fld>
            <a:endParaRPr lang="en-US"/>
          </a:p>
        </p:txBody>
      </p:sp>
    </p:spTree>
    <p:extLst>
      <p:ext uri="{BB962C8B-B14F-4D97-AF65-F5344CB8AC3E}">
        <p14:creationId xmlns:p14="http://schemas.microsoft.com/office/powerpoint/2010/main" val="2581961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ALICE </a:t>
            </a:r>
            <a:r>
              <a:rPr lang="en-US" dirty="0" err="1"/>
              <a:t>RpA</a:t>
            </a:r>
            <a:r>
              <a:rPr lang="en-US" dirty="0"/>
              <a:t> is just the minimum-bias </a:t>
            </a:r>
            <a:r>
              <a:rPr lang="en-US" dirty="0" err="1"/>
              <a:t>QpA</a:t>
            </a:r>
            <a:r>
              <a:rPr lang="en-US" dirty="0"/>
              <a:t> where </a:t>
            </a:r>
            <a:r>
              <a:rPr lang="en-US" dirty="0" err="1"/>
              <a:t>QpA</a:t>
            </a:r>
            <a:r>
              <a:rPr lang="en-US" dirty="0"/>
              <a:t> is just the regular definition of </a:t>
            </a:r>
            <a:r>
              <a:rPr lang="en-US" dirty="0" err="1"/>
              <a:t>RpA</a:t>
            </a:r>
            <a:r>
              <a:rPr lang="en-US" dirty="0"/>
              <a:t>. </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10</a:t>
            </a:fld>
            <a:endParaRPr lang="en-US"/>
          </a:p>
        </p:txBody>
      </p:sp>
    </p:spTree>
    <p:extLst>
      <p:ext uri="{BB962C8B-B14F-4D97-AF65-F5344CB8AC3E}">
        <p14:creationId xmlns:p14="http://schemas.microsoft.com/office/powerpoint/2010/main" val="1355819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Qcp</a:t>
            </a:r>
            <a:r>
              <a:rPr lang="en-US" dirty="0"/>
              <a:t> cancelled lots of systematics </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11</a:t>
            </a:fld>
            <a:endParaRPr lang="en-US"/>
          </a:p>
        </p:txBody>
      </p:sp>
    </p:spTree>
    <p:extLst>
      <p:ext uri="{BB962C8B-B14F-4D97-AF65-F5344CB8AC3E}">
        <p14:creationId xmlns:p14="http://schemas.microsoft.com/office/powerpoint/2010/main" val="3692428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ALICE </a:t>
            </a:r>
            <a:r>
              <a:rPr lang="en-US" dirty="0" err="1"/>
              <a:t>RpA</a:t>
            </a:r>
            <a:r>
              <a:rPr lang="en-US" dirty="0"/>
              <a:t> is just the minimum-bias </a:t>
            </a:r>
            <a:r>
              <a:rPr lang="en-US" dirty="0" err="1"/>
              <a:t>QpA</a:t>
            </a:r>
            <a:r>
              <a:rPr lang="en-US" dirty="0"/>
              <a:t> where </a:t>
            </a:r>
            <a:r>
              <a:rPr lang="en-US" dirty="0" err="1"/>
              <a:t>QpA</a:t>
            </a:r>
            <a:r>
              <a:rPr lang="en-US" dirty="0"/>
              <a:t> is just the regular definition of </a:t>
            </a:r>
            <a:r>
              <a:rPr lang="en-US" dirty="0" err="1"/>
              <a:t>RpA</a:t>
            </a:r>
            <a:r>
              <a:rPr lang="en-US" dirty="0"/>
              <a:t>. </a:t>
            </a:r>
          </a:p>
          <a:p>
            <a:r>
              <a:rPr lang="en-US" dirty="0"/>
              <a:t>The peak on the right plot is due to radial flow</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12</a:t>
            </a:fld>
            <a:endParaRPr lang="en-US"/>
          </a:p>
        </p:txBody>
      </p:sp>
    </p:spTree>
    <p:extLst>
      <p:ext uri="{BB962C8B-B14F-4D97-AF65-F5344CB8AC3E}">
        <p14:creationId xmlns:p14="http://schemas.microsoft.com/office/powerpoint/2010/main" val="1847614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ALICE </a:t>
            </a:r>
            <a:r>
              <a:rPr lang="en-US" dirty="0" err="1"/>
              <a:t>RpA</a:t>
            </a:r>
            <a:r>
              <a:rPr lang="en-US" dirty="0"/>
              <a:t> is just the minimum-bias </a:t>
            </a:r>
            <a:r>
              <a:rPr lang="en-US" dirty="0" err="1"/>
              <a:t>QpA</a:t>
            </a:r>
            <a:r>
              <a:rPr lang="en-US" dirty="0"/>
              <a:t> where </a:t>
            </a:r>
            <a:r>
              <a:rPr lang="en-US" dirty="0" err="1"/>
              <a:t>QpA</a:t>
            </a:r>
            <a:r>
              <a:rPr lang="en-US" dirty="0"/>
              <a:t> is just the regular definition of </a:t>
            </a:r>
            <a:r>
              <a:rPr lang="en-US" dirty="0" err="1"/>
              <a:t>RpA</a:t>
            </a:r>
            <a:r>
              <a:rPr lang="en-US" dirty="0"/>
              <a:t>. </a:t>
            </a:r>
          </a:p>
          <a:p>
            <a:r>
              <a:rPr lang="en-US" dirty="0"/>
              <a:t>The peak on the right plot is due to radial flow</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13</a:t>
            </a:fld>
            <a:endParaRPr lang="en-US"/>
          </a:p>
        </p:txBody>
      </p:sp>
    </p:spTree>
    <p:extLst>
      <p:ext uri="{BB962C8B-B14F-4D97-AF65-F5344CB8AC3E}">
        <p14:creationId xmlns:p14="http://schemas.microsoft.com/office/powerpoint/2010/main" val="2403279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ALICE </a:t>
            </a:r>
            <a:r>
              <a:rPr lang="en-US" dirty="0" err="1"/>
              <a:t>RpA</a:t>
            </a:r>
            <a:r>
              <a:rPr lang="en-US" dirty="0"/>
              <a:t> is just the minimum-bias </a:t>
            </a:r>
            <a:r>
              <a:rPr lang="en-US" dirty="0" err="1"/>
              <a:t>QpA</a:t>
            </a:r>
            <a:r>
              <a:rPr lang="en-US" dirty="0"/>
              <a:t> where </a:t>
            </a:r>
            <a:r>
              <a:rPr lang="en-US" dirty="0" err="1"/>
              <a:t>QpA</a:t>
            </a:r>
            <a:r>
              <a:rPr lang="en-US" dirty="0"/>
              <a:t> is just the regular definition of </a:t>
            </a:r>
            <a:r>
              <a:rPr lang="en-US" dirty="0" err="1"/>
              <a:t>RpA</a:t>
            </a:r>
            <a:r>
              <a:rPr lang="en-US" dirty="0"/>
              <a:t>. </a:t>
            </a:r>
          </a:p>
          <a:p>
            <a:r>
              <a:rPr lang="en-US" dirty="0"/>
              <a:t>The peak on the right plot is due to radial flow</a:t>
            </a:r>
          </a:p>
        </p:txBody>
      </p:sp>
      <p:sp>
        <p:nvSpPr>
          <p:cNvPr id="4" name="Slide Number Placeholder 3"/>
          <p:cNvSpPr>
            <a:spLocks noGrp="1"/>
          </p:cNvSpPr>
          <p:nvPr>
            <p:ph type="sldNum" sz="quarter" idx="5"/>
          </p:nvPr>
        </p:nvSpPr>
        <p:spPr/>
        <p:txBody>
          <a:bodyPr/>
          <a:lstStyle/>
          <a:p>
            <a:pPr>
              <a:defRPr/>
            </a:pPr>
            <a:fld id="{B27F0E32-7D71-492E-8278-DD0EFB406679}" type="slidenum">
              <a:rPr lang="en-US" smtClean="0"/>
              <a:pPr>
                <a:defRPr/>
              </a:pPr>
              <a:t>14</a:t>
            </a:fld>
            <a:endParaRPr lang="en-US"/>
          </a:p>
        </p:txBody>
      </p:sp>
    </p:spTree>
    <p:extLst>
      <p:ext uri="{BB962C8B-B14F-4D97-AF65-F5344CB8AC3E}">
        <p14:creationId xmlns:p14="http://schemas.microsoft.com/office/powerpoint/2010/main" val="1400277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87D72306-204D-46A3-BBF4-BD80DB3F72BA}" type="slidenum">
              <a:rPr lang="en-US"/>
              <a:pPr>
                <a:defRPr/>
              </a:pPr>
              <a:t>‹#›</a:t>
            </a:fld>
            <a:endParaRPr lang="en-US"/>
          </a:p>
        </p:txBody>
      </p:sp>
    </p:spTree>
    <p:extLst>
      <p:ext uri="{BB962C8B-B14F-4D97-AF65-F5344CB8AC3E}">
        <p14:creationId xmlns:p14="http://schemas.microsoft.com/office/powerpoint/2010/main" val="1774755557"/>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6E3E94D9-98FA-44B5-A90C-1BA95C81912F}" type="slidenum">
              <a:rPr lang="en-US"/>
              <a:pPr>
                <a:defRPr/>
              </a:pPr>
              <a:t>‹#›</a:t>
            </a:fld>
            <a:endParaRPr lang="en-US"/>
          </a:p>
        </p:txBody>
      </p:sp>
    </p:spTree>
    <p:extLst>
      <p:ext uri="{BB962C8B-B14F-4D97-AF65-F5344CB8AC3E}">
        <p14:creationId xmlns:p14="http://schemas.microsoft.com/office/powerpoint/2010/main" val="521362585"/>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AF809516-AC27-4973-BD52-7AF1B6C5F916}" type="slidenum">
              <a:rPr lang="en-US"/>
              <a:pPr>
                <a:defRPr/>
              </a:pPr>
              <a:t>‹#›</a:t>
            </a:fld>
            <a:endParaRPr lang="en-US"/>
          </a:p>
        </p:txBody>
      </p:sp>
    </p:spTree>
    <p:extLst>
      <p:ext uri="{BB962C8B-B14F-4D97-AF65-F5344CB8AC3E}">
        <p14:creationId xmlns:p14="http://schemas.microsoft.com/office/powerpoint/2010/main" val="1659391670"/>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7" name="Rectangle 6"/>
          <p:cNvSpPr>
            <a:spLocks noGrp="1" noChangeArrowheads="1"/>
          </p:cNvSpPr>
          <p:nvPr>
            <p:ph type="sldNum" sz="quarter" idx="12"/>
          </p:nvPr>
        </p:nvSpPr>
        <p:spPr>
          <a:ln/>
        </p:spPr>
        <p:txBody>
          <a:bodyPr/>
          <a:lstStyle>
            <a:lvl1pPr>
              <a:defRPr/>
            </a:lvl1pPr>
          </a:lstStyle>
          <a:p>
            <a:pPr>
              <a:defRPr/>
            </a:pPr>
            <a:fld id="{711D0CA0-77EA-414C-800B-853E8FF9DDA6}" type="slidenum">
              <a:rPr lang="en-US"/>
              <a:pPr>
                <a:defRPr/>
              </a:pPr>
              <a:t>‹#›</a:t>
            </a:fld>
            <a:endParaRPr lang="en-US"/>
          </a:p>
        </p:txBody>
      </p:sp>
    </p:spTree>
    <p:extLst>
      <p:ext uri="{BB962C8B-B14F-4D97-AF65-F5344CB8AC3E}">
        <p14:creationId xmlns:p14="http://schemas.microsoft.com/office/powerpoint/2010/main" val="1455345660"/>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FBD1081E-DC67-4EEC-A4CB-259C67BA5CFD}" type="slidenum">
              <a:rPr lang="en-US"/>
              <a:pPr>
                <a:defRPr/>
              </a:pPr>
              <a:t>‹#›</a:t>
            </a:fld>
            <a:endParaRPr lang="en-US"/>
          </a:p>
        </p:txBody>
      </p:sp>
    </p:spTree>
    <p:extLst>
      <p:ext uri="{BB962C8B-B14F-4D97-AF65-F5344CB8AC3E}">
        <p14:creationId xmlns:p14="http://schemas.microsoft.com/office/powerpoint/2010/main" val="49309898"/>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A9890A5B-BAEF-467C-A961-F4188B13A4E1}" type="slidenum">
              <a:rPr lang="en-US"/>
              <a:pPr>
                <a:defRPr/>
              </a:pPr>
              <a:t>‹#›</a:t>
            </a:fld>
            <a:endParaRPr lang="en-US"/>
          </a:p>
        </p:txBody>
      </p:sp>
    </p:spTree>
    <p:extLst>
      <p:ext uri="{BB962C8B-B14F-4D97-AF65-F5344CB8AC3E}">
        <p14:creationId xmlns:p14="http://schemas.microsoft.com/office/powerpoint/2010/main" val="2545287410"/>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6" name="Rectangle 6"/>
          <p:cNvSpPr>
            <a:spLocks noGrp="1" noChangeArrowheads="1"/>
          </p:cNvSpPr>
          <p:nvPr>
            <p:ph type="sldNum" sz="quarter" idx="12"/>
          </p:nvPr>
        </p:nvSpPr>
        <p:spPr>
          <a:ln/>
        </p:spPr>
        <p:txBody>
          <a:bodyPr/>
          <a:lstStyle>
            <a:lvl1pPr>
              <a:defRPr/>
            </a:lvl1pPr>
          </a:lstStyle>
          <a:p>
            <a:pPr>
              <a:defRPr/>
            </a:pPr>
            <a:fld id="{35088D89-9216-4716-AE87-A87678EE9C12}" type="slidenum">
              <a:rPr lang="en-US"/>
              <a:pPr>
                <a:defRPr/>
              </a:pPr>
              <a:t>‹#›</a:t>
            </a:fld>
            <a:endParaRPr lang="en-US"/>
          </a:p>
        </p:txBody>
      </p:sp>
    </p:spTree>
    <p:extLst>
      <p:ext uri="{BB962C8B-B14F-4D97-AF65-F5344CB8AC3E}">
        <p14:creationId xmlns:p14="http://schemas.microsoft.com/office/powerpoint/2010/main" val="772316326"/>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7" name="Rectangle 6"/>
          <p:cNvSpPr>
            <a:spLocks noGrp="1" noChangeArrowheads="1"/>
          </p:cNvSpPr>
          <p:nvPr>
            <p:ph type="sldNum" sz="quarter" idx="12"/>
          </p:nvPr>
        </p:nvSpPr>
        <p:spPr>
          <a:ln/>
        </p:spPr>
        <p:txBody>
          <a:bodyPr/>
          <a:lstStyle>
            <a:lvl1pPr>
              <a:defRPr/>
            </a:lvl1pPr>
          </a:lstStyle>
          <a:p>
            <a:pPr>
              <a:defRPr/>
            </a:pPr>
            <a:fld id="{7298EE98-2326-4B55-8E78-43C9AEE72611}" type="slidenum">
              <a:rPr lang="en-US"/>
              <a:pPr>
                <a:defRPr/>
              </a:pPr>
              <a:t>‹#›</a:t>
            </a:fld>
            <a:endParaRPr lang="en-US"/>
          </a:p>
        </p:txBody>
      </p:sp>
    </p:spTree>
    <p:extLst>
      <p:ext uri="{BB962C8B-B14F-4D97-AF65-F5344CB8AC3E}">
        <p14:creationId xmlns:p14="http://schemas.microsoft.com/office/powerpoint/2010/main" val="14220183"/>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9" name="Rectangle 6"/>
          <p:cNvSpPr>
            <a:spLocks noGrp="1" noChangeArrowheads="1"/>
          </p:cNvSpPr>
          <p:nvPr>
            <p:ph type="sldNum" sz="quarter" idx="12"/>
          </p:nvPr>
        </p:nvSpPr>
        <p:spPr>
          <a:ln/>
        </p:spPr>
        <p:txBody>
          <a:bodyPr/>
          <a:lstStyle>
            <a:lvl1pPr>
              <a:defRPr/>
            </a:lvl1pPr>
          </a:lstStyle>
          <a:p>
            <a:pPr>
              <a:defRPr/>
            </a:pPr>
            <a:fld id="{979F7A45-9C51-4131-8747-86978C1EE422}" type="slidenum">
              <a:rPr lang="en-US"/>
              <a:pPr>
                <a:defRPr/>
              </a:pPr>
              <a:t>‹#›</a:t>
            </a:fld>
            <a:endParaRPr lang="en-US"/>
          </a:p>
        </p:txBody>
      </p:sp>
    </p:spTree>
    <p:extLst>
      <p:ext uri="{BB962C8B-B14F-4D97-AF65-F5344CB8AC3E}">
        <p14:creationId xmlns:p14="http://schemas.microsoft.com/office/powerpoint/2010/main" val="2858589264"/>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5" name="Rectangle 6"/>
          <p:cNvSpPr>
            <a:spLocks noGrp="1" noChangeArrowheads="1"/>
          </p:cNvSpPr>
          <p:nvPr>
            <p:ph type="sldNum" sz="quarter" idx="12"/>
          </p:nvPr>
        </p:nvSpPr>
        <p:spPr>
          <a:ln/>
        </p:spPr>
        <p:txBody>
          <a:bodyPr/>
          <a:lstStyle>
            <a:lvl1pPr>
              <a:defRPr/>
            </a:lvl1pPr>
          </a:lstStyle>
          <a:p>
            <a:pPr>
              <a:defRPr/>
            </a:pPr>
            <a:fld id="{91B94E2C-F045-4980-A805-CBAA81A19DF6}" type="slidenum">
              <a:rPr lang="en-US"/>
              <a:pPr>
                <a:defRPr/>
              </a:pPr>
              <a:t>‹#›</a:t>
            </a:fld>
            <a:endParaRPr lang="en-US"/>
          </a:p>
        </p:txBody>
      </p:sp>
    </p:spTree>
    <p:extLst>
      <p:ext uri="{BB962C8B-B14F-4D97-AF65-F5344CB8AC3E}">
        <p14:creationId xmlns:p14="http://schemas.microsoft.com/office/powerpoint/2010/main" val="2756804844"/>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4" name="Rectangle 6"/>
          <p:cNvSpPr>
            <a:spLocks noGrp="1" noChangeArrowheads="1"/>
          </p:cNvSpPr>
          <p:nvPr>
            <p:ph type="sldNum" sz="quarter" idx="12"/>
          </p:nvPr>
        </p:nvSpPr>
        <p:spPr>
          <a:ln/>
        </p:spPr>
        <p:txBody>
          <a:bodyPr/>
          <a:lstStyle>
            <a:lvl1pPr>
              <a:defRPr/>
            </a:lvl1pPr>
          </a:lstStyle>
          <a:p>
            <a:pPr>
              <a:defRPr/>
            </a:pPr>
            <a:fld id="{CEF33F42-3AFE-4989-9DA6-10DF86F63805}" type="slidenum">
              <a:rPr lang="en-US"/>
              <a:pPr>
                <a:defRPr/>
              </a:pPr>
              <a:t>‹#›</a:t>
            </a:fld>
            <a:endParaRPr lang="en-US"/>
          </a:p>
        </p:txBody>
      </p:sp>
    </p:spTree>
    <p:extLst>
      <p:ext uri="{BB962C8B-B14F-4D97-AF65-F5344CB8AC3E}">
        <p14:creationId xmlns:p14="http://schemas.microsoft.com/office/powerpoint/2010/main" val="963270524"/>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7" name="Rectangle 6"/>
          <p:cNvSpPr>
            <a:spLocks noGrp="1" noChangeArrowheads="1"/>
          </p:cNvSpPr>
          <p:nvPr>
            <p:ph type="sldNum" sz="quarter" idx="12"/>
          </p:nvPr>
        </p:nvSpPr>
        <p:spPr>
          <a:ln/>
        </p:spPr>
        <p:txBody>
          <a:bodyPr/>
          <a:lstStyle>
            <a:lvl1pPr>
              <a:defRPr/>
            </a:lvl1pPr>
          </a:lstStyle>
          <a:p>
            <a:pPr>
              <a:defRPr/>
            </a:pPr>
            <a:fld id="{19DE52D7-D18B-4F39-BDDE-2ABC81F6EA83}" type="slidenum">
              <a:rPr lang="en-US"/>
              <a:pPr>
                <a:defRPr/>
              </a:pPr>
              <a:t>‹#›</a:t>
            </a:fld>
            <a:endParaRPr lang="en-US"/>
          </a:p>
        </p:txBody>
      </p:sp>
    </p:spTree>
    <p:extLst>
      <p:ext uri="{BB962C8B-B14F-4D97-AF65-F5344CB8AC3E}">
        <p14:creationId xmlns:p14="http://schemas.microsoft.com/office/powerpoint/2010/main" val="684385063"/>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January 8-10,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Heavy Flavor Production in High-Energy Collisions</a:t>
            </a:r>
          </a:p>
        </p:txBody>
      </p:sp>
      <p:sp>
        <p:nvSpPr>
          <p:cNvPr id="7" name="Rectangle 6"/>
          <p:cNvSpPr>
            <a:spLocks noGrp="1" noChangeArrowheads="1"/>
          </p:cNvSpPr>
          <p:nvPr>
            <p:ph type="sldNum" sz="quarter" idx="12"/>
          </p:nvPr>
        </p:nvSpPr>
        <p:spPr>
          <a:ln/>
        </p:spPr>
        <p:txBody>
          <a:bodyPr/>
          <a:lstStyle>
            <a:lvl1pPr>
              <a:defRPr/>
            </a:lvl1pPr>
          </a:lstStyle>
          <a:p>
            <a:pPr>
              <a:defRPr/>
            </a:pPr>
            <a:fld id="{656983D2-10B2-43E3-9713-01EFE0411C3E}" type="slidenum">
              <a:rPr lang="en-US"/>
              <a:pPr>
                <a:defRPr/>
              </a:pPr>
              <a:t>‹#›</a:t>
            </a:fld>
            <a:endParaRPr lang="en-US"/>
          </a:p>
        </p:txBody>
      </p:sp>
    </p:spTree>
    <p:extLst>
      <p:ext uri="{BB962C8B-B14F-4D97-AF65-F5344CB8AC3E}">
        <p14:creationId xmlns:p14="http://schemas.microsoft.com/office/powerpoint/2010/main" val="1683011408"/>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r>
              <a:rPr lang="en-US"/>
              <a:t>January 8-10, 2015</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r>
              <a:rPr lang="en-US"/>
              <a:t>Heavy Flavor Production in High-Energy Collisions</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B0CF6C00-35D3-478A-9904-4A61AEC2C8A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random/>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indico.cern.ch/event/1341120/" TargetMode="Externa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60.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wmf"/><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5.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5.emf"/><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52400" y="2026951"/>
            <a:ext cx="8915400" cy="162242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r>
              <a:rPr lang="en-US" sz="3500" b="1" dirty="0">
                <a:solidFill>
                  <a:srgbClr val="FF0000"/>
                </a:solidFill>
              </a:rPr>
              <a:t>Heavy Flavor </a:t>
            </a:r>
            <a:r>
              <a:rPr lang="en-US" sz="3500" b="1" dirty="0">
                <a:solidFill>
                  <a:srgbClr val="0000FF"/>
                </a:solidFill>
              </a:rPr>
              <a:t>Production</a:t>
            </a:r>
            <a:r>
              <a:rPr lang="en-US" sz="3500" b="1" dirty="0">
                <a:solidFill>
                  <a:srgbClr val="FF0000"/>
                </a:solidFill>
              </a:rPr>
              <a:t>, </a:t>
            </a:r>
            <a:r>
              <a:rPr lang="en-US" sz="3500" b="1" dirty="0">
                <a:solidFill>
                  <a:srgbClr val="0000FF"/>
                </a:solidFill>
              </a:rPr>
              <a:t>Collectivity</a:t>
            </a:r>
            <a:r>
              <a:rPr lang="en-US" sz="3500" b="1" dirty="0">
                <a:solidFill>
                  <a:srgbClr val="FF0000"/>
                </a:solidFill>
              </a:rPr>
              <a:t> and </a:t>
            </a:r>
            <a:r>
              <a:rPr lang="en-US" sz="3500" b="1" dirty="0">
                <a:solidFill>
                  <a:srgbClr val="0000FF"/>
                </a:solidFill>
              </a:rPr>
              <a:t>Hadronization</a:t>
            </a:r>
            <a:r>
              <a:rPr lang="en-US" sz="3500" b="1" dirty="0">
                <a:solidFill>
                  <a:srgbClr val="FF0000"/>
                </a:solidFill>
              </a:rPr>
              <a:t> in Small Systems</a:t>
            </a:r>
          </a:p>
        </p:txBody>
      </p:sp>
      <p:sp>
        <p:nvSpPr>
          <p:cNvPr id="2051" name="Rectangle 3"/>
          <p:cNvSpPr>
            <a:spLocks noGrp="1" noChangeArrowheads="1"/>
          </p:cNvSpPr>
          <p:nvPr>
            <p:ph type="subTitle" idx="1"/>
          </p:nvPr>
        </p:nvSpPr>
        <p:spPr>
          <a:xfrm>
            <a:off x="1447799" y="3830365"/>
            <a:ext cx="6400800" cy="1752600"/>
          </a:xfrm>
          <a:ln>
            <a:noFill/>
          </a:ln>
          <a:effectLst>
            <a:outerShdw blurRad="57785" dist="33020" dir="3180000" algn="ctr">
              <a:srgbClr val="000000">
                <a:alpha val="30000"/>
              </a:srgbClr>
            </a:outerShdw>
          </a:effectLst>
        </p:spPr>
        <p:txBody>
          <a:bodyPr/>
          <a:lstStyle/>
          <a:p>
            <a:pPr eaLnBrk="1" hangingPunct="1"/>
            <a:r>
              <a:rPr lang="en-US" sz="2500" dirty="0">
                <a:latin typeface="Times New Roman" pitchFamily="18" charset="0"/>
              </a:rPr>
              <a:t>W. </a:t>
            </a:r>
            <a:r>
              <a:rPr lang="en-US" sz="2500" dirty="0" err="1">
                <a:latin typeface="Times New Roman" pitchFamily="18" charset="0"/>
              </a:rPr>
              <a:t>Xie</a:t>
            </a:r>
            <a:endParaRPr lang="en-US" sz="2500" dirty="0">
              <a:latin typeface="Times New Roman" pitchFamily="18" charset="0"/>
            </a:endParaRPr>
          </a:p>
          <a:p>
            <a:pPr eaLnBrk="1" hangingPunct="1"/>
            <a:r>
              <a:rPr lang="en-US" sz="2500" dirty="0">
                <a:latin typeface="Times New Roman" pitchFamily="18" charset="0"/>
              </a:rPr>
              <a:t> </a:t>
            </a:r>
            <a:r>
              <a:rPr lang="en-US" sz="2500" i="1" dirty="0">
                <a:latin typeface="Times New Roman" pitchFamily="18" charset="0"/>
              </a:rPr>
              <a:t>(Purdue University, West Lafayette)</a:t>
            </a:r>
          </a:p>
        </p:txBody>
      </p:sp>
      <p:pic>
        <p:nvPicPr>
          <p:cNvPr id="8" name="Picture 2" descr="http://drupal.star.bnl.gov/STAR/files/userfiles/10/image/Miscellaneous/logos/SC-Banner-CMYK-whitethumb.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96" y="409264"/>
            <a:ext cx="2780605" cy="10819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4758" name="Picture 6" descr="http://fantasticsportsstore.com/images/PURDUE-LOGO.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62296"/>
            <a:ext cx="1775883" cy="17758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Footer Placeholder 1"/>
          <p:cNvSpPr>
            <a:spLocks noGrp="1"/>
          </p:cNvSpPr>
          <p:nvPr>
            <p:ph type="ftr" sz="quarter" idx="11"/>
          </p:nvPr>
        </p:nvSpPr>
        <p:spPr>
          <a:xfrm>
            <a:off x="571500" y="6118704"/>
            <a:ext cx="8001000" cy="476250"/>
          </a:xfrm>
        </p:spPr>
        <p:txBody>
          <a:bodyPr/>
          <a:lstStyle/>
          <a:p>
            <a:pPr>
              <a:defRPr/>
            </a:pPr>
            <a:r>
              <a:rPr lang="en-US" sz="1500" dirty="0">
                <a:solidFill>
                  <a:srgbClr val="008000"/>
                </a:solidFill>
                <a:latin typeface="+mj-lt"/>
              </a:rPr>
              <a:t>“</a:t>
            </a:r>
            <a:r>
              <a:rPr lang="en-US" sz="1500" b="1" i="0" u="none" strike="noStrike" dirty="0">
                <a:solidFill>
                  <a:srgbClr val="FFFFFF"/>
                </a:solidFill>
                <a:effectLst/>
                <a:latin typeface="+mj-lt"/>
                <a:hlinkClick r:id="rId5"/>
              </a:rPr>
              <a:t>The 4th International Workshop on QCD Collectivity at the Smallest Scales</a:t>
            </a:r>
            <a:r>
              <a:rPr lang="en-US" sz="1500" dirty="0">
                <a:solidFill>
                  <a:srgbClr val="008000"/>
                </a:solidFill>
                <a:latin typeface="+mj-lt"/>
              </a:rPr>
              <a:t>“</a:t>
            </a:r>
          </a:p>
          <a:p>
            <a:pPr>
              <a:defRPr/>
            </a:pPr>
            <a:r>
              <a:rPr lang="en-US" sz="1500" dirty="0">
                <a:solidFill>
                  <a:srgbClr val="008000"/>
                </a:solidFill>
                <a:latin typeface="+mj-lt"/>
              </a:rPr>
              <a:t>Qingdao, June 23</a:t>
            </a:r>
            <a:r>
              <a:rPr lang="en-US" sz="1500" baseline="30000" dirty="0">
                <a:solidFill>
                  <a:srgbClr val="008000"/>
                </a:solidFill>
                <a:latin typeface="+mj-lt"/>
              </a:rPr>
              <a:t>rd</a:t>
            </a:r>
            <a:r>
              <a:rPr lang="en-US" sz="1500" dirty="0">
                <a:solidFill>
                  <a:srgbClr val="008000"/>
                </a:solidFill>
                <a:latin typeface="+mj-lt"/>
              </a:rPr>
              <a:t>-28</a:t>
            </a:r>
            <a:r>
              <a:rPr lang="en-US" sz="1500" baseline="30000" dirty="0">
                <a:solidFill>
                  <a:srgbClr val="008000"/>
                </a:solidFill>
                <a:latin typeface="+mj-lt"/>
              </a:rPr>
              <a:t>th</a:t>
            </a:r>
            <a:r>
              <a:rPr lang="en-US" sz="1500" dirty="0">
                <a:solidFill>
                  <a:srgbClr val="008000"/>
                </a:solidFill>
                <a:latin typeface="+mj-lt"/>
              </a:rPr>
              <a:t>  2024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10</a:t>
            </a:fld>
            <a:endParaRPr lang="en-US"/>
          </a:p>
        </p:txBody>
      </p:sp>
      <p:sp>
        <p:nvSpPr>
          <p:cNvPr id="3" name="Title 1">
            <a:extLst>
              <a:ext uri="{FF2B5EF4-FFF2-40B4-BE49-F238E27FC236}">
                <a16:creationId xmlns:a16="http://schemas.microsoft.com/office/drawing/2014/main" id="{14278ABD-0521-6845-6D6B-6BC9BC8E2581}"/>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10" name="Picture 9">
            <a:extLst>
              <a:ext uri="{FF2B5EF4-FFF2-40B4-BE49-F238E27FC236}">
                <a16:creationId xmlns:a16="http://schemas.microsoft.com/office/drawing/2014/main" id="{0F685E2F-11CC-431F-DA11-52B96236FAF1}"/>
              </a:ext>
            </a:extLst>
          </p:cNvPr>
          <p:cNvPicPr>
            <a:picLocks noChangeAspect="1"/>
          </p:cNvPicPr>
          <p:nvPr/>
        </p:nvPicPr>
        <p:blipFill>
          <a:blip r:embed="rId3"/>
          <a:stretch>
            <a:fillRect/>
          </a:stretch>
        </p:blipFill>
        <p:spPr>
          <a:xfrm>
            <a:off x="228600" y="758884"/>
            <a:ext cx="8229600" cy="5303126"/>
          </a:xfrm>
          <a:prstGeom prst="rect">
            <a:avLst/>
          </a:prstGeom>
        </p:spPr>
      </p:pic>
      <p:pic>
        <p:nvPicPr>
          <p:cNvPr id="5" name="Picture 4">
            <a:extLst>
              <a:ext uri="{FF2B5EF4-FFF2-40B4-BE49-F238E27FC236}">
                <a16:creationId xmlns:a16="http://schemas.microsoft.com/office/drawing/2014/main" id="{AF5D4414-D435-887A-4BF8-5C73D9572FC1}"/>
              </a:ext>
            </a:extLst>
          </p:cNvPr>
          <p:cNvPicPr>
            <a:picLocks noChangeAspect="1"/>
          </p:cNvPicPr>
          <p:nvPr/>
        </p:nvPicPr>
        <p:blipFill>
          <a:blip r:embed="rId4"/>
          <a:stretch>
            <a:fillRect/>
          </a:stretch>
        </p:blipFill>
        <p:spPr>
          <a:xfrm>
            <a:off x="5034466" y="6062010"/>
            <a:ext cx="2585534" cy="593784"/>
          </a:xfrm>
          <a:prstGeom prst="rect">
            <a:avLst/>
          </a:prstGeom>
        </p:spPr>
      </p:pic>
      <p:sp>
        <p:nvSpPr>
          <p:cNvPr id="11" name="TextBox 10">
            <a:extLst>
              <a:ext uri="{FF2B5EF4-FFF2-40B4-BE49-F238E27FC236}">
                <a16:creationId xmlns:a16="http://schemas.microsoft.com/office/drawing/2014/main" id="{45FA6F85-E920-7393-38DC-F22543C67178}"/>
              </a:ext>
            </a:extLst>
          </p:cNvPr>
          <p:cNvSpPr txBox="1"/>
          <p:nvPr/>
        </p:nvSpPr>
        <p:spPr>
          <a:xfrm>
            <a:off x="685800" y="6071535"/>
            <a:ext cx="4141739" cy="400110"/>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Similar trend as RHIC</a:t>
            </a:r>
          </a:p>
        </p:txBody>
      </p:sp>
      <p:sp>
        <p:nvSpPr>
          <p:cNvPr id="14" name="TextBox 13">
            <a:extLst>
              <a:ext uri="{FF2B5EF4-FFF2-40B4-BE49-F238E27FC236}">
                <a16:creationId xmlns:a16="http://schemas.microsoft.com/office/drawing/2014/main" id="{818B7E36-8F7A-0063-8631-0F09E432B443}"/>
              </a:ext>
            </a:extLst>
          </p:cNvPr>
          <p:cNvSpPr txBox="1"/>
          <p:nvPr/>
        </p:nvSpPr>
        <p:spPr>
          <a:xfrm>
            <a:off x="457200" y="6517294"/>
            <a:ext cx="1627356"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JHEP 12 (2019) 092</a:t>
            </a:r>
          </a:p>
        </p:txBody>
      </p:sp>
    </p:spTree>
    <p:extLst>
      <p:ext uri="{BB962C8B-B14F-4D97-AF65-F5344CB8AC3E}">
        <p14:creationId xmlns:p14="http://schemas.microsoft.com/office/powerpoint/2010/main" val="1715112200"/>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11</a:t>
            </a:fld>
            <a:endParaRPr lang="en-US"/>
          </a:p>
        </p:txBody>
      </p:sp>
      <p:sp>
        <p:nvSpPr>
          <p:cNvPr id="3" name="Title 1">
            <a:extLst>
              <a:ext uri="{FF2B5EF4-FFF2-40B4-BE49-F238E27FC236}">
                <a16:creationId xmlns:a16="http://schemas.microsoft.com/office/drawing/2014/main" id="{14278ABD-0521-6845-6D6B-6BC9BC8E2581}"/>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6" name="Picture 5">
            <a:extLst>
              <a:ext uri="{FF2B5EF4-FFF2-40B4-BE49-F238E27FC236}">
                <a16:creationId xmlns:a16="http://schemas.microsoft.com/office/drawing/2014/main" id="{E9F11523-3FC9-028F-5015-AE0F1DA752AE}"/>
              </a:ext>
            </a:extLst>
          </p:cNvPr>
          <p:cNvPicPr>
            <a:picLocks noChangeAspect="1"/>
          </p:cNvPicPr>
          <p:nvPr/>
        </p:nvPicPr>
        <p:blipFill>
          <a:blip r:embed="rId3"/>
          <a:stretch>
            <a:fillRect/>
          </a:stretch>
        </p:blipFill>
        <p:spPr>
          <a:xfrm>
            <a:off x="-47625" y="571500"/>
            <a:ext cx="8160518" cy="5715000"/>
          </a:xfrm>
          <a:prstGeom prst="rect">
            <a:avLst/>
          </a:prstGeom>
        </p:spPr>
      </p:pic>
      <p:pic>
        <p:nvPicPr>
          <p:cNvPr id="8" name="Picture 7">
            <a:extLst>
              <a:ext uri="{FF2B5EF4-FFF2-40B4-BE49-F238E27FC236}">
                <a16:creationId xmlns:a16="http://schemas.microsoft.com/office/drawing/2014/main" id="{1AD7027D-3F26-7379-3C32-83F925F4EB41}"/>
              </a:ext>
            </a:extLst>
          </p:cNvPr>
          <p:cNvPicPr>
            <a:picLocks noChangeAspect="1"/>
          </p:cNvPicPr>
          <p:nvPr/>
        </p:nvPicPr>
        <p:blipFill>
          <a:blip r:embed="rId4"/>
          <a:stretch>
            <a:fillRect/>
          </a:stretch>
        </p:blipFill>
        <p:spPr>
          <a:xfrm>
            <a:off x="6096000" y="3278250"/>
            <a:ext cx="2774395" cy="491420"/>
          </a:xfrm>
          <a:prstGeom prst="rect">
            <a:avLst/>
          </a:prstGeom>
        </p:spPr>
      </p:pic>
      <p:sp>
        <p:nvSpPr>
          <p:cNvPr id="9" name="TextBox 8">
            <a:extLst>
              <a:ext uri="{FF2B5EF4-FFF2-40B4-BE49-F238E27FC236}">
                <a16:creationId xmlns:a16="http://schemas.microsoft.com/office/drawing/2014/main" id="{022B53EB-5905-88B7-A543-24C9DD11823C}"/>
              </a:ext>
            </a:extLst>
          </p:cNvPr>
          <p:cNvSpPr txBox="1"/>
          <p:nvPr/>
        </p:nvSpPr>
        <p:spPr>
          <a:xfrm>
            <a:off x="5943600" y="4461144"/>
            <a:ext cx="3193496" cy="1400383"/>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Similar trend as RHIC</a:t>
            </a:r>
          </a:p>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Significant enhancement in p</a:t>
            </a:r>
            <a:r>
              <a:rPr lang="en-US" sz="2000" baseline="-25000" dirty="0">
                <a:latin typeface="+mj-lt"/>
                <a:cs typeface="Times New Roman" panose="02020603050405020304" pitchFamily="18" charset="0"/>
              </a:rPr>
              <a:t>T</a:t>
            </a:r>
            <a:r>
              <a:rPr lang="en-US" sz="2000" dirty="0">
                <a:latin typeface="+mj-lt"/>
                <a:cs typeface="Times New Roman" panose="02020603050405020304" pitchFamily="18" charset="0"/>
              </a:rPr>
              <a:t>~2-10 GeV/c</a:t>
            </a:r>
          </a:p>
        </p:txBody>
      </p:sp>
      <p:sp>
        <p:nvSpPr>
          <p:cNvPr id="11" name="TextBox 10">
            <a:extLst>
              <a:ext uri="{FF2B5EF4-FFF2-40B4-BE49-F238E27FC236}">
                <a16:creationId xmlns:a16="http://schemas.microsoft.com/office/drawing/2014/main" id="{AC0C3B7E-D3F0-5CB3-8CE9-2F3F35D0BA40}"/>
              </a:ext>
            </a:extLst>
          </p:cNvPr>
          <p:cNvSpPr txBox="1"/>
          <p:nvPr/>
        </p:nvSpPr>
        <p:spPr>
          <a:xfrm>
            <a:off x="6514112" y="6106725"/>
            <a:ext cx="1627356"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JHEP 12 (2019) 092</a:t>
            </a:r>
          </a:p>
        </p:txBody>
      </p:sp>
    </p:spTree>
    <p:extLst>
      <p:ext uri="{BB962C8B-B14F-4D97-AF65-F5344CB8AC3E}">
        <p14:creationId xmlns:p14="http://schemas.microsoft.com/office/powerpoint/2010/main" val="1125520834"/>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CF98107-E547-D12B-811F-AF2F4506314A}"/>
              </a:ext>
            </a:extLst>
          </p:cNvPr>
          <p:cNvPicPr>
            <a:picLocks noChangeAspect="1"/>
          </p:cNvPicPr>
          <p:nvPr/>
        </p:nvPicPr>
        <p:blipFill rotWithShape="1">
          <a:blip r:embed="rId3"/>
          <a:srcRect l="51060"/>
          <a:stretch/>
        </p:blipFill>
        <p:spPr>
          <a:xfrm>
            <a:off x="4657725" y="609683"/>
            <a:ext cx="4400550" cy="4298075"/>
          </a:xfrm>
          <a:prstGeom prst="rect">
            <a:avLst/>
          </a:prstGeom>
        </p:spPr>
      </p:pic>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12</a:t>
            </a:fld>
            <a:endParaRPr lang="en-US"/>
          </a:p>
        </p:txBody>
      </p:sp>
      <p:sp>
        <p:nvSpPr>
          <p:cNvPr id="3" name="Title 1">
            <a:extLst>
              <a:ext uri="{FF2B5EF4-FFF2-40B4-BE49-F238E27FC236}">
                <a16:creationId xmlns:a16="http://schemas.microsoft.com/office/drawing/2014/main" id="{14278ABD-0521-6845-6D6B-6BC9BC8E2581}"/>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7" name="Picture 6">
            <a:extLst>
              <a:ext uri="{FF2B5EF4-FFF2-40B4-BE49-F238E27FC236}">
                <a16:creationId xmlns:a16="http://schemas.microsoft.com/office/drawing/2014/main" id="{53BA23AB-17A7-C41C-D1C2-CFC8B0353509}"/>
              </a:ext>
            </a:extLst>
          </p:cNvPr>
          <p:cNvPicPr>
            <a:picLocks noChangeAspect="1"/>
          </p:cNvPicPr>
          <p:nvPr/>
        </p:nvPicPr>
        <p:blipFill>
          <a:blip r:embed="rId4"/>
          <a:stretch>
            <a:fillRect/>
          </a:stretch>
        </p:blipFill>
        <p:spPr>
          <a:xfrm>
            <a:off x="6629400" y="5198443"/>
            <a:ext cx="2200561" cy="675521"/>
          </a:xfrm>
          <a:prstGeom prst="rect">
            <a:avLst/>
          </a:prstGeom>
        </p:spPr>
      </p:pic>
      <p:pic>
        <p:nvPicPr>
          <p:cNvPr id="9" name="Picture 8">
            <a:extLst>
              <a:ext uri="{FF2B5EF4-FFF2-40B4-BE49-F238E27FC236}">
                <a16:creationId xmlns:a16="http://schemas.microsoft.com/office/drawing/2014/main" id="{E3C072BD-D228-3D45-CD7E-64E4F3C83569}"/>
              </a:ext>
            </a:extLst>
          </p:cNvPr>
          <p:cNvPicPr>
            <a:picLocks noChangeAspect="1"/>
          </p:cNvPicPr>
          <p:nvPr/>
        </p:nvPicPr>
        <p:blipFill rotWithShape="1">
          <a:blip r:embed="rId3"/>
          <a:srcRect r="51060"/>
          <a:stretch/>
        </p:blipFill>
        <p:spPr>
          <a:xfrm>
            <a:off x="19050" y="602063"/>
            <a:ext cx="4400550" cy="4298075"/>
          </a:xfrm>
          <a:prstGeom prst="rect">
            <a:avLst/>
          </a:prstGeom>
        </p:spPr>
      </p:pic>
      <p:sp>
        <p:nvSpPr>
          <p:cNvPr id="4" name="TextBox 3">
            <a:extLst>
              <a:ext uri="{FF2B5EF4-FFF2-40B4-BE49-F238E27FC236}">
                <a16:creationId xmlns:a16="http://schemas.microsoft.com/office/drawing/2014/main" id="{37C1666A-8A62-3953-52DC-CB9BBC5832FD}"/>
              </a:ext>
            </a:extLst>
          </p:cNvPr>
          <p:cNvSpPr txBox="1"/>
          <p:nvPr/>
        </p:nvSpPr>
        <p:spPr>
          <a:xfrm>
            <a:off x="228600" y="5105400"/>
            <a:ext cx="6400800" cy="1492716"/>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Models with CNM only describe the data</a:t>
            </a:r>
          </a:p>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Models with QGP formation can’t described the data</a:t>
            </a:r>
          </a:p>
          <a:p>
            <a:pPr marL="800100" lvl="1" indent="-342900">
              <a:spcBef>
                <a:spcPts val="600"/>
              </a:spcBef>
              <a:buFont typeface="Arial" panose="020B0604020202020204" pitchFamily="34" charset="0"/>
              <a:buChar char="•"/>
            </a:pPr>
            <a:r>
              <a:rPr lang="en-US" dirty="0">
                <a:latin typeface="+mj-lt"/>
                <a:cs typeface="Times New Roman" panose="02020603050405020304" pitchFamily="18" charset="0"/>
              </a:rPr>
              <a:t>Duke: radiative + collisional E-loss </a:t>
            </a:r>
          </a:p>
          <a:p>
            <a:pPr marL="800100" lvl="1" indent="-342900">
              <a:spcBef>
                <a:spcPts val="600"/>
              </a:spcBef>
              <a:buFont typeface="Arial" panose="020B0604020202020204" pitchFamily="34" charset="0"/>
              <a:buChar char="•"/>
            </a:pPr>
            <a:r>
              <a:rPr lang="en-US" dirty="0">
                <a:latin typeface="+mj-lt"/>
                <a:cs typeface="Times New Roman" panose="02020603050405020304" pitchFamily="18" charset="0"/>
              </a:rPr>
              <a:t>POWLANG: collisional E-loss </a:t>
            </a:r>
          </a:p>
        </p:txBody>
      </p:sp>
      <p:cxnSp>
        <p:nvCxnSpPr>
          <p:cNvPr id="12" name="Connector: Curved 11">
            <a:extLst>
              <a:ext uri="{FF2B5EF4-FFF2-40B4-BE49-F238E27FC236}">
                <a16:creationId xmlns:a16="http://schemas.microsoft.com/office/drawing/2014/main" id="{22D88B3A-FA0D-62C2-2639-BAFC151FC307}"/>
              </a:ext>
            </a:extLst>
          </p:cNvPr>
          <p:cNvCxnSpPr>
            <a:cxnSpLocks/>
          </p:cNvCxnSpPr>
          <p:nvPr/>
        </p:nvCxnSpPr>
        <p:spPr>
          <a:xfrm rot="16200000" flipV="1">
            <a:off x="1028700" y="3467100"/>
            <a:ext cx="2209800" cy="1066800"/>
          </a:xfrm>
          <a:prstGeom prst="curvedConnector3">
            <a:avLst>
              <a:gd name="adj1" fmla="val 62069"/>
            </a:avLst>
          </a:prstGeom>
          <a:ln w="19050">
            <a:solidFill>
              <a:srgbClr val="0000FF"/>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 name="Connector: Curved 14">
            <a:extLst>
              <a:ext uri="{FF2B5EF4-FFF2-40B4-BE49-F238E27FC236}">
                <a16:creationId xmlns:a16="http://schemas.microsoft.com/office/drawing/2014/main" id="{D838F1EB-4510-4377-D160-9559F5BB51B8}"/>
              </a:ext>
            </a:extLst>
          </p:cNvPr>
          <p:cNvCxnSpPr>
            <a:cxnSpLocks/>
          </p:cNvCxnSpPr>
          <p:nvPr/>
        </p:nvCxnSpPr>
        <p:spPr>
          <a:xfrm rot="5400000" flipH="1" flipV="1">
            <a:off x="4638675" y="4105276"/>
            <a:ext cx="2590800" cy="476249"/>
          </a:xfrm>
          <a:prstGeom prst="curvedConnector3">
            <a:avLst>
              <a:gd name="adj1" fmla="val 50000"/>
            </a:avLst>
          </a:prstGeom>
          <a:ln w="19050">
            <a:solidFill>
              <a:srgbClr val="0000FF"/>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5698531-597F-14B4-C291-B47A92361249}"/>
              </a:ext>
            </a:extLst>
          </p:cNvPr>
          <p:cNvSpPr txBox="1"/>
          <p:nvPr/>
        </p:nvSpPr>
        <p:spPr>
          <a:xfrm>
            <a:off x="6477000" y="6248685"/>
            <a:ext cx="1627356"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JHEP 12 (2019) 092</a:t>
            </a:r>
          </a:p>
        </p:txBody>
      </p:sp>
    </p:spTree>
    <p:extLst>
      <p:ext uri="{BB962C8B-B14F-4D97-AF65-F5344CB8AC3E}">
        <p14:creationId xmlns:p14="http://schemas.microsoft.com/office/powerpoint/2010/main" val="2226276454"/>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5" dur="500"/>
                                        <p:tgtEl>
                                          <p:spTgt spid="4">
                                            <p:txEl>
                                              <p:pRg st="1" end="1"/>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8" dur="500"/>
                                        <p:tgtEl>
                                          <p:spTgt spid="4">
                                            <p:txEl>
                                              <p:pRg st="2" end="2"/>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1" dur="500"/>
                                        <p:tgtEl>
                                          <p:spTgt spid="4">
                                            <p:txEl>
                                              <p:pRg st="3" end="3"/>
                                            </p:txEl>
                                          </p:spTgt>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13</a:t>
            </a:fld>
            <a:endParaRPr lang="en-US"/>
          </a:p>
        </p:txBody>
      </p:sp>
      <p:sp>
        <p:nvSpPr>
          <p:cNvPr id="3" name="Title 1">
            <a:extLst>
              <a:ext uri="{FF2B5EF4-FFF2-40B4-BE49-F238E27FC236}">
                <a16:creationId xmlns:a16="http://schemas.microsoft.com/office/drawing/2014/main" id="{14278ABD-0521-6845-6D6B-6BC9BC8E2581}"/>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7" name="Picture 6">
            <a:extLst>
              <a:ext uri="{FF2B5EF4-FFF2-40B4-BE49-F238E27FC236}">
                <a16:creationId xmlns:a16="http://schemas.microsoft.com/office/drawing/2014/main" id="{53BA23AB-17A7-C41C-D1C2-CFC8B0353509}"/>
              </a:ext>
            </a:extLst>
          </p:cNvPr>
          <p:cNvPicPr>
            <a:picLocks noChangeAspect="1"/>
          </p:cNvPicPr>
          <p:nvPr/>
        </p:nvPicPr>
        <p:blipFill>
          <a:blip r:embed="rId3"/>
          <a:stretch>
            <a:fillRect/>
          </a:stretch>
        </p:blipFill>
        <p:spPr>
          <a:xfrm>
            <a:off x="6629400" y="5198443"/>
            <a:ext cx="2200561" cy="675521"/>
          </a:xfrm>
          <a:prstGeom prst="rect">
            <a:avLst/>
          </a:prstGeom>
        </p:spPr>
      </p:pic>
      <p:sp>
        <p:nvSpPr>
          <p:cNvPr id="4" name="TextBox 3">
            <a:extLst>
              <a:ext uri="{FF2B5EF4-FFF2-40B4-BE49-F238E27FC236}">
                <a16:creationId xmlns:a16="http://schemas.microsoft.com/office/drawing/2014/main" id="{37C1666A-8A62-3953-52DC-CB9BBC5832FD}"/>
              </a:ext>
            </a:extLst>
          </p:cNvPr>
          <p:cNvSpPr txBox="1"/>
          <p:nvPr/>
        </p:nvSpPr>
        <p:spPr>
          <a:xfrm>
            <a:off x="190500" y="4894468"/>
            <a:ext cx="6400800" cy="1846659"/>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Models with CNM only describe the data</a:t>
            </a:r>
          </a:p>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Models with QGP formation can’t described the data</a:t>
            </a:r>
          </a:p>
          <a:p>
            <a:pPr marL="800100" lvl="1" indent="-342900">
              <a:spcBef>
                <a:spcPts val="600"/>
              </a:spcBef>
              <a:buFont typeface="Arial" panose="020B0604020202020204" pitchFamily="34" charset="0"/>
              <a:buChar char="•"/>
            </a:pPr>
            <a:r>
              <a:rPr lang="en-US" dirty="0">
                <a:latin typeface="+mj-lt"/>
                <a:cs typeface="Times New Roman" panose="02020603050405020304" pitchFamily="18" charset="0"/>
              </a:rPr>
              <a:t>Duke: radiative + collisional E-loss </a:t>
            </a:r>
          </a:p>
          <a:p>
            <a:pPr marL="800100" lvl="1" indent="-342900">
              <a:spcBef>
                <a:spcPts val="600"/>
              </a:spcBef>
              <a:buFont typeface="Arial" panose="020B0604020202020204" pitchFamily="34" charset="0"/>
              <a:buChar char="•"/>
            </a:pPr>
            <a:r>
              <a:rPr lang="en-US" dirty="0">
                <a:latin typeface="+mj-lt"/>
                <a:cs typeface="Times New Roman" panose="02020603050405020304" pitchFamily="18" charset="0"/>
              </a:rPr>
              <a:t>POWLANG: collisional E-loss </a:t>
            </a:r>
          </a:p>
          <a:p>
            <a:pPr marL="342900" indent="-342900">
              <a:spcBef>
                <a:spcPts val="600"/>
              </a:spcBef>
              <a:buFont typeface="Wingdings" panose="05000000000000000000" pitchFamily="2" charset="2"/>
              <a:buChar char="q"/>
            </a:pPr>
            <a:r>
              <a:rPr lang="en-US" dirty="0">
                <a:latin typeface="+mj-lt"/>
                <a:cs typeface="Times New Roman" panose="02020603050405020304" pitchFamily="18" charset="0"/>
              </a:rPr>
              <a:t>AMPT describes the data with </a:t>
            </a:r>
            <a:r>
              <a:rPr lang="en-US" dirty="0" err="1">
                <a:latin typeface="+mj-lt"/>
                <a:cs typeface="Times New Roman" panose="02020603050405020304" pitchFamily="18" charset="0"/>
              </a:rPr>
              <a:t>E-loss+Cronin</a:t>
            </a:r>
            <a:endParaRPr lang="en-US" dirty="0">
              <a:latin typeface="+mj-lt"/>
              <a:cs typeface="Times New Roman" panose="02020603050405020304" pitchFamily="18" charset="0"/>
            </a:endParaRPr>
          </a:p>
        </p:txBody>
      </p:sp>
      <p:pic>
        <p:nvPicPr>
          <p:cNvPr id="8" name="Picture 7">
            <a:extLst>
              <a:ext uri="{FF2B5EF4-FFF2-40B4-BE49-F238E27FC236}">
                <a16:creationId xmlns:a16="http://schemas.microsoft.com/office/drawing/2014/main" id="{116F52C3-2587-3FFF-DDBF-848C140FAACC}"/>
              </a:ext>
            </a:extLst>
          </p:cNvPr>
          <p:cNvPicPr>
            <a:picLocks noChangeAspect="1"/>
          </p:cNvPicPr>
          <p:nvPr/>
        </p:nvPicPr>
        <p:blipFill>
          <a:blip r:embed="rId4"/>
          <a:stretch>
            <a:fillRect/>
          </a:stretch>
        </p:blipFill>
        <p:spPr>
          <a:xfrm>
            <a:off x="-76200" y="823593"/>
            <a:ext cx="9144000" cy="4003589"/>
          </a:xfrm>
          <a:prstGeom prst="rect">
            <a:avLst/>
          </a:prstGeom>
        </p:spPr>
      </p:pic>
    </p:spTree>
    <p:extLst>
      <p:ext uri="{BB962C8B-B14F-4D97-AF65-F5344CB8AC3E}">
        <p14:creationId xmlns:p14="http://schemas.microsoft.com/office/powerpoint/2010/main" val="794812688"/>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14</a:t>
            </a:fld>
            <a:endParaRPr lang="en-US"/>
          </a:p>
        </p:txBody>
      </p:sp>
      <p:sp>
        <p:nvSpPr>
          <p:cNvPr id="3" name="Title 1">
            <a:extLst>
              <a:ext uri="{FF2B5EF4-FFF2-40B4-BE49-F238E27FC236}">
                <a16:creationId xmlns:a16="http://schemas.microsoft.com/office/drawing/2014/main" id="{14278ABD-0521-6845-6D6B-6BC9BC8E2581}"/>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7" name="Picture 6">
            <a:extLst>
              <a:ext uri="{FF2B5EF4-FFF2-40B4-BE49-F238E27FC236}">
                <a16:creationId xmlns:a16="http://schemas.microsoft.com/office/drawing/2014/main" id="{53BA23AB-17A7-C41C-D1C2-CFC8B0353509}"/>
              </a:ext>
            </a:extLst>
          </p:cNvPr>
          <p:cNvPicPr>
            <a:picLocks noChangeAspect="1"/>
          </p:cNvPicPr>
          <p:nvPr/>
        </p:nvPicPr>
        <p:blipFill>
          <a:blip r:embed="rId3"/>
          <a:stretch>
            <a:fillRect/>
          </a:stretch>
        </p:blipFill>
        <p:spPr>
          <a:xfrm>
            <a:off x="5867400" y="940176"/>
            <a:ext cx="2200561" cy="675521"/>
          </a:xfrm>
          <a:prstGeom prst="rect">
            <a:avLst/>
          </a:prstGeom>
        </p:spPr>
      </p:pic>
      <p:sp>
        <p:nvSpPr>
          <p:cNvPr id="4" name="TextBox 3">
            <a:extLst>
              <a:ext uri="{FF2B5EF4-FFF2-40B4-BE49-F238E27FC236}">
                <a16:creationId xmlns:a16="http://schemas.microsoft.com/office/drawing/2014/main" id="{37C1666A-8A62-3953-52DC-CB9BBC5832FD}"/>
              </a:ext>
            </a:extLst>
          </p:cNvPr>
          <p:cNvSpPr txBox="1"/>
          <p:nvPr/>
        </p:nvSpPr>
        <p:spPr>
          <a:xfrm>
            <a:off x="647700" y="4484423"/>
            <a:ext cx="7848600" cy="1431161"/>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dirty="0" err="1">
                <a:latin typeface="+mj-lt"/>
                <a:cs typeface="Times New Roman" panose="02020603050405020304" pitchFamily="18" charset="0"/>
              </a:rPr>
              <a:t>nPDF</a:t>
            </a:r>
            <a:r>
              <a:rPr lang="en-US" dirty="0">
                <a:latin typeface="+mj-lt"/>
                <a:cs typeface="Times New Roman" panose="02020603050405020304" pitchFamily="18" charset="0"/>
              </a:rPr>
              <a:t> underestimated the charm baryon </a:t>
            </a:r>
            <a:r>
              <a:rPr lang="en-US" dirty="0" err="1">
                <a:latin typeface="+mj-lt"/>
                <a:cs typeface="Times New Roman" panose="02020603050405020304" pitchFamily="18" charset="0"/>
              </a:rPr>
              <a:t>R</a:t>
            </a:r>
            <a:r>
              <a:rPr lang="en-US" baseline="-25000" dirty="0" err="1">
                <a:latin typeface="+mj-lt"/>
                <a:cs typeface="Times New Roman" panose="02020603050405020304" pitchFamily="18" charset="0"/>
              </a:rPr>
              <a:t>pb</a:t>
            </a:r>
            <a:r>
              <a:rPr lang="en-US" dirty="0">
                <a:latin typeface="+mj-lt"/>
                <a:cs typeface="Times New Roman" panose="02020603050405020304" pitchFamily="18" charset="0"/>
              </a:rPr>
              <a:t>.  </a:t>
            </a:r>
          </a:p>
          <a:p>
            <a:pPr marL="285750" indent="-285750">
              <a:spcBef>
                <a:spcPts val="600"/>
              </a:spcBef>
              <a:buFont typeface="Wingdings" panose="05000000000000000000" pitchFamily="2" charset="2"/>
              <a:buChar char="q"/>
            </a:pPr>
            <a:r>
              <a:rPr lang="en-US" dirty="0">
                <a:latin typeface="+mj-lt"/>
                <a:cs typeface="Times New Roman" panose="02020603050405020304" pitchFamily="18" charset="0"/>
              </a:rPr>
              <a:t>QCM model agrees with the data </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QGP formation in </a:t>
            </a:r>
            <a:r>
              <a:rPr lang="en-US" dirty="0" err="1">
                <a:latin typeface="+mj-lt"/>
                <a:cs typeface="Times New Roman" panose="02020603050405020304" pitchFamily="18" charset="0"/>
              </a:rPr>
              <a:t>pPb</a:t>
            </a:r>
            <a:r>
              <a:rPr lang="en-US" dirty="0">
                <a:latin typeface="+mj-lt"/>
                <a:cs typeface="Times New Roman" panose="02020603050405020304" pitchFamily="18" charset="0"/>
              </a:rPr>
              <a:t> w/coalescence </a:t>
            </a:r>
          </a:p>
          <a:p>
            <a:pPr marL="342900" indent="-342900">
              <a:spcBef>
                <a:spcPts val="600"/>
              </a:spcBef>
              <a:buFont typeface="Wingdings" panose="05000000000000000000" pitchFamily="2" charset="2"/>
              <a:buChar char="q"/>
            </a:pPr>
            <a:r>
              <a:rPr lang="en-US" dirty="0">
                <a:latin typeface="+mj-lt"/>
                <a:cs typeface="Times New Roman" panose="02020603050405020304" pitchFamily="18" charset="0"/>
              </a:rPr>
              <a:t>More on charm baryons layer when discussing hadronizations. </a:t>
            </a:r>
          </a:p>
        </p:txBody>
      </p:sp>
      <p:pic>
        <p:nvPicPr>
          <p:cNvPr id="6" name="Picture 5">
            <a:extLst>
              <a:ext uri="{FF2B5EF4-FFF2-40B4-BE49-F238E27FC236}">
                <a16:creationId xmlns:a16="http://schemas.microsoft.com/office/drawing/2014/main" id="{E8711887-3EDA-2DE1-B92B-180718C618F9}"/>
              </a:ext>
            </a:extLst>
          </p:cNvPr>
          <p:cNvPicPr>
            <a:picLocks noChangeAspect="1"/>
          </p:cNvPicPr>
          <p:nvPr/>
        </p:nvPicPr>
        <p:blipFill>
          <a:blip r:embed="rId4"/>
          <a:stretch>
            <a:fillRect/>
          </a:stretch>
        </p:blipFill>
        <p:spPr>
          <a:xfrm>
            <a:off x="457200" y="798752"/>
            <a:ext cx="3671310" cy="3354288"/>
          </a:xfrm>
          <a:prstGeom prst="rect">
            <a:avLst/>
          </a:prstGeom>
        </p:spPr>
      </p:pic>
      <p:pic>
        <p:nvPicPr>
          <p:cNvPr id="10" name="Picture 9">
            <a:extLst>
              <a:ext uri="{FF2B5EF4-FFF2-40B4-BE49-F238E27FC236}">
                <a16:creationId xmlns:a16="http://schemas.microsoft.com/office/drawing/2014/main" id="{B898E530-76CD-2CF3-F0CF-92EE70FB3AD9}"/>
              </a:ext>
            </a:extLst>
          </p:cNvPr>
          <p:cNvPicPr>
            <a:picLocks noChangeAspect="1"/>
          </p:cNvPicPr>
          <p:nvPr/>
        </p:nvPicPr>
        <p:blipFill>
          <a:blip r:embed="rId5"/>
          <a:stretch>
            <a:fillRect/>
          </a:stretch>
        </p:blipFill>
        <p:spPr>
          <a:xfrm>
            <a:off x="5000252" y="623978"/>
            <a:ext cx="3251842" cy="3620307"/>
          </a:xfrm>
          <a:prstGeom prst="rect">
            <a:avLst/>
          </a:prstGeom>
        </p:spPr>
      </p:pic>
      <p:sp>
        <p:nvSpPr>
          <p:cNvPr id="5" name="TextBox 4">
            <a:extLst>
              <a:ext uri="{FF2B5EF4-FFF2-40B4-BE49-F238E27FC236}">
                <a16:creationId xmlns:a16="http://schemas.microsoft.com/office/drawing/2014/main" id="{7FB6694E-69B4-14E5-0EC5-4134C5E8451F}"/>
              </a:ext>
            </a:extLst>
          </p:cNvPr>
          <p:cNvSpPr txBox="1"/>
          <p:nvPr/>
        </p:nvSpPr>
        <p:spPr>
          <a:xfrm>
            <a:off x="6167580" y="6155722"/>
            <a:ext cx="1600200" cy="461665"/>
          </a:xfrm>
          <a:prstGeom prst="rect">
            <a:avLst/>
          </a:prstGeom>
          <a:blipFill>
            <a:blip r:embed="rId6"/>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JHEP 12 (2023) 086</a:t>
            </a:r>
          </a:p>
          <a:p>
            <a:r>
              <a:rPr lang="en-US" sz="1200" b="1" dirty="0">
                <a:solidFill>
                  <a:schemeClr val="bg1"/>
                </a:solidFill>
                <a:effectLst>
                  <a:outerShdw blurRad="50800" dist="38100" dir="5400000" algn="t" rotWithShape="0">
                    <a:prstClr val="black">
                      <a:alpha val="40000"/>
                    </a:prstClr>
                  </a:outerShdw>
                </a:effectLst>
              </a:rPr>
              <a:t>arXiv:2405.14538</a:t>
            </a:r>
          </a:p>
        </p:txBody>
      </p:sp>
    </p:spTree>
    <p:extLst>
      <p:ext uri="{BB962C8B-B14F-4D97-AF65-F5344CB8AC3E}">
        <p14:creationId xmlns:p14="http://schemas.microsoft.com/office/powerpoint/2010/main" val="3373883413"/>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75E08FC3-8E70-4580-8031-28B808E0EC1D}" type="slidenum">
              <a:rPr lang="en-US" altLang="zh-CN" smtClean="0"/>
              <a:pPr>
                <a:defRPr/>
              </a:pPr>
              <a:t>15</a:t>
            </a:fld>
            <a:endParaRPr lang="en-US" altLang="zh-CN"/>
          </a:p>
        </p:txBody>
      </p:sp>
      <p:sp>
        <p:nvSpPr>
          <p:cNvPr id="4" name="TextBox 3"/>
          <p:cNvSpPr txBox="1"/>
          <p:nvPr/>
        </p:nvSpPr>
        <p:spPr>
          <a:xfrm>
            <a:off x="3764255" y="5105400"/>
            <a:ext cx="4922545" cy="1354217"/>
          </a:xfrm>
          <a:prstGeom prst="rect">
            <a:avLst/>
          </a:prstGeom>
          <a:noFill/>
        </p:spPr>
        <p:txBody>
          <a:bodyPr wrap="square" rtlCol="0">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enhancement: -2.0&lt;y&lt;-1.4 (Au-going)</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Suppression: 1.4 &lt; y&lt; 2.0 (d-going) </a:t>
            </a:r>
          </a:p>
          <a:p>
            <a:pPr marL="800100" lvl="1" indent="-342900">
              <a:spcBef>
                <a:spcPts val="600"/>
              </a:spcBef>
              <a:buFont typeface="Wingdings" panose="05000000000000000000" pitchFamily="2" charset="2"/>
              <a:buChar char="q"/>
            </a:pPr>
            <a:r>
              <a:rPr lang="en-US" dirty="0" err="1">
                <a:latin typeface="+mj-lt"/>
                <a:cs typeface="Times New Roman" panose="02020603050405020304" pitchFamily="18" charset="0"/>
              </a:rPr>
              <a:t>nPDF+k</a:t>
            </a:r>
            <a:r>
              <a:rPr lang="en-US" baseline="-25000" dirty="0" err="1">
                <a:latin typeface="+mj-lt"/>
                <a:cs typeface="Times New Roman" panose="02020603050405020304" pitchFamily="18" charset="0"/>
              </a:rPr>
              <a:t>T</a:t>
            </a:r>
            <a:r>
              <a:rPr lang="en-US" dirty="0">
                <a:latin typeface="+mj-lt"/>
                <a:cs typeface="Times New Roman" panose="02020603050405020304" pitchFamily="18" charset="0"/>
              </a:rPr>
              <a:t> broadening can’t describe data in all centralities </a:t>
            </a:r>
          </a:p>
        </p:txBody>
      </p:sp>
      <p:sp>
        <p:nvSpPr>
          <p:cNvPr id="2" name="Title 1">
            <a:extLst>
              <a:ext uri="{FF2B5EF4-FFF2-40B4-BE49-F238E27FC236}">
                <a16:creationId xmlns:a16="http://schemas.microsoft.com/office/drawing/2014/main" id="{8907E443-9E4B-708C-52D8-CD23B5B24A1B}"/>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5" name="Picture 4">
            <a:extLst>
              <a:ext uri="{FF2B5EF4-FFF2-40B4-BE49-F238E27FC236}">
                <a16:creationId xmlns:a16="http://schemas.microsoft.com/office/drawing/2014/main" id="{777AAEFA-C7C4-381B-6AC9-5621733892C5}"/>
              </a:ext>
            </a:extLst>
          </p:cNvPr>
          <p:cNvPicPr>
            <a:picLocks noChangeAspect="1"/>
          </p:cNvPicPr>
          <p:nvPr/>
        </p:nvPicPr>
        <p:blipFill>
          <a:blip r:embed="rId3"/>
          <a:stretch>
            <a:fillRect/>
          </a:stretch>
        </p:blipFill>
        <p:spPr>
          <a:xfrm>
            <a:off x="210913" y="675024"/>
            <a:ext cx="3816376" cy="5878176"/>
          </a:xfrm>
          <a:prstGeom prst="rect">
            <a:avLst/>
          </a:prstGeom>
        </p:spPr>
      </p:pic>
      <p:pic>
        <p:nvPicPr>
          <p:cNvPr id="10" name="Picture 9">
            <a:extLst>
              <a:ext uri="{FF2B5EF4-FFF2-40B4-BE49-F238E27FC236}">
                <a16:creationId xmlns:a16="http://schemas.microsoft.com/office/drawing/2014/main" id="{A1A98F09-E7F8-289F-7FC7-19D9BDA0E5B9}"/>
              </a:ext>
            </a:extLst>
          </p:cNvPr>
          <p:cNvPicPr>
            <a:picLocks noChangeAspect="1"/>
          </p:cNvPicPr>
          <p:nvPr/>
        </p:nvPicPr>
        <p:blipFill rotWithShape="1">
          <a:blip r:embed="rId4"/>
          <a:srcRect l="5073"/>
          <a:stretch/>
        </p:blipFill>
        <p:spPr>
          <a:xfrm>
            <a:off x="4610100" y="741905"/>
            <a:ext cx="3581400" cy="4237477"/>
          </a:xfrm>
          <a:prstGeom prst="rect">
            <a:avLst/>
          </a:prstGeom>
        </p:spPr>
      </p:pic>
      <p:sp>
        <p:nvSpPr>
          <p:cNvPr id="16" name="TextBox 15"/>
          <p:cNvSpPr txBox="1"/>
          <p:nvPr/>
        </p:nvSpPr>
        <p:spPr>
          <a:xfrm>
            <a:off x="76200" y="6492545"/>
            <a:ext cx="1838589"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PRL 112, 252301(2014) </a:t>
            </a:r>
            <a:endParaRPr lang="en-US" sz="1200" dirty="0">
              <a:solidFill>
                <a:schemeClr val="bg1"/>
              </a:solidFill>
            </a:endParaRPr>
          </a:p>
        </p:txBody>
      </p:sp>
    </p:spTree>
    <p:extLst>
      <p:ext uri="{BB962C8B-B14F-4D97-AF65-F5344CB8AC3E}">
        <p14:creationId xmlns:p14="http://schemas.microsoft.com/office/powerpoint/2010/main" val="4066628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DEAD1E1-6C08-26FE-CA6E-E5872CBB4F3B}"/>
              </a:ext>
            </a:extLst>
          </p:cNvPr>
          <p:cNvPicPr>
            <a:picLocks noChangeAspect="1"/>
          </p:cNvPicPr>
          <p:nvPr/>
        </p:nvPicPr>
        <p:blipFill rotWithShape="1">
          <a:blip r:embed="rId3"/>
          <a:srcRect l="4607" t="4100" r="3314"/>
          <a:stretch/>
        </p:blipFill>
        <p:spPr>
          <a:xfrm>
            <a:off x="4833180" y="3810000"/>
            <a:ext cx="4234620" cy="3048000"/>
          </a:xfrm>
          <a:prstGeom prst="rect">
            <a:avLst/>
          </a:prstGeom>
        </p:spPr>
      </p:pic>
      <p:sp>
        <p:nvSpPr>
          <p:cNvPr id="7" name="Slide Number Placeholder 6"/>
          <p:cNvSpPr>
            <a:spLocks noGrp="1"/>
          </p:cNvSpPr>
          <p:nvPr>
            <p:ph type="sldNum" sz="quarter" idx="12"/>
          </p:nvPr>
        </p:nvSpPr>
        <p:spPr/>
        <p:txBody>
          <a:bodyPr/>
          <a:lstStyle/>
          <a:p>
            <a:pPr>
              <a:defRPr/>
            </a:pPr>
            <a:fld id="{75E08FC3-8E70-4580-8031-28B808E0EC1D}" type="slidenum">
              <a:rPr lang="en-US" altLang="zh-CN" smtClean="0"/>
              <a:pPr>
                <a:defRPr/>
              </a:pPr>
              <a:t>16</a:t>
            </a:fld>
            <a:endParaRPr lang="en-US" altLang="zh-CN"/>
          </a:p>
        </p:txBody>
      </p:sp>
      <p:sp>
        <p:nvSpPr>
          <p:cNvPr id="2" name="Title 1">
            <a:extLst>
              <a:ext uri="{FF2B5EF4-FFF2-40B4-BE49-F238E27FC236}">
                <a16:creationId xmlns:a16="http://schemas.microsoft.com/office/drawing/2014/main" id="{8907E443-9E4B-708C-52D8-CD23B5B24A1B}"/>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5" name="Picture 4">
            <a:extLst>
              <a:ext uri="{FF2B5EF4-FFF2-40B4-BE49-F238E27FC236}">
                <a16:creationId xmlns:a16="http://schemas.microsoft.com/office/drawing/2014/main" id="{85F4F53F-9C5B-DDF4-A27C-B7B9303DF260}"/>
              </a:ext>
            </a:extLst>
          </p:cNvPr>
          <p:cNvPicPr>
            <a:picLocks noChangeAspect="1"/>
          </p:cNvPicPr>
          <p:nvPr/>
        </p:nvPicPr>
        <p:blipFill rotWithShape="1">
          <a:blip r:embed="rId4"/>
          <a:srcRect l="2415" r="1020"/>
          <a:stretch/>
        </p:blipFill>
        <p:spPr>
          <a:xfrm>
            <a:off x="0" y="762000"/>
            <a:ext cx="9144000" cy="3048000"/>
          </a:xfrm>
          <a:prstGeom prst="rect">
            <a:avLst/>
          </a:prstGeom>
        </p:spPr>
      </p:pic>
      <p:sp>
        <p:nvSpPr>
          <p:cNvPr id="10" name="TextBox 9">
            <a:extLst>
              <a:ext uri="{FF2B5EF4-FFF2-40B4-BE49-F238E27FC236}">
                <a16:creationId xmlns:a16="http://schemas.microsoft.com/office/drawing/2014/main" id="{A3CB1543-D34D-77D6-00F3-4DFD3CC09AC3}"/>
              </a:ext>
            </a:extLst>
          </p:cNvPr>
          <p:cNvSpPr txBox="1"/>
          <p:nvPr/>
        </p:nvSpPr>
        <p:spPr>
          <a:xfrm>
            <a:off x="-533400" y="3810000"/>
            <a:ext cx="5943600" cy="3477875"/>
          </a:xfrm>
          <a:prstGeom prst="rect">
            <a:avLst/>
          </a:prstGeom>
          <a:noFill/>
        </p:spPr>
        <p:txBody>
          <a:bodyPr wrap="square">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enhancement: -4.0&lt;y*&lt;-2.5 (Pb-going)</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Suppression: 2.5 &lt; y*&lt; 4.0 (p-going) </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Model w/</a:t>
            </a:r>
            <a:r>
              <a:rPr lang="en-US" dirty="0" err="1">
                <a:latin typeface="+mj-lt"/>
                <a:cs typeface="Times New Roman" panose="02020603050405020304" pitchFamily="18" charset="0"/>
              </a:rPr>
              <a:t>nPDF</a:t>
            </a:r>
            <a:r>
              <a:rPr lang="en-US" dirty="0">
                <a:latin typeface="+mj-lt"/>
                <a:cs typeface="Times New Roman" panose="02020603050405020304" pitchFamily="18" charset="0"/>
              </a:rPr>
              <a:t> only differ from data </a:t>
            </a:r>
          </a:p>
          <a:p>
            <a:pPr marL="1200150" lvl="2" indent="-285750">
              <a:spcBef>
                <a:spcPts val="600"/>
              </a:spcBef>
              <a:buFont typeface="Arial" panose="020B0604020202020204" pitchFamily="34" charset="0"/>
              <a:buChar char="•"/>
            </a:pPr>
            <a:r>
              <a:rPr lang="en-US" dirty="0">
                <a:latin typeface="+mj-lt"/>
                <a:cs typeface="Times New Roman" panose="02020603050405020304" pitchFamily="18" charset="0"/>
              </a:rPr>
              <a:t>Other CNM effects</a:t>
            </a:r>
          </a:p>
          <a:p>
            <a:pPr marL="742950" lvl="1" indent="-285750">
              <a:spcBef>
                <a:spcPts val="600"/>
              </a:spcBef>
              <a:buFont typeface="Wingdings" panose="05000000000000000000" pitchFamily="2" charset="2"/>
              <a:buChar char="q"/>
            </a:pPr>
            <a:r>
              <a:rPr lang="en-US" dirty="0">
                <a:latin typeface="+mj-lt"/>
                <a:cs typeface="Times New Roman" panose="02020603050405020304" pitchFamily="18" charset="0"/>
              </a:rPr>
              <a:t>CGC describe the data </a:t>
            </a:r>
          </a:p>
          <a:p>
            <a:pPr marL="1200150" lvl="2" indent="-285750">
              <a:spcBef>
                <a:spcPts val="600"/>
              </a:spcBef>
              <a:buFont typeface="Arial" panose="020B0604020202020204" pitchFamily="34" charset="0"/>
              <a:buChar char="•"/>
            </a:pPr>
            <a:r>
              <a:rPr lang="en-US" dirty="0">
                <a:latin typeface="+mj-lt"/>
                <a:cs typeface="Times New Roman" panose="02020603050405020304" pitchFamily="18" charset="0"/>
              </a:rPr>
              <a:t>No applicable in Pb going, i.e. large x</a:t>
            </a:r>
          </a:p>
          <a:p>
            <a:pPr marL="742950" lvl="1" indent="-285750">
              <a:spcBef>
                <a:spcPts val="600"/>
              </a:spcBef>
              <a:buFont typeface="Wingdings" panose="05000000000000000000" pitchFamily="2" charset="2"/>
              <a:buChar char="q"/>
            </a:pPr>
            <a:r>
              <a:rPr lang="en-US" dirty="0">
                <a:latin typeface="+mj-lt"/>
                <a:cs typeface="Times New Roman" panose="02020603050405020304" pitchFamily="18" charset="0"/>
              </a:rPr>
              <a:t>CNM E-loss (FCEL) alone can’t describe the data </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Sqrt(s) dependence </a:t>
            </a:r>
            <a:r>
              <a:rPr lang="en-US" dirty="0">
                <a:latin typeface="+mj-lt"/>
                <a:cs typeface="Times New Roman" panose="02020603050405020304" pitchFamily="18" charset="0"/>
                <a:sym typeface="Wingdings" panose="05000000000000000000" pitchFamily="2" charset="2"/>
              </a:rPr>
              <a:t> difference in x distribution.</a:t>
            </a:r>
          </a:p>
          <a:p>
            <a:pPr marL="800100" lvl="1" indent="-342900">
              <a:spcBef>
                <a:spcPts val="600"/>
              </a:spcBef>
              <a:buFont typeface="Wingdings" panose="05000000000000000000" pitchFamily="2" charset="2"/>
              <a:buChar char="q"/>
            </a:pPr>
            <a:endParaRPr lang="en-US" dirty="0">
              <a:latin typeface="+mj-lt"/>
              <a:cs typeface="Times New Roman" panose="02020603050405020304" pitchFamily="18" charset="0"/>
            </a:endParaRPr>
          </a:p>
        </p:txBody>
      </p:sp>
      <p:sp>
        <p:nvSpPr>
          <p:cNvPr id="16" name="TextBox 15"/>
          <p:cNvSpPr txBox="1"/>
          <p:nvPr/>
        </p:nvSpPr>
        <p:spPr>
          <a:xfrm>
            <a:off x="7086600" y="592940"/>
            <a:ext cx="1838589"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PRL 131 (2023) 102301</a:t>
            </a:r>
            <a:endParaRPr lang="en-US" sz="1200" dirty="0">
              <a:solidFill>
                <a:schemeClr val="bg1"/>
              </a:solidFill>
            </a:endParaRPr>
          </a:p>
        </p:txBody>
      </p:sp>
    </p:spTree>
    <p:extLst>
      <p:ext uri="{BB962C8B-B14F-4D97-AF65-F5344CB8AC3E}">
        <p14:creationId xmlns:p14="http://schemas.microsoft.com/office/powerpoint/2010/main" val="1434597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B4218E1-E51E-5485-2081-8638CD450805}"/>
              </a:ext>
            </a:extLst>
          </p:cNvPr>
          <p:cNvPicPr>
            <a:picLocks noChangeAspect="1"/>
          </p:cNvPicPr>
          <p:nvPr/>
        </p:nvPicPr>
        <p:blipFill>
          <a:blip r:embed="rId3"/>
          <a:stretch>
            <a:fillRect/>
          </a:stretch>
        </p:blipFill>
        <p:spPr>
          <a:xfrm>
            <a:off x="4610100" y="3694263"/>
            <a:ext cx="4186237" cy="3163737"/>
          </a:xfrm>
          <a:prstGeom prst="rect">
            <a:avLst/>
          </a:prstGeom>
        </p:spPr>
      </p:pic>
      <p:pic>
        <p:nvPicPr>
          <p:cNvPr id="4" name="Picture 3">
            <a:extLst>
              <a:ext uri="{FF2B5EF4-FFF2-40B4-BE49-F238E27FC236}">
                <a16:creationId xmlns:a16="http://schemas.microsoft.com/office/drawing/2014/main" id="{7D0CA746-1DFD-E535-90E6-1019D8AD69A2}"/>
              </a:ext>
            </a:extLst>
          </p:cNvPr>
          <p:cNvPicPr>
            <a:picLocks noChangeAspect="1"/>
          </p:cNvPicPr>
          <p:nvPr/>
        </p:nvPicPr>
        <p:blipFill>
          <a:blip r:embed="rId4"/>
          <a:stretch>
            <a:fillRect/>
          </a:stretch>
        </p:blipFill>
        <p:spPr>
          <a:xfrm>
            <a:off x="279425" y="610868"/>
            <a:ext cx="8372475" cy="3205149"/>
          </a:xfrm>
          <a:prstGeom prst="rect">
            <a:avLst/>
          </a:prstGeom>
        </p:spPr>
      </p:pic>
      <p:sp>
        <p:nvSpPr>
          <p:cNvPr id="7" name="Slide Number Placeholder 6"/>
          <p:cNvSpPr>
            <a:spLocks noGrp="1"/>
          </p:cNvSpPr>
          <p:nvPr>
            <p:ph type="sldNum" sz="quarter" idx="12"/>
          </p:nvPr>
        </p:nvSpPr>
        <p:spPr/>
        <p:txBody>
          <a:bodyPr/>
          <a:lstStyle/>
          <a:p>
            <a:pPr>
              <a:defRPr/>
            </a:pPr>
            <a:fld id="{75E08FC3-8E70-4580-8031-28B808E0EC1D}" type="slidenum">
              <a:rPr lang="en-US" altLang="zh-CN" smtClean="0"/>
              <a:pPr>
                <a:defRPr/>
              </a:pPr>
              <a:t>17</a:t>
            </a:fld>
            <a:endParaRPr lang="en-US" altLang="zh-CN"/>
          </a:p>
        </p:txBody>
      </p:sp>
      <p:sp>
        <p:nvSpPr>
          <p:cNvPr id="2" name="Title 1">
            <a:extLst>
              <a:ext uri="{FF2B5EF4-FFF2-40B4-BE49-F238E27FC236}">
                <a16:creationId xmlns:a16="http://schemas.microsoft.com/office/drawing/2014/main" id="{8907E443-9E4B-708C-52D8-CD23B5B24A1B}"/>
              </a:ext>
            </a:extLst>
          </p:cNvPr>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sp>
        <p:nvSpPr>
          <p:cNvPr id="10" name="TextBox 9">
            <a:extLst>
              <a:ext uri="{FF2B5EF4-FFF2-40B4-BE49-F238E27FC236}">
                <a16:creationId xmlns:a16="http://schemas.microsoft.com/office/drawing/2014/main" id="{A3CB1543-D34D-77D6-00F3-4DFD3CC09AC3}"/>
              </a:ext>
            </a:extLst>
          </p:cNvPr>
          <p:cNvSpPr txBox="1"/>
          <p:nvPr/>
        </p:nvSpPr>
        <p:spPr>
          <a:xfrm>
            <a:off x="-342900" y="4114542"/>
            <a:ext cx="4953000" cy="2062103"/>
          </a:xfrm>
          <a:prstGeom prst="rect">
            <a:avLst/>
          </a:prstGeom>
          <a:noFill/>
        </p:spPr>
        <p:txBody>
          <a:bodyPr wrap="square">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No enhancement: -3.5&lt;y*&lt;-2.5 (Pb-going)</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Suppression: 2.5 &lt; y*&lt; 3.5 (p-going) </a:t>
            </a:r>
          </a:p>
          <a:p>
            <a:pPr marL="800100" lvl="1" indent="-342900">
              <a:spcBef>
                <a:spcPts val="600"/>
              </a:spcBef>
              <a:buFont typeface="Wingdings" panose="05000000000000000000" pitchFamily="2" charset="2"/>
              <a:buChar char="q"/>
            </a:pPr>
            <a:r>
              <a:rPr lang="en-US" dirty="0" err="1">
                <a:latin typeface="+mj-lt"/>
                <a:cs typeface="Times New Roman" panose="02020603050405020304" pitchFamily="18" charset="0"/>
                <a:sym typeface="Wingdings" panose="05000000000000000000" pitchFamily="2" charset="2"/>
              </a:rPr>
              <a:t>nPDF</a:t>
            </a:r>
            <a:r>
              <a:rPr lang="en-US" dirty="0">
                <a:latin typeface="+mj-lt"/>
                <a:cs typeface="Times New Roman" panose="02020603050405020304" pitchFamily="18" charset="0"/>
                <a:sym typeface="Wingdings" panose="05000000000000000000" pitchFamily="2" charset="2"/>
              </a:rPr>
              <a:t> described the data</a:t>
            </a:r>
          </a:p>
          <a:p>
            <a:pPr marL="1257300" lvl="2" indent="-342900">
              <a:spcBef>
                <a:spcPts val="600"/>
              </a:spcBef>
              <a:buFont typeface="Wingdings" panose="05000000000000000000" pitchFamily="2" charset="2"/>
              <a:buChar char="§"/>
            </a:pPr>
            <a:r>
              <a:rPr lang="en-US" dirty="0">
                <a:latin typeface="+mj-lt"/>
                <a:cs typeface="Times New Roman" panose="02020603050405020304" pitchFamily="18" charset="0"/>
                <a:sym typeface="Wingdings" panose="05000000000000000000" pitchFamily="2" charset="2"/>
              </a:rPr>
              <a:t>Larger error than data</a:t>
            </a:r>
          </a:p>
          <a:p>
            <a:pPr marL="800100" lvl="1" indent="-342900">
              <a:spcBef>
                <a:spcPts val="600"/>
              </a:spcBef>
              <a:buFont typeface="Wingdings" panose="05000000000000000000" pitchFamily="2" charset="2"/>
              <a:buChar char="q"/>
            </a:pPr>
            <a:endParaRPr lang="en-US" dirty="0">
              <a:latin typeface="+mj-lt"/>
              <a:cs typeface="Times New Roman" panose="02020603050405020304" pitchFamily="18" charset="0"/>
            </a:endParaRPr>
          </a:p>
        </p:txBody>
      </p:sp>
      <p:sp>
        <p:nvSpPr>
          <p:cNvPr id="16" name="TextBox 15"/>
          <p:cNvSpPr txBox="1"/>
          <p:nvPr/>
        </p:nvSpPr>
        <p:spPr>
          <a:xfrm>
            <a:off x="357188" y="6188075"/>
            <a:ext cx="1752600"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rPr>
              <a:t>PRD 99 (2019) 052011</a:t>
            </a:r>
            <a:endParaRPr lang="en-US" sz="1200" dirty="0">
              <a:solidFill>
                <a:schemeClr val="bg1"/>
              </a:solidFill>
            </a:endParaRPr>
          </a:p>
        </p:txBody>
      </p:sp>
    </p:spTree>
    <p:extLst>
      <p:ext uri="{BB962C8B-B14F-4D97-AF65-F5344CB8AC3E}">
        <p14:creationId xmlns:p14="http://schemas.microsoft.com/office/powerpoint/2010/main" val="1501384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938E98-D452-82D9-14F8-88AD372C69A3}"/>
              </a:ext>
            </a:extLst>
          </p:cNvPr>
          <p:cNvSpPr>
            <a:spLocks noGrp="1"/>
          </p:cNvSpPr>
          <p:nvPr>
            <p:ph type="sldNum" sz="quarter" idx="12"/>
          </p:nvPr>
        </p:nvSpPr>
        <p:spPr/>
        <p:txBody>
          <a:bodyPr/>
          <a:lstStyle/>
          <a:p>
            <a:pPr>
              <a:defRPr/>
            </a:pPr>
            <a:fld id="{CEF33F42-3AFE-4989-9DA6-10DF86F63805}" type="slidenum">
              <a:rPr lang="en-US" smtClean="0"/>
              <a:pPr>
                <a:defRPr/>
              </a:pPr>
              <a:t>18</a:t>
            </a:fld>
            <a:endParaRPr lang="en-US"/>
          </a:p>
        </p:txBody>
      </p:sp>
      <p:sp>
        <p:nvSpPr>
          <p:cNvPr id="3" name="Title 1">
            <a:extLst>
              <a:ext uri="{FF2B5EF4-FFF2-40B4-BE49-F238E27FC236}">
                <a16:creationId xmlns:a16="http://schemas.microsoft.com/office/drawing/2014/main" id="{176385F1-D76F-73AF-D27F-E20ACF341AA2}"/>
              </a:ext>
            </a:extLst>
          </p:cNvPr>
          <p:cNvSpPr txBox="1">
            <a:spLocks/>
          </p:cNvSpPr>
          <p:nvPr/>
        </p:nvSpPr>
        <p:spPr>
          <a:xfrm>
            <a:off x="762000" y="381000"/>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Can we quantify QGP E-loss from the suppression &amp; enhancement of heavy flavor measurements?</a:t>
            </a:r>
          </a:p>
        </p:txBody>
      </p:sp>
      <p:sp>
        <p:nvSpPr>
          <p:cNvPr id="4" name="TextBox 3">
            <a:extLst>
              <a:ext uri="{FF2B5EF4-FFF2-40B4-BE49-F238E27FC236}">
                <a16:creationId xmlns:a16="http://schemas.microsoft.com/office/drawing/2014/main" id="{47AE5F9F-E447-9C4C-1A82-6112F2FBAF4E}"/>
              </a:ext>
            </a:extLst>
          </p:cNvPr>
          <p:cNvSpPr txBox="1"/>
          <p:nvPr/>
        </p:nvSpPr>
        <p:spPr>
          <a:xfrm>
            <a:off x="609600" y="1251770"/>
            <a:ext cx="7924800" cy="5632311"/>
          </a:xfrm>
          <a:prstGeom prst="rect">
            <a:avLst/>
          </a:prstGeom>
          <a:noFill/>
        </p:spPr>
        <p:txBody>
          <a:bodyPr wrap="square" rtlCol="0">
            <a:spAutoFit/>
          </a:bodyPr>
          <a:lstStyle/>
          <a:p>
            <a:pPr marL="742950" lvl="1" indent="-285750">
              <a:buFont typeface="Wingdings" panose="05000000000000000000" pitchFamily="2" charset="2"/>
              <a:buChar char="q"/>
            </a:pPr>
            <a:r>
              <a:rPr lang="en-US" dirty="0"/>
              <a:t>QGP E-loss in small system should be relatively small </a:t>
            </a:r>
          </a:p>
          <a:p>
            <a:pPr marL="1200150" lvl="2" indent="-285750">
              <a:buFont typeface="Arial" panose="020B0604020202020204" pitchFamily="34" charset="0"/>
              <a:buChar char="•"/>
            </a:pPr>
            <a:r>
              <a:rPr lang="en-US" dirty="0"/>
              <a:t>trend from central to peripheral AA collisions. </a:t>
            </a:r>
          </a:p>
          <a:p>
            <a:pPr marL="742950" lvl="1" indent="-285750">
              <a:buFont typeface="Arial" panose="020B0604020202020204" pitchFamily="34" charset="0"/>
              <a:buChar char="•"/>
            </a:pPr>
            <a:endParaRPr lang="en-US" dirty="0"/>
          </a:p>
          <a:p>
            <a:pPr marL="742950" lvl="1" indent="-285750">
              <a:buFont typeface="Wingdings" panose="05000000000000000000" pitchFamily="2" charset="2"/>
              <a:buChar char="q"/>
            </a:pPr>
            <a:r>
              <a:rPr lang="en-US" dirty="0"/>
              <a:t>Impacts from CNM effects are large:</a:t>
            </a:r>
          </a:p>
          <a:p>
            <a:pPr marL="1200150" lvl="2" indent="-285750">
              <a:buFont typeface="Wingdings" panose="05000000000000000000" pitchFamily="2" charset="2"/>
              <a:buChar char="§"/>
            </a:pPr>
            <a:r>
              <a:rPr lang="en-US" dirty="0" err="1"/>
              <a:t>nPDF</a:t>
            </a:r>
            <a:r>
              <a:rPr lang="en-US" dirty="0"/>
              <a:t>, CNM E-loss, Cronin effect, shadowing, CGC….</a:t>
            </a:r>
          </a:p>
          <a:p>
            <a:pPr marL="1200150" lvl="2"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All models so far can qualitatively describe the </a:t>
            </a:r>
            <a:r>
              <a:rPr lang="en-US" b="1" dirty="0">
                <a:solidFill>
                  <a:srgbClr val="0000FF"/>
                </a:solidFill>
              </a:rPr>
              <a:t>HF meson </a:t>
            </a:r>
            <a:r>
              <a:rPr lang="en-US" dirty="0"/>
              <a:t>data w/o QGP. </a:t>
            </a:r>
          </a:p>
          <a:p>
            <a:pPr marL="1200150" lvl="2" indent="-285750">
              <a:buFont typeface="Wingdings" panose="05000000000000000000" pitchFamily="2" charset="2"/>
              <a:buChar char="§"/>
            </a:pPr>
            <a:r>
              <a:rPr lang="en-US" dirty="0"/>
              <a:t>Models w/QGP rejected by data. </a:t>
            </a:r>
          </a:p>
          <a:p>
            <a:pPr marL="1200150" lvl="2" indent="-285750">
              <a:buFont typeface="Wingdings" panose="05000000000000000000" pitchFamily="2" charset="2"/>
              <a:buChar char="§"/>
            </a:pPr>
            <a:endParaRPr lang="en-US" dirty="0"/>
          </a:p>
          <a:p>
            <a:pPr marL="742950" lvl="1" indent="-285750">
              <a:buFont typeface="Wingdings" panose="05000000000000000000" pitchFamily="2" charset="2"/>
              <a:buChar char="q"/>
            </a:pPr>
            <a:r>
              <a:rPr lang="en-US" b="1" dirty="0">
                <a:solidFill>
                  <a:srgbClr val="0000FF"/>
                </a:solidFill>
              </a:rPr>
              <a:t>Charm baryon </a:t>
            </a:r>
            <a:r>
              <a:rPr lang="en-US" dirty="0"/>
              <a:t>may provide more clues on this</a:t>
            </a:r>
          </a:p>
          <a:p>
            <a:pPr marL="1200150" lvl="2"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Will be a “big challenge” to extract QGP E-loss from the suppression/enhancement of HF production. </a:t>
            </a:r>
          </a:p>
          <a:p>
            <a:pPr marL="1200150" lvl="2" indent="-285750">
              <a:buFont typeface="Wingdings" panose="05000000000000000000" pitchFamily="2" charset="2"/>
              <a:buChar char="§"/>
            </a:pPr>
            <a:r>
              <a:rPr lang="en-US" dirty="0"/>
              <a:t>Need to quantify all CNM effects in high precision first.</a:t>
            </a:r>
          </a:p>
          <a:p>
            <a:pPr marL="1200150" lvl="2" indent="-285750">
              <a:buFont typeface="Wingdings" panose="05000000000000000000" pitchFamily="2" charset="2"/>
              <a:buChar char="§"/>
            </a:pPr>
            <a:r>
              <a:rPr lang="en-US" dirty="0"/>
              <a:t>but all effects are entangled, </a:t>
            </a:r>
          </a:p>
          <a:p>
            <a:pPr marL="1200150" lvl="2" indent="-285750">
              <a:buFont typeface="Wingdings" panose="05000000000000000000" pitchFamily="2" charset="2"/>
              <a:buChar char="§"/>
            </a:pPr>
            <a:r>
              <a:rPr lang="en-US" dirty="0"/>
              <a:t>maybe fitting high precision data with templates of different contributors to reproduce subtle </a:t>
            </a:r>
            <a:r>
              <a:rPr lang="en-US" dirty="0" err="1"/>
              <a:t>pT</a:t>
            </a:r>
            <a:r>
              <a:rPr lang="en-US" dirty="0"/>
              <a:t> dependence of the measurements.</a:t>
            </a:r>
          </a:p>
          <a:p>
            <a:pPr marL="285750" indent="-285750">
              <a:buFont typeface="Wingdings" panose="05000000000000000000" pitchFamily="2" charset="2"/>
              <a:buChar char="q"/>
            </a:pPr>
            <a:endParaRPr lang="en-US" dirty="0"/>
          </a:p>
        </p:txBody>
      </p:sp>
    </p:spTree>
    <p:extLst>
      <p:ext uri="{BB962C8B-B14F-4D97-AF65-F5344CB8AC3E}">
        <p14:creationId xmlns:p14="http://schemas.microsoft.com/office/powerpoint/2010/main" val="249548273"/>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EF33F42-3AFE-4989-9DA6-10DF86F63805}" type="slidenum">
              <a:rPr lang="en-US" smtClean="0"/>
              <a:pPr>
                <a:defRPr/>
              </a:pPr>
              <a:t>19</a:t>
            </a:fld>
            <a:endParaRPr lang="en-US" dirty="0"/>
          </a:p>
        </p:txBody>
      </p:sp>
      <mc:AlternateContent xmlns:mc="http://schemas.openxmlformats.org/markup-compatibility/2006" xmlns:a14="http://schemas.microsoft.com/office/drawing/2010/main">
        <mc:Choice Requires="a14">
          <p:sp>
            <p:nvSpPr>
              <p:cNvPr id="3" name="TextBox 2" descr=" 7"/>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Significant </a:t>
                </a:r>
                <a:r>
                  <a:rPr lang="en-US" sz="3000" b="1" dirty="0" err="1">
                    <a:solidFill>
                      <a:srgbClr val="FF0000"/>
                    </a:solidFill>
                  </a:rPr>
                  <a:t>HF</a:t>
                </a:r>
                <a:r>
                  <a:rPr lang="en-US" sz="3000" b="1" dirty="0" err="1">
                    <a:solidFill>
                      <a:srgbClr val="FF0000"/>
                    </a:solidFill>
                    <a:sym typeface="Wingdings" panose="05000000000000000000" pitchFamily="2" charset="2"/>
                  </a:rPr>
                  <a:t></a:t>
                </a:r>
                <a14:m>
                  <m:oMath xmlns:m="http://schemas.openxmlformats.org/officeDocument/2006/math">
                    <m:r>
                      <a:rPr lang="en-US" sz="3000" b="1" i="1" smtClean="0">
                        <a:solidFill>
                          <a:srgbClr val="FF0000"/>
                        </a:solidFill>
                        <a:latin typeface="Cambria Math" panose="02040503050406030204" pitchFamily="18" charset="0"/>
                        <a:ea typeface="Cambria Math" panose="02040503050406030204" pitchFamily="18" charset="0"/>
                        <a:sym typeface="Wingdings" panose="05000000000000000000" pitchFamily="2" charset="2"/>
                      </a:rPr>
                      <m:t>𝝁</m:t>
                    </m:r>
                  </m:oMath>
                </a14:m>
                <a:r>
                  <a:rPr lang="en-US" sz="3000" b="1" dirty="0">
                    <a:solidFill>
                      <a:srgbClr val="FF0000"/>
                    </a:solidFill>
                    <a:sym typeface="Wingdings" panose="05000000000000000000" pitchFamily="2" charset="2"/>
                  </a:rPr>
                  <a:t> </a:t>
                </a:r>
                <a:r>
                  <a:rPr lang="en-US" sz="3000" b="1" dirty="0">
                    <a:solidFill>
                      <a:srgbClr val="FF0000"/>
                    </a:solidFill>
                  </a:rPr>
                  <a:t>v</a:t>
                </a:r>
                <a:r>
                  <a:rPr lang="en-US" sz="3000" b="1" baseline="-25000" dirty="0">
                    <a:solidFill>
                      <a:srgbClr val="FF0000"/>
                    </a:solidFill>
                  </a:rPr>
                  <a:t>2</a:t>
                </a:r>
                <a:r>
                  <a:rPr lang="en-US" sz="3000" b="1" dirty="0">
                    <a:solidFill>
                      <a:srgbClr val="FF0000"/>
                    </a:solidFill>
                  </a:rPr>
                  <a:t> in d-Au at 200 GeV</a:t>
                </a:r>
                <a:endParaRPr lang="en-US" sz="3000" b="1" baseline="-25000" dirty="0">
                  <a:solidFill>
                    <a:srgbClr val="FF0000"/>
                  </a:solidFill>
                </a:endParaRPr>
              </a:p>
            </p:txBody>
          </p:sp>
        </mc:Choice>
        <mc:Fallback xmlns="">
          <p:sp>
            <p:nvSpPr>
              <p:cNvPr id="3" name="TextBox 2" descr=" 7"/>
              <p:cNvSpPr txBox="1">
                <a:spLocks noRot="1" noChangeAspect="1" noMove="1" noResize="1" noEditPoints="1" noAdjustHandles="1" noChangeArrowheads="1" noChangeShapeType="1" noTextEdit="1"/>
              </p:cNvSpPr>
              <p:nvPr/>
            </p:nvSpPr>
            <p:spPr>
              <a:xfrm>
                <a:off x="152399" y="82319"/>
                <a:ext cx="8839201" cy="553998"/>
              </a:xfrm>
              <a:prstGeom prst="rect">
                <a:avLst/>
              </a:prstGeom>
              <a:blipFill>
                <a:blip r:embed="rId3"/>
                <a:stretch>
                  <a:fillRect t="-14444" b="-34444"/>
                </a:stretch>
              </a:blipFill>
            </p:spPr>
            <p:txBody>
              <a:bodyPr/>
              <a:lstStyle/>
              <a:p>
                <a:r>
                  <a:rPr lang="en-US">
                    <a:noFill/>
                  </a:rPr>
                  <a:t> </a:t>
                </a:r>
              </a:p>
            </p:txBody>
          </p:sp>
        </mc:Fallback>
      </mc:AlternateContent>
      <p:sp>
        <p:nvSpPr>
          <p:cNvPr id="12" name="TextBox 11"/>
          <p:cNvSpPr txBox="1"/>
          <p:nvPr/>
        </p:nvSpPr>
        <p:spPr>
          <a:xfrm>
            <a:off x="297499" y="6444476"/>
            <a:ext cx="2293301" cy="276999"/>
          </a:xfrm>
          <a:prstGeom prst="rect">
            <a:avLst/>
          </a:prstGeom>
          <a:blipFill>
            <a:blip r:embed="rId4"/>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T. Hachiya (PHENIX)@QM18</a:t>
            </a:r>
          </a:p>
        </p:txBody>
      </p:sp>
      <mc:AlternateContent xmlns:mc="http://schemas.openxmlformats.org/markup-compatibility/2006" xmlns:a14="http://schemas.microsoft.com/office/drawing/2010/main">
        <mc:Choice Requires="a14">
          <p:sp>
            <p:nvSpPr>
              <p:cNvPr id="13" name="TextBox 12"/>
              <p:cNvSpPr txBox="1"/>
              <p:nvPr/>
            </p:nvSpPr>
            <p:spPr>
              <a:xfrm>
                <a:off x="838200" y="5634967"/>
                <a:ext cx="5486400" cy="400110"/>
              </a:xfrm>
              <a:prstGeom prst="rect">
                <a:avLst/>
              </a:prstGeom>
              <a:noFill/>
            </p:spPr>
            <p:txBody>
              <a:bodyPr wrap="square" rtlCol="0">
                <a:spAutoFit/>
              </a:bodyPr>
              <a:lstStyle/>
              <a:p>
                <a:pPr marL="342900" indent="-342900">
                  <a:buFont typeface="Wingdings" panose="05000000000000000000" pitchFamily="2" charset="2"/>
                  <a:buChar char="q"/>
                </a:pPr>
                <a:r>
                  <a:rPr lang="en-US" sz="2000" b="1" dirty="0">
                    <a:latin typeface="+mj-lt"/>
                    <a:cs typeface="Times New Roman" panose="02020603050405020304" pitchFamily="18" charset="0"/>
                  </a:rPr>
                  <a:t>Significant </a:t>
                </a:r>
                <a:r>
                  <a:rPr lang="en-US" sz="2000" b="1" dirty="0" err="1">
                    <a:latin typeface="+mj-lt"/>
                    <a:cs typeface="Times New Roman" panose="02020603050405020304" pitchFamily="18" charset="0"/>
                  </a:rPr>
                  <a:t>HF</a:t>
                </a:r>
                <a:r>
                  <a:rPr lang="en-US" sz="2000" b="1" dirty="0" err="1">
                    <a:latin typeface="+mj-lt"/>
                    <a:cs typeface="Times New Roman" panose="02020603050405020304" pitchFamily="18" charset="0"/>
                    <a:sym typeface="Wingdings" panose="05000000000000000000" pitchFamily="2" charset="2"/>
                  </a:rPr>
                  <a:t>e</a:t>
                </a:r>
                <a:r>
                  <a:rPr lang="en-US" sz="2000" b="1" dirty="0">
                    <a:latin typeface="+mj-lt"/>
                    <a:cs typeface="Times New Roman" panose="02020603050405020304" pitchFamily="18" charset="0"/>
                    <a:sym typeface="Wingdings" panose="05000000000000000000" pitchFamily="2" charset="2"/>
                  </a:rPr>
                  <a:t>/</a:t>
                </a:r>
                <a14:m>
                  <m:oMath xmlns:m="http://schemas.openxmlformats.org/officeDocument/2006/math">
                    <m:r>
                      <a:rPr lang="en-US" sz="2000" b="1" i="1" smtClean="0">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m:t>𝝁</m:t>
                    </m:r>
                  </m:oMath>
                </a14:m>
                <a:r>
                  <a:rPr lang="en-US" sz="2000" b="1" dirty="0">
                    <a:latin typeface="+mj-lt"/>
                    <a:cs typeface="Times New Roman" panose="02020603050405020304" pitchFamily="18" charset="0"/>
                  </a:rPr>
                  <a:t> v</a:t>
                </a:r>
                <a:r>
                  <a:rPr lang="en-US" sz="2000" b="1" baseline="-25000" dirty="0">
                    <a:latin typeface="+mj-lt"/>
                    <a:cs typeface="Times New Roman" panose="02020603050405020304" pitchFamily="18" charset="0"/>
                  </a:rPr>
                  <a:t>2</a:t>
                </a:r>
                <a:r>
                  <a:rPr lang="en-US" sz="2000" b="1" dirty="0">
                    <a:latin typeface="+mj-lt"/>
                    <a:cs typeface="Times New Roman" panose="02020603050405020304" pitchFamily="18" charset="0"/>
                  </a:rPr>
                  <a:t> observed</a:t>
                </a:r>
              </a:p>
            </p:txBody>
          </p:sp>
        </mc:Choice>
        <mc:Fallback xmlns="">
          <p:sp>
            <p:nvSpPr>
              <p:cNvPr id="13" name="TextBox 12"/>
              <p:cNvSpPr txBox="1">
                <a:spLocks noRot="1" noChangeAspect="1" noMove="1" noResize="1" noEditPoints="1" noAdjustHandles="1" noChangeArrowheads="1" noChangeShapeType="1" noTextEdit="1"/>
              </p:cNvSpPr>
              <p:nvPr/>
            </p:nvSpPr>
            <p:spPr>
              <a:xfrm>
                <a:off x="838200" y="5634967"/>
                <a:ext cx="5486400" cy="400110"/>
              </a:xfrm>
              <a:prstGeom prst="rect">
                <a:avLst/>
              </a:prstGeom>
              <a:blipFill>
                <a:blip r:embed="rId5"/>
                <a:stretch>
                  <a:fillRect l="-1000" t="-6061" b="-27273"/>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9D14C577-B69C-0F76-CF36-939FC2928155}"/>
              </a:ext>
            </a:extLst>
          </p:cNvPr>
          <p:cNvPicPr>
            <a:picLocks noChangeAspect="1"/>
          </p:cNvPicPr>
          <p:nvPr/>
        </p:nvPicPr>
        <p:blipFill>
          <a:blip r:embed="rId6"/>
          <a:stretch>
            <a:fillRect/>
          </a:stretch>
        </p:blipFill>
        <p:spPr>
          <a:xfrm>
            <a:off x="0" y="933502"/>
            <a:ext cx="8686800" cy="4266752"/>
          </a:xfrm>
          <a:prstGeom prst="rect">
            <a:avLst/>
          </a:prstGeom>
        </p:spPr>
      </p:pic>
    </p:spTree>
    <p:extLst>
      <p:ext uri="{BB962C8B-B14F-4D97-AF65-F5344CB8AC3E}">
        <p14:creationId xmlns:p14="http://schemas.microsoft.com/office/powerpoint/2010/main" val="158597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
            <a:ext cx="8686800" cy="685482"/>
          </a:xfrm>
        </p:spPr>
        <p:txBody>
          <a:bodyPr>
            <a:normAutofit/>
          </a:bodyPr>
          <a:lstStyle/>
          <a:p>
            <a:r>
              <a:rPr lang="en-US" sz="2500" b="1" dirty="0">
                <a:solidFill>
                  <a:srgbClr val="FF0000"/>
                </a:solidFill>
                <a:latin typeface="Arial" panose="020B0604020202020204" pitchFamily="34" charset="0"/>
                <a:cs typeface="Arial" panose="020B0604020202020204" pitchFamily="34" charset="0"/>
              </a:rPr>
              <a:t>Essential to understand Open Heavy Flavor Production</a:t>
            </a:r>
          </a:p>
        </p:txBody>
      </p:sp>
      <p:sp>
        <p:nvSpPr>
          <p:cNvPr id="3" name="Content Placeholder 2"/>
          <p:cNvSpPr>
            <a:spLocks noGrp="1"/>
          </p:cNvSpPr>
          <p:nvPr>
            <p:ph idx="1"/>
          </p:nvPr>
        </p:nvSpPr>
        <p:spPr>
          <a:xfrm>
            <a:off x="228600" y="913130"/>
            <a:ext cx="8732520" cy="5443220"/>
          </a:xfrm>
        </p:spPr>
        <p:txBody>
          <a:bodyPr>
            <a:normAutofit/>
          </a:bodyPr>
          <a:lstStyle/>
          <a:p>
            <a:r>
              <a:rPr lang="en-US" sz="2900" dirty="0">
                <a:solidFill>
                  <a:srgbClr val="0000FF"/>
                </a:solidFill>
                <a:latin typeface="+mj-lt"/>
                <a:cs typeface="Times New Roman" panose="02020603050405020304" pitchFamily="18" charset="0"/>
              </a:rPr>
              <a:t>One of the most important probes for </a:t>
            </a:r>
            <a:r>
              <a:rPr lang="en-US" sz="2900" dirty="0" err="1">
                <a:solidFill>
                  <a:srgbClr val="0000FF"/>
                </a:solidFill>
                <a:latin typeface="+mj-lt"/>
                <a:cs typeface="Times New Roman" panose="02020603050405020304" pitchFamily="18" charset="0"/>
              </a:rPr>
              <a:t>sQGP</a:t>
            </a:r>
            <a:endParaRPr lang="en-US" sz="2900" dirty="0">
              <a:solidFill>
                <a:srgbClr val="0000FF"/>
              </a:solidFill>
              <a:latin typeface="+mj-lt"/>
              <a:cs typeface="Times New Roman" panose="02020603050405020304" pitchFamily="18" charset="0"/>
            </a:endParaRPr>
          </a:p>
          <a:p>
            <a:pPr lvl="1"/>
            <a:r>
              <a:rPr lang="en-US" sz="2500" dirty="0">
                <a:latin typeface="+mj-lt"/>
                <a:cs typeface="Times New Roman" panose="02020603050405020304" pitchFamily="18" charset="0"/>
              </a:rPr>
              <a:t>Interactions between heavy quark and medium are quite different from the ones for light quarks</a:t>
            </a:r>
          </a:p>
          <a:p>
            <a:pPr lvl="2"/>
            <a:r>
              <a:rPr lang="en-US" sz="2100" dirty="0">
                <a:latin typeface="+mj-lt"/>
                <a:cs typeface="Times New Roman" panose="02020603050405020304" pitchFamily="18" charset="0"/>
              </a:rPr>
              <a:t>gluon radiation, collisional energy loss, collisional disassociation,  </a:t>
            </a:r>
            <a:r>
              <a:rPr lang="en-US" sz="2100" dirty="0" err="1">
                <a:latin typeface="+mj-lt"/>
                <a:cs typeface="Times New Roman" panose="02020603050405020304" pitchFamily="18" charset="0"/>
              </a:rPr>
              <a:t>etc</a:t>
            </a:r>
            <a:endParaRPr lang="en-US" sz="2100" dirty="0">
              <a:latin typeface="+mj-lt"/>
              <a:cs typeface="Times New Roman" panose="02020603050405020304" pitchFamily="18" charset="0"/>
            </a:endParaRPr>
          </a:p>
          <a:p>
            <a:pPr marL="457200" lvl="1" indent="0">
              <a:buNone/>
            </a:pPr>
            <a:endParaRPr lang="en-US" sz="2500" dirty="0">
              <a:latin typeface="+mj-lt"/>
              <a:cs typeface="Times New Roman" panose="02020603050405020304" pitchFamily="18" charset="0"/>
            </a:endParaRPr>
          </a:p>
          <a:p>
            <a:pPr marL="0" indent="0">
              <a:buNone/>
            </a:pPr>
            <a:endParaRPr lang="en-US" sz="2500" dirty="0">
              <a:latin typeface="+mj-lt"/>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pPr>
              <a:defRPr/>
            </a:pPr>
            <a:fld id="{A9890A5B-BAEF-467C-A961-F4188B13A4E1}" type="slidenum">
              <a:rPr lang="en-US" smtClean="0"/>
              <a:pPr>
                <a:defRPr/>
              </a:pPr>
              <a:t>2</a:t>
            </a:fld>
            <a:endParaRPr lang="en-US"/>
          </a:p>
        </p:txBody>
      </p:sp>
    </p:spTree>
    <p:extLst>
      <p:ext uri="{BB962C8B-B14F-4D97-AF65-F5344CB8AC3E}">
        <p14:creationId xmlns:p14="http://schemas.microsoft.com/office/powerpoint/2010/main" val="1721935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EF33F42-3AFE-4989-9DA6-10DF86F63805}" type="slidenum">
              <a:rPr lang="en-US" smtClean="0"/>
              <a:pPr>
                <a:defRPr/>
              </a:pPr>
              <a:t>20</a:t>
            </a:fld>
            <a:endParaRPr lang="en-US" dirty="0"/>
          </a:p>
        </p:txBody>
      </p:sp>
      <p:sp>
        <p:nvSpPr>
          <p:cNvPr id="3" name="TextBox 2" descr=" 7"/>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Significant D</a:t>
            </a:r>
            <a:r>
              <a:rPr lang="en-US" sz="3000" b="1" baseline="30000" dirty="0">
                <a:solidFill>
                  <a:srgbClr val="FF0000"/>
                </a:solidFill>
              </a:rPr>
              <a:t>0</a:t>
            </a:r>
            <a:r>
              <a:rPr lang="en-US" sz="3000" b="1" dirty="0">
                <a:solidFill>
                  <a:srgbClr val="FF0000"/>
                </a:solidFill>
              </a:rPr>
              <a:t> v</a:t>
            </a:r>
            <a:r>
              <a:rPr lang="en-US" sz="3000" b="1" baseline="-25000" dirty="0">
                <a:solidFill>
                  <a:srgbClr val="FF0000"/>
                </a:solidFill>
              </a:rPr>
              <a:t>2</a:t>
            </a:r>
            <a:r>
              <a:rPr lang="en-US" sz="3000" b="1" dirty="0">
                <a:solidFill>
                  <a:srgbClr val="FF0000"/>
                </a:solidFill>
              </a:rPr>
              <a:t> in p-Pb at 8.16 TeV</a:t>
            </a:r>
            <a:endParaRPr lang="en-US" sz="3000" b="1" baseline="-25000" dirty="0">
              <a:solidFill>
                <a:srgbClr val="FF0000"/>
              </a:solidFill>
            </a:endParaRPr>
          </a:p>
        </p:txBody>
      </p:sp>
      <p:sp>
        <p:nvSpPr>
          <p:cNvPr id="12" name="TextBox 11"/>
          <p:cNvSpPr txBox="1"/>
          <p:nvPr/>
        </p:nvSpPr>
        <p:spPr>
          <a:xfrm>
            <a:off x="7155500" y="5819001"/>
            <a:ext cx="1836100"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PRL 121 (2018) 082301</a:t>
            </a:r>
          </a:p>
        </p:txBody>
      </p:sp>
      <p:pic>
        <p:nvPicPr>
          <p:cNvPr id="10" name="Picture 9">
            <a:extLst>
              <a:ext uri="{FF2B5EF4-FFF2-40B4-BE49-F238E27FC236}">
                <a16:creationId xmlns:a16="http://schemas.microsoft.com/office/drawing/2014/main" id="{D5EA4AD5-1C48-D1AB-815B-9CBB2BD416C9}"/>
              </a:ext>
            </a:extLst>
          </p:cNvPr>
          <p:cNvPicPr>
            <a:picLocks noChangeAspect="1"/>
          </p:cNvPicPr>
          <p:nvPr/>
        </p:nvPicPr>
        <p:blipFill rotWithShape="1">
          <a:blip r:embed="rId4"/>
          <a:srcRect r="50706"/>
          <a:stretch/>
        </p:blipFill>
        <p:spPr>
          <a:xfrm>
            <a:off x="-1" y="762000"/>
            <a:ext cx="4507391" cy="4275462"/>
          </a:xfrm>
          <a:prstGeom prst="rect">
            <a:avLst/>
          </a:prstGeom>
        </p:spPr>
      </p:pic>
      <p:sp>
        <p:nvSpPr>
          <p:cNvPr id="11" name="TextBox 10">
            <a:extLst>
              <a:ext uri="{FF2B5EF4-FFF2-40B4-BE49-F238E27FC236}">
                <a16:creationId xmlns:a16="http://schemas.microsoft.com/office/drawing/2014/main" id="{1BE8B9CA-A626-4A56-47F8-181CC34D93D9}"/>
              </a:ext>
            </a:extLst>
          </p:cNvPr>
          <p:cNvSpPr txBox="1"/>
          <p:nvPr/>
        </p:nvSpPr>
        <p:spPr>
          <a:xfrm>
            <a:off x="0" y="5163145"/>
            <a:ext cx="5715001" cy="1077218"/>
          </a:xfrm>
          <a:prstGeom prst="rect">
            <a:avLst/>
          </a:prstGeom>
          <a:noFill/>
        </p:spPr>
        <p:txBody>
          <a:bodyPr wrap="square">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Similar mass ordering in </a:t>
            </a:r>
            <a:r>
              <a:rPr lang="en-US" dirty="0" err="1">
                <a:latin typeface="+mj-lt"/>
                <a:cs typeface="Times New Roman" panose="02020603050405020304" pitchFamily="18" charset="0"/>
              </a:rPr>
              <a:t>pPb</a:t>
            </a:r>
            <a:r>
              <a:rPr lang="en-US" dirty="0">
                <a:latin typeface="+mj-lt"/>
                <a:cs typeface="Times New Roman" panose="02020603050405020304" pitchFamily="18" charset="0"/>
              </a:rPr>
              <a:t> and PbPb. </a:t>
            </a: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sym typeface="Wingdings" panose="05000000000000000000" pitchFamily="2" charset="2"/>
              </a:rPr>
              <a:t>NCQ scaling doesn’t quite work for D</a:t>
            </a:r>
            <a:r>
              <a:rPr lang="en-US" baseline="30000" dirty="0">
                <a:latin typeface="+mj-lt"/>
                <a:cs typeface="Times New Roman" panose="02020603050405020304" pitchFamily="18" charset="0"/>
                <a:sym typeface="Wingdings" panose="05000000000000000000" pitchFamily="2" charset="2"/>
              </a:rPr>
              <a:t>0</a:t>
            </a:r>
            <a:r>
              <a:rPr lang="en-US" dirty="0">
                <a:latin typeface="+mj-lt"/>
                <a:cs typeface="Times New Roman" panose="02020603050405020304" pitchFamily="18" charset="0"/>
                <a:sym typeface="Wingdings" panose="05000000000000000000" pitchFamily="2" charset="2"/>
              </a:rPr>
              <a:t> in </a:t>
            </a:r>
            <a:r>
              <a:rPr lang="en-US" dirty="0" err="1">
                <a:latin typeface="+mj-lt"/>
                <a:cs typeface="Times New Roman" panose="02020603050405020304" pitchFamily="18" charset="0"/>
                <a:sym typeface="Wingdings" panose="05000000000000000000" pitchFamily="2" charset="2"/>
              </a:rPr>
              <a:t>pPb</a:t>
            </a:r>
            <a:r>
              <a:rPr lang="en-US" dirty="0">
                <a:latin typeface="+mj-lt"/>
                <a:cs typeface="Times New Roman" panose="02020603050405020304" pitchFamily="18" charset="0"/>
                <a:sym typeface="Wingdings" panose="05000000000000000000" pitchFamily="2" charset="2"/>
              </a:rPr>
              <a:t>. </a:t>
            </a:r>
          </a:p>
          <a:p>
            <a:pPr marL="800100" lvl="1" indent="-342900">
              <a:spcBef>
                <a:spcPts val="600"/>
              </a:spcBef>
              <a:buFont typeface="Wingdings" panose="05000000000000000000" pitchFamily="2" charset="2"/>
              <a:buChar char="q"/>
            </a:pPr>
            <a:endParaRPr lang="en-US" dirty="0">
              <a:latin typeface="+mj-lt"/>
              <a:cs typeface="Times New Roman" panose="02020603050405020304" pitchFamily="18" charset="0"/>
            </a:endParaRPr>
          </a:p>
        </p:txBody>
      </p:sp>
      <p:pic>
        <p:nvPicPr>
          <p:cNvPr id="4" name="Picture 3">
            <a:extLst>
              <a:ext uri="{FF2B5EF4-FFF2-40B4-BE49-F238E27FC236}">
                <a16:creationId xmlns:a16="http://schemas.microsoft.com/office/drawing/2014/main" id="{52D9B843-C05B-0A71-B51C-D8CC346762EA}"/>
              </a:ext>
            </a:extLst>
          </p:cNvPr>
          <p:cNvPicPr>
            <a:picLocks noChangeAspect="1"/>
          </p:cNvPicPr>
          <p:nvPr/>
        </p:nvPicPr>
        <p:blipFill rotWithShape="1">
          <a:blip r:embed="rId4"/>
          <a:srcRect l="50706"/>
          <a:stretch/>
        </p:blipFill>
        <p:spPr>
          <a:xfrm>
            <a:off x="4522630" y="762000"/>
            <a:ext cx="4507391" cy="4275462"/>
          </a:xfrm>
          <a:prstGeom prst="rect">
            <a:avLst/>
          </a:prstGeom>
        </p:spPr>
      </p:pic>
    </p:spTree>
    <p:extLst>
      <p:ext uri="{BB962C8B-B14F-4D97-AF65-F5344CB8AC3E}">
        <p14:creationId xmlns:p14="http://schemas.microsoft.com/office/powerpoint/2010/main" val="3125171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barn(inVertical)">
                                      <p:cBhvr>
                                        <p:cTn id="10"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3983B-1DBC-06BE-032E-D0846A068830}"/>
              </a:ext>
            </a:extLst>
          </p:cNvPr>
          <p:cNvSpPr>
            <a:spLocks noGrp="1"/>
          </p:cNvSpPr>
          <p:nvPr>
            <p:ph type="sldNum" sz="quarter" idx="12"/>
          </p:nvPr>
        </p:nvSpPr>
        <p:spPr/>
        <p:txBody>
          <a:bodyPr/>
          <a:lstStyle/>
          <a:p>
            <a:pPr>
              <a:defRPr/>
            </a:pPr>
            <a:fld id="{CEF33F42-3AFE-4989-9DA6-10DF86F63805}" type="slidenum">
              <a:rPr lang="en-US" smtClean="0"/>
              <a:pPr>
                <a:defRPr/>
              </a:pPr>
              <a:t>21</a:t>
            </a:fld>
            <a:endParaRPr lang="en-US"/>
          </a:p>
        </p:txBody>
      </p:sp>
      <p:pic>
        <p:nvPicPr>
          <p:cNvPr id="7" name="Picture 6">
            <a:extLst>
              <a:ext uri="{FF2B5EF4-FFF2-40B4-BE49-F238E27FC236}">
                <a16:creationId xmlns:a16="http://schemas.microsoft.com/office/drawing/2014/main" id="{53BA23AB-17A7-C41C-D1C2-CFC8B0353509}"/>
              </a:ext>
            </a:extLst>
          </p:cNvPr>
          <p:cNvPicPr>
            <a:picLocks noChangeAspect="1"/>
          </p:cNvPicPr>
          <p:nvPr/>
        </p:nvPicPr>
        <p:blipFill>
          <a:blip r:embed="rId3"/>
          <a:stretch>
            <a:fillRect/>
          </a:stretch>
        </p:blipFill>
        <p:spPr>
          <a:xfrm>
            <a:off x="6629400" y="5198443"/>
            <a:ext cx="2200561" cy="675521"/>
          </a:xfrm>
          <a:prstGeom prst="rect">
            <a:avLst/>
          </a:prstGeom>
        </p:spPr>
      </p:pic>
      <p:pic>
        <p:nvPicPr>
          <p:cNvPr id="8" name="Picture 7">
            <a:extLst>
              <a:ext uri="{FF2B5EF4-FFF2-40B4-BE49-F238E27FC236}">
                <a16:creationId xmlns:a16="http://schemas.microsoft.com/office/drawing/2014/main" id="{116F52C3-2587-3FFF-DDBF-848C140FAACC}"/>
              </a:ext>
            </a:extLst>
          </p:cNvPr>
          <p:cNvPicPr>
            <a:picLocks noChangeAspect="1"/>
          </p:cNvPicPr>
          <p:nvPr/>
        </p:nvPicPr>
        <p:blipFill>
          <a:blip r:embed="rId4"/>
          <a:stretch>
            <a:fillRect/>
          </a:stretch>
        </p:blipFill>
        <p:spPr>
          <a:xfrm>
            <a:off x="-76200" y="823593"/>
            <a:ext cx="9144000" cy="4003589"/>
          </a:xfrm>
          <a:prstGeom prst="rect">
            <a:avLst/>
          </a:prstGeom>
        </p:spPr>
      </p:pic>
      <p:sp>
        <p:nvSpPr>
          <p:cNvPr id="5" name="TextBox 4" descr=" 7">
            <a:extLst>
              <a:ext uri="{FF2B5EF4-FFF2-40B4-BE49-F238E27FC236}">
                <a16:creationId xmlns:a16="http://schemas.microsoft.com/office/drawing/2014/main" id="{0043C2E3-FD93-DAEA-4910-7BC586C750F3}"/>
              </a:ext>
            </a:extLst>
          </p:cNvPr>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Significant D</a:t>
            </a:r>
            <a:r>
              <a:rPr lang="en-US" sz="3000" b="1" baseline="30000" dirty="0">
                <a:solidFill>
                  <a:srgbClr val="FF0000"/>
                </a:solidFill>
              </a:rPr>
              <a:t>0</a:t>
            </a:r>
            <a:r>
              <a:rPr lang="en-US" sz="3000" b="1" dirty="0">
                <a:solidFill>
                  <a:srgbClr val="FF0000"/>
                </a:solidFill>
              </a:rPr>
              <a:t> v</a:t>
            </a:r>
            <a:r>
              <a:rPr lang="en-US" sz="3000" b="1" baseline="-25000" dirty="0">
                <a:solidFill>
                  <a:srgbClr val="FF0000"/>
                </a:solidFill>
              </a:rPr>
              <a:t>2</a:t>
            </a:r>
            <a:r>
              <a:rPr lang="en-US" sz="3000" b="1" dirty="0">
                <a:solidFill>
                  <a:srgbClr val="FF0000"/>
                </a:solidFill>
              </a:rPr>
              <a:t> in p-Pb at 8.16 TeV</a:t>
            </a:r>
            <a:endParaRPr lang="en-US" sz="3000" b="1" baseline="-25000" dirty="0">
              <a:solidFill>
                <a:srgbClr val="FF0000"/>
              </a:solidFill>
            </a:endParaRPr>
          </a:p>
        </p:txBody>
      </p:sp>
      <p:sp>
        <p:nvSpPr>
          <p:cNvPr id="6" name="TextBox 5">
            <a:extLst>
              <a:ext uri="{FF2B5EF4-FFF2-40B4-BE49-F238E27FC236}">
                <a16:creationId xmlns:a16="http://schemas.microsoft.com/office/drawing/2014/main" id="{C00A3FEC-DC98-A96F-6191-3EA5FCE844CA}"/>
              </a:ext>
            </a:extLst>
          </p:cNvPr>
          <p:cNvSpPr txBox="1"/>
          <p:nvPr/>
        </p:nvSpPr>
        <p:spPr>
          <a:xfrm>
            <a:off x="0" y="5163145"/>
            <a:ext cx="5715001" cy="1000274"/>
          </a:xfrm>
          <a:prstGeom prst="rect">
            <a:avLst/>
          </a:prstGeom>
          <a:noFill/>
        </p:spPr>
        <p:txBody>
          <a:bodyPr wrap="square">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AMPT described both RAA and v2 with charm scattering and Cronin.</a:t>
            </a:r>
            <a:endParaRPr lang="en-US" dirty="0">
              <a:latin typeface="+mj-lt"/>
              <a:cs typeface="Times New Roman" panose="02020603050405020304" pitchFamily="18" charset="0"/>
              <a:sym typeface="Wingdings" panose="05000000000000000000" pitchFamily="2" charset="2"/>
            </a:endParaRPr>
          </a:p>
          <a:p>
            <a:pPr marL="800100" lvl="1" indent="-342900">
              <a:spcBef>
                <a:spcPts val="600"/>
              </a:spcBef>
              <a:buFont typeface="Wingdings" panose="05000000000000000000" pitchFamily="2" charset="2"/>
              <a:buChar char="q"/>
            </a:pPr>
            <a:endParaRPr lang="en-US" dirty="0">
              <a:latin typeface="+mj-lt"/>
              <a:cs typeface="Times New Roman" panose="02020603050405020304" pitchFamily="18" charset="0"/>
            </a:endParaRPr>
          </a:p>
        </p:txBody>
      </p:sp>
    </p:spTree>
    <p:extLst>
      <p:ext uri="{BB962C8B-B14F-4D97-AF65-F5344CB8AC3E}">
        <p14:creationId xmlns:p14="http://schemas.microsoft.com/office/powerpoint/2010/main" val="3488945244"/>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EF33F42-3AFE-4989-9DA6-10DF86F63805}" type="slidenum">
              <a:rPr lang="en-US" smtClean="0"/>
              <a:pPr>
                <a:defRPr/>
              </a:pPr>
              <a:t>22</a:t>
            </a:fld>
            <a:endParaRPr lang="en-US"/>
          </a:p>
        </p:txBody>
      </p:sp>
      <p:sp>
        <p:nvSpPr>
          <p:cNvPr id="3" name="TextBox 2" descr=" 7"/>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Significant J/</a:t>
            </a:r>
            <a:r>
              <a:rPr lang="en-US" sz="3000" b="1" dirty="0">
                <a:solidFill>
                  <a:srgbClr val="FF0000"/>
                </a:solidFill>
                <a:sym typeface="Symbol" panose="05050102010706020507" pitchFamily="18" charset="2"/>
              </a:rPr>
              <a:t> </a:t>
            </a:r>
            <a:r>
              <a:rPr lang="en-US" sz="3000" b="1" dirty="0">
                <a:solidFill>
                  <a:srgbClr val="FF0000"/>
                </a:solidFill>
              </a:rPr>
              <a:t>v</a:t>
            </a:r>
            <a:r>
              <a:rPr lang="en-US" sz="3000" b="1" baseline="-25000" dirty="0">
                <a:solidFill>
                  <a:srgbClr val="FF0000"/>
                </a:solidFill>
              </a:rPr>
              <a:t>2</a:t>
            </a:r>
            <a:r>
              <a:rPr lang="en-US" sz="3000" b="1" dirty="0">
                <a:solidFill>
                  <a:srgbClr val="FF0000"/>
                </a:solidFill>
              </a:rPr>
              <a:t> in p-Pb at 8.16 TeV</a:t>
            </a:r>
            <a:endParaRPr lang="en-US" sz="3000" b="1" baseline="-25000" dirty="0">
              <a:solidFill>
                <a:srgbClr val="FF0000"/>
              </a:solidFill>
            </a:endParaRPr>
          </a:p>
        </p:txBody>
      </p:sp>
      <p:sp>
        <p:nvSpPr>
          <p:cNvPr id="12" name="TextBox 11"/>
          <p:cNvSpPr txBox="1"/>
          <p:nvPr/>
        </p:nvSpPr>
        <p:spPr>
          <a:xfrm>
            <a:off x="228600" y="6541401"/>
            <a:ext cx="4876800"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PLB 791 (2019) 172; </a:t>
            </a:r>
            <a:r>
              <a:rPr lang="en-US" sz="1200" b="1" dirty="0">
                <a:solidFill>
                  <a:schemeClr val="bg1"/>
                </a:solidFill>
                <a:latin typeface="Times New Roman" panose="02020603050405020304" pitchFamily="18" charset="0"/>
                <a:cs typeface="Times New Roman" panose="02020603050405020304" pitchFamily="18" charset="0"/>
              </a:rPr>
              <a:t>Z.W Ling, D. </a:t>
            </a:r>
            <a:r>
              <a:rPr lang="en-US" sz="1200" b="1" dirty="0" err="1">
                <a:solidFill>
                  <a:schemeClr val="bg1"/>
                </a:solidFill>
                <a:latin typeface="Times New Roman" panose="02020603050405020304" pitchFamily="18" charset="0"/>
                <a:cs typeface="Times New Roman" panose="02020603050405020304" pitchFamily="18" charset="0"/>
              </a:rPr>
              <a:t>Monlar</a:t>
            </a:r>
            <a:r>
              <a:rPr lang="en-US" sz="1200" b="1" dirty="0">
                <a:solidFill>
                  <a:schemeClr val="bg1"/>
                </a:solidFill>
                <a:latin typeface="Times New Roman" panose="02020603050405020304" pitchFamily="18" charset="0"/>
                <a:cs typeface="Times New Roman" panose="02020603050405020304" pitchFamily="18" charset="0"/>
              </a:rPr>
              <a:t>,  PRC68, 044901 (2003)</a:t>
            </a:r>
          </a:p>
        </p:txBody>
      </p:sp>
      <mc:AlternateContent xmlns:mc="http://schemas.openxmlformats.org/markup-compatibility/2006" xmlns:a14="http://schemas.microsoft.com/office/drawing/2010/main">
        <mc:Choice Requires="a14">
          <p:sp>
            <p:nvSpPr>
              <p:cNvPr id="13" name="TextBox 12"/>
              <p:cNvSpPr txBox="1"/>
              <p:nvPr/>
            </p:nvSpPr>
            <p:spPr>
              <a:xfrm>
                <a:off x="605950" y="4506175"/>
                <a:ext cx="7014050" cy="2656625"/>
              </a:xfrm>
              <a:prstGeom prst="rect">
                <a:avLst/>
              </a:prstGeom>
              <a:noFill/>
            </p:spPr>
            <p:txBody>
              <a:bodyPr wrap="square" rtlCol="0">
                <a:spAutoFit/>
              </a:bodyPr>
              <a:lstStyle/>
              <a:p>
                <a:pPr marL="285750" indent="-285750">
                  <a:buFont typeface="Wingdings" panose="05000000000000000000" pitchFamily="2" charset="2"/>
                  <a:buChar char="q"/>
                </a:pPr>
                <a:r>
                  <a:rPr lang="en-US" dirty="0">
                    <a:latin typeface="+mj-lt"/>
                    <a:cs typeface="Times New Roman" panose="02020603050405020304" pitchFamily="18" charset="0"/>
                  </a:rPr>
                  <a:t>Coalescence require consistent with similar velocity.</a:t>
                </a:r>
              </a:p>
              <a:p>
                <a:pPr marL="742950" lvl="1" indent="-285750">
                  <a:buFont typeface="Arial" panose="020B0604020202020204" pitchFamily="34" charset="0"/>
                  <a:buChar char="•"/>
                </a:pPr>
                <a:r>
                  <a:rPr lang="en-US" dirty="0">
                    <a:latin typeface="+mj-lt"/>
                    <a:cs typeface="Times New Roman" panose="02020603050405020304" pitchFamily="18" charset="0"/>
                  </a:rPr>
                  <a:t>J/</a:t>
                </a:r>
                <a:r>
                  <a:rPr lang="en-US" dirty="0">
                    <a:latin typeface="+mj-lt"/>
                    <a:cs typeface="Times New Roman" panose="02020603050405020304" pitchFamily="18" charset="0"/>
                    <a:sym typeface="Symbol" panose="05050102010706020507" pitchFamily="18" charset="2"/>
                  </a:rPr>
                  <a:t>:   scaling </a:t>
                </a:r>
                <a:r>
                  <a:rPr lang="en-US" dirty="0" err="1">
                    <a:latin typeface="+mj-lt"/>
                    <a:cs typeface="Times New Roman" panose="02020603050405020304" pitchFamily="18" charset="0"/>
                    <a:sym typeface="Symbol" panose="05050102010706020507" pitchFamily="18" charset="2"/>
                  </a:rPr>
                  <a:t>p</a:t>
                </a:r>
                <a:r>
                  <a:rPr lang="en-US" baseline="-25000" dirty="0" err="1">
                    <a:latin typeface="+mj-lt"/>
                    <a:cs typeface="Times New Roman" panose="02020603050405020304" pitchFamily="18" charset="0"/>
                    <a:sym typeface="Symbol" panose="05050102010706020507" pitchFamily="18" charset="2"/>
                  </a:rPr>
                  <a:t>T</a:t>
                </a:r>
                <a:r>
                  <a:rPr lang="en-US" dirty="0">
                    <a:latin typeface="+mj-lt"/>
                    <a:cs typeface="Times New Roman" panose="02020603050405020304" pitchFamily="18" charset="0"/>
                    <a:sym typeface="Symbol" panose="05050102010706020507" pitchFamily="18" charset="2"/>
                  </a:rPr>
                  <a:t>(</a:t>
                </a:r>
                <a:r>
                  <a:rPr lang="en-US" dirty="0">
                    <a:latin typeface="+mj-lt"/>
                    <a:cs typeface="Times New Roman" panose="02020603050405020304" pitchFamily="18" charset="0"/>
                  </a:rPr>
                  <a:t>J/</a:t>
                </a:r>
                <a:r>
                  <a:rPr lang="en-US" dirty="0">
                    <a:latin typeface="+mj-lt"/>
                    <a:cs typeface="Times New Roman" panose="02020603050405020304" pitchFamily="18" charset="0"/>
                    <a:sym typeface="Symbol" panose="05050102010706020507" pitchFamily="18" charset="2"/>
                  </a:rPr>
                  <a:t>)/2 </a:t>
                </a:r>
              </a:p>
              <a:p>
                <a:pPr marL="742950" lvl="1" indent="-285750">
                  <a:buFont typeface="Arial" panose="020B0604020202020204" pitchFamily="34" charset="0"/>
                  <a:buChar char="•"/>
                </a:pPr>
                <a:r>
                  <a:rPr lang="en-US" dirty="0">
                    <a:latin typeface="+mj-lt"/>
                    <a:cs typeface="Times New Roman" panose="02020603050405020304" pitchFamily="18" charset="0"/>
                    <a:sym typeface="Symbol" panose="05050102010706020507" pitchFamily="18" charset="2"/>
                  </a:rPr>
                  <a:t>For D</a:t>
                </a:r>
                <a:r>
                  <a:rPr lang="en-US" baseline="30000" dirty="0">
                    <a:latin typeface="+mj-lt"/>
                    <a:cs typeface="Times New Roman" panose="02020603050405020304" pitchFamily="18" charset="0"/>
                    <a:sym typeface="Symbol" panose="05050102010706020507" pitchFamily="18" charset="2"/>
                  </a:rPr>
                  <a:t>0:</a:t>
                </a:r>
                <a:endParaRPr lang="en-US" dirty="0">
                  <a:latin typeface="+mj-lt"/>
                  <a:cs typeface="Times New Roman" panose="02020603050405020304" pitchFamily="18" charset="0"/>
                  <a:sym typeface="Symbol" panose="05050102010706020507" pitchFamily="18" charset="2"/>
                </a:endParaRPr>
              </a:p>
              <a:p>
                <a:pPr marL="1200150" lvl="2" indent="-285750">
                  <a:buFont typeface="Courier New" panose="02070309020205020404" pitchFamily="49" charset="0"/>
                  <a:buChar char="o"/>
                </a:pPr>
                <a:r>
                  <a:rPr lang="en-US" dirty="0">
                    <a:latin typeface="+mj-lt"/>
                    <a:cs typeface="Times New Roman" panose="02020603050405020304" pitchFamily="18" charset="0"/>
                  </a:rPr>
                  <a:t>v</a:t>
                </a:r>
                <a:r>
                  <a:rPr lang="en-US" baseline="-25000" dirty="0">
                    <a:latin typeface="+mj-lt"/>
                    <a:cs typeface="Times New Roman" panose="02020603050405020304" pitchFamily="18" charset="0"/>
                  </a:rPr>
                  <a:t>2</a:t>
                </a:r>
                <a:r>
                  <a:rPr lang="en-US" dirty="0">
                    <a:latin typeface="+mj-lt"/>
                    <a:cs typeface="Times New Roman" panose="02020603050405020304" pitchFamily="18" charset="0"/>
                  </a:rPr>
                  <a:t>[D</a:t>
                </a:r>
                <a:r>
                  <a:rPr lang="en-US" baseline="30000" dirty="0">
                    <a:latin typeface="+mj-lt"/>
                    <a:cs typeface="Times New Roman" panose="02020603050405020304" pitchFamily="18" charset="0"/>
                  </a:rPr>
                  <a:t>0</a:t>
                </a:r>
                <a:r>
                  <a:rPr lang="en-US" dirty="0">
                    <a:latin typeface="+mj-lt"/>
                    <a:cs typeface="Times New Roman" panose="02020603050405020304" pitchFamily="18" charset="0"/>
                  </a:rPr>
                  <a:t>@p</a:t>
                </a:r>
                <a:r>
                  <a:rPr lang="en-US" baseline="-25000" dirty="0">
                    <a:latin typeface="+mj-lt"/>
                    <a:cs typeface="Times New Roman" panose="02020603050405020304" pitchFamily="18" charset="0"/>
                  </a:rPr>
                  <a:t>T</a:t>
                </a:r>
                <a:r>
                  <a:rPr lang="en-US" dirty="0">
                    <a:latin typeface="+mj-lt"/>
                    <a:cs typeface="Times New Roman" panose="02020603050405020304" pitchFamily="18" charset="0"/>
                  </a:rPr>
                  <a:t>(D</a:t>
                </a:r>
                <a:r>
                  <a:rPr lang="en-US" baseline="30000" dirty="0">
                    <a:latin typeface="+mj-lt"/>
                    <a:cs typeface="Times New Roman" panose="02020603050405020304" pitchFamily="18" charset="0"/>
                  </a:rPr>
                  <a:t>0</a:t>
                </a:r>
                <a:r>
                  <a:rPr lang="en-US" dirty="0">
                    <a:latin typeface="+mj-lt"/>
                    <a:cs typeface="Times New Roman" panose="02020603050405020304" pitchFamily="18" charset="0"/>
                  </a:rPr>
                  <a:t>)] ~v</a:t>
                </a:r>
                <a:r>
                  <a:rPr lang="en-US" baseline="-25000" dirty="0">
                    <a:latin typeface="+mj-lt"/>
                    <a:cs typeface="Times New Roman" panose="02020603050405020304" pitchFamily="18" charset="0"/>
                  </a:rPr>
                  <a:t>2</a:t>
                </a:r>
                <a:r>
                  <a:rPr lang="en-US" dirty="0">
                    <a:latin typeface="+mj-lt"/>
                    <a:cs typeface="Times New Roman" panose="02020603050405020304" pitchFamily="18" charset="0"/>
                  </a:rPr>
                  <a:t>[</a:t>
                </a:r>
                <a:r>
                  <a:rPr lang="en-US" dirty="0" err="1">
                    <a:latin typeface="+mj-lt"/>
                    <a:cs typeface="Times New Roman" panose="02020603050405020304" pitchFamily="18" charset="0"/>
                  </a:rPr>
                  <a:t>c@p</a:t>
                </a:r>
                <a:r>
                  <a:rPr lang="en-US" baseline="-25000" dirty="0" err="1">
                    <a:latin typeface="+mj-lt"/>
                    <a:cs typeface="Times New Roman" panose="02020603050405020304" pitchFamily="18" charset="0"/>
                  </a:rPr>
                  <a:t>T</a:t>
                </a:r>
                <a:r>
                  <a:rPr lang="en-US" dirty="0">
                    <a:latin typeface="+mj-lt"/>
                    <a:cs typeface="Times New Roman" panose="02020603050405020304" pitchFamily="18" charset="0"/>
                  </a:rPr>
                  <a:t>(c)] + v</a:t>
                </a:r>
                <a:r>
                  <a:rPr lang="en-US" baseline="-25000" dirty="0">
                    <a:latin typeface="+mj-lt"/>
                    <a:cs typeface="Times New Roman" panose="02020603050405020304" pitchFamily="18" charset="0"/>
                  </a:rPr>
                  <a:t>2</a:t>
                </a:r>
                <a:r>
                  <a:rPr lang="en-US" dirty="0">
                    <a:latin typeface="+mj-lt"/>
                    <a:cs typeface="Times New Roman" panose="02020603050405020304" pitchFamily="18" charset="0"/>
                  </a:rPr>
                  <a:t>[</a:t>
                </a:r>
                <a:r>
                  <a:rPr lang="en-US" dirty="0" err="1">
                    <a:latin typeface="+mj-lt"/>
                    <a:cs typeface="Times New Roman" panose="02020603050405020304" pitchFamily="18" charset="0"/>
                  </a:rPr>
                  <a:t>u@p</a:t>
                </a:r>
                <a:r>
                  <a:rPr lang="en-US" baseline="-25000" dirty="0" err="1">
                    <a:latin typeface="+mj-lt"/>
                    <a:cs typeface="Times New Roman" panose="02020603050405020304" pitchFamily="18" charset="0"/>
                  </a:rPr>
                  <a:t>T</a:t>
                </a:r>
                <a:r>
                  <a:rPr lang="en-US" dirty="0">
                    <a:latin typeface="+mj-lt"/>
                    <a:cs typeface="Times New Roman" panose="02020603050405020304" pitchFamily="18" charset="0"/>
                  </a:rPr>
                  <a:t>(u)]</a:t>
                </a:r>
              </a:p>
              <a:p>
                <a:pPr marL="1657350" lvl="3" indent="-285750">
                  <a:buFont typeface="Wingdings" panose="05000000000000000000" pitchFamily="2" charset="2"/>
                  <a:buChar char="ü"/>
                </a:pPr>
                <a14:m>
                  <m:oMath xmlns:m="http://schemas.openxmlformats.org/officeDocument/2006/math">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r>
                          <m:rPr>
                            <m:sty m:val="p"/>
                          </m:rPr>
                          <a:rPr lang="en-US">
                            <a:latin typeface="Cambria Math" panose="02040503050406030204" pitchFamily="18" charset="0"/>
                            <a:cs typeface="Times New Roman" panose="02020603050405020304" pitchFamily="18" charset="0"/>
                            <a:sym typeface="Symbol" panose="05050102010706020507" pitchFamily="18" charset="2"/>
                          </a:rPr>
                          <m:t>c</m:t>
                        </m:r>
                      </m:e>
                    </m:d>
                    <m:r>
                      <a:rPr lang="en-US">
                        <a:latin typeface="Cambria Math" panose="02040503050406030204" pitchFamily="18" charset="0"/>
                        <a:cs typeface="Times New Roman" panose="02020603050405020304" pitchFamily="18" charset="0"/>
                        <a:sym typeface="Symbol" panose="05050102010706020507" pitchFamily="18" charset="2"/>
                      </a:rPr>
                      <m:t>~</m:t>
                    </m:r>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sSup>
                          <m:sSupPr>
                            <m:ctrlPr>
                              <a:rPr lang="en-US" i="1">
                                <a:latin typeface="Cambria Math" panose="02040503050406030204" pitchFamily="18" charset="0"/>
                                <a:cs typeface="Times New Roman" panose="02020603050405020304" pitchFamily="18" charset="0"/>
                                <a:sym typeface="Symbol" panose="05050102010706020507" pitchFamily="18" charset="2"/>
                              </a:rPr>
                            </m:ctrlPr>
                          </m:sSupPr>
                          <m:e>
                            <m:r>
                              <m:rPr>
                                <m:sty m:val="p"/>
                              </m:rPr>
                              <a:rPr lang="en-US">
                                <a:latin typeface="Cambria Math" panose="02040503050406030204" pitchFamily="18" charset="0"/>
                                <a:cs typeface="Times New Roman" panose="02020603050405020304" pitchFamily="18" charset="0"/>
                                <a:sym typeface="Symbol" panose="05050102010706020507" pitchFamily="18" charset="2"/>
                              </a:rPr>
                              <m:t>D</m:t>
                            </m:r>
                          </m:e>
                          <m:sup>
                            <m:r>
                              <a:rPr lang="en-US">
                                <a:latin typeface="Cambria Math" panose="02040503050406030204" pitchFamily="18" charset="0"/>
                                <a:cs typeface="Times New Roman" panose="02020603050405020304" pitchFamily="18" charset="0"/>
                                <a:sym typeface="Symbol" panose="05050102010706020507" pitchFamily="18" charset="2"/>
                              </a:rPr>
                              <m:t>0</m:t>
                            </m:r>
                          </m:sup>
                        </m:sSup>
                      </m:e>
                    </m:d>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f>
                      <m:fPr>
                        <m:type m:val="lin"/>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fPr>
                      <m:num>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c</m:t>
                            </m:r>
                          </m:sub>
                        </m:sSub>
                      </m:num>
                      <m:den>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den>
                    </m:f>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c</m:t>
                        </m:r>
                      </m:sub>
                    </m:sSub>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u</m:t>
                        </m:r>
                      </m:sub>
                    </m:sSub>
                  </m:oMath>
                </a14:m>
                <a:r>
                  <a:rPr lang="en-US" dirty="0">
                    <a:latin typeface="+mj-lt"/>
                    <a:cs typeface="Times New Roman" panose="02020603050405020304" pitchFamily="18" charset="0"/>
                  </a:rPr>
                  <a:t>) ~ </a:t>
                </a:r>
                <a14:m>
                  <m:oMath xmlns:m="http://schemas.openxmlformats.org/officeDocument/2006/math">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sSup>
                          <m:sSupPr>
                            <m:ctrlPr>
                              <a:rPr lang="en-US" i="1">
                                <a:latin typeface="Cambria Math" panose="02040503050406030204" pitchFamily="18" charset="0"/>
                                <a:cs typeface="Times New Roman" panose="02020603050405020304" pitchFamily="18" charset="0"/>
                                <a:sym typeface="Symbol" panose="05050102010706020507" pitchFamily="18" charset="2"/>
                              </a:rPr>
                            </m:ctrlPr>
                          </m:sSupPr>
                          <m:e>
                            <m:r>
                              <m:rPr>
                                <m:sty m:val="p"/>
                              </m:rPr>
                              <a:rPr lang="en-US">
                                <a:latin typeface="Cambria Math" panose="02040503050406030204" pitchFamily="18" charset="0"/>
                                <a:cs typeface="Times New Roman" panose="02020603050405020304" pitchFamily="18" charset="0"/>
                                <a:sym typeface="Symbol" panose="05050102010706020507" pitchFamily="18" charset="2"/>
                              </a:rPr>
                              <m:t>D</m:t>
                            </m:r>
                          </m:e>
                          <m:sup>
                            <m:r>
                              <a:rPr lang="en-US">
                                <a:latin typeface="Cambria Math" panose="02040503050406030204" pitchFamily="18" charset="0"/>
                                <a:cs typeface="Times New Roman" panose="02020603050405020304" pitchFamily="18" charset="0"/>
                                <a:sym typeface="Symbol" panose="05050102010706020507" pitchFamily="18" charset="2"/>
                              </a:rPr>
                              <m:t>0</m:t>
                            </m:r>
                          </m:sup>
                        </m:sSup>
                      </m:e>
                    </m:d>
                  </m:oMath>
                </a14:m>
                <a:r>
                  <a:rPr lang="en-US" dirty="0">
                    <a:latin typeface="+mj-lt"/>
                    <a:cs typeface="Times New Roman" panose="02020603050405020304" pitchFamily="18" charset="0"/>
                  </a:rPr>
                  <a:t>/1.3</a:t>
                </a:r>
              </a:p>
              <a:p>
                <a:pPr marL="1657350" lvl="3" indent="-285750">
                  <a:buFont typeface="Wingdings" panose="05000000000000000000" pitchFamily="2" charset="2"/>
                  <a:buChar char="ü"/>
                </a:pPr>
                <a14:m>
                  <m:oMath xmlns:m="http://schemas.openxmlformats.org/officeDocument/2006/math">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r>
                          <m:rPr>
                            <m:sty m:val="p"/>
                          </m:rPr>
                          <a:rPr lang="en-US" b="0" i="0" smtClean="0">
                            <a:latin typeface="Cambria Math" panose="02040503050406030204" pitchFamily="18" charset="0"/>
                            <a:cs typeface="Times New Roman" panose="02020603050405020304" pitchFamily="18" charset="0"/>
                            <a:sym typeface="Symbol" panose="05050102010706020507" pitchFamily="18" charset="2"/>
                          </a:rPr>
                          <m:t>u</m:t>
                        </m:r>
                      </m:e>
                    </m:d>
                    <m:r>
                      <a:rPr lang="en-US">
                        <a:latin typeface="Cambria Math" panose="02040503050406030204" pitchFamily="18" charset="0"/>
                        <a:cs typeface="Times New Roman" panose="02020603050405020304" pitchFamily="18" charset="0"/>
                        <a:sym typeface="Symbol" panose="05050102010706020507" pitchFamily="18" charset="2"/>
                      </a:rPr>
                      <m:t>~</m:t>
                    </m:r>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sSup>
                          <m:sSupPr>
                            <m:ctrlPr>
                              <a:rPr lang="en-US" i="1">
                                <a:latin typeface="Cambria Math" panose="02040503050406030204" pitchFamily="18" charset="0"/>
                                <a:cs typeface="Times New Roman" panose="02020603050405020304" pitchFamily="18" charset="0"/>
                                <a:sym typeface="Symbol" panose="05050102010706020507" pitchFamily="18" charset="2"/>
                              </a:rPr>
                            </m:ctrlPr>
                          </m:sSupPr>
                          <m:e>
                            <m:r>
                              <m:rPr>
                                <m:sty m:val="p"/>
                              </m:rPr>
                              <a:rPr lang="en-US">
                                <a:latin typeface="Cambria Math" panose="02040503050406030204" pitchFamily="18" charset="0"/>
                                <a:cs typeface="Times New Roman" panose="02020603050405020304" pitchFamily="18" charset="0"/>
                                <a:sym typeface="Symbol" panose="05050102010706020507" pitchFamily="18" charset="2"/>
                              </a:rPr>
                              <m:t>D</m:t>
                            </m:r>
                          </m:e>
                          <m:sup>
                            <m:r>
                              <a:rPr lang="en-US">
                                <a:latin typeface="Cambria Math" panose="02040503050406030204" pitchFamily="18" charset="0"/>
                                <a:cs typeface="Times New Roman" panose="02020603050405020304" pitchFamily="18" charset="0"/>
                                <a:sym typeface="Symbol" panose="05050102010706020507" pitchFamily="18" charset="2"/>
                              </a:rPr>
                              <m:t>0</m:t>
                            </m:r>
                          </m:sup>
                        </m:sSup>
                      </m:e>
                    </m:d>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f>
                      <m:fPr>
                        <m:type m:val="lin"/>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fPr>
                      <m:num>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b="0" i="0" smtClean="0">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u</m:t>
                            </m:r>
                          </m:sub>
                        </m:sSub>
                      </m:num>
                      <m:den>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den>
                    </m:f>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c</m:t>
                        </m:r>
                      </m:sub>
                    </m:sSub>
                    <m: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m</m:t>
                        </m:r>
                      </m:e>
                      <m:sub>
                        <m:r>
                          <m:rPr>
                            <m:sty m:val="p"/>
                          </m:rPr>
                          <a:rPr lang="en-US">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u</m:t>
                        </m:r>
                      </m:sub>
                    </m:sSub>
                  </m:oMath>
                </a14:m>
                <a:r>
                  <a:rPr lang="en-US" dirty="0">
                    <a:latin typeface="+mj-lt"/>
                    <a:cs typeface="Times New Roman" panose="02020603050405020304" pitchFamily="18" charset="0"/>
                  </a:rPr>
                  <a:t>) ~ </a:t>
                </a:r>
                <a14:m>
                  <m:oMath xmlns:m="http://schemas.openxmlformats.org/officeDocument/2006/math">
                    <m:sSub>
                      <m:sSubPr>
                        <m:ctrlPr>
                          <a:rPr lang="en-US" i="1">
                            <a:latin typeface="Cambria Math" panose="02040503050406030204" pitchFamily="18" charset="0"/>
                            <a:cs typeface="Times New Roman" panose="02020603050405020304" pitchFamily="18" charset="0"/>
                            <a:sym typeface="Symbol" panose="05050102010706020507" pitchFamily="18" charset="2"/>
                          </a:rPr>
                        </m:ctrlPr>
                      </m:sSubPr>
                      <m:e>
                        <m:r>
                          <m:rPr>
                            <m:sty m:val="p"/>
                          </m:rPr>
                          <a:rPr lang="en-US">
                            <a:latin typeface="Cambria Math" panose="02040503050406030204" pitchFamily="18" charset="0"/>
                            <a:cs typeface="Times New Roman" panose="02020603050405020304" pitchFamily="18" charset="0"/>
                            <a:sym typeface="Symbol" panose="05050102010706020507" pitchFamily="18" charset="2"/>
                          </a:rPr>
                          <m:t>p</m:t>
                        </m:r>
                      </m:e>
                      <m:sub>
                        <m:r>
                          <m:rPr>
                            <m:sty m:val="p"/>
                          </m:rPr>
                          <a:rPr lang="en-US">
                            <a:latin typeface="Cambria Math" panose="02040503050406030204" pitchFamily="18" charset="0"/>
                            <a:cs typeface="Times New Roman" panose="02020603050405020304" pitchFamily="18" charset="0"/>
                            <a:sym typeface="Symbol" panose="05050102010706020507" pitchFamily="18" charset="2"/>
                          </a:rPr>
                          <m:t>T</m:t>
                        </m:r>
                      </m:sub>
                    </m:sSub>
                    <m:d>
                      <m:dPr>
                        <m:ctrlPr>
                          <a:rPr lang="en-US" i="1">
                            <a:latin typeface="Cambria Math" panose="02040503050406030204" pitchFamily="18" charset="0"/>
                            <a:cs typeface="Times New Roman" panose="02020603050405020304" pitchFamily="18" charset="0"/>
                            <a:sym typeface="Symbol" panose="05050102010706020507" pitchFamily="18" charset="2"/>
                          </a:rPr>
                        </m:ctrlPr>
                      </m:dPr>
                      <m:e>
                        <m:sSup>
                          <m:sSupPr>
                            <m:ctrlPr>
                              <a:rPr lang="en-US" i="1">
                                <a:latin typeface="Cambria Math" panose="02040503050406030204" pitchFamily="18" charset="0"/>
                                <a:cs typeface="Times New Roman" panose="02020603050405020304" pitchFamily="18" charset="0"/>
                                <a:sym typeface="Symbol" panose="05050102010706020507" pitchFamily="18" charset="2"/>
                              </a:rPr>
                            </m:ctrlPr>
                          </m:sSupPr>
                          <m:e>
                            <m:r>
                              <m:rPr>
                                <m:sty m:val="p"/>
                              </m:rPr>
                              <a:rPr lang="en-US">
                                <a:latin typeface="Cambria Math" panose="02040503050406030204" pitchFamily="18" charset="0"/>
                                <a:cs typeface="Times New Roman" panose="02020603050405020304" pitchFamily="18" charset="0"/>
                                <a:sym typeface="Symbol" panose="05050102010706020507" pitchFamily="18" charset="2"/>
                              </a:rPr>
                              <m:t>D</m:t>
                            </m:r>
                          </m:e>
                          <m:sup>
                            <m:r>
                              <a:rPr lang="en-US">
                                <a:latin typeface="Cambria Math" panose="02040503050406030204" pitchFamily="18" charset="0"/>
                                <a:cs typeface="Times New Roman" panose="02020603050405020304" pitchFamily="18" charset="0"/>
                                <a:sym typeface="Symbol" panose="05050102010706020507" pitchFamily="18" charset="2"/>
                              </a:rPr>
                              <m:t>0</m:t>
                            </m:r>
                          </m:sup>
                        </m:sSup>
                      </m:e>
                    </m:d>
                    <m:r>
                      <a:rPr lang="en-US" b="0" i="0" smtClean="0">
                        <a:latin typeface="Cambria Math" panose="02040503050406030204" pitchFamily="18" charset="0"/>
                        <a:cs typeface="Times New Roman" panose="02020603050405020304" pitchFamily="18" charset="0"/>
                        <a:sym typeface="Symbol" panose="05050102010706020507" pitchFamily="18" charset="2"/>
                      </a:rPr>
                      <m:t>/5.2</m:t>
                    </m:r>
                  </m:oMath>
                </a14:m>
                <a:endParaRPr lang="en-US" dirty="0">
                  <a:latin typeface="+mj-lt"/>
                  <a:cs typeface="Times New Roman" panose="02020603050405020304" pitchFamily="18" charset="0"/>
                </a:endParaRPr>
              </a:p>
              <a:p>
                <a:pPr lvl="3"/>
                <a:r>
                  <a:rPr lang="en-US" dirty="0">
                    <a:latin typeface="+mj-lt"/>
                    <a:cs typeface="Times New Roman" panose="02020603050405020304" pitchFamily="18" charset="0"/>
                  </a:rPr>
                  <a:t> </a:t>
                </a:r>
              </a:p>
              <a:p>
                <a:pPr lvl="1"/>
                <a:endParaRPr lang="en-US" dirty="0">
                  <a:latin typeface="+mj-lt"/>
                  <a:cs typeface="Times New Roman" panose="02020603050405020304" pitchFamily="18" charset="0"/>
                </a:endParaRPr>
              </a:p>
              <a:p>
                <a:pPr marL="742950" lvl="1" indent="-285750">
                  <a:buFont typeface="Arial" panose="020B0604020202020204" pitchFamily="34" charset="0"/>
                  <a:buChar char="•"/>
                </a:pPr>
                <a:endParaRPr lang="en-US" dirty="0">
                  <a:latin typeface="+mj-lt"/>
                  <a:cs typeface="Times New Roman" panose="020206030504050203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05950" y="4506175"/>
                <a:ext cx="7014050" cy="2656625"/>
              </a:xfrm>
              <a:prstGeom prst="rect">
                <a:avLst/>
              </a:prstGeom>
              <a:blipFill>
                <a:blip r:embed="rId4"/>
                <a:stretch>
                  <a:fillRect l="-521" t="-11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02637" y="4068853"/>
                <a:ext cx="3588700" cy="369332"/>
              </a:xfrm>
              <a:prstGeom prst="rect">
                <a:avLst/>
              </a:prstGeom>
              <a:noFill/>
            </p:spPr>
            <p:txBody>
              <a:bodyPr wrap="square" rtlCol="0">
                <a:spAutoFit/>
              </a:bodyPr>
              <a:lstStyle/>
              <a:p>
                <a:pPr marL="285750" indent="-285750">
                  <a:buFont typeface="Wingdings" panose="05000000000000000000" pitchFamily="2" charset="2"/>
                  <a:buChar char="q"/>
                </a:pP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v</m:t>
                        </m:r>
                      </m:e>
                      <m:sub>
                        <m:r>
                          <a:rPr lang="en-US" b="0" i="0" smtClean="0">
                            <a:latin typeface="Cambria Math" panose="02040503050406030204" pitchFamily="18" charset="0"/>
                          </a:rPr>
                          <m:t>2</m:t>
                        </m:r>
                      </m:sub>
                    </m:sSub>
                    <m:r>
                      <a:rPr lang="en-US" b="0" i="0" smtClean="0">
                        <a:latin typeface="Cambria Math" panose="02040503050406030204" pitchFamily="18" charset="0"/>
                      </a:rPr>
                      <m:t>(</m:t>
                    </m:r>
                    <m:f>
                      <m:fPr>
                        <m:type m:val="lin"/>
                        <m:ctrlPr>
                          <a:rPr lang="en-US" b="0" i="1" smtClean="0">
                            <a:latin typeface="Cambria Math" panose="02040503050406030204" pitchFamily="18" charset="0"/>
                          </a:rPr>
                        </m:ctrlPr>
                      </m:fPr>
                      <m:num>
                        <m:r>
                          <m:rPr>
                            <m:sty m:val="p"/>
                          </m:rPr>
                          <a:rPr lang="en-US" b="0" i="0" smtClean="0">
                            <a:latin typeface="Cambria Math" panose="02040503050406030204" pitchFamily="18" charset="0"/>
                          </a:rPr>
                          <m:t>J</m:t>
                        </m:r>
                      </m:num>
                      <m:den>
                        <m:r>
                          <m:rPr>
                            <m:sty m:val="p"/>
                          </m:rPr>
                          <a:rPr lang="en-US" b="0" i="0" smtClean="0">
                            <a:latin typeface="Cambria Math" panose="02040503050406030204" pitchFamily="18" charset="0"/>
                            <a:ea typeface="Cambria Math" panose="02040503050406030204" pitchFamily="18" charset="0"/>
                          </a:rPr>
                          <m:t>ψ</m:t>
                        </m:r>
                        <m:r>
                          <a:rPr lang="en-US" b="0" i="0" smtClean="0">
                            <a:latin typeface="Cambria Math" panose="02040503050406030204" pitchFamily="18" charset="0"/>
                            <a:ea typeface="Cambria Math" panose="02040503050406030204" pitchFamily="18" charset="0"/>
                          </a:rPr>
                          <m:t>)≈</m:t>
                        </m:r>
                      </m:den>
                    </m:f>
                    <m:sSub>
                      <m:sSubPr>
                        <m:ctrlPr>
                          <a:rPr lang="en-US" i="1">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2</m:t>
                        </m:r>
                      </m:sub>
                    </m:sSub>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D</m:t>
                            </m:r>
                          </m:e>
                          <m:sup>
                            <m:r>
                              <a:rPr lang="en-US" b="0" i="0" smtClean="0">
                                <a:latin typeface="Cambria Math" panose="02040503050406030204" pitchFamily="18" charset="0"/>
                              </a:rPr>
                              <m:t>0</m:t>
                            </m:r>
                          </m:sup>
                        </m:sSup>
                      </m:e>
                    </m:d>
                    <m:r>
                      <a:rPr lang="en-US" b="0" i="0" smtClean="0">
                        <a:latin typeface="Cambria Math" panose="02040503050406030204" pitchFamily="18" charset="0"/>
                      </a:rPr>
                      <m:t>&lt;</m:t>
                    </m:r>
                    <m:sSub>
                      <m:sSubPr>
                        <m:ctrlPr>
                          <a:rPr lang="en-US" i="1">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2</m:t>
                        </m:r>
                      </m:sub>
                    </m:sSub>
                    <m:r>
                      <a:rPr lang="en-US" b="0" i="0" smtClean="0">
                        <a:latin typeface="Cambria Math" panose="02040503050406030204" pitchFamily="18" charset="0"/>
                      </a:rPr>
                      <m:t>(</m:t>
                    </m:r>
                    <m:sSubSup>
                      <m:sSubSupPr>
                        <m:ctrlPr>
                          <a:rPr lang="en-US" b="0" i="1" smtClean="0">
                            <a:latin typeface="Cambria Math" panose="02040503050406030204" pitchFamily="18" charset="0"/>
                          </a:rPr>
                        </m:ctrlPr>
                      </m:sSubSupPr>
                      <m:e>
                        <m:r>
                          <m:rPr>
                            <m:sty m:val="p"/>
                          </m:rPr>
                          <a:rPr lang="en-US" b="0" i="0" smtClean="0">
                            <a:latin typeface="Cambria Math" panose="02040503050406030204" pitchFamily="18" charset="0"/>
                          </a:rPr>
                          <m:t>K</m:t>
                        </m:r>
                      </m:e>
                      <m:sub>
                        <m:r>
                          <m:rPr>
                            <m:sty m:val="p"/>
                          </m:rPr>
                          <a:rPr lang="en-US" b="0" i="0" smtClean="0">
                            <a:latin typeface="Cambria Math" panose="02040503050406030204" pitchFamily="18" charset="0"/>
                          </a:rPr>
                          <m:t>s</m:t>
                        </m:r>
                      </m:sub>
                      <m:sup>
                        <m:r>
                          <a:rPr lang="en-US" b="0" i="0" smtClean="0">
                            <a:latin typeface="Cambria Math" panose="02040503050406030204" pitchFamily="18" charset="0"/>
                          </a:rPr>
                          <m:t>0</m:t>
                        </m:r>
                      </m:sup>
                    </m:sSubSup>
                    <m:r>
                      <a:rPr lang="en-US" b="0" i="0" smtClean="0">
                        <a:latin typeface="Cambria Math" panose="02040503050406030204" pitchFamily="18" charset="0"/>
                      </a:rPr>
                      <m:t>)</m:t>
                    </m:r>
                  </m:oMath>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602637" y="4068853"/>
                <a:ext cx="3588700" cy="369332"/>
              </a:xfrm>
              <a:prstGeom prst="rect">
                <a:avLst/>
              </a:prstGeom>
              <a:blipFill>
                <a:blip r:embed="rId5"/>
                <a:stretch>
                  <a:fillRect l="-1188" t="-114754" b="-177049"/>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AF398CD4-35EE-CFC2-4D03-C068E2B2C085}"/>
              </a:ext>
            </a:extLst>
          </p:cNvPr>
          <p:cNvPicPr>
            <a:picLocks noChangeAspect="1"/>
          </p:cNvPicPr>
          <p:nvPr/>
        </p:nvPicPr>
        <p:blipFill>
          <a:blip r:embed="rId6"/>
          <a:stretch>
            <a:fillRect/>
          </a:stretch>
        </p:blipFill>
        <p:spPr>
          <a:xfrm>
            <a:off x="-1" y="811653"/>
            <a:ext cx="4632211" cy="3197523"/>
          </a:xfrm>
          <a:prstGeom prst="rect">
            <a:avLst/>
          </a:prstGeom>
        </p:spPr>
      </p:pic>
      <p:pic>
        <p:nvPicPr>
          <p:cNvPr id="10" name="Picture 9">
            <a:extLst>
              <a:ext uri="{FF2B5EF4-FFF2-40B4-BE49-F238E27FC236}">
                <a16:creationId xmlns:a16="http://schemas.microsoft.com/office/drawing/2014/main" id="{C772873C-D13B-DD3D-D5D2-4F4754F21772}"/>
              </a:ext>
            </a:extLst>
          </p:cNvPr>
          <p:cNvPicPr>
            <a:picLocks noChangeAspect="1"/>
          </p:cNvPicPr>
          <p:nvPr/>
        </p:nvPicPr>
        <p:blipFill rotWithShape="1">
          <a:blip r:embed="rId7"/>
          <a:srcRect l="3742" r="3888"/>
          <a:stretch/>
        </p:blipFill>
        <p:spPr>
          <a:xfrm>
            <a:off x="4572000" y="739124"/>
            <a:ext cx="4416275" cy="3197523"/>
          </a:xfrm>
          <a:prstGeom prst="rect">
            <a:avLst/>
          </a:prstGeom>
        </p:spPr>
      </p:pic>
    </p:spTree>
    <p:extLst>
      <p:ext uri="{BB962C8B-B14F-4D97-AF65-F5344CB8AC3E}">
        <p14:creationId xmlns:p14="http://schemas.microsoft.com/office/powerpoint/2010/main" val="3973827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2097A9-EB77-D6C3-7A71-3A2B45C86359}"/>
              </a:ext>
            </a:extLst>
          </p:cNvPr>
          <p:cNvSpPr>
            <a:spLocks noGrp="1"/>
          </p:cNvSpPr>
          <p:nvPr>
            <p:ph type="sldNum" sz="quarter" idx="12"/>
          </p:nvPr>
        </p:nvSpPr>
        <p:spPr/>
        <p:txBody>
          <a:bodyPr/>
          <a:lstStyle/>
          <a:p>
            <a:pPr>
              <a:defRPr/>
            </a:pPr>
            <a:fld id="{CEF33F42-3AFE-4989-9DA6-10DF86F63805}" type="slidenum">
              <a:rPr lang="en-US" smtClean="0"/>
              <a:pPr>
                <a:defRPr/>
              </a:pPr>
              <a:t>23</a:t>
            </a:fld>
            <a:endParaRPr lang="en-US" dirty="0"/>
          </a:p>
        </p:txBody>
      </p:sp>
      <p:pic>
        <p:nvPicPr>
          <p:cNvPr id="4" name="Picture 3">
            <a:extLst>
              <a:ext uri="{FF2B5EF4-FFF2-40B4-BE49-F238E27FC236}">
                <a16:creationId xmlns:a16="http://schemas.microsoft.com/office/drawing/2014/main" id="{EC345CC9-4DE9-A8B9-578E-B2368D582582}"/>
              </a:ext>
            </a:extLst>
          </p:cNvPr>
          <p:cNvPicPr>
            <a:picLocks noChangeAspect="1"/>
          </p:cNvPicPr>
          <p:nvPr/>
        </p:nvPicPr>
        <p:blipFill>
          <a:blip r:embed="rId3"/>
          <a:stretch>
            <a:fillRect/>
          </a:stretch>
        </p:blipFill>
        <p:spPr>
          <a:xfrm>
            <a:off x="1143000" y="782625"/>
            <a:ext cx="6358014" cy="4813557"/>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EFB292C-DABA-3775-D65D-001465A7A9FA}"/>
                  </a:ext>
                </a:extLst>
              </p:cNvPr>
              <p:cNvSpPr txBox="1"/>
              <p:nvPr/>
            </p:nvSpPr>
            <p:spPr>
              <a:xfrm>
                <a:off x="0" y="5742490"/>
                <a:ext cx="5715001" cy="1077218"/>
              </a:xfrm>
              <a:prstGeom prst="rect">
                <a:avLst/>
              </a:prstGeom>
              <a:noFill/>
            </p:spPr>
            <p:txBody>
              <a:bodyPr wrap="square">
                <a:spAutoFit/>
              </a:bodyPr>
              <a:lstStyle/>
              <a:p>
                <a:pPr marL="800100" lvl="1" indent="-342900">
                  <a:spcBef>
                    <a:spcPts val="600"/>
                  </a:spcBef>
                  <a:buFont typeface="Wingdings" panose="05000000000000000000" pitchFamily="2" charset="2"/>
                  <a:buChar char="q"/>
                </a:pPr>
                <a14:m>
                  <m:oMath xmlns:m="http://schemas.openxmlformats.org/officeDocument/2006/math">
                    <m:sSub>
                      <m:sSubPr>
                        <m:ctrlPr>
                          <a:rPr lang="en-US" i="1" smtClean="0">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𝐵</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D</m:t>
                            </m:r>
                          </m:e>
                          <m:sup>
                            <m:r>
                              <a:rPr lang="en-US" b="0" i="0" smtClean="0">
                                <a:latin typeface="Cambria Math" panose="02040503050406030204" pitchFamily="18" charset="0"/>
                              </a:rPr>
                              <m:t>0</m:t>
                            </m:r>
                          </m:sup>
                        </m:sSup>
                      </m:e>
                    </m:d>
                    <m:r>
                      <a:rPr lang="en-US" b="0" i="1" smtClean="0">
                        <a:latin typeface="Cambria Math" panose="02040503050406030204" pitchFamily="18" charset="0"/>
                      </a:rPr>
                      <m:t>&lt; </m:t>
                    </m:r>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a:rPr lang="en-US">
                            <a:latin typeface="Cambria Math" panose="02040503050406030204" pitchFamily="18" charset="0"/>
                          </a:rPr>
                          <m:t>2</m:t>
                        </m:r>
                      </m:sub>
                    </m:sSub>
                    <m:d>
                      <m:dPr>
                        <m:ctrlPr>
                          <a:rPr lang="en-US" i="1">
                            <a:latin typeface="Cambria Math" panose="02040503050406030204" pitchFamily="18" charset="0"/>
                          </a:rPr>
                        </m:ctrlPr>
                      </m:dPr>
                      <m:e>
                        <m:sSup>
                          <m:sSupPr>
                            <m:ctrlPr>
                              <a:rPr lang="en-US" i="1">
                                <a:latin typeface="Cambria Math" panose="02040503050406030204" pitchFamily="18" charset="0"/>
                              </a:rPr>
                            </m:ctrlPr>
                          </m:sSupPr>
                          <m:e>
                            <m:r>
                              <m:rPr>
                                <m:sty m:val="p"/>
                              </m:rPr>
                              <a:rPr lang="en-US">
                                <a:latin typeface="Cambria Math" panose="02040503050406030204" pitchFamily="18" charset="0"/>
                              </a:rPr>
                              <m:t>D</m:t>
                            </m:r>
                          </m:e>
                          <m:sup>
                            <m:r>
                              <a:rPr lang="en-US">
                                <a:latin typeface="Cambria Math" panose="02040503050406030204" pitchFamily="18" charset="0"/>
                              </a:rPr>
                              <m:t>0</m:t>
                            </m:r>
                          </m:sup>
                        </m:sSup>
                      </m:e>
                    </m:d>
                  </m:oMath>
                </a14:m>
                <a:endParaRPr lang="en-US" dirty="0">
                  <a:latin typeface="Times New Roman" panose="02020603050405020304" pitchFamily="18" charset="0"/>
                  <a:cs typeface="Times New Roman" panose="02020603050405020304" pitchFamily="18" charset="0"/>
                </a:endParaRP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CGC</a:t>
                </a:r>
                <a:r>
                  <a:rPr lang="en-US" dirty="0">
                    <a:latin typeface="+mj-lt"/>
                    <a:cs typeface="Times New Roman" panose="02020603050405020304" pitchFamily="18" charset="0"/>
                    <a:sym typeface="Wingdings" panose="05000000000000000000" pitchFamily="2" charset="2"/>
                  </a:rPr>
                  <a:t> qualitatively describe the data </a:t>
                </a:r>
              </a:p>
              <a:p>
                <a:pPr marL="800100" lvl="1" indent="-342900">
                  <a:spcBef>
                    <a:spcPts val="600"/>
                  </a:spcBef>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EEFB292C-DABA-3775-D65D-001465A7A9FA}"/>
                  </a:ext>
                </a:extLst>
              </p:cNvPr>
              <p:cNvSpPr txBox="1">
                <a:spLocks noRot="1" noChangeAspect="1" noMove="1" noResize="1" noEditPoints="1" noAdjustHandles="1" noChangeArrowheads="1" noChangeShapeType="1" noTextEdit="1"/>
              </p:cNvSpPr>
              <p:nvPr/>
            </p:nvSpPr>
            <p:spPr>
              <a:xfrm>
                <a:off x="0" y="5742490"/>
                <a:ext cx="5715001" cy="1077218"/>
              </a:xfrm>
              <a:prstGeom prst="rect">
                <a:avLst/>
              </a:prstGeom>
              <a:blipFill>
                <a:blip r:embed="rId4"/>
                <a:stretch>
                  <a:fillRect t="-565"/>
                </a:stretch>
              </a:blipFill>
            </p:spPr>
            <p:txBody>
              <a:bodyPr/>
              <a:lstStyle/>
              <a:p>
                <a:r>
                  <a:rPr lang="en-US">
                    <a:noFill/>
                  </a:rPr>
                  <a:t> </a:t>
                </a:r>
              </a:p>
            </p:txBody>
          </p:sp>
        </mc:Fallback>
      </mc:AlternateContent>
      <p:sp>
        <p:nvSpPr>
          <p:cNvPr id="8" name="TextBox 7" descr=" 7">
            <a:extLst>
              <a:ext uri="{FF2B5EF4-FFF2-40B4-BE49-F238E27FC236}">
                <a16:creationId xmlns:a16="http://schemas.microsoft.com/office/drawing/2014/main" id="{65B6DDE5-5D4A-D730-D732-6DDEEFB67107}"/>
              </a:ext>
            </a:extLst>
          </p:cNvPr>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B</a:t>
            </a:r>
            <a:r>
              <a:rPr lang="en-US" sz="3000" b="1" dirty="0">
                <a:solidFill>
                  <a:srgbClr val="FF0000"/>
                </a:solidFill>
                <a:sym typeface="Wingdings" panose="05000000000000000000" pitchFamily="2" charset="2"/>
              </a:rPr>
              <a:t>D</a:t>
            </a:r>
            <a:r>
              <a:rPr lang="en-US" sz="3000" b="1" baseline="30000" dirty="0">
                <a:solidFill>
                  <a:srgbClr val="FF0000"/>
                </a:solidFill>
                <a:sym typeface="Wingdings" panose="05000000000000000000" pitchFamily="2" charset="2"/>
              </a:rPr>
              <a:t>0</a:t>
            </a:r>
            <a:r>
              <a:rPr lang="en-US" sz="3000" b="1" dirty="0">
                <a:solidFill>
                  <a:srgbClr val="FF0000"/>
                </a:solidFill>
                <a:sym typeface="Symbol" panose="05050102010706020507" pitchFamily="18" charset="2"/>
              </a:rPr>
              <a:t> </a:t>
            </a:r>
            <a:r>
              <a:rPr lang="en-US" sz="3000" b="1" dirty="0">
                <a:solidFill>
                  <a:srgbClr val="FF0000"/>
                </a:solidFill>
              </a:rPr>
              <a:t>v</a:t>
            </a:r>
            <a:r>
              <a:rPr lang="en-US" sz="3000" b="1" baseline="-25000" dirty="0">
                <a:solidFill>
                  <a:srgbClr val="FF0000"/>
                </a:solidFill>
              </a:rPr>
              <a:t>2</a:t>
            </a:r>
            <a:r>
              <a:rPr lang="en-US" sz="3000" b="1" dirty="0">
                <a:solidFill>
                  <a:srgbClr val="FF0000"/>
                </a:solidFill>
              </a:rPr>
              <a:t> in p-Pb at 8.16 TeV</a:t>
            </a:r>
            <a:endParaRPr lang="en-US" sz="3000" b="1" baseline="-25000" dirty="0">
              <a:solidFill>
                <a:srgbClr val="FF0000"/>
              </a:solidFill>
            </a:endParaRPr>
          </a:p>
        </p:txBody>
      </p:sp>
      <p:sp>
        <p:nvSpPr>
          <p:cNvPr id="9" name="TextBox 8">
            <a:extLst>
              <a:ext uri="{FF2B5EF4-FFF2-40B4-BE49-F238E27FC236}">
                <a16:creationId xmlns:a16="http://schemas.microsoft.com/office/drawing/2014/main" id="{E4C0C7DB-5867-0330-D3ED-87C637C312EE}"/>
              </a:ext>
            </a:extLst>
          </p:cNvPr>
          <p:cNvSpPr txBox="1"/>
          <p:nvPr/>
        </p:nvSpPr>
        <p:spPr>
          <a:xfrm>
            <a:off x="6096000" y="6245225"/>
            <a:ext cx="1836100" cy="276999"/>
          </a:xfrm>
          <a:prstGeom prst="rect">
            <a:avLst/>
          </a:prstGeom>
          <a:blipFill>
            <a:blip r:embed="rId5"/>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PLB 813 (2021) 136036</a:t>
            </a:r>
          </a:p>
        </p:txBody>
      </p:sp>
    </p:spTree>
    <p:extLst>
      <p:ext uri="{BB962C8B-B14F-4D97-AF65-F5344CB8AC3E}">
        <p14:creationId xmlns:p14="http://schemas.microsoft.com/office/powerpoint/2010/main" val="4105628653"/>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BC7EE-1FE5-554A-F691-B1131C8D1658}"/>
              </a:ext>
            </a:extLst>
          </p:cNvPr>
          <p:cNvSpPr>
            <a:spLocks noGrp="1"/>
          </p:cNvSpPr>
          <p:nvPr>
            <p:ph type="sldNum" sz="quarter" idx="12"/>
          </p:nvPr>
        </p:nvSpPr>
        <p:spPr/>
        <p:txBody>
          <a:bodyPr/>
          <a:lstStyle/>
          <a:p>
            <a:pPr>
              <a:defRPr/>
            </a:pPr>
            <a:fld id="{CEF33F42-3AFE-4989-9DA6-10DF86F63805}" type="slidenum">
              <a:rPr lang="en-US" smtClean="0"/>
              <a:pPr>
                <a:defRPr/>
              </a:pPr>
              <a:t>24</a:t>
            </a:fld>
            <a:endParaRPr lang="en-US" dirty="0"/>
          </a:p>
        </p:txBody>
      </p:sp>
      <p:sp>
        <p:nvSpPr>
          <p:cNvPr id="3" name="TextBox 2">
            <a:extLst>
              <a:ext uri="{FF2B5EF4-FFF2-40B4-BE49-F238E27FC236}">
                <a16:creationId xmlns:a16="http://schemas.microsoft.com/office/drawing/2014/main" id="{4F8E7664-C989-F413-43F3-ED5ABAB71A13}"/>
              </a:ext>
            </a:extLst>
          </p:cNvPr>
          <p:cNvSpPr txBox="1"/>
          <p:nvPr/>
        </p:nvSpPr>
        <p:spPr>
          <a:xfrm>
            <a:off x="6096000" y="6245225"/>
            <a:ext cx="1836100"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PLB 846 (2023) 137782</a:t>
            </a:r>
          </a:p>
        </p:txBody>
      </p:sp>
      <p:pic>
        <p:nvPicPr>
          <p:cNvPr id="5" name="Picture 4">
            <a:extLst>
              <a:ext uri="{FF2B5EF4-FFF2-40B4-BE49-F238E27FC236}">
                <a16:creationId xmlns:a16="http://schemas.microsoft.com/office/drawing/2014/main" id="{FE4AC505-2B4D-5CD6-F025-0F5055B39B7B}"/>
              </a:ext>
            </a:extLst>
          </p:cNvPr>
          <p:cNvPicPr>
            <a:picLocks noChangeAspect="1"/>
          </p:cNvPicPr>
          <p:nvPr/>
        </p:nvPicPr>
        <p:blipFill>
          <a:blip r:embed="rId4"/>
          <a:stretch>
            <a:fillRect/>
          </a:stretch>
        </p:blipFill>
        <p:spPr>
          <a:xfrm>
            <a:off x="679212" y="636317"/>
            <a:ext cx="7351075" cy="2635590"/>
          </a:xfrm>
          <a:prstGeom prst="rect">
            <a:avLst/>
          </a:prstGeom>
        </p:spPr>
      </p:pic>
      <p:pic>
        <p:nvPicPr>
          <p:cNvPr id="7" name="Picture 6">
            <a:extLst>
              <a:ext uri="{FF2B5EF4-FFF2-40B4-BE49-F238E27FC236}">
                <a16:creationId xmlns:a16="http://schemas.microsoft.com/office/drawing/2014/main" id="{F2D24549-9541-D56B-D2F3-BAC9ABD0B5A8}"/>
              </a:ext>
            </a:extLst>
          </p:cNvPr>
          <p:cNvPicPr>
            <a:picLocks noChangeAspect="1"/>
          </p:cNvPicPr>
          <p:nvPr/>
        </p:nvPicPr>
        <p:blipFill>
          <a:blip r:embed="rId5"/>
          <a:stretch>
            <a:fillRect/>
          </a:stretch>
        </p:blipFill>
        <p:spPr>
          <a:xfrm>
            <a:off x="639287" y="3160356"/>
            <a:ext cx="7391000" cy="2593983"/>
          </a:xfrm>
          <a:prstGeom prst="rect">
            <a:avLst/>
          </a:prstGeom>
        </p:spPr>
      </p:pic>
      <p:sp>
        <p:nvSpPr>
          <p:cNvPr id="8" name="TextBox 7">
            <a:extLst>
              <a:ext uri="{FF2B5EF4-FFF2-40B4-BE49-F238E27FC236}">
                <a16:creationId xmlns:a16="http://schemas.microsoft.com/office/drawing/2014/main" id="{8793378A-0042-A3BF-0C5B-DD92DED391B6}"/>
              </a:ext>
            </a:extLst>
          </p:cNvPr>
          <p:cNvSpPr txBox="1"/>
          <p:nvPr/>
        </p:nvSpPr>
        <p:spPr>
          <a:xfrm>
            <a:off x="0" y="5742490"/>
            <a:ext cx="8504713" cy="1077218"/>
          </a:xfrm>
          <a:prstGeom prst="rect">
            <a:avLst/>
          </a:prstGeom>
          <a:noFill/>
        </p:spPr>
        <p:txBody>
          <a:bodyPr wrap="square">
            <a:spAutoFit/>
          </a:bodyPr>
          <a:lstStyle/>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AMPT described the inclusive muon v</a:t>
            </a:r>
            <a:r>
              <a:rPr lang="en-US" baseline="-25000" dirty="0">
                <a:latin typeface="+mj-lt"/>
                <a:cs typeface="Times New Roman" panose="02020603050405020304" pitchFamily="18" charset="0"/>
              </a:rPr>
              <a:t>2</a:t>
            </a:r>
            <a:r>
              <a:rPr lang="en-US" dirty="0">
                <a:latin typeface="+mj-lt"/>
                <a:cs typeface="Times New Roman" panose="02020603050405020304" pitchFamily="18" charset="0"/>
              </a:rPr>
              <a:t>, hinting finite v</a:t>
            </a:r>
            <a:r>
              <a:rPr lang="en-US" baseline="-25000" dirty="0">
                <a:latin typeface="+mj-lt"/>
                <a:cs typeface="Times New Roman" panose="02020603050405020304" pitchFamily="18" charset="0"/>
              </a:rPr>
              <a:t>2</a:t>
            </a:r>
            <a:r>
              <a:rPr lang="en-US" dirty="0">
                <a:latin typeface="+mj-lt"/>
                <a:cs typeface="Times New Roman" panose="02020603050405020304" pitchFamily="18" charset="0"/>
              </a:rPr>
              <a:t> from c/</a:t>
            </a:r>
            <a:r>
              <a:rPr lang="en-US" dirty="0" err="1">
                <a:latin typeface="+mj-lt"/>
                <a:cs typeface="Times New Roman" panose="02020603050405020304" pitchFamily="18" charset="0"/>
              </a:rPr>
              <a:t>b</a:t>
            </a:r>
            <a:r>
              <a:rPr lang="en-US" dirty="0" err="1">
                <a:latin typeface="+mj-lt"/>
                <a:cs typeface="Times New Roman" panose="02020603050405020304" pitchFamily="18" charset="0"/>
                <a:sym typeface="Wingdings" panose="05000000000000000000" pitchFamily="2" charset="2"/>
              </a:rPr>
              <a:t>muon</a:t>
            </a:r>
            <a:r>
              <a:rPr lang="en-US" dirty="0">
                <a:latin typeface="+mj-lt"/>
                <a:cs typeface="Times New Roman" panose="02020603050405020304" pitchFamily="18" charset="0"/>
                <a:sym typeface="Wingdings" panose="05000000000000000000" pitchFamily="2" charset="2"/>
              </a:rPr>
              <a:t> </a:t>
            </a:r>
            <a:endParaRPr lang="en-US" dirty="0">
              <a:latin typeface="+mj-lt"/>
              <a:cs typeface="Times New Roman" panose="02020603050405020304" pitchFamily="18" charset="0"/>
            </a:endParaRPr>
          </a:p>
          <a:p>
            <a:pPr marL="800100" lvl="1" indent="-342900">
              <a:spcBef>
                <a:spcPts val="600"/>
              </a:spcBef>
              <a:buFont typeface="Wingdings" panose="05000000000000000000" pitchFamily="2" charset="2"/>
              <a:buChar char="q"/>
            </a:pPr>
            <a:r>
              <a:rPr lang="en-US" dirty="0">
                <a:latin typeface="+mj-lt"/>
                <a:cs typeface="Times New Roman" panose="02020603050405020304" pitchFamily="18" charset="0"/>
              </a:rPr>
              <a:t>CGC</a:t>
            </a:r>
            <a:r>
              <a:rPr lang="en-US" dirty="0">
                <a:latin typeface="+mj-lt"/>
                <a:cs typeface="Times New Roman" panose="02020603050405020304" pitchFamily="18" charset="0"/>
                <a:sym typeface="Wingdings" panose="05000000000000000000" pitchFamily="2" charset="2"/>
              </a:rPr>
              <a:t> b/c-&gt;muon &gt; AMPT b/c muon </a:t>
            </a:r>
            <a:r>
              <a:rPr lang="en-US" dirty="0">
                <a:latin typeface="+mj-lt"/>
                <a:cs typeface="Times New Roman" panose="02020603050405020304" pitchFamily="18" charset="0"/>
              </a:rPr>
              <a:t>v</a:t>
            </a:r>
            <a:r>
              <a:rPr lang="en-US" baseline="-25000" dirty="0">
                <a:latin typeface="+mj-lt"/>
                <a:cs typeface="Times New Roman" panose="02020603050405020304" pitchFamily="18" charset="0"/>
              </a:rPr>
              <a:t>2</a:t>
            </a:r>
            <a:endParaRPr lang="en-US" dirty="0">
              <a:latin typeface="+mj-lt"/>
              <a:cs typeface="Times New Roman" panose="02020603050405020304" pitchFamily="18" charset="0"/>
              <a:sym typeface="Wingdings" panose="05000000000000000000" pitchFamily="2" charset="2"/>
            </a:endParaRPr>
          </a:p>
          <a:p>
            <a:pPr lvl="1">
              <a:spcBef>
                <a:spcPts val="600"/>
              </a:spcBef>
            </a:pPr>
            <a:endParaRPr lang="en-US" dirty="0">
              <a:latin typeface="+mj-lt"/>
              <a:cs typeface="Times New Roman" panose="02020603050405020304" pitchFamily="18" charset="0"/>
            </a:endParaRPr>
          </a:p>
        </p:txBody>
      </p:sp>
      <p:sp>
        <p:nvSpPr>
          <p:cNvPr id="4" name="TextBox 3" descr=" 7">
            <a:extLst>
              <a:ext uri="{FF2B5EF4-FFF2-40B4-BE49-F238E27FC236}">
                <a16:creationId xmlns:a16="http://schemas.microsoft.com/office/drawing/2014/main" id="{106EFDBF-CF75-470D-E936-F2AA1BED47AF}"/>
              </a:ext>
            </a:extLst>
          </p:cNvPr>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B</a:t>
            </a:r>
            <a:r>
              <a:rPr lang="en-US" sz="3000" b="1" dirty="0">
                <a:solidFill>
                  <a:srgbClr val="FF0000"/>
                </a:solidFill>
                <a:sym typeface="Wingdings" panose="05000000000000000000" pitchFamily="2" charset="2"/>
              </a:rPr>
              <a:t>D</a:t>
            </a:r>
            <a:r>
              <a:rPr lang="en-US" sz="3000" b="1" baseline="30000" dirty="0">
                <a:solidFill>
                  <a:srgbClr val="FF0000"/>
                </a:solidFill>
                <a:sym typeface="Wingdings" panose="05000000000000000000" pitchFamily="2" charset="2"/>
              </a:rPr>
              <a:t>0</a:t>
            </a:r>
            <a:r>
              <a:rPr lang="en-US" sz="3000" b="1" dirty="0">
                <a:solidFill>
                  <a:srgbClr val="FF0000"/>
                </a:solidFill>
                <a:sym typeface="Symbol" panose="05050102010706020507" pitchFamily="18" charset="2"/>
              </a:rPr>
              <a:t> </a:t>
            </a:r>
            <a:r>
              <a:rPr lang="en-US" sz="3000" b="1" dirty="0">
                <a:solidFill>
                  <a:srgbClr val="FF0000"/>
                </a:solidFill>
              </a:rPr>
              <a:t>v</a:t>
            </a:r>
            <a:r>
              <a:rPr lang="en-US" sz="3000" b="1" baseline="-25000" dirty="0">
                <a:solidFill>
                  <a:srgbClr val="FF0000"/>
                </a:solidFill>
              </a:rPr>
              <a:t>2</a:t>
            </a:r>
            <a:r>
              <a:rPr lang="en-US" sz="3000" b="1" dirty="0">
                <a:solidFill>
                  <a:srgbClr val="FF0000"/>
                </a:solidFill>
              </a:rPr>
              <a:t> in p-Pb at 8.16 TeV</a:t>
            </a:r>
            <a:endParaRPr lang="en-US" sz="3000" b="1" baseline="-25000" dirty="0">
              <a:solidFill>
                <a:srgbClr val="FF0000"/>
              </a:solidFill>
            </a:endParaRPr>
          </a:p>
        </p:txBody>
      </p:sp>
    </p:spTree>
    <p:extLst>
      <p:ext uri="{BB962C8B-B14F-4D97-AF65-F5344CB8AC3E}">
        <p14:creationId xmlns:p14="http://schemas.microsoft.com/office/powerpoint/2010/main" val="3800050027"/>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D6E32-5D18-6FB0-1679-F52C12C6D2D0}"/>
              </a:ext>
            </a:extLst>
          </p:cNvPr>
          <p:cNvSpPr>
            <a:spLocks noGrp="1"/>
          </p:cNvSpPr>
          <p:nvPr>
            <p:ph type="sldNum" sz="quarter" idx="12"/>
          </p:nvPr>
        </p:nvSpPr>
        <p:spPr/>
        <p:txBody>
          <a:bodyPr/>
          <a:lstStyle/>
          <a:p>
            <a:pPr>
              <a:defRPr/>
            </a:pPr>
            <a:fld id="{CEF33F42-3AFE-4989-9DA6-10DF86F63805}" type="slidenum">
              <a:rPr lang="en-US" smtClean="0"/>
              <a:pPr>
                <a:defRPr/>
              </a:pPr>
              <a:t>25</a:t>
            </a:fld>
            <a:endParaRPr lang="en-US"/>
          </a:p>
        </p:txBody>
      </p:sp>
      <p:pic>
        <p:nvPicPr>
          <p:cNvPr id="4" name="Picture 3">
            <a:extLst>
              <a:ext uri="{FF2B5EF4-FFF2-40B4-BE49-F238E27FC236}">
                <a16:creationId xmlns:a16="http://schemas.microsoft.com/office/drawing/2014/main" id="{A08FA9F1-A9F6-B7DC-8502-2614DA818D21}"/>
              </a:ext>
            </a:extLst>
          </p:cNvPr>
          <p:cNvPicPr>
            <a:picLocks noChangeAspect="1"/>
          </p:cNvPicPr>
          <p:nvPr/>
        </p:nvPicPr>
        <p:blipFill rotWithShape="1">
          <a:blip r:embed="rId2"/>
          <a:srcRect r="39167"/>
          <a:stretch/>
        </p:blipFill>
        <p:spPr>
          <a:xfrm>
            <a:off x="3467100" y="1059718"/>
            <a:ext cx="5676900" cy="4136297"/>
          </a:xfrm>
          <a:prstGeom prst="rect">
            <a:avLst/>
          </a:prstGeom>
        </p:spPr>
      </p:pic>
      <p:pic>
        <p:nvPicPr>
          <p:cNvPr id="6" name="Picture 5">
            <a:extLst>
              <a:ext uri="{FF2B5EF4-FFF2-40B4-BE49-F238E27FC236}">
                <a16:creationId xmlns:a16="http://schemas.microsoft.com/office/drawing/2014/main" id="{ED500B0B-68C9-175A-57B5-2556E41D6E0A}"/>
              </a:ext>
            </a:extLst>
          </p:cNvPr>
          <p:cNvPicPr>
            <a:picLocks noChangeAspect="1"/>
          </p:cNvPicPr>
          <p:nvPr/>
        </p:nvPicPr>
        <p:blipFill>
          <a:blip r:embed="rId3"/>
          <a:stretch>
            <a:fillRect/>
          </a:stretch>
        </p:blipFill>
        <p:spPr>
          <a:xfrm>
            <a:off x="0" y="983519"/>
            <a:ext cx="3598174" cy="4371975"/>
          </a:xfrm>
          <a:prstGeom prst="rect">
            <a:avLst/>
          </a:prstGeom>
        </p:spPr>
      </p:pic>
      <p:sp>
        <p:nvSpPr>
          <p:cNvPr id="7" name="TextBox 6">
            <a:extLst>
              <a:ext uri="{FF2B5EF4-FFF2-40B4-BE49-F238E27FC236}">
                <a16:creationId xmlns:a16="http://schemas.microsoft.com/office/drawing/2014/main" id="{4F95AAD8-F0E2-A12D-BA24-E101766F5148}"/>
              </a:ext>
            </a:extLst>
          </p:cNvPr>
          <p:cNvSpPr txBox="1"/>
          <p:nvPr/>
        </p:nvSpPr>
        <p:spPr>
          <a:xfrm>
            <a:off x="6254496" y="5598893"/>
            <a:ext cx="1905000" cy="646331"/>
          </a:xfrm>
          <a:prstGeom prst="rect">
            <a:avLst/>
          </a:prstGeom>
          <a:blipFill>
            <a:blip r:embed="rId4"/>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PLB 813 (2021) 136036;</a:t>
            </a:r>
          </a:p>
          <a:p>
            <a:r>
              <a:rPr lang="en-US" sz="1200" b="1" dirty="0">
                <a:solidFill>
                  <a:schemeClr val="bg1"/>
                </a:solidFill>
                <a:effectLst>
                  <a:outerShdw blurRad="50800" dist="38100" dir="5400000" algn="t" rotWithShape="0">
                    <a:prstClr val="black">
                      <a:alpha val="40000"/>
                    </a:prstClr>
                  </a:outerShdw>
                </a:effectLst>
              </a:rPr>
              <a:t>PRL 124 (2020) 082301; </a:t>
            </a:r>
          </a:p>
          <a:p>
            <a:r>
              <a:rPr lang="en-US" sz="1200" b="1" dirty="0">
                <a:solidFill>
                  <a:schemeClr val="bg1"/>
                </a:solidFill>
                <a:effectLst>
                  <a:outerShdw blurRad="50800" dist="38100" dir="5400000" algn="t" rotWithShape="0">
                    <a:prstClr val="black">
                      <a:alpha val="40000"/>
                    </a:prstClr>
                  </a:outerShdw>
                </a:effectLst>
              </a:rPr>
              <a:t>PLB 807 (2020)135595 </a:t>
            </a:r>
          </a:p>
        </p:txBody>
      </p:sp>
      <p:sp>
        <p:nvSpPr>
          <p:cNvPr id="8" name="TextBox 7">
            <a:extLst>
              <a:ext uri="{FF2B5EF4-FFF2-40B4-BE49-F238E27FC236}">
                <a16:creationId xmlns:a16="http://schemas.microsoft.com/office/drawing/2014/main" id="{90C363FA-B93F-DDA7-CAC7-1CA1BA43E468}"/>
              </a:ext>
            </a:extLst>
          </p:cNvPr>
          <p:cNvSpPr txBox="1"/>
          <p:nvPr/>
        </p:nvSpPr>
        <p:spPr>
          <a:xfrm>
            <a:off x="685800" y="5598893"/>
            <a:ext cx="6934200" cy="923330"/>
          </a:xfrm>
          <a:prstGeom prst="rect">
            <a:avLst/>
          </a:prstGeom>
          <a:noFill/>
        </p:spPr>
        <p:txBody>
          <a:bodyPr wrap="square" rtlCol="0">
            <a:spAutoFit/>
          </a:bodyPr>
          <a:lstStyle/>
          <a:p>
            <a:pPr marL="285750" indent="-285750">
              <a:buFont typeface="Wingdings" panose="05000000000000000000" pitchFamily="2" charset="2"/>
              <a:buChar char="q"/>
            </a:pPr>
            <a:r>
              <a:rPr lang="en-US" dirty="0">
                <a:latin typeface="+mj-lt"/>
                <a:cs typeface="Times New Roman" panose="02020603050405020304" pitchFamily="18" charset="0"/>
              </a:rPr>
              <a:t>v</a:t>
            </a:r>
            <a:r>
              <a:rPr lang="en-US" baseline="-25000" dirty="0">
                <a:latin typeface="+mj-lt"/>
                <a:cs typeface="Times New Roman" panose="02020603050405020304" pitchFamily="18" charset="0"/>
              </a:rPr>
              <a:t>2</a:t>
            </a:r>
            <a:r>
              <a:rPr lang="en-US" dirty="0">
                <a:latin typeface="+mj-lt"/>
              </a:rPr>
              <a:t> increase with multiplicity (&lt;~500)  </a:t>
            </a:r>
          </a:p>
          <a:p>
            <a:pPr marL="285750" indent="-285750">
              <a:buFont typeface="Wingdings" panose="05000000000000000000" pitchFamily="2" charset="2"/>
              <a:buChar char="q"/>
            </a:pPr>
            <a:r>
              <a:rPr lang="en-US" dirty="0">
                <a:latin typeface="+mj-lt"/>
              </a:rPr>
              <a:t>Decrease towards higher multiplicity</a:t>
            </a:r>
          </a:p>
          <a:p>
            <a:pPr marL="742950" lvl="1" indent="-285750">
              <a:buFont typeface="Wingdings" panose="05000000000000000000" pitchFamily="2" charset="2"/>
              <a:buChar char="v"/>
            </a:pPr>
            <a:r>
              <a:rPr lang="en-US" dirty="0">
                <a:latin typeface="+mj-lt"/>
              </a:rPr>
              <a:t>Less </a:t>
            </a:r>
            <a:r>
              <a:rPr lang="en-US" dirty="0" err="1">
                <a:latin typeface="+mj-lt"/>
              </a:rPr>
              <a:t>eccentricity@more</a:t>
            </a:r>
            <a:r>
              <a:rPr lang="en-US" dirty="0">
                <a:latin typeface="+mj-lt"/>
              </a:rPr>
              <a:t> central </a:t>
            </a:r>
            <a:r>
              <a:rPr lang="en-US" dirty="0" err="1">
                <a:latin typeface="+mj-lt"/>
              </a:rPr>
              <a:t>PbPb</a:t>
            </a:r>
            <a:endParaRPr lang="en-US" dirty="0">
              <a:latin typeface="+mj-lt"/>
            </a:endParaRPr>
          </a:p>
        </p:txBody>
      </p:sp>
      <p:sp>
        <p:nvSpPr>
          <p:cNvPr id="3" name="Title 1">
            <a:extLst>
              <a:ext uri="{FF2B5EF4-FFF2-40B4-BE49-F238E27FC236}">
                <a16:creationId xmlns:a16="http://schemas.microsoft.com/office/drawing/2014/main" id="{BEEBFDA5-2F2C-34E3-1BE4-54EC7FC4BFB3}"/>
              </a:ext>
            </a:extLst>
          </p:cNvPr>
          <p:cNvSpPr txBox="1">
            <a:spLocks/>
          </p:cNvSpPr>
          <p:nvPr/>
        </p:nvSpPr>
        <p:spPr>
          <a:xfrm>
            <a:off x="838200" y="346695"/>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System size dependence  of charm and bottom v</a:t>
            </a:r>
            <a:r>
              <a:rPr lang="en-US" sz="2000" b="1" baseline="-25000" dirty="0">
                <a:solidFill>
                  <a:srgbClr val="FF0000"/>
                </a:solidFill>
              </a:rPr>
              <a:t>2</a:t>
            </a:r>
          </a:p>
        </p:txBody>
      </p:sp>
    </p:spTree>
    <p:extLst>
      <p:ext uri="{BB962C8B-B14F-4D97-AF65-F5344CB8AC3E}">
        <p14:creationId xmlns:p14="http://schemas.microsoft.com/office/powerpoint/2010/main" val="3922570710"/>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0" dur="500"/>
                                        <p:tgtEl>
                                          <p:spTgt spid="8">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3"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938E98-D452-82D9-14F8-88AD372C69A3}"/>
              </a:ext>
            </a:extLst>
          </p:cNvPr>
          <p:cNvSpPr>
            <a:spLocks noGrp="1"/>
          </p:cNvSpPr>
          <p:nvPr>
            <p:ph type="sldNum" sz="quarter" idx="12"/>
          </p:nvPr>
        </p:nvSpPr>
        <p:spPr/>
        <p:txBody>
          <a:bodyPr/>
          <a:lstStyle/>
          <a:p>
            <a:pPr>
              <a:defRPr/>
            </a:pPr>
            <a:fld id="{CEF33F42-3AFE-4989-9DA6-10DF86F63805}" type="slidenum">
              <a:rPr lang="en-US" smtClean="0"/>
              <a:pPr>
                <a:defRPr/>
              </a:pPr>
              <a:t>26</a:t>
            </a:fld>
            <a:endParaRPr lang="en-US"/>
          </a:p>
        </p:txBody>
      </p:sp>
      <p:sp>
        <p:nvSpPr>
          <p:cNvPr id="3" name="Title 1">
            <a:extLst>
              <a:ext uri="{FF2B5EF4-FFF2-40B4-BE49-F238E27FC236}">
                <a16:creationId xmlns:a16="http://schemas.microsoft.com/office/drawing/2014/main" id="{176385F1-D76F-73AF-D27F-E20ACF341AA2}"/>
              </a:ext>
            </a:extLst>
          </p:cNvPr>
          <p:cNvSpPr txBox="1">
            <a:spLocks/>
          </p:cNvSpPr>
          <p:nvPr/>
        </p:nvSpPr>
        <p:spPr>
          <a:xfrm>
            <a:off x="762000" y="377372"/>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Can we quantify QGP effects from flow measurements of heavy flavor?</a:t>
            </a:r>
          </a:p>
        </p:txBody>
      </p:sp>
      <p:pic>
        <p:nvPicPr>
          <p:cNvPr id="6" name="Picture 5">
            <a:extLst>
              <a:ext uri="{FF2B5EF4-FFF2-40B4-BE49-F238E27FC236}">
                <a16:creationId xmlns:a16="http://schemas.microsoft.com/office/drawing/2014/main" id="{E8F94239-683C-7C46-BB69-C3E3EB605E09}"/>
              </a:ext>
            </a:extLst>
          </p:cNvPr>
          <p:cNvPicPr>
            <a:picLocks noChangeAspect="1"/>
          </p:cNvPicPr>
          <p:nvPr/>
        </p:nvPicPr>
        <p:blipFill rotWithShape="1">
          <a:blip r:embed="rId2"/>
          <a:srcRect t="268" b="1"/>
          <a:stretch/>
        </p:blipFill>
        <p:spPr>
          <a:xfrm>
            <a:off x="112776" y="1546787"/>
            <a:ext cx="4995406" cy="2175231"/>
          </a:xfrm>
          <a:prstGeom prst="rect">
            <a:avLst/>
          </a:prstGeom>
        </p:spPr>
      </p:pic>
      <p:sp>
        <p:nvSpPr>
          <p:cNvPr id="8" name="TextBox 7">
            <a:extLst>
              <a:ext uri="{FF2B5EF4-FFF2-40B4-BE49-F238E27FC236}">
                <a16:creationId xmlns:a16="http://schemas.microsoft.com/office/drawing/2014/main" id="{C80A5A1C-FD59-05F4-C674-EAAA30D3EE06}"/>
              </a:ext>
            </a:extLst>
          </p:cNvPr>
          <p:cNvSpPr txBox="1"/>
          <p:nvPr/>
        </p:nvSpPr>
        <p:spPr>
          <a:xfrm>
            <a:off x="112776" y="1162668"/>
            <a:ext cx="4572000" cy="369332"/>
          </a:xfrm>
          <a:prstGeom prst="rect">
            <a:avLst/>
          </a:prstGeom>
          <a:noFill/>
        </p:spPr>
        <p:txBody>
          <a:bodyPr wrap="square">
            <a:spAutoFit/>
          </a:bodyPr>
          <a:lstStyle/>
          <a:p>
            <a:r>
              <a:rPr lang="en-US" sz="1800" b="1" i="0" u="none" strike="noStrike" baseline="0" dirty="0">
                <a:latin typeface="TsvnklCourier"/>
              </a:rPr>
              <a:t>JHEP03(2019)015</a:t>
            </a:r>
            <a:endParaRPr lang="en-US" b="1" dirty="0"/>
          </a:p>
        </p:txBody>
      </p:sp>
      <p:pic>
        <p:nvPicPr>
          <p:cNvPr id="10" name="Picture 9">
            <a:extLst>
              <a:ext uri="{FF2B5EF4-FFF2-40B4-BE49-F238E27FC236}">
                <a16:creationId xmlns:a16="http://schemas.microsoft.com/office/drawing/2014/main" id="{76C2740F-4501-183C-1994-CAB3A0EF5FE9}"/>
              </a:ext>
            </a:extLst>
          </p:cNvPr>
          <p:cNvPicPr>
            <a:picLocks noChangeAspect="1"/>
          </p:cNvPicPr>
          <p:nvPr/>
        </p:nvPicPr>
        <p:blipFill rotWithShape="1">
          <a:blip r:embed="rId3"/>
          <a:srcRect t="34947"/>
          <a:stretch/>
        </p:blipFill>
        <p:spPr>
          <a:xfrm>
            <a:off x="5227321" y="4648200"/>
            <a:ext cx="3517362" cy="1597025"/>
          </a:xfrm>
          <a:prstGeom prst="rect">
            <a:avLst/>
          </a:prstGeom>
        </p:spPr>
      </p:pic>
      <p:sp>
        <p:nvSpPr>
          <p:cNvPr id="11" name="TextBox 10">
            <a:extLst>
              <a:ext uri="{FF2B5EF4-FFF2-40B4-BE49-F238E27FC236}">
                <a16:creationId xmlns:a16="http://schemas.microsoft.com/office/drawing/2014/main" id="{9C25F431-777A-9232-D78F-F447D812CF9D}"/>
              </a:ext>
            </a:extLst>
          </p:cNvPr>
          <p:cNvSpPr txBox="1"/>
          <p:nvPr/>
        </p:nvSpPr>
        <p:spPr>
          <a:xfrm>
            <a:off x="5509259" y="4205303"/>
            <a:ext cx="3048000" cy="369332"/>
          </a:xfrm>
          <a:prstGeom prst="rect">
            <a:avLst/>
          </a:prstGeom>
          <a:noFill/>
        </p:spPr>
        <p:txBody>
          <a:bodyPr wrap="square">
            <a:spAutoFit/>
          </a:bodyPr>
          <a:lstStyle/>
          <a:p>
            <a:r>
              <a:rPr lang="en-US" sz="1800" b="1" i="0" u="none" strike="noStrike" baseline="0" dirty="0">
                <a:latin typeface="TsvnklCourier"/>
              </a:rPr>
              <a:t>PRD 102 (2020) 034010</a:t>
            </a:r>
            <a:endParaRPr lang="en-US" b="1" dirty="0"/>
          </a:p>
        </p:txBody>
      </p:sp>
      <p:sp>
        <p:nvSpPr>
          <p:cNvPr id="15" name="TextBox 14">
            <a:extLst>
              <a:ext uri="{FF2B5EF4-FFF2-40B4-BE49-F238E27FC236}">
                <a16:creationId xmlns:a16="http://schemas.microsoft.com/office/drawing/2014/main" id="{868A01A8-E93F-BE22-F354-77328B8C080A}"/>
              </a:ext>
            </a:extLst>
          </p:cNvPr>
          <p:cNvSpPr txBox="1"/>
          <p:nvPr/>
        </p:nvSpPr>
        <p:spPr>
          <a:xfrm>
            <a:off x="150648" y="4130460"/>
            <a:ext cx="4919662" cy="369332"/>
          </a:xfrm>
          <a:prstGeom prst="rect">
            <a:avLst/>
          </a:prstGeom>
          <a:noFill/>
        </p:spPr>
        <p:txBody>
          <a:bodyPr wrap="square">
            <a:spAutoFit/>
          </a:bodyPr>
          <a:lstStyle/>
          <a:p>
            <a:r>
              <a:rPr lang="en-US" b="1" dirty="0">
                <a:solidFill>
                  <a:srgbClr val="000000"/>
                </a:solidFill>
                <a:highlight>
                  <a:srgbClr val="FFFFFF"/>
                </a:highlight>
                <a:latin typeface="Lucida Grande"/>
              </a:rPr>
              <a:t>AMPT</a:t>
            </a:r>
            <a:endParaRPr lang="en-US" b="1" dirty="0"/>
          </a:p>
        </p:txBody>
      </p:sp>
      <p:sp>
        <p:nvSpPr>
          <p:cNvPr id="5" name="Rectangle 4">
            <a:extLst>
              <a:ext uri="{FF2B5EF4-FFF2-40B4-BE49-F238E27FC236}">
                <a16:creationId xmlns:a16="http://schemas.microsoft.com/office/drawing/2014/main" id="{67B3E372-34D8-A36D-EDAC-89C33528DE39}"/>
              </a:ext>
            </a:extLst>
          </p:cNvPr>
          <p:cNvSpPr/>
          <p:nvPr/>
        </p:nvSpPr>
        <p:spPr>
          <a:xfrm>
            <a:off x="112776" y="3019153"/>
            <a:ext cx="4916424" cy="766154"/>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897F133-1D41-728E-F9D4-E7A9759A995D}"/>
              </a:ext>
            </a:extLst>
          </p:cNvPr>
          <p:cNvSpPr/>
          <p:nvPr/>
        </p:nvSpPr>
        <p:spPr>
          <a:xfrm>
            <a:off x="5227320" y="5069040"/>
            <a:ext cx="3611879" cy="118115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6504520F-783D-F386-8AE8-7F344D39453D}"/>
              </a:ext>
            </a:extLst>
          </p:cNvPr>
          <p:cNvSpPr txBox="1"/>
          <p:nvPr/>
        </p:nvSpPr>
        <p:spPr>
          <a:xfrm>
            <a:off x="5227320" y="1221536"/>
            <a:ext cx="3923042" cy="2862322"/>
          </a:xfrm>
          <a:prstGeom prst="rect">
            <a:avLst/>
          </a:prstGeom>
          <a:noFill/>
        </p:spPr>
        <p:txBody>
          <a:bodyPr wrap="square" rtlCol="0">
            <a:spAutoFit/>
          </a:bodyPr>
          <a:lstStyle/>
          <a:p>
            <a:pPr>
              <a:spcBef>
                <a:spcPts val="600"/>
              </a:spcBef>
            </a:pPr>
            <a:r>
              <a:rPr lang="en-US" sz="1600" dirty="0"/>
              <a:t>From the limited selection of models: </a:t>
            </a:r>
          </a:p>
          <a:p>
            <a:pPr marL="285750" indent="-285750">
              <a:spcBef>
                <a:spcPts val="600"/>
              </a:spcBef>
              <a:buFont typeface="Wingdings" panose="05000000000000000000" pitchFamily="2" charset="2"/>
              <a:buChar char="q"/>
            </a:pPr>
            <a:r>
              <a:rPr lang="en-US" sz="1600" dirty="0"/>
              <a:t>final state collectivity in QGP droplet can’t describe data </a:t>
            </a:r>
          </a:p>
          <a:p>
            <a:pPr marL="285750" indent="-285750">
              <a:spcBef>
                <a:spcPts val="600"/>
              </a:spcBef>
              <a:buFont typeface="Wingdings" panose="05000000000000000000" pitchFamily="2" charset="2"/>
              <a:buChar char="q"/>
            </a:pPr>
            <a:r>
              <a:rPr lang="en-US" sz="1600" dirty="0"/>
              <a:t>Correlation from projectile </a:t>
            </a:r>
            <a:r>
              <a:rPr lang="en-US" sz="1600" dirty="0" err="1"/>
              <a:t>parton</a:t>
            </a:r>
            <a:r>
              <a:rPr lang="en-US" sz="1600" dirty="0"/>
              <a:t> interaction with the dense gluon field before onset of QGP. </a:t>
            </a:r>
          </a:p>
          <a:p>
            <a:pPr marL="285750" indent="-285750">
              <a:spcBef>
                <a:spcPts val="600"/>
              </a:spcBef>
              <a:buFont typeface="Wingdings" panose="05000000000000000000" pitchFamily="2" charset="2"/>
              <a:buChar char="q"/>
            </a:pPr>
            <a:r>
              <a:rPr lang="en-US" sz="1600" dirty="0"/>
              <a:t>Parton </a:t>
            </a:r>
            <a:r>
              <a:rPr lang="en-US" sz="1600" dirty="0" err="1"/>
              <a:t>cascade@AMPT</a:t>
            </a:r>
            <a:endParaRPr lang="en-US" sz="1600" dirty="0"/>
          </a:p>
          <a:p>
            <a:pPr>
              <a:spcBef>
                <a:spcPts val="600"/>
              </a:spcBef>
            </a:pPr>
            <a:r>
              <a:rPr lang="en-US" sz="1600" dirty="0">
                <a:sym typeface="Wingdings" panose="05000000000000000000" pitchFamily="2" charset="2"/>
              </a:rPr>
              <a:t> </a:t>
            </a:r>
            <a:r>
              <a:rPr lang="en-US" sz="1600" b="1" dirty="0">
                <a:solidFill>
                  <a:srgbClr val="0000FF"/>
                </a:solidFill>
                <a:sym typeface="Wingdings" panose="05000000000000000000" pitchFamily="2" charset="2"/>
              </a:rPr>
              <a:t>interaction in unthermalized partonic medium?</a:t>
            </a:r>
            <a:endParaRPr lang="en-US" sz="1600" b="1" dirty="0">
              <a:solidFill>
                <a:srgbClr val="0000FF"/>
              </a:solidFill>
            </a:endParaRPr>
          </a:p>
          <a:p>
            <a:pPr marL="285750" indent="-285750">
              <a:buFont typeface="Wingdings" panose="05000000000000000000" pitchFamily="2" charset="2"/>
              <a:buChar char="q"/>
            </a:pPr>
            <a:endParaRPr lang="en-US" sz="1600" dirty="0"/>
          </a:p>
        </p:txBody>
      </p:sp>
      <p:pic>
        <p:nvPicPr>
          <p:cNvPr id="4" name="Picture 3">
            <a:extLst>
              <a:ext uri="{FF2B5EF4-FFF2-40B4-BE49-F238E27FC236}">
                <a16:creationId xmlns:a16="http://schemas.microsoft.com/office/drawing/2014/main" id="{35E96635-CC22-893C-2A95-001D9EEA3B7C}"/>
              </a:ext>
            </a:extLst>
          </p:cNvPr>
          <p:cNvPicPr>
            <a:picLocks noChangeAspect="1"/>
          </p:cNvPicPr>
          <p:nvPr/>
        </p:nvPicPr>
        <p:blipFill>
          <a:blip r:embed="rId4"/>
          <a:stretch>
            <a:fillRect/>
          </a:stretch>
        </p:blipFill>
        <p:spPr>
          <a:xfrm>
            <a:off x="-16971" y="4446705"/>
            <a:ext cx="5225755" cy="2288033"/>
          </a:xfrm>
          <a:prstGeom prst="rect">
            <a:avLst/>
          </a:prstGeom>
        </p:spPr>
      </p:pic>
    </p:spTree>
    <p:extLst>
      <p:ext uri="{BB962C8B-B14F-4D97-AF65-F5344CB8AC3E}">
        <p14:creationId xmlns:p14="http://schemas.microsoft.com/office/powerpoint/2010/main" val="2515399818"/>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animEffect transition="in" filter="randombar(horizontal)">
                                      <p:cBhvr>
                                        <p:cTn id="7" dur="50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4211A4-FFCA-3656-58AF-CF37BA0D0D97}"/>
              </a:ext>
            </a:extLst>
          </p:cNvPr>
          <p:cNvSpPr>
            <a:spLocks noGrp="1"/>
          </p:cNvSpPr>
          <p:nvPr>
            <p:ph type="sldNum" sz="quarter" idx="12"/>
          </p:nvPr>
        </p:nvSpPr>
        <p:spPr/>
        <p:txBody>
          <a:bodyPr/>
          <a:lstStyle/>
          <a:p>
            <a:pPr>
              <a:defRPr/>
            </a:pPr>
            <a:fld id="{CEF33F42-3AFE-4989-9DA6-10DF86F63805}" type="slidenum">
              <a:rPr lang="en-US" smtClean="0"/>
              <a:pPr>
                <a:defRPr/>
              </a:pPr>
              <a:t>27</a:t>
            </a:fld>
            <a:endParaRPr lang="en-US"/>
          </a:p>
        </p:txBody>
      </p:sp>
      <p:sp>
        <p:nvSpPr>
          <p:cNvPr id="3" name="TextBox 2">
            <a:extLst>
              <a:ext uri="{FF2B5EF4-FFF2-40B4-BE49-F238E27FC236}">
                <a16:creationId xmlns:a16="http://schemas.microsoft.com/office/drawing/2014/main" id="{A5B343F8-26EE-DE37-9220-CF94B12233C2}"/>
              </a:ext>
            </a:extLst>
          </p:cNvPr>
          <p:cNvSpPr txBox="1"/>
          <p:nvPr/>
        </p:nvSpPr>
        <p:spPr>
          <a:xfrm>
            <a:off x="6998186" y="4893311"/>
            <a:ext cx="1905000" cy="461665"/>
          </a:xfrm>
          <a:prstGeom prst="rect">
            <a:avLst/>
          </a:prstGeom>
          <a:blipFill>
            <a:blip r:embed="rId2"/>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JHEP 01 (2024) 128</a:t>
            </a:r>
          </a:p>
          <a:p>
            <a:r>
              <a:rPr lang="en-US" sz="1200" b="1" dirty="0">
                <a:solidFill>
                  <a:schemeClr val="bg1"/>
                </a:solidFill>
                <a:effectLst>
                  <a:outerShdw blurRad="50800" dist="38100" dir="5400000" algn="t" rotWithShape="0">
                    <a:prstClr val="black">
                      <a:alpha val="40000"/>
                    </a:prstClr>
                  </a:outerShdw>
                </a:effectLst>
                <a:latin typeface="+mj-lt"/>
              </a:rPr>
              <a:t>PRC 107</a:t>
            </a:r>
            <a:r>
              <a:rPr lang="en-US" sz="1200" b="1" i="0" u="none" strike="noStrike" baseline="0" dirty="0">
                <a:solidFill>
                  <a:schemeClr val="bg1"/>
                </a:solidFill>
                <a:latin typeface="+mj-lt"/>
              </a:rPr>
              <a:t> (2023) 064901</a:t>
            </a:r>
            <a:endParaRPr lang="en-US" sz="1200" b="1" dirty="0">
              <a:solidFill>
                <a:schemeClr val="bg1"/>
              </a:solidFill>
              <a:effectLst>
                <a:outerShdw blurRad="50800" dist="38100" dir="5400000" algn="t" rotWithShape="0">
                  <a:prstClr val="black">
                    <a:alpha val="40000"/>
                  </a:prstClr>
                </a:outerShdw>
              </a:effectLst>
              <a:latin typeface="+mj-lt"/>
            </a:endParaRPr>
          </a:p>
        </p:txBody>
      </p:sp>
      <p:pic>
        <p:nvPicPr>
          <p:cNvPr id="6" name="Picture 5">
            <a:extLst>
              <a:ext uri="{FF2B5EF4-FFF2-40B4-BE49-F238E27FC236}">
                <a16:creationId xmlns:a16="http://schemas.microsoft.com/office/drawing/2014/main" id="{85CB9320-D372-FF0D-A18B-132881691400}"/>
              </a:ext>
            </a:extLst>
          </p:cNvPr>
          <p:cNvPicPr>
            <a:picLocks noChangeAspect="1"/>
          </p:cNvPicPr>
          <p:nvPr/>
        </p:nvPicPr>
        <p:blipFill>
          <a:blip r:embed="rId3"/>
          <a:stretch>
            <a:fillRect/>
          </a:stretch>
        </p:blipFill>
        <p:spPr>
          <a:xfrm>
            <a:off x="4394784" y="840326"/>
            <a:ext cx="3911016" cy="3711473"/>
          </a:xfrm>
          <a:prstGeom prst="rect">
            <a:avLst/>
          </a:prstGeom>
        </p:spPr>
      </p:pic>
      <p:pic>
        <p:nvPicPr>
          <p:cNvPr id="9" name="Picture 8">
            <a:extLst>
              <a:ext uri="{FF2B5EF4-FFF2-40B4-BE49-F238E27FC236}">
                <a16:creationId xmlns:a16="http://schemas.microsoft.com/office/drawing/2014/main" id="{6F7C41A0-0962-DE99-7014-F82A45119CF1}"/>
              </a:ext>
            </a:extLst>
          </p:cNvPr>
          <p:cNvPicPr>
            <a:picLocks noChangeAspect="1"/>
          </p:cNvPicPr>
          <p:nvPr/>
        </p:nvPicPr>
        <p:blipFill>
          <a:blip r:embed="rId4"/>
          <a:stretch>
            <a:fillRect/>
          </a:stretch>
        </p:blipFill>
        <p:spPr>
          <a:xfrm>
            <a:off x="304801" y="953234"/>
            <a:ext cx="3669814" cy="3542566"/>
          </a:xfrm>
          <a:prstGeom prst="rect">
            <a:avLst/>
          </a:prstGeom>
        </p:spPr>
      </p:pic>
      <p:sp>
        <p:nvSpPr>
          <p:cNvPr id="10" name="Title 1">
            <a:extLst>
              <a:ext uri="{FF2B5EF4-FFF2-40B4-BE49-F238E27FC236}">
                <a16:creationId xmlns:a16="http://schemas.microsoft.com/office/drawing/2014/main" id="{3021044D-1EA4-79D9-1173-2CA06544B2E7}"/>
              </a:ext>
            </a:extLst>
          </p:cNvPr>
          <p:cNvSpPr txBox="1">
            <a:spLocks/>
          </p:cNvSpPr>
          <p:nvPr/>
        </p:nvSpPr>
        <p:spPr>
          <a:xfrm>
            <a:off x="762000" y="381000"/>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Enhanced </a:t>
            </a:r>
            <a:r>
              <a:rPr lang="el-GR" sz="2000" b="1" dirty="0">
                <a:solidFill>
                  <a:srgbClr val="FF0000"/>
                </a:solidFill>
              </a:rPr>
              <a:t>Λ</a:t>
            </a:r>
            <a:r>
              <a:rPr lang="en-US" sz="2000" b="1" baseline="-25000" dirty="0">
                <a:solidFill>
                  <a:srgbClr val="FF0000"/>
                </a:solidFill>
              </a:rPr>
              <a:t>c</a:t>
            </a:r>
            <a:r>
              <a:rPr lang="en-US" sz="2000" b="1" dirty="0">
                <a:solidFill>
                  <a:srgbClr val="FF0000"/>
                </a:solidFill>
              </a:rPr>
              <a:t>(</a:t>
            </a:r>
            <a:r>
              <a:rPr lang="en-US" sz="2000" b="1" dirty="0" err="1">
                <a:solidFill>
                  <a:srgbClr val="FF0000"/>
                </a:solidFill>
              </a:rPr>
              <a:t>udc</a:t>
            </a:r>
            <a:r>
              <a:rPr lang="en-US" sz="2000" b="1" dirty="0">
                <a:solidFill>
                  <a:srgbClr val="FF0000"/>
                </a:solidFill>
              </a:rPr>
              <a:t>)/D</a:t>
            </a:r>
            <a:r>
              <a:rPr lang="en-US" sz="2000" b="1" baseline="30000" dirty="0">
                <a:solidFill>
                  <a:srgbClr val="FF0000"/>
                </a:solidFill>
              </a:rPr>
              <a:t>0</a:t>
            </a:r>
            <a:r>
              <a:rPr lang="en-US" sz="2000" b="1" dirty="0">
                <a:solidFill>
                  <a:srgbClr val="FF0000"/>
                </a:solidFill>
              </a:rPr>
              <a:t> ratio in small systems </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88A5200-26CC-7D9D-92AF-F7D368B59F6C}"/>
                  </a:ext>
                </a:extLst>
              </p:cNvPr>
              <p:cNvSpPr txBox="1"/>
              <p:nvPr/>
            </p:nvSpPr>
            <p:spPr>
              <a:xfrm>
                <a:off x="240814" y="4501896"/>
                <a:ext cx="7912585" cy="2139047"/>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dirty="0"/>
                  <a:t>Large enhancement at low </a:t>
                </a:r>
                <a:r>
                  <a:rPr lang="en-US" dirty="0" err="1"/>
                  <a:t>p</a:t>
                </a:r>
                <a:r>
                  <a:rPr lang="en-US" baseline="-25000" dirty="0" err="1"/>
                  <a:t>T</a:t>
                </a:r>
                <a:r>
                  <a:rPr lang="en-US" dirty="0"/>
                  <a:t> </a:t>
                </a:r>
                <a:r>
                  <a:rPr lang="en-US" dirty="0" err="1"/>
                  <a:t>w.r.t.</a:t>
                </a:r>
                <a:r>
                  <a:rPr lang="en-US" dirty="0"/>
                  <a:t> </a:t>
                </a:r>
                <a:r>
                  <a:rPr lang="en-US" dirty="0" err="1"/>
                  <a:t>ee</a:t>
                </a:r>
                <a:r>
                  <a:rPr lang="en-US" dirty="0"/>
                  <a:t> (PYTHIA Monash tune) </a:t>
                </a:r>
              </a:p>
              <a:p>
                <a:pPr marL="285750" indent="-285750">
                  <a:spcBef>
                    <a:spcPts val="600"/>
                  </a:spcBef>
                  <a:buFont typeface="Wingdings" panose="05000000000000000000" pitchFamily="2" charset="2"/>
                  <a:buChar char="q"/>
                </a:pPr>
                <a:r>
                  <a:rPr lang="en-US" dirty="0"/>
                  <a:t>PYTHIA + CR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data for </a:t>
                </a:r>
                <a:r>
                  <a:rPr lang="en-US" dirty="0" err="1"/>
                  <a:t>p</a:t>
                </a:r>
                <a:r>
                  <a:rPr lang="en-US" baseline="-25000" dirty="0" err="1"/>
                  <a:t>T</a:t>
                </a:r>
                <a:r>
                  <a:rPr lang="en-US" dirty="0"/>
                  <a:t> &lt; 10 GeV/c</a:t>
                </a:r>
              </a:p>
              <a:p>
                <a:pPr marL="742950" lvl="1" indent="-285750">
                  <a:spcBef>
                    <a:spcPts val="600"/>
                  </a:spcBef>
                  <a:buFont typeface="Wingdings" panose="05000000000000000000" pitchFamily="2" charset="2"/>
                  <a:buChar char="v"/>
                </a:pPr>
                <a:r>
                  <a:rPr lang="en-US" dirty="0"/>
                  <a:t>Lower than data in higher </a:t>
                </a:r>
                <a:r>
                  <a:rPr lang="en-US" dirty="0" err="1"/>
                  <a:t>p</a:t>
                </a:r>
                <a:r>
                  <a:rPr lang="en-US" baseline="-25000" dirty="0" err="1"/>
                  <a:t>T</a:t>
                </a:r>
                <a:endParaRPr lang="en-US" dirty="0"/>
              </a:p>
              <a:p>
                <a:pPr marL="285750" indent="-285750">
                  <a:spcBef>
                    <a:spcPts val="600"/>
                  </a:spcBef>
                  <a:buFont typeface="Wingdings" panose="05000000000000000000" pitchFamily="2" charset="2"/>
                  <a:buChar char="q"/>
                </a:pPr>
                <a:r>
                  <a:rPr lang="en-US" dirty="0"/>
                  <a:t>SHM+RQM described data incl. unlisted charm baryons in PDG.</a:t>
                </a:r>
              </a:p>
              <a:p>
                <a:pPr marL="285750" indent="-285750">
                  <a:spcBef>
                    <a:spcPts val="600"/>
                  </a:spcBef>
                  <a:buFont typeface="Wingdings" panose="05000000000000000000" pitchFamily="2" charset="2"/>
                  <a:buChar char="q"/>
                </a:pPr>
                <a:r>
                  <a:rPr lang="en-US" dirty="0"/>
                  <a:t> Catania describe the data after involving coalescence.</a:t>
                </a:r>
              </a:p>
              <a:p>
                <a:pPr marL="742950" lvl="1" indent="-285750">
                  <a:spcBef>
                    <a:spcPts val="600"/>
                  </a:spcBef>
                  <a:buFont typeface="Wingdings" panose="05000000000000000000" pitchFamily="2" charset="2"/>
                  <a:buChar char="v"/>
                </a:pPr>
                <a:r>
                  <a:rPr lang="en-US" dirty="0"/>
                  <a:t>Fragmentation function chosen to reproduce the tail at </a:t>
                </a:r>
                <a:r>
                  <a:rPr lang="en-US" dirty="0" err="1"/>
                  <a:t>p</a:t>
                </a:r>
                <a:r>
                  <a:rPr lang="en-US" baseline="-25000" dirty="0" err="1"/>
                  <a:t>T</a:t>
                </a:r>
                <a:r>
                  <a:rPr lang="en-US" baseline="-25000" dirty="0"/>
                  <a:t> </a:t>
                </a:r>
                <a:r>
                  <a:rPr lang="en-US" dirty="0"/>
                  <a:t>&gt; 10GeV/c </a:t>
                </a:r>
              </a:p>
            </p:txBody>
          </p:sp>
        </mc:Choice>
        <mc:Fallback xmlns="">
          <p:sp>
            <p:nvSpPr>
              <p:cNvPr id="11" name="TextBox 10">
                <a:extLst>
                  <a:ext uri="{FF2B5EF4-FFF2-40B4-BE49-F238E27FC236}">
                    <a16:creationId xmlns:a16="http://schemas.microsoft.com/office/drawing/2014/main" id="{E88A5200-26CC-7D9D-92AF-F7D368B59F6C}"/>
                  </a:ext>
                </a:extLst>
              </p:cNvPr>
              <p:cNvSpPr txBox="1">
                <a:spLocks noRot="1" noChangeAspect="1" noMove="1" noResize="1" noEditPoints="1" noAdjustHandles="1" noChangeArrowheads="1" noChangeShapeType="1" noTextEdit="1"/>
              </p:cNvSpPr>
              <p:nvPr/>
            </p:nvSpPr>
            <p:spPr>
              <a:xfrm>
                <a:off x="240814" y="4501896"/>
                <a:ext cx="7912585" cy="2139047"/>
              </a:xfrm>
              <a:prstGeom prst="rect">
                <a:avLst/>
              </a:prstGeom>
              <a:blipFill>
                <a:blip r:embed="rId5"/>
                <a:stretch>
                  <a:fillRect l="-540" t="-1714" r="-231" b="-3714"/>
                </a:stretch>
              </a:blipFill>
            </p:spPr>
            <p:txBody>
              <a:bodyPr/>
              <a:lstStyle/>
              <a:p>
                <a:r>
                  <a:rPr lang="en-US">
                    <a:noFill/>
                  </a:rPr>
                  <a:t> </a:t>
                </a:r>
              </a:p>
            </p:txBody>
          </p:sp>
        </mc:Fallback>
      </mc:AlternateContent>
    </p:spTree>
    <p:extLst>
      <p:ext uri="{BB962C8B-B14F-4D97-AF65-F5344CB8AC3E}">
        <p14:creationId xmlns:p14="http://schemas.microsoft.com/office/powerpoint/2010/main" val="1880861252"/>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B813376-10C2-D1BB-DFCC-94BFF6A3F9AB}"/>
              </a:ext>
            </a:extLst>
          </p:cNvPr>
          <p:cNvPicPr>
            <a:picLocks noChangeAspect="1"/>
          </p:cNvPicPr>
          <p:nvPr/>
        </p:nvPicPr>
        <p:blipFill>
          <a:blip r:embed="rId2"/>
          <a:stretch>
            <a:fillRect/>
          </a:stretch>
        </p:blipFill>
        <p:spPr>
          <a:xfrm>
            <a:off x="237744" y="4627646"/>
            <a:ext cx="6277748" cy="2215991"/>
          </a:xfrm>
          <a:prstGeom prst="rect">
            <a:avLst/>
          </a:prstGeom>
        </p:spPr>
      </p:pic>
      <p:sp>
        <p:nvSpPr>
          <p:cNvPr id="2" name="Slide Number Placeholder 1">
            <a:extLst>
              <a:ext uri="{FF2B5EF4-FFF2-40B4-BE49-F238E27FC236}">
                <a16:creationId xmlns:a16="http://schemas.microsoft.com/office/drawing/2014/main" id="{2C810373-981B-6318-E25D-D398C72F2435}"/>
              </a:ext>
            </a:extLst>
          </p:cNvPr>
          <p:cNvSpPr>
            <a:spLocks noGrp="1"/>
          </p:cNvSpPr>
          <p:nvPr>
            <p:ph type="sldNum" sz="quarter" idx="12"/>
          </p:nvPr>
        </p:nvSpPr>
        <p:spPr/>
        <p:txBody>
          <a:bodyPr/>
          <a:lstStyle/>
          <a:p>
            <a:pPr>
              <a:defRPr/>
            </a:pPr>
            <a:fld id="{CEF33F42-3AFE-4989-9DA6-10DF86F63805}" type="slidenum">
              <a:rPr lang="en-US" smtClean="0"/>
              <a:pPr>
                <a:defRPr/>
              </a:pPr>
              <a:t>28</a:t>
            </a:fld>
            <a:endParaRPr lang="en-US"/>
          </a:p>
        </p:txBody>
      </p:sp>
      <p:pic>
        <p:nvPicPr>
          <p:cNvPr id="4" name="Picture 3">
            <a:extLst>
              <a:ext uri="{FF2B5EF4-FFF2-40B4-BE49-F238E27FC236}">
                <a16:creationId xmlns:a16="http://schemas.microsoft.com/office/drawing/2014/main" id="{D54929A5-646E-1821-ACF4-424600A35BB1}"/>
              </a:ext>
            </a:extLst>
          </p:cNvPr>
          <p:cNvPicPr>
            <a:picLocks noChangeAspect="1"/>
          </p:cNvPicPr>
          <p:nvPr/>
        </p:nvPicPr>
        <p:blipFill rotWithShape="1">
          <a:blip r:embed="rId3"/>
          <a:srcRect t="-1" r="5182" b="893"/>
          <a:stretch/>
        </p:blipFill>
        <p:spPr>
          <a:xfrm>
            <a:off x="381763" y="598952"/>
            <a:ext cx="4028694" cy="4028694"/>
          </a:xfrm>
          <a:prstGeom prst="rect">
            <a:avLst/>
          </a:prstGeom>
        </p:spPr>
      </p:pic>
      <p:sp>
        <p:nvSpPr>
          <p:cNvPr id="5" name="TextBox 4">
            <a:extLst>
              <a:ext uri="{FF2B5EF4-FFF2-40B4-BE49-F238E27FC236}">
                <a16:creationId xmlns:a16="http://schemas.microsoft.com/office/drawing/2014/main" id="{82D581A8-108D-A8E1-3989-DA995D1DD996}"/>
              </a:ext>
            </a:extLst>
          </p:cNvPr>
          <p:cNvSpPr txBox="1"/>
          <p:nvPr/>
        </p:nvSpPr>
        <p:spPr>
          <a:xfrm>
            <a:off x="6763512" y="5735641"/>
            <a:ext cx="1905000" cy="461665"/>
          </a:xfrm>
          <a:prstGeom prst="rect">
            <a:avLst/>
          </a:prstGeom>
          <a:blipFill>
            <a:blip r:embed="rId4"/>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JHEP 01 (2024) 128</a:t>
            </a:r>
          </a:p>
          <a:p>
            <a:r>
              <a:rPr lang="en-US" sz="1200" b="1" dirty="0">
                <a:solidFill>
                  <a:schemeClr val="bg1"/>
                </a:solidFill>
                <a:effectLst>
                  <a:outerShdw blurRad="50800" dist="38100" dir="5400000" algn="t" rotWithShape="0">
                    <a:prstClr val="black">
                      <a:alpha val="40000"/>
                    </a:prstClr>
                  </a:outerShdw>
                </a:effectLst>
                <a:latin typeface="+mj-lt"/>
              </a:rPr>
              <a:t>PLB 839</a:t>
            </a:r>
            <a:r>
              <a:rPr lang="en-US" sz="1200" b="1" i="0" u="none" strike="noStrike" baseline="0" dirty="0">
                <a:solidFill>
                  <a:schemeClr val="bg1"/>
                </a:solidFill>
                <a:latin typeface="+mj-lt"/>
              </a:rPr>
              <a:t> (2023) 137796</a:t>
            </a:r>
            <a:endParaRPr lang="en-US" sz="1200" b="1" dirty="0">
              <a:solidFill>
                <a:schemeClr val="bg1"/>
              </a:solidFill>
              <a:effectLst>
                <a:outerShdw blurRad="50800" dist="38100" dir="5400000" algn="t" rotWithShape="0">
                  <a:prstClr val="black">
                    <a:alpha val="40000"/>
                  </a:prstClr>
                </a:outerShdw>
              </a:effectLst>
              <a:latin typeface="+mj-lt"/>
            </a:endParaRPr>
          </a:p>
        </p:txBody>
      </p:sp>
      <p:sp>
        <p:nvSpPr>
          <p:cNvPr id="3" name="Title 1">
            <a:extLst>
              <a:ext uri="{FF2B5EF4-FFF2-40B4-BE49-F238E27FC236}">
                <a16:creationId xmlns:a16="http://schemas.microsoft.com/office/drawing/2014/main" id="{04BC9F18-B03F-4B09-7F8D-7EF6CF957EE4}"/>
              </a:ext>
            </a:extLst>
          </p:cNvPr>
          <p:cNvSpPr txBox="1">
            <a:spLocks/>
          </p:cNvSpPr>
          <p:nvPr/>
        </p:nvSpPr>
        <p:spPr>
          <a:xfrm>
            <a:off x="838200" y="219722"/>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err="1">
                <a:solidFill>
                  <a:srgbClr val="FF0000"/>
                </a:solidFill>
              </a:rPr>
              <a:t>p</a:t>
            </a:r>
            <a:r>
              <a:rPr lang="en-US" sz="2000" b="1" baseline="-25000" dirty="0" err="1">
                <a:solidFill>
                  <a:srgbClr val="FF0000"/>
                </a:solidFill>
              </a:rPr>
              <a:t>T</a:t>
            </a:r>
            <a:r>
              <a:rPr lang="en-US" sz="2000" b="1" dirty="0">
                <a:solidFill>
                  <a:srgbClr val="FF0000"/>
                </a:solidFill>
              </a:rPr>
              <a:t> dependence of the enhanced </a:t>
            </a:r>
            <a:r>
              <a:rPr lang="el-GR" sz="2000" b="1" dirty="0">
                <a:solidFill>
                  <a:srgbClr val="FF0000"/>
                </a:solidFill>
              </a:rPr>
              <a:t>Λ</a:t>
            </a:r>
            <a:r>
              <a:rPr lang="en-US" sz="2000" b="1" baseline="-25000" dirty="0">
                <a:solidFill>
                  <a:srgbClr val="FF0000"/>
                </a:solidFill>
              </a:rPr>
              <a:t>c</a:t>
            </a:r>
            <a:r>
              <a:rPr lang="en-US" sz="2000" b="1" dirty="0">
                <a:solidFill>
                  <a:srgbClr val="FF0000"/>
                </a:solidFill>
              </a:rPr>
              <a:t>(</a:t>
            </a:r>
            <a:r>
              <a:rPr lang="en-US" sz="2000" b="1" dirty="0" err="1">
                <a:solidFill>
                  <a:srgbClr val="FF0000"/>
                </a:solidFill>
              </a:rPr>
              <a:t>udc</a:t>
            </a:r>
            <a:r>
              <a:rPr lang="en-US" sz="2000" b="1" dirty="0">
                <a:solidFill>
                  <a:srgbClr val="FF0000"/>
                </a:solidFill>
              </a:rPr>
              <a:t>)/D</a:t>
            </a:r>
            <a:r>
              <a:rPr lang="en-US" sz="2000" b="1" baseline="30000" dirty="0">
                <a:solidFill>
                  <a:srgbClr val="FF0000"/>
                </a:solidFill>
              </a:rPr>
              <a:t>0</a:t>
            </a:r>
            <a:r>
              <a:rPr lang="en-US" sz="2000" b="1" dirty="0">
                <a:solidFill>
                  <a:srgbClr val="FF0000"/>
                </a:solidFill>
              </a:rPr>
              <a:t> ratio</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7FD7924-699E-4002-828B-1691174AADEB}"/>
                  </a:ext>
                </a:extLst>
              </p:cNvPr>
              <p:cNvSpPr txBox="1"/>
              <p:nvPr/>
            </p:nvSpPr>
            <p:spPr>
              <a:xfrm>
                <a:off x="4410457" y="1090492"/>
                <a:ext cx="4562855" cy="2646878"/>
              </a:xfrm>
              <a:prstGeom prst="rect">
                <a:avLst/>
              </a:prstGeom>
              <a:noFill/>
            </p:spPr>
            <p:txBody>
              <a:bodyPr wrap="square" rtlCol="0">
                <a:spAutoFit/>
              </a:bodyPr>
              <a:lstStyle/>
              <a:p>
                <a:pPr marL="285750" indent="-285750">
                  <a:spcBef>
                    <a:spcPts val="1200"/>
                  </a:spcBef>
                  <a:buFont typeface="Wingdings" panose="05000000000000000000" pitchFamily="2" charset="2"/>
                  <a:buChar char="q"/>
                </a:pPr>
                <a:r>
                  <a:rPr lang="en-US" dirty="0"/>
                  <a:t>Enhancement in pp</a:t>
                </a:r>
                <a:r>
                  <a:rPr lang="en-US" dirty="0">
                    <a:ea typeface="Cambria Math" panose="02040503050406030204" pitchFamily="18" charset="0"/>
                  </a:rPr>
                  <a: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in PbPb for </a:t>
                </a:r>
                <a:r>
                  <a:rPr lang="en-US" dirty="0" err="1"/>
                  <a:t>p</a:t>
                </a:r>
                <a:r>
                  <a:rPr lang="en-US" baseline="-25000" dirty="0" err="1"/>
                  <a:t>T</a:t>
                </a:r>
                <a:r>
                  <a:rPr lang="en-US" dirty="0"/>
                  <a:t> &gt; 6 GeV/c</a:t>
                </a:r>
              </a:p>
              <a:p>
                <a:pPr marL="285750" indent="-285750">
                  <a:spcBef>
                    <a:spcPts val="1200"/>
                  </a:spcBef>
                  <a:buFont typeface="Wingdings" panose="05000000000000000000" pitchFamily="2" charset="2"/>
                  <a:buChar char="q"/>
                </a:pPr>
                <a:r>
                  <a:rPr lang="en-US" dirty="0"/>
                  <a:t>PbPb(0-10%, </a:t>
                </a:r>
                <a:r>
                  <a:rPr lang="en-US" dirty="0" err="1"/>
                  <a:t>p</a:t>
                </a:r>
                <a:r>
                  <a:rPr lang="en-US" baseline="-25000" dirty="0" err="1"/>
                  <a:t>T</a:t>
                </a:r>
                <a:r>
                  <a:rPr lang="en-US" dirty="0"/>
                  <a:t> &lt; 6GeV/c) seems higher than pp</a:t>
                </a:r>
              </a:p>
              <a:p>
                <a:pPr marL="285750" indent="-285750">
                  <a:spcBef>
                    <a:spcPts val="1200"/>
                  </a:spcBef>
                  <a:buFont typeface="Wingdings" panose="05000000000000000000" pitchFamily="2" charset="2"/>
                  <a:buChar char="q"/>
                </a:pPr>
                <a:r>
                  <a:rPr lang="en-US" dirty="0"/>
                  <a:t> all models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data </a:t>
                </a:r>
              </a:p>
              <a:p>
                <a:pPr marL="742950" lvl="1" indent="-285750">
                  <a:spcBef>
                    <a:spcPts val="1200"/>
                  </a:spcBef>
                  <a:buFont typeface="Wingdings" panose="05000000000000000000" pitchFamily="2" charset="2"/>
                  <a:buChar char="§"/>
                </a:pPr>
                <a:r>
                  <a:rPr lang="en-US" dirty="0"/>
                  <a:t>Larger coalescence effect in PbPb. </a:t>
                </a:r>
              </a:p>
              <a:p>
                <a:pPr marL="285750" indent="-285750">
                  <a:spcBef>
                    <a:spcPts val="1200"/>
                  </a:spcBef>
                  <a:buFont typeface="Wingdings" panose="05000000000000000000" pitchFamily="2" charset="2"/>
                  <a:buChar char="q"/>
                </a:pPr>
                <a:r>
                  <a:rPr lang="en-US" dirty="0" err="1"/>
                  <a:t>ee</a:t>
                </a:r>
                <a:r>
                  <a:rPr lang="en-US" dirty="0">
                    <a:ea typeface="Cambria Math" panose="02040503050406030204" pitchFamily="18" charset="0"/>
                  </a:rPr>
                  <a: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pp,PbPb at </a:t>
                </a:r>
                <a:r>
                  <a:rPr lang="en-US" dirty="0" err="1"/>
                  <a:t>p</a:t>
                </a:r>
                <a:r>
                  <a:rPr lang="en-US" baseline="-25000" dirty="0" err="1"/>
                  <a:t>T</a:t>
                </a:r>
                <a:r>
                  <a:rPr lang="en-US" dirty="0"/>
                  <a:t> &gt; 40 GeV/c</a:t>
                </a:r>
              </a:p>
            </p:txBody>
          </p:sp>
        </mc:Choice>
        <mc:Fallback xmlns="">
          <p:sp>
            <p:nvSpPr>
              <p:cNvPr id="8" name="TextBox 7">
                <a:extLst>
                  <a:ext uri="{FF2B5EF4-FFF2-40B4-BE49-F238E27FC236}">
                    <a16:creationId xmlns:a16="http://schemas.microsoft.com/office/drawing/2014/main" id="{37FD7924-699E-4002-828B-1691174AADEB}"/>
                  </a:ext>
                </a:extLst>
              </p:cNvPr>
              <p:cNvSpPr txBox="1">
                <a:spLocks noRot="1" noChangeAspect="1" noMove="1" noResize="1" noEditPoints="1" noAdjustHandles="1" noChangeArrowheads="1" noChangeShapeType="1" noTextEdit="1"/>
              </p:cNvSpPr>
              <p:nvPr/>
            </p:nvSpPr>
            <p:spPr>
              <a:xfrm>
                <a:off x="4410457" y="1090492"/>
                <a:ext cx="4562855" cy="2646878"/>
              </a:xfrm>
              <a:prstGeom prst="rect">
                <a:avLst/>
              </a:prstGeom>
              <a:blipFill>
                <a:blip r:embed="rId5"/>
                <a:stretch>
                  <a:fillRect l="-936" t="-1382" r="-1872" b="-2765"/>
                </a:stretch>
              </a:blipFill>
            </p:spPr>
            <p:txBody>
              <a:bodyPr/>
              <a:lstStyle/>
              <a:p>
                <a:r>
                  <a:rPr lang="en-US">
                    <a:noFill/>
                  </a:rPr>
                  <a:t> </a:t>
                </a:r>
              </a:p>
            </p:txBody>
          </p:sp>
        </mc:Fallback>
      </mc:AlternateContent>
      <p:cxnSp>
        <p:nvCxnSpPr>
          <p:cNvPr id="10" name="Straight Connector 9">
            <a:extLst>
              <a:ext uri="{FF2B5EF4-FFF2-40B4-BE49-F238E27FC236}">
                <a16:creationId xmlns:a16="http://schemas.microsoft.com/office/drawing/2014/main" id="{052B9FCE-A662-D8A9-6CB2-A61BC1013CEE}"/>
              </a:ext>
            </a:extLst>
          </p:cNvPr>
          <p:cNvCxnSpPr>
            <a:cxnSpLocks/>
          </p:cNvCxnSpPr>
          <p:nvPr/>
        </p:nvCxnSpPr>
        <p:spPr>
          <a:xfrm>
            <a:off x="1008888" y="3944112"/>
            <a:ext cx="3410712" cy="0"/>
          </a:xfrm>
          <a:prstGeom prst="line">
            <a:avLst/>
          </a:prstGeom>
          <a:ln w="57150">
            <a:solidFill>
              <a:srgbClr val="92D05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349868"/>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7" dur="500"/>
                                        <p:tgtEl>
                                          <p:spTgt spid="8">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randombar(horizontal)">
                                      <p:cBhvr>
                                        <p:cTn id="10" dur="500"/>
                                        <p:tgtEl>
                                          <p:spTgt spid="8">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8">
                                            <p:txEl>
                                              <p:pRg st="4" end="4"/>
                                            </p:txEl>
                                          </p:spTgt>
                                        </p:tgtEl>
                                        <p:attrNameLst>
                                          <p:attrName>style.visibility</p:attrName>
                                        </p:attrNameLst>
                                      </p:cBhvr>
                                      <p:to>
                                        <p:strVal val="visible"/>
                                      </p:to>
                                    </p:set>
                                    <p:animEffect transition="in" filter="randombar(horizontal)">
                                      <p:cBhvr>
                                        <p:cTn id="18" dur="500"/>
                                        <p:tgtEl>
                                          <p:spTgt spid="8">
                                            <p:txEl>
                                              <p:pRg st="4" end="4"/>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DCC43E-0815-BC53-C69A-2C07350A8EC5}"/>
              </a:ext>
            </a:extLst>
          </p:cNvPr>
          <p:cNvSpPr>
            <a:spLocks noGrp="1"/>
          </p:cNvSpPr>
          <p:nvPr>
            <p:ph type="sldNum" sz="quarter" idx="12"/>
          </p:nvPr>
        </p:nvSpPr>
        <p:spPr/>
        <p:txBody>
          <a:bodyPr/>
          <a:lstStyle/>
          <a:p>
            <a:pPr>
              <a:defRPr/>
            </a:pPr>
            <a:fld id="{CEF33F42-3AFE-4989-9DA6-10DF86F63805}" type="slidenum">
              <a:rPr lang="en-US" smtClean="0"/>
              <a:pPr>
                <a:defRPr/>
              </a:pPr>
              <a:t>29</a:t>
            </a:fld>
            <a:endParaRPr lang="en-US"/>
          </a:p>
        </p:txBody>
      </p:sp>
      <p:pic>
        <p:nvPicPr>
          <p:cNvPr id="6" name="Picture 5">
            <a:extLst>
              <a:ext uri="{FF2B5EF4-FFF2-40B4-BE49-F238E27FC236}">
                <a16:creationId xmlns:a16="http://schemas.microsoft.com/office/drawing/2014/main" id="{866A0C4D-86A3-50A8-AB42-A636A25CFDCB}"/>
              </a:ext>
            </a:extLst>
          </p:cNvPr>
          <p:cNvPicPr>
            <a:picLocks noChangeAspect="1"/>
          </p:cNvPicPr>
          <p:nvPr/>
        </p:nvPicPr>
        <p:blipFill rotWithShape="1">
          <a:blip r:embed="rId3"/>
          <a:srcRect t="10319"/>
          <a:stretch/>
        </p:blipFill>
        <p:spPr>
          <a:xfrm>
            <a:off x="4800600" y="991213"/>
            <a:ext cx="3772565" cy="3227632"/>
          </a:xfrm>
          <a:prstGeom prst="rect">
            <a:avLst/>
          </a:prstGeom>
        </p:spPr>
      </p:pic>
      <p:pic>
        <p:nvPicPr>
          <p:cNvPr id="7" name="Picture 6">
            <a:extLst>
              <a:ext uri="{FF2B5EF4-FFF2-40B4-BE49-F238E27FC236}">
                <a16:creationId xmlns:a16="http://schemas.microsoft.com/office/drawing/2014/main" id="{20FAA6DA-EC0D-9805-CB0E-81C5140FFA3F}"/>
              </a:ext>
            </a:extLst>
          </p:cNvPr>
          <p:cNvPicPr>
            <a:picLocks noChangeAspect="1"/>
          </p:cNvPicPr>
          <p:nvPr/>
        </p:nvPicPr>
        <p:blipFill rotWithShape="1">
          <a:blip r:embed="rId4"/>
          <a:srcRect l="8292"/>
          <a:stretch/>
        </p:blipFill>
        <p:spPr>
          <a:xfrm>
            <a:off x="195059" y="838200"/>
            <a:ext cx="4343400" cy="3227632"/>
          </a:xfrm>
          <a:prstGeom prst="rect">
            <a:avLst/>
          </a:prstGeom>
        </p:spPr>
      </p:pic>
      <p:sp>
        <p:nvSpPr>
          <p:cNvPr id="8" name="TextBox 7">
            <a:extLst>
              <a:ext uri="{FF2B5EF4-FFF2-40B4-BE49-F238E27FC236}">
                <a16:creationId xmlns:a16="http://schemas.microsoft.com/office/drawing/2014/main" id="{79B4A64E-A856-1326-9351-D65964F4BB37}"/>
              </a:ext>
            </a:extLst>
          </p:cNvPr>
          <p:cNvSpPr txBox="1"/>
          <p:nvPr/>
        </p:nvSpPr>
        <p:spPr>
          <a:xfrm>
            <a:off x="189693" y="4113470"/>
            <a:ext cx="5448300" cy="2369880"/>
          </a:xfrm>
          <a:prstGeom prst="rect">
            <a:avLst/>
          </a:prstGeom>
          <a:noFill/>
        </p:spPr>
        <p:txBody>
          <a:bodyPr wrap="square" rtlCol="0">
            <a:spAutoFit/>
          </a:bodyPr>
          <a:lstStyle/>
          <a:p>
            <a:pPr marL="285750" indent="-285750">
              <a:spcBef>
                <a:spcPts val="1200"/>
              </a:spcBef>
              <a:buFont typeface="Wingdings" panose="05000000000000000000" pitchFamily="2" charset="2"/>
              <a:buChar char="q"/>
            </a:pPr>
            <a:r>
              <a:rPr lang="en-US" dirty="0"/>
              <a:t>No significant dependence on multiplicity</a:t>
            </a:r>
          </a:p>
          <a:p>
            <a:pPr marL="742950" lvl="1" indent="-285750">
              <a:spcBef>
                <a:spcPts val="1200"/>
              </a:spcBef>
              <a:buFont typeface="Wingdings" panose="05000000000000000000" pitchFamily="2" charset="2"/>
              <a:buChar char="§"/>
            </a:pPr>
            <a:r>
              <a:rPr lang="en-US" dirty="0"/>
              <a:t>different from the strange hadrons.</a:t>
            </a:r>
          </a:p>
          <a:p>
            <a:pPr marL="285750" indent="-285750">
              <a:spcBef>
                <a:spcPts val="1200"/>
              </a:spcBef>
              <a:buFont typeface="Wingdings" panose="05000000000000000000" pitchFamily="2" charset="2"/>
              <a:buChar char="q"/>
            </a:pPr>
            <a:r>
              <a:rPr lang="en-US" dirty="0"/>
              <a:t>Trend differs from PYTHIA+CR</a:t>
            </a:r>
          </a:p>
          <a:p>
            <a:pPr marL="285750" indent="-285750">
              <a:spcBef>
                <a:spcPts val="1200"/>
              </a:spcBef>
              <a:buFont typeface="Wingdings" panose="05000000000000000000" pitchFamily="2" charset="2"/>
              <a:buChar char="q"/>
            </a:pPr>
            <a:r>
              <a:rPr lang="en-US" dirty="0"/>
              <a:t>Large enhancement in PbPb (0-10%)@ </a:t>
            </a:r>
            <a:r>
              <a:rPr lang="en-US" dirty="0" err="1"/>
              <a:t>p</a:t>
            </a:r>
            <a:r>
              <a:rPr lang="en-US" baseline="-25000" dirty="0" err="1"/>
              <a:t>T</a:t>
            </a:r>
            <a:r>
              <a:rPr lang="en-US" baseline="-25000" dirty="0"/>
              <a:t> </a:t>
            </a:r>
            <a:r>
              <a:rPr lang="en-US" dirty="0"/>
              <a:t>=4-8 GeV/c may be a fluctuation</a:t>
            </a:r>
          </a:p>
          <a:p>
            <a:pPr marL="742950" lvl="1" indent="-285750">
              <a:spcBef>
                <a:spcPts val="1200"/>
              </a:spcBef>
              <a:buFont typeface="Wingdings" panose="05000000000000000000" pitchFamily="2" charset="2"/>
              <a:buChar char="§"/>
            </a:pPr>
            <a:r>
              <a:rPr lang="en-US" dirty="0"/>
              <a:t>More precision is needed.  </a:t>
            </a:r>
          </a:p>
        </p:txBody>
      </p:sp>
      <p:pic>
        <p:nvPicPr>
          <p:cNvPr id="10" name="Picture 9">
            <a:extLst>
              <a:ext uri="{FF2B5EF4-FFF2-40B4-BE49-F238E27FC236}">
                <a16:creationId xmlns:a16="http://schemas.microsoft.com/office/drawing/2014/main" id="{AF8210A7-092D-469E-F53A-B3003C410642}"/>
              </a:ext>
            </a:extLst>
          </p:cNvPr>
          <p:cNvPicPr>
            <a:picLocks noChangeAspect="1"/>
          </p:cNvPicPr>
          <p:nvPr/>
        </p:nvPicPr>
        <p:blipFill rotWithShape="1">
          <a:blip r:embed="rId5"/>
          <a:srcRect l="3189" t="4005" b="2214"/>
          <a:stretch/>
        </p:blipFill>
        <p:spPr>
          <a:xfrm>
            <a:off x="5833576" y="4325542"/>
            <a:ext cx="2434407" cy="2227608"/>
          </a:xfrm>
          <a:prstGeom prst="rect">
            <a:avLst/>
          </a:prstGeom>
        </p:spPr>
      </p:pic>
      <p:sp>
        <p:nvSpPr>
          <p:cNvPr id="3" name="TextBox 2">
            <a:extLst>
              <a:ext uri="{FF2B5EF4-FFF2-40B4-BE49-F238E27FC236}">
                <a16:creationId xmlns:a16="http://schemas.microsoft.com/office/drawing/2014/main" id="{DBE1A6B3-AAE6-E2FC-046F-3F1FBBFBD940}"/>
              </a:ext>
            </a:extLst>
          </p:cNvPr>
          <p:cNvSpPr txBox="1"/>
          <p:nvPr/>
        </p:nvSpPr>
        <p:spPr>
          <a:xfrm>
            <a:off x="4038600" y="6040715"/>
            <a:ext cx="1905000" cy="646331"/>
          </a:xfrm>
          <a:prstGeom prst="rect">
            <a:avLst/>
          </a:prstGeom>
          <a:blipFill>
            <a:blip r:embed="rId6"/>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CMS PAS HIN-21-016</a:t>
            </a:r>
          </a:p>
          <a:p>
            <a:r>
              <a:rPr lang="en-US" sz="1200" b="1" dirty="0">
                <a:solidFill>
                  <a:schemeClr val="bg1"/>
                </a:solidFill>
                <a:effectLst>
                  <a:outerShdw blurRad="50800" dist="38100" dir="5400000" algn="t" rotWithShape="0">
                    <a:prstClr val="black">
                      <a:alpha val="40000"/>
                    </a:prstClr>
                  </a:outerShdw>
                </a:effectLst>
                <a:latin typeface="+mj-lt"/>
              </a:rPr>
              <a:t>PLB 829</a:t>
            </a:r>
            <a:r>
              <a:rPr lang="en-US" sz="1200" b="1" i="0" u="none" strike="noStrike" baseline="0" dirty="0">
                <a:solidFill>
                  <a:schemeClr val="bg1"/>
                </a:solidFill>
                <a:latin typeface="+mj-lt"/>
              </a:rPr>
              <a:t> (2022) 137065</a:t>
            </a:r>
          </a:p>
          <a:p>
            <a:r>
              <a:rPr lang="en-US" sz="1200" b="1" dirty="0">
                <a:solidFill>
                  <a:schemeClr val="bg1"/>
                </a:solidFill>
                <a:effectLst>
                  <a:outerShdw blurRad="50800" dist="38100" dir="5400000" algn="t" rotWithShape="0">
                    <a:prstClr val="black">
                      <a:alpha val="40000"/>
                    </a:prstClr>
                  </a:outerShdw>
                </a:effectLst>
                <a:latin typeface="+mj-lt"/>
              </a:rPr>
              <a:t>PLB 839</a:t>
            </a:r>
            <a:r>
              <a:rPr lang="en-US" sz="1200" b="1" i="0" u="none" strike="noStrike" baseline="0" dirty="0">
                <a:solidFill>
                  <a:schemeClr val="bg1"/>
                </a:solidFill>
                <a:latin typeface="+mj-lt"/>
              </a:rPr>
              <a:t> (2023) 137796</a:t>
            </a:r>
            <a:endParaRPr lang="en-US" sz="1200" b="1" dirty="0">
              <a:solidFill>
                <a:schemeClr val="bg1"/>
              </a:solidFill>
              <a:effectLst>
                <a:outerShdw blurRad="50800" dist="38100" dir="5400000" algn="t" rotWithShape="0">
                  <a:prstClr val="black">
                    <a:alpha val="40000"/>
                  </a:prstClr>
                </a:outerShdw>
              </a:effectLst>
              <a:latin typeface="+mj-lt"/>
            </a:endParaRPr>
          </a:p>
        </p:txBody>
      </p:sp>
      <p:sp>
        <p:nvSpPr>
          <p:cNvPr id="11" name="Title 1">
            <a:extLst>
              <a:ext uri="{FF2B5EF4-FFF2-40B4-BE49-F238E27FC236}">
                <a16:creationId xmlns:a16="http://schemas.microsoft.com/office/drawing/2014/main" id="{F5ADF9F8-0609-08EC-0DF4-62655CB8CC64}"/>
              </a:ext>
            </a:extLst>
          </p:cNvPr>
          <p:cNvSpPr txBox="1">
            <a:spLocks/>
          </p:cNvSpPr>
          <p:nvPr/>
        </p:nvSpPr>
        <p:spPr>
          <a:xfrm>
            <a:off x="838200" y="219722"/>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System size dependence  of the enhanced </a:t>
            </a:r>
            <a:r>
              <a:rPr lang="el-GR" sz="2000" b="1" dirty="0">
                <a:solidFill>
                  <a:srgbClr val="FF0000"/>
                </a:solidFill>
              </a:rPr>
              <a:t>Λ</a:t>
            </a:r>
            <a:r>
              <a:rPr lang="en-US" sz="2000" b="1" baseline="-25000" dirty="0">
                <a:solidFill>
                  <a:srgbClr val="FF0000"/>
                </a:solidFill>
              </a:rPr>
              <a:t>c</a:t>
            </a:r>
            <a:r>
              <a:rPr lang="en-US" sz="2000" b="1" dirty="0">
                <a:solidFill>
                  <a:srgbClr val="FF0000"/>
                </a:solidFill>
              </a:rPr>
              <a:t>(</a:t>
            </a:r>
            <a:r>
              <a:rPr lang="en-US" sz="2000" b="1" dirty="0" err="1">
                <a:solidFill>
                  <a:srgbClr val="FF0000"/>
                </a:solidFill>
              </a:rPr>
              <a:t>udc</a:t>
            </a:r>
            <a:r>
              <a:rPr lang="en-US" sz="2000" b="1" dirty="0">
                <a:solidFill>
                  <a:srgbClr val="FF0000"/>
                </a:solidFill>
              </a:rPr>
              <a:t>)/D</a:t>
            </a:r>
            <a:r>
              <a:rPr lang="en-US" sz="2000" b="1" baseline="30000" dirty="0">
                <a:solidFill>
                  <a:srgbClr val="FF0000"/>
                </a:solidFill>
              </a:rPr>
              <a:t>0</a:t>
            </a:r>
            <a:r>
              <a:rPr lang="en-US" sz="2000" b="1" dirty="0">
                <a:solidFill>
                  <a:srgbClr val="FF0000"/>
                </a:solidFill>
              </a:rPr>
              <a:t> ratio</a:t>
            </a:r>
          </a:p>
        </p:txBody>
      </p:sp>
    </p:spTree>
    <p:extLst>
      <p:ext uri="{BB962C8B-B14F-4D97-AF65-F5344CB8AC3E}">
        <p14:creationId xmlns:p14="http://schemas.microsoft.com/office/powerpoint/2010/main" val="1527418761"/>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randombar(horizontal)">
                                      <p:cBhvr>
                                        <p:cTn id="10" dur="500"/>
                                        <p:tgtEl>
                                          <p:spTgt spid="8">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animEffect transition="in" filter="randombar(horizontal)">
                                      <p:cBhvr>
                                        <p:cTn id="13"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 y="76200"/>
            <a:ext cx="9144000" cy="471488"/>
          </a:xfrm>
        </p:spPr>
        <p:txBody>
          <a:bodyPr/>
          <a:lstStyle/>
          <a:p>
            <a:pPr eaLnBrk="1" hangingPunct="1"/>
            <a:r>
              <a:rPr lang="en-US" sz="2000" b="1" dirty="0">
                <a:solidFill>
                  <a:srgbClr val="FF0000"/>
                </a:solidFill>
                <a:latin typeface="Times New Roman" pitchFamily="18" charset="0"/>
                <a:cs typeface="Times New Roman" pitchFamily="18" charset="0"/>
              </a:rPr>
              <a:t>The Large Suppression of Non-photonic Electron Production was a Surprise</a:t>
            </a:r>
          </a:p>
        </p:txBody>
      </p:sp>
      <p:pic>
        <p:nvPicPr>
          <p:cNvPr id="15363" name="Picture 49" descr="AllEvol"/>
          <p:cNvPicPr>
            <a:picLocks noChangeAspect="1" noChangeArrowheads="1"/>
          </p:cNvPicPr>
          <p:nvPr/>
        </p:nvPicPr>
        <p:blipFill>
          <a:blip r:embed="rId3" cstate="print"/>
          <a:srcRect l="35693" t="30000" r="50720" b="30000"/>
          <a:stretch>
            <a:fillRect/>
          </a:stretch>
        </p:blipFill>
        <p:spPr bwMode="auto">
          <a:xfrm>
            <a:off x="1219200" y="741363"/>
            <a:ext cx="2133600" cy="1466850"/>
          </a:xfrm>
          <a:prstGeom prst="rect">
            <a:avLst/>
          </a:prstGeom>
          <a:noFill/>
          <a:ln w="9525">
            <a:noFill/>
            <a:miter lim="800000"/>
            <a:headEnd/>
            <a:tailEnd/>
          </a:ln>
        </p:spPr>
      </p:pic>
      <p:sp>
        <p:nvSpPr>
          <p:cNvPr id="41997" name="Text Box 13"/>
          <p:cNvSpPr txBox="1">
            <a:spLocks noChangeArrowheads="1"/>
          </p:cNvSpPr>
          <p:nvPr/>
        </p:nvSpPr>
        <p:spPr bwMode="auto">
          <a:xfrm>
            <a:off x="4095750" y="1454150"/>
            <a:ext cx="923925" cy="320675"/>
          </a:xfrm>
          <a:prstGeom prst="rect">
            <a:avLst/>
          </a:prstGeom>
          <a:noFill/>
          <a:ln w="38100">
            <a:noFill/>
            <a:miter lim="800000"/>
            <a:headEnd/>
            <a:tailEnd/>
          </a:ln>
        </p:spPr>
        <p:txBody>
          <a:bodyPr>
            <a:spAutoFit/>
          </a:bodyPr>
          <a:lstStyle/>
          <a:p>
            <a:pPr>
              <a:spcBef>
                <a:spcPct val="50000"/>
              </a:spcBef>
            </a:pPr>
            <a:r>
              <a:rPr lang="en-US" sz="1500">
                <a:solidFill>
                  <a:srgbClr val="3333FF"/>
                </a:solidFill>
                <a:latin typeface="Times New Roman" pitchFamily="18" charset="0"/>
              </a:rPr>
              <a:t>D</a:t>
            </a:r>
            <a:r>
              <a:rPr lang="en-US" sz="1500" baseline="30000">
                <a:solidFill>
                  <a:srgbClr val="3333FF"/>
                </a:solidFill>
                <a:latin typeface="Times New Roman" pitchFamily="18" charset="0"/>
              </a:rPr>
              <a:t>0</a:t>
            </a:r>
          </a:p>
        </p:txBody>
      </p:sp>
      <p:sp>
        <p:nvSpPr>
          <p:cNvPr id="15365" name="Text Box 15"/>
          <p:cNvSpPr txBox="1">
            <a:spLocks noChangeArrowheads="1"/>
          </p:cNvSpPr>
          <p:nvPr/>
        </p:nvSpPr>
        <p:spPr bwMode="auto">
          <a:xfrm>
            <a:off x="1322388" y="1863725"/>
            <a:ext cx="1701800" cy="290513"/>
          </a:xfrm>
          <a:prstGeom prst="rect">
            <a:avLst/>
          </a:prstGeom>
          <a:noFill/>
          <a:ln w="38100">
            <a:noFill/>
            <a:miter lim="800000"/>
            <a:headEnd/>
            <a:tailEnd/>
          </a:ln>
        </p:spPr>
        <p:txBody>
          <a:bodyPr>
            <a:spAutoFit/>
          </a:bodyPr>
          <a:lstStyle/>
          <a:p>
            <a:pPr algn="ctr">
              <a:spcBef>
                <a:spcPct val="50000"/>
              </a:spcBef>
            </a:pPr>
            <a:r>
              <a:rPr lang="en-US" sz="1300" b="1">
                <a:solidFill>
                  <a:schemeClr val="accent2"/>
                </a:solidFill>
                <a:latin typeface="Times New Roman" pitchFamily="18" charset="0"/>
              </a:rPr>
              <a:t>radiative energy loss</a:t>
            </a:r>
          </a:p>
        </p:txBody>
      </p:sp>
      <p:sp>
        <p:nvSpPr>
          <p:cNvPr id="15366" name="Line 17"/>
          <p:cNvSpPr>
            <a:spLocks noChangeShapeType="1"/>
          </p:cNvSpPr>
          <p:nvPr/>
        </p:nvSpPr>
        <p:spPr bwMode="auto">
          <a:xfrm flipV="1">
            <a:off x="455613" y="1371600"/>
            <a:ext cx="763587" cy="4763"/>
          </a:xfrm>
          <a:prstGeom prst="line">
            <a:avLst/>
          </a:prstGeom>
          <a:noFill/>
          <a:ln w="38100">
            <a:solidFill>
              <a:schemeClr val="hlink"/>
            </a:solidFill>
            <a:round/>
            <a:headEnd/>
            <a:tailEnd/>
          </a:ln>
        </p:spPr>
        <p:txBody>
          <a:bodyPr/>
          <a:lstStyle/>
          <a:p>
            <a:endParaRPr lang="en-US"/>
          </a:p>
        </p:txBody>
      </p:sp>
      <p:pic>
        <p:nvPicPr>
          <p:cNvPr id="42006" name="Picture 22" descr="spirala1"/>
          <p:cNvPicPr>
            <a:picLocks noChangeAspect="1" noChangeArrowheads="1"/>
          </p:cNvPicPr>
          <p:nvPr/>
        </p:nvPicPr>
        <p:blipFill>
          <a:blip r:embed="rId4" cstate="print"/>
          <a:srcRect/>
          <a:stretch>
            <a:fillRect/>
          </a:stretch>
        </p:blipFill>
        <p:spPr bwMode="auto">
          <a:xfrm rot="588899">
            <a:off x="1176338" y="676275"/>
            <a:ext cx="815975" cy="798513"/>
          </a:xfrm>
          <a:prstGeom prst="rect">
            <a:avLst/>
          </a:prstGeom>
          <a:noFill/>
          <a:ln w="9525">
            <a:noFill/>
            <a:miter lim="800000"/>
            <a:headEnd/>
            <a:tailEnd/>
          </a:ln>
        </p:spPr>
      </p:pic>
      <p:pic>
        <p:nvPicPr>
          <p:cNvPr id="42008" name="Picture 24" descr="spirala1"/>
          <p:cNvPicPr>
            <a:picLocks noChangeAspect="1" noChangeArrowheads="1"/>
          </p:cNvPicPr>
          <p:nvPr/>
        </p:nvPicPr>
        <p:blipFill>
          <a:blip r:embed="rId4" cstate="print"/>
          <a:srcRect/>
          <a:stretch>
            <a:fillRect/>
          </a:stretch>
        </p:blipFill>
        <p:spPr bwMode="auto">
          <a:xfrm rot="3838696">
            <a:off x="2068512" y="1281113"/>
            <a:ext cx="938213" cy="617538"/>
          </a:xfrm>
          <a:prstGeom prst="rect">
            <a:avLst/>
          </a:prstGeom>
          <a:noFill/>
          <a:ln w="9525">
            <a:noFill/>
            <a:miter lim="800000"/>
            <a:headEnd/>
            <a:tailEnd/>
          </a:ln>
        </p:spPr>
      </p:pic>
      <p:pic>
        <p:nvPicPr>
          <p:cNvPr id="42009" name="Picture 25" descr="spirala1"/>
          <p:cNvPicPr>
            <a:picLocks noChangeAspect="1" noChangeArrowheads="1"/>
          </p:cNvPicPr>
          <p:nvPr/>
        </p:nvPicPr>
        <p:blipFill>
          <a:blip r:embed="rId5" cstate="print"/>
          <a:srcRect/>
          <a:stretch>
            <a:fillRect/>
          </a:stretch>
        </p:blipFill>
        <p:spPr bwMode="auto">
          <a:xfrm>
            <a:off x="2616200" y="998538"/>
            <a:ext cx="668338" cy="404812"/>
          </a:xfrm>
          <a:prstGeom prst="rect">
            <a:avLst/>
          </a:prstGeom>
          <a:noFill/>
          <a:ln w="9525">
            <a:noFill/>
            <a:miter lim="800000"/>
            <a:headEnd/>
            <a:tailEnd/>
          </a:ln>
        </p:spPr>
      </p:pic>
      <p:sp>
        <p:nvSpPr>
          <p:cNvPr id="15370" name="Text Box 26"/>
          <p:cNvSpPr txBox="1">
            <a:spLocks noChangeArrowheads="1"/>
          </p:cNvSpPr>
          <p:nvPr/>
        </p:nvSpPr>
        <p:spPr bwMode="auto">
          <a:xfrm rot="10800000" flipV="1">
            <a:off x="228600" y="914400"/>
            <a:ext cx="838200" cy="336550"/>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 quark</a:t>
            </a:r>
          </a:p>
        </p:txBody>
      </p:sp>
      <p:sp>
        <p:nvSpPr>
          <p:cNvPr id="42038" name="Oval 54"/>
          <p:cNvSpPr>
            <a:spLocks noChangeArrowheads="1"/>
          </p:cNvSpPr>
          <p:nvPr/>
        </p:nvSpPr>
        <p:spPr bwMode="auto">
          <a:xfrm>
            <a:off x="4095750" y="1004888"/>
            <a:ext cx="341313" cy="461962"/>
          </a:xfrm>
          <a:prstGeom prst="ellipse">
            <a:avLst/>
          </a:prstGeom>
          <a:solidFill>
            <a:schemeClr val="hlink"/>
          </a:solidFill>
          <a:ln w="9525">
            <a:solidFill>
              <a:schemeClr val="hlink"/>
            </a:solidFill>
            <a:round/>
            <a:headEnd/>
            <a:tailEnd/>
          </a:ln>
        </p:spPr>
        <p:txBody>
          <a:bodyPr wrap="none" anchor="ctr"/>
          <a:lstStyle/>
          <a:p>
            <a:endParaRPr lang="en-US"/>
          </a:p>
        </p:txBody>
      </p:sp>
      <p:sp>
        <p:nvSpPr>
          <p:cNvPr id="42039" name="Line 55"/>
          <p:cNvSpPr>
            <a:spLocks noChangeShapeType="1"/>
          </p:cNvSpPr>
          <p:nvPr/>
        </p:nvSpPr>
        <p:spPr bwMode="auto">
          <a:xfrm flipV="1">
            <a:off x="3581400" y="1203325"/>
            <a:ext cx="533400" cy="15875"/>
          </a:xfrm>
          <a:prstGeom prst="line">
            <a:avLst/>
          </a:prstGeom>
          <a:noFill/>
          <a:ln w="38100">
            <a:solidFill>
              <a:srgbClr val="969696"/>
            </a:solidFill>
            <a:round/>
            <a:headEnd/>
            <a:tailEnd type="triangle" w="med" len="med"/>
          </a:ln>
        </p:spPr>
        <p:txBody>
          <a:bodyPr/>
          <a:lstStyle/>
          <a:p>
            <a:endParaRPr lang="en-US"/>
          </a:p>
        </p:txBody>
      </p:sp>
      <p:sp>
        <p:nvSpPr>
          <p:cNvPr id="42042" name="Line 58"/>
          <p:cNvSpPr>
            <a:spLocks noChangeShapeType="1"/>
          </p:cNvSpPr>
          <p:nvPr/>
        </p:nvSpPr>
        <p:spPr bwMode="auto">
          <a:xfrm flipV="1">
            <a:off x="4387850" y="741363"/>
            <a:ext cx="438150" cy="428625"/>
          </a:xfrm>
          <a:prstGeom prst="line">
            <a:avLst/>
          </a:prstGeom>
          <a:noFill/>
          <a:ln w="28575">
            <a:solidFill>
              <a:schemeClr val="tx1"/>
            </a:solidFill>
            <a:round/>
            <a:headEnd/>
            <a:tailEnd type="triangle" w="med" len="med"/>
          </a:ln>
        </p:spPr>
        <p:txBody>
          <a:bodyPr/>
          <a:lstStyle/>
          <a:p>
            <a:endParaRPr lang="en-US"/>
          </a:p>
        </p:txBody>
      </p:sp>
      <p:sp>
        <p:nvSpPr>
          <p:cNvPr id="42043" name="Line 59"/>
          <p:cNvSpPr>
            <a:spLocks noChangeShapeType="1"/>
          </p:cNvSpPr>
          <p:nvPr/>
        </p:nvSpPr>
        <p:spPr bwMode="auto">
          <a:xfrm>
            <a:off x="4424363" y="1270000"/>
            <a:ext cx="693737" cy="196850"/>
          </a:xfrm>
          <a:prstGeom prst="line">
            <a:avLst/>
          </a:prstGeom>
          <a:noFill/>
          <a:ln w="28575">
            <a:solidFill>
              <a:schemeClr val="tx1"/>
            </a:solidFill>
            <a:round/>
            <a:headEnd/>
            <a:tailEnd type="triangle" w="med" len="med"/>
          </a:ln>
        </p:spPr>
        <p:txBody>
          <a:bodyPr/>
          <a:lstStyle/>
          <a:p>
            <a:endParaRPr lang="en-US"/>
          </a:p>
        </p:txBody>
      </p:sp>
      <p:sp>
        <p:nvSpPr>
          <p:cNvPr id="42044" name="Line 60"/>
          <p:cNvSpPr>
            <a:spLocks noChangeShapeType="1"/>
          </p:cNvSpPr>
          <p:nvPr/>
        </p:nvSpPr>
        <p:spPr bwMode="auto">
          <a:xfrm flipV="1">
            <a:off x="4424363" y="1071563"/>
            <a:ext cx="596900" cy="147637"/>
          </a:xfrm>
          <a:prstGeom prst="line">
            <a:avLst/>
          </a:prstGeom>
          <a:noFill/>
          <a:ln w="28575">
            <a:solidFill>
              <a:srgbClr val="FF0000"/>
            </a:solidFill>
            <a:round/>
            <a:headEnd/>
            <a:tailEnd type="triangle" w="med" len="med"/>
          </a:ln>
        </p:spPr>
        <p:txBody>
          <a:bodyPr/>
          <a:lstStyle/>
          <a:p>
            <a:endParaRPr lang="en-US"/>
          </a:p>
        </p:txBody>
      </p:sp>
      <p:sp>
        <p:nvSpPr>
          <p:cNvPr id="42045" name="Text Box 61"/>
          <p:cNvSpPr txBox="1">
            <a:spLocks noChangeArrowheads="1"/>
          </p:cNvSpPr>
          <p:nvPr/>
        </p:nvSpPr>
        <p:spPr bwMode="auto">
          <a:xfrm>
            <a:off x="4822825" y="623888"/>
            <a:ext cx="434975" cy="304800"/>
          </a:xfrm>
          <a:prstGeom prst="rect">
            <a:avLst/>
          </a:prstGeom>
          <a:noFill/>
          <a:ln w="9525">
            <a:noFill/>
            <a:miter lim="800000"/>
            <a:headEnd/>
            <a:tailEnd/>
          </a:ln>
        </p:spPr>
        <p:txBody>
          <a:bodyPr>
            <a:spAutoFit/>
          </a:bodyPr>
          <a:lstStyle/>
          <a:p>
            <a:pPr>
              <a:spcBef>
                <a:spcPct val="50000"/>
              </a:spcBef>
            </a:pPr>
            <a:r>
              <a:rPr lang="en-US" sz="1400">
                <a:latin typeface="Times New Roman" pitchFamily="18" charset="0"/>
              </a:rPr>
              <a:t>K</a:t>
            </a:r>
            <a:r>
              <a:rPr lang="en-US" sz="1400" baseline="30000">
                <a:latin typeface="Times New Roman" pitchFamily="18" charset="0"/>
              </a:rPr>
              <a:t>+</a:t>
            </a:r>
          </a:p>
        </p:txBody>
      </p:sp>
      <p:grpSp>
        <p:nvGrpSpPr>
          <p:cNvPr id="2" name="Group 62"/>
          <p:cNvGrpSpPr>
            <a:grpSpLocks/>
          </p:cNvGrpSpPr>
          <p:nvPr/>
        </p:nvGrpSpPr>
        <p:grpSpPr bwMode="auto">
          <a:xfrm>
            <a:off x="5087938" y="1335088"/>
            <a:ext cx="322262" cy="290512"/>
            <a:chOff x="2496" y="2208"/>
            <a:chExt cx="432" cy="194"/>
          </a:xfrm>
        </p:grpSpPr>
        <p:sp>
          <p:nvSpPr>
            <p:cNvPr id="15457" name="Text Box 63"/>
            <p:cNvSpPr txBox="1">
              <a:spLocks noChangeArrowheads="1"/>
            </p:cNvSpPr>
            <p:nvPr/>
          </p:nvSpPr>
          <p:spPr bwMode="auto">
            <a:xfrm>
              <a:off x="2496" y="2208"/>
              <a:ext cx="432" cy="194"/>
            </a:xfrm>
            <a:prstGeom prst="rect">
              <a:avLst/>
            </a:prstGeom>
            <a:noFill/>
            <a:ln w="9525">
              <a:noFill/>
              <a:miter lim="800000"/>
              <a:headEnd/>
              <a:tailEnd/>
            </a:ln>
          </p:spPr>
          <p:txBody>
            <a:bodyPr>
              <a:spAutoFit/>
            </a:bodyPr>
            <a:lstStyle/>
            <a:p>
              <a:pPr>
                <a:spcBef>
                  <a:spcPct val="50000"/>
                </a:spcBef>
              </a:pPr>
              <a:r>
                <a:rPr lang="en-US" sz="1300">
                  <a:latin typeface="Symbol" pitchFamily="18" charset="2"/>
                  <a:sym typeface="Symbol" pitchFamily="18" charset="2"/>
                </a:rPr>
                <a:t></a:t>
              </a:r>
              <a:r>
                <a:rPr lang="en-US" sz="1300" b="1" baseline="-25000">
                  <a:latin typeface="Monotype Corsiva" pitchFamily="66" charset="0"/>
                  <a:sym typeface="Symbol" pitchFamily="18" charset="2"/>
                </a:rPr>
                <a:t>l</a:t>
              </a:r>
            </a:p>
          </p:txBody>
        </p:sp>
        <p:sp>
          <p:nvSpPr>
            <p:cNvPr id="15458" name="Line 64"/>
            <p:cNvSpPr>
              <a:spLocks noChangeShapeType="1"/>
            </p:cNvSpPr>
            <p:nvPr/>
          </p:nvSpPr>
          <p:spPr bwMode="auto">
            <a:xfrm flipV="1">
              <a:off x="2544" y="2256"/>
              <a:ext cx="96" cy="0"/>
            </a:xfrm>
            <a:prstGeom prst="line">
              <a:avLst/>
            </a:prstGeom>
            <a:noFill/>
            <a:ln w="9525">
              <a:solidFill>
                <a:schemeClr val="tx1"/>
              </a:solidFill>
              <a:round/>
              <a:headEnd/>
              <a:tailEnd/>
            </a:ln>
          </p:spPr>
          <p:txBody>
            <a:bodyPr/>
            <a:lstStyle/>
            <a:p>
              <a:endParaRPr lang="en-US"/>
            </a:p>
          </p:txBody>
        </p:sp>
      </p:grpSp>
      <p:sp>
        <p:nvSpPr>
          <p:cNvPr id="42049" name="Rectangle 65"/>
          <p:cNvSpPr>
            <a:spLocks noChangeArrowheads="1"/>
          </p:cNvSpPr>
          <p:nvPr/>
        </p:nvSpPr>
        <p:spPr bwMode="auto">
          <a:xfrm>
            <a:off x="5019675" y="925513"/>
            <a:ext cx="619125" cy="290512"/>
          </a:xfrm>
          <a:prstGeom prst="rect">
            <a:avLst/>
          </a:prstGeom>
          <a:noFill/>
          <a:ln w="9525">
            <a:noFill/>
            <a:miter lim="800000"/>
            <a:headEnd/>
            <a:tailEnd/>
          </a:ln>
        </p:spPr>
        <p:txBody>
          <a:bodyPr>
            <a:spAutoFit/>
          </a:bodyPr>
          <a:lstStyle/>
          <a:p>
            <a:r>
              <a:rPr lang="en-US" sz="1300">
                <a:solidFill>
                  <a:srgbClr val="FF0000"/>
                </a:solidFill>
                <a:latin typeface="Times New Roman" pitchFamily="18" charset="0"/>
              </a:rPr>
              <a:t>e</a:t>
            </a:r>
            <a:r>
              <a:rPr lang="en-US" sz="1300" baseline="30000">
                <a:solidFill>
                  <a:srgbClr val="FF0000"/>
                </a:solidFill>
                <a:latin typeface="Times New Roman" pitchFamily="18" charset="0"/>
              </a:rPr>
              <a:t>-</a:t>
            </a:r>
            <a:r>
              <a:rPr lang="en-US" sz="1300">
                <a:solidFill>
                  <a:srgbClr val="FF0000"/>
                </a:solidFill>
                <a:latin typeface="Times New Roman" pitchFamily="18" charset="0"/>
              </a:rPr>
              <a:t>/</a:t>
            </a:r>
            <a:r>
              <a:rPr lang="en-US" sz="1300">
                <a:solidFill>
                  <a:srgbClr val="FF0000"/>
                </a:solidFill>
                <a:latin typeface="Times New Roman" pitchFamily="18" charset="0"/>
                <a:sym typeface="Symbol" pitchFamily="18" charset="2"/>
              </a:rPr>
              <a:t></a:t>
            </a:r>
            <a:r>
              <a:rPr lang="en-US" sz="1300" baseline="30000">
                <a:solidFill>
                  <a:srgbClr val="FF0000"/>
                </a:solidFill>
                <a:latin typeface="Times New Roman" pitchFamily="18" charset="0"/>
              </a:rPr>
              <a:t>-</a:t>
            </a:r>
          </a:p>
        </p:txBody>
      </p:sp>
      <p:sp>
        <p:nvSpPr>
          <p:cNvPr id="15380" name="Text Box 72"/>
          <p:cNvSpPr txBox="1">
            <a:spLocks noChangeArrowheads="1"/>
          </p:cNvSpPr>
          <p:nvPr/>
        </p:nvSpPr>
        <p:spPr bwMode="auto">
          <a:xfrm>
            <a:off x="340825" y="2286000"/>
            <a:ext cx="4435125" cy="276999"/>
          </a:xfrm>
          <a:prstGeom prst="rect">
            <a:avLst/>
          </a:prstGeom>
          <a:noFill/>
          <a:ln w="9525">
            <a:noFill/>
            <a:miter lim="800000"/>
            <a:headEnd/>
            <a:tailEnd/>
          </a:ln>
        </p:spPr>
        <p:txBody>
          <a:bodyPr wrap="none">
            <a:spAutoFit/>
          </a:bodyPr>
          <a:lstStyle/>
          <a:p>
            <a:r>
              <a:rPr lang="en-US" sz="1200" b="1" dirty="0">
                <a:latin typeface="Times New Roman" pitchFamily="18" charset="0"/>
                <a:cs typeface="Times New Roman" pitchFamily="18" charset="0"/>
              </a:rPr>
              <a:t>(</a:t>
            </a:r>
            <a:r>
              <a:rPr lang="da-DK" sz="1200" b="1" dirty="0">
                <a:latin typeface="Times New Roman" pitchFamily="18" charset="0"/>
                <a:cs typeface="Times New Roman" pitchFamily="18" charset="0"/>
              </a:rPr>
              <a:t>Baier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  Kharzeev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  Djordjevic </a:t>
            </a:r>
            <a:r>
              <a:rPr lang="da-DK" sz="1200" b="1" i="1" dirty="0">
                <a:latin typeface="Times New Roman" pitchFamily="18" charset="0"/>
                <a:cs typeface="Times New Roman" pitchFamily="18" charset="0"/>
              </a:rPr>
              <a:t>et al,  </a:t>
            </a:r>
            <a:r>
              <a:rPr lang="da-DK" sz="1200" b="1" dirty="0">
                <a:latin typeface="Times New Roman" pitchFamily="18" charset="0"/>
                <a:cs typeface="Times New Roman" pitchFamily="18" charset="0"/>
              </a:rPr>
              <a:t>Wiedemann </a:t>
            </a:r>
            <a:r>
              <a:rPr lang="da-DK" sz="1200" b="1" i="1" dirty="0">
                <a:latin typeface="Times New Roman" pitchFamily="18" charset="0"/>
                <a:cs typeface="Times New Roman" pitchFamily="18" charset="0"/>
              </a:rPr>
              <a:t>et al </a:t>
            </a:r>
            <a:r>
              <a:rPr lang="en-US" sz="1200" b="1" i="1" dirty="0">
                <a:latin typeface="Times New Roman" pitchFamily="18" charset="0"/>
                <a:cs typeface="Times New Roman" pitchFamily="18" charset="0"/>
              </a:rPr>
              <a:t>. )</a:t>
            </a:r>
          </a:p>
        </p:txBody>
      </p:sp>
      <p:sp>
        <p:nvSpPr>
          <p:cNvPr id="15381" name="Oval 84"/>
          <p:cNvSpPr>
            <a:spLocks noChangeArrowheads="1"/>
          </p:cNvSpPr>
          <p:nvPr/>
        </p:nvSpPr>
        <p:spPr bwMode="auto">
          <a:xfrm>
            <a:off x="344488" y="1295400"/>
            <a:ext cx="112712" cy="152400"/>
          </a:xfrm>
          <a:prstGeom prst="ellipse">
            <a:avLst/>
          </a:prstGeom>
          <a:solidFill>
            <a:schemeClr val="hlink"/>
          </a:solidFill>
          <a:ln w="9525">
            <a:solidFill>
              <a:schemeClr val="hlink"/>
            </a:solidFill>
            <a:round/>
            <a:headEnd/>
            <a:tailEnd/>
          </a:ln>
        </p:spPr>
        <p:txBody>
          <a:bodyPr wrap="none" anchor="ctr"/>
          <a:lstStyle/>
          <a:p>
            <a:endParaRPr lang="en-US"/>
          </a:p>
        </p:txBody>
      </p:sp>
      <p:grpSp>
        <p:nvGrpSpPr>
          <p:cNvPr id="4" name="Group 86"/>
          <p:cNvGrpSpPr>
            <a:grpSpLocks/>
          </p:cNvGrpSpPr>
          <p:nvPr/>
        </p:nvGrpSpPr>
        <p:grpSpPr bwMode="auto">
          <a:xfrm>
            <a:off x="3657600" y="822325"/>
            <a:ext cx="354013" cy="396875"/>
            <a:chOff x="2448" y="480"/>
            <a:chExt cx="223" cy="250"/>
          </a:xfrm>
        </p:grpSpPr>
        <p:sp>
          <p:nvSpPr>
            <p:cNvPr id="15452" name="Text Box 57"/>
            <p:cNvSpPr txBox="1">
              <a:spLocks noChangeArrowheads="1"/>
            </p:cNvSpPr>
            <p:nvPr/>
          </p:nvSpPr>
          <p:spPr bwMode="auto">
            <a:xfrm>
              <a:off x="2448" y="480"/>
              <a:ext cx="223" cy="250"/>
            </a:xfrm>
            <a:prstGeom prst="rect">
              <a:avLst/>
            </a:prstGeom>
            <a:noFill/>
            <a:ln w="38100">
              <a:noFill/>
              <a:miter lim="800000"/>
              <a:headEnd/>
              <a:tailEnd/>
            </a:ln>
          </p:spPr>
          <p:txBody>
            <a:bodyPr>
              <a:spAutoFit/>
            </a:bodyPr>
            <a:lstStyle/>
            <a:p>
              <a:pPr>
                <a:spcBef>
                  <a:spcPct val="50000"/>
                </a:spcBef>
              </a:pPr>
              <a:r>
                <a:rPr lang="en-US" sz="2000">
                  <a:latin typeface="Times New Roman" pitchFamily="18" charset="0"/>
                </a:rPr>
                <a:t>u</a:t>
              </a:r>
              <a:endParaRPr lang="en-US" sz="2000" baseline="30000">
                <a:latin typeface="Times New Roman" pitchFamily="18" charset="0"/>
              </a:endParaRPr>
            </a:p>
          </p:txBody>
        </p:sp>
        <p:sp>
          <p:nvSpPr>
            <p:cNvPr id="15453" name="Line 85"/>
            <p:cNvSpPr>
              <a:spLocks noChangeShapeType="1"/>
            </p:cNvSpPr>
            <p:nvPr/>
          </p:nvSpPr>
          <p:spPr bwMode="auto">
            <a:xfrm>
              <a:off x="2496" y="576"/>
              <a:ext cx="96" cy="0"/>
            </a:xfrm>
            <a:prstGeom prst="line">
              <a:avLst/>
            </a:prstGeom>
            <a:noFill/>
            <a:ln w="9525">
              <a:solidFill>
                <a:schemeClr val="tx1"/>
              </a:solidFill>
              <a:round/>
              <a:headEnd/>
              <a:tailEnd/>
            </a:ln>
          </p:spPr>
          <p:txBody>
            <a:bodyPr/>
            <a:lstStyle/>
            <a:p>
              <a:endParaRPr lang="en-US"/>
            </a:p>
          </p:txBody>
        </p:sp>
      </p:grpSp>
      <p:sp>
        <p:nvSpPr>
          <p:cNvPr id="42071" name="Text Box 87"/>
          <p:cNvSpPr txBox="1">
            <a:spLocks noChangeArrowheads="1"/>
          </p:cNvSpPr>
          <p:nvPr/>
        </p:nvSpPr>
        <p:spPr bwMode="auto">
          <a:xfrm rot="10800000" flipV="1">
            <a:off x="3657600" y="1295400"/>
            <a:ext cx="304800" cy="336550"/>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a:t>
            </a:r>
          </a:p>
        </p:txBody>
      </p:sp>
      <p:sp>
        <p:nvSpPr>
          <p:cNvPr id="42075" name="Rectangle 91"/>
          <p:cNvSpPr>
            <a:spLocks noChangeArrowheads="1"/>
          </p:cNvSpPr>
          <p:nvPr/>
        </p:nvSpPr>
        <p:spPr bwMode="auto">
          <a:xfrm>
            <a:off x="6019800" y="762000"/>
            <a:ext cx="2743200" cy="915988"/>
          </a:xfrm>
          <a:prstGeom prst="rect">
            <a:avLst/>
          </a:prstGeom>
          <a:noFill/>
          <a:ln w="9525">
            <a:noFill/>
            <a:miter lim="800000"/>
            <a:headEnd/>
            <a:tailEnd/>
          </a:ln>
        </p:spPr>
        <p:txBody>
          <a:bodyPr>
            <a:spAutoFit/>
          </a:bodyPr>
          <a:lstStyle/>
          <a:p>
            <a:r>
              <a:rPr lang="en-US" b="1" dirty="0">
                <a:latin typeface="Times New Roman" pitchFamily="18" charset="0"/>
              </a:rPr>
              <a:t>“dead cone effect”:</a:t>
            </a:r>
            <a:r>
              <a:rPr lang="en-US" dirty="0"/>
              <a:t> </a:t>
            </a:r>
          </a:p>
          <a:p>
            <a:r>
              <a:rPr lang="en-US" dirty="0"/>
              <a:t> gluon radiation suppressed at </a:t>
            </a:r>
            <a:r>
              <a:rPr lang="en-US" i="1" dirty="0">
                <a:latin typeface="Symbol" pitchFamily="18" charset="2"/>
              </a:rPr>
              <a:t>q</a:t>
            </a:r>
            <a:r>
              <a:rPr lang="en-US" dirty="0">
                <a:latin typeface="Symbol" pitchFamily="18" charset="2"/>
              </a:rPr>
              <a:t> </a:t>
            </a:r>
            <a:r>
              <a:rPr lang="en-US" dirty="0"/>
              <a:t>&lt; </a:t>
            </a:r>
            <a:r>
              <a:rPr lang="en-US" i="1" dirty="0" err="1"/>
              <a:t>m</a:t>
            </a:r>
            <a:r>
              <a:rPr lang="en-US" baseline="-25000" dirty="0" err="1"/>
              <a:t>Q</a:t>
            </a:r>
            <a:r>
              <a:rPr lang="en-US" dirty="0"/>
              <a:t>/</a:t>
            </a:r>
            <a:r>
              <a:rPr lang="en-US" i="1" dirty="0"/>
              <a:t>E</a:t>
            </a:r>
            <a:r>
              <a:rPr lang="en-US" baseline="-25000" dirty="0"/>
              <a:t>Q</a:t>
            </a:r>
          </a:p>
        </p:txBody>
      </p:sp>
      <p:pic>
        <p:nvPicPr>
          <p:cNvPr id="42076" name="Picture 92" descr="AllEvol"/>
          <p:cNvPicPr>
            <a:picLocks noChangeAspect="1" noChangeArrowheads="1"/>
          </p:cNvPicPr>
          <p:nvPr/>
        </p:nvPicPr>
        <p:blipFill>
          <a:blip r:embed="rId3" cstate="print"/>
          <a:srcRect l="35693" t="30000" r="50720" b="30000"/>
          <a:stretch>
            <a:fillRect/>
          </a:stretch>
        </p:blipFill>
        <p:spPr bwMode="auto">
          <a:xfrm>
            <a:off x="1219200" y="2906713"/>
            <a:ext cx="2133600" cy="1466850"/>
          </a:xfrm>
          <a:prstGeom prst="rect">
            <a:avLst/>
          </a:prstGeom>
          <a:noFill/>
          <a:ln w="9525">
            <a:noFill/>
            <a:miter lim="800000"/>
            <a:headEnd/>
            <a:tailEnd/>
          </a:ln>
        </p:spPr>
      </p:pic>
      <p:sp>
        <p:nvSpPr>
          <p:cNvPr id="42078" name="Text Box 94"/>
          <p:cNvSpPr txBox="1">
            <a:spLocks noChangeArrowheads="1"/>
          </p:cNvSpPr>
          <p:nvPr/>
        </p:nvSpPr>
        <p:spPr bwMode="auto">
          <a:xfrm>
            <a:off x="1322388" y="4029075"/>
            <a:ext cx="1701800" cy="290513"/>
          </a:xfrm>
          <a:prstGeom prst="rect">
            <a:avLst/>
          </a:prstGeom>
          <a:noFill/>
          <a:ln w="38100">
            <a:noFill/>
            <a:miter lim="800000"/>
            <a:headEnd/>
            <a:tailEnd/>
          </a:ln>
        </p:spPr>
        <p:txBody>
          <a:bodyPr>
            <a:spAutoFit/>
          </a:bodyPr>
          <a:lstStyle/>
          <a:p>
            <a:pPr algn="ctr">
              <a:spcBef>
                <a:spcPct val="50000"/>
              </a:spcBef>
            </a:pPr>
            <a:r>
              <a:rPr lang="en-US" sz="1300" b="1">
                <a:solidFill>
                  <a:schemeClr val="accent2"/>
                </a:solidFill>
                <a:latin typeface="Times New Roman" pitchFamily="18" charset="0"/>
              </a:rPr>
              <a:t>collision energy loss</a:t>
            </a:r>
          </a:p>
        </p:txBody>
      </p:sp>
      <p:sp>
        <p:nvSpPr>
          <p:cNvPr id="42084" name="Text Box 100"/>
          <p:cNvSpPr txBox="1">
            <a:spLocks noChangeArrowheads="1"/>
          </p:cNvSpPr>
          <p:nvPr/>
        </p:nvSpPr>
        <p:spPr bwMode="auto">
          <a:xfrm rot="10800000" flipV="1">
            <a:off x="228600" y="3079750"/>
            <a:ext cx="838200" cy="336550"/>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 quark</a:t>
            </a:r>
          </a:p>
        </p:txBody>
      </p:sp>
      <p:sp>
        <p:nvSpPr>
          <p:cNvPr id="42095" name="Oval 111"/>
          <p:cNvSpPr>
            <a:spLocks noChangeArrowheads="1"/>
          </p:cNvSpPr>
          <p:nvPr/>
        </p:nvSpPr>
        <p:spPr bwMode="auto">
          <a:xfrm>
            <a:off x="344488" y="3460750"/>
            <a:ext cx="112712" cy="152400"/>
          </a:xfrm>
          <a:prstGeom prst="ellipse">
            <a:avLst/>
          </a:prstGeom>
          <a:solidFill>
            <a:schemeClr val="hlink"/>
          </a:solidFill>
          <a:ln w="9525">
            <a:solidFill>
              <a:schemeClr val="hlink"/>
            </a:solidFill>
            <a:round/>
            <a:headEnd/>
            <a:tailEnd/>
          </a:ln>
        </p:spPr>
        <p:txBody>
          <a:bodyPr wrap="none" anchor="ctr"/>
          <a:lstStyle/>
          <a:p>
            <a:endParaRPr lang="en-US"/>
          </a:p>
        </p:txBody>
      </p:sp>
      <p:sp>
        <p:nvSpPr>
          <p:cNvPr id="42101" name="Line 117"/>
          <p:cNvSpPr>
            <a:spLocks noChangeShapeType="1"/>
          </p:cNvSpPr>
          <p:nvPr/>
        </p:nvSpPr>
        <p:spPr bwMode="auto">
          <a:xfrm>
            <a:off x="381000" y="3535363"/>
            <a:ext cx="838200" cy="0"/>
          </a:xfrm>
          <a:prstGeom prst="line">
            <a:avLst/>
          </a:prstGeom>
          <a:noFill/>
          <a:ln w="38100">
            <a:solidFill>
              <a:schemeClr val="hlink"/>
            </a:solidFill>
            <a:round/>
            <a:headEnd/>
            <a:tailEnd/>
          </a:ln>
        </p:spPr>
        <p:txBody>
          <a:bodyPr/>
          <a:lstStyle/>
          <a:p>
            <a:endParaRPr lang="en-US"/>
          </a:p>
        </p:txBody>
      </p:sp>
      <p:grpSp>
        <p:nvGrpSpPr>
          <p:cNvPr id="5" name="Group 177"/>
          <p:cNvGrpSpPr>
            <a:grpSpLocks/>
          </p:cNvGrpSpPr>
          <p:nvPr/>
        </p:nvGrpSpPr>
        <p:grpSpPr bwMode="auto">
          <a:xfrm>
            <a:off x="1219200" y="3078163"/>
            <a:ext cx="1981200" cy="838200"/>
            <a:chOff x="768" y="1939"/>
            <a:chExt cx="1248" cy="528"/>
          </a:xfrm>
        </p:grpSpPr>
        <p:sp>
          <p:nvSpPr>
            <p:cNvPr id="15446" name="Line 118"/>
            <p:cNvSpPr>
              <a:spLocks noChangeShapeType="1"/>
            </p:cNvSpPr>
            <p:nvPr/>
          </p:nvSpPr>
          <p:spPr bwMode="auto">
            <a:xfrm flipV="1">
              <a:off x="768" y="2035"/>
              <a:ext cx="192" cy="192"/>
            </a:xfrm>
            <a:prstGeom prst="line">
              <a:avLst/>
            </a:prstGeom>
            <a:noFill/>
            <a:ln w="38100" cap="rnd">
              <a:solidFill>
                <a:schemeClr val="hlink"/>
              </a:solidFill>
              <a:prstDash val="sysDot"/>
              <a:round/>
              <a:headEnd/>
              <a:tailEnd/>
            </a:ln>
          </p:spPr>
          <p:txBody>
            <a:bodyPr/>
            <a:lstStyle/>
            <a:p>
              <a:endParaRPr lang="en-US"/>
            </a:p>
          </p:txBody>
        </p:sp>
        <p:sp>
          <p:nvSpPr>
            <p:cNvPr id="15447" name="Line 119"/>
            <p:cNvSpPr>
              <a:spLocks noChangeShapeType="1"/>
            </p:cNvSpPr>
            <p:nvPr/>
          </p:nvSpPr>
          <p:spPr bwMode="auto">
            <a:xfrm>
              <a:off x="960" y="2035"/>
              <a:ext cx="192" cy="384"/>
            </a:xfrm>
            <a:prstGeom prst="line">
              <a:avLst/>
            </a:prstGeom>
            <a:noFill/>
            <a:ln w="38100" cap="rnd">
              <a:solidFill>
                <a:schemeClr val="hlink"/>
              </a:solidFill>
              <a:prstDash val="sysDot"/>
              <a:round/>
              <a:headEnd/>
              <a:tailEnd/>
            </a:ln>
          </p:spPr>
          <p:txBody>
            <a:bodyPr/>
            <a:lstStyle/>
            <a:p>
              <a:endParaRPr lang="en-US"/>
            </a:p>
          </p:txBody>
        </p:sp>
        <p:sp>
          <p:nvSpPr>
            <p:cNvPr id="15448" name="Line 120"/>
            <p:cNvSpPr>
              <a:spLocks noChangeShapeType="1"/>
            </p:cNvSpPr>
            <p:nvPr/>
          </p:nvSpPr>
          <p:spPr bwMode="auto">
            <a:xfrm flipV="1">
              <a:off x="1152" y="2035"/>
              <a:ext cx="192" cy="384"/>
            </a:xfrm>
            <a:prstGeom prst="line">
              <a:avLst/>
            </a:prstGeom>
            <a:noFill/>
            <a:ln w="38100" cap="rnd">
              <a:solidFill>
                <a:schemeClr val="hlink"/>
              </a:solidFill>
              <a:prstDash val="sysDot"/>
              <a:round/>
              <a:headEnd/>
              <a:tailEnd/>
            </a:ln>
          </p:spPr>
          <p:txBody>
            <a:bodyPr/>
            <a:lstStyle/>
            <a:p>
              <a:endParaRPr lang="en-US"/>
            </a:p>
          </p:txBody>
        </p:sp>
        <p:sp>
          <p:nvSpPr>
            <p:cNvPr id="15449" name="Line 121"/>
            <p:cNvSpPr>
              <a:spLocks noChangeShapeType="1"/>
            </p:cNvSpPr>
            <p:nvPr/>
          </p:nvSpPr>
          <p:spPr bwMode="auto">
            <a:xfrm>
              <a:off x="1344" y="2035"/>
              <a:ext cx="288" cy="432"/>
            </a:xfrm>
            <a:prstGeom prst="line">
              <a:avLst/>
            </a:prstGeom>
            <a:noFill/>
            <a:ln w="38100" cap="rnd">
              <a:solidFill>
                <a:schemeClr val="hlink"/>
              </a:solidFill>
              <a:prstDash val="sysDot"/>
              <a:round/>
              <a:headEnd/>
              <a:tailEnd/>
            </a:ln>
          </p:spPr>
          <p:txBody>
            <a:bodyPr/>
            <a:lstStyle/>
            <a:p>
              <a:endParaRPr lang="en-US"/>
            </a:p>
          </p:txBody>
        </p:sp>
        <p:sp>
          <p:nvSpPr>
            <p:cNvPr id="15450" name="Line 122"/>
            <p:cNvSpPr>
              <a:spLocks noChangeShapeType="1"/>
            </p:cNvSpPr>
            <p:nvPr/>
          </p:nvSpPr>
          <p:spPr bwMode="auto">
            <a:xfrm flipV="1">
              <a:off x="1632" y="1939"/>
              <a:ext cx="240" cy="528"/>
            </a:xfrm>
            <a:prstGeom prst="line">
              <a:avLst/>
            </a:prstGeom>
            <a:noFill/>
            <a:ln w="38100" cap="rnd">
              <a:solidFill>
                <a:schemeClr val="hlink"/>
              </a:solidFill>
              <a:prstDash val="sysDot"/>
              <a:round/>
              <a:headEnd/>
              <a:tailEnd/>
            </a:ln>
          </p:spPr>
          <p:txBody>
            <a:bodyPr/>
            <a:lstStyle/>
            <a:p>
              <a:endParaRPr lang="en-US"/>
            </a:p>
          </p:txBody>
        </p:sp>
        <p:sp>
          <p:nvSpPr>
            <p:cNvPr id="15451" name="Line 123"/>
            <p:cNvSpPr>
              <a:spLocks noChangeShapeType="1"/>
            </p:cNvSpPr>
            <p:nvPr/>
          </p:nvSpPr>
          <p:spPr bwMode="auto">
            <a:xfrm>
              <a:off x="1872" y="1939"/>
              <a:ext cx="144" cy="288"/>
            </a:xfrm>
            <a:prstGeom prst="line">
              <a:avLst/>
            </a:prstGeom>
            <a:noFill/>
            <a:ln w="38100" cap="rnd">
              <a:solidFill>
                <a:schemeClr val="hlink"/>
              </a:solidFill>
              <a:prstDash val="sysDot"/>
              <a:round/>
              <a:headEnd/>
              <a:tailEnd/>
            </a:ln>
          </p:spPr>
          <p:txBody>
            <a:bodyPr/>
            <a:lstStyle/>
            <a:p>
              <a:endParaRPr lang="en-US"/>
            </a:p>
          </p:txBody>
        </p:sp>
      </p:grpSp>
      <p:sp>
        <p:nvSpPr>
          <p:cNvPr id="15391" name="Text Box 125"/>
          <p:cNvSpPr txBox="1">
            <a:spLocks noChangeArrowheads="1"/>
          </p:cNvSpPr>
          <p:nvPr/>
        </p:nvSpPr>
        <p:spPr bwMode="auto">
          <a:xfrm>
            <a:off x="1651000" y="685800"/>
            <a:ext cx="1701800" cy="290513"/>
          </a:xfrm>
          <a:prstGeom prst="rect">
            <a:avLst/>
          </a:prstGeom>
          <a:noFill/>
          <a:ln w="38100">
            <a:noFill/>
            <a:miter lim="800000"/>
            <a:headEnd/>
            <a:tailEnd/>
          </a:ln>
        </p:spPr>
        <p:txBody>
          <a:bodyPr>
            <a:spAutoFit/>
          </a:bodyPr>
          <a:lstStyle/>
          <a:p>
            <a:pPr algn="ctr">
              <a:spcBef>
                <a:spcPct val="50000"/>
              </a:spcBef>
            </a:pPr>
            <a:r>
              <a:rPr lang="en-US" sz="1300" b="1">
                <a:solidFill>
                  <a:schemeClr val="bg1"/>
                </a:solidFill>
                <a:latin typeface="Times New Roman" pitchFamily="18" charset="0"/>
              </a:rPr>
              <a:t>Hot/Dense Medium</a:t>
            </a:r>
          </a:p>
        </p:txBody>
      </p:sp>
      <p:sp>
        <p:nvSpPr>
          <p:cNvPr id="15392" name="Text Box 126"/>
          <p:cNvSpPr txBox="1">
            <a:spLocks noChangeArrowheads="1"/>
          </p:cNvSpPr>
          <p:nvPr/>
        </p:nvSpPr>
        <p:spPr bwMode="auto">
          <a:xfrm>
            <a:off x="1651000" y="2849563"/>
            <a:ext cx="1701800" cy="290512"/>
          </a:xfrm>
          <a:prstGeom prst="rect">
            <a:avLst/>
          </a:prstGeom>
          <a:noFill/>
          <a:ln w="38100">
            <a:noFill/>
            <a:miter lim="800000"/>
            <a:headEnd/>
            <a:tailEnd/>
          </a:ln>
        </p:spPr>
        <p:txBody>
          <a:bodyPr>
            <a:spAutoFit/>
          </a:bodyPr>
          <a:lstStyle/>
          <a:p>
            <a:pPr algn="ctr">
              <a:spcBef>
                <a:spcPct val="50000"/>
              </a:spcBef>
            </a:pPr>
            <a:r>
              <a:rPr lang="en-US" sz="1300" b="1">
                <a:solidFill>
                  <a:schemeClr val="bg1"/>
                </a:solidFill>
                <a:latin typeface="Times New Roman" pitchFamily="18" charset="0"/>
              </a:rPr>
              <a:t>Hot/Dense Medium</a:t>
            </a:r>
          </a:p>
        </p:txBody>
      </p:sp>
      <p:sp>
        <p:nvSpPr>
          <p:cNvPr id="42141" name="Line 157"/>
          <p:cNvSpPr>
            <a:spLocks noChangeShapeType="1"/>
          </p:cNvSpPr>
          <p:nvPr/>
        </p:nvSpPr>
        <p:spPr bwMode="auto">
          <a:xfrm>
            <a:off x="1219200" y="1371600"/>
            <a:ext cx="2133600" cy="0"/>
          </a:xfrm>
          <a:prstGeom prst="line">
            <a:avLst/>
          </a:prstGeom>
          <a:noFill/>
          <a:ln w="38100" cap="rnd">
            <a:solidFill>
              <a:schemeClr val="hlink"/>
            </a:solidFill>
            <a:prstDash val="sysDot"/>
            <a:round/>
            <a:headEnd/>
            <a:tailEnd/>
          </a:ln>
        </p:spPr>
        <p:txBody>
          <a:bodyPr/>
          <a:lstStyle/>
          <a:p>
            <a:endParaRPr lang="en-US"/>
          </a:p>
        </p:txBody>
      </p:sp>
      <p:sp>
        <p:nvSpPr>
          <p:cNvPr id="42143" name="Line 159"/>
          <p:cNvSpPr>
            <a:spLocks noChangeShapeType="1"/>
          </p:cNvSpPr>
          <p:nvPr/>
        </p:nvSpPr>
        <p:spPr bwMode="auto">
          <a:xfrm>
            <a:off x="3352800" y="1371600"/>
            <a:ext cx="762000" cy="0"/>
          </a:xfrm>
          <a:prstGeom prst="line">
            <a:avLst/>
          </a:prstGeom>
          <a:noFill/>
          <a:ln w="38100">
            <a:solidFill>
              <a:schemeClr val="hlink"/>
            </a:solidFill>
            <a:round/>
            <a:headEnd/>
            <a:tailEnd type="triangle" w="med" len="med"/>
          </a:ln>
        </p:spPr>
        <p:txBody>
          <a:bodyPr/>
          <a:lstStyle/>
          <a:p>
            <a:endParaRPr lang="en-US"/>
          </a:p>
        </p:txBody>
      </p:sp>
      <p:sp>
        <p:nvSpPr>
          <p:cNvPr id="42147" name="Text Box 163"/>
          <p:cNvSpPr txBox="1">
            <a:spLocks noChangeArrowheads="1"/>
          </p:cNvSpPr>
          <p:nvPr/>
        </p:nvSpPr>
        <p:spPr bwMode="auto">
          <a:xfrm>
            <a:off x="381000" y="4373563"/>
            <a:ext cx="3824252" cy="276999"/>
          </a:xfrm>
          <a:prstGeom prst="rect">
            <a:avLst/>
          </a:prstGeom>
          <a:noFill/>
          <a:ln w="9525">
            <a:noFill/>
            <a:miter lim="800000"/>
            <a:headEnd/>
            <a:tailEnd/>
          </a:ln>
        </p:spPr>
        <p:txBody>
          <a:bodyPr wrap="none">
            <a:spAutoFit/>
          </a:bodyPr>
          <a:lstStyle/>
          <a:p>
            <a:r>
              <a:rPr lang="en-US" sz="1200" b="1" dirty="0">
                <a:latin typeface="Times New Roman" pitchFamily="18" charset="0"/>
                <a:cs typeface="Times New Roman" pitchFamily="18" charset="0"/>
              </a:rPr>
              <a:t>(</a:t>
            </a:r>
            <a:r>
              <a:rPr lang="da-DK" sz="1200" b="1" dirty="0">
                <a:latin typeface="Times New Roman" pitchFamily="18" charset="0"/>
                <a:cs typeface="Times New Roman" pitchFamily="18" charset="0"/>
              </a:rPr>
              <a:t>Teaney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  Rapp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  Molnar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  Gossiaux </a:t>
            </a:r>
            <a:r>
              <a:rPr lang="da-DK" sz="1200" b="1" i="1" dirty="0">
                <a:latin typeface="Times New Roman" pitchFamily="18" charset="0"/>
                <a:cs typeface="Times New Roman" pitchFamily="18" charset="0"/>
              </a:rPr>
              <a:t>et al</a:t>
            </a:r>
            <a:r>
              <a:rPr lang="da-DK" sz="1200" b="1" dirty="0">
                <a:latin typeface="Times New Roman" pitchFamily="18" charset="0"/>
                <a:cs typeface="Times New Roman" pitchFamily="18" charset="0"/>
              </a:rPr>
              <a:t>.)</a:t>
            </a:r>
            <a:endParaRPr lang="en-US" sz="1200" b="1" dirty="0">
              <a:latin typeface="Times New Roman" pitchFamily="18" charset="0"/>
              <a:cs typeface="Times New Roman" pitchFamily="18" charset="0"/>
            </a:endParaRPr>
          </a:p>
        </p:txBody>
      </p:sp>
      <p:grpSp>
        <p:nvGrpSpPr>
          <p:cNvPr id="6" name="Group 180"/>
          <p:cNvGrpSpPr>
            <a:grpSpLocks/>
          </p:cNvGrpSpPr>
          <p:nvPr/>
        </p:nvGrpSpPr>
        <p:grpSpPr bwMode="auto">
          <a:xfrm>
            <a:off x="228600" y="4981576"/>
            <a:ext cx="5200650" cy="1801813"/>
            <a:chOff x="144" y="3138"/>
            <a:chExt cx="3276" cy="1135"/>
          </a:xfrm>
        </p:grpSpPr>
        <p:pic>
          <p:nvPicPr>
            <p:cNvPr id="15417" name="Picture 127" descr="AllEvol"/>
            <p:cNvPicPr>
              <a:picLocks noChangeAspect="1" noChangeArrowheads="1"/>
            </p:cNvPicPr>
            <p:nvPr/>
          </p:nvPicPr>
          <p:blipFill>
            <a:blip r:embed="rId3" cstate="print"/>
            <a:srcRect l="35693" t="30000" r="50720" b="30000"/>
            <a:stretch>
              <a:fillRect/>
            </a:stretch>
          </p:blipFill>
          <p:spPr bwMode="auto">
            <a:xfrm>
              <a:off x="768" y="3187"/>
              <a:ext cx="1344" cy="924"/>
            </a:xfrm>
            <a:prstGeom prst="rect">
              <a:avLst/>
            </a:prstGeom>
            <a:noFill/>
            <a:ln w="9525">
              <a:noFill/>
              <a:miter lim="800000"/>
              <a:headEnd/>
              <a:tailEnd/>
            </a:ln>
          </p:spPr>
        </p:pic>
        <p:pic>
          <p:nvPicPr>
            <p:cNvPr id="15418" name="Picture 23" descr="spirala1"/>
            <p:cNvPicPr>
              <a:picLocks noChangeAspect="1" noChangeArrowheads="1"/>
            </p:cNvPicPr>
            <p:nvPr/>
          </p:nvPicPr>
          <p:blipFill>
            <a:blip r:embed="rId5" cstate="print"/>
            <a:srcRect/>
            <a:stretch>
              <a:fillRect/>
            </a:stretch>
          </p:blipFill>
          <p:spPr bwMode="auto">
            <a:xfrm rot="5248615">
              <a:off x="784" y="3589"/>
              <a:ext cx="480" cy="259"/>
            </a:xfrm>
            <a:prstGeom prst="rect">
              <a:avLst/>
            </a:prstGeom>
            <a:noFill/>
            <a:ln w="9525">
              <a:noFill/>
              <a:miter lim="800000"/>
              <a:headEnd/>
              <a:tailEnd/>
            </a:ln>
          </p:spPr>
        </p:pic>
        <p:sp>
          <p:nvSpPr>
            <p:cNvPr id="15419" name="Text Box 93"/>
            <p:cNvSpPr txBox="1">
              <a:spLocks noChangeArrowheads="1"/>
            </p:cNvSpPr>
            <p:nvPr/>
          </p:nvSpPr>
          <p:spPr bwMode="auto">
            <a:xfrm>
              <a:off x="2448" y="3661"/>
              <a:ext cx="582" cy="202"/>
            </a:xfrm>
            <a:prstGeom prst="rect">
              <a:avLst/>
            </a:prstGeom>
            <a:noFill/>
            <a:ln w="38100">
              <a:noFill/>
              <a:miter lim="800000"/>
              <a:headEnd/>
              <a:tailEnd/>
            </a:ln>
          </p:spPr>
          <p:txBody>
            <a:bodyPr>
              <a:spAutoFit/>
            </a:bodyPr>
            <a:lstStyle/>
            <a:p>
              <a:pPr>
                <a:spcBef>
                  <a:spcPct val="50000"/>
                </a:spcBef>
              </a:pPr>
              <a:r>
                <a:rPr lang="en-US" sz="1500">
                  <a:solidFill>
                    <a:srgbClr val="3333FF"/>
                  </a:solidFill>
                  <a:latin typeface="Times New Roman" pitchFamily="18" charset="0"/>
                </a:rPr>
                <a:t>D</a:t>
              </a:r>
              <a:r>
                <a:rPr lang="en-US" sz="1500" baseline="30000">
                  <a:solidFill>
                    <a:srgbClr val="3333FF"/>
                  </a:solidFill>
                  <a:latin typeface="Times New Roman" pitchFamily="18" charset="0"/>
                </a:rPr>
                <a:t>0</a:t>
              </a:r>
            </a:p>
          </p:txBody>
        </p:sp>
        <p:sp>
          <p:nvSpPr>
            <p:cNvPr id="15420" name="Oval 101"/>
            <p:cNvSpPr>
              <a:spLocks noChangeArrowheads="1"/>
            </p:cNvSpPr>
            <p:nvPr/>
          </p:nvSpPr>
          <p:spPr bwMode="auto">
            <a:xfrm>
              <a:off x="2448" y="3378"/>
              <a:ext cx="215" cy="291"/>
            </a:xfrm>
            <a:prstGeom prst="ellipse">
              <a:avLst/>
            </a:prstGeom>
            <a:solidFill>
              <a:schemeClr val="hlink"/>
            </a:solidFill>
            <a:ln w="9525">
              <a:solidFill>
                <a:schemeClr val="hlink"/>
              </a:solidFill>
              <a:round/>
              <a:headEnd/>
              <a:tailEnd/>
            </a:ln>
          </p:spPr>
          <p:txBody>
            <a:bodyPr wrap="none" anchor="ctr"/>
            <a:lstStyle/>
            <a:p>
              <a:endParaRPr lang="en-US"/>
            </a:p>
          </p:txBody>
        </p:sp>
        <p:sp>
          <p:nvSpPr>
            <p:cNvPr id="15421" name="Line 103"/>
            <p:cNvSpPr>
              <a:spLocks noChangeShapeType="1"/>
            </p:cNvSpPr>
            <p:nvPr/>
          </p:nvSpPr>
          <p:spPr bwMode="auto">
            <a:xfrm flipV="1">
              <a:off x="2632" y="3212"/>
              <a:ext cx="276" cy="270"/>
            </a:xfrm>
            <a:prstGeom prst="line">
              <a:avLst/>
            </a:prstGeom>
            <a:noFill/>
            <a:ln w="28575">
              <a:solidFill>
                <a:schemeClr val="tx1"/>
              </a:solidFill>
              <a:round/>
              <a:headEnd/>
              <a:tailEnd type="triangle" w="med" len="med"/>
            </a:ln>
          </p:spPr>
          <p:txBody>
            <a:bodyPr/>
            <a:lstStyle/>
            <a:p>
              <a:endParaRPr lang="en-US"/>
            </a:p>
          </p:txBody>
        </p:sp>
        <p:sp>
          <p:nvSpPr>
            <p:cNvPr id="15422" name="Line 104"/>
            <p:cNvSpPr>
              <a:spLocks noChangeShapeType="1"/>
            </p:cNvSpPr>
            <p:nvPr/>
          </p:nvSpPr>
          <p:spPr bwMode="auto">
            <a:xfrm>
              <a:off x="2655" y="3545"/>
              <a:ext cx="437" cy="124"/>
            </a:xfrm>
            <a:prstGeom prst="line">
              <a:avLst/>
            </a:prstGeom>
            <a:noFill/>
            <a:ln w="28575">
              <a:solidFill>
                <a:schemeClr val="tx1"/>
              </a:solidFill>
              <a:round/>
              <a:headEnd/>
              <a:tailEnd type="triangle" w="med" len="med"/>
            </a:ln>
          </p:spPr>
          <p:txBody>
            <a:bodyPr/>
            <a:lstStyle/>
            <a:p>
              <a:endParaRPr lang="en-US"/>
            </a:p>
          </p:txBody>
        </p:sp>
        <p:sp>
          <p:nvSpPr>
            <p:cNvPr id="15423" name="Line 105"/>
            <p:cNvSpPr>
              <a:spLocks noChangeShapeType="1"/>
            </p:cNvSpPr>
            <p:nvPr/>
          </p:nvSpPr>
          <p:spPr bwMode="auto">
            <a:xfrm flipV="1">
              <a:off x="2655" y="3420"/>
              <a:ext cx="376" cy="93"/>
            </a:xfrm>
            <a:prstGeom prst="line">
              <a:avLst/>
            </a:prstGeom>
            <a:noFill/>
            <a:ln w="28575">
              <a:solidFill>
                <a:srgbClr val="FF0000"/>
              </a:solidFill>
              <a:round/>
              <a:headEnd/>
              <a:tailEnd type="triangle" w="med" len="med"/>
            </a:ln>
          </p:spPr>
          <p:txBody>
            <a:bodyPr/>
            <a:lstStyle/>
            <a:p>
              <a:endParaRPr lang="en-US"/>
            </a:p>
          </p:txBody>
        </p:sp>
        <p:sp>
          <p:nvSpPr>
            <p:cNvPr id="15424" name="Text Box 106"/>
            <p:cNvSpPr txBox="1">
              <a:spLocks noChangeArrowheads="1"/>
            </p:cNvSpPr>
            <p:nvPr/>
          </p:nvSpPr>
          <p:spPr bwMode="auto">
            <a:xfrm>
              <a:off x="2906" y="3138"/>
              <a:ext cx="310" cy="192"/>
            </a:xfrm>
            <a:prstGeom prst="rect">
              <a:avLst/>
            </a:prstGeom>
            <a:noFill/>
            <a:ln w="9525">
              <a:noFill/>
              <a:miter lim="800000"/>
              <a:headEnd/>
              <a:tailEnd/>
            </a:ln>
          </p:spPr>
          <p:txBody>
            <a:bodyPr>
              <a:spAutoFit/>
            </a:bodyPr>
            <a:lstStyle/>
            <a:p>
              <a:pPr>
                <a:spcBef>
                  <a:spcPct val="50000"/>
                </a:spcBef>
              </a:pPr>
              <a:r>
                <a:rPr lang="en-US" sz="1400">
                  <a:latin typeface="Times New Roman" pitchFamily="18" charset="0"/>
                </a:rPr>
                <a:t>K</a:t>
              </a:r>
              <a:r>
                <a:rPr lang="en-US" sz="1400" baseline="30000">
                  <a:latin typeface="Times New Roman" pitchFamily="18" charset="0"/>
                </a:rPr>
                <a:t>+</a:t>
              </a:r>
            </a:p>
          </p:txBody>
        </p:sp>
        <p:grpSp>
          <p:nvGrpSpPr>
            <p:cNvPr id="7" name="Group 107"/>
            <p:cNvGrpSpPr>
              <a:grpSpLocks/>
            </p:cNvGrpSpPr>
            <p:nvPr/>
          </p:nvGrpSpPr>
          <p:grpSpPr bwMode="auto">
            <a:xfrm>
              <a:off x="3073" y="3586"/>
              <a:ext cx="203" cy="183"/>
              <a:chOff x="2496" y="2208"/>
              <a:chExt cx="432" cy="194"/>
            </a:xfrm>
          </p:grpSpPr>
          <p:sp>
            <p:nvSpPr>
              <p:cNvPr id="15444" name="Text Box 108"/>
              <p:cNvSpPr txBox="1">
                <a:spLocks noChangeArrowheads="1"/>
              </p:cNvSpPr>
              <p:nvPr/>
            </p:nvSpPr>
            <p:spPr bwMode="auto">
              <a:xfrm>
                <a:off x="2496" y="2208"/>
                <a:ext cx="432" cy="194"/>
              </a:xfrm>
              <a:prstGeom prst="rect">
                <a:avLst/>
              </a:prstGeom>
              <a:noFill/>
              <a:ln w="9525">
                <a:noFill/>
                <a:miter lim="800000"/>
                <a:headEnd/>
                <a:tailEnd/>
              </a:ln>
            </p:spPr>
            <p:txBody>
              <a:bodyPr>
                <a:spAutoFit/>
              </a:bodyPr>
              <a:lstStyle/>
              <a:p>
                <a:pPr>
                  <a:spcBef>
                    <a:spcPct val="50000"/>
                  </a:spcBef>
                </a:pPr>
                <a:r>
                  <a:rPr lang="en-US" sz="1300">
                    <a:latin typeface="Symbol" pitchFamily="18" charset="2"/>
                    <a:sym typeface="Symbol" pitchFamily="18" charset="2"/>
                  </a:rPr>
                  <a:t></a:t>
                </a:r>
                <a:r>
                  <a:rPr lang="en-US" sz="1300" b="1" baseline="-25000">
                    <a:latin typeface="Monotype Corsiva" pitchFamily="66" charset="0"/>
                    <a:sym typeface="Symbol" pitchFamily="18" charset="2"/>
                  </a:rPr>
                  <a:t>l</a:t>
                </a:r>
              </a:p>
            </p:txBody>
          </p:sp>
          <p:sp>
            <p:nvSpPr>
              <p:cNvPr id="15445" name="Line 109"/>
              <p:cNvSpPr>
                <a:spLocks noChangeShapeType="1"/>
              </p:cNvSpPr>
              <p:nvPr/>
            </p:nvSpPr>
            <p:spPr bwMode="auto">
              <a:xfrm flipV="1">
                <a:off x="2544" y="2256"/>
                <a:ext cx="96" cy="0"/>
              </a:xfrm>
              <a:prstGeom prst="line">
                <a:avLst/>
              </a:prstGeom>
              <a:noFill/>
              <a:ln w="9525">
                <a:solidFill>
                  <a:schemeClr val="tx1"/>
                </a:solidFill>
                <a:round/>
                <a:headEnd/>
                <a:tailEnd/>
              </a:ln>
            </p:spPr>
            <p:txBody>
              <a:bodyPr/>
              <a:lstStyle/>
              <a:p>
                <a:endParaRPr lang="en-US"/>
              </a:p>
            </p:txBody>
          </p:sp>
        </p:grpSp>
        <p:sp>
          <p:nvSpPr>
            <p:cNvPr id="15426" name="Rectangle 110"/>
            <p:cNvSpPr>
              <a:spLocks noChangeArrowheads="1"/>
            </p:cNvSpPr>
            <p:nvPr/>
          </p:nvSpPr>
          <p:spPr bwMode="auto">
            <a:xfrm>
              <a:off x="3030" y="3328"/>
              <a:ext cx="390" cy="183"/>
            </a:xfrm>
            <a:prstGeom prst="rect">
              <a:avLst/>
            </a:prstGeom>
            <a:noFill/>
            <a:ln w="9525">
              <a:noFill/>
              <a:miter lim="800000"/>
              <a:headEnd/>
              <a:tailEnd/>
            </a:ln>
          </p:spPr>
          <p:txBody>
            <a:bodyPr>
              <a:spAutoFit/>
            </a:bodyPr>
            <a:lstStyle/>
            <a:p>
              <a:r>
                <a:rPr lang="en-US" sz="1300">
                  <a:solidFill>
                    <a:srgbClr val="FF0000"/>
                  </a:solidFill>
                  <a:latin typeface="Times New Roman" pitchFamily="18" charset="0"/>
                </a:rPr>
                <a:t>e</a:t>
              </a:r>
              <a:r>
                <a:rPr lang="en-US" sz="1300" baseline="30000">
                  <a:solidFill>
                    <a:srgbClr val="FF0000"/>
                  </a:solidFill>
                  <a:latin typeface="Times New Roman" pitchFamily="18" charset="0"/>
                </a:rPr>
                <a:t>-</a:t>
              </a:r>
              <a:r>
                <a:rPr lang="en-US" sz="1300">
                  <a:solidFill>
                    <a:srgbClr val="FF0000"/>
                  </a:solidFill>
                  <a:latin typeface="Times New Roman" pitchFamily="18" charset="0"/>
                </a:rPr>
                <a:t>/</a:t>
              </a:r>
              <a:r>
                <a:rPr lang="en-US" sz="1300">
                  <a:solidFill>
                    <a:srgbClr val="FF0000"/>
                  </a:solidFill>
                  <a:latin typeface="Times New Roman" pitchFamily="18" charset="0"/>
                  <a:sym typeface="Symbol" pitchFamily="18" charset="2"/>
                </a:rPr>
                <a:t></a:t>
              </a:r>
              <a:r>
                <a:rPr lang="en-US" sz="1300" baseline="30000">
                  <a:solidFill>
                    <a:srgbClr val="FF0000"/>
                  </a:solidFill>
                  <a:latin typeface="Times New Roman" pitchFamily="18" charset="0"/>
                </a:rPr>
                <a:t>-</a:t>
              </a:r>
            </a:p>
          </p:txBody>
        </p:sp>
        <p:sp>
          <p:nvSpPr>
            <p:cNvPr id="15427" name="Text Box 128"/>
            <p:cNvSpPr txBox="1">
              <a:spLocks noChangeArrowheads="1"/>
            </p:cNvSpPr>
            <p:nvPr/>
          </p:nvSpPr>
          <p:spPr bwMode="auto">
            <a:xfrm>
              <a:off x="1632" y="3671"/>
              <a:ext cx="288" cy="202"/>
            </a:xfrm>
            <a:prstGeom prst="rect">
              <a:avLst/>
            </a:prstGeom>
            <a:noFill/>
            <a:ln w="38100">
              <a:noFill/>
              <a:miter lim="800000"/>
              <a:headEnd/>
              <a:tailEnd/>
            </a:ln>
          </p:spPr>
          <p:txBody>
            <a:bodyPr>
              <a:spAutoFit/>
            </a:bodyPr>
            <a:lstStyle/>
            <a:p>
              <a:pPr>
                <a:spcBef>
                  <a:spcPct val="50000"/>
                </a:spcBef>
              </a:pPr>
              <a:r>
                <a:rPr lang="en-US" sz="1500">
                  <a:solidFill>
                    <a:srgbClr val="3333FF"/>
                  </a:solidFill>
                  <a:latin typeface="Times New Roman" pitchFamily="18" charset="0"/>
                </a:rPr>
                <a:t>D</a:t>
              </a:r>
              <a:r>
                <a:rPr lang="en-US" sz="1500" baseline="30000">
                  <a:solidFill>
                    <a:srgbClr val="3333FF"/>
                  </a:solidFill>
                  <a:latin typeface="Times New Roman" pitchFamily="18" charset="0"/>
                </a:rPr>
                <a:t>0</a:t>
              </a:r>
            </a:p>
          </p:txBody>
        </p:sp>
        <p:sp>
          <p:nvSpPr>
            <p:cNvPr id="15428" name="Text Box 129"/>
            <p:cNvSpPr txBox="1">
              <a:spLocks noChangeArrowheads="1"/>
            </p:cNvSpPr>
            <p:nvPr/>
          </p:nvSpPr>
          <p:spPr bwMode="auto">
            <a:xfrm>
              <a:off x="873" y="3950"/>
              <a:ext cx="1072" cy="183"/>
            </a:xfrm>
            <a:prstGeom prst="rect">
              <a:avLst/>
            </a:prstGeom>
            <a:noFill/>
            <a:ln w="38100">
              <a:noFill/>
              <a:miter lim="800000"/>
              <a:headEnd/>
              <a:tailEnd/>
            </a:ln>
          </p:spPr>
          <p:txBody>
            <a:bodyPr>
              <a:spAutoFit/>
            </a:bodyPr>
            <a:lstStyle/>
            <a:p>
              <a:pPr algn="ctr">
                <a:spcBef>
                  <a:spcPct val="50000"/>
                </a:spcBef>
              </a:pPr>
              <a:r>
                <a:rPr lang="en-US" sz="1300" b="1">
                  <a:solidFill>
                    <a:schemeClr val="accent2"/>
                  </a:solidFill>
                  <a:latin typeface="Times New Roman" pitchFamily="18" charset="0"/>
                </a:rPr>
                <a:t>meson energy loss</a:t>
              </a:r>
            </a:p>
          </p:txBody>
        </p:sp>
        <p:sp>
          <p:nvSpPr>
            <p:cNvPr id="15429" name="Text Box 130"/>
            <p:cNvSpPr txBox="1">
              <a:spLocks noChangeArrowheads="1"/>
            </p:cNvSpPr>
            <p:nvPr/>
          </p:nvSpPr>
          <p:spPr bwMode="auto">
            <a:xfrm rot="10800000" flipV="1">
              <a:off x="144" y="3296"/>
              <a:ext cx="528" cy="212"/>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 quark</a:t>
              </a:r>
            </a:p>
          </p:txBody>
        </p:sp>
        <p:sp>
          <p:nvSpPr>
            <p:cNvPr id="15430" name="Oval 131"/>
            <p:cNvSpPr>
              <a:spLocks noChangeArrowheads="1"/>
            </p:cNvSpPr>
            <p:nvPr/>
          </p:nvSpPr>
          <p:spPr bwMode="auto">
            <a:xfrm>
              <a:off x="1561" y="3353"/>
              <a:ext cx="215" cy="291"/>
            </a:xfrm>
            <a:prstGeom prst="ellipse">
              <a:avLst/>
            </a:prstGeom>
            <a:solidFill>
              <a:schemeClr val="hlink"/>
            </a:solidFill>
            <a:ln w="9525">
              <a:solidFill>
                <a:schemeClr val="hlink"/>
              </a:solidFill>
              <a:round/>
              <a:headEnd/>
              <a:tailEnd/>
            </a:ln>
          </p:spPr>
          <p:txBody>
            <a:bodyPr wrap="none" anchor="ctr"/>
            <a:lstStyle/>
            <a:p>
              <a:endParaRPr lang="en-US"/>
            </a:p>
          </p:txBody>
        </p:sp>
        <p:sp>
          <p:nvSpPr>
            <p:cNvPr id="15431" name="Line 132"/>
            <p:cNvSpPr>
              <a:spLocks noChangeShapeType="1"/>
            </p:cNvSpPr>
            <p:nvPr/>
          </p:nvSpPr>
          <p:spPr bwMode="auto">
            <a:xfrm flipV="1">
              <a:off x="1200" y="3479"/>
              <a:ext cx="336" cy="10"/>
            </a:xfrm>
            <a:prstGeom prst="line">
              <a:avLst/>
            </a:prstGeom>
            <a:noFill/>
            <a:ln w="38100">
              <a:solidFill>
                <a:srgbClr val="969696"/>
              </a:solidFill>
              <a:round/>
              <a:headEnd/>
              <a:tailEnd type="triangle" w="med" len="med"/>
            </a:ln>
          </p:spPr>
          <p:txBody>
            <a:bodyPr/>
            <a:lstStyle/>
            <a:p>
              <a:endParaRPr lang="en-US"/>
            </a:p>
          </p:txBody>
        </p:sp>
        <p:sp>
          <p:nvSpPr>
            <p:cNvPr id="15432" name="Oval 141"/>
            <p:cNvSpPr>
              <a:spLocks noChangeArrowheads="1"/>
            </p:cNvSpPr>
            <p:nvPr/>
          </p:nvSpPr>
          <p:spPr bwMode="auto">
            <a:xfrm>
              <a:off x="217" y="3536"/>
              <a:ext cx="71" cy="96"/>
            </a:xfrm>
            <a:prstGeom prst="ellipse">
              <a:avLst/>
            </a:prstGeom>
            <a:solidFill>
              <a:schemeClr val="hlink"/>
            </a:solidFill>
            <a:ln w="9525">
              <a:solidFill>
                <a:schemeClr val="hlink"/>
              </a:solidFill>
              <a:round/>
              <a:headEnd/>
              <a:tailEnd/>
            </a:ln>
          </p:spPr>
          <p:txBody>
            <a:bodyPr wrap="none" anchor="ctr"/>
            <a:lstStyle/>
            <a:p>
              <a:endParaRPr lang="en-US"/>
            </a:p>
          </p:txBody>
        </p:sp>
        <p:grpSp>
          <p:nvGrpSpPr>
            <p:cNvPr id="8" name="Group 142"/>
            <p:cNvGrpSpPr>
              <a:grpSpLocks/>
            </p:cNvGrpSpPr>
            <p:nvPr/>
          </p:nvGrpSpPr>
          <p:grpSpPr bwMode="auto">
            <a:xfrm>
              <a:off x="1285" y="3238"/>
              <a:ext cx="223" cy="250"/>
              <a:chOff x="2448" y="480"/>
              <a:chExt cx="223" cy="250"/>
            </a:xfrm>
          </p:grpSpPr>
          <p:sp>
            <p:nvSpPr>
              <p:cNvPr id="15442" name="Text Box 143"/>
              <p:cNvSpPr txBox="1">
                <a:spLocks noChangeArrowheads="1"/>
              </p:cNvSpPr>
              <p:nvPr/>
            </p:nvSpPr>
            <p:spPr bwMode="auto">
              <a:xfrm>
                <a:off x="2448" y="480"/>
                <a:ext cx="223" cy="250"/>
              </a:xfrm>
              <a:prstGeom prst="rect">
                <a:avLst/>
              </a:prstGeom>
              <a:noFill/>
              <a:ln w="38100">
                <a:noFill/>
                <a:miter lim="800000"/>
                <a:headEnd/>
                <a:tailEnd/>
              </a:ln>
            </p:spPr>
            <p:txBody>
              <a:bodyPr>
                <a:spAutoFit/>
              </a:bodyPr>
              <a:lstStyle/>
              <a:p>
                <a:pPr>
                  <a:spcBef>
                    <a:spcPct val="50000"/>
                  </a:spcBef>
                </a:pPr>
                <a:r>
                  <a:rPr lang="en-US" sz="2000">
                    <a:latin typeface="Times New Roman" pitchFamily="18" charset="0"/>
                  </a:rPr>
                  <a:t>u</a:t>
                </a:r>
                <a:endParaRPr lang="en-US" sz="2000" baseline="30000">
                  <a:latin typeface="Times New Roman" pitchFamily="18" charset="0"/>
                </a:endParaRPr>
              </a:p>
            </p:txBody>
          </p:sp>
          <p:sp>
            <p:nvSpPr>
              <p:cNvPr id="15443" name="Line 144"/>
              <p:cNvSpPr>
                <a:spLocks noChangeShapeType="1"/>
              </p:cNvSpPr>
              <p:nvPr/>
            </p:nvSpPr>
            <p:spPr bwMode="auto">
              <a:xfrm>
                <a:off x="2496" y="576"/>
                <a:ext cx="96" cy="0"/>
              </a:xfrm>
              <a:prstGeom prst="line">
                <a:avLst/>
              </a:prstGeom>
              <a:noFill/>
              <a:ln w="9525">
                <a:solidFill>
                  <a:schemeClr val="tx1"/>
                </a:solidFill>
                <a:round/>
                <a:headEnd/>
                <a:tailEnd/>
              </a:ln>
            </p:spPr>
            <p:txBody>
              <a:bodyPr/>
              <a:lstStyle/>
              <a:p>
                <a:endParaRPr lang="en-US"/>
              </a:p>
            </p:txBody>
          </p:sp>
        </p:grpSp>
        <p:sp>
          <p:nvSpPr>
            <p:cNvPr id="15434" name="Text Box 145"/>
            <p:cNvSpPr txBox="1">
              <a:spLocks noChangeArrowheads="1"/>
            </p:cNvSpPr>
            <p:nvPr/>
          </p:nvSpPr>
          <p:spPr bwMode="auto">
            <a:xfrm rot="10800000" flipV="1">
              <a:off x="1285" y="3536"/>
              <a:ext cx="192" cy="212"/>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a:t>
              </a:r>
            </a:p>
          </p:txBody>
        </p:sp>
        <p:sp>
          <p:nvSpPr>
            <p:cNvPr id="15435" name="Line 147"/>
            <p:cNvSpPr>
              <a:spLocks noChangeShapeType="1"/>
            </p:cNvSpPr>
            <p:nvPr/>
          </p:nvSpPr>
          <p:spPr bwMode="auto">
            <a:xfrm flipV="1">
              <a:off x="240" y="3575"/>
              <a:ext cx="528" cy="8"/>
            </a:xfrm>
            <a:prstGeom prst="line">
              <a:avLst/>
            </a:prstGeom>
            <a:noFill/>
            <a:ln w="38100">
              <a:solidFill>
                <a:schemeClr val="hlink"/>
              </a:solidFill>
              <a:round/>
              <a:headEnd/>
              <a:tailEnd/>
            </a:ln>
          </p:spPr>
          <p:txBody>
            <a:bodyPr/>
            <a:lstStyle/>
            <a:p>
              <a:endParaRPr lang="en-US"/>
            </a:p>
          </p:txBody>
        </p:sp>
        <p:sp>
          <p:nvSpPr>
            <p:cNvPr id="15436" name="Line 154"/>
            <p:cNvSpPr>
              <a:spLocks noChangeShapeType="1"/>
            </p:cNvSpPr>
            <p:nvPr/>
          </p:nvSpPr>
          <p:spPr bwMode="auto">
            <a:xfrm>
              <a:off x="768" y="3575"/>
              <a:ext cx="816" cy="0"/>
            </a:xfrm>
            <a:prstGeom prst="line">
              <a:avLst/>
            </a:prstGeom>
            <a:noFill/>
            <a:ln w="38100" cap="rnd">
              <a:solidFill>
                <a:schemeClr val="hlink"/>
              </a:solidFill>
              <a:prstDash val="sysDot"/>
              <a:round/>
              <a:headEnd/>
              <a:tailEnd/>
            </a:ln>
          </p:spPr>
          <p:txBody>
            <a:bodyPr/>
            <a:lstStyle/>
            <a:p>
              <a:endParaRPr lang="en-US"/>
            </a:p>
          </p:txBody>
        </p:sp>
        <p:sp>
          <p:nvSpPr>
            <p:cNvPr id="15437" name="Text Box 155"/>
            <p:cNvSpPr txBox="1">
              <a:spLocks noChangeArrowheads="1"/>
            </p:cNvSpPr>
            <p:nvPr/>
          </p:nvSpPr>
          <p:spPr bwMode="auto">
            <a:xfrm>
              <a:off x="1040" y="3151"/>
              <a:ext cx="1072" cy="183"/>
            </a:xfrm>
            <a:prstGeom prst="rect">
              <a:avLst/>
            </a:prstGeom>
            <a:noFill/>
            <a:ln w="38100">
              <a:noFill/>
              <a:miter lim="800000"/>
              <a:headEnd/>
              <a:tailEnd/>
            </a:ln>
          </p:spPr>
          <p:txBody>
            <a:bodyPr>
              <a:spAutoFit/>
            </a:bodyPr>
            <a:lstStyle/>
            <a:p>
              <a:pPr algn="ctr">
                <a:spcBef>
                  <a:spcPct val="50000"/>
                </a:spcBef>
              </a:pPr>
              <a:r>
                <a:rPr lang="en-US" sz="1300" b="1">
                  <a:solidFill>
                    <a:schemeClr val="bg1"/>
                  </a:solidFill>
                  <a:latin typeface="Times New Roman" pitchFamily="18" charset="0"/>
                </a:rPr>
                <a:t>Hot/Dense Medium</a:t>
              </a:r>
            </a:p>
          </p:txBody>
        </p:sp>
        <p:pic>
          <p:nvPicPr>
            <p:cNvPr id="15438" name="Picture 156" descr="spirala1"/>
            <p:cNvPicPr>
              <a:picLocks noChangeAspect="1" noChangeArrowheads="1"/>
            </p:cNvPicPr>
            <p:nvPr/>
          </p:nvPicPr>
          <p:blipFill>
            <a:blip r:embed="rId5" cstate="print"/>
            <a:srcRect/>
            <a:stretch>
              <a:fillRect/>
            </a:stretch>
          </p:blipFill>
          <p:spPr bwMode="auto">
            <a:xfrm rot="-2712891">
              <a:off x="655" y="3292"/>
              <a:ext cx="432" cy="233"/>
            </a:xfrm>
            <a:prstGeom prst="rect">
              <a:avLst/>
            </a:prstGeom>
            <a:noFill/>
            <a:ln w="9525">
              <a:noFill/>
              <a:miter lim="800000"/>
              <a:headEnd/>
              <a:tailEnd/>
            </a:ln>
          </p:spPr>
        </p:pic>
        <p:sp>
          <p:nvSpPr>
            <p:cNvPr id="15439" name="Line 161"/>
            <p:cNvSpPr>
              <a:spLocks noChangeShapeType="1"/>
            </p:cNvSpPr>
            <p:nvPr/>
          </p:nvSpPr>
          <p:spPr bwMode="auto">
            <a:xfrm>
              <a:off x="1776" y="3527"/>
              <a:ext cx="336" cy="0"/>
            </a:xfrm>
            <a:prstGeom prst="line">
              <a:avLst/>
            </a:prstGeom>
            <a:noFill/>
            <a:ln w="38100">
              <a:solidFill>
                <a:schemeClr val="hlink"/>
              </a:solidFill>
              <a:prstDash val="sysDot"/>
              <a:round/>
              <a:headEnd/>
              <a:tailEnd/>
            </a:ln>
          </p:spPr>
          <p:txBody>
            <a:bodyPr/>
            <a:lstStyle/>
            <a:p>
              <a:endParaRPr lang="en-US"/>
            </a:p>
          </p:txBody>
        </p:sp>
        <p:sp>
          <p:nvSpPr>
            <p:cNvPr id="15440" name="Line 162"/>
            <p:cNvSpPr>
              <a:spLocks noChangeShapeType="1"/>
            </p:cNvSpPr>
            <p:nvPr/>
          </p:nvSpPr>
          <p:spPr bwMode="auto">
            <a:xfrm>
              <a:off x="2112" y="3527"/>
              <a:ext cx="576" cy="0"/>
            </a:xfrm>
            <a:prstGeom prst="line">
              <a:avLst/>
            </a:prstGeom>
            <a:noFill/>
            <a:ln w="38100">
              <a:solidFill>
                <a:schemeClr val="hlink"/>
              </a:solidFill>
              <a:round/>
              <a:headEnd/>
              <a:tailEnd/>
            </a:ln>
          </p:spPr>
          <p:txBody>
            <a:bodyPr/>
            <a:lstStyle/>
            <a:p>
              <a:endParaRPr lang="en-US"/>
            </a:p>
          </p:txBody>
        </p:sp>
        <p:sp>
          <p:nvSpPr>
            <p:cNvPr id="15441" name="Text Box 164"/>
            <p:cNvSpPr txBox="1">
              <a:spLocks noChangeArrowheads="1"/>
            </p:cNvSpPr>
            <p:nvPr/>
          </p:nvSpPr>
          <p:spPr bwMode="auto">
            <a:xfrm>
              <a:off x="1108" y="4099"/>
              <a:ext cx="664" cy="174"/>
            </a:xfrm>
            <a:prstGeom prst="rect">
              <a:avLst/>
            </a:prstGeom>
            <a:noFill/>
            <a:ln w="9525">
              <a:noFill/>
              <a:miter lim="800000"/>
              <a:headEnd/>
              <a:tailEnd/>
            </a:ln>
          </p:spPr>
          <p:txBody>
            <a:bodyPr wrap="none">
              <a:spAutoFit/>
            </a:bodyPr>
            <a:lstStyle/>
            <a:p>
              <a:r>
                <a:rPr lang="en-US" sz="1200" b="1" dirty="0" err="1">
                  <a:latin typeface="Comic Sans MS" pitchFamily="66" charset="0"/>
                </a:rPr>
                <a:t>Vitev</a:t>
              </a:r>
              <a:r>
                <a:rPr lang="en-US" sz="1200" b="1" dirty="0">
                  <a:latin typeface="Comic Sans MS" pitchFamily="66" charset="0"/>
                </a:rPr>
                <a:t>, </a:t>
              </a:r>
              <a:r>
                <a:rPr lang="en-US" sz="1200" b="1" i="1" dirty="0">
                  <a:latin typeface="Comic Sans MS" pitchFamily="66" charset="0"/>
                </a:rPr>
                <a:t>et al</a:t>
              </a:r>
              <a:endParaRPr lang="en-US" sz="1200" b="1" i="1" dirty="0">
                <a:latin typeface="Times New Roman" pitchFamily="18" charset="0"/>
              </a:endParaRPr>
            </a:p>
          </p:txBody>
        </p:sp>
      </p:grpSp>
      <p:pic>
        <p:nvPicPr>
          <p:cNvPr id="42149" name="Picture 165"/>
          <p:cNvPicPr>
            <a:picLocks noChangeAspect="1" noChangeArrowheads="1"/>
          </p:cNvPicPr>
          <p:nvPr/>
        </p:nvPicPr>
        <p:blipFill>
          <a:blip r:embed="rId6" cstate="print"/>
          <a:srcRect l="2196" r="49335" b="3862"/>
          <a:stretch>
            <a:fillRect/>
          </a:stretch>
        </p:blipFill>
        <p:spPr bwMode="auto">
          <a:xfrm>
            <a:off x="5638800" y="2133600"/>
            <a:ext cx="3276600" cy="2132013"/>
          </a:xfrm>
          <a:prstGeom prst="rect">
            <a:avLst/>
          </a:prstGeom>
          <a:noFill/>
          <a:ln w="38100">
            <a:noFill/>
            <a:miter lim="800000"/>
            <a:headEnd/>
            <a:tailEnd/>
          </a:ln>
        </p:spPr>
      </p:pic>
      <p:grpSp>
        <p:nvGrpSpPr>
          <p:cNvPr id="9" name="Group 178"/>
          <p:cNvGrpSpPr>
            <a:grpSpLocks/>
          </p:cNvGrpSpPr>
          <p:nvPr/>
        </p:nvGrpSpPr>
        <p:grpSpPr bwMode="auto">
          <a:xfrm>
            <a:off x="3200400" y="2847975"/>
            <a:ext cx="2209800" cy="1150938"/>
            <a:chOff x="2016" y="1794"/>
            <a:chExt cx="1392" cy="725"/>
          </a:xfrm>
        </p:grpSpPr>
        <p:sp>
          <p:nvSpPr>
            <p:cNvPr id="15402" name="Line 102"/>
            <p:cNvSpPr>
              <a:spLocks noChangeShapeType="1"/>
            </p:cNvSpPr>
            <p:nvPr/>
          </p:nvSpPr>
          <p:spPr bwMode="auto">
            <a:xfrm flipV="1">
              <a:off x="2256" y="2122"/>
              <a:ext cx="336" cy="10"/>
            </a:xfrm>
            <a:prstGeom prst="line">
              <a:avLst/>
            </a:prstGeom>
            <a:noFill/>
            <a:ln w="38100">
              <a:solidFill>
                <a:srgbClr val="969696"/>
              </a:solidFill>
              <a:round/>
              <a:headEnd/>
              <a:tailEnd type="triangle" w="med" len="med"/>
            </a:ln>
          </p:spPr>
          <p:txBody>
            <a:bodyPr/>
            <a:lstStyle/>
            <a:p>
              <a:endParaRPr lang="en-US"/>
            </a:p>
          </p:txBody>
        </p:sp>
        <p:grpSp>
          <p:nvGrpSpPr>
            <p:cNvPr id="10" name="Group 112"/>
            <p:cNvGrpSpPr>
              <a:grpSpLocks/>
            </p:cNvGrpSpPr>
            <p:nvPr/>
          </p:nvGrpSpPr>
          <p:grpSpPr bwMode="auto">
            <a:xfrm>
              <a:off x="2304" y="1882"/>
              <a:ext cx="223" cy="250"/>
              <a:chOff x="2448" y="480"/>
              <a:chExt cx="223" cy="250"/>
            </a:xfrm>
          </p:grpSpPr>
          <p:sp>
            <p:nvSpPr>
              <p:cNvPr id="15415" name="Text Box 113"/>
              <p:cNvSpPr txBox="1">
                <a:spLocks noChangeArrowheads="1"/>
              </p:cNvSpPr>
              <p:nvPr/>
            </p:nvSpPr>
            <p:spPr bwMode="auto">
              <a:xfrm>
                <a:off x="2448" y="480"/>
                <a:ext cx="223" cy="250"/>
              </a:xfrm>
              <a:prstGeom prst="rect">
                <a:avLst/>
              </a:prstGeom>
              <a:noFill/>
              <a:ln w="38100">
                <a:noFill/>
                <a:miter lim="800000"/>
                <a:headEnd/>
                <a:tailEnd/>
              </a:ln>
            </p:spPr>
            <p:txBody>
              <a:bodyPr>
                <a:spAutoFit/>
              </a:bodyPr>
              <a:lstStyle/>
              <a:p>
                <a:pPr>
                  <a:spcBef>
                    <a:spcPct val="50000"/>
                  </a:spcBef>
                </a:pPr>
                <a:r>
                  <a:rPr lang="en-US" sz="2000">
                    <a:latin typeface="Times New Roman" pitchFamily="18" charset="0"/>
                  </a:rPr>
                  <a:t>u</a:t>
                </a:r>
                <a:endParaRPr lang="en-US" sz="2000" baseline="30000">
                  <a:latin typeface="Times New Roman" pitchFamily="18" charset="0"/>
                </a:endParaRPr>
              </a:p>
            </p:txBody>
          </p:sp>
          <p:sp>
            <p:nvSpPr>
              <p:cNvPr id="15416" name="Line 114"/>
              <p:cNvSpPr>
                <a:spLocks noChangeShapeType="1"/>
              </p:cNvSpPr>
              <p:nvPr/>
            </p:nvSpPr>
            <p:spPr bwMode="auto">
              <a:xfrm>
                <a:off x="2496" y="576"/>
                <a:ext cx="96" cy="0"/>
              </a:xfrm>
              <a:prstGeom prst="line">
                <a:avLst/>
              </a:prstGeom>
              <a:noFill/>
              <a:ln w="9525">
                <a:solidFill>
                  <a:schemeClr val="tx1"/>
                </a:solidFill>
                <a:round/>
                <a:headEnd/>
                <a:tailEnd/>
              </a:ln>
            </p:spPr>
            <p:txBody>
              <a:bodyPr/>
              <a:lstStyle/>
              <a:p>
                <a:endParaRPr lang="en-US"/>
              </a:p>
            </p:txBody>
          </p:sp>
        </p:grpSp>
        <p:sp>
          <p:nvSpPr>
            <p:cNvPr id="15404" name="Text Box 115"/>
            <p:cNvSpPr txBox="1">
              <a:spLocks noChangeArrowheads="1"/>
            </p:cNvSpPr>
            <p:nvPr/>
          </p:nvSpPr>
          <p:spPr bwMode="auto">
            <a:xfrm rot="10800000" flipV="1">
              <a:off x="2304" y="2180"/>
              <a:ext cx="192" cy="212"/>
            </a:xfrm>
            <a:prstGeom prst="rect">
              <a:avLst/>
            </a:prstGeom>
            <a:noFill/>
            <a:ln w="38100">
              <a:noFill/>
              <a:miter lim="800000"/>
              <a:headEnd/>
              <a:tailEnd/>
            </a:ln>
          </p:spPr>
          <p:txBody>
            <a:bodyPr>
              <a:spAutoFit/>
            </a:bodyPr>
            <a:lstStyle/>
            <a:p>
              <a:pPr>
                <a:spcBef>
                  <a:spcPct val="50000"/>
                </a:spcBef>
              </a:pPr>
              <a:r>
                <a:rPr lang="en-US" sz="1600">
                  <a:solidFill>
                    <a:srgbClr val="3333FF"/>
                  </a:solidFill>
                  <a:latin typeface="Times New Roman" pitchFamily="18" charset="0"/>
                </a:rPr>
                <a:t>c</a:t>
              </a:r>
            </a:p>
          </p:txBody>
        </p:sp>
        <p:sp>
          <p:nvSpPr>
            <p:cNvPr id="15405" name="Line 124"/>
            <p:cNvSpPr>
              <a:spLocks noChangeShapeType="1"/>
            </p:cNvSpPr>
            <p:nvPr/>
          </p:nvSpPr>
          <p:spPr bwMode="auto">
            <a:xfrm>
              <a:off x="2016" y="2227"/>
              <a:ext cx="576" cy="0"/>
            </a:xfrm>
            <a:prstGeom prst="line">
              <a:avLst/>
            </a:prstGeom>
            <a:noFill/>
            <a:ln w="38100">
              <a:solidFill>
                <a:schemeClr val="hlink"/>
              </a:solidFill>
              <a:round/>
              <a:headEnd/>
              <a:tailEnd/>
            </a:ln>
          </p:spPr>
          <p:txBody>
            <a:bodyPr/>
            <a:lstStyle/>
            <a:p>
              <a:endParaRPr lang="en-US"/>
            </a:p>
          </p:txBody>
        </p:sp>
        <p:sp>
          <p:nvSpPr>
            <p:cNvPr id="15406" name="Text Box 166"/>
            <p:cNvSpPr txBox="1">
              <a:spLocks noChangeArrowheads="1"/>
            </p:cNvSpPr>
            <p:nvPr/>
          </p:nvSpPr>
          <p:spPr bwMode="auto">
            <a:xfrm>
              <a:off x="2580" y="2317"/>
              <a:ext cx="582" cy="202"/>
            </a:xfrm>
            <a:prstGeom prst="rect">
              <a:avLst/>
            </a:prstGeom>
            <a:noFill/>
            <a:ln w="38100">
              <a:noFill/>
              <a:miter lim="800000"/>
              <a:headEnd/>
              <a:tailEnd/>
            </a:ln>
          </p:spPr>
          <p:txBody>
            <a:bodyPr>
              <a:spAutoFit/>
            </a:bodyPr>
            <a:lstStyle/>
            <a:p>
              <a:pPr>
                <a:spcBef>
                  <a:spcPct val="50000"/>
                </a:spcBef>
              </a:pPr>
              <a:r>
                <a:rPr lang="en-US" sz="1500">
                  <a:solidFill>
                    <a:srgbClr val="3333FF"/>
                  </a:solidFill>
                  <a:latin typeface="Times New Roman" pitchFamily="18" charset="0"/>
                </a:rPr>
                <a:t>D</a:t>
              </a:r>
              <a:r>
                <a:rPr lang="en-US" sz="1500" baseline="30000">
                  <a:solidFill>
                    <a:srgbClr val="3333FF"/>
                  </a:solidFill>
                  <a:latin typeface="Times New Roman" pitchFamily="18" charset="0"/>
                </a:rPr>
                <a:t>0</a:t>
              </a:r>
            </a:p>
          </p:txBody>
        </p:sp>
        <p:sp>
          <p:nvSpPr>
            <p:cNvPr id="15407" name="Oval 167"/>
            <p:cNvSpPr>
              <a:spLocks noChangeArrowheads="1"/>
            </p:cNvSpPr>
            <p:nvPr/>
          </p:nvSpPr>
          <p:spPr bwMode="auto">
            <a:xfrm>
              <a:off x="2580" y="2034"/>
              <a:ext cx="215" cy="291"/>
            </a:xfrm>
            <a:prstGeom prst="ellipse">
              <a:avLst/>
            </a:prstGeom>
            <a:solidFill>
              <a:schemeClr val="hlink"/>
            </a:solidFill>
            <a:ln w="9525">
              <a:solidFill>
                <a:schemeClr val="hlink"/>
              </a:solidFill>
              <a:round/>
              <a:headEnd/>
              <a:tailEnd/>
            </a:ln>
          </p:spPr>
          <p:txBody>
            <a:bodyPr wrap="none" anchor="ctr"/>
            <a:lstStyle/>
            <a:p>
              <a:endParaRPr lang="en-US"/>
            </a:p>
          </p:txBody>
        </p:sp>
        <p:sp>
          <p:nvSpPr>
            <p:cNvPr id="15408" name="Line 168"/>
            <p:cNvSpPr>
              <a:spLocks noChangeShapeType="1"/>
            </p:cNvSpPr>
            <p:nvPr/>
          </p:nvSpPr>
          <p:spPr bwMode="auto">
            <a:xfrm flipV="1">
              <a:off x="2764" y="1868"/>
              <a:ext cx="276" cy="270"/>
            </a:xfrm>
            <a:prstGeom prst="line">
              <a:avLst/>
            </a:prstGeom>
            <a:noFill/>
            <a:ln w="28575">
              <a:solidFill>
                <a:schemeClr val="tx1"/>
              </a:solidFill>
              <a:round/>
              <a:headEnd/>
              <a:tailEnd type="triangle" w="med" len="med"/>
            </a:ln>
          </p:spPr>
          <p:txBody>
            <a:bodyPr/>
            <a:lstStyle/>
            <a:p>
              <a:endParaRPr lang="en-US"/>
            </a:p>
          </p:txBody>
        </p:sp>
        <p:sp>
          <p:nvSpPr>
            <p:cNvPr id="15409" name="Line 169"/>
            <p:cNvSpPr>
              <a:spLocks noChangeShapeType="1"/>
            </p:cNvSpPr>
            <p:nvPr/>
          </p:nvSpPr>
          <p:spPr bwMode="auto">
            <a:xfrm>
              <a:off x="2787" y="2201"/>
              <a:ext cx="437" cy="124"/>
            </a:xfrm>
            <a:prstGeom prst="line">
              <a:avLst/>
            </a:prstGeom>
            <a:noFill/>
            <a:ln w="28575">
              <a:solidFill>
                <a:schemeClr val="tx1"/>
              </a:solidFill>
              <a:round/>
              <a:headEnd/>
              <a:tailEnd type="triangle" w="med" len="med"/>
            </a:ln>
          </p:spPr>
          <p:txBody>
            <a:bodyPr/>
            <a:lstStyle/>
            <a:p>
              <a:endParaRPr lang="en-US"/>
            </a:p>
          </p:txBody>
        </p:sp>
        <p:sp>
          <p:nvSpPr>
            <p:cNvPr id="15410" name="Line 170"/>
            <p:cNvSpPr>
              <a:spLocks noChangeShapeType="1"/>
            </p:cNvSpPr>
            <p:nvPr/>
          </p:nvSpPr>
          <p:spPr bwMode="auto">
            <a:xfrm flipV="1">
              <a:off x="2787" y="2076"/>
              <a:ext cx="376" cy="93"/>
            </a:xfrm>
            <a:prstGeom prst="line">
              <a:avLst/>
            </a:prstGeom>
            <a:noFill/>
            <a:ln w="28575">
              <a:solidFill>
                <a:srgbClr val="FF0000"/>
              </a:solidFill>
              <a:round/>
              <a:headEnd/>
              <a:tailEnd type="triangle" w="med" len="med"/>
            </a:ln>
          </p:spPr>
          <p:txBody>
            <a:bodyPr/>
            <a:lstStyle/>
            <a:p>
              <a:endParaRPr lang="en-US"/>
            </a:p>
          </p:txBody>
        </p:sp>
        <p:sp>
          <p:nvSpPr>
            <p:cNvPr id="15411" name="Text Box 171"/>
            <p:cNvSpPr txBox="1">
              <a:spLocks noChangeArrowheads="1"/>
            </p:cNvSpPr>
            <p:nvPr/>
          </p:nvSpPr>
          <p:spPr bwMode="auto">
            <a:xfrm>
              <a:off x="3038" y="1794"/>
              <a:ext cx="322" cy="192"/>
            </a:xfrm>
            <a:prstGeom prst="rect">
              <a:avLst/>
            </a:prstGeom>
            <a:noFill/>
            <a:ln w="9525">
              <a:noFill/>
              <a:miter lim="800000"/>
              <a:headEnd/>
              <a:tailEnd/>
            </a:ln>
          </p:spPr>
          <p:txBody>
            <a:bodyPr>
              <a:spAutoFit/>
            </a:bodyPr>
            <a:lstStyle/>
            <a:p>
              <a:pPr>
                <a:spcBef>
                  <a:spcPct val="50000"/>
                </a:spcBef>
              </a:pPr>
              <a:r>
                <a:rPr lang="en-US" sz="1400">
                  <a:latin typeface="Times New Roman" pitchFamily="18" charset="0"/>
                </a:rPr>
                <a:t>K</a:t>
              </a:r>
              <a:r>
                <a:rPr lang="en-US" sz="1400" baseline="30000">
                  <a:latin typeface="Times New Roman" pitchFamily="18" charset="0"/>
                </a:rPr>
                <a:t>+</a:t>
              </a:r>
            </a:p>
          </p:txBody>
        </p:sp>
        <p:grpSp>
          <p:nvGrpSpPr>
            <p:cNvPr id="11" name="Group 172"/>
            <p:cNvGrpSpPr>
              <a:grpSpLocks/>
            </p:cNvGrpSpPr>
            <p:nvPr/>
          </p:nvGrpSpPr>
          <p:grpSpPr bwMode="auto">
            <a:xfrm>
              <a:off x="3205" y="2242"/>
              <a:ext cx="203" cy="183"/>
              <a:chOff x="2496" y="2208"/>
              <a:chExt cx="432" cy="194"/>
            </a:xfrm>
          </p:grpSpPr>
          <p:sp>
            <p:nvSpPr>
              <p:cNvPr id="15413" name="Text Box 173"/>
              <p:cNvSpPr txBox="1">
                <a:spLocks noChangeArrowheads="1"/>
              </p:cNvSpPr>
              <p:nvPr/>
            </p:nvSpPr>
            <p:spPr bwMode="auto">
              <a:xfrm>
                <a:off x="2496" y="2208"/>
                <a:ext cx="432" cy="194"/>
              </a:xfrm>
              <a:prstGeom prst="rect">
                <a:avLst/>
              </a:prstGeom>
              <a:noFill/>
              <a:ln w="9525">
                <a:noFill/>
                <a:miter lim="800000"/>
                <a:headEnd/>
                <a:tailEnd/>
              </a:ln>
            </p:spPr>
            <p:txBody>
              <a:bodyPr>
                <a:spAutoFit/>
              </a:bodyPr>
              <a:lstStyle/>
              <a:p>
                <a:pPr>
                  <a:spcBef>
                    <a:spcPct val="50000"/>
                  </a:spcBef>
                </a:pPr>
                <a:r>
                  <a:rPr lang="en-US" sz="1300">
                    <a:latin typeface="Symbol" pitchFamily="18" charset="2"/>
                    <a:sym typeface="Symbol" pitchFamily="18" charset="2"/>
                  </a:rPr>
                  <a:t></a:t>
                </a:r>
                <a:r>
                  <a:rPr lang="en-US" sz="1300" b="1" baseline="-25000">
                    <a:latin typeface="Monotype Corsiva" pitchFamily="66" charset="0"/>
                    <a:sym typeface="Symbol" pitchFamily="18" charset="2"/>
                  </a:rPr>
                  <a:t>l</a:t>
                </a:r>
              </a:p>
            </p:txBody>
          </p:sp>
          <p:sp>
            <p:nvSpPr>
              <p:cNvPr id="15414" name="Line 174"/>
              <p:cNvSpPr>
                <a:spLocks noChangeShapeType="1"/>
              </p:cNvSpPr>
              <p:nvPr/>
            </p:nvSpPr>
            <p:spPr bwMode="auto">
              <a:xfrm flipV="1">
                <a:off x="2544" y="2256"/>
                <a:ext cx="96" cy="0"/>
              </a:xfrm>
              <a:prstGeom prst="line">
                <a:avLst/>
              </a:prstGeom>
              <a:noFill/>
              <a:ln w="9525">
                <a:solidFill>
                  <a:schemeClr val="tx1"/>
                </a:solidFill>
                <a:round/>
                <a:headEnd/>
                <a:tailEnd/>
              </a:ln>
            </p:spPr>
            <p:txBody>
              <a:bodyPr/>
              <a:lstStyle/>
              <a:p>
                <a:endParaRPr lang="en-US"/>
              </a:p>
            </p:txBody>
          </p:sp>
        </p:grpSp>
      </p:grpSp>
      <p:sp>
        <p:nvSpPr>
          <p:cNvPr id="42159" name="Rectangle 175"/>
          <p:cNvSpPr>
            <a:spLocks noChangeArrowheads="1"/>
          </p:cNvSpPr>
          <p:nvPr/>
        </p:nvSpPr>
        <p:spPr bwMode="auto">
          <a:xfrm>
            <a:off x="5019675" y="3149600"/>
            <a:ext cx="619125" cy="290513"/>
          </a:xfrm>
          <a:prstGeom prst="rect">
            <a:avLst/>
          </a:prstGeom>
          <a:noFill/>
          <a:ln w="9525">
            <a:noFill/>
            <a:miter lim="800000"/>
            <a:headEnd/>
            <a:tailEnd/>
          </a:ln>
        </p:spPr>
        <p:txBody>
          <a:bodyPr>
            <a:spAutoFit/>
          </a:bodyPr>
          <a:lstStyle/>
          <a:p>
            <a:r>
              <a:rPr lang="en-US" sz="1300">
                <a:solidFill>
                  <a:srgbClr val="FF0000"/>
                </a:solidFill>
                <a:latin typeface="Times New Roman" pitchFamily="18" charset="0"/>
              </a:rPr>
              <a:t>e</a:t>
            </a:r>
            <a:r>
              <a:rPr lang="en-US" sz="1300" baseline="30000">
                <a:solidFill>
                  <a:srgbClr val="FF0000"/>
                </a:solidFill>
                <a:latin typeface="Times New Roman" pitchFamily="18" charset="0"/>
              </a:rPr>
              <a:t>-</a:t>
            </a:r>
            <a:r>
              <a:rPr lang="en-US" sz="1300">
                <a:solidFill>
                  <a:srgbClr val="FF0000"/>
                </a:solidFill>
                <a:latin typeface="Times New Roman" pitchFamily="18" charset="0"/>
              </a:rPr>
              <a:t>/</a:t>
            </a:r>
            <a:r>
              <a:rPr lang="en-US" sz="1300">
                <a:solidFill>
                  <a:srgbClr val="FF0000"/>
                </a:solidFill>
                <a:latin typeface="Times New Roman" pitchFamily="18" charset="0"/>
                <a:sym typeface="Symbol" pitchFamily="18" charset="2"/>
              </a:rPr>
              <a:t></a:t>
            </a:r>
            <a:r>
              <a:rPr lang="en-US" sz="1300" baseline="30000">
                <a:solidFill>
                  <a:srgbClr val="FF0000"/>
                </a:solidFill>
                <a:latin typeface="Times New Roman" pitchFamily="18" charset="0"/>
              </a:rPr>
              <a:t>-</a:t>
            </a:r>
          </a:p>
        </p:txBody>
      </p:sp>
      <p:pic>
        <p:nvPicPr>
          <p:cNvPr id="42163" name="Picture 179"/>
          <p:cNvPicPr>
            <a:picLocks noChangeAspect="1" noChangeArrowheads="1"/>
          </p:cNvPicPr>
          <p:nvPr/>
        </p:nvPicPr>
        <p:blipFill>
          <a:blip r:embed="rId6" cstate="print"/>
          <a:srcRect l="50752" t="3773" r="1776" b="5661"/>
          <a:stretch>
            <a:fillRect/>
          </a:stretch>
        </p:blipFill>
        <p:spPr bwMode="auto">
          <a:xfrm>
            <a:off x="5267722" y="1863725"/>
            <a:ext cx="3723878" cy="2708275"/>
          </a:xfrm>
          <a:prstGeom prst="rect">
            <a:avLst/>
          </a:prstGeom>
          <a:noFill/>
          <a:ln w="38100">
            <a:noFill/>
            <a:miter lim="800000"/>
            <a:headEnd/>
            <a:tailEnd/>
          </a:ln>
        </p:spPr>
      </p:pic>
      <p:grpSp>
        <p:nvGrpSpPr>
          <p:cNvPr id="12" name="Group 11"/>
          <p:cNvGrpSpPr/>
          <p:nvPr/>
        </p:nvGrpSpPr>
        <p:grpSpPr>
          <a:xfrm>
            <a:off x="6019800" y="4522374"/>
            <a:ext cx="2875447" cy="2259426"/>
            <a:chOff x="5257800" y="4334752"/>
            <a:chExt cx="2875447" cy="2259426"/>
          </a:xfrm>
        </p:grpSpPr>
        <p:pic>
          <p:nvPicPr>
            <p:cNvPr id="5939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r="3603"/>
            <a:stretch/>
          </p:blipFill>
          <p:spPr bwMode="auto">
            <a:xfrm>
              <a:off x="5257800" y="4334752"/>
              <a:ext cx="2875447" cy="1831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29237" y="6132513"/>
              <a:ext cx="2746861" cy="461665"/>
            </a:xfrm>
            <a:prstGeom prst="rect">
              <a:avLst/>
            </a:prstGeom>
            <a:noFill/>
          </p:spPr>
          <p:txBody>
            <a:bodyPr wrap="square" rtlCol="0">
              <a:spAutoFit/>
            </a:bodyPr>
            <a:lstStyle/>
            <a:p>
              <a:r>
                <a:rPr lang="en-US" sz="1200" b="1" dirty="0">
                  <a:latin typeface="Times New Roman" pitchFamily="18" charset="0"/>
                  <a:cs typeface="Times New Roman" pitchFamily="18" charset="0"/>
                </a:rPr>
                <a:t>(</a:t>
              </a:r>
              <a:r>
                <a:rPr lang="en-US" sz="1200" b="1" dirty="0" err="1">
                  <a:latin typeface="Times New Roman" pitchFamily="18" charset="0"/>
                  <a:cs typeface="Times New Roman" pitchFamily="18" charset="0"/>
                </a:rPr>
                <a:t>Gubser</a:t>
              </a:r>
              <a:r>
                <a:rPr lang="en-US" sz="1200" b="1" dirty="0">
                  <a:latin typeface="Times New Roman" pitchFamily="18" charset="0"/>
                  <a:cs typeface="Times New Roman" pitchFamily="18" charset="0"/>
                </a:rPr>
                <a:t> </a:t>
              </a:r>
              <a:r>
                <a:rPr lang="en-US" sz="1200" b="1" i="1" dirty="0">
                  <a:latin typeface="Times New Roman" pitchFamily="18" charset="0"/>
                  <a:cs typeface="Times New Roman" pitchFamily="18" charset="0"/>
                </a:rPr>
                <a:t>et al., </a:t>
              </a:r>
              <a:r>
                <a:rPr lang="en-US" sz="1200" b="1" dirty="0">
                  <a:latin typeface="Times New Roman" pitchFamily="18" charset="0"/>
                  <a:cs typeface="Times New Roman" pitchFamily="18" charset="0"/>
                </a:rPr>
                <a:t>Herzog </a:t>
              </a:r>
              <a:r>
                <a:rPr lang="en-US" sz="1200" b="1" i="1" dirty="0">
                  <a:latin typeface="Times New Roman" pitchFamily="18" charset="0"/>
                  <a:cs typeface="Times New Roman" pitchFamily="18" charset="0"/>
                </a:rPr>
                <a:t>et al.,  </a:t>
              </a:r>
              <a:r>
                <a:rPr lang="en-US" sz="1200" b="1" dirty="0" err="1">
                  <a:latin typeface="Times New Roman" pitchFamily="18" charset="0"/>
                  <a:cs typeface="Times New Roman" pitchFamily="18" charset="0"/>
                </a:rPr>
                <a:t>Horowiz</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Gyulassy</a:t>
              </a:r>
              <a:r>
                <a:rPr lang="en-US" sz="1200" b="1" dirty="0">
                  <a:latin typeface="Times New Roman" pitchFamily="18" charset="0"/>
                  <a:cs typeface="Times New Roman" pitchFamily="18" charset="0"/>
                </a:rPr>
                <a:t> </a:t>
              </a:r>
              <a:r>
                <a:rPr lang="en-US" sz="1200" b="1" i="1" dirty="0">
                  <a:latin typeface="Times New Roman" pitchFamily="18" charset="0"/>
                  <a:cs typeface="Times New Roman" pitchFamily="18" charset="0"/>
                </a:rPr>
                <a:t>et al.)</a:t>
              </a:r>
            </a:p>
          </p:txBody>
        </p:sp>
      </p:grpSp>
      <p:sp>
        <p:nvSpPr>
          <p:cNvPr id="13" name="Slide Number Placeholder 12"/>
          <p:cNvSpPr>
            <a:spLocks noGrp="1"/>
          </p:cNvSpPr>
          <p:nvPr>
            <p:ph type="sldNum" sz="quarter" idx="12"/>
          </p:nvPr>
        </p:nvSpPr>
        <p:spPr/>
        <p:txBody>
          <a:bodyPr/>
          <a:lstStyle/>
          <a:p>
            <a:pPr>
              <a:defRPr/>
            </a:pPr>
            <a:fld id="{A9890A5B-BAEF-467C-A961-F4188B13A4E1}" type="slidenum">
              <a:rPr lang="en-US" smtClean="0"/>
              <a:pPr>
                <a:defRPr/>
              </a:pPr>
              <a:t>3</a:t>
            </a:fld>
            <a:endParaRPr lang="en-US"/>
          </a:p>
        </p:txBody>
      </p:sp>
    </p:spTree>
    <p:extLst>
      <p:ext uri="{BB962C8B-B14F-4D97-AF65-F5344CB8AC3E}">
        <p14:creationId xmlns:p14="http://schemas.microsoft.com/office/powerpoint/2010/main" val="187489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42141"/>
                                        </p:tgtEl>
                                        <p:attrNameLst>
                                          <p:attrName>style.visibility</p:attrName>
                                        </p:attrNameLst>
                                      </p:cBhvr>
                                      <p:to>
                                        <p:strVal val="visible"/>
                                      </p:to>
                                    </p:set>
                                    <p:animEffect transition="in" filter="strips(upRight)">
                                      <p:cBhvr>
                                        <p:cTn id="7" dur="500"/>
                                        <p:tgtEl>
                                          <p:spTgt spid="42141"/>
                                        </p:tgtEl>
                                      </p:cBhvr>
                                    </p:animEffect>
                                  </p:childTnLst>
                                </p:cTn>
                              </p:par>
                              <p:par>
                                <p:cTn id="8" presetID="18" presetClass="entr" presetSubtype="3" fill="hold" nodeType="withEffect">
                                  <p:stCondLst>
                                    <p:cond delay="0"/>
                                  </p:stCondLst>
                                  <p:childTnLst>
                                    <p:set>
                                      <p:cBhvr>
                                        <p:cTn id="9" dur="1" fill="hold">
                                          <p:stCondLst>
                                            <p:cond delay="0"/>
                                          </p:stCondLst>
                                        </p:cTn>
                                        <p:tgtEl>
                                          <p:spTgt spid="42006"/>
                                        </p:tgtEl>
                                        <p:attrNameLst>
                                          <p:attrName>style.visibility</p:attrName>
                                        </p:attrNameLst>
                                      </p:cBhvr>
                                      <p:to>
                                        <p:strVal val="visible"/>
                                      </p:to>
                                    </p:set>
                                    <p:animEffect transition="in" filter="strips(upRight)">
                                      <p:cBhvr>
                                        <p:cTn id="10" dur="500"/>
                                        <p:tgtEl>
                                          <p:spTgt spid="42006"/>
                                        </p:tgtEl>
                                      </p:cBhvr>
                                    </p:animEffect>
                                  </p:childTnLst>
                                </p:cTn>
                              </p:par>
                              <p:par>
                                <p:cTn id="11" presetID="18" presetClass="entr" presetSubtype="6" fill="hold" nodeType="withEffect">
                                  <p:stCondLst>
                                    <p:cond delay="0"/>
                                  </p:stCondLst>
                                  <p:childTnLst>
                                    <p:set>
                                      <p:cBhvr>
                                        <p:cTn id="12" dur="1" fill="hold">
                                          <p:stCondLst>
                                            <p:cond delay="0"/>
                                          </p:stCondLst>
                                        </p:cTn>
                                        <p:tgtEl>
                                          <p:spTgt spid="42008"/>
                                        </p:tgtEl>
                                        <p:attrNameLst>
                                          <p:attrName>style.visibility</p:attrName>
                                        </p:attrNameLst>
                                      </p:cBhvr>
                                      <p:to>
                                        <p:strVal val="visible"/>
                                      </p:to>
                                    </p:set>
                                    <p:animEffect transition="in" filter="strips(downRight)">
                                      <p:cBhvr>
                                        <p:cTn id="13" dur="500"/>
                                        <p:tgtEl>
                                          <p:spTgt spid="42008"/>
                                        </p:tgtEl>
                                      </p:cBhvr>
                                    </p:animEffect>
                                  </p:childTnLst>
                                </p:cTn>
                              </p:par>
                              <p:par>
                                <p:cTn id="14" presetID="18" presetClass="entr" presetSubtype="3" fill="hold" nodeType="withEffect">
                                  <p:stCondLst>
                                    <p:cond delay="0"/>
                                  </p:stCondLst>
                                  <p:childTnLst>
                                    <p:set>
                                      <p:cBhvr>
                                        <p:cTn id="15" dur="1" fill="hold">
                                          <p:stCondLst>
                                            <p:cond delay="0"/>
                                          </p:stCondLst>
                                        </p:cTn>
                                        <p:tgtEl>
                                          <p:spTgt spid="42009"/>
                                        </p:tgtEl>
                                        <p:attrNameLst>
                                          <p:attrName>style.visibility</p:attrName>
                                        </p:attrNameLst>
                                      </p:cBhvr>
                                      <p:to>
                                        <p:strVal val="visible"/>
                                      </p:to>
                                    </p:set>
                                    <p:animEffect transition="in" filter="strips(upRight)">
                                      <p:cBhvr>
                                        <p:cTn id="16" dur="500"/>
                                        <p:tgtEl>
                                          <p:spTgt spid="42009"/>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42038"/>
                                        </p:tgtEl>
                                        <p:attrNameLst>
                                          <p:attrName>style.visibility</p:attrName>
                                        </p:attrNameLst>
                                      </p:cBhvr>
                                      <p:to>
                                        <p:strVal val="visible"/>
                                      </p:to>
                                    </p:set>
                                    <p:animEffect transition="in" filter="dissolve">
                                      <p:cBhvr>
                                        <p:cTn id="20" dur="500"/>
                                        <p:tgtEl>
                                          <p:spTgt spid="4203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2039"/>
                                        </p:tgtEl>
                                        <p:attrNameLst>
                                          <p:attrName>style.visibility</p:attrName>
                                        </p:attrNameLst>
                                      </p:cBhvr>
                                      <p:to>
                                        <p:strVal val="visible"/>
                                      </p:to>
                                    </p:set>
                                    <p:animEffect transition="in" filter="dissolve">
                                      <p:cBhvr>
                                        <p:cTn id="23" dur="500"/>
                                        <p:tgtEl>
                                          <p:spTgt spid="42039"/>
                                        </p:tgtEl>
                                      </p:cBhvr>
                                    </p:animEffect>
                                  </p:childTnLst>
                                </p:cTn>
                              </p:par>
                              <p:par>
                                <p:cTn id="24" presetID="9"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ssolve">
                                      <p:cBhvr>
                                        <p:cTn id="26" dur="500"/>
                                        <p:tgtEl>
                                          <p:spTgt spid="4"/>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42071"/>
                                        </p:tgtEl>
                                        <p:attrNameLst>
                                          <p:attrName>style.visibility</p:attrName>
                                        </p:attrNameLst>
                                      </p:cBhvr>
                                      <p:to>
                                        <p:strVal val="visible"/>
                                      </p:to>
                                    </p:set>
                                    <p:animEffect transition="in" filter="dissolve">
                                      <p:cBhvr>
                                        <p:cTn id="29" dur="500"/>
                                        <p:tgtEl>
                                          <p:spTgt spid="42071"/>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42143"/>
                                        </p:tgtEl>
                                        <p:attrNameLst>
                                          <p:attrName>style.visibility</p:attrName>
                                        </p:attrNameLst>
                                      </p:cBhvr>
                                      <p:to>
                                        <p:strVal val="visible"/>
                                      </p:to>
                                    </p:set>
                                    <p:animEffect transition="in" filter="dissolve">
                                      <p:cBhvr>
                                        <p:cTn id="32" dur="500"/>
                                        <p:tgtEl>
                                          <p:spTgt spid="42143"/>
                                        </p:tgtEl>
                                      </p:cBhvr>
                                    </p:animEffect>
                                  </p:childTnLst>
                                </p:cTn>
                              </p:par>
                            </p:childTnLst>
                          </p:cTn>
                        </p:par>
                        <p:par>
                          <p:cTn id="33" fill="hold">
                            <p:stCondLst>
                              <p:cond delay="1000"/>
                            </p:stCondLst>
                            <p:childTnLst>
                              <p:par>
                                <p:cTn id="34" presetID="18" presetClass="entr" presetSubtype="6" fill="hold" grpId="0" nodeType="afterEffect">
                                  <p:stCondLst>
                                    <p:cond delay="0"/>
                                  </p:stCondLst>
                                  <p:childTnLst>
                                    <p:set>
                                      <p:cBhvr>
                                        <p:cTn id="35" dur="1" fill="hold">
                                          <p:stCondLst>
                                            <p:cond delay="0"/>
                                          </p:stCondLst>
                                        </p:cTn>
                                        <p:tgtEl>
                                          <p:spTgt spid="42042"/>
                                        </p:tgtEl>
                                        <p:attrNameLst>
                                          <p:attrName>style.visibility</p:attrName>
                                        </p:attrNameLst>
                                      </p:cBhvr>
                                      <p:to>
                                        <p:strVal val="visible"/>
                                      </p:to>
                                    </p:set>
                                    <p:animEffect transition="in" filter="strips(downRight)">
                                      <p:cBhvr>
                                        <p:cTn id="36" dur="500"/>
                                        <p:tgtEl>
                                          <p:spTgt spid="42042"/>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42043"/>
                                        </p:tgtEl>
                                        <p:attrNameLst>
                                          <p:attrName>style.visibility</p:attrName>
                                        </p:attrNameLst>
                                      </p:cBhvr>
                                      <p:to>
                                        <p:strVal val="visible"/>
                                      </p:to>
                                    </p:set>
                                    <p:animEffect transition="in" filter="strips(downRight)">
                                      <p:cBhvr>
                                        <p:cTn id="39" dur="500"/>
                                        <p:tgtEl>
                                          <p:spTgt spid="42043"/>
                                        </p:tgtEl>
                                      </p:cBhvr>
                                    </p:animEffect>
                                  </p:childTnLst>
                                </p:cTn>
                              </p:par>
                              <p:par>
                                <p:cTn id="40" presetID="18" presetClass="entr" presetSubtype="6" fill="hold" grpId="0" nodeType="withEffect">
                                  <p:stCondLst>
                                    <p:cond delay="0"/>
                                  </p:stCondLst>
                                  <p:childTnLst>
                                    <p:set>
                                      <p:cBhvr>
                                        <p:cTn id="41" dur="1" fill="hold">
                                          <p:stCondLst>
                                            <p:cond delay="0"/>
                                          </p:stCondLst>
                                        </p:cTn>
                                        <p:tgtEl>
                                          <p:spTgt spid="42044"/>
                                        </p:tgtEl>
                                        <p:attrNameLst>
                                          <p:attrName>style.visibility</p:attrName>
                                        </p:attrNameLst>
                                      </p:cBhvr>
                                      <p:to>
                                        <p:strVal val="visible"/>
                                      </p:to>
                                    </p:set>
                                    <p:animEffect transition="in" filter="strips(downRight)">
                                      <p:cBhvr>
                                        <p:cTn id="42" dur="500"/>
                                        <p:tgtEl>
                                          <p:spTgt spid="42044"/>
                                        </p:tgtEl>
                                      </p:cBhvr>
                                    </p:animEffect>
                                  </p:childTnLst>
                                </p:cTn>
                              </p:par>
                              <p:par>
                                <p:cTn id="43" presetID="18" presetClass="entr" presetSubtype="6" fill="hold" grpId="0" nodeType="withEffect">
                                  <p:stCondLst>
                                    <p:cond delay="0"/>
                                  </p:stCondLst>
                                  <p:childTnLst>
                                    <p:set>
                                      <p:cBhvr>
                                        <p:cTn id="44" dur="1" fill="hold">
                                          <p:stCondLst>
                                            <p:cond delay="0"/>
                                          </p:stCondLst>
                                        </p:cTn>
                                        <p:tgtEl>
                                          <p:spTgt spid="42045"/>
                                        </p:tgtEl>
                                        <p:attrNameLst>
                                          <p:attrName>style.visibility</p:attrName>
                                        </p:attrNameLst>
                                      </p:cBhvr>
                                      <p:to>
                                        <p:strVal val="visible"/>
                                      </p:to>
                                    </p:set>
                                    <p:animEffect transition="in" filter="strips(downRight)">
                                      <p:cBhvr>
                                        <p:cTn id="45" dur="500"/>
                                        <p:tgtEl>
                                          <p:spTgt spid="42045"/>
                                        </p:tgtEl>
                                      </p:cBhvr>
                                    </p:animEffect>
                                  </p:childTnLst>
                                </p:cTn>
                              </p:par>
                              <p:par>
                                <p:cTn id="46" presetID="18" presetClass="entr" presetSubtype="6" fill="hold" nodeType="with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strips(downRight)">
                                      <p:cBhvr>
                                        <p:cTn id="48" dur="500"/>
                                        <p:tgtEl>
                                          <p:spTgt spid="2"/>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42049"/>
                                        </p:tgtEl>
                                        <p:attrNameLst>
                                          <p:attrName>style.visibility</p:attrName>
                                        </p:attrNameLst>
                                      </p:cBhvr>
                                      <p:to>
                                        <p:strVal val="visible"/>
                                      </p:to>
                                    </p:set>
                                    <p:animEffect transition="in" filter="strips(downLeft)">
                                      <p:cBhvr>
                                        <p:cTn id="51" dur="500"/>
                                        <p:tgtEl>
                                          <p:spTgt spid="42049"/>
                                        </p:tgtEl>
                                      </p:cBhvr>
                                    </p:animEffect>
                                  </p:childTnLst>
                                </p:cTn>
                              </p:par>
                              <p:par>
                                <p:cTn id="52" presetID="18" presetClass="entr" presetSubtype="12" fill="hold" grpId="0" nodeType="withEffect">
                                  <p:stCondLst>
                                    <p:cond delay="0"/>
                                  </p:stCondLst>
                                  <p:childTnLst>
                                    <p:set>
                                      <p:cBhvr>
                                        <p:cTn id="53" dur="1" fill="hold">
                                          <p:stCondLst>
                                            <p:cond delay="0"/>
                                          </p:stCondLst>
                                        </p:cTn>
                                        <p:tgtEl>
                                          <p:spTgt spid="41997"/>
                                        </p:tgtEl>
                                        <p:attrNameLst>
                                          <p:attrName>style.visibility</p:attrName>
                                        </p:attrNameLst>
                                      </p:cBhvr>
                                      <p:to>
                                        <p:strVal val="visible"/>
                                      </p:to>
                                    </p:set>
                                    <p:animEffect transition="in" filter="strips(downLeft)">
                                      <p:cBhvr>
                                        <p:cTn id="54" dur="500"/>
                                        <p:tgtEl>
                                          <p:spTgt spid="41997"/>
                                        </p:tgtEl>
                                      </p:cBhvr>
                                    </p:animEffect>
                                  </p:childTnLst>
                                </p:cTn>
                              </p:par>
                            </p:childTnLst>
                          </p:cTn>
                        </p:par>
                        <p:par>
                          <p:cTn id="55" fill="hold">
                            <p:stCondLst>
                              <p:cond delay="1500"/>
                            </p:stCondLst>
                            <p:childTnLst>
                              <p:par>
                                <p:cTn id="56" presetID="9" presetClass="entr" presetSubtype="0" fill="hold" grpId="0" nodeType="afterEffect">
                                  <p:stCondLst>
                                    <p:cond delay="0"/>
                                  </p:stCondLst>
                                  <p:childTnLst>
                                    <p:set>
                                      <p:cBhvr>
                                        <p:cTn id="57" dur="1" fill="hold">
                                          <p:stCondLst>
                                            <p:cond delay="0"/>
                                          </p:stCondLst>
                                        </p:cTn>
                                        <p:tgtEl>
                                          <p:spTgt spid="42075"/>
                                        </p:tgtEl>
                                        <p:attrNameLst>
                                          <p:attrName>style.visibility</p:attrName>
                                        </p:attrNameLst>
                                      </p:cBhvr>
                                      <p:to>
                                        <p:strVal val="visible"/>
                                      </p:to>
                                    </p:set>
                                    <p:animEffect transition="in" filter="dissolve">
                                      <p:cBhvr>
                                        <p:cTn id="58" dur="500"/>
                                        <p:tgtEl>
                                          <p:spTgt spid="42075"/>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42095"/>
                                        </p:tgtEl>
                                        <p:attrNameLst>
                                          <p:attrName>style.visibility</p:attrName>
                                        </p:attrNameLst>
                                      </p:cBhvr>
                                      <p:to>
                                        <p:strVal val="visible"/>
                                      </p:to>
                                    </p:set>
                                    <p:animEffect transition="in" filter="dissolve">
                                      <p:cBhvr>
                                        <p:cTn id="63" dur="500"/>
                                        <p:tgtEl>
                                          <p:spTgt spid="42095"/>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42084"/>
                                        </p:tgtEl>
                                        <p:attrNameLst>
                                          <p:attrName>style.visibility</p:attrName>
                                        </p:attrNameLst>
                                      </p:cBhvr>
                                      <p:to>
                                        <p:strVal val="visible"/>
                                      </p:to>
                                    </p:set>
                                    <p:animEffect transition="in" filter="dissolve">
                                      <p:cBhvr>
                                        <p:cTn id="66" dur="500"/>
                                        <p:tgtEl>
                                          <p:spTgt spid="42084"/>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42101"/>
                                        </p:tgtEl>
                                        <p:attrNameLst>
                                          <p:attrName>style.visibility</p:attrName>
                                        </p:attrNameLst>
                                      </p:cBhvr>
                                      <p:to>
                                        <p:strVal val="visible"/>
                                      </p:to>
                                    </p:set>
                                    <p:animEffect transition="in" filter="dissolve">
                                      <p:cBhvr>
                                        <p:cTn id="69" dur="500"/>
                                        <p:tgtEl>
                                          <p:spTgt spid="42101"/>
                                        </p:tgtEl>
                                      </p:cBhvr>
                                    </p:animEffect>
                                  </p:childTnLst>
                                </p:cTn>
                              </p:par>
                              <p:par>
                                <p:cTn id="70" presetID="9" presetClass="entr" presetSubtype="0" fill="hold" nodeType="withEffect">
                                  <p:stCondLst>
                                    <p:cond delay="0"/>
                                  </p:stCondLst>
                                  <p:childTnLst>
                                    <p:set>
                                      <p:cBhvr>
                                        <p:cTn id="71" dur="1" fill="hold">
                                          <p:stCondLst>
                                            <p:cond delay="0"/>
                                          </p:stCondLst>
                                        </p:cTn>
                                        <p:tgtEl>
                                          <p:spTgt spid="42076"/>
                                        </p:tgtEl>
                                        <p:attrNameLst>
                                          <p:attrName>style.visibility</p:attrName>
                                        </p:attrNameLst>
                                      </p:cBhvr>
                                      <p:to>
                                        <p:strVal val="visible"/>
                                      </p:to>
                                    </p:set>
                                    <p:animEffect transition="in" filter="dissolve">
                                      <p:cBhvr>
                                        <p:cTn id="72" dur="500"/>
                                        <p:tgtEl>
                                          <p:spTgt spid="42076"/>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2078"/>
                                        </p:tgtEl>
                                        <p:attrNameLst>
                                          <p:attrName>style.visibility</p:attrName>
                                        </p:attrNameLst>
                                      </p:cBhvr>
                                      <p:to>
                                        <p:strVal val="visible"/>
                                      </p:to>
                                    </p:set>
                                    <p:animEffect transition="in" filter="dissolve">
                                      <p:cBhvr>
                                        <p:cTn id="75" dur="500"/>
                                        <p:tgtEl>
                                          <p:spTgt spid="42078"/>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2147"/>
                                        </p:tgtEl>
                                        <p:attrNameLst>
                                          <p:attrName>style.visibility</p:attrName>
                                        </p:attrNameLst>
                                      </p:cBhvr>
                                      <p:to>
                                        <p:strVal val="visible"/>
                                      </p:to>
                                    </p:set>
                                    <p:animEffect transition="in" filter="dissolve">
                                      <p:cBhvr>
                                        <p:cTn id="78" dur="500"/>
                                        <p:tgtEl>
                                          <p:spTgt spid="42147"/>
                                        </p:tgtEl>
                                      </p:cBhvr>
                                    </p:animEffect>
                                  </p:childTnLst>
                                </p:cTn>
                              </p:par>
                            </p:childTnLst>
                          </p:cTn>
                        </p:par>
                        <p:par>
                          <p:cTn id="79" fill="hold">
                            <p:stCondLst>
                              <p:cond delay="500"/>
                            </p:stCondLst>
                            <p:childTnLst>
                              <p:par>
                                <p:cTn id="80" presetID="18" presetClass="entr" presetSubtype="6" fill="hold" nodeType="after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strips(downRight)">
                                      <p:cBhvr>
                                        <p:cTn id="82" dur="2000"/>
                                        <p:tgtEl>
                                          <p:spTgt spid="5"/>
                                        </p:tgtEl>
                                      </p:cBhvr>
                                    </p:animEffect>
                                  </p:childTnLst>
                                </p:cTn>
                              </p:par>
                            </p:childTnLst>
                          </p:cTn>
                        </p:par>
                        <p:par>
                          <p:cTn id="83" fill="hold">
                            <p:stCondLst>
                              <p:cond delay="2500"/>
                            </p:stCondLst>
                            <p:childTnLst>
                              <p:par>
                                <p:cTn id="84" presetID="18" presetClass="entr" presetSubtype="6" fill="hold"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strips(downRight)">
                                      <p:cBhvr>
                                        <p:cTn id="86" dur="500"/>
                                        <p:tgtEl>
                                          <p:spTgt spid="9"/>
                                        </p:tgtEl>
                                      </p:cBhvr>
                                    </p:animEffect>
                                  </p:childTnLst>
                                </p:cTn>
                              </p:par>
                            </p:childTnLst>
                          </p:cTn>
                        </p:par>
                        <p:par>
                          <p:cTn id="87" fill="hold">
                            <p:stCondLst>
                              <p:cond delay="3000"/>
                            </p:stCondLst>
                            <p:childTnLst>
                              <p:par>
                                <p:cTn id="88" presetID="9" presetClass="entr" presetSubtype="0" fill="hold" nodeType="afterEffect">
                                  <p:stCondLst>
                                    <p:cond delay="0"/>
                                  </p:stCondLst>
                                  <p:childTnLst>
                                    <p:set>
                                      <p:cBhvr>
                                        <p:cTn id="89" dur="1" fill="hold">
                                          <p:stCondLst>
                                            <p:cond delay="0"/>
                                          </p:stCondLst>
                                        </p:cTn>
                                        <p:tgtEl>
                                          <p:spTgt spid="42149"/>
                                        </p:tgtEl>
                                        <p:attrNameLst>
                                          <p:attrName>style.visibility</p:attrName>
                                        </p:attrNameLst>
                                      </p:cBhvr>
                                      <p:to>
                                        <p:strVal val="visible"/>
                                      </p:to>
                                    </p:set>
                                    <p:animEffect transition="in" filter="dissolve">
                                      <p:cBhvr>
                                        <p:cTn id="90" dur="500"/>
                                        <p:tgtEl>
                                          <p:spTgt spid="42149"/>
                                        </p:tgtEl>
                                      </p:cBhvr>
                                    </p:animEffect>
                                  </p:childTnLst>
                                </p:cTn>
                              </p:par>
                            </p:childTnLst>
                          </p:cTn>
                        </p:par>
                      </p:childTnLst>
                    </p:cTn>
                  </p:par>
                  <p:par>
                    <p:cTn id="91" fill="hold">
                      <p:stCondLst>
                        <p:cond delay="indefinite"/>
                      </p:stCondLst>
                      <p:childTnLst>
                        <p:par>
                          <p:cTn id="92" fill="hold">
                            <p:stCondLst>
                              <p:cond delay="0"/>
                            </p:stCondLst>
                            <p:childTnLst>
                              <p:par>
                                <p:cTn id="93" presetID="9" presetClass="entr" presetSubtype="0" fill="hold" nodeType="clickEffect">
                                  <p:stCondLst>
                                    <p:cond delay="0"/>
                                  </p:stCondLst>
                                  <p:childTnLst>
                                    <p:set>
                                      <p:cBhvr>
                                        <p:cTn id="94" dur="1" fill="hold">
                                          <p:stCondLst>
                                            <p:cond delay="0"/>
                                          </p:stCondLst>
                                        </p:cTn>
                                        <p:tgtEl>
                                          <p:spTgt spid="42163"/>
                                        </p:tgtEl>
                                        <p:attrNameLst>
                                          <p:attrName>style.visibility</p:attrName>
                                        </p:attrNameLst>
                                      </p:cBhvr>
                                      <p:to>
                                        <p:strVal val="visible"/>
                                      </p:to>
                                    </p:set>
                                    <p:animEffect transition="in" filter="dissolve">
                                      <p:cBhvr>
                                        <p:cTn id="95" dur="500"/>
                                        <p:tgtEl>
                                          <p:spTgt spid="42163"/>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42159"/>
                                        </p:tgtEl>
                                        <p:attrNameLst>
                                          <p:attrName>style.visibility</p:attrName>
                                        </p:attrNameLst>
                                      </p:cBhvr>
                                      <p:to>
                                        <p:strVal val="visible"/>
                                      </p:to>
                                    </p:set>
                                    <p:animEffect transition="in" filter="dissolve">
                                      <p:cBhvr>
                                        <p:cTn id="98" dur="500"/>
                                        <p:tgtEl>
                                          <p:spTgt spid="42159"/>
                                        </p:tgtEl>
                                      </p:cBhvr>
                                    </p:animEffect>
                                  </p:childTnLst>
                                </p:cTn>
                              </p:par>
                            </p:childTnLst>
                          </p:cTn>
                        </p:par>
                      </p:childTnLst>
                    </p:cTn>
                  </p:par>
                  <p:par>
                    <p:cTn id="99" fill="hold">
                      <p:stCondLst>
                        <p:cond delay="indefinite"/>
                      </p:stCondLst>
                      <p:childTnLst>
                        <p:par>
                          <p:cTn id="100" fill="hold">
                            <p:stCondLst>
                              <p:cond delay="0"/>
                            </p:stCondLst>
                            <p:childTnLst>
                              <p:par>
                                <p:cTn id="101" presetID="18" presetClass="entr" presetSubtype="3" fill="hold" nodeType="clickEffect">
                                  <p:stCondLst>
                                    <p:cond delay="0"/>
                                  </p:stCondLst>
                                  <p:childTnLst>
                                    <p:set>
                                      <p:cBhvr>
                                        <p:cTn id="102" dur="1" fill="hold">
                                          <p:stCondLst>
                                            <p:cond delay="0"/>
                                          </p:stCondLst>
                                        </p:cTn>
                                        <p:tgtEl>
                                          <p:spTgt spid="6"/>
                                        </p:tgtEl>
                                        <p:attrNameLst>
                                          <p:attrName>style.visibility</p:attrName>
                                        </p:attrNameLst>
                                      </p:cBhvr>
                                      <p:to>
                                        <p:strVal val="visible"/>
                                      </p:to>
                                    </p:set>
                                    <p:animEffect transition="in" filter="strips(upRight)">
                                      <p:cBhvr>
                                        <p:cTn id="103" dur="500"/>
                                        <p:tgtEl>
                                          <p:spTgt spid="6"/>
                                        </p:tgtEl>
                                      </p:cBhvr>
                                    </p:animEffect>
                                  </p:childTnLst>
                                </p:cTn>
                              </p:par>
                            </p:childTnLst>
                          </p:cTn>
                        </p:par>
                      </p:childTnLst>
                    </p:cTn>
                  </p:par>
                  <p:par>
                    <p:cTn id="104" fill="hold">
                      <p:stCondLst>
                        <p:cond delay="indefinite"/>
                      </p:stCondLst>
                      <p:childTnLst>
                        <p:par>
                          <p:cTn id="105" fill="hold">
                            <p:stCondLst>
                              <p:cond delay="0"/>
                            </p:stCondLst>
                            <p:childTnLst>
                              <p:par>
                                <p:cTn id="106" presetID="26" presetClass="entr" presetSubtype="0" fill="hold" nodeType="clickEffect">
                                  <p:stCondLst>
                                    <p:cond delay="0"/>
                                  </p:stCondLst>
                                  <p:childTnLst>
                                    <p:set>
                                      <p:cBhvr>
                                        <p:cTn id="107" dur="1" fill="hold">
                                          <p:stCondLst>
                                            <p:cond delay="0"/>
                                          </p:stCondLst>
                                        </p:cTn>
                                        <p:tgtEl>
                                          <p:spTgt spid="12"/>
                                        </p:tgtEl>
                                        <p:attrNameLst>
                                          <p:attrName>style.visibility</p:attrName>
                                        </p:attrNameLst>
                                      </p:cBhvr>
                                      <p:to>
                                        <p:strVal val="visible"/>
                                      </p:to>
                                    </p:set>
                                    <p:animEffect transition="in" filter="wipe(down)">
                                      <p:cBhvr>
                                        <p:cTn id="108" dur="580">
                                          <p:stCondLst>
                                            <p:cond delay="0"/>
                                          </p:stCondLst>
                                        </p:cTn>
                                        <p:tgtEl>
                                          <p:spTgt spid="12"/>
                                        </p:tgtEl>
                                      </p:cBhvr>
                                    </p:animEffect>
                                    <p:anim calcmode="lin" valueType="num">
                                      <p:cBhvr>
                                        <p:cTn id="10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1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1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1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14" dur="26">
                                          <p:stCondLst>
                                            <p:cond delay="650"/>
                                          </p:stCondLst>
                                        </p:cTn>
                                        <p:tgtEl>
                                          <p:spTgt spid="12"/>
                                        </p:tgtEl>
                                      </p:cBhvr>
                                      <p:to x="100000" y="60000"/>
                                    </p:animScale>
                                    <p:animScale>
                                      <p:cBhvr>
                                        <p:cTn id="115" dur="166" decel="50000">
                                          <p:stCondLst>
                                            <p:cond delay="676"/>
                                          </p:stCondLst>
                                        </p:cTn>
                                        <p:tgtEl>
                                          <p:spTgt spid="12"/>
                                        </p:tgtEl>
                                      </p:cBhvr>
                                      <p:to x="100000" y="100000"/>
                                    </p:animScale>
                                    <p:animScale>
                                      <p:cBhvr>
                                        <p:cTn id="116" dur="26">
                                          <p:stCondLst>
                                            <p:cond delay="1312"/>
                                          </p:stCondLst>
                                        </p:cTn>
                                        <p:tgtEl>
                                          <p:spTgt spid="12"/>
                                        </p:tgtEl>
                                      </p:cBhvr>
                                      <p:to x="100000" y="80000"/>
                                    </p:animScale>
                                    <p:animScale>
                                      <p:cBhvr>
                                        <p:cTn id="117" dur="166" decel="50000">
                                          <p:stCondLst>
                                            <p:cond delay="1338"/>
                                          </p:stCondLst>
                                        </p:cTn>
                                        <p:tgtEl>
                                          <p:spTgt spid="12"/>
                                        </p:tgtEl>
                                      </p:cBhvr>
                                      <p:to x="100000" y="100000"/>
                                    </p:animScale>
                                    <p:animScale>
                                      <p:cBhvr>
                                        <p:cTn id="118" dur="26">
                                          <p:stCondLst>
                                            <p:cond delay="1642"/>
                                          </p:stCondLst>
                                        </p:cTn>
                                        <p:tgtEl>
                                          <p:spTgt spid="12"/>
                                        </p:tgtEl>
                                      </p:cBhvr>
                                      <p:to x="100000" y="90000"/>
                                    </p:animScale>
                                    <p:animScale>
                                      <p:cBhvr>
                                        <p:cTn id="119" dur="166" decel="50000">
                                          <p:stCondLst>
                                            <p:cond delay="1668"/>
                                          </p:stCondLst>
                                        </p:cTn>
                                        <p:tgtEl>
                                          <p:spTgt spid="12"/>
                                        </p:tgtEl>
                                      </p:cBhvr>
                                      <p:to x="100000" y="100000"/>
                                    </p:animScale>
                                    <p:animScale>
                                      <p:cBhvr>
                                        <p:cTn id="120" dur="26">
                                          <p:stCondLst>
                                            <p:cond delay="1808"/>
                                          </p:stCondLst>
                                        </p:cTn>
                                        <p:tgtEl>
                                          <p:spTgt spid="12"/>
                                        </p:tgtEl>
                                      </p:cBhvr>
                                      <p:to x="100000" y="95000"/>
                                    </p:animScale>
                                    <p:animScale>
                                      <p:cBhvr>
                                        <p:cTn id="12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7" grpId="0"/>
      <p:bldP spid="42038" grpId="0" animBg="1"/>
      <p:bldP spid="42039" grpId="0" animBg="1"/>
      <p:bldP spid="42042" grpId="0" animBg="1"/>
      <p:bldP spid="42043" grpId="0" animBg="1"/>
      <p:bldP spid="42044" grpId="0" animBg="1"/>
      <p:bldP spid="42045" grpId="0"/>
      <p:bldP spid="42049" grpId="0"/>
      <p:bldP spid="42071" grpId="0"/>
      <p:bldP spid="42075" grpId="0"/>
      <p:bldP spid="42078" grpId="0"/>
      <p:bldP spid="42084" grpId="0"/>
      <p:bldP spid="42095" grpId="0" animBg="1"/>
      <p:bldP spid="42101" grpId="0" animBg="1"/>
      <p:bldP spid="42141" grpId="0" animBg="1"/>
      <p:bldP spid="42143" grpId="0" animBg="1"/>
      <p:bldP spid="42147" grpId="0"/>
      <p:bldP spid="4215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27E2CB-EA42-C4EA-53AC-F974734D4B4A}"/>
              </a:ext>
            </a:extLst>
          </p:cNvPr>
          <p:cNvSpPr>
            <a:spLocks noGrp="1"/>
          </p:cNvSpPr>
          <p:nvPr>
            <p:ph type="sldNum" sz="quarter" idx="12"/>
          </p:nvPr>
        </p:nvSpPr>
        <p:spPr/>
        <p:txBody>
          <a:bodyPr/>
          <a:lstStyle/>
          <a:p>
            <a:pPr>
              <a:defRPr/>
            </a:pPr>
            <a:fld id="{CEF33F42-3AFE-4989-9DA6-10DF86F63805}" type="slidenum">
              <a:rPr lang="en-US" smtClean="0"/>
              <a:pPr>
                <a:defRPr/>
              </a:pPr>
              <a:t>30</a:t>
            </a:fld>
            <a:endParaRPr lang="en-US"/>
          </a:p>
        </p:txBody>
      </p:sp>
      <p:sp>
        <p:nvSpPr>
          <p:cNvPr id="5" name="TextBox 4">
            <a:extLst>
              <a:ext uri="{FF2B5EF4-FFF2-40B4-BE49-F238E27FC236}">
                <a16:creationId xmlns:a16="http://schemas.microsoft.com/office/drawing/2014/main" id="{9FC10BBD-CE90-4DC3-C94A-17A8E65A9E43}"/>
              </a:ext>
            </a:extLst>
          </p:cNvPr>
          <p:cNvSpPr txBox="1"/>
          <p:nvPr/>
        </p:nvSpPr>
        <p:spPr>
          <a:xfrm>
            <a:off x="6286500" y="6319654"/>
            <a:ext cx="1905000" cy="461665"/>
          </a:xfrm>
          <a:prstGeom prst="rect">
            <a:avLst/>
          </a:prstGeom>
          <a:blipFill>
            <a:blip r:embed="rId2"/>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PRL 132 (2024) 081901</a:t>
            </a:r>
          </a:p>
          <a:p>
            <a:r>
              <a:rPr lang="en-US" sz="1200" b="1" dirty="0">
                <a:solidFill>
                  <a:schemeClr val="bg1"/>
                </a:solidFill>
                <a:effectLst>
                  <a:outerShdw blurRad="50800" dist="38100" dir="5400000" algn="t" rotWithShape="0">
                    <a:prstClr val="black">
                      <a:alpha val="40000"/>
                    </a:prstClr>
                  </a:outerShdw>
                </a:effectLst>
              </a:rPr>
              <a:t>CMS PAS HIN-21-016</a:t>
            </a:r>
          </a:p>
        </p:txBody>
      </p:sp>
      <p:pic>
        <p:nvPicPr>
          <p:cNvPr id="11" name="Picture 10">
            <a:extLst>
              <a:ext uri="{FF2B5EF4-FFF2-40B4-BE49-F238E27FC236}">
                <a16:creationId xmlns:a16="http://schemas.microsoft.com/office/drawing/2014/main" id="{9985DC7D-085C-29EE-E187-ED3F8AC34D62}"/>
              </a:ext>
            </a:extLst>
          </p:cNvPr>
          <p:cNvPicPr>
            <a:picLocks noChangeAspect="1"/>
          </p:cNvPicPr>
          <p:nvPr/>
        </p:nvPicPr>
        <p:blipFill rotWithShape="1">
          <a:blip r:embed="rId3"/>
          <a:srcRect l="4000" t="2631" r="2367" b="1726"/>
          <a:stretch/>
        </p:blipFill>
        <p:spPr>
          <a:xfrm>
            <a:off x="152400" y="512066"/>
            <a:ext cx="3697796" cy="3945705"/>
          </a:xfrm>
          <a:prstGeom prst="rect">
            <a:avLst/>
          </a:prstGeom>
        </p:spPr>
      </p:pic>
      <p:pic>
        <p:nvPicPr>
          <p:cNvPr id="12" name="Picture 11">
            <a:extLst>
              <a:ext uri="{FF2B5EF4-FFF2-40B4-BE49-F238E27FC236}">
                <a16:creationId xmlns:a16="http://schemas.microsoft.com/office/drawing/2014/main" id="{3D36F858-6D15-62C3-80BB-FA4CC27DE4E2}"/>
              </a:ext>
            </a:extLst>
          </p:cNvPr>
          <p:cNvPicPr>
            <a:picLocks noChangeAspect="1"/>
          </p:cNvPicPr>
          <p:nvPr/>
        </p:nvPicPr>
        <p:blipFill>
          <a:blip r:embed="rId4"/>
          <a:stretch>
            <a:fillRect/>
          </a:stretch>
        </p:blipFill>
        <p:spPr>
          <a:xfrm>
            <a:off x="4572000" y="455554"/>
            <a:ext cx="4093464" cy="2966611"/>
          </a:xfrm>
          <a:prstGeom prst="rect">
            <a:avLst/>
          </a:prstGeom>
        </p:spPr>
      </p:pic>
      <p:sp>
        <p:nvSpPr>
          <p:cNvPr id="3" name="Title 1">
            <a:extLst>
              <a:ext uri="{FF2B5EF4-FFF2-40B4-BE49-F238E27FC236}">
                <a16:creationId xmlns:a16="http://schemas.microsoft.com/office/drawing/2014/main" id="{2009604F-0B7F-B41F-8473-64B1345B4B34}"/>
              </a:ext>
            </a:extLst>
          </p:cNvPr>
          <p:cNvSpPr txBox="1">
            <a:spLocks/>
          </p:cNvSpPr>
          <p:nvPr/>
        </p:nvSpPr>
        <p:spPr>
          <a:xfrm>
            <a:off x="989076" y="76681"/>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Enhanced </a:t>
            </a:r>
            <a:r>
              <a:rPr lang="el-GR" sz="2000" b="1" dirty="0">
                <a:solidFill>
                  <a:srgbClr val="FF0000"/>
                </a:solidFill>
              </a:rPr>
              <a:t>Λ</a:t>
            </a:r>
            <a:r>
              <a:rPr lang="en-US" sz="2000" b="1" baseline="-25000" dirty="0">
                <a:solidFill>
                  <a:srgbClr val="FF0000"/>
                </a:solidFill>
              </a:rPr>
              <a:t>B</a:t>
            </a:r>
            <a:r>
              <a:rPr lang="en-US" sz="2000" b="1" dirty="0">
                <a:solidFill>
                  <a:srgbClr val="FF0000"/>
                </a:solidFill>
              </a:rPr>
              <a:t>(</a:t>
            </a:r>
            <a:r>
              <a:rPr lang="en-US" sz="2000" b="1" dirty="0" err="1">
                <a:solidFill>
                  <a:srgbClr val="FF0000"/>
                </a:solidFill>
              </a:rPr>
              <a:t>udb</a:t>
            </a:r>
            <a:r>
              <a:rPr lang="en-US" sz="2000" b="1" dirty="0">
                <a:solidFill>
                  <a:srgbClr val="FF0000"/>
                </a:solidFill>
              </a:rPr>
              <a:t>)/B</a:t>
            </a:r>
            <a:r>
              <a:rPr lang="en-US" sz="2000" b="1" baseline="30000" dirty="0">
                <a:solidFill>
                  <a:srgbClr val="FF0000"/>
                </a:solidFill>
              </a:rPr>
              <a:t>0</a:t>
            </a:r>
            <a:r>
              <a:rPr lang="en-US" sz="2000" b="1" dirty="0">
                <a:solidFill>
                  <a:srgbClr val="FF0000"/>
                </a:solidFill>
              </a:rPr>
              <a:t> ratio in small systems </a:t>
            </a:r>
          </a:p>
        </p:txBody>
      </p:sp>
      <p:pic>
        <p:nvPicPr>
          <p:cNvPr id="4" name="Picture 3">
            <a:extLst>
              <a:ext uri="{FF2B5EF4-FFF2-40B4-BE49-F238E27FC236}">
                <a16:creationId xmlns:a16="http://schemas.microsoft.com/office/drawing/2014/main" id="{2EADF3FE-198A-8113-644F-257E6128F65D}"/>
              </a:ext>
            </a:extLst>
          </p:cNvPr>
          <p:cNvPicPr>
            <a:picLocks noChangeAspect="1"/>
          </p:cNvPicPr>
          <p:nvPr/>
        </p:nvPicPr>
        <p:blipFill rotWithShape="1">
          <a:blip r:embed="rId5"/>
          <a:srcRect l="8292"/>
          <a:stretch/>
        </p:blipFill>
        <p:spPr>
          <a:xfrm>
            <a:off x="5049598" y="3482533"/>
            <a:ext cx="3637202" cy="270284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536D739-6FCB-E5A2-0511-829AA16534E2}"/>
                  </a:ext>
                </a:extLst>
              </p:cNvPr>
              <p:cNvSpPr txBox="1"/>
              <p:nvPr/>
            </p:nvSpPr>
            <p:spPr>
              <a:xfrm>
                <a:off x="20091" y="4374198"/>
                <a:ext cx="5592325" cy="2477601"/>
              </a:xfrm>
              <a:prstGeom prst="rect">
                <a:avLst/>
              </a:prstGeom>
              <a:noFill/>
            </p:spPr>
            <p:txBody>
              <a:bodyPr wrap="square" rtlCol="0">
                <a:spAutoFit/>
              </a:bodyPr>
              <a:lstStyle/>
              <a:p>
                <a:pPr marL="285750" indent="-285750">
                  <a:spcBef>
                    <a:spcPts val="1200"/>
                  </a:spcBef>
                  <a:buFont typeface="Wingdings" panose="05000000000000000000" pitchFamily="2" charset="2"/>
                  <a:buChar char="q"/>
                </a:pPr>
                <a:r>
                  <a:rPr lang="en-US" dirty="0"/>
                  <a:t>Large enhancement in pp &amp; </a:t>
                </a:r>
                <a:r>
                  <a:rPr lang="en-US" dirty="0" err="1"/>
                  <a:t>pPb</a:t>
                </a:r>
                <a:r>
                  <a:rPr lang="en-US" dirty="0"/>
                  <a:t>  </a:t>
                </a:r>
                <a:r>
                  <a:rPr lang="en-US" dirty="0" err="1"/>
                  <a:t>w.r.t.</a:t>
                </a:r>
                <a:r>
                  <a:rPr lang="en-US" dirty="0"/>
                  <a:t> </a:t>
                </a:r>
                <a:r>
                  <a:rPr lang="en-US" dirty="0" err="1"/>
                  <a:t>ee</a:t>
                </a:r>
                <a:r>
                  <a:rPr lang="en-US" dirty="0"/>
                  <a:t> </a:t>
                </a:r>
              </a:p>
              <a:p>
                <a:pPr marL="285750" indent="-285750">
                  <a:spcBef>
                    <a:spcPts val="1200"/>
                  </a:spcBef>
                  <a:buFont typeface="Wingdings" panose="05000000000000000000" pitchFamily="2" charset="2"/>
                  <a:buChar char="q"/>
                </a:pPr>
                <a:r>
                  <a:rPr lang="en-US" dirty="0"/>
                  <a:t>p-going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Pb-doing </a:t>
                </a:r>
              </a:p>
              <a:p>
                <a:pPr marL="285750" indent="-285750">
                  <a:spcBef>
                    <a:spcPts val="1200"/>
                  </a:spcBef>
                  <a:buFont typeface="Wingdings" panose="05000000000000000000" pitchFamily="2" charset="2"/>
                  <a:buChar char="q"/>
                </a:pPr>
                <a:r>
                  <a:rPr lang="en-US" dirty="0"/>
                  <a:t>SHM(RQM/PDG)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data in different </a:t>
                </a:r>
                <a:r>
                  <a:rPr lang="en-US" dirty="0" err="1"/>
                  <a:t>p</a:t>
                </a:r>
                <a:r>
                  <a:rPr lang="en-US" baseline="-25000" dirty="0" err="1"/>
                  <a:t>T</a:t>
                </a:r>
                <a:r>
                  <a:rPr lang="en-US" dirty="0"/>
                  <a:t> </a:t>
                </a:r>
              </a:p>
              <a:p>
                <a:pPr marL="285750" indent="-285750">
                  <a:spcBef>
                    <a:spcPts val="1200"/>
                  </a:spcBef>
                  <a:buFont typeface="Wingdings" panose="05000000000000000000" pitchFamily="2" charset="2"/>
                  <a:buChar char="q"/>
                </a:pPr>
                <a:r>
                  <a:rPr lang="en-US" dirty="0"/>
                  <a:t>EPOS4HQ+coal &gt; data </a:t>
                </a:r>
              </a:p>
              <a:p>
                <a:pPr marL="285750" indent="-285750">
                  <a:spcBef>
                    <a:spcPts val="1200"/>
                  </a:spcBef>
                  <a:buFont typeface="Wingdings" panose="05000000000000000000" pitchFamily="2" charset="2"/>
                  <a:buChar char="q"/>
                </a:pPr>
                <a:r>
                  <a:rPr lang="el-GR" dirty="0"/>
                  <a:t>Λ</a:t>
                </a:r>
                <a:r>
                  <a:rPr lang="en-US" baseline="-25000" dirty="0"/>
                  <a:t>B</a:t>
                </a:r>
                <a:r>
                  <a:rPr lang="en-US" dirty="0"/>
                  <a:t>/B</a:t>
                </a:r>
                <a:r>
                  <a:rPr lang="en-US" baseline="30000" dirty="0"/>
                  <a:t>0</a:t>
                </a:r>
                <a:r>
                  <a:rPr lang="en-US" dirty="0"/>
                  <a:t> increase towards higher multiplicity</a:t>
                </a:r>
              </a:p>
              <a:p>
                <a:pPr marL="742950" lvl="1" indent="-285750">
                  <a:spcBef>
                    <a:spcPts val="600"/>
                  </a:spcBef>
                  <a:buFont typeface="Wingdings" panose="05000000000000000000" pitchFamily="2" charset="2"/>
                  <a:buChar char="§"/>
                </a:pPr>
                <a:r>
                  <a:rPr lang="en-US" dirty="0"/>
                  <a:t>Differ from multiplicity dependence of </a:t>
                </a:r>
                <a:r>
                  <a:rPr lang="el-GR" dirty="0"/>
                  <a:t>Λ</a:t>
                </a:r>
                <a:r>
                  <a:rPr lang="en-US" baseline="-25000" dirty="0"/>
                  <a:t>c</a:t>
                </a:r>
                <a:r>
                  <a:rPr lang="en-US" dirty="0"/>
                  <a:t>/D</a:t>
                </a:r>
                <a:r>
                  <a:rPr lang="en-US" baseline="30000" dirty="0"/>
                  <a:t>0</a:t>
                </a:r>
                <a:r>
                  <a:rPr lang="en-US" dirty="0"/>
                  <a:t> </a:t>
                </a:r>
              </a:p>
            </p:txBody>
          </p:sp>
        </mc:Choice>
        <mc:Fallback xmlns="">
          <p:sp>
            <p:nvSpPr>
              <p:cNvPr id="6" name="TextBox 5">
                <a:extLst>
                  <a:ext uri="{FF2B5EF4-FFF2-40B4-BE49-F238E27FC236}">
                    <a16:creationId xmlns:a16="http://schemas.microsoft.com/office/drawing/2014/main" id="{1536D739-6FCB-E5A2-0511-829AA16534E2}"/>
                  </a:ext>
                </a:extLst>
              </p:cNvPr>
              <p:cNvSpPr txBox="1">
                <a:spLocks noRot="1" noChangeAspect="1" noMove="1" noResize="1" noEditPoints="1" noAdjustHandles="1" noChangeArrowheads="1" noChangeShapeType="1" noTextEdit="1"/>
              </p:cNvSpPr>
              <p:nvPr/>
            </p:nvSpPr>
            <p:spPr>
              <a:xfrm>
                <a:off x="20091" y="4374198"/>
                <a:ext cx="5592325" cy="2477601"/>
              </a:xfrm>
              <a:prstGeom prst="rect">
                <a:avLst/>
              </a:prstGeom>
              <a:blipFill>
                <a:blip r:embed="rId6"/>
                <a:stretch>
                  <a:fillRect l="-654" t="-1478" b="-1970"/>
                </a:stretch>
              </a:blipFill>
            </p:spPr>
            <p:txBody>
              <a:bodyPr/>
              <a:lstStyle/>
              <a:p>
                <a:r>
                  <a:rPr lang="en-US">
                    <a:noFill/>
                  </a:rPr>
                  <a:t> </a:t>
                </a:r>
              </a:p>
            </p:txBody>
          </p:sp>
        </mc:Fallback>
      </mc:AlternateContent>
    </p:spTree>
    <p:extLst>
      <p:ext uri="{BB962C8B-B14F-4D97-AF65-F5344CB8AC3E}">
        <p14:creationId xmlns:p14="http://schemas.microsoft.com/office/powerpoint/2010/main" val="2240269709"/>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randombar(horizontal)">
                                      <p:cBhvr>
                                        <p:cTn id="7" dur="500"/>
                                        <p:tgtEl>
                                          <p:spTgt spid="6">
                                            <p:txEl>
                                              <p:pRg st="4" end="4"/>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randombar(horizontal)">
                                      <p:cBhvr>
                                        <p:cTn id="10" dur="500"/>
                                        <p:tgtEl>
                                          <p:spTgt spid="6">
                                            <p:txEl>
                                              <p:pRg st="5" end="5"/>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E6EDA3-7924-0071-6783-662E25D7BFE4}"/>
              </a:ext>
            </a:extLst>
          </p:cNvPr>
          <p:cNvSpPr>
            <a:spLocks noGrp="1"/>
          </p:cNvSpPr>
          <p:nvPr>
            <p:ph type="sldNum" sz="quarter" idx="12"/>
          </p:nvPr>
        </p:nvSpPr>
        <p:spPr/>
        <p:txBody>
          <a:bodyPr/>
          <a:lstStyle/>
          <a:p>
            <a:pPr>
              <a:defRPr/>
            </a:pPr>
            <a:fld id="{CEF33F42-3AFE-4989-9DA6-10DF86F63805}" type="slidenum">
              <a:rPr lang="en-US" smtClean="0"/>
              <a:pPr>
                <a:defRPr/>
              </a:pPr>
              <a:t>31</a:t>
            </a:fld>
            <a:endParaRPr lang="en-US"/>
          </a:p>
        </p:txBody>
      </p:sp>
      <p:sp>
        <p:nvSpPr>
          <p:cNvPr id="6" name="TextBox 5">
            <a:extLst>
              <a:ext uri="{FF2B5EF4-FFF2-40B4-BE49-F238E27FC236}">
                <a16:creationId xmlns:a16="http://schemas.microsoft.com/office/drawing/2014/main" id="{42C2819C-F2AF-A449-AAA9-D60DF824D8B0}"/>
              </a:ext>
            </a:extLst>
          </p:cNvPr>
          <p:cNvSpPr txBox="1"/>
          <p:nvPr/>
        </p:nvSpPr>
        <p:spPr>
          <a:xfrm>
            <a:off x="6538539" y="6359138"/>
            <a:ext cx="1600200" cy="461665"/>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JHEP 12 (2023) 086</a:t>
            </a:r>
          </a:p>
          <a:p>
            <a:r>
              <a:rPr lang="en-US" sz="1200" b="1" dirty="0">
                <a:solidFill>
                  <a:schemeClr val="bg1"/>
                </a:solidFill>
                <a:effectLst>
                  <a:outerShdw blurRad="50800" dist="38100" dir="5400000" algn="t" rotWithShape="0">
                    <a:prstClr val="black">
                      <a:alpha val="40000"/>
                    </a:prstClr>
                  </a:outerShdw>
                </a:effectLst>
              </a:rPr>
              <a:t>arXiv:2405.14538</a:t>
            </a:r>
          </a:p>
        </p:txBody>
      </p:sp>
      <p:sp>
        <p:nvSpPr>
          <p:cNvPr id="12" name="TextBox 11">
            <a:extLst>
              <a:ext uri="{FF2B5EF4-FFF2-40B4-BE49-F238E27FC236}">
                <a16:creationId xmlns:a16="http://schemas.microsoft.com/office/drawing/2014/main" id="{1CAA080E-42BC-643A-1123-DD86EA3E18E7}"/>
              </a:ext>
            </a:extLst>
          </p:cNvPr>
          <p:cNvSpPr txBox="1"/>
          <p:nvPr/>
        </p:nvSpPr>
        <p:spPr>
          <a:xfrm>
            <a:off x="4404939" y="4324325"/>
            <a:ext cx="4267200" cy="1477328"/>
          </a:xfrm>
          <a:prstGeom prst="rect">
            <a:avLst/>
          </a:prstGeom>
          <a:noFill/>
        </p:spPr>
        <p:txBody>
          <a:bodyPr wrap="square" rtlCol="0">
            <a:spAutoFit/>
          </a:bodyPr>
          <a:lstStyle/>
          <a:p>
            <a:pPr marL="285750" indent="-285750">
              <a:buFont typeface="Wingdings" panose="05000000000000000000" pitchFamily="2" charset="2"/>
              <a:buChar char="q"/>
            </a:pPr>
            <a:r>
              <a:rPr lang="en-US" dirty="0"/>
              <a:t>All models underestimate the </a:t>
            </a:r>
            <a:r>
              <a:rPr lang="el-GR" dirty="0"/>
              <a:t>Ξ</a:t>
            </a:r>
            <a:r>
              <a:rPr lang="en-US" dirty="0"/>
              <a:t>c/D</a:t>
            </a:r>
            <a:r>
              <a:rPr lang="en-US" baseline="30000" dirty="0"/>
              <a:t>0</a:t>
            </a:r>
            <a:r>
              <a:rPr lang="en-US" dirty="0"/>
              <a:t> and </a:t>
            </a:r>
            <a:r>
              <a:rPr lang="el-GR" dirty="0"/>
              <a:t>Ξ</a:t>
            </a:r>
            <a:r>
              <a:rPr lang="en-US" dirty="0"/>
              <a:t>c/</a:t>
            </a:r>
            <a:r>
              <a:rPr lang="el-GR" dirty="0"/>
              <a:t>Λ</a:t>
            </a:r>
            <a:r>
              <a:rPr lang="en-US" dirty="0"/>
              <a:t>c in pp</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r>
              <a:rPr lang="en-US" dirty="0"/>
              <a:t>QCM described </a:t>
            </a:r>
            <a:r>
              <a:rPr lang="el-GR" dirty="0"/>
              <a:t>Ξ</a:t>
            </a:r>
            <a:r>
              <a:rPr lang="en-US" dirty="0"/>
              <a:t>c </a:t>
            </a:r>
            <a:r>
              <a:rPr lang="en-US" dirty="0" err="1"/>
              <a:t>R</a:t>
            </a:r>
            <a:r>
              <a:rPr lang="en-US" baseline="-25000" dirty="0" err="1"/>
              <a:t>pPb</a:t>
            </a:r>
            <a:r>
              <a:rPr lang="en-US" dirty="0"/>
              <a:t> but underestimate the </a:t>
            </a:r>
            <a:r>
              <a:rPr lang="el-GR" dirty="0"/>
              <a:t>Ξ</a:t>
            </a:r>
            <a:r>
              <a:rPr lang="en-US" dirty="0"/>
              <a:t>c/D</a:t>
            </a:r>
            <a:r>
              <a:rPr lang="en-US" baseline="30000" dirty="0"/>
              <a:t>0</a:t>
            </a:r>
            <a:r>
              <a:rPr lang="en-US" dirty="0"/>
              <a:t> ratio</a:t>
            </a:r>
          </a:p>
        </p:txBody>
      </p:sp>
      <p:pic>
        <p:nvPicPr>
          <p:cNvPr id="16" name="Picture 15">
            <a:extLst>
              <a:ext uri="{FF2B5EF4-FFF2-40B4-BE49-F238E27FC236}">
                <a16:creationId xmlns:a16="http://schemas.microsoft.com/office/drawing/2014/main" id="{DB5C4B23-8E02-DF8E-06F2-CF370C22F2BC}"/>
              </a:ext>
            </a:extLst>
          </p:cNvPr>
          <p:cNvPicPr>
            <a:picLocks noChangeAspect="1"/>
          </p:cNvPicPr>
          <p:nvPr/>
        </p:nvPicPr>
        <p:blipFill rotWithShape="1">
          <a:blip r:embed="rId4"/>
          <a:srcRect r="50158"/>
          <a:stretch/>
        </p:blipFill>
        <p:spPr>
          <a:xfrm>
            <a:off x="4547616" y="640126"/>
            <a:ext cx="3388009" cy="3243675"/>
          </a:xfrm>
          <a:prstGeom prst="rect">
            <a:avLst/>
          </a:prstGeom>
        </p:spPr>
      </p:pic>
      <p:pic>
        <p:nvPicPr>
          <p:cNvPr id="17" name="Picture 16">
            <a:extLst>
              <a:ext uri="{FF2B5EF4-FFF2-40B4-BE49-F238E27FC236}">
                <a16:creationId xmlns:a16="http://schemas.microsoft.com/office/drawing/2014/main" id="{0B3E8863-4E5A-F78B-0ED0-E09BD7F27730}"/>
              </a:ext>
            </a:extLst>
          </p:cNvPr>
          <p:cNvPicPr>
            <a:picLocks noChangeAspect="1"/>
          </p:cNvPicPr>
          <p:nvPr/>
        </p:nvPicPr>
        <p:blipFill rotWithShape="1">
          <a:blip r:embed="rId4"/>
          <a:srcRect l="50158"/>
          <a:stretch/>
        </p:blipFill>
        <p:spPr>
          <a:xfrm>
            <a:off x="1066108" y="3717000"/>
            <a:ext cx="3138164" cy="3004475"/>
          </a:xfrm>
          <a:prstGeom prst="rect">
            <a:avLst/>
          </a:prstGeom>
        </p:spPr>
      </p:pic>
      <p:pic>
        <p:nvPicPr>
          <p:cNvPr id="5" name="Picture 4">
            <a:extLst>
              <a:ext uri="{FF2B5EF4-FFF2-40B4-BE49-F238E27FC236}">
                <a16:creationId xmlns:a16="http://schemas.microsoft.com/office/drawing/2014/main" id="{504554CE-B05B-FA40-508F-1953FFBEAF31}"/>
              </a:ext>
            </a:extLst>
          </p:cNvPr>
          <p:cNvPicPr>
            <a:picLocks noChangeAspect="1"/>
          </p:cNvPicPr>
          <p:nvPr/>
        </p:nvPicPr>
        <p:blipFill>
          <a:blip r:embed="rId5"/>
          <a:stretch>
            <a:fillRect/>
          </a:stretch>
        </p:blipFill>
        <p:spPr>
          <a:xfrm>
            <a:off x="917950" y="707319"/>
            <a:ext cx="3325193" cy="3103191"/>
          </a:xfrm>
          <a:prstGeom prst="rect">
            <a:avLst/>
          </a:prstGeom>
        </p:spPr>
      </p:pic>
      <p:sp>
        <p:nvSpPr>
          <p:cNvPr id="3" name="Title 1">
            <a:extLst>
              <a:ext uri="{FF2B5EF4-FFF2-40B4-BE49-F238E27FC236}">
                <a16:creationId xmlns:a16="http://schemas.microsoft.com/office/drawing/2014/main" id="{35F7B782-1093-3EB2-4FAA-06B1C1160CD5}"/>
              </a:ext>
            </a:extLst>
          </p:cNvPr>
          <p:cNvSpPr txBox="1">
            <a:spLocks/>
          </p:cNvSpPr>
          <p:nvPr/>
        </p:nvSpPr>
        <p:spPr>
          <a:xfrm>
            <a:off x="987050" y="204741"/>
            <a:ext cx="7239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Enhanced </a:t>
            </a:r>
            <a:r>
              <a:rPr lang="el-GR" sz="2000" b="1" dirty="0">
                <a:solidFill>
                  <a:srgbClr val="FF0000"/>
                </a:solidFill>
              </a:rPr>
              <a:t>Ξ</a:t>
            </a:r>
            <a:r>
              <a:rPr lang="en-US" sz="2000" b="1" dirty="0">
                <a:solidFill>
                  <a:srgbClr val="FF0000"/>
                </a:solidFill>
              </a:rPr>
              <a:t>c(</a:t>
            </a:r>
            <a:r>
              <a:rPr lang="en-US" sz="2000" b="1" dirty="0" err="1">
                <a:solidFill>
                  <a:srgbClr val="FF0000"/>
                </a:solidFill>
              </a:rPr>
              <a:t>dsc</a:t>
            </a:r>
            <a:r>
              <a:rPr lang="en-US" sz="2000" b="1" dirty="0">
                <a:solidFill>
                  <a:srgbClr val="FF0000"/>
                </a:solidFill>
              </a:rPr>
              <a:t>) production in small systems </a:t>
            </a:r>
          </a:p>
        </p:txBody>
      </p:sp>
    </p:spTree>
    <p:extLst>
      <p:ext uri="{BB962C8B-B14F-4D97-AF65-F5344CB8AC3E}">
        <p14:creationId xmlns:p14="http://schemas.microsoft.com/office/powerpoint/2010/main" val="355375275"/>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animEffect transition="in" filter="randombar(horizontal)">
                                      <p:cBhvr>
                                        <p:cTn id="11"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11A163-E751-9CC2-4576-6D44663FFF23}"/>
              </a:ext>
            </a:extLst>
          </p:cNvPr>
          <p:cNvSpPr>
            <a:spLocks noGrp="1"/>
          </p:cNvSpPr>
          <p:nvPr>
            <p:ph type="sldNum" sz="quarter" idx="12"/>
          </p:nvPr>
        </p:nvSpPr>
        <p:spPr/>
        <p:txBody>
          <a:bodyPr/>
          <a:lstStyle/>
          <a:p>
            <a:pPr>
              <a:defRPr/>
            </a:pPr>
            <a:fld id="{CEF33F42-3AFE-4989-9DA6-10DF86F63805}" type="slidenum">
              <a:rPr lang="en-US" smtClean="0"/>
              <a:pPr>
                <a:defRPr/>
              </a:pPr>
              <a:t>32</a:t>
            </a:fld>
            <a:endParaRPr lang="en-US"/>
          </a:p>
        </p:txBody>
      </p:sp>
      <p:sp>
        <p:nvSpPr>
          <p:cNvPr id="3" name="TextBox 2">
            <a:extLst>
              <a:ext uri="{FF2B5EF4-FFF2-40B4-BE49-F238E27FC236}">
                <a16:creationId xmlns:a16="http://schemas.microsoft.com/office/drawing/2014/main" id="{8539EDCE-E544-EB0C-6E39-D8035FF60DBF}"/>
              </a:ext>
            </a:extLst>
          </p:cNvPr>
          <p:cNvSpPr txBox="1"/>
          <p:nvPr/>
        </p:nvSpPr>
        <p:spPr>
          <a:xfrm>
            <a:off x="6708890" y="5829029"/>
            <a:ext cx="1596909" cy="461665"/>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arXiv:2405.19137</a:t>
            </a:r>
          </a:p>
          <a:p>
            <a:r>
              <a:rPr lang="en-US" sz="1200" b="1" dirty="0">
                <a:solidFill>
                  <a:schemeClr val="bg1"/>
                </a:solidFill>
                <a:effectLst>
                  <a:outerShdw blurRad="50800" dist="38100" dir="5400000" algn="t" rotWithShape="0">
                    <a:prstClr val="black">
                      <a:alpha val="40000"/>
                    </a:prstClr>
                  </a:outerShdw>
                </a:effectLst>
              </a:rPr>
              <a:t>ALICE@SQM2024</a:t>
            </a:r>
          </a:p>
        </p:txBody>
      </p:sp>
      <p:pic>
        <p:nvPicPr>
          <p:cNvPr id="5" name="Picture 4">
            <a:extLst>
              <a:ext uri="{FF2B5EF4-FFF2-40B4-BE49-F238E27FC236}">
                <a16:creationId xmlns:a16="http://schemas.microsoft.com/office/drawing/2014/main" id="{5A1E3ABD-A8AA-6A56-260C-0A92AC1AB07F}"/>
              </a:ext>
            </a:extLst>
          </p:cNvPr>
          <p:cNvPicPr>
            <a:picLocks noChangeAspect="1"/>
          </p:cNvPicPr>
          <p:nvPr/>
        </p:nvPicPr>
        <p:blipFill rotWithShape="1">
          <a:blip r:embed="rId4"/>
          <a:srcRect t="6023" r="4562"/>
          <a:stretch/>
        </p:blipFill>
        <p:spPr>
          <a:xfrm>
            <a:off x="4426183" y="647747"/>
            <a:ext cx="4565417" cy="4545283"/>
          </a:xfrm>
          <a:prstGeom prst="rect">
            <a:avLst/>
          </a:prstGeom>
        </p:spPr>
      </p:pic>
      <p:pic>
        <p:nvPicPr>
          <p:cNvPr id="8" name="Picture 7">
            <a:extLst>
              <a:ext uri="{FF2B5EF4-FFF2-40B4-BE49-F238E27FC236}">
                <a16:creationId xmlns:a16="http://schemas.microsoft.com/office/drawing/2014/main" id="{52CD3234-2B71-438F-0AC9-9C797FC38BEA}"/>
              </a:ext>
            </a:extLst>
          </p:cNvPr>
          <p:cNvPicPr>
            <a:picLocks noChangeAspect="1"/>
          </p:cNvPicPr>
          <p:nvPr/>
        </p:nvPicPr>
        <p:blipFill rotWithShape="1">
          <a:blip r:embed="rId5"/>
          <a:srcRect t="2246"/>
          <a:stretch/>
        </p:blipFill>
        <p:spPr>
          <a:xfrm>
            <a:off x="258648" y="828698"/>
            <a:ext cx="4167535" cy="3063085"/>
          </a:xfrm>
          <a:prstGeom prst="rect">
            <a:avLst/>
          </a:prstGeom>
        </p:spPr>
      </p:pic>
      <p:sp>
        <p:nvSpPr>
          <p:cNvPr id="9" name="TextBox 8">
            <a:extLst>
              <a:ext uri="{FF2B5EF4-FFF2-40B4-BE49-F238E27FC236}">
                <a16:creationId xmlns:a16="http://schemas.microsoft.com/office/drawing/2014/main" id="{B0DBABB8-AC68-F260-F0A3-AB07C83EA84A}"/>
              </a:ext>
            </a:extLst>
          </p:cNvPr>
          <p:cNvSpPr txBox="1"/>
          <p:nvPr/>
        </p:nvSpPr>
        <p:spPr>
          <a:xfrm>
            <a:off x="152399" y="4081319"/>
            <a:ext cx="6077712" cy="3123932"/>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dirty="0"/>
              <a:t>Ratio in pp ~ in </a:t>
            </a:r>
            <a:r>
              <a:rPr lang="en-US" dirty="0" err="1"/>
              <a:t>ee</a:t>
            </a:r>
            <a:r>
              <a:rPr lang="en-US" dirty="0"/>
              <a:t> </a:t>
            </a:r>
          </a:p>
          <a:p>
            <a:pPr marL="285750" indent="-285750">
              <a:spcBef>
                <a:spcPts val="600"/>
              </a:spcBef>
              <a:buFont typeface="Wingdings" panose="05000000000000000000" pitchFamily="2" charset="2"/>
              <a:buChar char="q"/>
            </a:pPr>
            <a:r>
              <a:rPr lang="en-US" dirty="0" err="1"/>
              <a:t>SHMc</a:t>
            </a:r>
            <a:r>
              <a:rPr lang="en-US" dirty="0"/>
              <a:t> described the data </a:t>
            </a:r>
          </a:p>
          <a:p>
            <a:pPr marL="285750" indent="-285750">
              <a:spcBef>
                <a:spcPts val="600"/>
              </a:spcBef>
              <a:buFont typeface="Wingdings" panose="05000000000000000000" pitchFamily="2" charset="2"/>
              <a:buChar char="q"/>
            </a:pPr>
            <a:r>
              <a:rPr lang="en-US" dirty="0"/>
              <a:t>SHM+RQM systematically below data </a:t>
            </a:r>
          </a:p>
          <a:p>
            <a:pPr marL="285750" indent="-285750">
              <a:spcBef>
                <a:spcPts val="600"/>
              </a:spcBef>
              <a:buFont typeface="Wingdings" panose="05000000000000000000" pitchFamily="2" charset="2"/>
              <a:buChar char="q"/>
            </a:pPr>
            <a:r>
              <a:rPr lang="en-US" dirty="0"/>
              <a:t>PYTHIA8 </a:t>
            </a:r>
          </a:p>
          <a:p>
            <a:pPr marL="742950" lvl="1" indent="-285750">
              <a:spcBef>
                <a:spcPts val="600"/>
              </a:spcBef>
              <a:buFont typeface="Wingdings" panose="05000000000000000000" pitchFamily="2" charset="2"/>
              <a:buChar char="§"/>
            </a:pPr>
            <a:r>
              <a:rPr lang="en-US" dirty="0"/>
              <a:t>Monash tune overpredict the ratio</a:t>
            </a:r>
          </a:p>
          <a:p>
            <a:pPr marL="742950" lvl="1" indent="-285750">
              <a:spcBef>
                <a:spcPts val="600"/>
              </a:spcBef>
              <a:buFont typeface="Wingdings" panose="05000000000000000000" pitchFamily="2" charset="2"/>
              <a:buChar char="§"/>
            </a:pPr>
            <a:r>
              <a:rPr lang="en-US" dirty="0"/>
              <a:t>CR tune underpredict the ratio </a:t>
            </a:r>
          </a:p>
          <a:p>
            <a:pPr marL="1200150" lvl="2" indent="-285750">
              <a:spcBef>
                <a:spcPts val="600"/>
              </a:spcBef>
              <a:buFont typeface="Courier New" panose="02070309020205020404" pitchFamily="49" charset="0"/>
              <a:buChar char="o"/>
            </a:pPr>
            <a:r>
              <a:rPr lang="en-US" dirty="0"/>
              <a:t>Described data after suppressing spin-1 </a:t>
            </a:r>
            <a:r>
              <a:rPr lang="en-US" dirty="0" err="1"/>
              <a:t>w.r.t.</a:t>
            </a:r>
            <a:r>
              <a:rPr lang="en-US" dirty="0"/>
              <a:t> spin-0 charm-light diquark </a:t>
            </a:r>
          </a:p>
          <a:p>
            <a:pPr marL="285750" indent="-285750">
              <a:spcBef>
                <a:spcPts val="600"/>
              </a:spcBef>
              <a:buFont typeface="Wingdings" panose="05000000000000000000" pitchFamily="2" charset="2"/>
              <a:buChar char="q"/>
            </a:pPr>
            <a:endParaRPr lang="en-US" dirty="0"/>
          </a:p>
        </p:txBody>
      </p:sp>
      <p:sp>
        <p:nvSpPr>
          <p:cNvPr id="10" name="TextBox 9" descr=" 7">
            <a:extLst>
              <a:ext uri="{FF2B5EF4-FFF2-40B4-BE49-F238E27FC236}">
                <a16:creationId xmlns:a16="http://schemas.microsoft.com/office/drawing/2014/main" id="{4A31AECA-42A1-5229-B2DC-04428CB49973}"/>
              </a:ext>
            </a:extLst>
          </p:cNvPr>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Excited </a:t>
            </a:r>
            <a:r>
              <a:rPr lang="el-GR" sz="3000" b="1" dirty="0">
                <a:solidFill>
                  <a:srgbClr val="FF0000"/>
                </a:solidFill>
              </a:rPr>
              <a:t>Σ</a:t>
            </a:r>
            <a:r>
              <a:rPr lang="en-US" sz="3000" b="1" baseline="-25000" dirty="0">
                <a:solidFill>
                  <a:srgbClr val="FF0000"/>
                </a:solidFill>
              </a:rPr>
              <a:t>c</a:t>
            </a:r>
            <a:r>
              <a:rPr lang="en-US" sz="3000" b="1" dirty="0">
                <a:solidFill>
                  <a:srgbClr val="FF0000"/>
                </a:solidFill>
              </a:rPr>
              <a:t> production in p-Pb</a:t>
            </a:r>
            <a:endParaRPr lang="en-US" sz="3000" b="1" baseline="-25000" dirty="0">
              <a:solidFill>
                <a:srgbClr val="FF0000"/>
              </a:solidFill>
            </a:endParaRPr>
          </a:p>
        </p:txBody>
      </p:sp>
    </p:spTree>
    <p:extLst>
      <p:ext uri="{BB962C8B-B14F-4D97-AF65-F5344CB8AC3E}">
        <p14:creationId xmlns:p14="http://schemas.microsoft.com/office/powerpoint/2010/main" val="475735025"/>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nodeType="withEffect">
                                  <p:stCondLst>
                                    <p:cond delay="0"/>
                                  </p:stCondLst>
                                  <p:childTnLst>
                                    <p:set>
                                      <p:cBhvr>
                                        <p:cTn id="9" dur="1" fill="hold">
                                          <p:stCondLst>
                                            <p:cond delay="0"/>
                                          </p:stCondLst>
                                        </p:cTn>
                                        <p:tgtEl>
                                          <p:spTgt spid="9">
                                            <p:txEl>
                                              <p:pRg st="6" end="6"/>
                                            </p:txEl>
                                          </p:spTgt>
                                        </p:tgtEl>
                                        <p:attrNameLst>
                                          <p:attrName>style.visibility</p:attrName>
                                        </p:attrNameLst>
                                      </p:cBhvr>
                                      <p:to>
                                        <p:strVal val="visible"/>
                                      </p:to>
                                    </p:set>
                                    <p:animEffect transition="in" filter="randombar(horizontal)">
                                      <p:cBhvr>
                                        <p:cTn id="10"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26CFEA-5F4F-70D0-E23A-5B434A90DC1B}"/>
              </a:ext>
            </a:extLst>
          </p:cNvPr>
          <p:cNvSpPr>
            <a:spLocks noGrp="1"/>
          </p:cNvSpPr>
          <p:nvPr>
            <p:ph type="sldNum" sz="quarter" idx="12"/>
          </p:nvPr>
        </p:nvSpPr>
        <p:spPr/>
        <p:txBody>
          <a:bodyPr/>
          <a:lstStyle/>
          <a:p>
            <a:pPr>
              <a:defRPr/>
            </a:pPr>
            <a:fld id="{CEF33F42-3AFE-4989-9DA6-10DF86F63805}" type="slidenum">
              <a:rPr lang="en-US" smtClean="0"/>
              <a:pPr>
                <a:defRPr/>
              </a:pPr>
              <a:t>33</a:t>
            </a:fld>
            <a:endParaRPr lang="en-US"/>
          </a:p>
        </p:txBody>
      </p:sp>
      <p:sp>
        <p:nvSpPr>
          <p:cNvPr id="3" name="TextBox 2">
            <a:extLst>
              <a:ext uri="{FF2B5EF4-FFF2-40B4-BE49-F238E27FC236}">
                <a16:creationId xmlns:a16="http://schemas.microsoft.com/office/drawing/2014/main" id="{00815F0F-0F57-E88D-9F94-EB1B329E569A}"/>
              </a:ext>
            </a:extLst>
          </p:cNvPr>
          <p:cNvSpPr txBox="1"/>
          <p:nvPr/>
        </p:nvSpPr>
        <p:spPr>
          <a:xfrm>
            <a:off x="6172200" y="6106725"/>
            <a:ext cx="1843461"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PLB 846 (2023) 137625</a:t>
            </a:r>
          </a:p>
        </p:txBody>
      </p:sp>
      <p:pic>
        <p:nvPicPr>
          <p:cNvPr id="6" name="Picture 5">
            <a:extLst>
              <a:ext uri="{FF2B5EF4-FFF2-40B4-BE49-F238E27FC236}">
                <a16:creationId xmlns:a16="http://schemas.microsoft.com/office/drawing/2014/main" id="{023F8E24-4387-D556-971F-E641E021FC54}"/>
              </a:ext>
            </a:extLst>
          </p:cNvPr>
          <p:cNvPicPr>
            <a:picLocks noChangeAspect="1"/>
          </p:cNvPicPr>
          <p:nvPr/>
        </p:nvPicPr>
        <p:blipFill>
          <a:blip r:embed="rId4"/>
          <a:stretch>
            <a:fillRect/>
          </a:stretch>
        </p:blipFill>
        <p:spPr>
          <a:xfrm>
            <a:off x="0" y="914400"/>
            <a:ext cx="9144000" cy="3991361"/>
          </a:xfrm>
          <a:prstGeom prst="rect">
            <a:avLst/>
          </a:prstGeom>
        </p:spPr>
      </p:pic>
      <p:sp>
        <p:nvSpPr>
          <p:cNvPr id="7" name="TextBox 6">
            <a:extLst>
              <a:ext uri="{FF2B5EF4-FFF2-40B4-BE49-F238E27FC236}">
                <a16:creationId xmlns:a16="http://schemas.microsoft.com/office/drawing/2014/main" id="{794D583B-9494-B2B3-F192-54BCA4D70902}"/>
              </a:ext>
            </a:extLst>
          </p:cNvPr>
          <p:cNvSpPr txBox="1"/>
          <p:nvPr/>
        </p:nvSpPr>
        <p:spPr>
          <a:xfrm>
            <a:off x="457201" y="5044895"/>
            <a:ext cx="5791199" cy="1200329"/>
          </a:xfrm>
          <a:prstGeom prst="rect">
            <a:avLst/>
          </a:prstGeom>
          <a:noFill/>
        </p:spPr>
        <p:txBody>
          <a:bodyPr wrap="square" rtlCol="0">
            <a:spAutoFit/>
          </a:bodyPr>
          <a:lstStyle/>
          <a:p>
            <a:pPr marL="285750" indent="-285750">
              <a:buFont typeface="Wingdings" panose="05000000000000000000" pitchFamily="2" charset="2"/>
              <a:buChar char="q"/>
            </a:pPr>
            <a:r>
              <a:rPr lang="en-US" dirty="0"/>
              <a:t>Large error due to unknow BR. </a:t>
            </a:r>
          </a:p>
          <a:p>
            <a:pPr marL="285750" indent="-285750">
              <a:buFont typeface="Wingdings" panose="05000000000000000000" pitchFamily="2" charset="2"/>
              <a:buChar char="q"/>
            </a:pPr>
            <a:r>
              <a:rPr lang="en-US" dirty="0"/>
              <a:t>Different model ratio prediction differ by large amount </a:t>
            </a:r>
          </a:p>
          <a:p>
            <a:pPr marL="285750" indent="-285750">
              <a:buFont typeface="Wingdings" panose="05000000000000000000" pitchFamily="2" charset="2"/>
              <a:buChar char="q"/>
            </a:pPr>
            <a:r>
              <a:rPr lang="en-US" dirty="0"/>
              <a:t>Need BR measurements.  </a:t>
            </a:r>
          </a:p>
        </p:txBody>
      </p:sp>
      <p:pic>
        <p:nvPicPr>
          <p:cNvPr id="9" name="Picture 8">
            <a:extLst>
              <a:ext uri="{FF2B5EF4-FFF2-40B4-BE49-F238E27FC236}">
                <a16:creationId xmlns:a16="http://schemas.microsoft.com/office/drawing/2014/main" id="{4FED79BC-1F9B-BBE3-32C9-3171F0AB822A}"/>
              </a:ext>
            </a:extLst>
          </p:cNvPr>
          <p:cNvPicPr>
            <a:picLocks noChangeAspect="1"/>
          </p:cNvPicPr>
          <p:nvPr/>
        </p:nvPicPr>
        <p:blipFill>
          <a:blip r:embed="rId5"/>
          <a:stretch>
            <a:fillRect/>
          </a:stretch>
        </p:blipFill>
        <p:spPr>
          <a:xfrm>
            <a:off x="914400" y="701660"/>
            <a:ext cx="2514600" cy="266986"/>
          </a:xfrm>
          <a:prstGeom prst="rect">
            <a:avLst/>
          </a:prstGeom>
        </p:spPr>
      </p:pic>
      <p:sp>
        <p:nvSpPr>
          <p:cNvPr id="4" name="TextBox 3" descr=" 7">
            <a:extLst>
              <a:ext uri="{FF2B5EF4-FFF2-40B4-BE49-F238E27FC236}">
                <a16:creationId xmlns:a16="http://schemas.microsoft.com/office/drawing/2014/main" id="{ED555FD9-6A66-4B78-56AB-93FDF54584A4}"/>
              </a:ext>
            </a:extLst>
          </p:cNvPr>
          <p:cNvSpPr txBox="1"/>
          <p:nvPr/>
        </p:nvSpPr>
        <p:spPr>
          <a:xfrm>
            <a:off x="152399" y="82319"/>
            <a:ext cx="8839201" cy="553998"/>
          </a:xfrm>
          <a:prstGeom prst="rect">
            <a:avLst/>
          </a:prstGeom>
          <a:noFill/>
        </p:spPr>
        <p:txBody>
          <a:bodyPr wrap="square" rtlCol="0">
            <a:spAutoFit/>
          </a:bodyPr>
          <a:lstStyle/>
          <a:p>
            <a:pPr algn="ctr"/>
            <a:r>
              <a:rPr lang="en-US" sz="3000" b="1" dirty="0">
                <a:solidFill>
                  <a:srgbClr val="FF0000"/>
                </a:solidFill>
              </a:rPr>
              <a:t>Excited </a:t>
            </a:r>
            <a:r>
              <a:rPr lang="el-GR" sz="3000" b="1" dirty="0">
                <a:solidFill>
                  <a:srgbClr val="FF0000"/>
                </a:solidFill>
              </a:rPr>
              <a:t>Ω</a:t>
            </a:r>
            <a:r>
              <a:rPr lang="en-US" sz="3000" b="1" baseline="-25000" dirty="0">
                <a:solidFill>
                  <a:srgbClr val="FF0000"/>
                </a:solidFill>
              </a:rPr>
              <a:t>c</a:t>
            </a:r>
            <a:r>
              <a:rPr lang="en-US" sz="3000" b="1" dirty="0">
                <a:solidFill>
                  <a:srgbClr val="FF0000"/>
                </a:solidFill>
              </a:rPr>
              <a:t>(</a:t>
            </a:r>
            <a:r>
              <a:rPr lang="en-US" sz="3000" b="1" dirty="0" err="1">
                <a:solidFill>
                  <a:srgbClr val="FF0000"/>
                </a:solidFill>
              </a:rPr>
              <a:t>ssc</a:t>
            </a:r>
            <a:r>
              <a:rPr lang="en-US" sz="3000" b="1" dirty="0">
                <a:solidFill>
                  <a:srgbClr val="FF0000"/>
                </a:solidFill>
              </a:rPr>
              <a:t>) production in p-Pb</a:t>
            </a:r>
            <a:endParaRPr lang="en-US" sz="3000" b="1" baseline="-25000" dirty="0">
              <a:solidFill>
                <a:srgbClr val="FF0000"/>
              </a:solidFill>
            </a:endParaRPr>
          </a:p>
        </p:txBody>
      </p:sp>
    </p:spTree>
    <p:extLst>
      <p:ext uri="{BB962C8B-B14F-4D97-AF65-F5344CB8AC3E}">
        <p14:creationId xmlns:p14="http://schemas.microsoft.com/office/powerpoint/2010/main" val="1575978711"/>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DAA176-47AD-B54A-E737-221A1FFC0A47}"/>
              </a:ext>
            </a:extLst>
          </p:cNvPr>
          <p:cNvSpPr>
            <a:spLocks noGrp="1"/>
          </p:cNvSpPr>
          <p:nvPr>
            <p:ph type="sldNum" sz="quarter" idx="12"/>
          </p:nvPr>
        </p:nvSpPr>
        <p:spPr/>
        <p:txBody>
          <a:bodyPr/>
          <a:lstStyle/>
          <a:p>
            <a:pPr>
              <a:defRPr/>
            </a:pPr>
            <a:fld id="{CEF33F42-3AFE-4989-9DA6-10DF86F63805}" type="slidenum">
              <a:rPr lang="en-US" smtClean="0"/>
              <a:pPr>
                <a:defRPr/>
              </a:pPr>
              <a:t>34</a:t>
            </a:fld>
            <a:endParaRPr lang="en-US"/>
          </a:p>
        </p:txBody>
      </p:sp>
      <p:pic>
        <p:nvPicPr>
          <p:cNvPr id="4" name="Picture 3">
            <a:extLst>
              <a:ext uri="{FF2B5EF4-FFF2-40B4-BE49-F238E27FC236}">
                <a16:creationId xmlns:a16="http://schemas.microsoft.com/office/drawing/2014/main" id="{1D4B48E5-8B91-1568-CD28-841CB096796A}"/>
              </a:ext>
            </a:extLst>
          </p:cNvPr>
          <p:cNvPicPr>
            <a:picLocks noChangeAspect="1"/>
          </p:cNvPicPr>
          <p:nvPr/>
        </p:nvPicPr>
        <p:blipFill rotWithShape="1">
          <a:blip r:embed="rId2"/>
          <a:srcRect l="35833" t="17602" b="6774"/>
          <a:stretch/>
        </p:blipFill>
        <p:spPr>
          <a:xfrm>
            <a:off x="966216" y="710744"/>
            <a:ext cx="6553200" cy="3973080"/>
          </a:xfrm>
          <a:prstGeom prst="rect">
            <a:avLst/>
          </a:prstGeom>
        </p:spPr>
      </p:pic>
      <p:sp>
        <p:nvSpPr>
          <p:cNvPr id="3" name="TextBox 2">
            <a:extLst>
              <a:ext uri="{FF2B5EF4-FFF2-40B4-BE49-F238E27FC236}">
                <a16:creationId xmlns:a16="http://schemas.microsoft.com/office/drawing/2014/main" id="{1764B33C-4EF4-3355-71BA-3F3FC5117FC6}"/>
              </a:ext>
            </a:extLst>
          </p:cNvPr>
          <p:cNvSpPr txBox="1"/>
          <p:nvPr/>
        </p:nvSpPr>
        <p:spPr>
          <a:xfrm>
            <a:off x="7513320" y="5088370"/>
            <a:ext cx="1447800"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arXiv:2311.08490</a:t>
            </a:r>
          </a:p>
        </p:txBody>
      </p:sp>
      <p:sp>
        <p:nvSpPr>
          <p:cNvPr id="5" name="Title 1">
            <a:extLst>
              <a:ext uri="{FF2B5EF4-FFF2-40B4-BE49-F238E27FC236}">
                <a16:creationId xmlns:a16="http://schemas.microsoft.com/office/drawing/2014/main" id="{E353D03C-2C35-5D55-2D1D-86BE2851AE4C}"/>
              </a:ext>
            </a:extLst>
          </p:cNvPr>
          <p:cNvSpPr txBox="1">
            <a:spLocks/>
          </p:cNvSpPr>
          <p:nvPr/>
        </p:nvSpPr>
        <p:spPr>
          <a:xfrm>
            <a:off x="304800" y="204741"/>
            <a:ext cx="8382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Strangeness enhancement with charm meson in small systems </a:t>
            </a:r>
          </a:p>
        </p:txBody>
      </p:sp>
      <p:sp>
        <p:nvSpPr>
          <p:cNvPr id="6" name="TextBox 5">
            <a:extLst>
              <a:ext uri="{FF2B5EF4-FFF2-40B4-BE49-F238E27FC236}">
                <a16:creationId xmlns:a16="http://schemas.microsoft.com/office/drawing/2014/main" id="{E71471D8-4835-41F6-366C-36F65E6F5F75}"/>
              </a:ext>
            </a:extLst>
          </p:cNvPr>
          <p:cNvSpPr txBox="1"/>
          <p:nvPr/>
        </p:nvSpPr>
        <p:spPr>
          <a:xfrm>
            <a:off x="533400" y="4718953"/>
            <a:ext cx="7391400" cy="2139047"/>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dirty="0"/>
              <a:t>D</a:t>
            </a:r>
            <a:r>
              <a:rPr lang="en-US" baseline="-25000" dirty="0"/>
              <a:t>s</a:t>
            </a:r>
            <a:r>
              <a:rPr lang="en-US" dirty="0"/>
              <a:t>/D</a:t>
            </a:r>
            <a:r>
              <a:rPr lang="en-US" baseline="30000" dirty="0"/>
              <a:t>+</a:t>
            </a:r>
            <a:r>
              <a:rPr lang="en-US" dirty="0"/>
              <a:t> enhanced towards high multiplicity </a:t>
            </a:r>
          </a:p>
          <a:p>
            <a:pPr marL="742950" lvl="1" indent="-285750">
              <a:spcBef>
                <a:spcPts val="600"/>
              </a:spcBef>
              <a:buFont typeface="Wingdings" panose="05000000000000000000" pitchFamily="2" charset="2"/>
              <a:buChar char="§"/>
            </a:pPr>
            <a:r>
              <a:rPr lang="en-US" dirty="0"/>
              <a:t>In both p-going and Pb-going direction</a:t>
            </a:r>
          </a:p>
          <a:p>
            <a:pPr marL="742950" lvl="1" indent="-285750">
              <a:spcBef>
                <a:spcPts val="600"/>
              </a:spcBef>
              <a:buFont typeface="Wingdings" panose="05000000000000000000" pitchFamily="2" charset="2"/>
              <a:buChar char="§"/>
            </a:pPr>
            <a:r>
              <a:rPr lang="en-US" dirty="0"/>
              <a:t>Similar dependence on multiplicity for all </a:t>
            </a:r>
            <a:r>
              <a:rPr lang="en-US" dirty="0" err="1"/>
              <a:t>p</a:t>
            </a:r>
            <a:r>
              <a:rPr lang="en-US" baseline="-25000" dirty="0" err="1"/>
              <a:t>T</a:t>
            </a:r>
            <a:r>
              <a:rPr lang="en-US" dirty="0"/>
              <a:t> </a:t>
            </a:r>
          </a:p>
          <a:p>
            <a:pPr marL="285750" indent="-285750">
              <a:spcBef>
                <a:spcPts val="600"/>
              </a:spcBef>
              <a:buFont typeface="Wingdings" panose="05000000000000000000" pitchFamily="2" charset="2"/>
              <a:buChar char="q"/>
            </a:pPr>
            <a:r>
              <a:rPr lang="en-US" dirty="0"/>
              <a:t>EPOS4HQ &amp; PYTHIA8 w/ or w/o CR &lt; data </a:t>
            </a:r>
          </a:p>
          <a:p>
            <a:pPr marL="285750" indent="-285750">
              <a:spcBef>
                <a:spcPts val="600"/>
              </a:spcBef>
              <a:buFont typeface="Wingdings" panose="05000000000000000000" pitchFamily="2" charset="2"/>
              <a:buChar char="q"/>
            </a:pPr>
            <a:r>
              <a:rPr lang="en-US" dirty="0"/>
              <a:t>EPOS4HQ +coal: Ds/D+ vs. multiplicity differ in different </a:t>
            </a:r>
            <a:r>
              <a:rPr lang="en-US" dirty="0" err="1"/>
              <a:t>p</a:t>
            </a:r>
            <a:r>
              <a:rPr lang="en-US" baseline="-25000" dirty="0" err="1"/>
              <a:t>T</a:t>
            </a:r>
            <a:r>
              <a:rPr lang="en-US" dirty="0"/>
              <a:t> </a:t>
            </a:r>
          </a:p>
          <a:p>
            <a:pPr marL="742950" lvl="1" indent="-285750">
              <a:spcBef>
                <a:spcPts val="600"/>
              </a:spcBef>
              <a:buFont typeface="Wingdings" panose="05000000000000000000" pitchFamily="2" charset="2"/>
              <a:buChar char="§"/>
            </a:pPr>
            <a:r>
              <a:rPr lang="en-US" dirty="0"/>
              <a:t>Different trend from data </a:t>
            </a:r>
          </a:p>
        </p:txBody>
      </p:sp>
    </p:spTree>
    <p:extLst>
      <p:ext uri="{BB962C8B-B14F-4D97-AF65-F5344CB8AC3E}">
        <p14:creationId xmlns:p14="http://schemas.microsoft.com/office/powerpoint/2010/main" val="2016049465"/>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DAA176-47AD-B54A-E737-221A1FFC0A47}"/>
              </a:ext>
            </a:extLst>
          </p:cNvPr>
          <p:cNvSpPr>
            <a:spLocks noGrp="1"/>
          </p:cNvSpPr>
          <p:nvPr>
            <p:ph type="sldNum" sz="quarter" idx="12"/>
          </p:nvPr>
        </p:nvSpPr>
        <p:spPr/>
        <p:txBody>
          <a:bodyPr/>
          <a:lstStyle/>
          <a:p>
            <a:pPr>
              <a:defRPr/>
            </a:pPr>
            <a:fld id="{CEF33F42-3AFE-4989-9DA6-10DF86F63805}" type="slidenum">
              <a:rPr lang="en-US" smtClean="0"/>
              <a:pPr>
                <a:defRPr/>
              </a:pPr>
              <a:t>35</a:t>
            </a:fld>
            <a:endParaRPr lang="en-US"/>
          </a:p>
        </p:txBody>
      </p:sp>
      <p:sp>
        <p:nvSpPr>
          <p:cNvPr id="3" name="TextBox 2">
            <a:extLst>
              <a:ext uri="{FF2B5EF4-FFF2-40B4-BE49-F238E27FC236}">
                <a16:creationId xmlns:a16="http://schemas.microsoft.com/office/drawing/2014/main" id="{1764B33C-4EF4-3355-71BA-3F3FC5117FC6}"/>
              </a:ext>
            </a:extLst>
          </p:cNvPr>
          <p:cNvSpPr txBox="1"/>
          <p:nvPr/>
        </p:nvSpPr>
        <p:spPr>
          <a:xfrm>
            <a:off x="6172200" y="6106725"/>
            <a:ext cx="1828800"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PRL 131 (2023) 061901</a:t>
            </a:r>
          </a:p>
        </p:txBody>
      </p:sp>
      <p:pic>
        <p:nvPicPr>
          <p:cNvPr id="12" name="Picture 11">
            <a:extLst>
              <a:ext uri="{FF2B5EF4-FFF2-40B4-BE49-F238E27FC236}">
                <a16:creationId xmlns:a16="http://schemas.microsoft.com/office/drawing/2014/main" id="{4C0B608D-DF15-D1FB-4ED4-1495864C9ED3}"/>
              </a:ext>
            </a:extLst>
          </p:cNvPr>
          <p:cNvPicPr>
            <a:picLocks noChangeAspect="1"/>
          </p:cNvPicPr>
          <p:nvPr/>
        </p:nvPicPr>
        <p:blipFill>
          <a:blip r:embed="rId4"/>
          <a:stretch>
            <a:fillRect/>
          </a:stretch>
        </p:blipFill>
        <p:spPr>
          <a:xfrm>
            <a:off x="629040" y="790118"/>
            <a:ext cx="7885920" cy="3200401"/>
          </a:xfrm>
          <a:prstGeom prst="rect">
            <a:avLst/>
          </a:prstGeom>
        </p:spPr>
      </p:pic>
      <p:sp>
        <p:nvSpPr>
          <p:cNvPr id="9" name="TextBox 8">
            <a:extLst>
              <a:ext uri="{FF2B5EF4-FFF2-40B4-BE49-F238E27FC236}">
                <a16:creationId xmlns:a16="http://schemas.microsoft.com/office/drawing/2014/main" id="{15E539BC-80DF-7272-144D-3F27BB4236E3}"/>
              </a:ext>
            </a:extLst>
          </p:cNvPr>
          <p:cNvSpPr txBox="1"/>
          <p:nvPr/>
        </p:nvSpPr>
        <p:spPr>
          <a:xfrm>
            <a:off x="228600" y="4302264"/>
            <a:ext cx="7885920" cy="1631216"/>
          </a:xfrm>
          <a:prstGeom prst="rect">
            <a:avLst/>
          </a:prstGeom>
          <a:noFill/>
        </p:spPr>
        <p:txBody>
          <a:bodyPr wrap="square">
            <a:spAutoFit/>
          </a:bodyPr>
          <a:lstStyle/>
          <a:p>
            <a:pPr marL="742950" lvl="1" indent="-285750">
              <a:spcBef>
                <a:spcPts val="600"/>
              </a:spcBef>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a:t>
            </a:r>
            <a:r>
              <a:rPr lang="en-US" baseline="-25000"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/B</a:t>
            </a:r>
            <a:r>
              <a:rPr lang="en-US" baseline="30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increase vs. multiplicity at low </a:t>
            </a:r>
            <a:r>
              <a:rPr lang="en-US" dirty="0" err="1"/>
              <a:t>p</a:t>
            </a:r>
            <a:r>
              <a:rPr lang="en-US" baseline="-25000" dirty="0" err="1"/>
              <a:t>T</a:t>
            </a:r>
            <a:r>
              <a:rPr lang="en-US" dirty="0">
                <a:latin typeface="Times New Roman" panose="02020603050405020304" pitchFamily="18" charset="0"/>
                <a:cs typeface="Times New Roman" panose="02020603050405020304" pitchFamily="18" charset="0"/>
              </a:rPr>
              <a:t> &amp; systematically above PYTHIA w/ or w/o CR (large uncertainty though)</a:t>
            </a:r>
          </a:p>
          <a:p>
            <a:pPr marL="742950" lvl="1" indent="-285750">
              <a:spcBef>
                <a:spcPts val="600"/>
              </a:spcBef>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No significant dependence on multiplicity in higher </a:t>
            </a:r>
            <a:r>
              <a:rPr lang="en-US" dirty="0" err="1"/>
              <a:t>p</a:t>
            </a:r>
            <a:r>
              <a:rPr lang="en-US" baseline="-25000" dirty="0" err="1"/>
              <a:t>T</a:t>
            </a:r>
            <a:r>
              <a:rPr lang="en-US" dirty="0">
                <a:latin typeface="Times New Roman" panose="02020603050405020304" pitchFamily="18" charset="0"/>
                <a:cs typeface="Times New Roman" panose="02020603050405020304" pitchFamily="18" charset="0"/>
              </a:rPr>
              <a:t>  &amp; consistent with PYTHIA. </a:t>
            </a:r>
            <a:endParaRPr lang="en-US" dirty="0">
              <a:latin typeface="Times New Roman" panose="02020603050405020304" pitchFamily="18" charset="0"/>
              <a:cs typeface="Times New Roman" panose="02020603050405020304" pitchFamily="18" charset="0"/>
              <a:sym typeface="Wingdings" panose="05000000000000000000" pitchFamily="2" charset="2"/>
            </a:endParaRPr>
          </a:p>
          <a:p>
            <a:pPr marL="800100" lvl="1" indent="-342900">
              <a:spcBef>
                <a:spcPts val="600"/>
              </a:spcBef>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a:t>
            </a:r>
            <a:r>
              <a:rPr lang="en-US" baseline="-25000"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/B</a:t>
            </a:r>
            <a:r>
              <a:rPr lang="en-US" baseline="30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in pp consistent with </a:t>
            </a:r>
            <a:r>
              <a:rPr lang="en-US" dirty="0" err="1">
                <a:latin typeface="Times New Roman" panose="02020603050405020304" pitchFamily="18" charset="0"/>
                <a:cs typeface="Times New Roman" panose="02020603050405020304" pitchFamily="18" charset="0"/>
              </a:rPr>
              <a:t>ee</a:t>
            </a:r>
            <a:r>
              <a:rPr lang="en-US" dirty="0">
                <a:latin typeface="Times New Roman" panose="02020603050405020304" pitchFamily="18" charset="0"/>
                <a:cs typeface="Times New Roman" panose="02020603050405020304" pitchFamily="18" charset="0"/>
              </a:rPr>
              <a:t> (large uncertainty).</a:t>
            </a:r>
          </a:p>
        </p:txBody>
      </p:sp>
      <p:sp>
        <p:nvSpPr>
          <p:cNvPr id="5" name="Title 1">
            <a:extLst>
              <a:ext uri="{FF2B5EF4-FFF2-40B4-BE49-F238E27FC236}">
                <a16:creationId xmlns:a16="http://schemas.microsoft.com/office/drawing/2014/main" id="{7F3CCD78-8264-0C55-1935-06913AC099F3}"/>
              </a:ext>
            </a:extLst>
          </p:cNvPr>
          <p:cNvSpPr txBox="1">
            <a:spLocks/>
          </p:cNvSpPr>
          <p:nvPr/>
        </p:nvSpPr>
        <p:spPr>
          <a:xfrm>
            <a:off x="381000" y="230438"/>
            <a:ext cx="83820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000" b="1" dirty="0">
                <a:solidFill>
                  <a:srgbClr val="FF0000"/>
                </a:solidFill>
              </a:rPr>
              <a:t>Strangeness enhancement with bottom meson in small systems </a:t>
            </a:r>
          </a:p>
        </p:txBody>
      </p:sp>
    </p:spTree>
    <p:extLst>
      <p:ext uri="{BB962C8B-B14F-4D97-AF65-F5344CB8AC3E}">
        <p14:creationId xmlns:p14="http://schemas.microsoft.com/office/powerpoint/2010/main" val="1871265833"/>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2549D8-1690-912B-DF2A-991E763DABA2}"/>
              </a:ext>
            </a:extLst>
          </p:cNvPr>
          <p:cNvSpPr>
            <a:spLocks noGrp="1"/>
          </p:cNvSpPr>
          <p:nvPr>
            <p:ph type="sldNum" sz="quarter" idx="12"/>
          </p:nvPr>
        </p:nvSpPr>
        <p:spPr/>
        <p:txBody>
          <a:bodyPr/>
          <a:lstStyle/>
          <a:p>
            <a:pPr>
              <a:defRPr/>
            </a:pPr>
            <a:fld id="{CEF33F42-3AFE-4989-9DA6-10DF86F63805}" type="slidenum">
              <a:rPr lang="en-US" smtClean="0"/>
              <a:pPr>
                <a:defRPr/>
              </a:pPr>
              <a:t>36</a:t>
            </a:fld>
            <a:endParaRPr lang="en-US"/>
          </a:p>
        </p:txBody>
      </p:sp>
      <p:sp>
        <p:nvSpPr>
          <p:cNvPr id="4" name="TextBox 3">
            <a:extLst>
              <a:ext uri="{FF2B5EF4-FFF2-40B4-BE49-F238E27FC236}">
                <a16:creationId xmlns:a16="http://schemas.microsoft.com/office/drawing/2014/main" id="{54C9A7A9-F6ED-5EE2-0A5E-03396441C752}"/>
              </a:ext>
            </a:extLst>
          </p:cNvPr>
          <p:cNvSpPr txBox="1"/>
          <p:nvPr/>
        </p:nvSpPr>
        <p:spPr>
          <a:xfrm>
            <a:off x="609600" y="1219200"/>
            <a:ext cx="7924800" cy="5570756"/>
          </a:xfrm>
          <a:prstGeom prst="rect">
            <a:avLst/>
          </a:prstGeom>
          <a:noFill/>
        </p:spPr>
        <p:txBody>
          <a:bodyPr wrap="square" rtlCol="0">
            <a:spAutoFit/>
          </a:bodyPr>
          <a:lstStyle/>
          <a:p>
            <a:r>
              <a:rPr lang="en-US" dirty="0"/>
              <a:t>The current hotspot is baryon enhancement</a:t>
            </a:r>
          </a:p>
          <a:p>
            <a:endParaRPr lang="en-US" dirty="0"/>
          </a:p>
          <a:p>
            <a:pPr marL="742950" lvl="1" indent="-285750">
              <a:buFont typeface="Wingdings" panose="05000000000000000000" pitchFamily="2" charset="2"/>
              <a:buChar char="q"/>
            </a:pPr>
            <a:r>
              <a:rPr lang="en-US" dirty="0"/>
              <a:t>PYTHIA: Color Reconnection </a:t>
            </a:r>
          </a:p>
          <a:p>
            <a:pPr marL="742950" lvl="1"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SHM+RQM: feed down from charm baryon states unlisted in PDG. </a:t>
            </a:r>
          </a:p>
          <a:p>
            <a:pPr marL="742950" lvl="1"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err="1"/>
              <a:t>Catana</a:t>
            </a:r>
            <a:r>
              <a:rPr lang="en-US" dirty="0"/>
              <a:t>:  include coalescence to describe the data </a:t>
            </a:r>
          </a:p>
          <a:p>
            <a:pPr marL="742950" lvl="1"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POWLANG: include coalescence and diquark excitations. </a:t>
            </a:r>
          </a:p>
          <a:p>
            <a:pPr marL="742950" lvl="1"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EPOS4HQ: w/ and w/o coalescence</a:t>
            </a:r>
          </a:p>
          <a:p>
            <a:pPr marL="742950" lvl="1" indent="-285750">
              <a:buFont typeface="Wingdings" panose="05000000000000000000" pitchFamily="2" charset="2"/>
              <a:buChar char="q"/>
            </a:pPr>
            <a:endParaRPr lang="en-US" dirty="0"/>
          </a:p>
          <a:p>
            <a:pPr marL="742950" lvl="1" indent="-285750">
              <a:buFont typeface="Wingdings" panose="05000000000000000000" pitchFamily="2" charset="2"/>
              <a:buChar char="q"/>
            </a:pPr>
            <a:r>
              <a:rPr lang="en-US" dirty="0"/>
              <a:t>……</a:t>
            </a:r>
          </a:p>
          <a:p>
            <a:pPr marL="285750" indent="-285750">
              <a:buFont typeface="Arial" panose="020B0604020202020204" pitchFamily="34" charset="0"/>
              <a:buChar char="•"/>
            </a:pPr>
            <a:endParaRPr lang="en-US" dirty="0"/>
          </a:p>
          <a:p>
            <a:r>
              <a:rPr lang="en-US" sz="2500" b="1" dirty="0">
                <a:solidFill>
                  <a:srgbClr val="0000FF"/>
                </a:solidFill>
              </a:rPr>
              <a:t>All require interactions beyond the baseline string fragmentations, but no model can describe all data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
        <p:nvSpPr>
          <p:cNvPr id="5" name="TextBox 4">
            <a:extLst>
              <a:ext uri="{FF2B5EF4-FFF2-40B4-BE49-F238E27FC236}">
                <a16:creationId xmlns:a16="http://schemas.microsoft.com/office/drawing/2014/main" id="{A698FFAB-E150-E7AF-B465-9C513D4E1A78}"/>
              </a:ext>
            </a:extLst>
          </p:cNvPr>
          <p:cNvSpPr txBox="1"/>
          <p:nvPr/>
        </p:nvSpPr>
        <p:spPr>
          <a:xfrm>
            <a:off x="1066800" y="348158"/>
            <a:ext cx="7010400" cy="369332"/>
          </a:xfrm>
          <a:prstGeom prst="rect">
            <a:avLst/>
          </a:prstGeom>
          <a:noFill/>
        </p:spPr>
        <p:txBody>
          <a:bodyPr wrap="square">
            <a:spAutoFit/>
          </a:bodyPr>
          <a:lstStyle/>
          <a:p>
            <a:r>
              <a:rPr lang="en-US" sz="1800" b="1" dirty="0">
                <a:solidFill>
                  <a:srgbClr val="FF0000"/>
                </a:solidFill>
              </a:rPr>
              <a:t>Can we quantify QGP effects from heavy flavor hadronization?</a:t>
            </a:r>
          </a:p>
        </p:txBody>
      </p:sp>
    </p:spTree>
    <p:extLst>
      <p:ext uri="{BB962C8B-B14F-4D97-AF65-F5344CB8AC3E}">
        <p14:creationId xmlns:p14="http://schemas.microsoft.com/office/powerpoint/2010/main" val="825943878"/>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90500" y="838200"/>
            <a:ext cx="8763000" cy="5801588"/>
          </a:xfrm>
          <a:prstGeom prst="rect">
            <a:avLst/>
          </a:prstGeom>
          <a:noFill/>
        </p:spPr>
        <p:txBody>
          <a:bodyPr wrap="square" rtlCol="0">
            <a:spAutoFit/>
          </a:bodyPr>
          <a:lstStyle/>
          <a:p>
            <a:pPr marL="342900" indent="-342900">
              <a:spcBef>
                <a:spcPts val="600"/>
              </a:spcBef>
              <a:buFont typeface="Wingdings" panose="05000000000000000000" pitchFamily="2" charset="2"/>
              <a:buChar char="q"/>
            </a:pPr>
            <a:r>
              <a:rPr lang="en-US" sz="2200" dirty="0">
                <a:latin typeface="+mj-lt"/>
                <a:cs typeface="Times New Roman" panose="02020603050405020304" pitchFamily="18" charset="0"/>
              </a:rPr>
              <a:t>For both charm and bottom hadron in small systems, data shows:</a:t>
            </a:r>
          </a:p>
          <a:p>
            <a:pPr marL="800100" lvl="1" indent="-342900">
              <a:spcBef>
                <a:spcPts val="600"/>
              </a:spcBef>
              <a:buFont typeface="Wingdings" panose="05000000000000000000" pitchFamily="2" charset="2"/>
              <a:buChar char="v"/>
            </a:pPr>
            <a:r>
              <a:rPr lang="en-US" sz="2200" dirty="0">
                <a:latin typeface="+mj-lt"/>
                <a:cs typeface="Times New Roman" panose="02020603050405020304" pitchFamily="18" charset="0"/>
              </a:rPr>
              <a:t>Significant enhancement or suppression in production</a:t>
            </a:r>
          </a:p>
          <a:p>
            <a:pPr marL="800100" lvl="1" indent="-342900">
              <a:spcBef>
                <a:spcPts val="600"/>
              </a:spcBef>
              <a:buFont typeface="Wingdings" panose="05000000000000000000" pitchFamily="2" charset="2"/>
              <a:buChar char="v"/>
            </a:pPr>
            <a:r>
              <a:rPr lang="en-US" sz="2200" dirty="0">
                <a:latin typeface="+mj-lt"/>
                <a:cs typeface="Times New Roman" panose="02020603050405020304" pitchFamily="18" charset="0"/>
              </a:rPr>
              <a:t>Significant elliptic flow</a:t>
            </a:r>
          </a:p>
          <a:p>
            <a:pPr marL="800100" lvl="1" indent="-342900">
              <a:spcBef>
                <a:spcPts val="600"/>
              </a:spcBef>
              <a:buFont typeface="Wingdings" panose="05000000000000000000" pitchFamily="2" charset="2"/>
              <a:buChar char="v"/>
            </a:pPr>
            <a:r>
              <a:rPr lang="en-US" sz="2200" dirty="0">
                <a:latin typeface="+mj-lt"/>
                <a:cs typeface="Times New Roman" panose="02020603050405020304" pitchFamily="18" charset="0"/>
              </a:rPr>
              <a:t>Significant enhancement of baryons production </a:t>
            </a:r>
            <a:r>
              <a:rPr lang="en-US" sz="2200" dirty="0" err="1">
                <a:latin typeface="+mj-lt"/>
                <a:cs typeface="Times New Roman" panose="02020603050405020304" pitchFamily="18" charset="0"/>
              </a:rPr>
              <a:t>w.r.t.</a:t>
            </a:r>
            <a:r>
              <a:rPr lang="en-US" sz="2200" dirty="0">
                <a:latin typeface="+mj-lt"/>
                <a:cs typeface="Times New Roman" panose="02020603050405020304" pitchFamily="18" charset="0"/>
              </a:rPr>
              <a:t> </a:t>
            </a:r>
            <a:r>
              <a:rPr lang="en-US" sz="2200" dirty="0" err="1">
                <a:latin typeface="+mj-lt"/>
                <a:cs typeface="Times New Roman" panose="02020603050405020304" pitchFamily="18" charset="0"/>
              </a:rPr>
              <a:t>ee</a:t>
            </a:r>
            <a:r>
              <a:rPr lang="en-US" sz="2200" dirty="0">
                <a:latin typeface="+mj-lt"/>
                <a:cs typeface="Times New Roman" panose="02020603050405020304" pitchFamily="18" charset="0"/>
              </a:rPr>
              <a:t> </a:t>
            </a:r>
          </a:p>
          <a:p>
            <a:pPr marL="800100" lvl="1" indent="-342900">
              <a:spcBef>
                <a:spcPts val="600"/>
              </a:spcBef>
              <a:buFont typeface="Wingdings" panose="05000000000000000000" pitchFamily="2" charset="2"/>
              <a:buChar char="v"/>
            </a:pPr>
            <a:r>
              <a:rPr lang="en-US" sz="2200" dirty="0">
                <a:latin typeface="+mj-lt"/>
                <a:cs typeface="Times New Roman" panose="02020603050405020304" pitchFamily="18" charset="0"/>
              </a:rPr>
              <a:t>Significant enhancement of charm, bottom mesons with strangeness</a:t>
            </a:r>
          </a:p>
          <a:p>
            <a:pPr marL="214313" indent="-214313">
              <a:spcBef>
                <a:spcPts val="1800"/>
              </a:spcBef>
              <a:buFont typeface="Wingdings" panose="05000000000000000000" pitchFamily="2" charset="2"/>
              <a:buChar char="q"/>
            </a:pPr>
            <a:r>
              <a:rPr lang="en-US" sz="2200" dirty="0">
                <a:latin typeface="+mj-lt"/>
                <a:cs typeface="Times New Roman" panose="02020603050405020304" pitchFamily="18" charset="0"/>
              </a:rPr>
              <a:t> All models requires physics processes beyond baseline string fragmentation. </a:t>
            </a:r>
          </a:p>
          <a:p>
            <a:pPr marL="800100" lvl="1" indent="-342900">
              <a:spcBef>
                <a:spcPts val="1800"/>
              </a:spcBef>
              <a:buFont typeface="Wingdings" panose="05000000000000000000" pitchFamily="2" charset="2"/>
              <a:buChar char="v"/>
            </a:pPr>
            <a:r>
              <a:rPr lang="en-US" sz="2200" dirty="0">
                <a:latin typeface="+mj-lt"/>
                <a:cs typeface="Times New Roman" panose="02020603050405020304" pitchFamily="18" charset="0"/>
              </a:rPr>
              <a:t>Thermalized QGP droplets or unthermalized partonic matter</a:t>
            </a:r>
            <a:r>
              <a:rPr lang="en-US" sz="2200" b="1" dirty="0">
                <a:solidFill>
                  <a:srgbClr val="FF0000"/>
                </a:solidFill>
                <a:latin typeface="+mj-lt"/>
                <a:cs typeface="Times New Roman" panose="02020603050405020304" pitchFamily="18" charset="0"/>
              </a:rPr>
              <a:t>??</a:t>
            </a:r>
          </a:p>
          <a:p>
            <a:pPr marL="800100" lvl="1" indent="-342900">
              <a:spcBef>
                <a:spcPts val="600"/>
              </a:spcBef>
              <a:buFont typeface="Wingdings" panose="05000000000000000000" pitchFamily="2" charset="2"/>
              <a:buChar char="v"/>
            </a:pPr>
            <a:r>
              <a:rPr lang="en-US" sz="2200" dirty="0">
                <a:latin typeface="+mj-lt"/>
                <a:cs typeface="Times New Roman" panose="02020603050405020304" pitchFamily="18" charset="0"/>
              </a:rPr>
              <a:t>None can explain all the data </a:t>
            </a:r>
          </a:p>
          <a:p>
            <a:pPr marL="342900" indent="-342900">
              <a:spcBef>
                <a:spcPts val="1800"/>
              </a:spcBef>
              <a:buFont typeface="Wingdings" panose="05000000000000000000" pitchFamily="2" charset="2"/>
              <a:buChar char="q"/>
            </a:pPr>
            <a:r>
              <a:rPr lang="en-US" sz="2200" dirty="0">
                <a:latin typeface="+mj-lt"/>
                <a:cs typeface="Times New Roman" panose="02020603050405020304" pitchFamily="18" charset="0"/>
              </a:rPr>
              <a:t>More precise and more differential measurements </a:t>
            </a:r>
            <a:r>
              <a:rPr lang="en-US" sz="2200" b="1" dirty="0">
                <a:solidFill>
                  <a:srgbClr val="0000FF"/>
                </a:solidFill>
                <a:latin typeface="+mj-lt"/>
                <a:cs typeface="Times New Roman" panose="02020603050405020304" pitchFamily="18" charset="0"/>
              </a:rPr>
              <a:t>may be </a:t>
            </a:r>
            <a:r>
              <a:rPr lang="en-US" sz="2200" dirty="0">
                <a:latin typeface="+mj-lt"/>
                <a:cs typeface="Times New Roman" panose="02020603050405020304" pitchFamily="18" charset="0"/>
              </a:rPr>
              <a:t>needed to gain further insight</a:t>
            </a:r>
          </a:p>
          <a:p>
            <a:pPr marL="800100" lvl="1" indent="-342900">
              <a:spcBef>
                <a:spcPts val="1800"/>
              </a:spcBef>
              <a:buFont typeface="Wingdings" panose="05000000000000000000" pitchFamily="2" charset="2"/>
              <a:buChar char="v"/>
            </a:pPr>
            <a:r>
              <a:rPr lang="en-US" sz="2200" dirty="0">
                <a:latin typeface="+mj-lt"/>
                <a:cs typeface="Times New Roman" panose="02020603050405020304" pitchFamily="18" charset="0"/>
              </a:rPr>
              <a:t>For both small and large systems</a:t>
            </a:r>
          </a:p>
        </p:txBody>
      </p:sp>
      <p:sp>
        <p:nvSpPr>
          <p:cNvPr id="3" name="TextBox 2"/>
          <p:cNvSpPr txBox="1"/>
          <p:nvPr/>
        </p:nvSpPr>
        <p:spPr>
          <a:xfrm>
            <a:off x="1543050" y="76200"/>
            <a:ext cx="6000750" cy="553998"/>
          </a:xfrm>
          <a:prstGeom prst="rect">
            <a:avLst/>
          </a:prstGeom>
          <a:noFill/>
        </p:spPr>
        <p:txBody>
          <a:bodyPr wrap="square" rtlCol="0">
            <a:spAutoFit/>
          </a:bodyPr>
          <a:lstStyle/>
          <a:p>
            <a:pPr algn="ctr"/>
            <a:r>
              <a:rPr lang="en-US" sz="3000" b="1" dirty="0">
                <a:solidFill>
                  <a:srgbClr val="FF0000"/>
                </a:solidFill>
              </a:rPr>
              <a:t>Summary &amp; comments</a:t>
            </a:r>
          </a:p>
        </p:txBody>
      </p:sp>
      <p:sp>
        <p:nvSpPr>
          <p:cNvPr id="8" name="Slide Number Placeholder 7"/>
          <p:cNvSpPr>
            <a:spLocks noGrp="1"/>
          </p:cNvSpPr>
          <p:nvPr>
            <p:ph type="sldNum" sz="quarter" idx="12"/>
          </p:nvPr>
        </p:nvSpPr>
        <p:spPr/>
        <p:txBody>
          <a:bodyPr/>
          <a:lstStyle/>
          <a:p>
            <a:pPr>
              <a:defRPr/>
            </a:pPr>
            <a:fld id="{CEF33F42-3AFE-4989-9DA6-10DF86F63805}" type="slidenum">
              <a:rPr lang="en-US" smtClean="0"/>
              <a:pPr>
                <a:defRPr/>
              </a:pPr>
              <a:t>37</a:t>
            </a:fld>
            <a:endParaRPr lang="en-US" dirty="0"/>
          </a:p>
        </p:txBody>
      </p:sp>
    </p:spTree>
    <p:extLst>
      <p:ext uri="{BB962C8B-B14F-4D97-AF65-F5344CB8AC3E}">
        <p14:creationId xmlns:p14="http://schemas.microsoft.com/office/powerpoint/2010/main" val="22022694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xEl>
                                              <p:pRg st="5" end="5"/>
                                            </p:txEl>
                                          </p:spTgt>
                                        </p:tgtEl>
                                        <p:attrNameLst>
                                          <p:attrName>style.visibility</p:attrName>
                                        </p:attrNameLst>
                                      </p:cBhvr>
                                      <p:to>
                                        <p:strVal val="visible"/>
                                      </p:to>
                                    </p:set>
                                    <p:animEffect transition="in" filter="randombar(horizontal)">
                                      <p:cBhvr>
                                        <p:cTn id="7" dur="500"/>
                                        <p:tgtEl>
                                          <p:spTgt spid="10">
                                            <p:txEl>
                                              <p:pRg st="5" end="5"/>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10">
                                            <p:txEl>
                                              <p:pRg st="6" end="6"/>
                                            </p:txEl>
                                          </p:spTgt>
                                        </p:tgtEl>
                                        <p:attrNameLst>
                                          <p:attrName>style.visibility</p:attrName>
                                        </p:attrNameLst>
                                      </p:cBhvr>
                                      <p:to>
                                        <p:strVal val="visible"/>
                                      </p:to>
                                    </p:set>
                                    <p:animEffect transition="in" filter="randombar(horizontal)">
                                      <p:cBhvr>
                                        <p:cTn id="10" dur="500"/>
                                        <p:tgtEl>
                                          <p:spTgt spid="10">
                                            <p:txEl>
                                              <p:pRg st="6" end="6"/>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10">
                                            <p:txEl>
                                              <p:pRg st="7" end="7"/>
                                            </p:txEl>
                                          </p:spTgt>
                                        </p:tgtEl>
                                        <p:attrNameLst>
                                          <p:attrName>style.visibility</p:attrName>
                                        </p:attrNameLst>
                                      </p:cBhvr>
                                      <p:to>
                                        <p:strVal val="visible"/>
                                      </p:to>
                                    </p:set>
                                    <p:animEffect transition="in" filter="randombar(horizontal)">
                                      <p:cBhvr>
                                        <p:cTn id="13" dur="500"/>
                                        <p:tgtEl>
                                          <p:spTgt spid="10">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0">
                                            <p:txEl>
                                              <p:pRg st="8" end="8"/>
                                            </p:txEl>
                                          </p:spTgt>
                                        </p:tgtEl>
                                        <p:attrNameLst>
                                          <p:attrName>style.visibility</p:attrName>
                                        </p:attrNameLst>
                                      </p:cBhvr>
                                      <p:to>
                                        <p:strVal val="visible"/>
                                      </p:to>
                                    </p:set>
                                    <p:animEffect transition="in" filter="randombar(horizontal)">
                                      <p:cBhvr>
                                        <p:cTn id="18" dur="500"/>
                                        <p:tgtEl>
                                          <p:spTgt spid="10">
                                            <p:txEl>
                                              <p:pRg st="8" end="8"/>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10">
                                            <p:txEl>
                                              <p:pRg st="9" end="9"/>
                                            </p:txEl>
                                          </p:spTgt>
                                        </p:tgtEl>
                                        <p:attrNameLst>
                                          <p:attrName>style.visibility</p:attrName>
                                        </p:attrNameLst>
                                      </p:cBhvr>
                                      <p:to>
                                        <p:strVal val="visible"/>
                                      </p:to>
                                    </p:set>
                                    <p:animEffect transition="in" filter="randombar(horizontal)">
                                      <p:cBhvr>
                                        <p:cTn id="23" dur="5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98443" y="2971800"/>
            <a:ext cx="7620000" cy="861774"/>
          </a:xfrm>
          <a:prstGeom prst="rect">
            <a:avLst/>
          </a:prstGeom>
          <a:noFill/>
        </p:spPr>
        <p:txBody>
          <a:bodyPr wrap="square" rtlCol="0">
            <a:spAutoFit/>
          </a:bodyPr>
          <a:lstStyle/>
          <a:p>
            <a:pPr algn="ctr"/>
            <a:r>
              <a:rPr lang="en-US" sz="5000" dirty="0"/>
              <a:t>Backup </a:t>
            </a:r>
          </a:p>
        </p:txBody>
      </p:sp>
      <p:sp>
        <p:nvSpPr>
          <p:cNvPr id="6" name="Slide Number Placeholder 5"/>
          <p:cNvSpPr>
            <a:spLocks noGrp="1"/>
          </p:cNvSpPr>
          <p:nvPr>
            <p:ph type="sldNum" sz="quarter" idx="12"/>
          </p:nvPr>
        </p:nvSpPr>
        <p:spPr/>
        <p:txBody>
          <a:bodyPr/>
          <a:lstStyle/>
          <a:p>
            <a:pPr>
              <a:defRPr/>
            </a:pPr>
            <a:fld id="{CEF33F42-3AFE-4989-9DA6-10DF86F63805}" type="slidenum">
              <a:rPr lang="en-US" smtClean="0"/>
              <a:pPr>
                <a:defRPr/>
              </a:pPr>
              <a:t>38</a:t>
            </a:fld>
            <a:endParaRPr lang="en-US"/>
          </a:p>
        </p:txBody>
      </p:sp>
    </p:spTree>
    <p:extLst>
      <p:ext uri="{BB962C8B-B14F-4D97-AF65-F5344CB8AC3E}">
        <p14:creationId xmlns:p14="http://schemas.microsoft.com/office/powerpoint/2010/main" val="699930959"/>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F25DC3-07A8-4630-C2C1-1CEB6DC820D4}"/>
              </a:ext>
            </a:extLst>
          </p:cNvPr>
          <p:cNvSpPr>
            <a:spLocks noGrp="1"/>
          </p:cNvSpPr>
          <p:nvPr>
            <p:ph type="sldNum" sz="quarter" idx="12"/>
          </p:nvPr>
        </p:nvSpPr>
        <p:spPr/>
        <p:txBody>
          <a:bodyPr/>
          <a:lstStyle/>
          <a:p>
            <a:pPr>
              <a:defRPr/>
            </a:pPr>
            <a:fld id="{CEF33F42-3AFE-4989-9DA6-10DF86F63805}" type="slidenum">
              <a:rPr lang="en-US" smtClean="0"/>
              <a:pPr>
                <a:defRPr/>
              </a:pPr>
              <a:t>39</a:t>
            </a:fld>
            <a:endParaRPr lang="en-US"/>
          </a:p>
        </p:txBody>
      </p:sp>
      <p:pic>
        <p:nvPicPr>
          <p:cNvPr id="4" name="Picture 3">
            <a:extLst>
              <a:ext uri="{FF2B5EF4-FFF2-40B4-BE49-F238E27FC236}">
                <a16:creationId xmlns:a16="http://schemas.microsoft.com/office/drawing/2014/main" id="{D5FA0B83-23C4-8111-8895-C9C9C0551E9C}"/>
              </a:ext>
            </a:extLst>
          </p:cNvPr>
          <p:cNvPicPr>
            <a:picLocks noChangeAspect="1"/>
          </p:cNvPicPr>
          <p:nvPr/>
        </p:nvPicPr>
        <p:blipFill>
          <a:blip r:embed="rId2"/>
          <a:stretch>
            <a:fillRect/>
          </a:stretch>
        </p:blipFill>
        <p:spPr>
          <a:xfrm>
            <a:off x="1447800" y="838200"/>
            <a:ext cx="5841086" cy="4510109"/>
          </a:xfrm>
          <a:prstGeom prst="rect">
            <a:avLst/>
          </a:prstGeom>
        </p:spPr>
      </p:pic>
    </p:spTree>
    <p:extLst>
      <p:ext uri="{BB962C8B-B14F-4D97-AF65-F5344CB8AC3E}">
        <p14:creationId xmlns:p14="http://schemas.microsoft.com/office/powerpoint/2010/main" val="2928657474"/>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
            <a:ext cx="8686800" cy="685482"/>
          </a:xfrm>
        </p:spPr>
        <p:txBody>
          <a:bodyPr>
            <a:normAutofit/>
          </a:bodyPr>
          <a:lstStyle/>
          <a:p>
            <a:r>
              <a:rPr lang="en-US" sz="2500" b="1" dirty="0">
                <a:solidFill>
                  <a:srgbClr val="FF0000"/>
                </a:solidFill>
                <a:latin typeface="Arial" panose="020B0604020202020204" pitchFamily="34" charset="0"/>
                <a:cs typeface="Arial" panose="020B0604020202020204" pitchFamily="34" charset="0"/>
              </a:rPr>
              <a:t>Essential to understand Open Heavy Flavor Production</a:t>
            </a:r>
          </a:p>
        </p:txBody>
      </p:sp>
      <p:sp>
        <p:nvSpPr>
          <p:cNvPr id="3" name="Content Placeholder 2"/>
          <p:cNvSpPr>
            <a:spLocks noGrp="1"/>
          </p:cNvSpPr>
          <p:nvPr>
            <p:ph idx="1"/>
          </p:nvPr>
        </p:nvSpPr>
        <p:spPr>
          <a:xfrm>
            <a:off x="228600" y="913130"/>
            <a:ext cx="8732520" cy="5443220"/>
          </a:xfrm>
        </p:spPr>
        <p:txBody>
          <a:bodyPr>
            <a:normAutofit fontScale="92500"/>
          </a:bodyPr>
          <a:lstStyle/>
          <a:p>
            <a:r>
              <a:rPr lang="en-US" sz="2900" dirty="0">
                <a:solidFill>
                  <a:srgbClr val="0000FF"/>
                </a:solidFill>
                <a:latin typeface="+mj-lt"/>
                <a:cs typeface="Times New Roman" panose="02020603050405020304" pitchFamily="18" charset="0"/>
              </a:rPr>
              <a:t>One of the most important probes for </a:t>
            </a:r>
            <a:r>
              <a:rPr lang="en-US" sz="2900" dirty="0" err="1">
                <a:solidFill>
                  <a:srgbClr val="0000FF"/>
                </a:solidFill>
                <a:latin typeface="+mj-lt"/>
                <a:cs typeface="Times New Roman" panose="02020603050405020304" pitchFamily="18" charset="0"/>
              </a:rPr>
              <a:t>sQGP</a:t>
            </a:r>
            <a:endParaRPr lang="en-US" sz="2900" dirty="0">
              <a:solidFill>
                <a:srgbClr val="0000FF"/>
              </a:solidFill>
              <a:latin typeface="+mj-lt"/>
              <a:cs typeface="Times New Roman" panose="02020603050405020304" pitchFamily="18" charset="0"/>
            </a:endParaRPr>
          </a:p>
          <a:p>
            <a:pPr lvl="1"/>
            <a:r>
              <a:rPr lang="en-US" sz="2500" dirty="0">
                <a:latin typeface="+mj-lt"/>
                <a:cs typeface="Times New Roman" panose="02020603050405020304" pitchFamily="18" charset="0"/>
              </a:rPr>
              <a:t>Interactions between heavy quark and medium are quite different from the ones for light quarks</a:t>
            </a:r>
          </a:p>
          <a:p>
            <a:pPr lvl="2"/>
            <a:r>
              <a:rPr lang="en-US" sz="2100" dirty="0">
                <a:latin typeface="+mj-lt"/>
                <a:cs typeface="Times New Roman" panose="02020603050405020304" pitchFamily="18" charset="0"/>
              </a:rPr>
              <a:t>gluon radiation, collisional energy loss, collisional disassociation,  </a:t>
            </a:r>
            <a:r>
              <a:rPr lang="en-US" sz="2100" dirty="0" err="1">
                <a:latin typeface="+mj-lt"/>
                <a:cs typeface="Times New Roman" panose="02020603050405020304" pitchFamily="18" charset="0"/>
              </a:rPr>
              <a:t>etc</a:t>
            </a:r>
            <a:endParaRPr lang="en-US" sz="2100" dirty="0">
              <a:latin typeface="+mj-lt"/>
              <a:cs typeface="Times New Roman" panose="02020603050405020304" pitchFamily="18" charset="0"/>
            </a:endParaRPr>
          </a:p>
          <a:p>
            <a:pPr lvl="1"/>
            <a:r>
              <a:rPr lang="en-US" sz="2500" dirty="0">
                <a:latin typeface="+mj-lt"/>
                <a:cs typeface="Times New Roman" panose="02020603050405020304" pitchFamily="18" charset="0"/>
              </a:rPr>
              <a:t> allow further understanding of the medium properties. </a:t>
            </a:r>
          </a:p>
          <a:p>
            <a:pPr lvl="1"/>
            <a:r>
              <a:rPr lang="en-US" sz="2500" dirty="0">
                <a:latin typeface="+mj-lt"/>
                <a:cs typeface="Times New Roman" panose="02020603050405020304" pitchFamily="18" charset="0"/>
              </a:rPr>
              <a:t>A “</a:t>
            </a:r>
            <a:r>
              <a:rPr lang="en-US" sz="2500" b="1" dirty="0">
                <a:solidFill>
                  <a:srgbClr val="FFCC00"/>
                </a:solidFill>
                <a:latin typeface="+mj-lt"/>
                <a:cs typeface="Times New Roman" panose="02020603050405020304" pitchFamily="18" charset="0"/>
              </a:rPr>
              <a:t>Gold Mine</a:t>
            </a:r>
            <a:r>
              <a:rPr lang="en-US" sz="2500" dirty="0">
                <a:latin typeface="+mj-lt"/>
                <a:cs typeface="Times New Roman" panose="02020603050405020304" pitchFamily="18" charset="0"/>
              </a:rPr>
              <a:t>” being fully explored. </a:t>
            </a:r>
          </a:p>
          <a:p>
            <a:pPr lvl="1"/>
            <a:endParaRPr lang="en-US" sz="2100" dirty="0">
              <a:latin typeface="+mj-lt"/>
              <a:cs typeface="Times New Roman" panose="02020603050405020304" pitchFamily="18" charset="0"/>
            </a:endParaRPr>
          </a:p>
          <a:p>
            <a:pPr lvl="1"/>
            <a:endParaRPr lang="en-US" sz="2500" dirty="0">
              <a:latin typeface="+mj-lt"/>
              <a:cs typeface="Times New Roman" panose="02020603050405020304" pitchFamily="18" charset="0"/>
            </a:endParaRPr>
          </a:p>
          <a:p>
            <a:r>
              <a:rPr lang="en-US" sz="2900" dirty="0">
                <a:solidFill>
                  <a:srgbClr val="0000FF"/>
                </a:solidFill>
                <a:latin typeface="+mj-lt"/>
                <a:cs typeface="Times New Roman" panose="02020603050405020304" pitchFamily="18" charset="0"/>
              </a:rPr>
              <a:t>A good reference to </a:t>
            </a:r>
            <a:r>
              <a:rPr lang="en-US" sz="2900" dirty="0" err="1">
                <a:solidFill>
                  <a:srgbClr val="0000FF"/>
                </a:solidFill>
                <a:latin typeface="+mj-lt"/>
                <a:cs typeface="Times New Roman" panose="02020603050405020304" pitchFamily="18" charset="0"/>
              </a:rPr>
              <a:t>quarkonia</a:t>
            </a:r>
            <a:r>
              <a:rPr lang="en-US" sz="2900" dirty="0">
                <a:solidFill>
                  <a:srgbClr val="0000FF"/>
                </a:solidFill>
                <a:latin typeface="+mj-lt"/>
                <a:cs typeface="Times New Roman" panose="02020603050405020304" pitchFamily="18" charset="0"/>
              </a:rPr>
              <a:t> production</a:t>
            </a:r>
          </a:p>
          <a:p>
            <a:pPr lvl="1"/>
            <a:r>
              <a:rPr lang="en-US" sz="2500" dirty="0">
                <a:latin typeface="+mj-lt"/>
                <a:cs typeface="Times New Roman" panose="02020603050405020304" pitchFamily="18" charset="0"/>
              </a:rPr>
              <a:t>Similar initial state effects</a:t>
            </a:r>
          </a:p>
          <a:p>
            <a:pPr lvl="2"/>
            <a:r>
              <a:rPr lang="en-US" sz="2100" dirty="0">
                <a:latin typeface="+mj-lt"/>
                <a:cs typeface="Times New Roman" panose="02020603050405020304" pitchFamily="18" charset="0"/>
              </a:rPr>
              <a:t>CGC, Shadowing, initial state energy loss, etc. </a:t>
            </a:r>
          </a:p>
          <a:p>
            <a:pPr lvl="1"/>
            <a:r>
              <a:rPr lang="en-US" sz="2500" dirty="0">
                <a:latin typeface="+mj-lt"/>
                <a:cs typeface="Times New Roman" panose="02020603050405020304" pitchFamily="18" charset="0"/>
              </a:rPr>
              <a:t>Large cross section (compared to J/</a:t>
            </a:r>
            <a:r>
              <a:rPr lang="el-GR" sz="2500" dirty="0">
                <a:latin typeface="+mj-lt"/>
                <a:cs typeface="Times New Roman" panose="02020603050405020304" pitchFamily="18" charset="0"/>
              </a:rPr>
              <a:t>ψ</a:t>
            </a:r>
            <a:r>
              <a:rPr lang="en-US" sz="2500" dirty="0">
                <a:latin typeface="+mj-lt"/>
                <a:cs typeface="Times New Roman" panose="02020603050405020304" pitchFamily="18" charset="0"/>
              </a:rPr>
              <a:t>). </a:t>
            </a:r>
          </a:p>
          <a:p>
            <a:pPr lvl="2"/>
            <a:r>
              <a:rPr lang="en-US" sz="2100" dirty="0">
                <a:latin typeface="+mj-lt"/>
                <a:cs typeface="Times New Roman" panose="02020603050405020304" pitchFamily="18" charset="0"/>
              </a:rPr>
              <a:t>Accurate reference measurements. </a:t>
            </a:r>
          </a:p>
          <a:p>
            <a:pPr lvl="2"/>
            <a:endParaRPr lang="en-US" sz="2100" dirty="0">
              <a:latin typeface="+mj-lt"/>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pPr>
              <a:defRPr/>
            </a:pPr>
            <a:fld id="{A9890A5B-BAEF-467C-A961-F4188B13A4E1}" type="slidenum">
              <a:rPr lang="en-US" smtClean="0"/>
              <a:pPr>
                <a:defRPr/>
              </a:pPr>
              <a:t>4</a:t>
            </a:fld>
            <a:endParaRPr lang="en-US"/>
          </a:p>
        </p:txBody>
      </p:sp>
    </p:spTree>
    <p:extLst>
      <p:ext uri="{BB962C8B-B14F-4D97-AF65-F5344CB8AC3E}">
        <p14:creationId xmlns:p14="http://schemas.microsoft.com/office/powerpoint/2010/main" val="3321733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barn(outVertical)">
                                      <p:cBhvr>
                                        <p:cTn id="15" dur="500"/>
                                        <p:tgtEl>
                                          <p:spTgt spid="3">
                                            <p:txEl>
                                              <p:pRg st="7" end="7"/>
                                            </p:txEl>
                                          </p:spTgt>
                                        </p:tgtEl>
                                      </p:cBhvr>
                                    </p:animEffect>
                                  </p:childTnLst>
                                </p:cTn>
                              </p:par>
                              <p:par>
                                <p:cTn id="16" presetID="16" presetClass="entr" presetSubtype="37"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barn(outVertical)">
                                      <p:cBhvr>
                                        <p:cTn id="18" dur="500"/>
                                        <p:tgtEl>
                                          <p:spTgt spid="3">
                                            <p:txEl>
                                              <p:pRg st="8" end="8"/>
                                            </p:txEl>
                                          </p:spTgt>
                                        </p:tgtEl>
                                      </p:cBhvr>
                                    </p:animEffect>
                                  </p:childTnLst>
                                </p:cTn>
                              </p:par>
                              <p:par>
                                <p:cTn id="19" presetID="16" presetClass="entr" presetSubtype="37"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barn(outVertical)">
                                      <p:cBhvr>
                                        <p:cTn id="21" dur="500"/>
                                        <p:tgtEl>
                                          <p:spTgt spid="3">
                                            <p:txEl>
                                              <p:pRg st="9" end="9"/>
                                            </p:txEl>
                                          </p:spTgt>
                                        </p:tgtEl>
                                      </p:cBhvr>
                                    </p:animEffect>
                                  </p:childTnLst>
                                </p:cTn>
                              </p:par>
                              <p:par>
                                <p:cTn id="22" presetID="16" presetClass="entr" presetSubtype="37" fill="hold" nodeType="with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animEffect transition="in" filter="barn(outVertical)">
                                      <p:cBhvr>
                                        <p:cTn id="24" dur="500"/>
                                        <p:tgtEl>
                                          <p:spTgt spid="3">
                                            <p:txEl>
                                              <p:pRg st="10" end="10"/>
                                            </p:txEl>
                                          </p:spTgt>
                                        </p:tgtEl>
                                      </p:cBhvr>
                                    </p:animEffect>
                                  </p:childTnLst>
                                </p:cTn>
                              </p:par>
                              <p:par>
                                <p:cTn id="25" presetID="16" presetClass="entr" presetSubtype="37"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animEffect transition="in" filter="barn(outVertical)">
                                      <p:cBhvr>
                                        <p:cTn id="2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13E609-8EFF-7423-EE31-87F67E2E06EF}"/>
              </a:ext>
            </a:extLst>
          </p:cNvPr>
          <p:cNvSpPr>
            <a:spLocks noGrp="1"/>
          </p:cNvSpPr>
          <p:nvPr>
            <p:ph type="sldNum" sz="quarter" idx="12"/>
          </p:nvPr>
        </p:nvSpPr>
        <p:spPr/>
        <p:txBody>
          <a:bodyPr/>
          <a:lstStyle/>
          <a:p>
            <a:pPr>
              <a:defRPr/>
            </a:pPr>
            <a:fld id="{CEF33F42-3AFE-4989-9DA6-10DF86F63805}" type="slidenum">
              <a:rPr lang="en-US" smtClean="0"/>
              <a:pPr>
                <a:defRPr/>
              </a:pPr>
              <a:t>40</a:t>
            </a:fld>
            <a:endParaRPr lang="en-US"/>
          </a:p>
        </p:txBody>
      </p:sp>
      <p:pic>
        <p:nvPicPr>
          <p:cNvPr id="4" name="Picture 3">
            <a:extLst>
              <a:ext uri="{FF2B5EF4-FFF2-40B4-BE49-F238E27FC236}">
                <a16:creationId xmlns:a16="http://schemas.microsoft.com/office/drawing/2014/main" id="{5459F2E7-B1DD-247C-25C1-5DB4E76030F9}"/>
              </a:ext>
            </a:extLst>
          </p:cNvPr>
          <p:cNvPicPr>
            <a:picLocks noChangeAspect="1"/>
          </p:cNvPicPr>
          <p:nvPr/>
        </p:nvPicPr>
        <p:blipFill>
          <a:blip r:embed="rId2"/>
          <a:stretch>
            <a:fillRect/>
          </a:stretch>
        </p:blipFill>
        <p:spPr>
          <a:xfrm>
            <a:off x="1524000" y="533400"/>
            <a:ext cx="5481039" cy="4943953"/>
          </a:xfrm>
          <a:prstGeom prst="rect">
            <a:avLst/>
          </a:prstGeom>
        </p:spPr>
      </p:pic>
      <p:sp>
        <p:nvSpPr>
          <p:cNvPr id="5" name="TextBox 4">
            <a:extLst>
              <a:ext uri="{FF2B5EF4-FFF2-40B4-BE49-F238E27FC236}">
                <a16:creationId xmlns:a16="http://schemas.microsoft.com/office/drawing/2014/main" id="{9B69CD4E-5AE9-98F9-451B-73A277D08B5A}"/>
              </a:ext>
            </a:extLst>
          </p:cNvPr>
          <p:cNvSpPr txBox="1"/>
          <p:nvPr/>
        </p:nvSpPr>
        <p:spPr>
          <a:xfrm>
            <a:off x="3312018" y="6014392"/>
            <a:ext cx="2133599"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rPr>
              <a:t>arXiv:2405.19137 [hep-</a:t>
            </a:r>
            <a:r>
              <a:rPr lang="en-US" sz="1200" b="1" dirty="0" err="1">
                <a:solidFill>
                  <a:schemeClr val="bg1"/>
                </a:solidFill>
                <a:effectLst>
                  <a:outerShdw blurRad="50800" dist="38100" dir="5400000" algn="t" rotWithShape="0">
                    <a:prstClr val="black">
                      <a:alpha val="40000"/>
                    </a:prstClr>
                  </a:outerShdw>
                </a:effectLst>
              </a:rPr>
              <a:t>ph</a:t>
            </a:r>
            <a:r>
              <a:rPr lang="en-US" sz="1200" b="1" dirty="0">
                <a:solidFill>
                  <a:schemeClr val="bg1"/>
                </a:solidFill>
                <a:effectLst>
                  <a:outerShdw blurRad="50800" dist="38100" dir="5400000" algn="t" rotWithShape="0">
                    <a:prstClr val="black">
                      <a:alpha val="40000"/>
                    </a:prstClr>
                  </a:outerShdw>
                </a:effectLst>
              </a:rPr>
              <a:t>]</a:t>
            </a:r>
            <a:endParaRPr lang="en-US" sz="1200" b="1" dirty="0">
              <a:solidFill>
                <a:schemeClr val="bg1"/>
              </a:solidFill>
              <a:effectLst>
                <a:outerShdw blurRad="50800" dist="38100" dir="5400000" algn="t" rotWithShape="0">
                  <a:prstClr val="black">
                    <a:alpha val="40000"/>
                  </a:prstClr>
                </a:outerShdw>
              </a:effectLst>
              <a:latin typeface="+mj-lt"/>
            </a:endParaRPr>
          </a:p>
        </p:txBody>
      </p:sp>
    </p:spTree>
    <p:extLst>
      <p:ext uri="{BB962C8B-B14F-4D97-AF65-F5344CB8AC3E}">
        <p14:creationId xmlns:p14="http://schemas.microsoft.com/office/powerpoint/2010/main" val="1415203195"/>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913512-64F7-9A39-537D-7B37EB0EA5B8}"/>
              </a:ext>
            </a:extLst>
          </p:cNvPr>
          <p:cNvSpPr>
            <a:spLocks noGrp="1"/>
          </p:cNvSpPr>
          <p:nvPr>
            <p:ph type="sldNum" sz="quarter" idx="12"/>
          </p:nvPr>
        </p:nvSpPr>
        <p:spPr/>
        <p:txBody>
          <a:bodyPr/>
          <a:lstStyle/>
          <a:p>
            <a:pPr>
              <a:defRPr/>
            </a:pPr>
            <a:fld id="{CEF33F42-3AFE-4989-9DA6-10DF86F63805}" type="slidenum">
              <a:rPr lang="en-US" smtClean="0"/>
              <a:pPr>
                <a:defRPr/>
              </a:pPr>
              <a:t>41</a:t>
            </a:fld>
            <a:endParaRPr lang="en-US"/>
          </a:p>
        </p:txBody>
      </p:sp>
      <p:pic>
        <p:nvPicPr>
          <p:cNvPr id="4" name="Picture 3">
            <a:extLst>
              <a:ext uri="{FF2B5EF4-FFF2-40B4-BE49-F238E27FC236}">
                <a16:creationId xmlns:a16="http://schemas.microsoft.com/office/drawing/2014/main" id="{B7A670F6-F837-D30C-EB80-FBD381990A24}"/>
              </a:ext>
            </a:extLst>
          </p:cNvPr>
          <p:cNvPicPr>
            <a:picLocks noChangeAspect="1"/>
          </p:cNvPicPr>
          <p:nvPr/>
        </p:nvPicPr>
        <p:blipFill>
          <a:blip r:embed="rId2"/>
          <a:stretch>
            <a:fillRect/>
          </a:stretch>
        </p:blipFill>
        <p:spPr>
          <a:xfrm>
            <a:off x="0" y="457200"/>
            <a:ext cx="9144000" cy="4431126"/>
          </a:xfrm>
          <a:prstGeom prst="rect">
            <a:avLst/>
          </a:prstGeom>
        </p:spPr>
      </p:pic>
      <p:sp>
        <p:nvSpPr>
          <p:cNvPr id="5" name="TextBox 4">
            <a:extLst>
              <a:ext uri="{FF2B5EF4-FFF2-40B4-BE49-F238E27FC236}">
                <a16:creationId xmlns:a16="http://schemas.microsoft.com/office/drawing/2014/main" id="{C5784056-A3DB-C186-7C61-CC38F872B348}"/>
              </a:ext>
            </a:extLst>
          </p:cNvPr>
          <p:cNvSpPr txBox="1"/>
          <p:nvPr/>
        </p:nvSpPr>
        <p:spPr>
          <a:xfrm>
            <a:off x="3657600" y="6245225"/>
            <a:ext cx="2285999" cy="276999"/>
          </a:xfrm>
          <a:prstGeom prst="rect">
            <a:avLst/>
          </a:prstGeom>
          <a:blipFill>
            <a:blip r:embed="rId3"/>
            <a:tile tx="0" ty="0" sx="100000" sy="100000" flip="none" algn="tl"/>
          </a:blipFill>
        </p:spPr>
        <p:txBody>
          <a:bodyPr wrap="square" rtlCol="0">
            <a:spAutoFit/>
          </a:bodyPr>
          <a:lstStyle/>
          <a:p>
            <a:r>
              <a:rPr lang="en-US" sz="1200" b="1" dirty="0">
                <a:solidFill>
                  <a:schemeClr val="bg1"/>
                </a:solidFill>
                <a:effectLst>
                  <a:outerShdw blurRad="50800" dist="38100" dir="5400000" algn="t" rotWithShape="0">
                    <a:prstClr val="black">
                      <a:alpha val="40000"/>
                    </a:prstClr>
                  </a:outerShdw>
                </a:effectLst>
                <a:latin typeface="+mj-lt"/>
              </a:rPr>
              <a:t>arXiv:2405.14538 [</a:t>
            </a:r>
            <a:r>
              <a:rPr lang="en-US" sz="1200" b="1" dirty="0" err="1">
                <a:solidFill>
                  <a:schemeClr val="bg1"/>
                </a:solidFill>
                <a:effectLst>
                  <a:outerShdw blurRad="50800" dist="38100" dir="5400000" algn="t" rotWithShape="0">
                    <a:prstClr val="black">
                      <a:alpha val="40000"/>
                    </a:prstClr>
                  </a:outerShdw>
                </a:effectLst>
                <a:latin typeface="+mj-lt"/>
              </a:rPr>
              <a:t>nucl</a:t>
            </a:r>
            <a:r>
              <a:rPr lang="en-US" sz="1200" b="1" dirty="0">
                <a:solidFill>
                  <a:schemeClr val="bg1"/>
                </a:solidFill>
                <a:effectLst>
                  <a:outerShdw blurRad="50800" dist="38100" dir="5400000" algn="t" rotWithShape="0">
                    <a:prstClr val="black">
                      <a:alpha val="40000"/>
                    </a:prstClr>
                  </a:outerShdw>
                </a:effectLst>
                <a:latin typeface="+mj-lt"/>
              </a:rPr>
              <a:t>-ex]</a:t>
            </a:r>
          </a:p>
        </p:txBody>
      </p:sp>
    </p:spTree>
    <p:extLst>
      <p:ext uri="{BB962C8B-B14F-4D97-AF65-F5344CB8AC3E}">
        <p14:creationId xmlns:p14="http://schemas.microsoft.com/office/powerpoint/2010/main" val="2383292058"/>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EF33F42-3AFE-4989-9DA6-10DF86F63805}" type="slidenum">
              <a:rPr lang="en-US" smtClean="0"/>
              <a:pPr>
                <a:defRPr/>
              </a:pPr>
              <a:t>42</a:t>
            </a:fld>
            <a:endParaRPr lang="en-US"/>
          </a:p>
        </p:txBody>
      </p:sp>
      <p:pic>
        <p:nvPicPr>
          <p:cNvPr id="3" name="image14.png" descr=":::work:hft:BD_Simu:ptCorr4.png"/>
          <p:cNvPicPr/>
          <p:nvPr/>
        </p:nvPicPr>
        <p:blipFill>
          <a:blip r:embed="rId2"/>
          <a:srcRect/>
          <a:stretch>
            <a:fillRect/>
          </a:stretch>
        </p:blipFill>
        <p:spPr>
          <a:xfrm>
            <a:off x="0" y="1752600"/>
            <a:ext cx="8839200" cy="2667000"/>
          </a:xfrm>
          <a:prstGeom prst="rect">
            <a:avLst/>
          </a:prstGeom>
          <a:ln/>
        </p:spPr>
      </p:pic>
      <p:sp>
        <p:nvSpPr>
          <p:cNvPr id="4" name="TextBox 3"/>
          <p:cNvSpPr txBox="1"/>
          <p:nvPr/>
        </p:nvSpPr>
        <p:spPr>
          <a:xfrm>
            <a:off x="1257300" y="228600"/>
            <a:ext cx="6324600" cy="861774"/>
          </a:xfrm>
          <a:prstGeom prst="rect">
            <a:avLst/>
          </a:prstGeom>
          <a:noFill/>
        </p:spPr>
        <p:txBody>
          <a:bodyPr wrap="square" rtlCol="0">
            <a:spAutoFit/>
          </a:bodyPr>
          <a:lstStyle/>
          <a:p>
            <a:pPr algn="ctr"/>
            <a:r>
              <a:rPr lang="en-US" sz="2500" b="1" dirty="0">
                <a:solidFill>
                  <a:srgbClr val="FF0000"/>
                </a:solidFill>
              </a:rPr>
              <a:t>Kinematical correlation between B-decay daughters and B meson</a:t>
            </a:r>
          </a:p>
        </p:txBody>
      </p:sp>
    </p:spTree>
    <p:extLst>
      <p:ext uri="{BB962C8B-B14F-4D97-AF65-F5344CB8AC3E}">
        <p14:creationId xmlns:p14="http://schemas.microsoft.com/office/powerpoint/2010/main" val="2690192459"/>
      </p:ext>
    </p:ext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6525"/>
            <a:ext cx="8686800" cy="685482"/>
          </a:xfrm>
        </p:spPr>
        <p:txBody>
          <a:bodyPr>
            <a:normAutofit/>
          </a:bodyPr>
          <a:lstStyle/>
          <a:p>
            <a:r>
              <a:rPr lang="en-US" sz="3500" b="1" dirty="0">
                <a:solidFill>
                  <a:srgbClr val="FF0000"/>
                </a:solidFill>
                <a:latin typeface="Arial" panose="020B0604020202020204" pitchFamily="34" charset="0"/>
                <a:cs typeface="Arial" panose="020B0604020202020204" pitchFamily="34" charset="0"/>
              </a:rPr>
              <a:t>Key Ingredients to study HQ in QGP </a:t>
            </a:r>
          </a:p>
        </p:txBody>
      </p:sp>
      <p:sp>
        <p:nvSpPr>
          <p:cNvPr id="7" name="Slide Number Placeholder 6"/>
          <p:cNvSpPr>
            <a:spLocks noGrp="1"/>
          </p:cNvSpPr>
          <p:nvPr>
            <p:ph type="sldNum" sz="quarter" idx="12"/>
          </p:nvPr>
        </p:nvSpPr>
        <p:spPr/>
        <p:txBody>
          <a:bodyPr/>
          <a:lstStyle/>
          <a:p>
            <a:pPr>
              <a:defRPr/>
            </a:pPr>
            <a:fld id="{A9890A5B-BAEF-467C-A961-F4188B13A4E1}" type="slidenum">
              <a:rPr lang="en-US" smtClean="0"/>
              <a:pPr>
                <a:defRPr/>
              </a:pPr>
              <a:t>5</a:t>
            </a:fld>
            <a:endParaRPr lang="en-US"/>
          </a:p>
        </p:txBody>
      </p:sp>
      <mc:AlternateContent xmlns:mc="http://schemas.openxmlformats.org/markup-compatibility/2006">
        <mc:Choice xmlns:a14="http://schemas.microsoft.com/office/drawing/2010/main" Requires="a14">
          <p:sp>
            <p:nvSpPr>
              <p:cNvPr id="5" name="TextBox 4"/>
              <p:cNvSpPr txBox="1"/>
              <p:nvPr/>
            </p:nvSpPr>
            <p:spPr>
              <a:xfrm>
                <a:off x="457200" y="713620"/>
                <a:ext cx="8458200" cy="5863144"/>
              </a:xfrm>
              <a:prstGeom prst="rect">
                <a:avLst/>
              </a:prstGeom>
              <a:noFill/>
            </p:spPr>
            <p:txBody>
              <a:bodyPr wrap="square" rtlCol="0">
                <a:spAutoFit/>
              </a:bodyPr>
              <a:lstStyle/>
              <a:p>
                <a:pPr>
                  <a:spcBef>
                    <a:spcPts val="600"/>
                  </a:spcBef>
                  <a:buFont typeface="Wingdings" panose="05000000000000000000" pitchFamily="2" charset="2"/>
                  <a:buChar char="q"/>
                </a:pPr>
                <a:r>
                  <a:rPr lang="en-US" sz="2000" dirty="0">
                    <a:solidFill>
                      <a:srgbClr val="0000FF"/>
                    </a:solidFill>
                    <a:latin typeface="+mj-lt"/>
                    <a:cs typeface="Times New Roman" panose="02020603050405020304" pitchFamily="18" charset="0"/>
                  </a:rPr>
                  <a:t> Baseline</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 </a:t>
                </a:r>
                <a:r>
                  <a:rPr lang="en-US" sz="2000" dirty="0" err="1">
                    <a:latin typeface="+mj-lt"/>
                    <a:cs typeface="Times New Roman" panose="02020603050405020304" pitchFamily="18" charset="0"/>
                  </a:rPr>
                  <a:t>p</a:t>
                </a:r>
                <a:r>
                  <a:rPr lang="en-US" sz="2000" baseline="-25000" dirty="0" err="1">
                    <a:latin typeface="+mj-lt"/>
                    <a:cs typeface="Times New Roman" panose="02020603050405020304" pitchFamily="18" charset="0"/>
                  </a:rPr>
                  <a:t>T</a:t>
                </a:r>
                <a:r>
                  <a:rPr lang="en-US" sz="2000" dirty="0">
                    <a:latin typeface="+mj-lt"/>
                    <a:cs typeface="Times New Roman" panose="02020603050405020304" pitchFamily="18" charset="0"/>
                  </a:rPr>
                  <a:t> spectra,  total cross section in pp &amp; </a:t>
                </a:r>
                <a:r>
                  <a:rPr lang="en-US" sz="2000" dirty="0" err="1">
                    <a:latin typeface="+mj-lt"/>
                    <a:cs typeface="Times New Roman" panose="02020603050405020304" pitchFamily="18" charset="0"/>
                  </a:rPr>
                  <a:t>PbPb</a:t>
                </a:r>
                <a:r>
                  <a:rPr lang="en-US" sz="2000" dirty="0">
                    <a:latin typeface="+mj-lt"/>
                    <a:cs typeface="Times New Roman" panose="02020603050405020304" pitchFamily="18" charset="0"/>
                  </a:rPr>
                  <a:t>, ……..</a:t>
                </a:r>
              </a:p>
              <a:p>
                <a:pPr>
                  <a:spcBef>
                    <a:spcPts val="600"/>
                  </a:spcBef>
                  <a:buFont typeface="Wingdings" panose="05000000000000000000" pitchFamily="2" charset="2"/>
                  <a:buChar char="q"/>
                </a:pPr>
                <a:r>
                  <a:rPr lang="en-US" sz="2000" dirty="0">
                    <a:solidFill>
                      <a:srgbClr val="0000FF"/>
                    </a:solidFill>
                    <a:latin typeface="+mj-lt"/>
                    <a:cs typeface="Times New Roman" panose="02020603050405020304" pitchFamily="18" charset="0"/>
                  </a:rPr>
                  <a:t> Cold nuclear matter effects</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Gluon shadowing , Color glass condensate, initial state E-loss, Cronin effect, …..</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Num(HQ)@pPb&amp;PbPb/N-N </a:t>
                </a:r>
                <a14:m>
                  <m:oMath xmlns:m="http://schemas.openxmlformats.org/officeDocument/2006/math">
                    <m:r>
                      <a:rPr lang="en-US" sz="20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2000" dirty="0">
                    <a:latin typeface="+mj-lt"/>
                    <a:cs typeface="Times New Roman" panose="02020603050405020304" pitchFamily="18" charset="0"/>
                  </a:rPr>
                  <a:t> Num(HQ)@pp</a:t>
                </a:r>
              </a:p>
              <a:p>
                <a:pPr marL="342900" indent="-342900">
                  <a:spcBef>
                    <a:spcPts val="600"/>
                  </a:spcBef>
                  <a:buFont typeface="Wingdings" panose="05000000000000000000" pitchFamily="2" charset="2"/>
                  <a:buChar char="q"/>
                </a:pPr>
                <a:r>
                  <a:rPr lang="en-US" sz="2000" dirty="0">
                    <a:solidFill>
                      <a:srgbClr val="0000FF"/>
                    </a:solidFill>
                    <a:latin typeface="+mj-lt"/>
                    <a:cs typeface="Times New Roman" panose="02020603050405020304" pitchFamily="18" charset="0"/>
                  </a:rPr>
                  <a:t> Bulk Evolution </a:t>
                </a:r>
              </a:p>
              <a:p>
                <a:pPr marL="742950" lvl="1" indent="-285750">
                  <a:buFont typeface="Arial" panose="020B0604020202020204" pitchFamily="34" charset="0"/>
                  <a:buChar char="•"/>
                </a:pPr>
                <a:r>
                  <a:rPr lang="en-US" sz="2000" dirty="0" err="1">
                    <a:latin typeface="+mj-lt"/>
                    <a:cs typeface="Times New Roman" panose="02020603050405020304" pitchFamily="18" charset="0"/>
                  </a:rPr>
                  <a:t>v</a:t>
                </a:r>
                <a:r>
                  <a:rPr lang="en-US" sz="2000" baseline="-25000" dirty="0" err="1">
                    <a:latin typeface="+mj-lt"/>
                    <a:cs typeface="Times New Roman" panose="02020603050405020304" pitchFamily="18" charset="0"/>
                  </a:rPr>
                  <a:t>n</a:t>
                </a:r>
                <a:r>
                  <a:rPr lang="en-US" sz="2000" dirty="0">
                    <a:latin typeface="+mj-lt"/>
                    <a:cs typeface="Times New Roman" panose="02020603050405020304" pitchFamily="18" charset="0"/>
                  </a:rPr>
                  <a:t> and radial flow, …… </a:t>
                </a:r>
              </a:p>
              <a:p>
                <a:pPr>
                  <a:spcBef>
                    <a:spcPts val="600"/>
                  </a:spcBef>
                  <a:buFont typeface="Wingdings" panose="05000000000000000000" pitchFamily="2" charset="2"/>
                  <a:buChar char="q"/>
                </a:pPr>
                <a:r>
                  <a:rPr lang="en-US" sz="2000" dirty="0">
                    <a:solidFill>
                      <a:srgbClr val="0000FF"/>
                    </a:solidFill>
                    <a:latin typeface="+mj-lt"/>
                    <a:cs typeface="Times New Roman" panose="02020603050405020304" pitchFamily="18" charset="0"/>
                  </a:rPr>
                  <a:t> Interactions with the Partonic and Hadronic medium</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gluon radiation, collisional energy loss, ……. </a:t>
                </a:r>
              </a:p>
              <a:p>
                <a:pPr marL="342900" indent="-342900">
                  <a:spcBef>
                    <a:spcPts val="600"/>
                  </a:spcBef>
                  <a:buFont typeface="Wingdings" panose="05000000000000000000" pitchFamily="2" charset="2"/>
                  <a:buChar char="q"/>
                </a:pPr>
                <a:r>
                  <a:rPr lang="en-US" sz="2000" dirty="0">
                    <a:solidFill>
                      <a:srgbClr val="0000FF"/>
                    </a:solidFill>
                    <a:latin typeface="+mj-lt"/>
                    <a:cs typeface="Times New Roman" panose="02020603050405020304" pitchFamily="18" charset="0"/>
                  </a:rPr>
                  <a:t>Hadronization</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Vacuum fragmentation </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Coalescence</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Color reconnection</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SHM+RQM</a:t>
                </a:r>
              </a:p>
              <a:p>
                <a:pPr marL="800100" lvl="1" indent="-342900">
                  <a:spcBef>
                    <a:spcPts val="600"/>
                  </a:spcBef>
                  <a:buFont typeface="Wingdings" panose="05000000000000000000" pitchFamily="2" charset="2"/>
                  <a:buChar char="§"/>
                </a:pPr>
                <a:r>
                  <a:rPr lang="en-US" dirty="0">
                    <a:latin typeface="+mj-lt"/>
                    <a:cs typeface="Times New Roman" panose="02020603050405020304" pitchFamily="18" charset="0"/>
                  </a:rPr>
                  <a:t>..................</a:t>
                </a:r>
              </a:p>
            </p:txBody>
          </p:sp>
        </mc:Choice>
        <mc:Fallback>
          <p:sp>
            <p:nvSpPr>
              <p:cNvPr id="5" name="TextBox 4"/>
              <p:cNvSpPr txBox="1">
                <a:spLocks noRot="1" noChangeAspect="1" noMove="1" noResize="1" noEditPoints="1" noAdjustHandles="1" noChangeArrowheads="1" noChangeShapeType="1" noTextEdit="1"/>
              </p:cNvSpPr>
              <p:nvPr/>
            </p:nvSpPr>
            <p:spPr>
              <a:xfrm>
                <a:off x="457200" y="713620"/>
                <a:ext cx="8458200" cy="5863144"/>
              </a:xfrm>
              <a:prstGeom prst="rect">
                <a:avLst/>
              </a:prstGeom>
              <a:blipFill>
                <a:blip r:embed="rId3"/>
                <a:stretch>
                  <a:fillRect l="-648" t="-416" b="-728"/>
                </a:stretch>
              </a:blipFill>
            </p:spPr>
            <p:txBody>
              <a:bodyPr/>
              <a:lstStyle/>
              <a:p>
                <a:r>
                  <a:rPr lang="en-US">
                    <a:noFill/>
                  </a:rPr>
                  <a:t> </a:t>
                </a:r>
              </a:p>
            </p:txBody>
          </p:sp>
        </mc:Fallback>
      </mc:AlternateContent>
    </p:spTree>
    <p:extLst>
      <p:ext uri="{BB962C8B-B14F-4D97-AF65-F5344CB8AC3E}">
        <p14:creationId xmlns:p14="http://schemas.microsoft.com/office/powerpoint/2010/main" val="15996952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
            <a:ext cx="8686800" cy="685482"/>
          </a:xfrm>
        </p:spPr>
        <p:txBody>
          <a:bodyPr>
            <a:normAutofit/>
          </a:bodyPr>
          <a:lstStyle/>
          <a:p>
            <a:r>
              <a:rPr lang="en-US" sz="2800" b="1" dirty="0">
                <a:solidFill>
                  <a:srgbClr val="FF0000"/>
                </a:solidFill>
              </a:rPr>
              <a:t>How to study Heavy Quarks</a:t>
            </a:r>
          </a:p>
        </p:txBody>
      </p:sp>
      <p:sp>
        <p:nvSpPr>
          <p:cNvPr id="7" name="Slide Number Placeholder 6"/>
          <p:cNvSpPr>
            <a:spLocks noGrp="1"/>
          </p:cNvSpPr>
          <p:nvPr>
            <p:ph type="sldNum" sz="quarter" idx="12"/>
          </p:nvPr>
        </p:nvSpPr>
        <p:spPr/>
        <p:txBody>
          <a:bodyPr/>
          <a:lstStyle/>
          <a:p>
            <a:pPr>
              <a:defRPr/>
            </a:pPr>
            <a:fld id="{A9890A5B-BAEF-467C-A961-F4188B13A4E1}" type="slidenum">
              <a:rPr lang="en-US" smtClean="0"/>
              <a:pPr>
                <a:defRPr/>
              </a:pPr>
              <a:t>6</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0200" y="872053"/>
            <a:ext cx="6858000" cy="3462179"/>
          </a:xfrm>
          <a:prstGeom prst="rect">
            <a:avLst/>
          </a:prstGeom>
        </p:spPr>
      </p:pic>
      <p:sp>
        <p:nvSpPr>
          <p:cNvPr id="10" name="TextBox 9"/>
          <p:cNvSpPr txBox="1"/>
          <p:nvPr/>
        </p:nvSpPr>
        <p:spPr>
          <a:xfrm>
            <a:off x="655320" y="4495800"/>
            <a:ext cx="8229600" cy="2739211"/>
          </a:xfrm>
          <a:prstGeom prst="rect">
            <a:avLst/>
          </a:prstGeom>
          <a:noFill/>
        </p:spPr>
        <p:txBody>
          <a:bodyPr wrap="square" rtlCol="0">
            <a:spAutoFit/>
          </a:bodyPr>
          <a:lstStyle/>
          <a:p>
            <a:pPr marL="285750" indent="-285750">
              <a:buFont typeface="Arial" panose="020B0604020202020204" pitchFamily="34" charset="0"/>
              <a:buChar char="•"/>
            </a:pPr>
            <a:r>
              <a:rPr lang="en-US" sz="2000" dirty="0"/>
              <a:t>Heavy quark proxies:</a:t>
            </a:r>
          </a:p>
          <a:p>
            <a:pPr marL="742950" lvl="1" indent="-285750">
              <a:buFont typeface="Arial" panose="020B0604020202020204" pitchFamily="34" charset="0"/>
              <a:buChar char="•"/>
            </a:pPr>
            <a:r>
              <a:rPr lang="en-US" dirty="0"/>
              <a:t>Jet associated with the heavy quark </a:t>
            </a:r>
          </a:p>
          <a:p>
            <a:pPr marL="742950" lvl="1" indent="-285750">
              <a:buFont typeface="Arial" panose="020B0604020202020204" pitchFamily="34" charset="0"/>
              <a:buChar char="•"/>
            </a:pPr>
            <a:r>
              <a:rPr lang="en-US" dirty="0"/>
              <a:t>HF hadron via direct reconstruction</a:t>
            </a:r>
          </a:p>
          <a:p>
            <a:pPr marL="742950" lvl="1" indent="-285750">
              <a:buFont typeface="Arial" panose="020B0604020202020204" pitchFamily="34" charset="0"/>
              <a:buChar char="•"/>
            </a:pPr>
            <a:r>
              <a:rPr lang="en-US" dirty="0"/>
              <a:t>HF-decay, i.e. electrons, muons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Production of each individual proxies, e.g. R</a:t>
            </a:r>
            <a:r>
              <a:rPr lang="en-US" sz="2000" baseline="-25000" dirty="0"/>
              <a:t>AA</a:t>
            </a:r>
            <a:r>
              <a:rPr lang="en-US" sz="2000" dirty="0"/>
              <a:t> and V</a:t>
            </a:r>
            <a:r>
              <a:rPr lang="en-US" sz="2000" baseline="-25000" dirty="0"/>
              <a:t>2</a:t>
            </a:r>
            <a:r>
              <a:rPr lang="en-US" sz="2000" dirty="0"/>
              <a:t> </a:t>
            </a:r>
          </a:p>
          <a:p>
            <a:pPr marL="285750" indent="-285750">
              <a:buFont typeface="Arial" panose="020B0604020202020204" pitchFamily="34" charset="0"/>
              <a:buChar char="•"/>
            </a:pPr>
            <a:r>
              <a:rPr lang="en-US" sz="2000" dirty="0"/>
              <a:t>Correlation among proxies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90151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005495-BB6A-0185-778E-6468B37FBBEA}"/>
              </a:ext>
            </a:extLst>
          </p:cNvPr>
          <p:cNvSpPr>
            <a:spLocks noGrp="1"/>
          </p:cNvSpPr>
          <p:nvPr>
            <p:ph type="sldNum" sz="quarter" idx="12"/>
          </p:nvPr>
        </p:nvSpPr>
        <p:spPr/>
        <p:txBody>
          <a:bodyPr/>
          <a:lstStyle/>
          <a:p>
            <a:pPr>
              <a:defRPr/>
            </a:pPr>
            <a:fld id="{CEF33F42-3AFE-4989-9DA6-10DF86F63805}" type="slidenum">
              <a:rPr lang="en-US" smtClean="0"/>
              <a:pPr>
                <a:defRPr/>
              </a:pPr>
              <a:t>7</a:t>
            </a:fld>
            <a:endParaRPr lang="en-US"/>
          </a:p>
        </p:txBody>
      </p:sp>
      <p:pic>
        <p:nvPicPr>
          <p:cNvPr id="4" name="Picture 3">
            <a:extLst>
              <a:ext uri="{FF2B5EF4-FFF2-40B4-BE49-F238E27FC236}">
                <a16:creationId xmlns:a16="http://schemas.microsoft.com/office/drawing/2014/main" id="{F956BEE2-5CD7-98A5-E7C6-283835EF2C16}"/>
              </a:ext>
            </a:extLst>
          </p:cNvPr>
          <p:cNvPicPr>
            <a:picLocks noChangeAspect="1"/>
          </p:cNvPicPr>
          <p:nvPr/>
        </p:nvPicPr>
        <p:blipFill rotWithShape="1">
          <a:blip r:embed="rId2"/>
          <a:srcRect l="1186" t="8433"/>
          <a:stretch/>
        </p:blipFill>
        <p:spPr>
          <a:xfrm>
            <a:off x="82414" y="457200"/>
            <a:ext cx="8604385" cy="4267200"/>
          </a:xfrm>
          <a:prstGeom prst="rect">
            <a:avLst/>
          </a:prstGeom>
        </p:spPr>
      </p:pic>
      <p:sp>
        <p:nvSpPr>
          <p:cNvPr id="9" name="TextBox 8">
            <a:extLst>
              <a:ext uri="{FF2B5EF4-FFF2-40B4-BE49-F238E27FC236}">
                <a16:creationId xmlns:a16="http://schemas.microsoft.com/office/drawing/2014/main" id="{C52B1772-4819-BA6F-0B86-20C5507C00A2}"/>
              </a:ext>
            </a:extLst>
          </p:cNvPr>
          <p:cNvSpPr txBox="1"/>
          <p:nvPr/>
        </p:nvSpPr>
        <p:spPr>
          <a:xfrm>
            <a:off x="6841435" y="4844143"/>
            <a:ext cx="2150165" cy="461665"/>
          </a:xfrm>
          <a:prstGeom prst="rect">
            <a:avLst/>
          </a:prstGeom>
          <a:blipFill>
            <a:blip r:embed="rId3"/>
            <a:tile tx="0" ty="0" sx="100000" sy="100000" flip="none" algn="tl"/>
          </a:blipFill>
        </p:spPr>
        <p:txBody>
          <a:bodyPr wrap="square" rtlCol="0">
            <a:spAutoFit/>
          </a:bodyPr>
          <a:lstStyle/>
          <a:p>
            <a:r>
              <a:rPr lang="en-US" sz="1200" b="1" dirty="0">
                <a:solidFill>
                  <a:schemeClr val="bg1"/>
                </a:solidFill>
              </a:rPr>
              <a:t>PLB 782 (2018) 474</a:t>
            </a:r>
          </a:p>
          <a:p>
            <a:r>
              <a:rPr lang="en-US" sz="1200" b="1" dirty="0">
                <a:solidFill>
                  <a:schemeClr val="bg1"/>
                </a:solidFill>
              </a:rPr>
              <a:t>PLB 816 (2021) 136253</a:t>
            </a:r>
            <a:endParaRPr lang="en-US" sz="1200" dirty="0">
              <a:solidFill>
                <a:schemeClr val="bg1"/>
              </a:solidFill>
            </a:endParaRPr>
          </a:p>
        </p:txBody>
      </p:sp>
      <p:sp>
        <p:nvSpPr>
          <p:cNvPr id="13" name="Title 1">
            <a:extLst>
              <a:ext uri="{FF2B5EF4-FFF2-40B4-BE49-F238E27FC236}">
                <a16:creationId xmlns:a16="http://schemas.microsoft.com/office/drawing/2014/main" id="{F1884D11-81B7-E16E-BB01-D622A162EE29}"/>
              </a:ext>
            </a:extLst>
          </p:cNvPr>
          <p:cNvSpPr txBox="1">
            <a:spLocks/>
          </p:cNvSpPr>
          <p:nvPr/>
        </p:nvSpPr>
        <p:spPr>
          <a:xfrm>
            <a:off x="381000" y="48746"/>
            <a:ext cx="8305800" cy="550079"/>
          </a:xfrm>
          <a:prstGeom prst="rect">
            <a:avLst/>
          </a:prstGeom>
        </p:spPr>
        <p:txBody>
          <a:bodyPr>
            <a:normAutofit fontScale="85000" lnSpcReduction="1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800" b="1" kern="0" dirty="0">
                <a:solidFill>
                  <a:srgbClr val="FF0000"/>
                </a:solidFill>
              </a:rPr>
              <a:t>Modeling of HQ-Medium interaction not converged yet</a:t>
            </a:r>
          </a:p>
        </p:txBody>
      </p:sp>
      <p:sp>
        <p:nvSpPr>
          <p:cNvPr id="3" name="TextBox 2">
            <a:extLst>
              <a:ext uri="{FF2B5EF4-FFF2-40B4-BE49-F238E27FC236}">
                <a16:creationId xmlns:a16="http://schemas.microsoft.com/office/drawing/2014/main" id="{A0F86D63-52E6-5E73-6D3B-11BD75C7AE18}"/>
              </a:ext>
            </a:extLst>
          </p:cNvPr>
          <p:cNvSpPr txBox="1"/>
          <p:nvPr/>
        </p:nvSpPr>
        <p:spPr>
          <a:xfrm>
            <a:off x="152399" y="4825093"/>
            <a:ext cx="6689035" cy="707886"/>
          </a:xfrm>
          <a:prstGeom prst="rect">
            <a:avLst/>
          </a:prstGeom>
          <a:noFill/>
        </p:spPr>
        <p:txBody>
          <a:bodyPr wrap="square" rtlCol="0">
            <a:spAutoFit/>
          </a:bodyPr>
          <a:lstStyle/>
          <a:p>
            <a:pPr marL="285750" indent="-285750">
              <a:buFont typeface="Wingdings" panose="05000000000000000000" pitchFamily="2" charset="2"/>
              <a:buChar char="q"/>
            </a:pPr>
            <a:r>
              <a:rPr lang="en-US" sz="2000" dirty="0">
                <a:latin typeface="+mj-lt"/>
                <a:cs typeface="Times New Roman" panose="02020603050405020304" pitchFamily="18" charset="0"/>
              </a:rPr>
              <a:t>Various models qualitatively described the RAA and v2</a:t>
            </a:r>
          </a:p>
          <a:p>
            <a:endParaRPr lang="en-US" sz="2000" dirty="0">
              <a:solidFill>
                <a:srgbClr val="008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88158"/>
      </p:ext>
    </p:ext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005495-BB6A-0185-778E-6468B37FBBEA}"/>
              </a:ext>
            </a:extLst>
          </p:cNvPr>
          <p:cNvSpPr>
            <a:spLocks noGrp="1"/>
          </p:cNvSpPr>
          <p:nvPr>
            <p:ph type="sldNum" sz="quarter" idx="12"/>
          </p:nvPr>
        </p:nvSpPr>
        <p:spPr/>
        <p:txBody>
          <a:bodyPr/>
          <a:lstStyle/>
          <a:p>
            <a:pPr>
              <a:defRPr/>
            </a:pPr>
            <a:fld id="{CEF33F42-3AFE-4989-9DA6-10DF86F63805}" type="slidenum">
              <a:rPr lang="en-US" smtClean="0"/>
              <a:pPr>
                <a:defRPr/>
              </a:pPr>
              <a:t>8</a:t>
            </a:fld>
            <a:endParaRPr lang="en-US" dirty="0"/>
          </a:p>
        </p:txBody>
      </p:sp>
      <p:sp>
        <p:nvSpPr>
          <p:cNvPr id="10" name="TextBox 9">
            <a:extLst>
              <a:ext uri="{FF2B5EF4-FFF2-40B4-BE49-F238E27FC236}">
                <a16:creationId xmlns:a16="http://schemas.microsoft.com/office/drawing/2014/main" id="{02A21508-E4F3-6F6C-C806-59695A707B25}"/>
              </a:ext>
            </a:extLst>
          </p:cNvPr>
          <p:cNvSpPr txBox="1"/>
          <p:nvPr/>
        </p:nvSpPr>
        <p:spPr>
          <a:xfrm>
            <a:off x="7239000" y="4419407"/>
            <a:ext cx="1828800" cy="276999"/>
          </a:xfrm>
          <a:prstGeom prst="rect">
            <a:avLst/>
          </a:prstGeom>
          <a:blipFill>
            <a:blip r:embed="rId2"/>
            <a:tile tx="0" ty="0" sx="100000" sy="100000" flip="none" algn="tl"/>
          </a:blipFill>
        </p:spPr>
        <p:txBody>
          <a:bodyPr wrap="square" rtlCol="0">
            <a:spAutoFit/>
          </a:bodyPr>
          <a:lstStyle/>
          <a:p>
            <a:r>
              <a:rPr lang="en-US" sz="1200" b="1" dirty="0">
                <a:solidFill>
                  <a:schemeClr val="bg1"/>
                </a:solidFill>
              </a:rPr>
              <a:t>PRC (2019) 054907</a:t>
            </a:r>
            <a:endParaRPr lang="en-US" sz="1200" dirty="0">
              <a:solidFill>
                <a:schemeClr val="bg1"/>
              </a:solidFill>
            </a:endParaRPr>
          </a:p>
        </p:txBody>
      </p:sp>
      <p:sp>
        <p:nvSpPr>
          <p:cNvPr id="11" name="TextBox 10">
            <a:extLst>
              <a:ext uri="{FF2B5EF4-FFF2-40B4-BE49-F238E27FC236}">
                <a16:creationId xmlns:a16="http://schemas.microsoft.com/office/drawing/2014/main" id="{CC9F9301-A3E4-C98C-EFC1-D956DB359754}"/>
              </a:ext>
            </a:extLst>
          </p:cNvPr>
          <p:cNvSpPr txBox="1"/>
          <p:nvPr/>
        </p:nvSpPr>
        <p:spPr>
          <a:xfrm>
            <a:off x="152400" y="4825093"/>
            <a:ext cx="6629400" cy="2246769"/>
          </a:xfrm>
          <a:prstGeom prst="rect">
            <a:avLst/>
          </a:prstGeom>
          <a:noFill/>
        </p:spPr>
        <p:txBody>
          <a:bodyPr wrap="square" rtlCol="0">
            <a:spAutoFit/>
          </a:bodyPr>
          <a:lstStyle/>
          <a:p>
            <a:pPr marL="285750" indent="-285750">
              <a:buFont typeface="Wingdings" panose="05000000000000000000" pitchFamily="2" charset="2"/>
              <a:buChar char="q"/>
            </a:pPr>
            <a:r>
              <a:rPr lang="en-US" sz="2000" dirty="0">
                <a:latin typeface="+mj-lt"/>
                <a:cs typeface="Times New Roman" panose="02020603050405020304" pitchFamily="18" charset="0"/>
              </a:rPr>
              <a:t>Various models qualitatively described the R</a:t>
            </a:r>
            <a:r>
              <a:rPr lang="en-US" sz="2000" baseline="-25000" dirty="0">
                <a:latin typeface="+mj-lt"/>
                <a:cs typeface="Times New Roman" panose="02020603050405020304" pitchFamily="18" charset="0"/>
              </a:rPr>
              <a:t>AA </a:t>
            </a:r>
            <a:r>
              <a:rPr lang="en-US" sz="2000" dirty="0">
                <a:latin typeface="+mj-lt"/>
                <a:cs typeface="Times New Roman" panose="02020603050405020304" pitchFamily="18" charset="0"/>
              </a:rPr>
              <a:t>and v</a:t>
            </a:r>
            <a:r>
              <a:rPr lang="en-US" sz="2000" baseline="-25000" dirty="0">
                <a:latin typeface="+mj-lt"/>
                <a:cs typeface="Times New Roman" panose="02020603050405020304" pitchFamily="18" charset="0"/>
              </a:rPr>
              <a:t>2</a:t>
            </a:r>
          </a:p>
          <a:p>
            <a:pPr marL="285750" indent="-285750">
              <a:buFont typeface="Wingdings" panose="05000000000000000000" pitchFamily="2" charset="2"/>
              <a:buChar char="q"/>
            </a:pPr>
            <a:r>
              <a:rPr lang="en-US" sz="2000" dirty="0">
                <a:latin typeface="+mj-lt"/>
                <a:cs typeface="Times New Roman" panose="02020603050405020304" pitchFamily="18" charset="0"/>
              </a:rPr>
              <a:t>Large differences in modeling</a:t>
            </a:r>
          </a:p>
          <a:p>
            <a:pPr marL="800100" lvl="1" indent="-342900">
              <a:buFont typeface="Arial" panose="020B0604020202020204" pitchFamily="34" charset="0"/>
              <a:buChar char="•"/>
            </a:pPr>
            <a:r>
              <a:rPr lang="en-US" sz="2000" dirty="0">
                <a:latin typeface="+mj-lt"/>
                <a:cs typeface="Times New Roman" panose="02020603050405020304" pitchFamily="18" charset="0"/>
              </a:rPr>
              <a:t>Transport coefficients </a:t>
            </a:r>
          </a:p>
          <a:p>
            <a:pPr marL="800100" lvl="1" indent="-342900">
              <a:buFont typeface="Arial" panose="020B0604020202020204" pitchFamily="34" charset="0"/>
              <a:buChar char="•"/>
            </a:pPr>
            <a:r>
              <a:rPr lang="en-US" sz="2000" dirty="0">
                <a:latin typeface="+mj-lt"/>
                <a:cs typeface="Times New Roman" panose="02020603050405020304" pitchFamily="18" charset="0"/>
              </a:rPr>
              <a:t>hadronization </a:t>
            </a:r>
          </a:p>
          <a:p>
            <a:pPr marL="800100" lvl="1" indent="-342900">
              <a:buFont typeface="Arial" panose="020B0604020202020204" pitchFamily="34" charset="0"/>
              <a:buChar char="•"/>
            </a:pPr>
            <a:r>
              <a:rPr lang="en-US" sz="2000" dirty="0">
                <a:latin typeface="+mj-lt"/>
                <a:cs typeface="Times New Roman" panose="02020603050405020304" pitchFamily="18" charset="0"/>
              </a:rPr>
              <a:t>medium evolution </a:t>
            </a:r>
          </a:p>
          <a:p>
            <a:pPr marL="800100" lvl="1" indent="-342900">
              <a:buFont typeface="Arial" panose="020B0604020202020204" pitchFamily="34" charset="0"/>
              <a:buChar char="•"/>
            </a:pPr>
            <a:r>
              <a:rPr lang="en-US" sz="2000" dirty="0">
                <a:latin typeface="+mj-lt"/>
                <a:cs typeface="Times New Roman" panose="02020603050405020304" pitchFamily="18" charset="0"/>
              </a:rPr>
              <a:t>……..</a:t>
            </a:r>
          </a:p>
          <a:p>
            <a:endParaRPr lang="en-US" sz="2000" dirty="0">
              <a:solidFill>
                <a:srgbClr val="008000"/>
              </a:solidFill>
              <a:latin typeface="+mj-lt"/>
              <a:cs typeface="Times New Roman" panose="02020603050405020304" pitchFamily="18" charset="0"/>
            </a:endParaRPr>
          </a:p>
        </p:txBody>
      </p:sp>
      <p:sp>
        <p:nvSpPr>
          <p:cNvPr id="13" name="Title 1">
            <a:extLst>
              <a:ext uri="{FF2B5EF4-FFF2-40B4-BE49-F238E27FC236}">
                <a16:creationId xmlns:a16="http://schemas.microsoft.com/office/drawing/2014/main" id="{F1884D11-81B7-E16E-BB01-D622A162EE29}"/>
              </a:ext>
            </a:extLst>
          </p:cNvPr>
          <p:cNvSpPr txBox="1">
            <a:spLocks/>
          </p:cNvSpPr>
          <p:nvPr/>
        </p:nvSpPr>
        <p:spPr>
          <a:xfrm>
            <a:off x="381000" y="48746"/>
            <a:ext cx="8305800" cy="550079"/>
          </a:xfrm>
          <a:prstGeom prst="rect">
            <a:avLst/>
          </a:prstGeom>
        </p:spPr>
        <p:txBody>
          <a:bodyPr>
            <a:normAutofit fontScale="85000" lnSpcReduction="1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2800" b="1" kern="0" dirty="0">
                <a:solidFill>
                  <a:srgbClr val="FF0000"/>
                </a:solidFill>
              </a:rPr>
              <a:t>Modeling of HQ-Medium interaction not converged yet</a:t>
            </a:r>
          </a:p>
        </p:txBody>
      </p:sp>
      <p:pic>
        <p:nvPicPr>
          <p:cNvPr id="5" name="Picture 4">
            <a:extLst>
              <a:ext uri="{FF2B5EF4-FFF2-40B4-BE49-F238E27FC236}">
                <a16:creationId xmlns:a16="http://schemas.microsoft.com/office/drawing/2014/main" id="{EEF1FAF2-67EC-2C16-C8FB-445DDAE0F2E0}"/>
              </a:ext>
            </a:extLst>
          </p:cNvPr>
          <p:cNvPicPr>
            <a:picLocks noChangeAspect="1"/>
          </p:cNvPicPr>
          <p:nvPr/>
        </p:nvPicPr>
        <p:blipFill rotWithShape="1">
          <a:blip r:embed="rId3"/>
          <a:srcRect l="3179"/>
          <a:stretch/>
        </p:blipFill>
        <p:spPr>
          <a:xfrm>
            <a:off x="21771" y="734198"/>
            <a:ext cx="4731685" cy="3581400"/>
          </a:xfrm>
          <a:prstGeom prst="rect">
            <a:avLst/>
          </a:prstGeom>
        </p:spPr>
      </p:pic>
      <p:pic>
        <p:nvPicPr>
          <p:cNvPr id="6" name="Picture 5">
            <a:extLst>
              <a:ext uri="{FF2B5EF4-FFF2-40B4-BE49-F238E27FC236}">
                <a16:creationId xmlns:a16="http://schemas.microsoft.com/office/drawing/2014/main" id="{52D1B248-43E3-4C95-8AA3-80DE6E841167}"/>
              </a:ext>
            </a:extLst>
          </p:cNvPr>
          <p:cNvPicPr>
            <a:picLocks noChangeAspect="1"/>
          </p:cNvPicPr>
          <p:nvPr/>
        </p:nvPicPr>
        <p:blipFill rotWithShape="1">
          <a:blip r:embed="rId4"/>
          <a:srcRect l="3618" r="6069" b="1063"/>
          <a:stretch/>
        </p:blipFill>
        <p:spPr>
          <a:xfrm>
            <a:off x="4572000" y="682874"/>
            <a:ext cx="4550229" cy="3684047"/>
          </a:xfrm>
          <a:prstGeom prst="rect">
            <a:avLst/>
          </a:prstGeom>
        </p:spPr>
      </p:pic>
    </p:spTree>
    <p:extLst>
      <p:ext uri="{BB962C8B-B14F-4D97-AF65-F5344CB8AC3E}">
        <p14:creationId xmlns:p14="http://schemas.microsoft.com/office/powerpoint/2010/main" val="3475166668"/>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11">
                                            <p:txEl>
                                              <p:pRg st="3" end="3"/>
                                            </p:txEl>
                                          </p:spTgt>
                                        </p:tgtEl>
                                        <p:attrNameLst>
                                          <p:attrName>style.visibility</p:attrName>
                                        </p:attrNameLst>
                                      </p:cBhvr>
                                      <p:to>
                                        <p:strVal val="visible"/>
                                      </p:to>
                                    </p:set>
                                    <p:animEffect transition="in" filter="randombar(horizontal)">
                                      <p:cBhvr>
                                        <p:cTn id="10" dur="500"/>
                                        <p:tgtEl>
                                          <p:spTgt spid="11">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11">
                                            <p:txEl>
                                              <p:pRg st="4" end="4"/>
                                            </p:txEl>
                                          </p:spTgt>
                                        </p:tgtEl>
                                        <p:attrNameLst>
                                          <p:attrName>style.visibility</p:attrName>
                                        </p:attrNameLst>
                                      </p:cBhvr>
                                      <p:to>
                                        <p:strVal val="visible"/>
                                      </p:to>
                                    </p:set>
                                    <p:animEffect transition="in" filter="randombar(horizontal)">
                                      <p:cBhvr>
                                        <p:cTn id="13" dur="500"/>
                                        <p:tgtEl>
                                          <p:spTgt spid="11">
                                            <p:txEl>
                                              <p:pRg st="4" end="4"/>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11">
                                            <p:txEl>
                                              <p:pRg st="5" end="5"/>
                                            </p:txEl>
                                          </p:spTgt>
                                        </p:tgtEl>
                                        <p:attrNameLst>
                                          <p:attrName>style.visibility</p:attrName>
                                        </p:attrNameLst>
                                      </p:cBhvr>
                                      <p:to>
                                        <p:strVal val="visible"/>
                                      </p:to>
                                    </p:set>
                                    <p:animEffect transition="in" filter="randombar(horizontal)">
                                      <p:cBhvr>
                                        <p:cTn id="16"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4795236" y="4303455"/>
                <a:ext cx="4348764" cy="2246769"/>
              </a:xfrm>
              <a:prstGeom prst="rect">
                <a:avLst/>
              </a:prstGeom>
              <a:noFill/>
            </p:spPr>
            <p:txBody>
              <a:bodyPr wrap="square" rtlCol="0">
                <a:spAutoFit/>
              </a:bodyPr>
              <a:lstStyle/>
              <a:p>
                <a:pPr marL="285750" indent="-285750">
                  <a:spcBef>
                    <a:spcPts val="600"/>
                  </a:spcBef>
                  <a:buFont typeface="Wingdings" panose="05000000000000000000" pitchFamily="2" charset="2"/>
                  <a:buChar char="q"/>
                </a:pPr>
                <a:r>
                  <a:rPr lang="en-US" sz="2000" dirty="0">
                    <a:latin typeface="+mj-lt"/>
                    <a:cs typeface="Times New Roman" panose="02020603050405020304" pitchFamily="18" charset="0"/>
                  </a:rPr>
                  <a:t>d-Au@200GeV (|y|&lt;0.35)</a:t>
                </a:r>
              </a:p>
              <a:p>
                <a:pPr marL="800100" lvl="1" indent="-342900">
                  <a:spcBef>
                    <a:spcPts val="600"/>
                  </a:spcBef>
                  <a:buFont typeface="Wingdings" panose="05000000000000000000" pitchFamily="2" charset="2"/>
                  <a:buChar char="§"/>
                </a:pPr>
                <a:r>
                  <a:rPr lang="en-US" sz="2000" dirty="0" err="1">
                    <a:latin typeface="+mj-lt"/>
                    <a:cs typeface="Times New Roman" panose="02020603050405020304" pitchFamily="18" charset="0"/>
                  </a:rPr>
                  <a:t>R</a:t>
                </a:r>
                <a:r>
                  <a:rPr lang="en-US" sz="2000" baseline="-25000" dirty="0" err="1">
                    <a:latin typeface="+mj-lt"/>
                    <a:cs typeface="Times New Roman" panose="02020603050405020304" pitchFamily="18" charset="0"/>
                  </a:rPr>
                  <a:t>dA</a:t>
                </a:r>
                <a:r>
                  <a:rPr lang="en-US" sz="2000" baseline="-25000" dirty="0">
                    <a:latin typeface="+mj-lt"/>
                    <a:cs typeface="Times New Roman" panose="02020603050405020304" pitchFamily="18" charset="0"/>
                  </a:rPr>
                  <a:t> </a:t>
                </a:r>
                <a14:m>
                  <m:oMath xmlns:m="http://schemas.openxmlformats.org/officeDocument/2006/math">
                    <m:r>
                      <a:rPr lang="en-US" sz="2000" i="1">
                        <a:latin typeface="Cambria Math" panose="02040503050406030204" pitchFamily="18" charset="0"/>
                        <a:ea typeface="Cambria Math" panose="02040503050406030204" pitchFamily="18" charset="0"/>
                        <a:cs typeface="Times New Roman" panose="02020603050405020304" pitchFamily="18" charset="0"/>
                      </a:rPr>
                      <m:t>≈1.0</m:t>
                    </m:r>
                  </m:oMath>
                </a14:m>
                <a:r>
                  <a:rPr lang="en-US" sz="2000" dirty="0">
                    <a:latin typeface="+mj-lt"/>
                    <a:cs typeface="Times New Roman" panose="02020603050405020304" pitchFamily="18" charset="0"/>
                  </a:rPr>
                  <a:t> in 60-88%</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Large enhancement in 0-20%</a:t>
                </a:r>
              </a:p>
              <a:p>
                <a:pPr marL="800100" lvl="1" indent="-342900">
                  <a:spcBef>
                    <a:spcPts val="600"/>
                  </a:spcBef>
                  <a:buFont typeface="Wingdings" panose="05000000000000000000" pitchFamily="2" charset="2"/>
                  <a:buChar char="§"/>
                </a:pPr>
                <a:r>
                  <a:rPr lang="en-US" sz="2000" dirty="0">
                    <a:latin typeface="+mj-lt"/>
                    <a:cs typeface="Times New Roman" panose="02020603050405020304" pitchFamily="18" charset="0"/>
                  </a:rPr>
                  <a:t>Different from Au-Au</a:t>
                </a:r>
              </a:p>
              <a:p>
                <a:pPr marL="1257300" lvl="2" indent="-342900">
                  <a:spcBef>
                    <a:spcPts val="600"/>
                  </a:spcBef>
                  <a:buFont typeface="Wingdings" panose="05000000000000000000" pitchFamily="2" charset="2"/>
                  <a:buChar char="§"/>
                </a:pPr>
                <a:r>
                  <a:rPr lang="en-US" sz="2000" dirty="0">
                    <a:latin typeface="+mj-lt"/>
                    <a:cs typeface="Times New Roman" panose="02020603050405020304" pitchFamily="18" charset="0"/>
                  </a:rPr>
                  <a:t>CNM effects, selection bias  ….</a:t>
                </a:r>
              </a:p>
            </p:txBody>
          </p:sp>
        </mc:Choice>
        <mc:Fallback xmlns="">
          <p:sp>
            <p:nvSpPr>
              <p:cNvPr id="4" name="TextBox 3"/>
              <p:cNvSpPr txBox="1">
                <a:spLocks noRot="1" noChangeAspect="1" noMove="1" noResize="1" noEditPoints="1" noAdjustHandles="1" noChangeArrowheads="1" noChangeShapeType="1" noTextEdit="1"/>
              </p:cNvSpPr>
              <p:nvPr/>
            </p:nvSpPr>
            <p:spPr>
              <a:xfrm>
                <a:off x="4795236" y="4303455"/>
                <a:ext cx="4348764" cy="2246769"/>
              </a:xfrm>
              <a:prstGeom prst="rect">
                <a:avLst/>
              </a:prstGeom>
              <a:blipFill>
                <a:blip r:embed="rId3"/>
                <a:stretch>
                  <a:fillRect l="-1262" t="-1355" r="-561" b="-4065"/>
                </a:stretch>
              </a:blipFill>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pPr>
              <a:defRPr/>
            </a:pPr>
            <a:fld id="{75E08FC3-8E70-4580-8031-28B808E0EC1D}" type="slidenum">
              <a:rPr lang="en-US" altLang="zh-CN" smtClean="0"/>
              <a:pPr>
                <a:defRPr/>
              </a:pPr>
              <a:t>9</a:t>
            </a:fld>
            <a:endParaRPr lang="en-US" altLang="zh-CN" dirty="0"/>
          </a:p>
        </p:txBody>
      </p:sp>
      <p:pic>
        <p:nvPicPr>
          <p:cNvPr id="12" name="Picture 11" descr="fig2_perp.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290" y="3748531"/>
            <a:ext cx="4659194" cy="3021013"/>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pic>
      <p:pic>
        <p:nvPicPr>
          <p:cNvPr id="13" name="Picture 12" descr="fig2_cent.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254" y="677456"/>
            <a:ext cx="4621441" cy="3021013"/>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pic>
      <p:sp>
        <p:nvSpPr>
          <p:cNvPr id="2" name="TextBox 1"/>
          <p:cNvSpPr txBox="1"/>
          <p:nvPr/>
        </p:nvSpPr>
        <p:spPr>
          <a:xfrm>
            <a:off x="3012097" y="1226638"/>
            <a:ext cx="1066800" cy="369332"/>
          </a:xfrm>
          <a:prstGeom prst="rect">
            <a:avLst/>
          </a:prstGeom>
          <a:noFill/>
        </p:spPr>
        <p:txBody>
          <a:bodyPr wrap="square" rtlCol="0">
            <a:spAutoFit/>
          </a:bodyPr>
          <a:lstStyle/>
          <a:p>
            <a:r>
              <a:rPr lang="en-US" dirty="0"/>
              <a:t>|y|&lt;0.35</a:t>
            </a:r>
          </a:p>
        </p:txBody>
      </p:sp>
      <p:sp>
        <p:nvSpPr>
          <p:cNvPr id="15" name="TextBox 14"/>
          <p:cNvSpPr txBox="1"/>
          <p:nvPr/>
        </p:nvSpPr>
        <p:spPr>
          <a:xfrm>
            <a:off x="3975482" y="6492545"/>
            <a:ext cx="1912529" cy="276999"/>
          </a:xfrm>
          <a:prstGeom prst="rect">
            <a:avLst/>
          </a:prstGeom>
          <a:blipFill>
            <a:blip r:embed="rId6"/>
            <a:tile tx="0" ty="0" sx="100000" sy="100000" flip="none" algn="tl"/>
          </a:blipFill>
        </p:spPr>
        <p:txBody>
          <a:bodyPr wrap="square" rtlCol="0">
            <a:spAutoFit/>
          </a:bodyPr>
          <a:lstStyle/>
          <a:p>
            <a:r>
              <a:rPr lang="en-US" sz="1200" b="1" dirty="0">
                <a:solidFill>
                  <a:schemeClr val="bg1"/>
                </a:solidFill>
              </a:rPr>
              <a:t>PRL109, 242301 (2012)</a:t>
            </a:r>
            <a:endParaRPr lang="en-US" sz="1200" dirty="0">
              <a:solidFill>
                <a:schemeClr val="bg1"/>
              </a:solidFill>
            </a:endParaRPr>
          </a:p>
        </p:txBody>
      </p:sp>
      <p:sp>
        <p:nvSpPr>
          <p:cNvPr id="3" name="TextBox 2"/>
          <p:cNvSpPr txBox="1"/>
          <p:nvPr/>
        </p:nvSpPr>
        <p:spPr>
          <a:xfrm>
            <a:off x="990600" y="2362200"/>
            <a:ext cx="1600200" cy="369332"/>
          </a:xfrm>
          <a:prstGeom prst="rect">
            <a:avLst/>
          </a:prstGeom>
          <a:noFill/>
        </p:spPr>
        <p:txBody>
          <a:bodyPr wrap="square" rtlCol="0">
            <a:spAutoFit/>
          </a:bodyPr>
          <a:lstStyle/>
          <a:p>
            <a:r>
              <a:rPr lang="en-US" b="1" dirty="0" err="1"/>
              <a:t>HF</a:t>
            </a:r>
            <a:r>
              <a:rPr lang="en-US" b="1" dirty="0" err="1">
                <a:sym typeface="Wingdings" panose="05000000000000000000" pitchFamily="2" charset="2"/>
              </a:rPr>
              <a:t>e</a:t>
            </a:r>
            <a:endParaRPr lang="en-US" b="1" dirty="0"/>
          </a:p>
        </p:txBody>
      </p:sp>
      <p:sp>
        <p:nvSpPr>
          <p:cNvPr id="16" name="Title 1"/>
          <p:cNvSpPr txBox="1">
            <a:spLocks/>
          </p:cNvSpPr>
          <p:nvPr/>
        </p:nvSpPr>
        <p:spPr>
          <a:xfrm>
            <a:off x="-76200" y="88456"/>
            <a:ext cx="9372600" cy="870770"/>
          </a:xfrm>
          <a:prstGeom prst="rect">
            <a:avLst/>
          </a:prstGeom>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r>
              <a:rPr lang="en-US" sz="3000" b="1" kern="0" dirty="0">
                <a:solidFill>
                  <a:srgbClr val="FF0000"/>
                </a:solidFill>
                <a:latin typeface="Times New Roman" pitchFamily="18" charset="0"/>
                <a:cs typeface="Times New Roman" pitchFamily="18" charset="0"/>
              </a:rPr>
              <a:t>Suppression &amp; enhancement in small system</a:t>
            </a:r>
          </a:p>
        </p:txBody>
      </p:sp>
      <p:pic>
        <p:nvPicPr>
          <p:cNvPr id="8" name="Picture 7">
            <a:extLst>
              <a:ext uri="{FF2B5EF4-FFF2-40B4-BE49-F238E27FC236}">
                <a16:creationId xmlns:a16="http://schemas.microsoft.com/office/drawing/2014/main" id="{CB6F0A91-25FF-2BC1-4428-840F86AE5123}"/>
              </a:ext>
            </a:extLst>
          </p:cNvPr>
          <p:cNvPicPr>
            <a:picLocks noChangeAspect="1"/>
          </p:cNvPicPr>
          <p:nvPr/>
        </p:nvPicPr>
        <p:blipFill rotWithShape="1">
          <a:blip r:embed="rId7"/>
          <a:srcRect l="5924"/>
          <a:stretch/>
        </p:blipFill>
        <p:spPr>
          <a:xfrm>
            <a:off x="4697315" y="1009288"/>
            <a:ext cx="4398302" cy="3244073"/>
          </a:xfrm>
          <a:prstGeom prst="rect">
            <a:avLst/>
          </a:prstGeom>
        </p:spPr>
      </p:pic>
      <p:pic>
        <p:nvPicPr>
          <p:cNvPr id="17" name="Picture 16">
            <a:extLst>
              <a:ext uri="{FF2B5EF4-FFF2-40B4-BE49-F238E27FC236}">
                <a16:creationId xmlns:a16="http://schemas.microsoft.com/office/drawing/2014/main" id="{198F290F-3978-E89E-26DA-8843118885B2}"/>
              </a:ext>
            </a:extLst>
          </p:cNvPr>
          <p:cNvPicPr>
            <a:picLocks noChangeAspect="1"/>
          </p:cNvPicPr>
          <p:nvPr/>
        </p:nvPicPr>
        <p:blipFill>
          <a:blip r:embed="rId8"/>
          <a:stretch>
            <a:fillRect/>
          </a:stretch>
        </p:blipFill>
        <p:spPr>
          <a:xfrm>
            <a:off x="5749724" y="618723"/>
            <a:ext cx="2395745" cy="577752"/>
          </a:xfrm>
          <a:prstGeom prst="rect">
            <a:avLst/>
          </a:prstGeom>
        </p:spPr>
      </p:pic>
    </p:spTree>
    <p:extLst>
      <p:ext uri="{BB962C8B-B14F-4D97-AF65-F5344CB8AC3E}">
        <p14:creationId xmlns:p14="http://schemas.microsoft.com/office/powerpoint/2010/main" val="3970854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randombar(horizontal)">
                                      <p:cBhvr>
                                        <p:cTn id="10" dur="500"/>
                                        <p:tgtEl>
                                          <p:spTgt spid="4">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randombar(horizontal)">
                                      <p:cBhvr>
                                        <p:cTn id="1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32827</TotalTime>
  <Words>2927</Words>
  <Application>Microsoft Office PowerPoint</Application>
  <PresentationFormat>On-screen Show (4:3)</PresentationFormat>
  <Paragraphs>429</Paragraphs>
  <Slides>42</Slides>
  <Notes>24</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42</vt:i4>
      </vt:variant>
    </vt:vector>
  </HeadingPairs>
  <TitlesOfParts>
    <vt:vector size="62" baseType="lpstr">
      <vt:lpstr>AdvOT483a8203</vt:lpstr>
      <vt:lpstr>AdvP4C4E74</vt:lpstr>
      <vt:lpstr>AdvTTbdb21c9e</vt:lpstr>
      <vt:lpstr>AdvTTd0b5fdba.I</vt:lpstr>
      <vt:lpstr>AdvTTd877c31c+20</vt:lpstr>
      <vt:lpstr>CMMI10</vt:lpstr>
      <vt:lpstr>CMR10</vt:lpstr>
      <vt:lpstr>Lucida Grande</vt:lpstr>
      <vt:lpstr>TsvnklCourier</vt:lpstr>
      <vt:lpstr>URWPalladioL-Ital</vt:lpstr>
      <vt:lpstr>URWPalladioL-Roma</vt:lpstr>
      <vt:lpstr>Arial</vt:lpstr>
      <vt:lpstr>Cambria Math</vt:lpstr>
      <vt:lpstr>Comic Sans MS</vt:lpstr>
      <vt:lpstr>Courier New</vt:lpstr>
      <vt:lpstr>Monotype Corsiva</vt:lpstr>
      <vt:lpstr>Symbol</vt:lpstr>
      <vt:lpstr>Times New Roman</vt:lpstr>
      <vt:lpstr>Wingdings</vt:lpstr>
      <vt:lpstr>Default Design</vt:lpstr>
      <vt:lpstr>Heavy Flavor Production, Collectivity and Hadronization in Small Systems</vt:lpstr>
      <vt:lpstr>Essential to understand Open Heavy Flavor Production</vt:lpstr>
      <vt:lpstr>The Large Suppression of Non-photonic Electron Production was a Surprise</vt:lpstr>
      <vt:lpstr>Essential to understand Open Heavy Flavor Production</vt:lpstr>
      <vt:lpstr>Key Ingredients to study HQ in QGP </vt:lpstr>
      <vt:lpstr>How to study Heavy Quarks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Wei Xie</dc:creator>
  <cp:lastModifiedBy>Wei Xie</cp:lastModifiedBy>
  <cp:revision>2202</cp:revision>
  <dcterms:created xsi:type="dcterms:W3CDTF">2007-06-13T22:46:21Z</dcterms:created>
  <dcterms:modified xsi:type="dcterms:W3CDTF">2024-06-26T11:31:26Z</dcterms:modified>
</cp:coreProperties>
</file>