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3" r:id="rId1"/>
  </p:sldMasterIdLst>
  <p:notesMasterIdLst>
    <p:notesMasterId r:id="rId31"/>
  </p:notesMasterIdLst>
  <p:handoutMasterIdLst>
    <p:handoutMasterId r:id="rId32"/>
  </p:handoutMasterIdLst>
  <p:sldIdLst>
    <p:sldId id="1113" r:id="rId2"/>
    <p:sldId id="1130" r:id="rId3"/>
    <p:sldId id="1131" r:id="rId4"/>
    <p:sldId id="1129" r:id="rId5"/>
    <p:sldId id="356" r:id="rId6"/>
    <p:sldId id="1122" r:id="rId7"/>
    <p:sldId id="423" r:id="rId8"/>
    <p:sldId id="424" r:id="rId9"/>
    <p:sldId id="1123" r:id="rId10"/>
    <p:sldId id="761" r:id="rId11"/>
    <p:sldId id="1134" r:id="rId12"/>
    <p:sldId id="1125" r:id="rId13"/>
    <p:sldId id="1132" r:id="rId14"/>
    <p:sldId id="1126" r:id="rId15"/>
    <p:sldId id="763" r:id="rId16"/>
    <p:sldId id="1133" r:id="rId17"/>
    <p:sldId id="1139" r:id="rId18"/>
    <p:sldId id="1137" r:id="rId19"/>
    <p:sldId id="1138" r:id="rId20"/>
    <p:sldId id="1117" r:id="rId21"/>
    <p:sldId id="1118" r:id="rId22"/>
    <p:sldId id="1135" r:id="rId23"/>
    <p:sldId id="1121" r:id="rId24"/>
    <p:sldId id="1120" r:id="rId25"/>
    <p:sldId id="1140" r:id="rId26"/>
    <p:sldId id="1142" r:id="rId27"/>
    <p:sldId id="1124" r:id="rId28"/>
    <p:sldId id="1141" r:id="rId29"/>
    <p:sldId id="111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J" initials="PMJ" lastIdx="4" clrIdx="0">
    <p:extLst>
      <p:ext uri="{19B8F6BF-5375-455C-9EA6-DF929625EA0E}">
        <p15:presenceInfo xmlns:p15="http://schemas.microsoft.com/office/powerpoint/2012/main" userId="Peter J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7EE"/>
    <a:srgbClr val="DDA742"/>
    <a:srgbClr val="FFF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967" autoAdjust="0"/>
    <p:restoredTop sz="93723" autoAdjust="0"/>
  </p:normalViewPr>
  <p:slideViewPr>
    <p:cSldViewPr snapToGrid="0" snapToObjects="1">
      <p:cViewPr>
        <p:scale>
          <a:sx n="128" d="100"/>
          <a:sy n="128" d="100"/>
        </p:scale>
        <p:origin x="208" y="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1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0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2B66D-8A41-E24E-83D6-3FC05C108625}" type="datetimeFigureOut">
              <a:rPr lang="en-US" smtClean="0"/>
              <a:pPr/>
              <a:t>6/27/24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4F2FF-4BE9-7340-90C3-D35098DBA7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0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C2910-B359-2A40-803E-2BD8C7B76DC1}" type="datetimeFigureOut">
              <a:rPr lang="en-US" smtClean="0"/>
              <a:pPr/>
              <a:t>6/27/24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2E896-011C-7649-96A2-10D0D07238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8306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00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10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774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37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82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1383" y="6431551"/>
            <a:ext cx="2747963" cy="365125"/>
          </a:xfrm>
        </p:spPr>
        <p:txBody>
          <a:bodyPr/>
          <a:lstStyle/>
          <a:p>
            <a:r>
              <a:rPr lang="pl-PL"/>
              <a:t>Jet quenching in small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152400"/>
            <a:ext cx="8077200" cy="5943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400" y="6083300"/>
            <a:ext cx="1752600" cy="7493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Qingdao workshop 6/27/24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3429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9828F344-5DC5-44AF-9E4A-286FB2465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240" y="6431551"/>
            <a:ext cx="2762250" cy="365125"/>
          </a:xfrm>
        </p:spPr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2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0102"/>
            <a:ext cx="8229600" cy="48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291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</a:defRPr>
            </a:lvl1pPr>
          </a:lstStyle>
          <a:p>
            <a:r>
              <a:rPr lang="pl-PL"/>
              <a:t>Jet quenching in small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5907" y="64315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</a:defRPr>
            </a:lvl1pPr>
          </a:lstStyle>
          <a:p>
            <a:fld id="{3D5DE84E-4CEA-AD46-B381-E607889127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1336" y="6431552"/>
            <a:ext cx="24534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</a:defRPr>
            </a:lvl1pPr>
          </a:lstStyle>
          <a:p>
            <a:r>
              <a:rPr lang="en-US"/>
              <a:t>Qingdao workshop 6/27/24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6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FF0000"/>
          </a:solidFill>
          <a:latin typeface="Times New Roman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imes New Roman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imes New Roman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Times New Roman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4.tiff"/><Relationship Id="rId7" Type="http://schemas.openxmlformats.org/officeDocument/2006/relationships/image" Target="../media/image22.jpeg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emf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5.emf"/><Relationship Id="rId7" Type="http://schemas.openxmlformats.org/officeDocument/2006/relationships/image" Target="../media/image22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63.png"/><Relationship Id="rId5" Type="http://schemas.openxmlformats.org/officeDocument/2006/relationships/image" Target="../media/image20.jpeg"/><Relationship Id="rId10" Type="http://schemas.openxmlformats.org/officeDocument/2006/relationships/image" Target="../media/image61.emf"/><Relationship Id="rId4" Type="http://schemas.openxmlformats.org/officeDocument/2006/relationships/image" Target="../media/image19.jpeg"/><Relationship Id="rId9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5.emf"/><Relationship Id="rId7" Type="http://schemas.openxmlformats.org/officeDocument/2006/relationships/image" Target="../media/image22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42.png"/><Relationship Id="rId5" Type="http://schemas.openxmlformats.org/officeDocument/2006/relationships/image" Target="../media/image20.jpeg"/><Relationship Id="rId10" Type="http://schemas.openxmlformats.org/officeDocument/2006/relationships/image" Target="../media/image61.emf"/><Relationship Id="rId4" Type="http://schemas.openxmlformats.org/officeDocument/2006/relationships/image" Target="../media/image19.jpeg"/><Relationship Id="rId9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66.png"/><Relationship Id="rId7" Type="http://schemas.openxmlformats.org/officeDocument/2006/relationships/image" Target="../media/image69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3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emf"/><Relationship Id="rId5" Type="http://schemas.openxmlformats.org/officeDocument/2006/relationships/image" Target="../media/image72.gif"/><Relationship Id="rId4" Type="http://schemas.openxmlformats.org/officeDocument/2006/relationships/image" Target="../media/image7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79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48.png"/><Relationship Id="rId4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64.png"/><Relationship Id="rId7" Type="http://schemas.openxmlformats.org/officeDocument/2006/relationships/image" Target="../media/image7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gif"/><Relationship Id="rId5" Type="http://schemas.openxmlformats.org/officeDocument/2006/relationships/image" Target="../media/image68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82.png"/><Relationship Id="rId7" Type="http://schemas.openxmlformats.org/officeDocument/2006/relationships/image" Target="../media/image20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42.png"/><Relationship Id="rId4" Type="http://schemas.openxmlformats.org/officeDocument/2006/relationships/image" Target="../media/image83.png"/><Relationship Id="rId9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42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86.emf"/><Relationship Id="rId4" Type="http://schemas.openxmlformats.org/officeDocument/2006/relationships/image" Target="../media/image85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89.png"/><Relationship Id="rId7" Type="http://schemas.openxmlformats.org/officeDocument/2006/relationships/image" Target="../media/image20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42.png"/><Relationship Id="rId4" Type="http://schemas.openxmlformats.org/officeDocument/2006/relationships/image" Target="../media/image83.png"/><Relationship Id="rId9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11" Type="http://schemas.openxmlformats.org/officeDocument/2006/relationships/image" Target="../media/image120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6.pn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37.png"/><Relationship Id="rId4" Type="http://schemas.openxmlformats.org/officeDocument/2006/relationships/image" Target="../media/image33.wmf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.png"/><Relationship Id="rId7" Type="http://schemas.openxmlformats.org/officeDocument/2006/relationships/image" Target="../media/image2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0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5154" y="1656099"/>
            <a:ext cx="7218762" cy="1296458"/>
          </a:xfrm>
        </p:spPr>
        <p:txBody>
          <a:bodyPr>
            <a:noAutofit/>
          </a:bodyPr>
          <a:lstStyle/>
          <a:p>
            <a:r>
              <a:rPr lang="en-US" sz="3200" dirty="0"/>
              <a:t>Searching for jet quenching in small systems: experiment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4104" y="3170596"/>
            <a:ext cx="6900862" cy="1072868"/>
          </a:xfrm>
        </p:spPr>
        <p:txBody>
          <a:bodyPr>
            <a:noAutofit/>
          </a:bodyPr>
          <a:lstStyle/>
          <a:p>
            <a:r>
              <a:rPr lang="en-US" sz="1800" i="1" dirty="0"/>
              <a:t>Peter Jacobs</a:t>
            </a:r>
          </a:p>
          <a:p>
            <a:r>
              <a:rPr lang="en-US" sz="1800" i="1" dirty="0"/>
              <a:t>Lawrence Berkeley National Laboratory</a:t>
            </a:r>
          </a:p>
          <a:p>
            <a:r>
              <a:rPr lang="en-US" sz="1800" i="1" dirty="0"/>
              <a:t>University of California, Berkeley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1</a:t>
            </a:fld>
            <a:endParaRPr kumimoji="0" lang="en-US"/>
          </a:p>
        </p:txBody>
      </p:sp>
      <p:pic>
        <p:nvPicPr>
          <p:cNvPr id="8" name="Picture 7" descr="LBNL logo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3191" y="95269"/>
            <a:ext cx="1115159" cy="67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022069CC-86B4-BC44-BD62-535E5DF8E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D22D5F-954E-CF41-8F53-9A35A0EDE1CE}"/>
              </a:ext>
            </a:extLst>
          </p:cNvPr>
          <p:cNvSpPr txBox="1"/>
          <p:nvPr/>
        </p:nvSpPr>
        <p:spPr>
          <a:xfrm>
            <a:off x="1446978" y="2188668"/>
            <a:ext cx="5792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>
              <a:solidFill>
                <a:srgbClr val="FF0000"/>
              </a:solidFill>
              <a:latin typeface="Handwriting - Dakota" panose="02000400000000000000" pitchFamily="2" charset="77"/>
              <a:cs typeface="Times New Roman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03443CC-4F33-C748-9BDD-8F8B2A8D1D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904" y="95269"/>
            <a:ext cx="876696" cy="84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252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9A8E1-DDDD-0648-8E8C-350C9A508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045"/>
          </a:xfrm>
        </p:spPr>
        <p:txBody>
          <a:bodyPr/>
          <a:lstStyle/>
          <a:p>
            <a:r>
              <a:rPr lang="en-US" dirty="0"/>
              <a:t>EA and hard probes I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DEF98E-825A-D146-B83C-404AC6D04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C853F8-E8FF-AF4C-8C1F-6C51045BF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B780CC-6F5A-4E49-B4E7-588D6820E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5A5E07-BA14-F942-840E-1919B3DBF3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962" r="60408"/>
          <a:stretch/>
        </p:blipFill>
        <p:spPr>
          <a:xfrm>
            <a:off x="331307" y="1692178"/>
            <a:ext cx="3154159" cy="47393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BF2CDF-9FD9-8D48-8403-CF069556FA6C}"/>
              </a:ext>
            </a:extLst>
          </p:cNvPr>
          <p:cNvSpPr txBox="1"/>
          <p:nvPr/>
        </p:nvSpPr>
        <p:spPr>
          <a:xfrm>
            <a:off x="837665" y="684527"/>
            <a:ext cx="5702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How does a hard process in the central region affect forward EA?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B4DEB9-F3B0-A845-8B60-095B4F929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9568" y="4380552"/>
            <a:ext cx="4738228" cy="21298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2EDF0C-1AD9-7043-8EF6-D48972E9B62C}"/>
              </a:ext>
            </a:extLst>
          </p:cNvPr>
          <p:cNvSpPr txBox="1"/>
          <p:nvPr/>
        </p:nvSpPr>
        <p:spPr>
          <a:xfrm>
            <a:off x="4011105" y="6356532"/>
            <a:ext cx="827471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High EA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C9BF7B-1A4C-654A-9C6B-8E016B557B67}"/>
              </a:ext>
            </a:extLst>
          </p:cNvPr>
          <p:cNvSpPr txBox="1"/>
          <p:nvPr/>
        </p:nvSpPr>
        <p:spPr>
          <a:xfrm>
            <a:off x="5623255" y="6440528"/>
            <a:ext cx="797013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Low EA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D53AD7-F5E3-8349-AB39-DE685256CBB6}"/>
              </a:ext>
            </a:extLst>
          </p:cNvPr>
          <p:cNvSpPr txBox="1"/>
          <p:nvPr/>
        </p:nvSpPr>
        <p:spPr>
          <a:xfrm>
            <a:off x="7260670" y="930751"/>
            <a:ext cx="18069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Phys.Lett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B783 (2018) 95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994317C-E80D-788D-894B-EB40B70B258F}"/>
              </a:ext>
            </a:extLst>
          </p:cNvPr>
          <p:cNvGrpSpPr/>
          <p:nvPr/>
        </p:nvGrpSpPr>
        <p:grpSpPr>
          <a:xfrm>
            <a:off x="4838348" y="1657362"/>
            <a:ext cx="3328086" cy="1977081"/>
            <a:chOff x="5282514" y="1330411"/>
            <a:chExt cx="3328086" cy="197708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912D118-6D0E-DE85-3E2B-F7D621F83D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2514" y="1330411"/>
              <a:ext cx="3328086" cy="1977081"/>
              <a:chOff x="0" y="0"/>
              <a:chExt cx="5760" cy="4320"/>
            </a:xfrm>
          </p:grpSpPr>
          <p:pic>
            <p:nvPicPr>
              <p:cNvPr id="31" name="Picture 4" descr="ALIce_SETUP_final_cf">
                <a:extLst>
                  <a:ext uri="{FF2B5EF4-FFF2-40B4-BE49-F238E27FC236}">
                    <a16:creationId xmlns:a16="http://schemas.microsoft.com/office/drawing/2014/main" id="{631D7968-E438-77C0-F339-5BD5BC4669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 r="4427"/>
              <a:stretch>
                <a:fillRect/>
              </a:stretch>
            </p:blipFill>
            <p:spPr bwMode="auto">
              <a:xfrm>
                <a:off x="0" y="224"/>
                <a:ext cx="5760" cy="4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" name="Rectangle 19">
                <a:extLst>
                  <a:ext uri="{FF2B5EF4-FFF2-40B4-BE49-F238E27FC236}">
                    <a16:creationId xmlns:a16="http://schemas.microsoft.com/office/drawing/2014/main" id="{B90F38F8-3C17-3945-D1E8-17A8B2145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8" y="375"/>
                <a:ext cx="1882" cy="1280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43DAAF5E-360E-4116-14D7-892B01B2E3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34" y="0"/>
                <a:ext cx="2026" cy="1495"/>
                <a:chOff x="2977" y="246"/>
                <a:chExt cx="2026" cy="1495"/>
              </a:xfrm>
            </p:grpSpPr>
            <p:pic>
              <p:nvPicPr>
                <p:cNvPr id="35" name="Picture 15" descr="ALIce_SETUP_final_cf">
                  <a:extLst>
                    <a:ext uri="{FF2B5EF4-FFF2-40B4-BE49-F238E27FC236}">
                      <a16:creationId xmlns:a16="http://schemas.microsoft.com/office/drawing/2014/main" id="{D1B204D8-A5DF-2C93-BA5E-E21E613E1D6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 l="69832" t="6055" r="8464" b="71506"/>
                <a:stretch>
                  <a:fillRect/>
                </a:stretch>
              </p:blipFill>
              <p:spPr bwMode="auto">
                <a:xfrm>
                  <a:off x="3062" y="377"/>
                  <a:ext cx="1941" cy="13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16" descr="ALIce_SETUP_final_cf">
                  <a:extLst>
                    <a:ext uri="{FF2B5EF4-FFF2-40B4-BE49-F238E27FC236}">
                      <a16:creationId xmlns:a16="http://schemas.microsoft.com/office/drawing/2014/main" id="{57716073-7C41-86E9-1B0F-651033DAE37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 l="94846" t="18721" b="70404"/>
                <a:stretch>
                  <a:fillRect/>
                </a:stretch>
              </p:blipFill>
              <p:spPr bwMode="auto">
                <a:xfrm>
                  <a:off x="4662" y="1033"/>
                  <a:ext cx="337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17" descr="ALIce_SETUP_final_cf">
                  <a:extLst>
                    <a:ext uri="{FF2B5EF4-FFF2-40B4-BE49-F238E27FC236}">
                      <a16:creationId xmlns:a16="http://schemas.microsoft.com/office/drawing/2014/main" id="{F4F021DC-7891-DAA6-9DC7-E1B22E0983B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 l="68111" r="13776" b="97302"/>
                <a:stretch>
                  <a:fillRect/>
                </a:stretch>
              </p:blipFill>
              <p:spPr bwMode="auto">
                <a:xfrm>
                  <a:off x="2977" y="246"/>
                  <a:ext cx="1486" cy="1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34" name="Picture 23" descr="ALIce_SETUP_final_cf">
                <a:extLst>
                  <a:ext uri="{FF2B5EF4-FFF2-40B4-BE49-F238E27FC236}">
                    <a16:creationId xmlns:a16="http://schemas.microsoft.com/office/drawing/2014/main" id="{15BF0DD3-75C2-C373-E611-CA235774C3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 l="57576" t="26001" r="33315" b="68188"/>
              <a:stretch>
                <a:fillRect/>
              </a:stretch>
            </p:blipFill>
            <p:spPr bwMode="auto">
              <a:xfrm>
                <a:off x="3483" y="1296"/>
                <a:ext cx="549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46991B0-3A39-5884-7BAD-9B99DCB55455}"/>
                </a:ext>
              </a:extLst>
            </p:cNvPr>
            <p:cNvSpPr/>
            <p:nvPr/>
          </p:nvSpPr>
          <p:spPr>
            <a:xfrm>
              <a:off x="7349961" y="1330411"/>
              <a:ext cx="1260639" cy="7283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4C7A58F-252C-BD50-1851-1920FB094FF1}"/>
                </a:ext>
              </a:extLst>
            </p:cNvPr>
            <p:cNvSpPr/>
            <p:nvPr/>
          </p:nvSpPr>
          <p:spPr>
            <a:xfrm>
              <a:off x="6643166" y="2176487"/>
              <a:ext cx="432486" cy="543696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B8D79E1-B6BA-4131-2E90-98472B96A045}"/>
                </a:ext>
              </a:extLst>
            </p:cNvPr>
            <p:cNvSpPr/>
            <p:nvPr/>
          </p:nvSpPr>
          <p:spPr>
            <a:xfrm>
              <a:off x="8053081" y="2425815"/>
              <a:ext cx="432486" cy="543696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168AC86-329C-2139-8B9A-43E2A16D7B69}"/>
              </a:ext>
            </a:extLst>
          </p:cNvPr>
          <p:cNvCxnSpPr>
            <a:cxnSpLocks/>
          </p:cNvCxnSpPr>
          <p:nvPr/>
        </p:nvCxnSpPr>
        <p:spPr>
          <a:xfrm flipH="1" flipV="1">
            <a:off x="5726146" y="1500481"/>
            <a:ext cx="295615" cy="119667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F4CDF47-6117-A94D-13C8-261EF18B1EDE}"/>
              </a:ext>
            </a:extLst>
          </p:cNvPr>
          <p:cNvSpPr txBox="1"/>
          <p:nvPr/>
        </p:nvSpPr>
        <p:spPr>
          <a:xfrm>
            <a:off x="5939472" y="1442059"/>
            <a:ext cx="1932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High </a:t>
            </a:r>
            <a:r>
              <a:rPr lang="en-US" sz="1600" dirty="0" err="1">
                <a:solidFill>
                  <a:srgbClr val="00B050"/>
                </a:solidFill>
                <a:latin typeface="Times New Roman"/>
                <a:cs typeface="Times New Roman"/>
              </a:rPr>
              <a:t>p</a:t>
            </a:r>
            <a:r>
              <a:rPr lang="en-US" sz="1600" baseline="-25000" dirty="0" err="1">
                <a:solidFill>
                  <a:srgbClr val="00B050"/>
                </a:solidFill>
                <a:latin typeface="Times New Roman"/>
                <a:cs typeface="Times New Roman"/>
              </a:rPr>
              <a:t>T</a:t>
            </a:r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 hadron or jet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E2111A6-EC12-69A3-1AF2-EDFCC32A6482}"/>
              </a:ext>
            </a:extLst>
          </p:cNvPr>
          <p:cNvSpPr txBox="1"/>
          <p:nvPr/>
        </p:nvSpPr>
        <p:spPr>
          <a:xfrm>
            <a:off x="4127666" y="3911723"/>
            <a:ext cx="4625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Tilt in EA distribution due to hard process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1A21AC4-EE05-B9AC-019E-BB752B3102D7}"/>
              </a:ext>
            </a:extLst>
          </p:cNvPr>
          <p:cNvSpPr txBox="1"/>
          <p:nvPr/>
        </p:nvSpPr>
        <p:spPr>
          <a:xfrm>
            <a:off x="5018006" y="5102297"/>
            <a:ext cx="142256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lang="en-US" sz="1200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T,hadron</a:t>
            </a:r>
            <a:r>
              <a:rPr lang="en-US" sz="1200" dirty="0">
                <a:solidFill>
                  <a:srgbClr val="FF0000"/>
                </a:solidFill>
                <a:latin typeface="Times New Roman"/>
                <a:cs typeface="Times New Roman"/>
              </a:rPr>
              <a:t>&gt;6,12 GeV/c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7427F6F-401C-BBD6-81B4-B23674F0CA7C}"/>
              </a:ext>
            </a:extLst>
          </p:cNvPr>
          <p:cNvSpPr/>
          <p:nvPr/>
        </p:nvSpPr>
        <p:spPr>
          <a:xfrm>
            <a:off x="5357949" y="6194612"/>
            <a:ext cx="368197" cy="2459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00C44A2-C671-A298-277B-18AD70CAB2C0}"/>
              </a:ext>
            </a:extLst>
          </p:cNvPr>
          <p:cNvSpPr/>
          <p:nvPr/>
        </p:nvSpPr>
        <p:spPr>
          <a:xfrm>
            <a:off x="7596964" y="6195889"/>
            <a:ext cx="368197" cy="2459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02ECED-E765-AC5C-047E-AA40555D4DD7}"/>
              </a:ext>
            </a:extLst>
          </p:cNvPr>
          <p:cNvSpPr txBox="1"/>
          <p:nvPr/>
        </p:nvSpPr>
        <p:spPr>
          <a:xfrm rot="20070753">
            <a:off x="7726262" y="4803311"/>
            <a:ext cx="136768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 New Roman"/>
                <a:cs typeface="Times New Roman"/>
              </a:rPr>
              <a:t>&lt;</a:t>
            </a:r>
            <a:r>
              <a:rPr lang="en-US" sz="1400" dirty="0" err="1">
                <a:solidFill>
                  <a:srgbClr val="00B050"/>
                </a:solidFill>
                <a:latin typeface="Times New Roman"/>
                <a:cs typeface="Times New Roman"/>
              </a:rPr>
              <a:t>Ncoll</a:t>
            </a:r>
            <a:r>
              <a:rPr lang="en-US" sz="1400" dirty="0">
                <a:solidFill>
                  <a:srgbClr val="00B050"/>
                </a:solidFill>
                <a:latin typeface="Times New Roman"/>
                <a:cs typeface="Times New Roman"/>
              </a:rPr>
              <a:t>&gt; bias? </a:t>
            </a:r>
          </a:p>
          <a:p>
            <a:r>
              <a:rPr lang="en-US" sz="1400" dirty="0">
                <a:solidFill>
                  <a:srgbClr val="00B050"/>
                </a:solidFill>
                <a:latin typeface="Times New Roman"/>
                <a:cs typeface="Times New Roman"/>
              </a:rPr>
              <a:t>Something else?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E4BC30-4B78-E163-DE4E-198E5B2B0D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25158" y="21810"/>
            <a:ext cx="763672" cy="96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70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3D97EED-FC0A-73E9-3549-855097392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1381"/>
          </a:xfrm>
        </p:spPr>
        <p:txBody>
          <a:bodyPr>
            <a:normAutofit/>
          </a:bodyPr>
          <a:lstStyle/>
          <a:p>
            <a:r>
              <a:rPr lang="en-US" sz="2800" dirty="0"/>
              <a:t>EA and hard probes II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BF1070-C0A7-AB7C-E8FE-7457206F0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4C39B3-A3E1-7DE6-955A-FE0BD4E5F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75C31A-ACC9-2965-9FB5-14C029BCC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4B53B6-1AD3-0050-EA3B-360169567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183" y="146957"/>
            <a:ext cx="767943" cy="8159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8B04F1-8B7F-9B2B-364E-9D45235FA529}"/>
              </a:ext>
            </a:extLst>
          </p:cNvPr>
          <p:cNvSpPr txBox="1"/>
          <p:nvPr/>
        </p:nvSpPr>
        <p:spPr>
          <a:xfrm>
            <a:off x="7260670" y="930751"/>
            <a:ext cx="18838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Phys.Lett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B748 (2015) 392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389962A-E95B-4CC2-6142-B4EC8F52857E}"/>
              </a:ext>
            </a:extLst>
          </p:cNvPr>
          <p:cNvGrpSpPr/>
          <p:nvPr/>
        </p:nvGrpSpPr>
        <p:grpSpPr>
          <a:xfrm>
            <a:off x="131336" y="1223173"/>
            <a:ext cx="3658353" cy="4737497"/>
            <a:chOff x="257144" y="1292986"/>
            <a:chExt cx="3967614" cy="522597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58164BC-368E-D1BC-C4CD-AF1B724B1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9" y="1292987"/>
              <a:ext cx="3767559" cy="522596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1757A66-A13A-79B2-9ED6-1EB722C46E6F}"/>
                </a:ext>
              </a:extLst>
            </p:cNvPr>
            <p:cNvSpPr txBox="1"/>
            <p:nvPr/>
          </p:nvSpPr>
          <p:spPr>
            <a:xfrm rot="16200000">
              <a:off x="146857" y="1403273"/>
              <a:ext cx="62068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rgbClr val="00B050"/>
                  </a:solidFill>
                  <a:latin typeface="Times New Roman"/>
                  <a:cs typeface="Times New Roman"/>
                </a:rPr>
                <a:t>R</a:t>
              </a:r>
              <a:r>
                <a:rPr lang="en-US" sz="2000" baseline="-25000" dirty="0" err="1">
                  <a:solidFill>
                    <a:srgbClr val="00B050"/>
                  </a:solidFill>
                  <a:latin typeface="Times New Roman"/>
                  <a:cs typeface="Times New Roman"/>
                </a:rPr>
                <a:t>pPb</a:t>
              </a:r>
              <a:endParaRPr lang="en-US" sz="2000" baseline="-25000" dirty="0">
                <a:solidFill>
                  <a:srgbClr val="00B050"/>
                </a:solidFill>
                <a:latin typeface="Times New Roman"/>
                <a:cs typeface="Times New Roman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7860918-4094-484A-260C-74C6D3821F39}"/>
              </a:ext>
            </a:extLst>
          </p:cNvPr>
          <p:cNvSpPr txBox="1"/>
          <p:nvPr/>
        </p:nvSpPr>
        <p:spPr>
          <a:xfrm>
            <a:off x="685481" y="742829"/>
            <a:ext cx="2389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EA: forward E</a:t>
            </a:r>
            <a:r>
              <a:rPr lang="en-US" sz="1600" baseline="-25000" dirty="0">
                <a:solidFill>
                  <a:srgbClr val="00B050"/>
                </a:solidFill>
                <a:latin typeface="Times New Roman"/>
                <a:cs typeface="Times New Roman"/>
              </a:rPr>
              <a:t>T</a:t>
            </a:r>
          </a:p>
          <a:p>
            <a:r>
              <a:rPr lang="en-US" sz="1600" dirty="0" err="1">
                <a:solidFill>
                  <a:srgbClr val="00B050"/>
                </a:solidFill>
                <a:latin typeface="Times New Roman"/>
                <a:cs typeface="Times New Roman"/>
              </a:rPr>
              <a:t>T</a:t>
            </a:r>
            <a:r>
              <a:rPr lang="en-US" sz="1600" baseline="-25000" dirty="0" err="1">
                <a:solidFill>
                  <a:srgbClr val="00B050"/>
                </a:solidFill>
                <a:latin typeface="Times New Roman"/>
                <a:cs typeface="Times New Roman"/>
              </a:rPr>
              <a:t>pPb</a:t>
            </a:r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 : “standard” Glauber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648D5CF-876D-95CB-31C7-2C805536FE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6813" y="3405963"/>
            <a:ext cx="2688670" cy="28532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FEC6500-D087-3980-4C8F-A9AF342F7616}"/>
              </a:ext>
            </a:extLst>
          </p:cNvPr>
          <p:cNvSpPr txBox="1"/>
          <p:nvPr/>
        </p:nvSpPr>
        <p:spPr>
          <a:xfrm>
            <a:off x="3915497" y="3896447"/>
            <a:ext cx="4932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Forward (proton-going): striking scaling with proton momentum fraction </a:t>
            </a:r>
            <a:r>
              <a:rPr lang="en-US" sz="1600" i="1" dirty="0" err="1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1600" i="1" baseline="-25000" dirty="0" err="1">
                <a:solidFill>
                  <a:srgbClr val="00B050"/>
                </a:solidFill>
                <a:latin typeface="Times New Roman"/>
                <a:cs typeface="Times New Roman"/>
              </a:rPr>
              <a:t>p</a:t>
            </a:r>
            <a:endParaRPr lang="en-US" sz="1600" i="1" baseline="-25000" dirty="0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E8D62D8-AABA-6C09-2ABB-BAC4F770BB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3060" y="1350947"/>
            <a:ext cx="5165217" cy="2027047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1C2E0C0B-97D1-5487-5BDA-72FFDC56D950}"/>
              </a:ext>
            </a:extLst>
          </p:cNvPr>
          <p:cNvSpPr/>
          <p:nvPr/>
        </p:nvSpPr>
        <p:spPr>
          <a:xfrm>
            <a:off x="6945907" y="2998003"/>
            <a:ext cx="1503612" cy="42862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6C0DE78-89D8-1CEF-AA53-1D90A501E706}"/>
                  </a:ext>
                </a:extLst>
              </p:cNvPr>
              <p:cNvSpPr txBox="1"/>
              <p:nvPr/>
            </p:nvSpPr>
            <p:spPr>
              <a:xfrm>
                <a:off x="3909201" y="4665083"/>
                <a:ext cx="5043309" cy="352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/>
                    <a:cs typeface="Times New Roman"/>
                  </a:rPr>
                  <a:t>Consistent with Glauber-</a:t>
                </a:r>
                <a:r>
                  <a:rPr lang="en-US" sz="1600" dirty="0" err="1">
                    <a:latin typeface="Times New Roman"/>
                    <a:cs typeface="Times New Roman"/>
                  </a:rPr>
                  <a:t>Gribov</a:t>
                </a:r>
                <a:r>
                  <a:rPr lang="en-US" sz="1600" dirty="0">
                    <a:latin typeface="Times New Roman"/>
                    <a:cs typeface="Times New Roman"/>
                  </a:rPr>
                  <a:t> 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cs typeface="Times New Roman"/>
                      </a:rPr>
                      <m:t>luctuations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cs typeface="Times New Roman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cs typeface="Times New Roman"/>
                      </a:rPr>
                      <m:t>in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cs typeface="Times New Roman"/>
                      </a:rPr>
                      <m:t> </m:t>
                    </m:r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Sup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/>
                          </a:rPr>
                          <m:t>𝑁𝑁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/>
                          </a:rPr>
                          <m:t>𝑖𝑛𝑒𝑙</m:t>
                        </m:r>
                      </m:sup>
                    </m:sSubSup>
                  </m:oMath>
                </a14:m>
                <a:r>
                  <a:rPr lang="en-US" sz="1600" b="0" dirty="0">
                    <a:latin typeface="Times New Roman"/>
                    <a:cs typeface="Times New Roman"/>
                  </a:rPr>
                  <a:t> :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6C0DE78-89D8-1CEF-AA53-1D90A501E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201" y="4665083"/>
                <a:ext cx="5043309" cy="352019"/>
              </a:xfrm>
              <a:prstGeom prst="rect">
                <a:avLst/>
              </a:prstGeom>
              <a:blipFill>
                <a:blip r:embed="rId7"/>
                <a:stretch>
                  <a:fillRect l="-501" b="-206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3EBF3E0E-42BE-C087-CEEB-0463927FE33C}"/>
              </a:ext>
            </a:extLst>
          </p:cNvPr>
          <p:cNvGrpSpPr/>
          <p:nvPr/>
        </p:nvGrpSpPr>
        <p:grpSpPr>
          <a:xfrm>
            <a:off x="4374275" y="5136387"/>
            <a:ext cx="3782785" cy="570029"/>
            <a:chOff x="4423666" y="5397096"/>
            <a:chExt cx="3782785" cy="570029"/>
          </a:xfrm>
        </p:grpSpPr>
        <p:pic>
          <p:nvPicPr>
            <p:cNvPr id="14" name="Picture 13" descr="latex-image-1.pdf">
              <a:extLst>
                <a:ext uri="{FF2B5EF4-FFF2-40B4-BE49-F238E27FC236}">
                  <a16:creationId xmlns:a16="http://schemas.microsoft.com/office/drawing/2014/main" id="{471AF513-79A2-C019-C10D-1986B96E63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23666" y="5432063"/>
              <a:ext cx="3782785" cy="518453"/>
            </a:xfrm>
            <a:prstGeom prst="rect">
              <a:avLst/>
            </a:prstGeom>
          </p:spPr>
        </p:pic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43A9453-6900-996F-4445-E58636520AC6}"/>
                </a:ext>
              </a:extLst>
            </p:cNvPr>
            <p:cNvSpPr/>
            <p:nvPr/>
          </p:nvSpPr>
          <p:spPr>
            <a:xfrm>
              <a:off x="7306134" y="5397096"/>
              <a:ext cx="581463" cy="570029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75FE4A0-E542-AD96-97E0-B6BDB77B619C}"/>
              </a:ext>
            </a:extLst>
          </p:cNvPr>
          <p:cNvSpPr txBox="1"/>
          <p:nvPr/>
        </p:nvSpPr>
        <p:spPr>
          <a:xfrm>
            <a:off x="2829375" y="494950"/>
            <a:ext cx="3485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Inclusive jet production in </a:t>
            </a:r>
            <a:r>
              <a:rPr lang="en-US" sz="2000" dirty="0" err="1">
                <a:solidFill>
                  <a:srgbClr val="0070C0"/>
                </a:solidFill>
                <a:latin typeface="Times New Roman"/>
                <a:cs typeface="Times New Roman"/>
              </a:rPr>
              <a:t>p+Pb</a:t>
            </a:r>
            <a:endParaRPr lang="en-US" sz="2000" dirty="0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14E809-E9AF-9754-81F3-7249670653C9}"/>
              </a:ext>
            </a:extLst>
          </p:cNvPr>
          <p:cNvSpPr txBox="1"/>
          <p:nvPr/>
        </p:nvSpPr>
        <p:spPr>
          <a:xfrm>
            <a:off x="3909201" y="5719678"/>
            <a:ext cx="3586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Times New Roman"/>
                <a:cs typeface="Times New Roman"/>
              </a:rPr>
              <a:t>High-</a:t>
            </a:r>
            <a:r>
              <a:rPr lang="en-US" sz="1600" i="1" dirty="0">
                <a:solidFill>
                  <a:srgbClr val="0070C0"/>
                </a:solidFill>
                <a:latin typeface="Times New Roman"/>
                <a:cs typeface="Times New Roman"/>
              </a:rPr>
              <a:t>x</a:t>
            </a:r>
            <a:r>
              <a:rPr lang="en-US" sz="1600" dirty="0">
                <a:solidFill>
                  <a:srgbClr val="0070C0"/>
                </a:solidFill>
                <a:latin typeface="Times New Roman"/>
                <a:cs typeface="Times New Roman"/>
              </a:rPr>
              <a:t> has small size: color transparency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89623D-6D69-056F-5C44-56C60BF3D2D8}"/>
              </a:ext>
            </a:extLst>
          </p:cNvPr>
          <p:cNvSpPr txBox="1"/>
          <p:nvPr/>
        </p:nvSpPr>
        <p:spPr>
          <a:xfrm>
            <a:off x="626067" y="6231533"/>
            <a:ext cx="7591179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“These effects imply that the </a:t>
            </a:r>
            <a:r>
              <a:rPr lang="en-US" sz="1600" dirty="0" err="1">
                <a:latin typeface="+mj-lt"/>
              </a:rPr>
              <a:t>factorisation</a:t>
            </a:r>
            <a:r>
              <a:rPr lang="en-US" sz="1600" dirty="0">
                <a:latin typeface="+mj-lt"/>
              </a:rPr>
              <a:t> between hard and soft processes is violated at an unexpected level in proton-nucleus collisions.”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5A0702B-DE21-52E3-50CF-60D24E4C2261}"/>
              </a:ext>
            </a:extLst>
          </p:cNvPr>
          <p:cNvSpPr/>
          <p:nvPr/>
        </p:nvSpPr>
        <p:spPr>
          <a:xfrm>
            <a:off x="2095016" y="3981683"/>
            <a:ext cx="810228" cy="659757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9A588F3-2410-50BE-75AC-7CC2FF4EC254}"/>
              </a:ext>
            </a:extLst>
          </p:cNvPr>
          <p:cNvSpPr txBox="1"/>
          <p:nvPr/>
        </p:nvSpPr>
        <p:spPr>
          <a:xfrm>
            <a:off x="4014553" y="1020067"/>
            <a:ext cx="230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/>
                <a:cs typeface="Times New Roman"/>
              </a:rPr>
              <a:t>Jets in proton direction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D78F5B-F25F-E467-0490-9C6440697626}"/>
              </a:ext>
            </a:extLst>
          </p:cNvPr>
          <p:cNvSpPr txBox="1"/>
          <p:nvPr/>
        </p:nvSpPr>
        <p:spPr>
          <a:xfrm>
            <a:off x="500259" y="5727739"/>
            <a:ext cx="2385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MB: no yield modification</a:t>
            </a:r>
          </a:p>
        </p:txBody>
      </p:sp>
    </p:spTree>
    <p:extLst>
      <p:ext uri="{BB962C8B-B14F-4D97-AF65-F5344CB8AC3E}">
        <p14:creationId xmlns:p14="http://schemas.microsoft.com/office/powerpoint/2010/main" val="427084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1" grpId="0"/>
      <p:bldP spid="25" grpId="0"/>
      <p:bldP spid="9" grpId="0" animBg="1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583C6-F3E3-F407-3714-4D800E467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</a:t>
            </a:r>
            <a:r>
              <a:rPr lang="en-US" baseline="-25000" dirty="0" err="1"/>
              <a:t>pA</a:t>
            </a:r>
            <a:r>
              <a:rPr lang="en-US" baseline="-25000" dirty="0"/>
              <a:t> </a:t>
            </a:r>
            <a:r>
              <a:rPr lang="en-US" dirty="0"/>
              <a:t>with</a:t>
            </a:r>
            <a:r>
              <a:rPr lang="en-US" baseline="-25000" dirty="0"/>
              <a:t> </a:t>
            </a:r>
            <a:r>
              <a:rPr lang="en-US" dirty="0"/>
              <a:t>different EA observables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956A96-33F4-5EB9-3A54-F6376856D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27C771-7BD1-7D2F-60AF-AE571A536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B0B606-6568-4D95-73FB-CC5F7ABDE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505A07D-35F5-97E7-064C-4728D78D1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236" y="1460993"/>
            <a:ext cx="3840200" cy="293478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97EFF1-D9BA-7A89-464D-5290B2DC0343}"/>
              </a:ext>
            </a:extLst>
          </p:cNvPr>
          <p:cNvSpPr txBox="1"/>
          <p:nvPr/>
        </p:nvSpPr>
        <p:spPr>
          <a:xfrm>
            <a:off x="5433467" y="1161790"/>
            <a:ext cx="1851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EA: forward E</a:t>
            </a:r>
            <a:r>
              <a:rPr lang="en-US" sz="2000" baseline="-25000" dirty="0">
                <a:solidFill>
                  <a:srgbClr val="0070C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468355-330B-A679-3FD3-D0F0C2E5066C}"/>
              </a:ext>
            </a:extLst>
          </p:cNvPr>
          <p:cNvSpPr txBox="1"/>
          <p:nvPr/>
        </p:nvSpPr>
        <p:spPr>
          <a:xfrm>
            <a:off x="1402571" y="1060883"/>
            <a:ext cx="1176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EA: ZDC</a:t>
            </a:r>
            <a:endParaRPr lang="en-US" sz="2000" baseline="-25000" dirty="0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207E143-112D-0C25-79D9-5E19DE6702D2}"/>
                  </a:ext>
                </a:extLst>
              </p:cNvPr>
              <p:cNvSpPr txBox="1"/>
              <p:nvPr/>
            </p:nvSpPr>
            <p:spPr>
              <a:xfrm>
                <a:off x="282236" y="4335080"/>
                <a:ext cx="3772186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Times New Roman"/>
                    <a:cs typeface="Times New Roman"/>
                  </a:rPr>
                  <a:t>Hybrid: </a:t>
                </a:r>
              </a:p>
              <a:p>
                <a:pPr lvl="1"/>
                <a:r>
                  <a:rPr lang="en-US" sz="1400" dirty="0">
                    <a:latin typeface="Times New Roman"/>
                    <a:cs typeface="Times New Roman"/>
                  </a:rPr>
                  <a:t>EA: ZDC (assume no soft-hard correlation)</a:t>
                </a:r>
              </a:p>
              <a:p>
                <a:pPr lvl="1"/>
                <a:r>
                  <a:rPr lang="en-US" sz="1400" dirty="0">
                    <a:latin typeface="Times New Roman"/>
                    <a:cs typeface="Times New Roman"/>
                  </a:rPr>
                  <a:t>&lt;</a:t>
                </a:r>
                <a:r>
                  <a:rPr lang="en-US" sz="1400" dirty="0" err="1">
                    <a:latin typeface="Times New Roman"/>
                    <a:cs typeface="Times New Roman"/>
                  </a:rPr>
                  <a:t>N</a:t>
                </a:r>
                <a:r>
                  <a:rPr lang="en-US" sz="1400" baseline="-25000" dirty="0" err="1">
                    <a:latin typeface="Times New Roman"/>
                    <a:cs typeface="Times New Roman"/>
                  </a:rPr>
                  <a:t>coll</a:t>
                </a:r>
                <a:r>
                  <a:rPr lang="en-US" sz="1400" dirty="0">
                    <a:latin typeface="Times New Roman"/>
                    <a:cs typeface="Times New Roman"/>
                  </a:rPr>
                  <a:t>&gt; based on forward </a:t>
                </a:r>
                <a:r>
                  <a:rPr lang="en-US" sz="1400" dirty="0" err="1">
                    <a:latin typeface="Times New Roman"/>
                    <a:cs typeface="Times New Roman"/>
                  </a:rPr>
                  <a:t>mult</a:t>
                </a:r>
                <a:r>
                  <a:rPr lang="en-US" sz="1400" dirty="0">
                    <a:latin typeface="Times New Roman"/>
                    <a:cs typeface="Times New Roman"/>
                  </a:rPr>
                  <a:t> (V0A)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 </m:t>
                    </m:r>
                  </m:oMath>
                </a14:m>
                <a:r>
                  <a:rPr lang="en-US" sz="1400" dirty="0" err="1">
                    <a:latin typeface="Times New Roman"/>
                    <a:cs typeface="Times New Roman"/>
                  </a:rPr>
                  <a:t>Q</a:t>
                </a:r>
                <a:r>
                  <a:rPr lang="en-US" sz="1400" baseline="-25000" dirty="0" err="1">
                    <a:latin typeface="Times New Roman"/>
                    <a:cs typeface="Times New Roman"/>
                  </a:rPr>
                  <a:t>pPb</a:t>
                </a:r>
                <a:endParaRPr lang="en-US" sz="1400" baseline="-25000" dirty="0">
                  <a:latin typeface="Times New Roman"/>
                  <a:cs typeface="Times New Roman"/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207E143-112D-0C25-79D9-5E19DE670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236" y="4335080"/>
                <a:ext cx="3772186" cy="954107"/>
              </a:xfrm>
              <a:prstGeom prst="rect">
                <a:avLst/>
              </a:prstGeom>
              <a:blipFill>
                <a:blip r:embed="rId4"/>
                <a:stretch>
                  <a:fillRect l="-671" t="-1316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2942B5BC-8BF9-8F6D-5D84-73175693E65A}"/>
              </a:ext>
            </a:extLst>
          </p:cNvPr>
          <p:cNvSpPr txBox="1"/>
          <p:nvPr/>
        </p:nvSpPr>
        <p:spPr>
          <a:xfrm>
            <a:off x="5110174" y="1518998"/>
            <a:ext cx="2498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ATLAS: Phys. Lett. B748 (2015) 392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309553-0AA9-31D7-D6A0-0A46A494D1A4}"/>
              </a:ext>
            </a:extLst>
          </p:cNvPr>
          <p:cNvSpPr txBox="1"/>
          <p:nvPr/>
        </p:nvSpPr>
        <p:spPr>
          <a:xfrm rot="16200000">
            <a:off x="-59996" y="1548186"/>
            <a:ext cx="63511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7030A0"/>
                </a:solidFill>
                <a:latin typeface="Times New Roman"/>
                <a:cs typeface="Times New Roman"/>
              </a:rPr>
              <a:t>Q</a:t>
            </a:r>
            <a:r>
              <a:rPr lang="en-US" sz="2000" baseline="-25000" dirty="0" err="1">
                <a:solidFill>
                  <a:srgbClr val="7030A0"/>
                </a:solidFill>
                <a:latin typeface="Times New Roman"/>
                <a:cs typeface="Times New Roman"/>
              </a:rPr>
              <a:t>pPb</a:t>
            </a:r>
            <a:endParaRPr lang="en-US" sz="2000" baseline="-250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02536D2-7C79-F9F7-C047-2CAC88BA44C9}"/>
              </a:ext>
            </a:extLst>
          </p:cNvPr>
          <p:cNvGrpSpPr/>
          <p:nvPr/>
        </p:nvGrpSpPr>
        <p:grpSpPr>
          <a:xfrm>
            <a:off x="4889448" y="1873641"/>
            <a:ext cx="2767615" cy="3298890"/>
            <a:chOff x="2172275" y="1168607"/>
            <a:chExt cx="2834473" cy="378661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7E01284-93D4-52D0-7909-FBAB9044D2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51462"/>
            <a:stretch/>
          </p:blipFill>
          <p:spPr>
            <a:xfrm>
              <a:off x="2172275" y="1902774"/>
              <a:ext cx="2834473" cy="196440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92857FD-AE46-8F97-8C34-BBDCA54065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6392"/>
            <a:stretch/>
          </p:blipFill>
          <p:spPr>
            <a:xfrm>
              <a:off x="2172275" y="3999801"/>
              <a:ext cx="2834473" cy="95542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CBE676C-36E4-4A92-FE37-0684328F2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08022" y="1168607"/>
              <a:ext cx="1098726" cy="72444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222E318-296F-451D-FD4F-5A5E0CA13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84823" y="1222421"/>
              <a:ext cx="1321674" cy="478637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EB3479D5-AF6E-53C3-9CE6-7F14958727C9}"/>
              </a:ext>
            </a:extLst>
          </p:cNvPr>
          <p:cNvSpPr txBox="1"/>
          <p:nvPr/>
        </p:nvSpPr>
        <p:spPr>
          <a:xfrm rot="16200000">
            <a:off x="4599777" y="2517431"/>
            <a:ext cx="62068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7030A0"/>
                </a:solidFill>
                <a:latin typeface="Times New Roman"/>
                <a:cs typeface="Times New Roman"/>
              </a:rPr>
              <a:t>R</a:t>
            </a:r>
            <a:r>
              <a:rPr lang="en-US" sz="2000" baseline="-25000" dirty="0" err="1">
                <a:solidFill>
                  <a:srgbClr val="7030A0"/>
                </a:solidFill>
                <a:latin typeface="Times New Roman"/>
                <a:cs typeface="Times New Roman"/>
              </a:rPr>
              <a:t>pPb</a:t>
            </a:r>
            <a:endParaRPr lang="en-US" sz="2000" baseline="-250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A8CBCF-E8C3-BC56-256E-F5A23289180D}"/>
              </a:ext>
            </a:extLst>
          </p:cNvPr>
          <p:cNvSpPr txBox="1"/>
          <p:nvPr/>
        </p:nvSpPr>
        <p:spPr>
          <a:xfrm>
            <a:off x="282236" y="5538144"/>
            <a:ext cx="8182048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EA-selected inclusive production: limited precision, complex phenomenology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unclear how to improve systematic precision</a:t>
            </a:r>
          </a:p>
          <a:p>
            <a:r>
              <a:rPr lang="en-US" sz="2000" dirty="0">
                <a:latin typeface="Times New Roman"/>
                <a:cs typeface="Times New Roman"/>
              </a:rPr>
              <a:t>Consider a different approach for precise jet measurements small systems</a:t>
            </a:r>
          </a:p>
        </p:txBody>
      </p:sp>
    </p:spTree>
    <p:extLst>
      <p:ext uri="{BB962C8B-B14F-4D97-AF65-F5344CB8AC3E}">
        <p14:creationId xmlns:p14="http://schemas.microsoft.com/office/powerpoint/2010/main" val="258192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8F69F-3617-1ACC-40F5-A292A7CD5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2068"/>
          </a:xfrm>
        </p:spPr>
        <p:txBody>
          <a:bodyPr/>
          <a:lstStyle/>
          <a:p>
            <a:r>
              <a:rPr lang="en-US" dirty="0"/>
              <a:t>Solution I: MB O+O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C55EB1-FF06-9E87-3769-6DF797E47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AD744C-3FF6-18DE-02AE-A98E32CA9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Jet </a:t>
            </a:r>
            <a:r>
              <a:rPr lang="pl-PL" dirty="0" err="1"/>
              <a:t>quenching</a:t>
            </a:r>
            <a:r>
              <a:rPr lang="pl-PL" dirty="0"/>
              <a:t> in small </a:t>
            </a:r>
            <a:r>
              <a:rPr lang="pl-PL" dirty="0" err="1"/>
              <a:t>systems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69B838-4D69-495F-120F-63F660235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582823-BB25-7BC3-0670-A678DA1B97B4}"/>
              </a:ext>
            </a:extLst>
          </p:cNvPr>
          <p:cNvSpPr txBox="1"/>
          <p:nvPr/>
        </p:nvSpPr>
        <p:spPr>
          <a:xfrm>
            <a:off x="273385" y="5184047"/>
            <a:ext cx="859723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/>
                <a:cs typeface="Times New Roman"/>
              </a:rPr>
              <a:t>ALICE projection: quenching signal may be large relative to experimental uncertainties</a:t>
            </a:r>
          </a:p>
          <a:p>
            <a:endParaRPr lang="en-US" dirty="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But is this the complete story? </a:t>
            </a:r>
          </a:p>
          <a:p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What really is the question we are asking about jet quenching in small systems?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746187-0522-A381-2F9A-79DCF12EC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2769" y="949641"/>
            <a:ext cx="4487846" cy="42108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E4C63D-EE8F-5998-D228-39BAFB394205}"/>
              </a:ext>
            </a:extLst>
          </p:cNvPr>
          <p:cNvSpPr txBox="1"/>
          <p:nvPr/>
        </p:nvSpPr>
        <p:spPr>
          <a:xfrm>
            <a:off x="242330" y="920253"/>
            <a:ext cx="42986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Vary A by large factor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Why interesting? Glauber scaling of hard cross section for Minimum Bias (MB) event selection: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6522F4-0320-82B3-88B0-3EACD195B637}"/>
              </a:ext>
            </a:extLst>
          </p:cNvPr>
          <p:cNvSpPr txBox="1"/>
          <p:nvPr/>
        </p:nvSpPr>
        <p:spPr>
          <a:xfrm>
            <a:off x="347866" y="3412085"/>
            <a:ext cx="38370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A is fixed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/>
                <a:cs typeface="Times New Roman"/>
              </a:rPr>
              <a:t>no Glauber scaling uncertainty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/>
                <a:cs typeface="Times New Roman"/>
              </a:rPr>
              <a:t>small uncertainty due to MB trigger bias: 1-2% at ALICE/ATLAS/CMS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latin typeface="Times New Roman"/>
              <a:cs typeface="Times New Roman"/>
            </a:endParaRPr>
          </a:p>
          <a:p>
            <a:r>
              <a:rPr lang="en-US" sz="1600" dirty="0">
                <a:latin typeface="Times New Roman"/>
                <a:cs typeface="Times New Roman"/>
              </a:rPr>
              <a:t>Need pp reference at 6.37 </a:t>
            </a:r>
            <a:r>
              <a:rPr lang="en-US" sz="1600" dirty="0" err="1">
                <a:latin typeface="Times New Roman"/>
                <a:cs typeface="Times New Roman"/>
              </a:rPr>
              <a:t>TeV</a:t>
            </a:r>
            <a:r>
              <a:rPr lang="en-US" sz="1600" dirty="0">
                <a:latin typeface="Times New Roman"/>
                <a:cs typeface="Times New Roman"/>
              </a:rPr>
              <a:t>: solvable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7CA0C8A-6FE2-68A1-3469-B32788560263}"/>
              </a:ext>
            </a:extLst>
          </p:cNvPr>
          <p:cNvSpPr/>
          <p:nvPr/>
        </p:nvSpPr>
        <p:spPr>
          <a:xfrm>
            <a:off x="6504972" y="3067291"/>
            <a:ext cx="1018572" cy="361709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13D6C6A-9E06-50DB-F512-3D904E06D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079" y="2523833"/>
            <a:ext cx="2628900" cy="762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5C59597-1AE9-5EBF-0908-E5177E6BA301}"/>
              </a:ext>
            </a:extLst>
          </p:cNvPr>
          <p:cNvSpPr txBox="1"/>
          <p:nvPr/>
        </p:nvSpPr>
        <p:spPr>
          <a:xfrm>
            <a:off x="7090648" y="1167344"/>
            <a:ext cx="148656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Hadron R</a:t>
            </a:r>
            <a:r>
              <a:rPr lang="en-US" sz="2000" baseline="-25000" dirty="0">
                <a:latin typeface="Times New Roman"/>
                <a:cs typeface="Times New Roman"/>
              </a:rPr>
              <a:t>AA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90ACA0-28C0-A2F0-1914-1929EA81B3C6}"/>
              </a:ext>
            </a:extLst>
          </p:cNvPr>
          <p:cNvSpPr txBox="1"/>
          <p:nvPr/>
        </p:nvSpPr>
        <p:spPr>
          <a:xfrm>
            <a:off x="5472841" y="745882"/>
            <a:ext cx="308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(Huss et al., 2007.13754,2007.13758)</a:t>
            </a:r>
          </a:p>
        </p:txBody>
      </p:sp>
    </p:spTree>
    <p:extLst>
      <p:ext uri="{BB962C8B-B14F-4D97-AF65-F5344CB8AC3E}">
        <p14:creationId xmlns:p14="http://schemas.microsoft.com/office/powerpoint/2010/main" val="1219619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1969D9D-7ED7-38D3-DF58-9AED1A17A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755" y="9073"/>
            <a:ext cx="6146490" cy="1114334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/>
                <a:cs typeface="Times New Roman"/>
              </a:rPr>
              <a:t>Where do we see evidence of collective effects in small systems? </a:t>
            </a:r>
            <a:endParaRPr lang="en-US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71DC7-83D2-842F-E8E7-E399E2A45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0B7BC8-C593-D9F2-A62D-812440A8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F38B7C-6399-9D63-7CE1-EBE708774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C9025D-C7D2-9A31-80AA-BD9E887390F3}"/>
              </a:ext>
            </a:extLst>
          </p:cNvPr>
          <p:cNvSpPr txBox="1"/>
          <p:nvPr/>
        </p:nvSpPr>
        <p:spPr>
          <a:xfrm>
            <a:off x="6813927" y="566240"/>
            <a:ext cx="1662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Katarina </a:t>
            </a:r>
            <a:r>
              <a:rPr lang="en-US" sz="1400" dirty="0" err="1">
                <a:latin typeface="Times New Roman"/>
                <a:cs typeface="Times New Roman"/>
              </a:rPr>
              <a:t>Gajdosova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</a:p>
          <a:p>
            <a:r>
              <a:rPr lang="en-US" sz="1400" dirty="0">
                <a:latin typeface="Times New Roman"/>
                <a:cs typeface="Times New Roman"/>
              </a:rPr>
              <a:t>IS2023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5C9CD0-4548-9424-27CE-E2EDAF5AF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88" y="1243921"/>
            <a:ext cx="8260623" cy="449067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582741B-11B0-809D-6215-29400759A2D1}"/>
              </a:ext>
            </a:extLst>
          </p:cNvPr>
          <p:cNvSpPr/>
          <p:nvPr/>
        </p:nvSpPr>
        <p:spPr>
          <a:xfrm>
            <a:off x="2493027" y="1713550"/>
            <a:ext cx="2967247" cy="5071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539B44-3513-EDA3-D5CD-304C5CABCBED}"/>
              </a:ext>
            </a:extLst>
          </p:cNvPr>
          <p:cNvSpPr txBox="1"/>
          <p:nvPr/>
        </p:nvSpPr>
        <p:spPr>
          <a:xfrm>
            <a:off x="468647" y="5906467"/>
            <a:ext cx="8233664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/>
                <a:cs typeface="Times New Roman"/>
              </a:rPr>
              <a:t>Vast majority of signatures are seen in EA-selected </a:t>
            </a:r>
            <a:r>
              <a:rPr lang="en-US" sz="2000" b="1" dirty="0" err="1">
                <a:latin typeface="Times New Roman"/>
                <a:cs typeface="Times New Roman"/>
              </a:rPr>
              <a:t>p+A</a:t>
            </a:r>
            <a:r>
              <a:rPr lang="en-US" sz="2000" b="1" dirty="0">
                <a:latin typeface="Times New Roman"/>
                <a:cs typeface="Times New Roman"/>
              </a:rPr>
              <a:t> and pp (not MB!)</a:t>
            </a:r>
          </a:p>
          <a:p>
            <a:r>
              <a:rPr lang="en-US" sz="2000" dirty="0">
                <a:latin typeface="Times New Roman"/>
                <a:cs typeface="Times New Roman"/>
              </a:rPr>
              <a:t>We cannot ignore this: jet quenching with EA-selection is the main question…</a:t>
            </a:r>
          </a:p>
        </p:txBody>
      </p:sp>
    </p:spTree>
    <p:extLst>
      <p:ext uri="{BB962C8B-B14F-4D97-AF65-F5344CB8AC3E}">
        <p14:creationId xmlns:p14="http://schemas.microsoft.com/office/powerpoint/2010/main" val="232052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6B5EA-549E-0249-8162-EF0474A72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46670"/>
          </a:xfrm>
        </p:spPr>
        <p:txBody>
          <a:bodyPr>
            <a:normAutofit/>
          </a:bodyPr>
          <a:lstStyle/>
          <a:p>
            <a:r>
              <a:rPr lang="en-US" dirty="0"/>
              <a:t>Solution II: cross-section ratios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351F27-BA8A-FC43-93CF-CC14D66A0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0B866E-D828-5144-B1A5-9D81B8EFC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3D410A-901F-3F4F-AC8A-BB3A7CDBB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C81283C-3DF4-A34C-95B2-3C2592919201}"/>
              </a:ext>
            </a:extLst>
          </p:cNvPr>
          <p:cNvGrpSpPr/>
          <p:nvPr/>
        </p:nvGrpSpPr>
        <p:grpSpPr>
          <a:xfrm>
            <a:off x="6863714" y="806770"/>
            <a:ext cx="2043343" cy="1433698"/>
            <a:chOff x="-14965" y="962896"/>
            <a:chExt cx="2842760" cy="240629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D981FCE-2B19-554E-B5D1-20C12541F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9497" y="962896"/>
              <a:ext cx="2488298" cy="185320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2735376-CDCB-6A47-9BB7-E66D95363D7D}"/>
                </a:ext>
              </a:extLst>
            </p:cNvPr>
            <p:cNvSpPr/>
            <p:nvPr/>
          </p:nvSpPr>
          <p:spPr>
            <a:xfrm>
              <a:off x="540201" y="2300110"/>
              <a:ext cx="549775" cy="4877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EFC9ED3-C890-4A49-9D80-40EDD8D629C4}"/>
                </a:ext>
              </a:extLst>
            </p:cNvPr>
            <p:cNvGrpSpPr/>
            <p:nvPr/>
          </p:nvGrpSpPr>
          <p:grpSpPr>
            <a:xfrm rot="13272948">
              <a:off x="-14965" y="2206576"/>
              <a:ext cx="1511300" cy="1162611"/>
              <a:chOff x="317500" y="2031067"/>
              <a:chExt cx="2291773" cy="2179544"/>
            </a:xfrm>
          </p:grpSpPr>
          <p:sp>
            <p:nvSpPr>
              <p:cNvPr id="11" name="Line 9">
                <a:extLst>
                  <a:ext uri="{FF2B5EF4-FFF2-40B4-BE49-F238E27FC236}">
                    <a16:creationId xmlns:a16="http://schemas.microsoft.com/office/drawing/2014/main" id="{E3BAE483-553F-514A-83F8-28E5AAB8A4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95137" y="2031067"/>
                <a:ext cx="66386" cy="215993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2" name="Line 10">
                <a:extLst>
                  <a:ext uri="{FF2B5EF4-FFF2-40B4-BE49-F238E27FC236}">
                    <a16:creationId xmlns:a16="http://schemas.microsoft.com/office/drawing/2014/main" id="{A15BC44E-1ABA-0547-B318-2504E669C4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66273" y="2435880"/>
                <a:ext cx="496455" cy="1755121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3" name="Line 11">
                <a:extLst>
                  <a:ext uri="{FF2B5EF4-FFF2-40B4-BE49-F238E27FC236}">
                    <a16:creationId xmlns:a16="http://schemas.microsoft.com/office/drawing/2014/main" id="{1DD0EDCC-F42C-5343-8FAD-9D46A677C7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72705" y="2412066"/>
                <a:ext cx="502227" cy="1755122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4" name="Line 12">
                <a:extLst>
                  <a:ext uri="{FF2B5EF4-FFF2-40B4-BE49-F238E27FC236}">
                    <a16:creationId xmlns:a16="http://schemas.microsoft.com/office/drawing/2014/main" id="{BD4FB828-ADD5-9349-8DFA-246C34CAAA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02591" y="3874434"/>
                <a:ext cx="363682" cy="29275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5" name="Line 13">
                <a:extLst>
                  <a:ext uri="{FF2B5EF4-FFF2-40B4-BE49-F238E27FC236}">
                    <a16:creationId xmlns:a16="http://schemas.microsoft.com/office/drawing/2014/main" id="{1723947D-CD1C-3B46-9C2E-B9E3F888EA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95137" y="4048125"/>
                <a:ext cx="458932" cy="142875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6" name="Line 14">
                <a:extLst>
                  <a:ext uri="{FF2B5EF4-FFF2-40B4-BE49-F238E27FC236}">
                    <a16:creationId xmlns:a16="http://schemas.microsoft.com/office/drawing/2014/main" id="{51A8BC4B-3249-EF40-B617-CADE1240D8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66273" y="2840691"/>
                <a:ext cx="750455" cy="1350309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7" name="Oval 15">
                <a:extLst>
                  <a:ext uri="{FF2B5EF4-FFF2-40B4-BE49-F238E27FC236}">
                    <a16:creationId xmlns:a16="http://schemas.microsoft.com/office/drawing/2014/main" id="{EAC8CD88-6933-3740-8239-66493D961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1376" y="2347632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18" name="Line 16">
                <a:extLst>
                  <a:ext uri="{FF2B5EF4-FFF2-40B4-BE49-F238E27FC236}">
                    <a16:creationId xmlns:a16="http://schemas.microsoft.com/office/drawing/2014/main" id="{BE286DFC-134F-574E-88D8-E01E41968B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96580" y="3794592"/>
                <a:ext cx="523875" cy="381000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19" name="Oval 17">
                <a:extLst>
                  <a:ext uri="{FF2B5EF4-FFF2-40B4-BE49-F238E27FC236}">
                    <a16:creationId xmlns:a16="http://schemas.microsoft.com/office/drawing/2014/main" id="{A918BD46-AA3F-7D47-809A-18E1A8108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159" y="2307012"/>
                <a:ext cx="1766455" cy="271743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0" name="Oval 18">
                <a:extLst>
                  <a:ext uri="{FF2B5EF4-FFF2-40B4-BE49-F238E27FC236}">
                    <a16:creationId xmlns:a16="http://schemas.microsoft.com/office/drawing/2014/main" id="{464B8B22-5DCC-6A4E-9C2A-A981FA524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500" y="2286000"/>
                <a:ext cx="2291773" cy="350184"/>
              </a:xfrm>
              <a:prstGeom prst="ellipse">
                <a:avLst/>
              </a:prstGeom>
              <a:noFill/>
              <a:ln w="6350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pPr algn="ctr" defTabSz="820583"/>
                <a:endParaRPr lang="zh-TW" altLang="en-US">
                  <a:solidFill>
                    <a:srgbClr val="0000FF"/>
                  </a:solidFill>
                  <a:ea typeface="微軟正黑體" charset="0"/>
                  <a:cs typeface="微軟正黑體" charset="0"/>
                </a:endParaRPr>
              </a:p>
            </p:txBody>
          </p:sp>
          <p:sp>
            <p:nvSpPr>
              <p:cNvPr id="21" name="Line 19">
                <a:extLst>
                  <a:ext uri="{FF2B5EF4-FFF2-40B4-BE49-F238E27FC236}">
                    <a16:creationId xmlns:a16="http://schemas.microsoft.com/office/drawing/2014/main" id="{7078C2E2-C8BA-A943-A451-645D08F1B2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96580" y="2476500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2" name="Line 20">
                <a:extLst>
                  <a:ext uri="{FF2B5EF4-FFF2-40B4-BE49-F238E27FC236}">
                    <a16:creationId xmlns:a16="http://schemas.microsoft.com/office/drawing/2014/main" id="{CD8C03BA-ECCE-B044-B92B-5FFCFE50D7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1376" y="2475100"/>
                <a:ext cx="655205" cy="17159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3" name="Line 21">
                <a:extLst>
                  <a:ext uri="{FF2B5EF4-FFF2-40B4-BE49-F238E27FC236}">
                    <a16:creationId xmlns:a16="http://schemas.microsoft.com/office/drawing/2014/main" id="{DC486ABB-F88B-1B4D-9EE1-C34C35BE72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0159" y="2475100"/>
                <a:ext cx="916421" cy="17159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4" name="Line 22">
                <a:extLst>
                  <a:ext uri="{FF2B5EF4-FFF2-40B4-BE49-F238E27FC236}">
                    <a16:creationId xmlns:a16="http://schemas.microsoft.com/office/drawing/2014/main" id="{7E0FD59A-16A4-1B47-9B29-7A9708D91C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96580" y="2475100"/>
                <a:ext cx="850034" cy="17159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5" name="Line 23">
                <a:extLst>
                  <a:ext uri="{FF2B5EF4-FFF2-40B4-BE49-F238E27FC236}">
                    <a16:creationId xmlns:a16="http://schemas.microsoft.com/office/drawing/2014/main" id="{66ACE34E-3E46-FE40-B24F-4C7975BE0C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96580" y="2475100"/>
                <a:ext cx="1112693" cy="171590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6" name="Line 24">
                <a:extLst>
                  <a:ext uri="{FF2B5EF4-FFF2-40B4-BE49-F238E27FC236}">
                    <a16:creationId xmlns:a16="http://schemas.microsoft.com/office/drawing/2014/main" id="{49472B52-89E0-1D45-8695-BD14847320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7500" y="2494711"/>
                <a:ext cx="1179080" cy="171590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7" name="Line 26">
                <a:extLst>
                  <a:ext uri="{FF2B5EF4-FFF2-40B4-BE49-F238E27FC236}">
                    <a16:creationId xmlns:a16="http://schemas.microsoft.com/office/drawing/2014/main" id="{048068BF-6034-224F-AE53-C100B87835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366694" y="2221567"/>
                <a:ext cx="129886" cy="1969434"/>
              </a:xfrm>
              <a:prstGeom prst="line">
                <a:avLst/>
              </a:prstGeom>
              <a:noFill/>
              <a:ln w="2556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97BD3043-45CD-0F4D-A9D2-2D58FFD00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1376" y="2349034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9" name="Line 28">
                <a:extLst>
                  <a:ext uri="{FF2B5EF4-FFF2-40B4-BE49-F238E27FC236}">
                    <a16:creationId xmlns:a16="http://schemas.microsoft.com/office/drawing/2014/main" id="{B11EC851-05B1-974D-958F-30839E74CD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96580" y="2477901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chemeClr val="bg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0" name="Line 29">
                <a:extLst>
                  <a:ext uri="{FF2B5EF4-FFF2-40B4-BE49-F238E27FC236}">
                    <a16:creationId xmlns:a16="http://schemas.microsoft.com/office/drawing/2014/main" id="{C8B97C90-4855-2845-9E4F-AC0169E323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1376" y="2476500"/>
                <a:ext cx="655205" cy="1715901"/>
              </a:xfrm>
              <a:prstGeom prst="line">
                <a:avLst/>
              </a:pr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7D1A88E-5F5F-144D-8FAC-8D70868F6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1376" y="2350434"/>
                <a:ext cx="1244023" cy="190500"/>
              </a:xfrm>
              <a:prstGeom prst="ellipse">
                <a:avLst/>
              </a:prstGeom>
              <a:noFill/>
              <a:ln w="63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32" name="Line 31">
                <a:extLst>
                  <a:ext uri="{FF2B5EF4-FFF2-40B4-BE49-F238E27FC236}">
                    <a16:creationId xmlns:a16="http://schemas.microsoft.com/office/drawing/2014/main" id="{58B46AA5-E31E-984A-B694-88BEDE616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96580" y="2479301"/>
                <a:ext cx="588818" cy="1714500"/>
              </a:xfrm>
              <a:prstGeom prst="line">
                <a:avLst/>
              </a:pr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82058" tIns="41029" rIns="82058" bIns="41029"/>
              <a:lstStyle/>
              <a:p>
                <a:endParaRPr lang="en-US"/>
              </a:p>
            </p:txBody>
          </p: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ABF13902-7416-1541-8495-E564CC40BBB7}"/>
              </a:ext>
            </a:extLst>
          </p:cNvPr>
          <p:cNvSpPr txBox="1"/>
          <p:nvPr/>
        </p:nvSpPr>
        <p:spPr>
          <a:xfrm>
            <a:off x="445617" y="760409"/>
            <a:ext cx="65880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Example: semi-inclusive observable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select events based on presence of a trigger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count recoil jets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normalize number per trigger</a:t>
            </a:r>
          </a:p>
          <a:p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→ ratio of absolutely normalized hard cross sections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ECE877E-E5C7-8F44-84AB-731A18BC2C6C}"/>
              </a:ext>
            </a:extLst>
          </p:cNvPr>
          <p:cNvSpPr txBox="1"/>
          <p:nvPr/>
        </p:nvSpPr>
        <p:spPr>
          <a:xfrm>
            <a:off x="457200" y="5288322"/>
            <a:ext cx="78840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Geometric factor T</a:t>
            </a:r>
            <a:r>
              <a:rPr lang="en-US" sz="2000" baseline="-25000" dirty="0">
                <a:solidFill>
                  <a:srgbClr val="00B050"/>
                </a:solidFill>
                <a:latin typeface="Times New Roman"/>
                <a:cs typeface="Times New Roman"/>
              </a:rPr>
              <a:t>AA</a:t>
            </a:r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 cancels</a:t>
            </a:r>
          </a:p>
          <a:p>
            <a:pPr lvl="1"/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→ no need to interpret Event Activity in terms of collision geometry</a:t>
            </a:r>
          </a:p>
          <a:p>
            <a:pPr lvl="1"/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→ avoids bias and interpretational confusion of </a:t>
            </a:r>
            <a:r>
              <a:rPr lang="en-US" sz="2000" dirty="0" err="1">
                <a:solidFill>
                  <a:srgbClr val="00B050"/>
                </a:solidFill>
                <a:latin typeface="Times New Roman"/>
                <a:cs typeface="Times New Roman"/>
              </a:rPr>
              <a:t>R</a:t>
            </a:r>
            <a:r>
              <a:rPr lang="en-US" sz="2000" baseline="-25000" dirty="0" err="1">
                <a:solidFill>
                  <a:srgbClr val="00B050"/>
                </a:solidFill>
                <a:latin typeface="Times New Roman"/>
                <a:cs typeface="Times New Roman"/>
              </a:rPr>
              <a:t>pA</a:t>
            </a:r>
            <a:r>
              <a:rPr lang="en-US" sz="2000" baseline="-25000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(</a:t>
            </a:r>
            <a:r>
              <a:rPr lang="en-US" sz="2000" dirty="0" err="1">
                <a:solidFill>
                  <a:srgbClr val="00B050"/>
                </a:solidFill>
                <a:latin typeface="Times New Roman"/>
                <a:cs typeface="Times New Roman"/>
              </a:rPr>
              <a:t>Q</a:t>
            </a:r>
            <a:r>
              <a:rPr lang="en-US" sz="2000" baseline="-25000" dirty="0" err="1">
                <a:solidFill>
                  <a:srgbClr val="00B050"/>
                </a:solidFill>
                <a:latin typeface="Times New Roman"/>
                <a:cs typeface="Times New Roman"/>
              </a:rPr>
              <a:t>pA</a:t>
            </a:r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84207C4-E8F7-9C41-26C0-81939F620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421" y="2634351"/>
            <a:ext cx="5748678" cy="717463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9FCC13A9-4FFF-8EAF-1184-3EB61A715146}"/>
              </a:ext>
            </a:extLst>
          </p:cNvPr>
          <p:cNvGrpSpPr/>
          <p:nvPr/>
        </p:nvGrpSpPr>
        <p:grpSpPr>
          <a:xfrm>
            <a:off x="1369832" y="4221361"/>
            <a:ext cx="6260107" cy="702396"/>
            <a:chOff x="685800" y="4458895"/>
            <a:chExt cx="6260107" cy="702396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245778E7-12FB-8072-1147-CE66E65C7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5800" y="4458895"/>
              <a:ext cx="6260107" cy="702396"/>
            </a:xfrm>
            <a:prstGeom prst="rect">
              <a:avLst/>
            </a:prstGeom>
          </p:spPr>
        </p:pic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791A31E-62C9-6FFA-B757-F4EFC89F80C6}"/>
                </a:ext>
              </a:extLst>
            </p:cNvPr>
            <p:cNvSpPr/>
            <p:nvPr/>
          </p:nvSpPr>
          <p:spPr>
            <a:xfrm>
              <a:off x="4433104" y="4458895"/>
              <a:ext cx="266218" cy="252001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2535778-5095-016E-3D07-11ECEFD914F4}"/>
                </a:ext>
              </a:extLst>
            </p:cNvPr>
            <p:cNvSpPr/>
            <p:nvPr/>
          </p:nvSpPr>
          <p:spPr>
            <a:xfrm>
              <a:off x="3358583" y="4761767"/>
              <a:ext cx="266218" cy="252001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2FFD6A7-C3F2-2479-098F-E1FB5F5487EB}"/>
                </a:ext>
              </a:extLst>
            </p:cNvPr>
            <p:cNvCxnSpPr>
              <a:cxnSpLocks/>
            </p:cNvCxnSpPr>
            <p:nvPr/>
          </p:nvCxnSpPr>
          <p:spPr>
            <a:xfrm>
              <a:off x="6574420" y="4458895"/>
              <a:ext cx="371487" cy="702396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549378E0-7E10-FA28-68C0-37D7D27BCE92}"/>
              </a:ext>
            </a:extLst>
          </p:cNvPr>
          <p:cNvSpPr txBox="1"/>
          <p:nvPr/>
        </p:nvSpPr>
        <p:spPr>
          <a:xfrm>
            <a:off x="445617" y="3545910"/>
            <a:ext cx="2127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No nuclear effects:</a:t>
            </a:r>
          </a:p>
        </p:txBody>
      </p:sp>
    </p:spTree>
    <p:extLst>
      <p:ext uri="{BB962C8B-B14F-4D97-AF65-F5344CB8AC3E}">
        <p14:creationId xmlns:p14="http://schemas.microsoft.com/office/powerpoint/2010/main" val="224582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5C619BF1-22F3-C5E0-CA13-3D5D410D4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Searching for jet quenching in small systems: </a:t>
            </a:r>
            <a:br>
              <a:rPr lang="en-US" sz="2800" dirty="0"/>
            </a:br>
            <a:r>
              <a:rPr lang="en-US" sz="2800" dirty="0"/>
              <a:t>cross-section ratios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86DFC-0BA1-1952-0630-18C7E8DFB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98DAA3-C672-4513-EC4A-7EA30117D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602565-72AD-C3C5-5EB1-B0E49C5C2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74792B-4780-2250-09F4-14E4617AE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36" y="5349505"/>
            <a:ext cx="7946492" cy="6332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636085-4A99-B6A7-5E70-0A5BEAEE8DE7}"/>
              </a:ext>
            </a:extLst>
          </p:cNvPr>
          <p:cNvSpPr txBox="1"/>
          <p:nvPr/>
        </p:nvSpPr>
        <p:spPr>
          <a:xfrm>
            <a:off x="2665516" y="5969916"/>
            <a:ext cx="2287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PHENIX, arXiv:2303.12899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2A1EB9-94AE-736D-3CA6-DAF6EE4DA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144" y="3046536"/>
            <a:ext cx="4194116" cy="190542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FE09E45-BE85-0F25-F92A-BA46CE48AB6A}"/>
              </a:ext>
            </a:extLst>
          </p:cNvPr>
          <p:cNvGrpSpPr/>
          <p:nvPr/>
        </p:nvGrpSpPr>
        <p:grpSpPr>
          <a:xfrm>
            <a:off x="394144" y="1152327"/>
            <a:ext cx="4271770" cy="1451977"/>
            <a:chOff x="131336" y="954232"/>
            <a:chExt cx="4271770" cy="145197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9763E1E-9C7E-6A04-DA1B-0780260521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7452"/>
            <a:stretch/>
          </p:blipFill>
          <p:spPr>
            <a:xfrm>
              <a:off x="131336" y="954232"/>
              <a:ext cx="4271770" cy="145197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9337350-5582-32D2-ABF8-BB9230B1B7B6}"/>
                </a:ext>
              </a:extLst>
            </p:cNvPr>
            <p:cNvSpPr txBox="1"/>
            <p:nvPr/>
          </p:nvSpPr>
          <p:spPr>
            <a:xfrm>
              <a:off x="1358079" y="1077436"/>
              <a:ext cx="20749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effectLst/>
                  <a:latin typeface="+mj-lt"/>
                </a:rPr>
                <a:t>Phys. Lett. B 783, 95</a:t>
              </a:r>
              <a:r>
                <a:rPr lang="en-US" sz="1200" dirty="0">
                  <a:latin typeface="+mj-lt"/>
                </a:rPr>
                <a:t> </a:t>
              </a:r>
              <a:r>
                <a:rPr lang="en-US" sz="1200" dirty="0">
                  <a:effectLst/>
                  <a:latin typeface="+mj-lt"/>
                </a:rPr>
                <a:t>(2018)</a:t>
              </a:r>
            </a:p>
            <a:p>
              <a:r>
                <a:rPr lang="en-US" sz="1200" dirty="0">
                  <a:latin typeface="+mj-lt"/>
                  <a:cs typeface="Times New Roman"/>
                </a:rPr>
                <a:t>arXiv:1712.05603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4BB78BAB-7826-CC7B-503A-2E7DDDE275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5365" y="3619280"/>
            <a:ext cx="1663700" cy="609600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127886A-542E-6964-1006-EF55DD2568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0807" y="1548168"/>
            <a:ext cx="1663700" cy="571500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73085CC-C5B9-BEEE-3D9A-80F22403B5BF}"/>
              </a:ext>
            </a:extLst>
          </p:cNvPr>
          <p:cNvSpPr txBox="1"/>
          <p:nvPr/>
        </p:nvSpPr>
        <p:spPr>
          <a:xfrm>
            <a:off x="6945907" y="6059069"/>
            <a:ext cx="1455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(not semi-incl.)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D300D0B-7B16-CDC6-6384-3CE8D20759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9907" y="5987587"/>
            <a:ext cx="1244600" cy="546100"/>
          </a:xfrm>
          <a:prstGeom prst="rect">
            <a:avLst/>
          </a:prstGeom>
          <a:solidFill>
            <a:srgbClr val="FFFF00"/>
          </a:solidFill>
        </p:spPr>
      </p:pic>
    </p:spTree>
    <p:extLst>
      <p:ext uri="{BB962C8B-B14F-4D97-AF65-F5344CB8AC3E}">
        <p14:creationId xmlns:p14="http://schemas.microsoft.com/office/powerpoint/2010/main" val="339541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DE2A09-4AD3-C04D-8459-75FA5975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9F91AF-50BD-9BD8-A0FF-8049BD895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8C423C-F906-CFFE-401B-FE00A1F7A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B634C26-8794-A2F2-0FD8-E230CE17F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888" y="21392"/>
            <a:ext cx="763672" cy="96326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756411D-6AFB-1019-0D0B-4E15E976A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745" y="1144233"/>
            <a:ext cx="4364369" cy="544694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4C4897AF-C00F-D78C-57C0-9377F733214F}"/>
              </a:ext>
            </a:extLst>
          </p:cNvPr>
          <p:cNvGrpSpPr/>
          <p:nvPr/>
        </p:nvGrpSpPr>
        <p:grpSpPr>
          <a:xfrm>
            <a:off x="2459628" y="2024382"/>
            <a:ext cx="2751630" cy="1868544"/>
            <a:chOff x="5282514" y="1330411"/>
            <a:chExt cx="3328086" cy="197708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E8B8587-70CE-2A2F-1E1D-3C43068527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2514" y="1330411"/>
              <a:ext cx="3328086" cy="1977081"/>
              <a:chOff x="0" y="0"/>
              <a:chExt cx="5760" cy="4320"/>
            </a:xfrm>
          </p:grpSpPr>
          <p:pic>
            <p:nvPicPr>
              <p:cNvPr id="43" name="Picture 4" descr="ALIce_SETUP_final_cf">
                <a:extLst>
                  <a:ext uri="{FF2B5EF4-FFF2-40B4-BE49-F238E27FC236}">
                    <a16:creationId xmlns:a16="http://schemas.microsoft.com/office/drawing/2014/main" id="{6695A62E-DF4E-E20E-A27F-EEEE8BF4F6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 r="4427"/>
              <a:stretch>
                <a:fillRect/>
              </a:stretch>
            </p:blipFill>
            <p:spPr bwMode="auto">
              <a:xfrm>
                <a:off x="0" y="224"/>
                <a:ext cx="5760" cy="4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4" name="Rectangle 19">
                <a:extLst>
                  <a:ext uri="{FF2B5EF4-FFF2-40B4-BE49-F238E27FC236}">
                    <a16:creationId xmlns:a16="http://schemas.microsoft.com/office/drawing/2014/main" id="{196A4CA9-9E34-6771-0826-B0A682D08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8" y="375"/>
                <a:ext cx="1882" cy="1280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1DA00037-97E2-EFF0-7BAD-9B6A48E6BA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34" y="0"/>
                <a:ext cx="2026" cy="1495"/>
                <a:chOff x="2977" y="246"/>
                <a:chExt cx="2026" cy="1495"/>
              </a:xfrm>
            </p:grpSpPr>
            <p:pic>
              <p:nvPicPr>
                <p:cNvPr id="47" name="Picture 15" descr="ALIce_SETUP_final_cf">
                  <a:extLst>
                    <a:ext uri="{FF2B5EF4-FFF2-40B4-BE49-F238E27FC236}">
                      <a16:creationId xmlns:a16="http://schemas.microsoft.com/office/drawing/2014/main" id="{1C1D0705-5D47-7C20-14F6-7A45E41094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 l="69832" t="6055" r="8464" b="71506"/>
                <a:stretch>
                  <a:fillRect/>
                </a:stretch>
              </p:blipFill>
              <p:spPr bwMode="auto">
                <a:xfrm>
                  <a:off x="3062" y="377"/>
                  <a:ext cx="1941" cy="13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16" descr="ALIce_SETUP_final_cf">
                  <a:extLst>
                    <a:ext uri="{FF2B5EF4-FFF2-40B4-BE49-F238E27FC236}">
                      <a16:creationId xmlns:a16="http://schemas.microsoft.com/office/drawing/2014/main" id="{AC28AF47-3F2F-6A0D-3A92-A6AAB04BB35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 l="94846" t="18721" b="70404"/>
                <a:stretch>
                  <a:fillRect/>
                </a:stretch>
              </p:blipFill>
              <p:spPr bwMode="auto">
                <a:xfrm>
                  <a:off x="4662" y="1033"/>
                  <a:ext cx="337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17" descr="ALIce_SETUP_final_cf">
                  <a:extLst>
                    <a:ext uri="{FF2B5EF4-FFF2-40B4-BE49-F238E27FC236}">
                      <a16:creationId xmlns:a16="http://schemas.microsoft.com/office/drawing/2014/main" id="{1990620A-7649-E622-DC5C-6343E1D4148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 l="68111" r="13776" b="97302"/>
                <a:stretch>
                  <a:fillRect/>
                </a:stretch>
              </p:blipFill>
              <p:spPr bwMode="auto">
                <a:xfrm>
                  <a:off x="2977" y="246"/>
                  <a:ext cx="1486" cy="1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46" name="Picture 23" descr="ALIce_SETUP_final_cf">
                <a:extLst>
                  <a:ext uri="{FF2B5EF4-FFF2-40B4-BE49-F238E27FC236}">
                    <a16:creationId xmlns:a16="http://schemas.microsoft.com/office/drawing/2014/main" id="{A209BAD7-5BD4-3625-0C56-E20F7893CF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 l="57576" t="26001" r="33315" b="68188"/>
              <a:stretch>
                <a:fillRect/>
              </a:stretch>
            </p:blipFill>
            <p:spPr bwMode="auto">
              <a:xfrm>
                <a:off x="3483" y="1296"/>
                <a:ext cx="549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D5E85FD-8900-04DD-8A39-6CCBDF34A49D}"/>
                </a:ext>
              </a:extLst>
            </p:cNvPr>
            <p:cNvSpPr/>
            <p:nvPr/>
          </p:nvSpPr>
          <p:spPr>
            <a:xfrm>
              <a:off x="7349961" y="1330411"/>
              <a:ext cx="1260639" cy="7283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7CE74E8-A878-FD41-AF92-D568F51D02D9}"/>
                </a:ext>
              </a:extLst>
            </p:cNvPr>
            <p:cNvSpPr/>
            <p:nvPr/>
          </p:nvSpPr>
          <p:spPr>
            <a:xfrm>
              <a:off x="6643166" y="2176487"/>
              <a:ext cx="432486" cy="543696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BA34378-1830-61C7-DE9F-D3588CABE829}"/>
                </a:ext>
              </a:extLst>
            </p:cNvPr>
            <p:cNvSpPr/>
            <p:nvPr/>
          </p:nvSpPr>
          <p:spPr>
            <a:xfrm>
              <a:off x="8053081" y="2425815"/>
              <a:ext cx="432486" cy="543696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DE20498C-9345-F3ED-BF31-E65F764E68B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3515" b="15105"/>
          <a:stretch/>
        </p:blipFill>
        <p:spPr>
          <a:xfrm>
            <a:off x="131336" y="49210"/>
            <a:ext cx="7239674" cy="9354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E46633-EBF8-833D-BB3C-FBA41158D549}"/>
              </a:ext>
            </a:extLst>
          </p:cNvPr>
          <p:cNvSpPr txBox="1"/>
          <p:nvPr/>
        </p:nvSpPr>
        <p:spPr>
          <a:xfrm>
            <a:off x="7112785" y="846161"/>
            <a:ext cx="1899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/>
                <a:latin typeface="+mj-lt"/>
              </a:rPr>
              <a:t>Phys. Lett. B 783 (2018) 95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B81F790-E336-9746-3756-B674431B6B75}"/>
              </a:ext>
            </a:extLst>
          </p:cNvPr>
          <p:cNvGrpSpPr/>
          <p:nvPr/>
        </p:nvGrpSpPr>
        <p:grpSpPr>
          <a:xfrm>
            <a:off x="265715" y="2308672"/>
            <a:ext cx="2170434" cy="1487939"/>
            <a:chOff x="256709" y="2273212"/>
            <a:chExt cx="2170434" cy="148793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6C8EC6A-4DC9-19D7-BF18-17BDF7C67F9B}"/>
                </a:ext>
              </a:extLst>
            </p:cNvPr>
            <p:cNvGrpSpPr/>
            <p:nvPr/>
          </p:nvGrpSpPr>
          <p:grpSpPr>
            <a:xfrm>
              <a:off x="256709" y="2273212"/>
              <a:ext cx="2043343" cy="1433698"/>
              <a:chOff x="256709" y="2273212"/>
              <a:chExt cx="2043343" cy="1433698"/>
            </a:xfrm>
          </p:grpSpPr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2D18F595-18C0-35E0-01C4-0CD0780983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11492" y="2273212"/>
                <a:ext cx="1788560" cy="1104165"/>
              </a:xfrm>
              <a:prstGeom prst="rect">
                <a:avLst/>
              </a:prstGeom>
            </p:spPr>
          </p:pic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DBD4C654-8980-A443-D045-978A5FDA40D1}"/>
                  </a:ext>
                </a:extLst>
              </p:cNvPr>
              <p:cNvSpPr/>
              <p:nvPr/>
            </p:nvSpPr>
            <p:spPr>
              <a:xfrm>
                <a:off x="655756" y="3069941"/>
                <a:ext cx="395172" cy="2906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1B32004B-C66C-2396-BB44-A039463CC7D6}"/>
                  </a:ext>
                </a:extLst>
              </p:cNvPr>
              <p:cNvGrpSpPr/>
              <p:nvPr/>
            </p:nvGrpSpPr>
            <p:grpSpPr>
              <a:xfrm rot="13272948">
                <a:off x="256709" y="3014212"/>
                <a:ext cx="1086305" cy="692698"/>
                <a:chOff x="317500" y="2031067"/>
                <a:chExt cx="2291773" cy="2179544"/>
              </a:xfrm>
            </p:grpSpPr>
            <p:sp>
              <p:nvSpPr>
                <p:cNvPr id="68" name="Line 9">
                  <a:extLst>
                    <a:ext uri="{FF2B5EF4-FFF2-40B4-BE49-F238E27FC236}">
                      <a16:creationId xmlns:a16="http://schemas.microsoft.com/office/drawing/2014/main" id="{58EBCE34-E4D3-4720-E76E-B08EA45BC2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5137" y="2031067"/>
                  <a:ext cx="66386" cy="215993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69" name="Line 10">
                  <a:extLst>
                    <a:ext uri="{FF2B5EF4-FFF2-40B4-BE49-F238E27FC236}">
                      <a16:creationId xmlns:a16="http://schemas.microsoft.com/office/drawing/2014/main" id="{0532AFDE-0358-B484-6F74-EA60A0EF22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66273" y="2435880"/>
                  <a:ext cx="496455" cy="1755121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0" name="Line 11">
                  <a:extLst>
                    <a:ext uri="{FF2B5EF4-FFF2-40B4-BE49-F238E27FC236}">
                      <a16:creationId xmlns:a16="http://schemas.microsoft.com/office/drawing/2014/main" id="{503E72AF-38BE-3802-2C2E-2004D974E4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972705" y="2412066"/>
                  <a:ext cx="502227" cy="1755122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1" name="Line 12">
                  <a:extLst>
                    <a:ext uri="{FF2B5EF4-FFF2-40B4-BE49-F238E27FC236}">
                      <a16:creationId xmlns:a16="http://schemas.microsoft.com/office/drawing/2014/main" id="{2A546FB2-BCA1-C2E3-3F32-C62B6EBCEB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102591" y="3874434"/>
                  <a:ext cx="363682" cy="29275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2" name="Line 13">
                  <a:extLst>
                    <a:ext uri="{FF2B5EF4-FFF2-40B4-BE49-F238E27FC236}">
                      <a16:creationId xmlns:a16="http://schemas.microsoft.com/office/drawing/2014/main" id="{A93C7279-1C61-471B-BA31-6790FEF792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5137" y="4048125"/>
                  <a:ext cx="458932" cy="142875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3" name="Line 14">
                  <a:extLst>
                    <a:ext uri="{FF2B5EF4-FFF2-40B4-BE49-F238E27FC236}">
                      <a16:creationId xmlns:a16="http://schemas.microsoft.com/office/drawing/2014/main" id="{6AD7883D-F74F-F110-AA29-79A58E1F2F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66273" y="2840691"/>
                  <a:ext cx="750455" cy="1350309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4" name="Oval 15">
                  <a:extLst>
                    <a:ext uri="{FF2B5EF4-FFF2-40B4-BE49-F238E27FC236}">
                      <a16:creationId xmlns:a16="http://schemas.microsoft.com/office/drawing/2014/main" id="{BF158F15-EB7F-3ECA-4754-23537C2638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47632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75" name="Line 16">
                  <a:extLst>
                    <a:ext uri="{FF2B5EF4-FFF2-40B4-BE49-F238E27FC236}">
                      <a16:creationId xmlns:a16="http://schemas.microsoft.com/office/drawing/2014/main" id="{B632C139-4DFC-0AAC-5941-B5A3107BCA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6580" y="3794592"/>
                  <a:ext cx="523875" cy="381000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6" name="Oval 17">
                  <a:extLst>
                    <a:ext uri="{FF2B5EF4-FFF2-40B4-BE49-F238E27FC236}">
                      <a16:creationId xmlns:a16="http://schemas.microsoft.com/office/drawing/2014/main" id="{26954936-BB8B-E3D1-CB14-E26F037BDC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159" y="2307012"/>
                  <a:ext cx="1766455" cy="271743"/>
                </a:xfrm>
                <a:prstGeom prst="ellipse">
                  <a:avLst/>
                </a:prstGeom>
                <a:noFill/>
                <a:ln w="63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77" name="Oval 18">
                  <a:extLst>
                    <a:ext uri="{FF2B5EF4-FFF2-40B4-BE49-F238E27FC236}">
                      <a16:creationId xmlns:a16="http://schemas.microsoft.com/office/drawing/2014/main" id="{EBFB999F-9B69-81FF-D689-E976199F44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500" y="2286000"/>
                  <a:ext cx="2291773" cy="350184"/>
                </a:xfrm>
                <a:prstGeom prst="ellipse">
                  <a:avLst/>
                </a:prstGeom>
                <a:noFill/>
                <a:ln w="6350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pPr algn="ctr" defTabSz="820583"/>
                  <a:endParaRPr lang="zh-TW" altLang="en-US">
                    <a:solidFill>
                      <a:srgbClr val="0000FF"/>
                    </a:solidFill>
                    <a:ea typeface="微軟正黑體" charset="0"/>
                    <a:cs typeface="微軟正黑體" charset="0"/>
                  </a:endParaRPr>
                </a:p>
              </p:txBody>
            </p:sp>
            <p:sp>
              <p:nvSpPr>
                <p:cNvPr id="78" name="Line 19">
                  <a:extLst>
                    <a:ext uri="{FF2B5EF4-FFF2-40B4-BE49-F238E27FC236}">
                      <a16:creationId xmlns:a16="http://schemas.microsoft.com/office/drawing/2014/main" id="{153718CB-7AA8-8801-1785-71F4DD61E2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6500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9" name="Line 20">
                  <a:extLst>
                    <a:ext uri="{FF2B5EF4-FFF2-40B4-BE49-F238E27FC236}">
                      <a16:creationId xmlns:a16="http://schemas.microsoft.com/office/drawing/2014/main" id="{5078569C-1530-F6D6-DC1C-9213C56ED5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41376" y="2475100"/>
                  <a:ext cx="655205" cy="17159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0" name="Line 21">
                  <a:extLst>
                    <a:ext uri="{FF2B5EF4-FFF2-40B4-BE49-F238E27FC236}">
                      <a16:creationId xmlns:a16="http://schemas.microsoft.com/office/drawing/2014/main" id="{CC789E59-45C0-3783-1EB3-42BC4978C3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0159" y="2475100"/>
                  <a:ext cx="916421" cy="17159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1" name="Line 22">
                  <a:extLst>
                    <a:ext uri="{FF2B5EF4-FFF2-40B4-BE49-F238E27FC236}">
                      <a16:creationId xmlns:a16="http://schemas.microsoft.com/office/drawing/2014/main" id="{3309FFB1-66E6-1A7F-5E63-2F3807C83C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5100"/>
                  <a:ext cx="850034" cy="17159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2" name="Line 23">
                  <a:extLst>
                    <a:ext uri="{FF2B5EF4-FFF2-40B4-BE49-F238E27FC236}">
                      <a16:creationId xmlns:a16="http://schemas.microsoft.com/office/drawing/2014/main" id="{8E17689C-84A0-0D55-3864-53927171E1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5100"/>
                  <a:ext cx="1112693" cy="1715900"/>
                </a:xfrm>
                <a:prstGeom prst="line">
                  <a:avLst/>
                </a:prstGeom>
                <a:noFill/>
                <a:ln w="31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3" name="Line 24">
                  <a:extLst>
                    <a:ext uri="{FF2B5EF4-FFF2-40B4-BE49-F238E27FC236}">
                      <a16:creationId xmlns:a16="http://schemas.microsoft.com/office/drawing/2014/main" id="{70F33F01-DA7D-346D-8003-F81B542E16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7500" y="2494711"/>
                  <a:ext cx="1179080" cy="1715900"/>
                </a:xfrm>
                <a:prstGeom prst="line">
                  <a:avLst/>
                </a:prstGeom>
                <a:noFill/>
                <a:ln w="31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4" name="Line 26">
                  <a:extLst>
                    <a:ext uri="{FF2B5EF4-FFF2-40B4-BE49-F238E27FC236}">
                      <a16:creationId xmlns:a16="http://schemas.microsoft.com/office/drawing/2014/main" id="{F6894B8A-9D43-E3C4-0EAF-6A2ACCE0B7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366694" y="2221567"/>
                  <a:ext cx="129886" cy="196943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01E18E0E-CA89-D9A5-827F-934C57643D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49034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86" name="Line 28">
                  <a:extLst>
                    <a:ext uri="{FF2B5EF4-FFF2-40B4-BE49-F238E27FC236}">
                      <a16:creationId xmlns:a16="http://schemas.microsoft.com/office/drawing/2014/main" id="{806A4634-4BD8-60EF-62AF-84D53C322A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7901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7" name="Line 29">
                  <a:extLst>
                    <a:ext uri="{FF2B5EF4-FFF2-40B4-BE49-F238E27FC236}">
                      <a16:creationId xmlns:a16="http://schemas.microsoft.com/office/drawing/2014/main" id="{35235BCE-2B22-09C4-903A-327A0FF888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41376" y="2476500"/>
                  <a:ext cx="655205" cy="1715901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F2837263-CBD5-2A92-3634-8C63A4D561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50434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89" name="Line 31">
                  <a:extLst>
                    <a:ext uri="{FF2B5EF4-FFF2-40B4-BE49-F238E27FC236}">
                      <a16:creationId xmlns:a16="http://schemas.microsoft.com/office/drawing/2014/main" id="{09CFFB1D-A401-75EB-623E-EFE0439A2D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9301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</p:grp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B178C88-12CB-81F7-61DC-D1A8A91BF76C}"/>
                </a:ext>
              </a:extLst>
            </p:cNvPr>
            <p:cNvSpPr txBox="1"/>
            <p:nvPr/>
          </p:nvSpPr>
          <p:spPr>
            <a:xfrm>
              <a:off x="1814475" y="2400300"/>
              <a:ext cx="61266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trigger</a:t>
              </a:r>
            </a:p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hadron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F70D553-4AA5-1754-7EA7-F8BBE9FCDCFB}"/>
                </a:ext>
              </a:extLst>
            </p:cNvPr>
            <p:cNvSpPr txBox="1"/>
            <p:nvPr/>
          </p:nvSpPr>
          <p:spPr>
            <a:xfrm>
              <a:off x="1229840" y="3299486"/>
              <a:ext cx="57579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recoil </a:t>
              </a:r>
            </a:p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jet</a:t>
              </a:r>
            </a:p>
          </p:txBody>
        </p:sp>
      </p:grpSp>
      <p:pic>
        <p:nvPicPr>
          <p:cNvPr id="90" name="Picture 89">
            <a:extLst>
              <a:ext uri="{FF2B5EF4-FFF2-40B4-BE49-F238E27FC236}">
                <a16:creationId xmlns:a16="http://schemas.microsoft.com/office/drawing/2014/main" id="{F2521C87-E579-23C9-B81B-4CF48442CF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4636" y="1894466"/>
            <a:ext cx="1062296" cy="364911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CC9F551-050C-3D05-E5AD-159817465C83}"/>
              </a:ext>
            </a:extLst>
          </p:cNvPr>
          <p:cNvGrpSpPr/>
          <p:nvPr/>
        </p:nvGrpSpPr>
        <p:grpSpPr>
          <a:xfrm>
            <a:off x="5870922" y="1270436"/>
            <a:ext cx="2522960" cy="3479945"/>
            <a:chOff x="5870922" y="1270436"/>
            <a:chExt cx="2522960" cy="347994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FD9483A-7954-660F-8352-58189D4BD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70922" y="1270436"/>
              <a:ext cx="2522960" cy="3479945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1E74DF1-7EAC-11BE-1C38-1898DFBC35E0}"/>
                </a:ext>
              </a:extLst>
            </p:cNvPr>
            <p:cNvSpPr/>
            <p:nvPr/>
          </p:nvSpPr>
          <p:spPr>
            <a:xfrm>
              <a:off x="7350886" y="1394855"/>
              <a:ext cx="865253" cy="9210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4645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DE2A09-4AD3-C04D-8459-75FA5975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9F91AF-50BD-9BD8-A0FF-8049BD895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8C423C-F906-CFFE-401B-FE00A1F7A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17C946-AAFF-CE1C-29B9-4BA0E3716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23" y="4553908"/>
            <a:ext cx="4559300" cy="2032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756411D-6AFB-1019-0D0B-4E15E976A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745" y="1144233"/>
            <a:ext cx="4364369" cy="544694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4C4897AF-C00F-D78C-57C0-9377F733214F}"/>
              </a:ext>
            </a:extLst>
          </p:cNvPr>
          <p:cNvGrpSpPr/>
          <p:nvPr/>
        </p:nvGrpSpPr>
        <p:grpSpPr>
          <a:xfrm>
            <a:off x="2459628" y="2024382"/>
            <a:ext cx="2751630" cy="1868544"/>
            <a:chOff x="5282514" y="1330411"/>
            <a:chExt cx="3328086" cy="197708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E8B8587-70CE-2A2F-1E1D-3C43068527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2514" y="1330411"/>
              <a:ext cx="3328086" cy="1977081"/>
              <a:chOff x="0" y="0"/>
              <a:chExt cx="5760" cy="4320"/>
            </a:xfrm>
          </p:grpSpPr>
          <p:pic>
            <p:nvPicPr>
              <p:cNvPr id="43" name="Picture 4" descr="ALIce_SETUP_final_cf">
                <a:extLst>
                  <a:ext uri="{FF2B5EF4-FFF2-40B4-BE49-F238E27FC236}">
                    <a16:creationId xmlns:a16="http://schemas.microsoft.com/office/drawing/2014/main" id="{6695A62E-DF4E-E20E-A27F-EEEE8BF4F6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 r="4427"/>
              <a:stretch>
                <a:fillRect/>
              </a:stretch>
            </p:blipFill>
            <p:spPr bwMode="auto">
              <a:xfrm>
                <a:off x="0" y="224"/>
                <a:ext cx="5760" cy="4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4" name="Rectangle 19">
                <a:extLst>
                  <a:ext uri="{FF2B5EF4-FFF2-40B4-BE49-F238E27FC236}">
                    <a16:creationId xmlns:a16="http://schemas.microsoft.com/office/drawing/2014/main" id="{196A4CA9-9E34-6771-0826-B0A682D08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8" y="375"/>
                <a:ext cx="1882" cy="1280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1DA00037-97E2-EFF0-7BAD-9B6A48E6BA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34" y="0"/>
                <a:ext cx="2026" cy="1495"/>
                <a:chOff x="2977" y="246"/>
                <a:chExt cx="2026" cy="1495"/>
              </a:xfrm>
            </p:grpSpPr>
            <p:pic>
              <p:nvPicPr>
                <p:cNvPr id="47" name="Picture 15" descr="ALIce_SETUP_final_cf">
                  <a:extLst>
                    <a:ext uri="{FF2B5EF4-FFF2-40B4-BE49-F238E27FC236}">
                      <a16:creationId xmlns:a16="http://schemas.microsoft.com/office/drawing/2014/main" id="{1C1D0705-5D47-7C20-14F6-7A45E41094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 l="69832" t="6055" r="8464" b="71506"/>
                <a:stretch>
                  <a:fillRect/>
                </a:stretch>
              </p:blipFill>
              <p:spPr bwMode="auto">
                <a:xfrm>
                  <a:off x="3062" y="377"/>
                  <a:ext cx="1941" cy="13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16" descr="ALIce_SETUP_final_cf">
                  <a:extLst>
                    <a:ext uri="{FF2B5EF4-FFF2-40B4-BE49-F238E27FC236}">
                      <a16:creationId xmlns:a16="http://schemas.microsoft.com/office/drawing/2014/main" id="{AC28AF47-3F2F-6A0D-3A92-A6AAB04BB35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 l="94846" t="18721" b="70404"/>
                <a:stretch>
                  <a:fillRect/>
                </a:stretch>
              </p:blipFill>
              <p:spPr bwMode="auto">
                <a:xfrm>
                  <a:off x="4662" y="1033"/>
                  <a:ext cx="337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17" descr="ALIce_SETUP_final_cf">
                  <a:extLst>
                    <a:ext uri="{FF2B5EF4-FFF2-40B4-BE49-F238E27FC236}">
                      <a16:creationId xmlns:a16="http://schemas.microsoft.com/office/drawing/2014/main" id="{1990620A-7649-E622-DC5C-6343E1D4148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 l="68111" r="13776" b="97302"/>
                <a:stretch>
                  <a:fillRect/>
                </a:stretch>
              </p:blipFill>
              <p:spPr bwMode="auto">
                <a:xfrm>
                  <a:off x="2977" y="246"/>
                  <a:ext cx="1486" cy="1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46" name="Picture 23" descr="ALIce_SETUP_final_cf">
                <a:extLst>
                  <a:ext uri="{FF2B5EF4-FFF2-40B4-BE49-F238E27FC236}">
                    <a16:creationId xmlns:a16="http://schemas.microsoft.com/office/drawing/2014/main" id="{A209BAD7-5BD4-3625-0C56-E20F7893CF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 l="57576" t="26001" r="33315" b="68188"/>
              <a:stretch>
                <a:fillRect/>
              </a:stretch>
            </p:blipFill>
            <p:spPr bwMode="auto">
              <a:xfrm>
                <a:off x="3483" y="1296"/>
                <a:ext cx="549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D5E85FD-8900-04DD-8A39-6CCBDF34A49D}"/>
                </a:ext>
              </a:extLst>
            </p:cNvPr>
            <p:cNvSpPr/>
            <p:nvPr/>
          </p:nvSpPr>
          <p:spPr>
            <a:xfrm>
              <a:off x="7349961" y="1330411"/>
              <a:ext cx="1260639" cy="7283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7CE74E8-A878-FD41-AF92-D568F51D02D9}"/>
                </a:ext>
              </a:extLst>
            </p:cNvPr>
            <p:cNvSpPr/>
            <p:nvPr/>
          </p:nvSpPr>
          <p:spPr>
            <a:xfrm>
              <a:off x="6643166" y="2176487"/>
              <a:ext cx="432486" cy="543696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BA34378-1830-61C7-DE9F-D3588CABE829}"/>
                </a:ext>
              </a:extLst>
            </p:cNvPr>
            <p:cNvSpPr/>
            <p:nvPr/>
          </p:nvSpPr>
          <p:spPr>
            <a:xfrm>
              <a:off x="8053081" y="2425815"/>
              <a:ext cx="432486" cy="543696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DE20498C-9345-F3ED-BF31-E65F764E68B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3515" b="15105"/>
          <a:stretch/>
        </p:blipFill>
        <p:spPr>
          <a:xfrm>
            <a:off x="131336" y="49210"/>
            <a:ext cx="7239674" cy="93545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234398A-100B-4891-B313-A9391FFA1AA7}"/>
              </a:ext>
            </a:extLst>
          </p:cNvPr>
          <p:cNvSpPr txBox="1"/>
          <p:nvPr/>
        </p:nvSpPr>
        <p:spPr>
          <a:xfrm>
            <a:off x="4873738" y="4387316"/>
            <a:ext cx="4144338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Recoil yield Ratio high-EA/low-EA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consistent with 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uncertainty is statistics-dominated</a:t>
            </a:r>
          </a:p>
          <a:p>
            <a:endParaRPr lang="en-US" sz="1600" dirty="0">
              <a:latin typeface="Times New Roman"/>
              <a:cs typeface="Times New Roman"/>
            </a:endParaRPr>
          </a:p>
          <a:p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Energy loss = spectrum shift</a:t>
            </a:r>
          </a:p>
          <a:p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Limit: out-of-cone (R&gt;0.4) energy loss in high-EA events &lt; 400 MeV/c (90% CL)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72A3BB-C960-3D88-92DB-110AE66F4C38}"/>
              </a:ext>
            </a:extLst>
          </p:cNvPr>
          <p:cNvGrpSpPr/>
          <p:nvPr/>
        </p:nvGrpSpPr>
        <p:grpSpPr>
          <a:xfrm>
            <a:off x="6049645" y="1724208"/>
            <a:ext cx="2231409" cy="2090153"/>
            <a:chOff x="3113049" y="1628079"/>
            <a:chExt cx="2384501" cy="2174488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1883455-7B9D-D27C-E505-122DBDCF55A6}"/>
                </a:ext>
              </a:extLst>
            </p:cNvPr>
            <p:cNvCxnSpPr>
              <a:cxnSpLocks/>
            </p:cNvCxnSpPr>
            <p:nvPr/>
          </p:nvCxnSpPr>
          <p:spPr>
            <a:xfrm>
              <a:off x="3113049" y="1628079"/>
              <a:ext cx="0" cy="21744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D46E0F0-3DCE-B87F-3B5F-F89BF0A58DF5}"/>
                </a:ext>
              </a:extLst>
            </p:cNvPr>
            <p:cNvCxnSpPr>
              <a:cxnSpLocks/>
            </p:cNvCxnSpPr>
            <p:nvPr/>
          </p:nvCxnSpPr>
          <p:spPr>
            <a:xfrm>
              <a:off x="3113049" y="3802567"/>
              <a:ext cx="22748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B7D53C1-376F-AD29-F992-2B6B4CDE9C59}"/>
                </a:ext>
              </a:extLst>
            </p:cNvPr>
            <p:cNvSpPr/>
            <p:nvPr/>
          </p:nvSpPr>
          <p:spPr>
            <a:xfrm>
              <a:off x="3646449" y="1688931"/>
              <a:ext cx="1851101" cy="1567226"/>
            </a:xfrm>
            <a:custGeom>
              <a:avLst/>
              <a:gdLst>
                <a:gd name="connsiteX0" fmla="*/ 0 w 1293541"/>
                <a:gd name="connsiteY0" fmla="*/ 0 h 1037064"/>
                <a:gd name="connsiteX1" fmla="*/ 401444 w 1293541"/>
                <a:gd name="connsiteY1" fmla="*/ 624468 h 1037064"/>
                <a:gd name="connsiteX2" fmla="*/ 1293541 w 1293541"/>
                <a:gd name="connsiteY2" fmla="*/ 1037064 h 1037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3541" h="1037064">
                  <a:moveTo>
                    <a:pt x="0" y="0"/>
                  </a:moveTo>
                  <a:cubicBezTo>
                    <a:pt x="92927" y="225812"/>
                    <a:pt x="185854" y="451624"/>
                    <a:pt x="401444" y="624468"/>
                  </a:cubicBezTo>
                  <a:cubicBezTo>
                    <a:pt x="617034" y="797312"/>
                    <a:pt x="955287" y="917188"/>
                    <a:pt x="1293541" y="1037064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078B4CB8-7FF1-B69D-FC42-15126B8D2990}"/>
                </a:ext>
              </a:extLst>
            </p:cNvPr>
            <p:cNvSpPr/>
            <p:nvPr/>
          </p:nvSpPr>
          <p:spPr>
            <a:xfrm>
              <a:off x="3311914" y="1861774"/>
              <a:ext cx="1851101" cy="1567226"/>
            </a:xfrm>
            <a:custGeom>
              <a:avLst/>
              <a:gdLst>
                <a:gd name="connsiteX0" fmla="*/ 0 w 1293541"/>
                <a:gd name="connsiteY0" fmla="*/ 0 h 1037064"/>
                <a:gd name="connsiteX1" fmla="*/ 401444 w 1293541"/>
                <a:gd name="connsiteY1" fmla="*/ 624468 h 1037064"/>
                <a:gd name="connsiteX2" fmla="*/ 1293541 w 1293541"/>
                <a:gd name="connsiteY2" fmla="*/ 1037064 h 1037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3541" h="1037064">
                  <a:moveTo>
                    <a:pt x="0" y="0"/>
                  </a:moveTo>
                  <a:cubicBezTo>
                    <a:pt x="92927" y="225812"/>
                    <a:pt x="185854" y="451624"/>
                    <a:pt x="401444" y="624468"/>
                  </a:cubicBezTo>
                  <a:cubicBezTo>
                    <a:pt x="617034" y="797312"/>
                    <a:pt x="955287" y="917188"/>
                    <a:pt x="1293541" y="103706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9C98833-0006-868E-162C-8249F7CDBBC0}"/>
                </a:ext>
              </a:extLst>
            </p:cNvPr>
            <p:cNvSpPr txBox="1"/>
            <p:nvPr/>
          </p:nvSpPr>
          <p:spPr>
            <a:xfrm>
              <a:off x="3197774" y="2503723"/>
              <a:ext cx="510104" cy="359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  <a:latin typeface="Symbol" pitchFamily="2" charset="2"/>
                  <a:cs typeface="Times New Roman"/>
                </a:rPr>
                <a:t>D</a:t>
              </a:r>
              <a:r>
                <a:rPr lang="en-US" sz="1200" dirty="0">
                  <a:solidFill>
                    <a:srgbClr val="00B050"/>
                  </a:solidFill>
                  <a:latin typeface="Times New Roman"/>
                  <a:cs typeface="Times New Roman"/>
                </a:rPr>
                <a:t>E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0CE8D215-4E09-B4AD-9A97-6FC2900162CE}"/>
                </a:ext>
              </a:extLst>
            </p:cNvPr>
            <p:cNvCxnSpPr>
              <a:stCxn id="55" idx="1"/>
            </p:cNvCxnSpPr>
            <p:nvPr/>
          </p:nvCxnSpPr>
          <p:spPr>
            <a:xfrm flipH="1">
              <a:off x="3746810" y="2632636"/>
              <a:ext cx="474119" cy="12751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CB4DE941-007A-21DA-BB2E-A1CF99B34373}"/>
                </a:ext>
              </a:extLst>
            </p:cNvPr>
            <p:cNvCxnSpPr>
              <a:cxnSpLocks/>
              <a:stCxn id="55" idx="1"/>
            </p:cNvCxnSpPr>
            <p:nvPr/>
          </p:nvCxnSpPr>
          <p:spPr>
            <a:xfrm>
              <a:off x="4220929" y="2632636"/>
              <a:ext cx="6408" cy="412861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1423E49-83CB-C027-157F-142251D884AC}"/>
                </a:ext>
              </a:extLst>
            </p:cNvPr>
            <p:cNvSpPr txBox="1"/>
            <p:nvPr/>
          </p:nvSpPr>
          <p:spPr>
            <a:xfrm>
              <a:off x="3696628" y="3066585"/>
              <a:ext cx="1291727" cy="603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Yield suppression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B81F790-E336-9746-3756-B674431B6B75}"/>
              </a:ext>
            </a:extLst>
          </p:cNvPr>
          <p:cNvGrpSpPr/>
          <p:nvPr/>
        </p:nvGrpSpPr>
        <p:grpSpPr>
          <a:xfrm>
            <a:off x="265715" y="2308672"/>
            <a:ext cx="2170434" cy="1487939"/>
            <a:chOff x="256709" y="2273212"/>
            <a:chExt cx="2170434" cy="148793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6C8EC6A-4DC9-19D7-BF18-17BDF7C67F9B}"/>
                </a:ext>
              </a:extLst>
            </p:cNvPr>
            <p:cNvGrpSpPr/>
            <p:nvPr/>
          </p:nvGrpSpPr>
          <p:grpSpPr>
            <a:xfrm>
              <a:off x="256709" y="2273212"/>
              <a:ext cx="2043343" cy="1433698"/>
              <a:chOff x="256709" y="2273212"/>
              <a:chExt cx="2043343" cy="1433698"/>
            </a:xfrm>
          </p:grpSpPr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2D18F595-18C0-35E0-01C4-0CD0780983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11492" y="2273212"/>
                <a:ext cx="1788560" cy="1104165"/>
              </a:xfrm>
              <a:prstGeom prst="rect">
                <a:avLst/>
              </a:prstGeom>
            </p:spPr>
          </p:pic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DBD4C654-8980-A443-D045-978A5FDA40D1}"/>
                  </a:ext>
                </a:extLst>
              </p:cNvPr>
              <p:cNvSpPr/>
              <p:nvPr/>
            </p:nvSpPr>
            <p:spPr>
              <a:xfrm>
                <a:off x="655756" y="3069941"/>
                <a:ext cx="395172" cy="2906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1B32004B-C66C-2396-BB44-A039463CC7D6}"/>
                  </a:ext>
                </a:extLst>
              </p:cNvPr>
              <p:cNvGrpSpPr/>
              <p:nvPr/>
            </p:nvGrpSpPr>
            <p:grpSpPr>
              <a:xfrm rot="13272948">
                <a:off x="256709" y="3014212"/>
                <a:ext cx="1086305" cy="692698"/>
                <a:chOff x="317500" y="2031067"/>
                <a:chExt cx="2291773" cy="2179544"/>
              </a:xfrm>
            </p:grpSpPr>
            <p:sp>
              <p:nvSpPr>
                <p:cNvPr id="68" name="Line 9">
                  <a:extLst>
                    <a:ext uri="{FF2B5EF4-FFF2-40B4-BE49-F238E27FC236}">
                      <a16:creationId xmlns:a16="http://schemas.microsoft.com/office/drawing/2014/main" id="{58EBCE34-E4D3-4720-E76E-B08EA45BC2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5137" y="2031067"/>
                  <a:ext cx="66386" cy="215993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69" name="Line 10">
                  <a:extLst>
                    <a:ext uri="{FF2B5EF4-FFF2-40B4-BE49-F238E27FC236}">
                      <a16:creationId xmlns:a16="http://schemas.microsoft.com/office/drawing/2014/main" id="{0532AFDE-0358-B484-6F74-EA60A0EF22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66273" y="2435880"/>
                  <a:ext cx="496455" cy="1755121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0" name="Line 11">
                  <a:extLst>
                    <a:ext uri="{FF2B5EF4-FFF2-40B4-BE49-F238E27FC236}">
                      <a16:creationId xmlns:a16="http://schemas.microsoft.com/office/drawing/2014/main" id="{503E72AF-38BE-3802-2C2E-2004D974E4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972705" y="2412066"/>
                  <a:ext cx="502227" cy="1755122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1" name="Line 12">
                  <a:extLst>
                    <a:ext uri="{FF2B5EF4-FFF2-40B4-BE49-F238E27FC236}">
                      <a16:creationId xmlns:a16="http://schemas.microsoft.com/office/drawing/2014/main" id="{2A546FB2-BCA1-C2E3-3F32-C62B6EBCEB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102591" y="3874434"/>
                  <a:ext cx="363682" cy="29275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2" name="Line 13">
                  <a:extLst>
                    <a:ext uri="{FF2B5EF4-FFF2-40B4-BE49-F238E27FC236}">
                      <a16:creationId xmlns:a16="http://schemas.microsoft.com/office/drawing/2014/main" id="{A93C7279-1C61-471B-BA31-6790FEF792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5137" y="4048125"/>
                  <a:ext cx="458932" cy="142875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3" name="Line 14">
                  <a:extLst>
                    <a:ext uri="{FF2B5EF4-FFF2-40B4-BE49-F238E27FC236}">
                      <a16:creationId xmlns:a16="http://schemas.microsoft.com/office/drawing/2014/main" id="{6AD7883D-F74F-F110-AA29-79A58E1F2F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66273" y="2840691"/>
                  <a:ext cx="750455" cy="1350309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4" name="Oval 15">
                  <a:extLst>
                    <a:ext uri="{FF2B5EF4-FFF2-40B4-BE49-F238E27FC236}">
                      <a16:creationId xmlns:a16="http://schemas.microsoft.com/office/drawing/2014/main" id="{BF158F15-EB7F-3ECA-4754-23537C2638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47632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75" name="Line 16">
                  <a:extLst>
                    <a:ext uri="{FF2B5EF4-FFF2-40B4-BE49-F238E27FC236}">
                      <a16:creationId xmlns:a16="http://schemas.microsoft.com/office/drawing/2014/main" id="{B632C139-4DFC-0AAC-5941-B5A3107BCA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6580" y="3794592"/>
                  <a:ext cx="523875" cy="381000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6" name="Oval 17">
                  <a:extLst>
                    <a:ext uri="{FF2B5EF4-FFF2-40B4-BE49-F238E27FC236}">
                      <a16:creationId xmlns:a16="http://schemas.microsoft.com/office/drawing/2014/main" id="{26954936-BB8B-E3D1-CB14-E26F037BDC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159" y="2307012"/>
                  <a:ext cx="1766455" cy="271743"/>
                </a:xfrm>
                <a:prstGeom prst="ellipse">
                  <a:avLst/>
                </a:prstGeom>
                <a:noFill/>
                <a:ln w="63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77" name="Oval 18">
                  <a:extLst>
                    <a:ext uri="{FF2B5EF4-FFF2-40B4-BE49-F238E27FC236}">
                      <a16:creationId xmlns:a16="http://schemas.microsoft.com/office/drawing/2014/main" id="{EBFB999F-9B69-81FF-D689-E976199F44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500" y="2286000"/>
                  <a:ext cx="2291773" cy="350184"/>
                </a:xfrm>
                <a:prstGeom prst="ellipse">
                  <a:avLst/>
                </a:prstGeom>
                <a:noFill/>
                <a:ln w="6350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pPr algn="ctr" defTabSz="820583"/>
                  <a:endParaRPr lang="zh-TW" altLang="en-US">
                    <a:solidFill>
                      <a:srgbClr val="0000FF"/>
                    </a:solidFill>
                    <a:ea typeface="微軟正黑體" charset="0"/>
                    <a:cs typeface="微軟正黑體" charset="0"/>
                  </a:endParaRPr>
                </a:p>
              </p:txBody>
            </p:sp>
            <p:sp>
              <p:nvSpPr>
                <p:cNvPr id="78" name="Line 19">
                  <a:extLst>
                    <a:ext uri="{FF2B5EF4-FFF2-40B4-BE49-F238E27FC236}">
                      <a16:creationId xmlns:a16="http://schemas.microsoft.com/office/drawing/2014/main" id="{153718CB-7AA8-8801-1785-71F4DD61E2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6500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79" name="Line 20">
                  <a:extLst>
                    <a:ext uri="{FF2B5EF4-FFF2-40B4-BE49-F238E27FC236}">
                      <a16:creationId xmlns:a16="http://schemas.microsoft.com/office/drawing/2014/main" id="{5078569C-1530-F6D6-DC1C-9213C56ED5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41376" y="2475100"/>
                  <a:ext cx="655205" cy="17159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0" name="Line 21">
                  <a:extLst>
                    <a:ext uri="{FF2B5EF4-FFF2-40B4-BE49-F238E27FC236}">
                      <a16:creationId xmlns:a16="http://schemas.microsoft.com/office/drawing/2014/main" id="{CC789E59-45C0-3783-1EB3-42BC4978C3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0159" y="2475100"/>
                  <a:ext cx="916421" cy="17159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1" name="Line 22">
                  <a:extLst>
                    <a:ext uri="{FF2B5EF4-FFF2-40B4-BE49-F238E27FC236}">
                      <a16:creationId xmlns:a16="http://schemas.microsoft.com/office/drawing/2014/main" id="{3309FFB1-66E6-1A7F-5E63-2F3807C83C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5100"/>
                  <a:ext cx="850034" cy="17159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2" name="Line 23">
                  <a:extLst>
                    <a:ext uri="{FF2B5EF4-FFF2-40B4-BE49-F238E27FC236}">
                      <a16:creationId xmlns:a16="http://schemas.microsoft.com/office/drawing/2014/main" id="{8E17689C-84A0-0D55-3864-53927171E1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5100"/>
                  <a:ext cx="1112693" cy="1715900"/>
                </a:xfrm>
                <a:prstGeom prst="line">
                  <a:avLst/>
                </a:prstGeom>
                <a:noFill/>
                <a:ln w="31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3" name="Line 24">
                  <a:extLst>
                    <a:ext uri="{FF2B5EF4-FFF2-40B4-BE49-F238E27FC236}">
                      <a16:creationId xmlns:a16="http://schemas.microsoft.com/office/drawing/2014/main" id="{70F33F01-DA7D-346D-8003-F81B542E16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7500" y="2494711"/>
                  <a:ext cx="1179080" cy="1715900"/>
                </a:xfrm>
                <a:prstGeom prst="line">
                  <a:avLst/>
                </a:prstGeom>
                <a:noFill/>
                <a:ln w="31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4" name="Line 26">
                  <a:extLst>
                    <a:ext uri="{FF2B5EF4-FFF2-40B4-BE49-F238E27FC236}">
                      <a16:creationId xmlns:a16="http://schemas.microsoft.com/office/drawing/2014/main" id="{F6894B8A-9D43-E3C4-0EAF-6A2ACCE0B7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366694" y="2221567"/>
                  <a:ext cx="129886" cy="196943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01E18E0E-CA89-D9A5-827F-934C57643D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49034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86" name="Line 28">
                  <a:extLst>
                    <a:ext uri="{FF2B5EF4-FFF2-40B4-BE49-F238E27FC236}">
                      <a16:creationId xmlns:a16="http://schemas.microsoft.com/office/drawing/2014/main" id="{806A4634-4BD8-60EF-62AF-84D53C322A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7901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7" name="Line 29">
                  <a:extLst>
                    <a:ext uri="{FF2B5EF4-FFF2-40B4-BE49-F238E27FC236}">
                      <a16:creationId xmlns:a16="http://schemas.microsoft.com/office/drawing/2014/main" id="{35235BCE-2B22-09C4-903A-327A0FF888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41376" y="2476500"/>
                  <a:ext cx="655205" cy="1715901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F2837263-CBD5-2A92-3634-8C63A4D561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50434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89" name="Line 31">
                  <a:extLst>
                    <a:ext uri="{FF2B5EF4-FFF2-40B4-BE49-F238E27FC236}">
                      <a16:creationId xmlns:a16="http://schemas.microsoft.com/office/drawing/2014/main" id="{09CFFB1D-A401-75EB-623E-EFE0439A2D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9301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</p:grp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B178C88-12CB-81F7-61DC-D1A8A91BF76C}"/>
                </a:ext>
              </a:extLst>
            </p:cNvPr>
            <p:cNvSpPr txBox="1"/>
            <p:nvPr/>
          </p:nvSpPr>
          <p:spPr>
            <a:xfrm>
              <a:off x="1814475" y="2400300"/>
              <a:ext cx="61266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trigger</a:t>
              </a:r>
            </a:p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hadron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F70D553-4AA5-1754-7EA7-F8BBE9FCDCFB}"/>
                </a:ext>
              </a:extLst>
            </p:cNvPr>
            <p:cNvSpPr txBox="1"/>
            <p:nvPr/>
          </p:nvSpPr>
          <p:spPr>
            <a:xfrm>
              <a:off x="1229840" y="3299486"/>
              <a:ext cx="57579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recoil </a:t>
              </a:r>
            </a:p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jet</a:t>
              </a:r>
            </a:p>
          </p:txBody>
        </p:sp>
      </p:grpSp>
      <p:pic>
        <p:nvPicPr>
          <p:cNvPr id="90" name="Picture 89">
            <a:extLst>
              <a:ext uri="{FF2B5EF4-FFF2-40B4-BE49-F238E27FC236}">
                <a16:creationId xmlns:a16="http://schemas.microsoft.com/office/drawing/2014/main" id="{F2521C87-E579-23C9-B81B-4CF48442CF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4636" y="1894466"/>
            <a:ext cx="1062296" cy="364911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F4A017-F684-09B4-4BC6-1284203D8A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80888" y="21392"/>
            <a:ext cx="763672" cy="9632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4D0FACC-3A94-E2BB-4829-83FF7D4D93CB}"/>
              </a:ext>
            </a:extLst>
          </p:cNvPr>
          <p:cNvSpPr txBox="1"/>
          <p:nvPr/>
        </p:nvSpPr>
        <p:spPr>
          <a:xfrm>
            <a:off x="7112785" y="846161"/>
            <a:ext cx="1899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/>
                <a:latin typeface="+mj-lt"/>
              </a:rPr>
              <a:t>Phys. Lett. B 783 (2018) 95</a:t>
            </a:r>
          </a:p>
        </p:txBody>
      </p:sp>
    </p:spTree>
    <p:extLst>
      <p:ext uri="{BB962C8B-B14F-4D97-AF65-F5344CB8AC3E}">
        <p14:creationId xmlns:p14="http://schemas.microsoft.com/office/powerpoint/2010/main" val="2165240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80A4A9-EB18-3D2F-431B-1BF5E91ED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656F41-2B98-1E50-C4BA-261B8669C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59046-DD93-A7DD-3E47-BC859601E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526D61-8D52-C41D-46BA-642F130F9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82" y="61323"/>
            <a:ext cx="6147641" cy="13160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554E81-4CF0-1876-3D6B-A2EAC0860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792" y="211355"/>
            <a:ext cx="1905000" cy="10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C8118A-BC14-5428-68C2-E96D2B9C1D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5634" y="2175951"/>
            <a:ext cx="5133162" cy="18461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D1033B-E1E1-12B5-6FF5-84B40EC423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46" y="4505758"/>
            <a:ext cx="4539670" cy="2249011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37EA0DFC-77F8-E12B-462F-D7D90235EAEA}"/>
              </a:ext>
            </a:extLst>
          </p:cNvPr>
          <p:cNvGrpSpPr/>
          <p:nvPr/>
        </p:nvGrpSpPr>
        <p:grpSpPr>
          <a:xfrm>
            <a:off x="1812905" y="1964442"/>
            <a:ext cx="2170434" cy="1487939"/>
            <a:chOff x="256709" y="2273212"/>
            <a:chExt cx="2170434" cy="148793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580CDB2-2F6C-A795-3E80-2B2F3AC0CEAB}"/>
                </a:ext>
              </a:extLst>
            </p:cNvPr>
            <p:cNvGrpSpPr/>
            <p:nvPr/>
          </p:nvGrpSpPr>
          <p:grpSpPr>
            <a:xfrm>
              <a:off x="256709" y="2273212"/>
              <a:ext cx="2043343" cy="1433698"/>
              <a:chOff x="256709" y="2273212"/>
              <a:chExt cx="2043343" cy="143369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7C6E52F-7189-671A-FEF6-E7FCA1405D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1492" y="2273212"/>
                <a:ext cx="1788560" cy="1104165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F666109-697E-6001-0D52-A4018724EFE5}"/>
                  </a:ext>
                </a:extLst>
              </p:cNvPr>
              <p:cNvSpPr/>
              <p:nvPr/>
            </p:nvSpPr>
            <p:spPr>
              <a:xfrm>
                <a:off x="655756" y="3069941"/>
                <a:ext cx="395172" cy="2906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FAB945FB-4322-207C-267B-2CC8DF0A99C2}"/>
                  </a:ext>
                </a:extLst>
              </p:cNvPr>
              <p:cNvGrpSpPr/>
              <p:nvPr/>
            </p:nvGrpSpPr>
            <p:grpSpPr>
              <a:xfrm rot="13272948">
                <a:off x="256709" y="3014212"/>
                <a:ext cx="1086305" cy="692698"/>
                <a:chOff x="317500" y="2031067"/>
                <a:chExt cx="2291773" cy="2179544"/>
              </a:xfrm>
            </p:grpSpPr>
            <p:sp>
              <p:nvSpPr>
                <p:cNvPr id="14" name="Line 9">
                  <a:extLst>
                    <a:ext uri="{FF2B5EF4-FFF2-40B4-BE49-F238E27FC236}">
                      <a16:creationId xmlns:a16="http://schemas.microsoft.com/office/drawing/2014/main" id="{032B646E-1E8F-C355-C233-7C37CA3ED6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5137" y="2031067"/>
                  <a:ext cx="66386" cy="215993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15" name="Line 10">
                  <a:extLst>
                    <a:ext uri="{FF2B5EF4-FFF2-40B4-BE49-F238E27FC236}">
                      <a16:creationId xmlns:a16="http://schemas.microsoft.com/office/drawing/2014/main" id="{7B0D1AB9-29CE-A8FC-56B8-A596D17682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66273" y="2435880"/>
                  <a:ext cx="496455" cy="1755121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16" name="Line 11">
                  <a:extLst>
                    <a:ext uri="{FF2B5EF4-FFF2-40B4-BE49-F238E27FC236}">
                      <a16:creationId xmlns:a16="http://schemas.microsoft.com/office/drawing/2014/main" id="{778511AA-F09D-2F8B-C887-980D80142DA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972705" y="2412066"/>
                  <a:ext cx="502227" cy="1755122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17" name="Line 12">
                  <a:extLst>
                    <a:ext uri="{FF2B5EF4-FFF2-40B4-BE49-F238E27FC236}">
                      <a16:creationId xmlns:a16="http://schemas.microsoft.com/office/drawing/2014/main" id="{DA8169EC-EB51-24F2-7236-8EE4F0B7B1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102591" y="3874434"/>
                  <a:ext cx="363682" cy="29275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18" name="Line 13">
                  <a:extLst>
                    <a:ext uri="{FF2B5EF4-FFF2-40B4-BE49-F238E27FC236}">
                      <a16:creationId xmlns:a16="http://schemas.microsoft.com/office/drawing/2014/main" id="{4B60722F-DE75-3EE7-E9B4-76A2EEA52A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5137" y="4048125"/>
                  <a:ext cx="458932" cy="142875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19" name="Line 14">
                  <a:extLst>
                    <a:ext uri="{FF2B5EF4-FFF2-40B4-BE49-F238E27FC236}">
                      <a16:creationId xmlns:a16="http://schemas.microsoft.com/office/drawing/2014/main" id="{BC3A05E0-7D05-77A0-84BB-A99A82BE66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66273" y="2840691"/>
                  <a:ext cx="750455" cy="1350309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0" name="Oval 15">
                  <a:extLst>
                    <a:ext uri="{FF2B5EF4-FFF2-40B4-BE49-F238E27FC236}">
                      <a16:creationId xmlns:a16="http://schemas.microsoft.com/office/drawing/2014/main" id="{86BEBC0E-6110-4981-6F68-930551D7E8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47632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21" name="Line 16">
                  <a:extLst>
                    <a:ext uri="{FF2B5EF4-FFF2-40B4-BE49-F238E27FC236}">
                      <a16:creationId xmlns:a16="http://schemas.microsoft.com/office/drawing/2014/main" id="{9801F5FA-B2D5-DFAA-D783-9F19EA5CA5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6580" y="3794592"/>
                  <a:ext cx="523875" cy="381000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2" name="Oval 17">
                  <a:extLst>
                    <a:ext uri="{FF2B5EF4-FFF2-40B4-BE49-F238E27FC236}">
                      <a16:creationId xmlns:a16="http://schemas.microsoft.com/office/drawing/2014/main" id="{3C08C3BB-E9F8-CB41-1DD4-B709050B6B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159" y="2307012"/>
                  <a:ext cx="1766455" cy="271743"/>
                </a:xfrm>
                <a:prstGeom prst="ellipse">
                  <a:avLst/>
                </a:prstGeom>
                <a:noFill/>
                <a:ln w="63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23" name="Oval 18">
                  <a:extLst>
                    <a:ext uri="{FF2B5EF4-FFF2-40B4-BE49-F238E27FC236}">
                      <a16:creationId xmlns:a16="http://schemas.microsoft.com/office/drawing/2014/main" id="{BA08E1AE-069C-119A-83A6-89DAC4580B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500" y="2286000"/>
                  <a:ext cx="2291773" cy="350184"/>
                </a:xfrm>
                <a:prstGeom prst="ellipse">
                  <a:avLst/>
                </a:prstGeom>
                <a:noFill/>
                <a:ln w="6350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pPr algn="ctr" defTabSz="820583"/>
                  <a:endParaRPr lang="zh-TW" altLang="en-US">
                    <a:solidFill>
                      <a:srgbClr val="0000FF"/>
                    </a:solidFill>
                    <a:ea typeface="微軟正黑體" charset="0"/>
                    <a:cs typeface="微軟正黑體" charset="0"/>
                  </a:endParaRPr>
                </a:p>
              </p:txBody>
            </p:sp>
            <p:sp>
              <p:nvSpPr>
                <p:cNvPr id="24" name="Line 19">
                  <a:extLst>
                    <a:ext uri="{FF2B5EF4-FFF2-40B4-BE49-F238E27FC236}">
                      <a16:creationId xmlns:a16="http://schemas.microsoft.com/office/drawing/2014/main" id="{D3E66754-FD08-0F50-3328-C341D67499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6500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5" name="Line 20">
                  <a:extLst>
                    <a:ext uri="{FF2B5EF4-FFF2-40B4-BE49-F238E27FC236}">
                      <a16:creationId xmlns:a16="http://schemas.microsoft.com/office/drawing/2014/main" id="{D780E0F5-E46E-1578-49F2-2FD492409A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41376" y="2475100"/>
                  <a:ext cx="655205" cy="17159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6" name="Line 21">
                  <a:extLst>
                    <a:ext uri="{FF2B5EF4-FFF2-40B4-BE49-F238E27FC236}">
                      <a16:creationId xmlns:a16="http://schemas.microsoft.com/office/drawing/2014/main" id="{50BC2215-C0BB-F456-538A-78B0268EB83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0159" y="2475100"/>
                  <a:ext cx="916421" cy="17159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7" name="Line 22">
                  <a:extLst>
                    <a:ext uri="{FF2B5EF4-FFF2-40B4-BE49-F238E27FC236}">
                      <a16:creationId xmlns:a16="http://schemas.microsoft.com/office/drawing/2014/main" id="{0D1A4405-72FD-3E1E-55DB-E8692E9A29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5100"/>
                  <a:ext cx="850034" cy="17159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8" name="Line 23">
                  <a:extLst>
                    <a:ext uri="{FF2B5EF4-FFF2-40B4-BE49-F238E27FC236}">
                      <a16:creationId xmlns:a16="http://schemas.microsoft.com/office/drawing/2014/main" id="{DDF831EC-E186-41BF-ECBF-DFF6450A06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5100"/>
                  <a:ext cx="1112693" cy="1715900"/>
                </a:xfrm>
                <a:prstGeom prst="line">
                  <a:avLst/>
                </a:prstGeom>
                <a:noFill/>
                <a:ln w="31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9" name="Line 24">
                  <a:extLst>
                    <a:ext uri="{FF2B5EF4-FFF2-40B4-BE49-F238E27FC236}">
                      <a16:creationId xmlns:a16="http://schemas.microsoft.com/office/drawing/2014/main" id="{9C3D71D2-332D-7409-6134-A962B0A72B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7500" y="2494711"/>
                  <a:ext cx="1179080" cy="1715900"/>
                </a:xfrm>
                <a:prstGeom prst="line">
                  <a:avLst/>
                </a:prstGeom>
                <a:noFill/>
                <a:ln w="31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30" name="Line 26">
                  <a:extLst>
                    <a:ext uri="{FF2B5EF4-FFF2-40B4-BE49-F238E27FC236}">
                      <a16:creationId xmlns:a16="http://schemas.microsoft.com/office/drawing/2014/main" id="{1BCE92CE-1F03-ADE7-BC9E-0DAC24F842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366694" y="2221567"/>
                  <a:ext cx="129886" cy="196943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9F805CEF-91E2-91B5-3873-AFB3CDC540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49034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32" name="Line 28">
                  <a:extLst>
                    <a:ext uri="{FF2B5EF4-FFF2-40B4-BE49-F238E27FC236}">
                      <a16:creationId xmlns:a16="http://schemas.microsoft.com/office/drawing/2014/main" id="{6A3D4FAA-8F74-2143-9012-4524596927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7901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33" name="Line 29">
                  <a:extLst>
                    <a:ext uri="{FF2B5EF4-FFF2-40B4-BE49-F238E27FC236}">
                      <a16:creationId xmlns:a16="http://schemas.microsoft.com/office/drawing/2014/main" id="{2ECF8DB6-865F-F834-B636-5CE23E35EA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41376" y="2476500"/>
                  <a:ext cx="655205" cy="1715901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41BBA876-B37C-9436-4009-355BC4C908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50434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35" name="Line 31">
                  <a:extLst>
                    <a:ext uri="{FF2B5EF4-FFF2-40B4-BE49-F238E27FC236}">
                      <a16:creationId xmlns:a16="http://schemas.microsoft.com/office/drawing/2014/main" id="{C41C1292-AAF2-9ACF-36A6-8615EF902C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9301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</p:grp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3BEE2C0-BD36-C413-BE87-4F0E4A6D03D0}"/>
                </a:ext>
              </a:extLst>
            </p:cNvPr>
            <p:cNvSpPr txBox="1"/>
            <p:nvPr/>
          </p:nvSpPr>
          <p:spPr>
            <a:xfrm>
              <a:off x="1814475" y="2400300"/>
              <a:ext cx="61266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recoil </a:t>
              </a:r>
            </a:p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hadron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A6F0EB9-348B-1822-9405-2F76302E7DD1}"/>
                </a:ext>
              </a:extLst>
            </p:cNvPr>
            <p:cNvSpPr txBox="1"/>
            <p:nvPr/>
          </p:nvSpPr>
          <p:spPr>
            <a:xfrm>
              <a:off x="1229840" y="3299486"/>
              <a:ext cx="63511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trigger </a:t>
              </a:r>
            </a:p>
            <a:p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jet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4E029EB2-EBC7-D7B8-2ABB-0DCB280DF4BF}"/>
              </a:ext>
            </a:extLst>
          </p:cNvPr>
          <p:cNvSpPr txBox="1"/>
          <p:nvPr/>
        </p:nvSpPr>
        <p:spPr>
          <a:xfrm>
            <a:off x="538325" y="1391733"/>
            <a:ext cx="6890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Semi-inclusive distribution of hadrons recoiling from a trigger jet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C4001DF-1E1E-ACE2-4299-ECACB82AA926}"/>
              </a:ext>
            </a:extLst>
          </p:cNvPr>
          <p:cNvSpPr txBox="1"/>
          <p:nvPr/>
        </p:nvSpPr>
        <p:spPr>
          <a:xfrm>
            <a:off x="5307247" y="1849012"/>
            <a:ext cx="275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  <a:latin typeface="Times New Roman"/>
                <a:cs typeface="Times New Roman"/>
              </a:rPr>
              <a:t>I</a:t>
            </a:r>
            <a:r>
              <a:rPr lang="en-US" baseline="-25000" dirty="0" err="1">
                <a:solidFill>
                  <a:srgbClr val="0070C0"/>
                </a:solidFill>
                <a:latin typeface="Times New Roman"/>
                <a:cs typeface="Times New Roman"/>
              </a:rPr>
              <a:t>pPb</a:t>
            </a:r>
            <a:r>
              <a:rPr lang="en-US" baseline="-25000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= hadron yield/jet yield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D15D619-49FB-ADEE-BD6C-2B30872828D7}"/>
              </a:ext>
            </a:extLst>
          </p:cNvPr>
          <p:cNvSpPr txBox="1"/>
          <p:nvPr/>
        </p:nvSpPr>
        <p:spPr>
          <a:xfrm>
            <a:off x="237825" y="3530350"/>
            <a:ext cx="3336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Times New Roman"/>
                <a:cs typeface="Times New Roman"/>
              </a:rPr>
              <a:t>EA selection: ZDC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Times New Roman"/>
                <a:cs typeface="Times New Roman"/>
              </a:rPr>
              <a:t>uncorrelated with hard production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58C9A5-AADC-68AB-2F0B-26719B147D2A}"/>
                  </a:ext>
                </a:extLst>
              </p:cNvPr>
              <p:cNvSpPr txBox="1"/>
              <p:nvPr/>
            </p:nvSpPr>
            <p:spPr>
              <a:xfrm>
                <a:off x="4650416" y="4485150"/>
                <a:ext cx="4027990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/>
                    <a:cs typeface="Times New Roman"/>
                  </a:rPr>
                  <a:t>LO: recoil hadron is fragment of ~60 GeV jet</a:t>
                </a:r>
              </a:p>
              <a:p>
                <a:endParaRPr lang="en-US" sz="1600" dirty="0">
                  <a:latin typeface="Times New Roman"/>
                  <a:cs typeface="Times New Roman"/>
                </a:endParaRPr>
              </a:p>
              <a:p>
                <a:r>
                  <a:rPr lang="en-US" sz="1600" dirty="0">
                    <a:latin typeface="Times New Roman"/>
                    <a:cs typeface="Times New Roman"/>
                  </a:rPr>
                  <a:t>No evidence of modification of fragmentation in </a:t>
                </a:r>
                <a:r>
                  <a:rPr lang="en-US" sz="1600" dirty="0" err="1">
                    <a:latin typeface="Times New Roman"/>
                    <a:cs typeface="Times New Roman"/>
                  </a:rPr>
                  <a:t>p+Pb</a:t>
                </a:r>
                <a:endParaRPr lang="en-US" sz="1600" dirty="0">
                  <a:latin typeface="Times New Roman"/>
                  <a:cs typeface="Times New Roman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Times New Roman"/>
                    <a:cs typeface="Times New Roman"/>
                  </a:rPr>
                  <a:t>consistent with </a:t>
                </a:r>
                <a:r>
                  <a:rPr lang="en-US" sz="1600" dirty="0" err="1">
                    <a:latin typeface="Times New Roman"/>
                    <a:cs typeface="Times New Roman"/>
                  </a:rPr>
                  <a:t>Angantyr</a:t>
                </a:r>
                <a:endParaRPr lang="en-US" sz="1600" dirty="0">
                  <a:latin typeface="Times New Roman"/>
                  <a:cs typeface="Times New Roman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>
                  <a:latin typeface="Times New Roman"/>
                  <a:cs typeface="Times New Roman"/>
                </a:endParaRPr>
              </a:p>
              <a:p>
                <a:r>
                  <a:rPr lang="en-US" sz="16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Comparison to quenching model: energy loss &lt;1.4% (90% CL)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16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 &lt; 840 MeV/c @ 60 GeV</a:t>
                </a:r>
              </a:p>
            </p:txBody>
          </p:sp>
        </mc:Choice>
        <mc:Fallback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58C9A5-AADC-68AB-2F0B-26719B147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416" y="4485150"/>
                <a:ext cx="4027990" cy="2062103"/>
              </a:xfrm>
              <a:prstGeom prst="rect">
                <a:avLst/>
              </a:prstGeom>
              <a:blipFill>
                <a:blip r:embed="rId7"/>
                <a:stretch>
                  <a:fillRect l="-943" t="-1227" b="-3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" name="Picture 44">
            <a:extLst>
              <a:ext uri="{FF2B5EF4-FFF2-40B4-BE49-F238E27FC236}">
                <a16:creationId xmlns:a16="http://schemas.microsoft.com/office/drawing/2014/main" id="{EBE3947E-FC2F-F3A0-B782-A590A1B666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9459" y="2110224"/>
            <a:ext cx="1110553" cy="406920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78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7C51A-FF5B-FCD2-453C-C99D18D58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A28A4-F6C2-30AE-60A2-5EB737514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Jet </a:t>
            </a:r>
            <a:r>
              <a:rPr lang="pl-PL" dirty="0" err="1"/>
              <a:t>quenching</a:t>
            </a:r>
            <a:r>
              <a:rPr lang="pl-PL" dirty="0"/>
              <a:t> in small </a:t>
            </a:r>
            <a:r>
              <a:rPr lang="pl-PL" dirty="0" err="1"/>
              <a:t>systems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CE3F5-9F19-1E77-FDBD-2B61577A6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26564A-AB30-85B1-5C89-35435AC22501}"/>
              </a:ext>
            </a:extLst>
          </p:cNvPr>
          <p:cNvSpPr txBox="1"/>
          <p:nvPr/>
        </p:nvSpPr>
        <p:spPr>
          <a:xfrm>
            <a:off x="221226" y="811214"/>
            <a:ext cx="87015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Jet quenching is a necessary consequence of the presence of Quark-Gluon Plasma in hadronic collisions at RHIC and the LHC.</a:t>
            </a:r>
          </a:p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solidFill>
                  <a:srgbClr val="7030A0"/>
                </a:solidFill>
                <a:latin typeface="Times New Roman"/>
                <a:cs typeface="Times New Roman"/>
              </a:rPr>
              <a:t>Jet quenching effects in small systems appear to be small. There is little quantitative theoretical guidance about their magnitude.</a:t>
            </a:r>
          </a:p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“There is no jet quenching in small systems” is not a scientifically meaningful statement. We can never determine experimentally that a process literally does not occur. </a:t>
            </a:r>
          </a:p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All we can do experimentally is either: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measure a significant signal - i.e. difference of central value + uncertainties </a:t>
            </a:r>
            <a:r>
              <a:rPr lang="en-US" sz="2000" dirty="0" err="1">
                <a:solidFill>
                  <a:srgbClr val="00B050"/>
                </a:solidFill>
                <a:latin typeface="Times New Roman"/>
                <a:cs typeface="Times New Roman"/>
              </a:rPr>
              <a:t>w.r.t.</a:t>
            </a:r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 null hypothesis is large; 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set a limit on its rate </a:t>
            </a:r>
            <a:b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</a:br>
            <a:endParaRPr lang="en-US" sz="2000" dirty="0">
              <a:solidFill>
                <a:srgbClr val="00B050"/>
              </a:solidFill>
              <a:latin typeface="Times New Roman"/>
              <a:cs typeface="Times New Roman"/>
            </a:endParaRPr>
          </a:p>
          <a:p>
            <a:r>
              <a:rPr lang="en-US" sz="2000" b="1" dirty="0">
                <a:latin typeface="Times New Roman"/>
                <a:cs typeface="Times New Roman"/>
              </a:rPr>
              <a:t>This is a quantitative issue</a:t>
            </a:r>
          </a:p>
        </p:txBody>
      </p:sp>
    </p:spTree>
    <p:extLst>
      <p:ext uri="{BB962C8B-B14F-4D97-AF65-F5344CB8AC3E}">
        <p14:creationId xmlns:p14="http://schemas.microsoft.com/office/powerpoint/2010/main" val="35200533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06B957-0E0A-5D74-0927-7ADF995B5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8F0F36-493B-9D04-2076-8C46891B0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D543C3-EF8F-2368-F50E-A35CF2706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0105E1-D67B-F5AB-C709-83512D9A4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34" y="116096"/>
            <a:ext cx="8892540" cy="7086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36EF49-505B-E1C5-EFB8-5F968DF73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892" y="2256228"/>
            <a:ext cx="3955519" cy="9437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B855B2-8466-DCB5-B6BF-DAB9F33788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687" y="2225520"/>
            <a:ext cx="2256848" cy="943773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B1637157-4CB4-3115-EA05-632F5EEEB5B2}"/>
              </a:ext>
            </a:extLst>
          </p:cNvPr>
          <p:cNvGrpSpPr/>
          <p:nvPr/>
        </p:nvGrpSpPr>
        <p:grpSpPr>
          <a:xfrm>
            <a:off x="7433114" y="724799"/>
            <a:ext cx="1495922" cy="711634"/>
            <a:chOff x="7433114" y="724799"/>
            <a:chExt cx="1495922" cy="71163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909EF62-24B4-BA99-8EFF-6E6AA4F0E435}"/>
                </a:ext>
              </a:extLst>
            </p:cNvPr>
            <p:cNvSpPr txBox="1"/>
            <p:nvPr/>
          </p:nvSpPr>
          <p:spPr>
            <a:xfrm>
              <a:off x="7433114" y="1128656"/>
              <a:ext cx="14959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/>
                  <a:cs typeface="Times New Roman"/>
                </a:rPr>
                <a:t>arXiv:2303.12899</a:t>
              </a:r>
            </a:p>
          </p:txBody>
        </p:sp>
        <p:pic>
          <p:nvPicPr>
            <p:cNvPr id="7170" name="Picture 2" descr="PHENIX Experiment">
              <a:extLst>
                <a:ext uri="{FF2B5EF4-FFF2-40B4-BE49-F238E27FC236}">
                  <a16:creationId xmlns:a16="http://schemas.microsoft.com/office/drawing/2014/main" id="{31275529-8A37-256E-B660-9EAFB4334CC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103"/>
            <a:stretch/>
          </p:blipFill>
          <p:spPr bwMode="auto">
            <a:xfrm>
              <a:off x="7656940" y="724799"/>
              <a:ext cx="1203960" cy="3941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087FFFA7-0157-837B-C677-CD3324E59D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8566" y="1195726"/>
            <a:ext cx="1362468" cy="597817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9209FA-7620-32B1-6ADB-CDAC82C88E95}"/>
              </a:ext>
            </a:extLst>
          </p:cNvPr>
          <p:cNvSpPr txBox="1"/>
          <p:nvPr/>
        </p:nvSpPr>
        <p:spPr>
          <a:xfrm>
            <a:off x="395664" y="966099"/>
            <a:ext cx="42979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EA selection: forward charged multiplicity</a:t>
            </a:r>
          </a:p>
          <a:p>
            <a:endParaRPr lang="en-US" dirty="0">
              <a:solidFill>
                <a:srgbClr val="00B05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Use direct photon yield to measure &lt;</a:t>
            </a:r>
            <a:r>
              <a:rPr lang="en-US" dirty="0" err="1">
                <a:solidFill>
                  <a:srgbClr val="00B050"/>
                </a:solidFill>
                <a:latin typeface="Times New Roman"/>
                <a:cs typeface="Times New Roman"/>
              </a:rPr>
              <a:t>Ncoll</a:t>
            </a: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&gt;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no Glauber modeling needed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36C471-AAB5-7A00-5691-3DD134218D18}"/>
              </a:ext>
            </a:extLst>
          </p:cNvPr>
          <p:cNvGrpSpPr/>
          <p:nvPr/>
        </p:nvGrpSpPr>
        <p:grpSpPr>
          <a:xfrm>
            <a:off x="-26729" y="3117531"/>
            <a:ext cx="4449644" cy="3311628"/>
            <a:chOff x="-25654" y="3086823"/>
            <a:chExt cx="4449644" cy="331162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0FD29E8-F3FE-641B-A439-E5F7A51AB3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25654" y="3086823"/>
              <a:ext cx="4449644" cy="331162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BEE92E3-BB33-112F-6BE4-5C349FA3654B}"/>
                </a:ext>
              </a:extLst>
            </p:cNvPr>
            <p:cNvSpPr txBox="1"/>
            <p:nvPr/>
          </p:nvSpPr>
          <p:spPr>
            <a:xfrm>
              <a:off x="1242985" y="3967097"/>
              <a:ext cx="12458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  <a:latin typeface="Times New Roman"/>
                  <a:cs typeface="Times New Roman"/>
                </a:rPr>
                <a:t>EA-integrated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302D429-DC80-EE2A-258C-29330F4B4775}"/>
              </a:ext>
            </a:extLst>
          </p:cNvPr>
          <p:cNvSpPr txBox="1"/>
          <p:nvPr/>
        </p:nvSpPr>
        <p:spPr>
          <a:xfrm>
            <a:off x="4636726" y="3797720"/>
            <a:ext cx="38427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Significant suppression in </a:t>
            </a:r>
            <a:r>
              <a:rPr lang="en-US" sz="2000" dirty="0">
                <a:solidFill>
                  <a:srgbClr val="FF0000"/>
                </a:solidFill>
                <a:latin typeface="Symbol" pitchFamily="2" charset="2"/>
                <a:cs typeface="Times New Roman"/>
              </a:rPr>
              <a:t>p</a:t>
            </a:r>
            <a:r>
              <a:rPr lang="en-US" sz="2000" baseline="30000" dirty="0">
                <a:solidFill>
                  <a:srgbClr val="FF0000"/>
                </a:solidFill>
                <a:latin typeface="Symbol" pitchFamily="2" charset="2"/>
                <a:cs typeface="Times New Roman"/>
              </a:rPr>
              <a:t>0</a:t>
            </a: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 yield: </a:t>
            </a:r>
          </a:p>
          <a:p>
            <a:pPr lvl="3"/>
            <a:b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4.5</a:t>
            </a:r>
            <a:r>
              <a:rPr lang="en-US" sz="2000" dirty="0">
                <a:solidFill>
                  <a:srgbClr val="FF0000"/>
                </a:solidFill>
                <a:latin typeface="Symbol" pitchFamily="2" charset="2"/>
                <a:cs typeface="Times New Roman"/>
              </a:rPr>
              <a:t>s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077FBD3D-5FDC-BB6D-7709-37B69D72770F}"/>
              </a:ext>
            </a:extLst>
          </p:cNvPr>
          <p:cNvSpPr/>
          <p:nvPr/>
        </p:nvSpPr>
        <p:spPr>
          <a:xfrm flipH="1">
            <a:off x="3747141" y="3711721"/>
            <a:ext cx="162625" cy="790830"/>
          </a:xfrm>
          <a:prstGeom prst="downArrow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5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E66F5A-0570-FCFA-78FF-AA0E90685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F801CC-6663-2E6B-FC23-F68C04C1A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EE1067-44D7-3F64-6A91-D4B3616A0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7BCEB0-3D50-E866-417C-6E3FAED7B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36" y="15540"/>
            <a:ext cx="2214068" cy="16521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E3B73C-FE36-3B68-FFC9-B94185AB4457}"/>
              </a:ext>
            </a:extLst>
          </p:cNvPr>
          <p:cNvSpPr txBox="1"/>
          <p:nvPr/>
        </p:nvSpPr>
        <p:spPr>
          <a:xfrm>
            <a:off x="3371034" y="1101702"/>
            <a:ext cx="2214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Alex Drees, IS2023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499DEC0-D448-7DF4-8CD5-A3FF7A197475}"/>
              </a:ext>
            </a:extLst>
          </p:cNvPr>
          <p:cNvGrpSpPr/>
          <p:nvPr/>
        </p:nvGrpSpPr>
        <p:grpSpPr>
          <a:xfrm>
            <a:off x="430270" y="1667662"/>
            <a:ext cx="8283459" cy="4429796"/>
            <a:chOff x="62485" y="1716361"/>
            <a:chExt cx="8950179" cy="503161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B7210D8-3988-AC67-E727-3734C00399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485" y="1716361"/>
              <a:ext cx="8950179" cy="503161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EA91DD8-80A9-97BC-561B-7A2DC58B729E}"/>
                </a:ext>
              </a:extLst>
            </p:cNvPr>
            <p:cNvSpPr/>
            <p:nvPr/>
          </p:nvSpPr>
          <p:spPr>
            <a:xfrm>
              <a:off x="833377" y="3232229"/>
              <a:ext cx="2406569" cy="32409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42869DE-CDE1-AC05-83A6-ABEE807E4189}"/>
                </a:ext>
              </a:extLst>
            </p:cNvPr>
            <p:cNvSpPr/>
            <p:nvPr/>
          </p:nvSpPr>
          <p:spPr>
            <a:xfrm>
              <a:off x="5129514" y="6056369"/>
              <a:ext cx="2671823" cy="51805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6810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E9EB2F-7E71-D2DA-DE46-218AB4823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AAC764-E89D-5516-7246-2D3A9E92E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B333FB-1E9A-D848-403A-D439A9EC9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EBE5D0-785C-3C54-11D1-7E51EB9D4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70" y="4048593"/>
            <a:ext cx="3642047" cy="24927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9D024E-86AB-B9EF-C6CB-AF549A44C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1917" y="4516633"/>
            <a:ext cx="2521412" cy="18198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55D318-81C2-1F74-4C58-170F628D58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3329" y="4540195"/>
            <a:ext cx="2652965" cy="18198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A812A1-B51A-527E-A99B-2909D50B3A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1040" y="1794802"/>
            <a:ext cx="4631837" cy="18177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1D3F3D4-682D-D749-0B6B-5A2A0B66D3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3967" y="41595"/>
            <a:ext cx="5934147" cy="16218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A0007EE-FEBB-1D5E-7BDE-20C6AD9CAC1F}"/>
              </a:ext>
            </a:extLst>
          </p:cNvPr>
          <p:cNvSpPr txBox="1"/>
          <p:nvPr/>
        </p:nvSpPr>
        <p:spPr>
          <a:xfrm>
            <a:off x="6197946" y="734062"/>
            <a:ext cx="1495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arXiv:2404.17660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C032ADC-B0D0-F18E-98D3-092B1A286B5C}"/>
                  </a:ext>
                </a:extLst>
              </p:cNvPr>
              <p:cNvSpPr txBox="1"/>
              <p:nvPr/>
            </p:nvSpPr>
            <p:spPr>
              <a:xfrm>
                <a:off x="131336" y="1896775"/>
                <a:ext cx="437517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Glauber-</a:t>
                </a:r>
                <a:r>
                  <a:rPr lang="en-US" dirty="0" err="1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Gribov</a:t>
                </a:r>
                <a:r>
                  <a:rPr lang="en-US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 fluctuations: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high </a:t>
                </a:r>
                <a:r>
                  <a:rPr lang="en-US" i="1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x</a:t>
                </a:r>
                <a:r>
                  <a:rPr lang="en-US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 has small size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color transparency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affects hard/soft correlations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C032ADC-B0D0-F18E-98D3-092B1A286B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36" y="1896775"/>
                <a:ext cx="4375170" cy="923330"/>
              </a:xfrm>
              <a:prstGeom prst="rect">
                <a:avLst/>
              </a:prstGeom>
              <a:blipFill>
                <a:blip r:embed="rId7"/>
                <a:stretch>
                  <a:fillRect l="-1159" t="-2703" r="-870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B0FD92C9-4A86-B556-164B-AD89B0D63F0C}"/>
              </a:ext>
            </a:extLst>
          </p:cNvPr>
          <p:cNvSpPr txBox="1"/>
          <p:nvPr/>
        </p:nvSpPr>
        <p:spPr>
          <a:xfrm>
            <a:off x="395100" y="2948561"/>
            <a:ext cx="3023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PHENIX kinematics: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Symbol" pitchFamily="2" charset="2"/>
                <a:cs typeface="Times New Roman"/>
              </a:rPr>
              <a:t>p</a:t>
            </a:r>
            <a:r>
              <a:rPr lang="en-US" baseline="30000" dirty="0">
                <a:solidFill>
                  <a:srgbClr val="0070C0"/>
                </a:solidFill>
                <a:latin typeface="Symbol" pitchFamily="2" charset="2"/>
                <a:cs typeface="Times New Roman"/>
              </a:rPr>
              <a:t>0</a:t>
            </a:r>
            <a:r>
              <a:rPr lang="en-US" dirty="0">
                <a:solidFill>
                  <a:srgbClr val="0070C0"/>
                </a:solidFill>
                <a:latin typeface="Symbol" pitchFamily="2" charset="2"/>
                <a:cs typeface="Times New Roman"/>
              </a:rPr>
              <a:t> </a:t>
            </a: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and </a:t>
            </a:r>
            <a:r>
              <a:rPr lang="en-US" dirty="0">
                <a:solidFill>
                  <a:srgbClr val="0070C0"/>
                </a:solidFill>
                <a:latin typeface="Symbol" pitchFamily="2" charset="2"/>
                <a:cs typeface="Times New Roman"/>
              </a:rPr>
              <a:t>g</a:t>
            </a: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 both probe</a:t>
            </a:r>
            <a:r>
              <a:rPr lang="en-US" i="1" dirty="0">
                <a:solidFill>
                  <a:srgbClr val="0070C0"/>
                </a:solidFill>
                <a:latin typeface="Times New Roman"/>
                <a:cs typeface="Times New Roman"/>
              </a:rPr>
              <a:t> x </a:t>
            </a: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&gt; 0.1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Symbol" pitchFamily="2" charset="2"/>
                <a:cs typeface="Times New Roman"/>
              </a:rPr>
              <a:t>p</a:t>
            </a:r>
            <a:r>
              <a:rPr lang="en-US" baseline="30000" dirty="0">
                <a:solidFill>
                  <a:srgbClr val="0070C0"/>
                </a:solidFill>
                <a:latin typeface="Symbol" pitchFamily="2" charset="2"/>
                <a:cs typeface="Times New Roman"/>
              </a:rPr>
              <a:t>0</a:t>
            </a: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 probes higher </a:t>
            </a:r>
            <a:r>
              <a:rPr lang="en-US" i="1" dirty="0">
                <a:solidFill>
                  <a:srgbClr val="0070C0"/>
                </a:solidFill>
                <a:latin typeface="Times New Roman"/>
                <a:cs typeface="Times New Roman"/>
              </a:rPr>
              <a:t>x</a:t>
            </a: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B955CF-D158-C9B0-9E14-01723BE4056A}"/>
              </a:ext>
            </a:extLst>
          </p:cNvPr>
          <p:cNvSpPr txBox="1"/>
          <p:nvPr/>
        </p:nvSpPr>
        <p:spPr>
          <a:xfrm>
            <a:off x="4331775" y="3705252"/>
            <a:ext cx="4376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Color fluctuation model can describe the EA-dependence of </a:t>
            </a:r>
            <a:r>
              <a:rPr lang="en-US" dirty="0">
                <a:solidFill>
                  <a:srgbClr val="FF0000"/>
                </a:solidFill>
                <a:latin typeface="Symbol" pitchFamily="2" charset="2"/>
                <a:cs typeface="Times New Roman"/>
              </a:rPr>
              <a:t>p</a:t>
            </a:r>
            <a:r>
              <a:rPr lang="en-US" baseline="30000" dirty="0">
                <a:solidFill>
                  <a:srgbClr val="FF0000"/>
                </a:solidFill>
                <a:latin typeface="Symbol" pitchFamily="2" charset="2"/>
                <a:cs typeface="Times New Roman"/>
              </a:rPr>
              <a:t>0</a:t>
            </a:r>
            <a:r>
              <a:rPr lang="en-US" dirty="0">
                <a:solidFill>
                  <a:srgbClr val="FF0000"/>
                </a:solidFill>
                <a:latin typeface="Symbol" pitchFamily="2" charset="2"/>
                <a:cs typeface="Times New Roman"/>
              </a:rPr>
              <a:t>/g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 suppression</a:t>
            </a:r>
          </a:p>
        </p:txBody>
      </p:sp>
    </p:spTree>
    <p:extLst>
      <p:ext uri="{BB962C8B-B14F-4D97-AF65-F5344CB8AC3E}">
        <p14:creationId xmlns:p14="http://schemas.microsoft.com/office/powerpoint/2010/main" val="290717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3BEA616-BE76-4D24-30AB-AD11F7A64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6" y="0"/>
            <a:ext cx="9012664" cy="962896"/>
          </a:xfrm>
        </p:spPr>
        <p:txBody>
          <a:bodyPr>
            <a:normAutofit/>
          </a:bodyPr>
          <a:lstStyle/>
          <a:p>
            <a:r>
              <a:rPr lang="en-US" sz="2800" dirty="0"/>
              <a:t>Cross section ratios in small systems: </a:t>
            </a:r>
            <a:br>
              <a:rPr lang="en-US" sz="2800" dirty="0"/>
            </a:br>
            <a:r>
              <a:rPr lang="en-US" sz="2800" dirty="0"/>
              <a:t>comparison of jet quenching measurements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C056E2-0B2A-A072-CB15-FEE15E5A2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F2F8B7-9753-CEB2-B14D-E7222DFC0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251E7-6807-15BD-1057-DA7621AE6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A36CE9-D60A-D7E2-BEFE-BED9B6A17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243" y="1630606"/>
            <a:ext cx="763672" cy="9632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30A79A-F696-7702-8454-8D573AC32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83415"/>
            <a:ext cx="3125165" cy="13928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E26451-DB9B-3C52-A61F-2F5B802B5B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2430" b="27385"/>
          <a:stretch/>
        </p:blipFill>
        <p:spPr>
          <a:xfrm>
            <a:off x="4297249" y="1750257"/>
            <a:ext cx="1011574" cy="8235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D70605-CE25-BC24-ED8E-2F0B3EEB5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1197" y="2755101"/>
            <a:ext cx="2811457" cy="1392832"/>
          </a:xfrm>
          <a:prstGeom prst="rect">
            <a:avLst/>
          </a:prstGeom>
        </p:spPr>
      </p:pic>
      <p:pic>
        <p:nvPicPr>
          <p:cNvPr id="13" name="Picture 2" descr="PHENIX Experiment">
            <a:extLst>
              <a:ext uri="{FF2B5EF4-FFF2-40B4-BE49-F238E27FC236}">
                <a16:creationId xmlns:a16="http://schemas.microsoft.com/office/drawing/2014/main" id="{47467B00-6A54-FF06-BB10-22F1C4DECD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103"/>
          <a:stretch/>
        </p:blipFill>
        <p:spPr bwMode="auto">
          <a:xfrm>
            <a:off x="7162774" y="1956890"/>
            <a:ext cx="1253316" cy="41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B17552-CFA8-1EF6-3EB1-59A00015F2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8546" y="2723226"/>
            <a:ext cx="2367686" cy="176214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F3E7C4B-6421-70F0-0F1B-89D6C28E90D5}"/>
              </a:ext>
            </a:extLst>
          </p:cNvPr>
          <p:cNvSpPr txBox="1"/>
          <p:nvPr/>
        </p:nvSpPr>
        <p:spPr>
          <a:xfrm>
            <a:off x="3479226" y="4485366"/>
            <a:ext cx="29047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EA: ZDC</a:t>
            </a:r>
          </a:p>
          <a:p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&lt; 840 MeV/c (90% CL) for </a:t>
            </a:r>
            <a:r>
              <a:rPr lang="en-US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lang="en-US" sz="1600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lang="en-US" sz="1600" baseline="30000" dirty="0" err="1">
                <a:solidFill>
                  <a:srgbClr val="FF0000"/>
                </a:solidFill>
                <a:latin typeface="Times New Roman"/>
                <a:cs typeface="Times New Roman"/>
              </a:rPr>
              <a:t>jet</a:t>
            </a:r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 ~ 60 GeV</a:t>
            </a:r>
          </a:p>
          <a:p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1600" dirty="0">
                <a:latin typeface="Times New Roman"/>
                <a:cs typeface="Times New Roman"/>
              </a:rPr>
              <a:t>Requires energy loss modeling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FA286B-6AF0-DBF6-FF95-59058E8BD752}"/>
              </a:ext>
            </a:extLst>
          </p:cNvPr>
          <p:cNvSpPr txBox="1"/>
          <p:nvPr/>
        </p:nvSpPr>
        <p:spPr>
          <a:xfrm>
            <a:off x="220377" y="4548329"/>
            <a:ext cx="29047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EA: ZDC,  forward </a:t>
            </a:r>
            <a:r>
              <a:rPr lang="en-US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mult</a:t>
            </a:r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</a:p>
          <a:p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&lt; 400 MeV/c (90% CL) out-of-cone (R&gt;0.4) </a:t>
            </a:r>
            <a:endParaRPr lang="en-US" sz="1600" dirty="0">
              <a:latin typeface="Times New Roman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D6DDA00-8829-DD17-6B14-9DDF1B7DE313}"/>
                  </a:ext>
                </a:extLst>
              </p:cNvPr>
              <p:cNvSpPr txBox="1"/>
              <p:nvPr/>
            </p:nvSpPr>
            <p:spPr>
              <a:xfrm>
                <a:off x="6722632" y="4562525"/>
                <a:ext cx="213360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EA: forward </a:t>
                </a:r>
                <a:r>
                  <a:rPr lang="en-US" sz="1600" dirty="0" err="1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mult</a:t>
                </a:r>
                <a:endParaRPr lang="en-US" sz="16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r>
                  <a:rPr lang="en-US" sz="16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 </a:t>
                </a:r>
              </a:p>
              <a:p>
                <a:r>
                  <a:rPr lang="en-US" sz="1600" dirty="0">
                    <a:solidFill>
                      <a:srgbClr val="FF0000"/>
                    </a:solidFill>
                    <a:latin typeface="Symbol" pitchFamily="2" charset="2"/>
                    <a:cs typeface="Times New Roman"/>
                  </a:rPr>
                  <a:t>p</a:t>
                </a:r>
                <a:r>
                  <a:rPr lang="en-US" sz="1600" baseline="30000" dirty="0">
                    <a:solidFill>
                      <a:srgbClr val="FF0000"/>
                    </a:solidFill>
                    <a:latin typeface="Symbol" pitchFamily="2" charset="2"/>
                    <a:cs typeface="Times New Roman"/>
                  </a:rPr>
                  <a:t>0</a:t>
                </a:r>
                <a:r>
                  <a:rPr lang="en-US" sz="16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 suppression: 4.5</a:t>
                </a:r>
                <a:r>
                  <a:rPr lang="en-US" sz="1600" dirty="0">
                    <a:solidFill>
                      <a:srgbClr val="FF0000"/>
                    </a:solidFill>
                    <a:latin typeface="Symbol" pitchFamily="2" charset="2"/>
                    <a:cs typeface="Times New Roman"/>
                  </a:rPr>
                  <a:t>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1600" dirty="0" err="1">
                    <a:solidFill>
                      <a:srgbClr val="FF0000"/>
                    </a:solidFill>
                    <a:latin typeface="Symbol" pitchFamily="2" charset="2"/>
                    <a:cs typeface="Times New Roman"/>
                  </a:rPr>
                  <a:t>d</a:t>
                </a:r>
                <a:r>
                  <a:rPr lang="en-US" sz="1600" dirty="0" err="1">
                    <a:solidFill>
                      <a:srgbClr val="FF0000"/>
                    </a:solidFill>
                    <a:latin typeface="+mj-lt"/>
                    <a:cs typeface="Times New Roman"/>
                  </a:rPr>
                  <a:t>p</a:t>
                </a:r>
                <a:r>
                  <a:rPr lang="en-US" sz="1600" baseline="-25000" dirty="0" err="1">
                    <a:solidFill>
                      <a:srgbClr val="FF0000"/>
                    </a:solidFill>
                    <a:latin typeface="+mj-lt"/>
                    <a:cs typeface="Times New Roman"/>
                  </a:rPr>
                  <a:t>T</a:t>
                </a:r>
                <a:r>
                  <a:rPr lang="en-US" sz="1600" dirty="0">
                    <a:solidFill>
                      <a:srgbClr val="FF0000"/>
                    </a:solidFill>
                    <a:latin typeface="+mj-lt"/>
                    <a:cs typeface="Times New Roman"/>
                  </a:rPr>
                  <a:t> ~ 200 MeV</a:t>
                </a:r>
              </a:p>
              <a:p>
                <a:pPr lvl="1"/>
                <a:endParaRPr lang="en-US" sz="1600" dirty="0">
                  <a:solidFill>
                    <a:srgbClr val="FF0000"/>
                  </a:solidFill>
                  <a:latin typeface="+mj-lt"/>
                  <a:cs typeface="Times New Roman"/>
                </a:endParaRPr>
              </a:p>
              <a:p>
                <a:r>
                  <a:rPr lang="en-US" sz="1600" dirty="0">
                    <a:latin typeface="+mj-lt"/>
                    <a:cs typeface="Times New Roman"/>
                  </a:rPr>
                  <a:t>May be due to color fluctuations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D6DDA00-8829-DD17-6B14-9DDF1B7DE3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2632" y="4562525"/>
                <a:ext cx="2133600" cy="1815882"/>
              </a:xfrm>
              <a:prstGeom prst="rect">
                <a:avLst/>
              </a:prstGeom>
              <a:blipFill>
                <a:blip r:embed="rId8"/>
                <a:stretch>
                  <a:fillRect l="-1183" t="-694" b="-34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88872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22619F09-1370-63E8-4151-8040441A6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5941" y="4273085"/>
            <a:ext cx="4325599" cy="23830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61C7F0-5084-2B25-EEF2-960F041FB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4A09AF-0D40-0306-0AA5-394750621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D22A1-72FD-81D2-2E7C-8E1B8229E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DAC096-8ACD-6570-D8F7-27FD7AC63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5013" y="2081041"/>
            <a:ext cx="1498763" cy="13335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5240E0-1F53-4E6A-8A8F-F44E4F774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049" y="61323"/>
            <a:ext cx="7425291" cy="82879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374F698-2A16-CB22-9C63-AE98311D74E3}"/>
              </a:ext>
            </a:extLst>
          </p:cNvPr>
          <p:cNvGrpSpPr/>
          <p:nvPr/>
        </p:nvGrpSpPr>
        <p:grpSpPr>
          <a:xfrm>
            <a:off x="7451164" y="34375"/>
            <a:ext cx="1692836" cy="1483220"/>
            <a:chOff x="7451164" y="34375"/>
            <a:chExt cx="1692836" cy="148322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B98C61-39D1-5DF6-D614-DA4D82106F8A}"/>
                </a:ext>
              </a:extLst>
            </p:cNvPr>
            <p:cNvSpPr txBox="1"/>
            <p:nvPr/>
          </p:nvSpPr>
          <p:spPr>
            <a:xfrm>
              <a:off x="7451164" y="994375"/>
              <a:ext cx="16928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JHEP 05 (2024) 229 </a:t>
              </a:r>
            </a:p>
            <a:p>
              <a:r>
                <a:rPr lang="en-US" sz="1400" dirty="0">
                  <a:latin typeface="+mj-lt"/>
                </a:rPr>
                <a:t>arXiv:2309.03788</a:t>
              </a:r>
              <a:endParaRPr lang="en-US" sz="1400" dirty="0">
                <a:latin typeface="+mj-lt"/>
                <a:cs typeface="Times New Roman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3E8722F-721C-9171-B7B3-C27E5D013B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15235" y="34375"/>
              <a:ext cx="763672" cy="963268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CFD3CEA-8CD5-9F5B-6342-8EE45AD3791A}"/>
              </a:ext>
            </a:extLst>
          </p:cNvPr>
          <p:cNvGrpSpPr/>
          <p:nvPr/>
        </p:nvGrpSpPr>
        <p:grpSpPr>
          <a:xfrm>
            <a:off x="480013" y="3721587"/>
            <a:ext cx="3129667" cy="2445572"/>
            <a:chOff x="2459628" y="2024382"/>
            <a:chExt cx="2751630" cy="186854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F7B0D32-DCEB-BCA9-A47C-2DBB3721E687}"/>
                </a:ext>
              </a:extLst>
            </p:cNvPr>
            <p:cNvGrpSpPr/>
            <p:nvPr/>
          </p:nvGrpSpPr>
          <p:grpSpPr>
            <a:xfrm>
              <a:off x="2459628" y="2024382"/>
              <a:ext cx="2751630" cy="1868544"/>
              <a:chOff x="5282514" y="1330411"/>
              <a:chExt cx="3328086" cy="1977081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DE58B627-ED90-1843-043F-7B36C28E71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2514" y="1330411"/>
                <a:ext cx="3328086" cy="1977081"/>
                <a:chOff x="0" y="0"/>
                <a:chExt cx="5760" cy="4320"/>
              </a:xfrm>
            </p:grpSpPr>
            <p:pic>
              <p:nvPicPr>
                <p:cNvPr id="16" name="Picture 4" descr="ALIce_SETUP_final_cf">
                  <a:extLst>
                    <a:ext uri="{FF2B5EF4-FFF2-40B4-BE49-F238E27FC236}">
                      <a16:creationId xmlns:a16="http://schemas.microsoft.com/office/drawing/2014/main" id="{5D63900D-748D-95BE-4126-18032C49E62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 r="4427"/>
                <a:stretch>
                  <a:fillRect/>
                </a:stretch>
              </p:blipFill>
              <p:spPr bwMode="auto">
                <a:xfrm>
                  <a:off x="0" y="224"/>
                  <a:ext cx="5760" cy="40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" name="Rectangle 19">
                  <a:extLst>
                    <a:ext uri="{FF2B5EF4-FFF2-40B4-BE49-F238E27FC236}">
                      <a16:creationId xmlns:a16="http://schemas.microsoft.com/office/drawing/2014/main" id="{9BE674C5-967A-5A57-28D2-5A4B7E19DA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8" y="375"/>
                  <a:ext cx="1882" cy="1280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 anchor="ctr">
                  <a:spAutoFit/>
                </a:bodyPr>
                <a:lstStyle/>
                <a:p>
                  <a:endParaRPr lang="en-GB"/>
                </a:p>
              </p:txBody>
            </p: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25ECA90B-01EF-811C-CE43-89E745DEC6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34" y="0"/>
                  <a:ext cx="2026" cy="1495"/>
                  <a:chOff x="2977" y="246"/>
                  <a:chExt cx="2026" cy="1495"/>
                </a:xfrm>
              </p:grpSpPr>
              <p:pic>
                <p:nvPicPr>
                  <p:cNvPr id="20" name="Picture 15" descr="ALIce_SETUP_final_cf">
                    <a:extLst>
                      <a:ext uri="{FF2B5EF4-FFF2-40B4-BE49-F238E27FC236}">
                        <a16:creationId xmlns:a16="http://schemas.microsoft.com/office/drawing/2014/main" id="{7774107A-5BC5-2BC5-592F-CA3BCF7CE9C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7"/>
                  <a:srcRect l="69832" t="6055" r="8464" b="71506"/>
                  <a:stretch>
                    <a:fillRect/>
                  </a:stretch>
                </p:blipFill>
                <p:spPr bwMode="auto">
                  <a:xfrm>
                    <a:off x="3062" y="377"/>
                    <a:ext cx="1941" cy="13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" name="Picture 16" descr="ALIce_SETUP_final_cf">
                    <a:extLst>
                      <a:ext uri="{FF2B5EF4-FFF2-40B4-BE49-F238E27FC236}">
                        <a16:creationId xmlns:a16="http://schemas.microsoft.com/office/drawing/2014/main" id="{3EBD50CB-B6A7-8F70-0196-FE6A8448B0C0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8"/>
                  <a:srcRect l="94846" t="18721" b="70404"/>
                  <a:stretch>
                    <a:fillRect/>
                  </a:stretch>
                </p:blipFill>
                <p:spPr bwMode="auto">
                  <a:xfrm>
                    <a:off x="4662" y="1033"/>
                    <a:ext cx="337" cy="48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2" name="Picture 17" descr="ALIce_SETUP_final_cf">
                    <a:extLst>
                      <a:ext uri="{FF2B5EF4-FFF2-40B4-BE49-F238E27FC236}">
                        <a16:creationId xmlns:a16="http://schemas.microsoft.com/office/drawing/2014/main" id="{D8A71FB4-3B87-F861-14BE-EDB04126E8A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9"/>
                  <a:srcRect l="68111" r="13776" b="97302"/>
                  <a:stretch>
                    <a:fillRect/>
                  </a:stretch>
                </p:blipFill>
                <p:spPr bwMode="auto">
                  <a:xfrm>
                    <a:off x="2977" y="246"/>
                    <a:ext cx="1486" cy="1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pic>
              <p:nvPicPr>
                <p:cNvPr id="19" name="Picture 23" descr="ALIce_SETUP_final_cf">
                  <a:extLst>
                    <a:ext uri="{FF2B5EF4-FFF2-40B4-BE49-F238E27FC236}">
                      <a16:creationId xmlns:a16="http://schemas.microsoft.com/office/drawing/2014/main" id="{02B17707-895F-A44F-7E38-05712647710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 l="57576" t="26001" r="33315" b="68188"/>
                <a:stretch>
                  <a:fillRect/>
                </a:stretch>
              </p:blipFill>
              <p:spPr bwMode="auto">
                <a:xfrm>
                  <a:off x="3483" y="1296"/>
                  <a:ext cx="549" cy="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0352FC5-8289-96AB-53D2-5B92A3FF005F}"/>
                  </a:ext>
                </a:extLst>
              </p:cNvPr>
              <p:cNvSpPr/>
              <p:nvPr/>
            </p:nvSpPr>
            <p:spPr>
              <a:xfrm>
                <a:off x="7349961" y="1330411"/>
                <a:ext cx="1260639" cy="7283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7E6BD13C-3CE6-6F77-39BD-86210B7FEE68}"/>
                  </a:ext>
                </a:extLst>
              </p:cNvPr>
              <p:cNvSpPr/>
              <p:nvPr/>
            </p:nvSpPr>
            <p:spPr>
              <a:xfrm>
                <a:off x="6643166" y="2225144"/>
                <a:ext cx="371534" cy="495038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071E85A-23A6-61E1-EA79-CDEC67050D26}"/>
                </a:ext>
              </a:extLst>
            </p:cNvPr>
            <p:cNvSpPr/>
            <p:nvPr/>
          </p:nvSpPr>
          <p:spPr>
            <a:xfrm>
              <a:off x="2862489" y="2712793"/>
              <a:ext cx="307181" cy="467862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2295216D-095A-F993-970C-4A649E240F7A}"/>
              </a:ext>
            </a:extLst>
          </p:cNvPr>
          <p:cNvSpPr txBox="1"/>
          <p:nvPr/>
        </p:nvSpPr>
        <p:spPr>
          <a:xfrm>
            <a:off x="270224" y="1265812"/>
            <a:ext cx="85016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Take the small-systems question to the extreme: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can we find evidence of jet quenching in high multiplicity (HM) pp collisions at 13 </a:t>
            </a:r>
            <a:r>
              <a:rPr lang="en-US" dirty="0" err="1">
                <a:solidFill>
                  <a:srgbClr val="FF0000"/>
                </a:solidFill>
                <a:latin typeface="Times New Roman"/>
                <a:cs typeface="Times New Roman"/>
              </a:rPr>
              <a:t>TeV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?</a:t>
            </a:r>
          </a:p>
          <a:p>
            <a:pPr lvl="1"/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What observable?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Inclusive suppression not usable: Glauber scaling ill-defined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Alternative: acoplanarity broadening due to in-medium scattering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D0C25CE-7A8E-156E-998E-1FE0FF242641}"/>
              </a:ext>
            </a:extLst>
          </p:cNvPr>
          <p:cNvSpPr txBox="1"/>
          <p:nvPr/>
        </p:nvSpPr>
        <p:spPr>
          <a:xfrm>
            <a:off x="4523155" y="3636517"/>
            <a:ext cx="3296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Characterize pp collisions by forward multiplicity: </a:t>
            </a:r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V0M=V0A+V0C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8C37AF3-BE5A-EE2D-F5E5-88CD56A6DC37}"/>
              </a:ext>
            </a:extLst>
          </p:cNvPr>
          <p:cNvSpPr txBox="1"/>
          <p:nvPr/>
        </p:nvSpPr>
        <p:spPr>
          <a:xfrm>
            <a:off x="7062434" y="5336899"/>
            <a:ext cx="151409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Times New Roman"/>
                <a:cs typeface="Times New Roman"/>
              </a:rPr>
              <a:t>Definition of HM: V0M/&lt;V0M&gt; &gt; 5</a:t>
            </a:r>
          </a:p>
        </p:txBody>
      </p:sp>
    </p:spTree>
    <p:extLst>
      <p:ext uri="{BB962C8B-B14F-4D97-AF65-F5344CB8AC3E}">
        <p14:creationId xmlns:p14="http://schemas.microsoft.com/office/powerpoint/2010/main" val="379848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BEE17F-C2F4-78D0-879C-4E9A7FE9A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405B69-4CF3-A54A-7F53-EB1CE45CD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E068E-CBDF-7075-B4F2-C17E698ED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8A294C-8C37-44CB-6D23-75422D585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691" y="779268"/>
            <a:ext cx="2203984" cy="196102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40A3325D-95FC-8D2E-3936-D961E01DDA1D}"/>
              </a:ext>
            </a:extLst>
          </p:cNvPr>
          <p:cNvGrpSpPr/>
          <p:nvPr/>
        </p:nvGrpSpPr>
        <p:grpSpPr>
          <a:xfrm>
            <a:off x="487111" y="1102974"/>
            <a:ext cx="4310596" cy="3628847"/>
            <a:chOff x="487111" y="1102974"/>
            <a:chExt cx="4310596" cy="362884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AEB272E-F519-868B-FE7E-877B04085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7111" y="1240155"/>
              <a:ext cx="4310596" cy="349166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A635A95-D412-71F0-76E5-5F41C6CEE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9289" y="1113516"/>
              <a:ext cx="1643120" cy="17844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BE71A44-1A92-3689-8F64-2B801E10F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08769" y="1102974"/>
              <a:ext cx="1752449" cy="18899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D647F71-93EB-09E5-51DD-624660116D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049" y="61323"/>
            <a:ext cx="7425291" cy="82879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FA916BE-45A2-1D46-68FD-44F7F32F5BED}"/>
              </a:ext>
            </a:extLst>
          </p:cNvPr>
          <p:cNvGrpSpPr/>
          <p:nvPr/>
        </p:nvGrpSpPr>
        <p:grpSpPr>
          <a:xfrm>
            <a:off x="7451164" y="34375"/>
            <a:ext cx="1692836" cy="1483220"/>
            <a:chOff x="7451164" y="34375"/>
            <a:chExt cx="1692836" cy="148322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48B625C-90F3-D823-A972-D031C794EF39}"/>
                </a:ext>
              </a:extLst>
            </p:cNvPr>
            <p:cNvSpPr txBox="1"/>
            <p:nvPr/>
          </p:nvSpPr>
          <p:spPr>
            <a:xfrm>
              <a:off x="7451164" y="994375"/>
              <a:ext cx="16928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JHEP 05 (2024) 229 </a:t>
              </a:r>
            </a:p>
            <a:p>
              <a:r>
                <a:rPr lang="en-US" sz="1400" dirty="0">
                  <a:latin typeface="+mj-lt"/>
                </a:rPr>
                <a:t>arXiv:2309.03788</a:t>
              </a:r>
              <a:endParaRPr lang="en-US" sz="1400" dirty="0">
                <a:latin typeface="+mj-lt"/>
                <a:cs typeface="Times New Roman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FF47E9D-F611-7EC8-1F59-3A1ADC28B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15235" y="34375"/>
              <a:ext cx="763672" cy="963268"/>
            </a:xfrm>
            <a:prstGeom prst="rect">
              <a:avLst/>
            </a:prstGeom>
          </p:spPr>
        </p:pic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2CC26838-73E9-CFC5-5E9C-50F1106FEC98}"/>
              </a:ext>
            </a:extLst>
          </p:cNvPr>
          <p:cNvSpPr/>
          <p:nvPr/>
        </p:nvSpPr>
        <p:spPr>
          <a:xfrm rot="1652641">
            <a:off x="2124417" y="1394950"/>
            <a:ext cx="643501" cy="14706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69EB309-627C-DB8E-93DB-D0947D4CBBE0}"/>
              </a:ext>
            </a:extLst>
          </p:cNvPr>
          <p:cNvSpPr/>
          <p:nvPr/>
        </p:nvSpPr>
        <p:spPr>
          <a:xfrm rot="1652641">
            <a:off x="4064314" y="1357406"/>
            <a:ext cx="643501" cy="14706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AAB742-7F6E-AF61-7F3A-648EA2197E71}"/>
              </a:ext>
            </a:extLst>
          </p:cNvPr>
          <p:cNvSpPr txBox="1"/>
          <p:nvPr/>
        </p:nvSpPr>
        <p:spPr>
          <a:xfrm>
            <a:off x="4681960" y="2999919"/>
            <a:ext cx="43975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Marked suppression of back-to-back configuration in HM population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broadening of acoplanarity distribution</a:t>
            </a:r>
          </a:p>
          <a:p>
            <a:r>
              <a:rPr lang="en-US" dirty="0">
                <a:latin typeface="Times New Roman"/>
                <a:cs typeface="Times New Roman"/>
              </a:rPr>
              <a:t>Signature of jet quenching?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No: same effect observed in PYTHIA!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AC4C6A-54D2-A6F8-1657-954436D83D78}"/>
              </a:ext>
            </a:extLst>
          </p:cNvPr>
          <p:cNvSpPr txBox="1"/>
          <p:nvPr/>
        </p:nvSpPr>
        <p:spPr>
          <a:xfrm>
            <a:off x="288211" y="4758696"/>
            <a:ext cx="8546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What’s going on? Both ALICE data and PYTHIA show that HM selection biases towards multi-jet final states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F3771D-E1F3-CEB2-A1BC-F12E9AEFED1D}"/>
              </a:ext>
            </a:extLst>
          </p:cNvPr>
          <p:cNvSpPr txBox="1"/>
          <p:nvPr/>
        </p:nvSpPr>
        <p:spPr>
          <a:xfrm>
            <a:off x="148049" y="5479416"/>
            <a:ext cx="8864615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Q: When you ask for a central hard process and forward high multiplicity in small systems, what do you get?</a:t>
            </a:r>
          </a:p>
          <a:p>
            <a:r>
              <a:rPr lang="en-US" dirty="0">
                <a:latin typeface="Times New Roman"/>
                <a:cs typeface="Times New Roman"/>
              </a:rPr>
              <a:t>A: Preferentially, multi-jet configurations.</a:t>
            </a:r>
          </a:p>
          <a:p>
            <a:pPr lvl="2"/>
            <a:r>
              <a:rPr lang="en-US" dirty="0">
                <a:latin typeface="Times New Roman"/>
                <a:cs typeface="Times New Roman"/>
              </a:rPr>
              <a:t>This is a key issue for all small-systems jet analyses, not just this one. </a:t>
            </a:r>
          </a:p>
        </p:txBody>
      </p:sp>
    </p:spTree>
    <p:extLst>
      <p:ext uri="{BB962C8B-B14F-4D97-AF65-F5344CB8AC3E}">
        <p14:creationId xmlns:p14="http://schemas.microsoft.com/office/powerpoint/2010/main" val="277863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/>
      <p:bldP spid="20" grpId="0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D13E308-AD01-918D-C09A-1F6EC1807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812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 and outlook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A84016-93E0-92E7-CBC9-63C754DFB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5DB86C-8456-C54C-22FA-44684F7F7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Jet </a:t>
            </a:r>
            <a:r>
              <a:rPr lang="pl-PL" dirty="0" err="1"/>
              <a:t>quenching</a:t>
            </a:r>
            <a:r>
              <a:rPr lang="pl-PL" dirty="0"/>
              <a:t> in small </a:t>
            </a:r>
            <a:r>
              <a:rPr lang="pl-PL" dirty="0" err="1"/>
              <a:t>systems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9D7B96-56AF-697B-C63C-73E7DC37E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9555E6B-EF2E-F3BC-B8E2-6CE118ADE411}"/>
                  </a:ext>
                </a:extLst>
              </p:cNvPr>
              <p:cNvSpPr txBox="1"/>
              <p:nvPr/>
            </p:nvSpPr>
            <p:spPr>
              <a:xfrm>
                <a:off x="131336" y="548812"/>
                <a:ext cx="9012664" cy="62478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Jet quenching signals in small systems are small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EA-selected inclusive suppression measurements (</a:t>
                </a:r>
                <a:r>
                  <a:rPr lang="en-US" sz="2000" dirty="0" err="1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R</a:t>
                </a:r>
                <a:r>
                  <a:rPr lang="en-US" sz="2000" baseline="-25000" dirty="0" err="1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pPb</a:t>
                </a:r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) systematically limited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no clear path to improve precision</a:t>
                </a:r>
              </a:p>
              <a:p>
                <a:endParaRPr lang="en-US" sz="2000" dirty="0">
                  <a:latin typeface="Times New Roman"/>
                  <a:cs typeface="Times New Roman"/>
                </a:endParaRPr>
              </a:p>
              <a:p>
                <a:r>
                  <a:rPr lang="en-US" sz="2000" dirty="0">
                    <a:latin typeface="Times New Roman"/>
                    <a:cs typeface="Times New Roman"/>
                  </a:rPr>
                  <a:t>Better precision: ratio of two hard cross sections.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Times New Roman"/>
                    <a:cs typeface="Times New Roman"/>
                  </a:rPr>
                  <a:t>current implementations: semi-inclusive correlations (h+jet, </a:t>
                </a:r>
                <a:r>
                  <a:rPr lang="en-US" sz="2000" dirty="0" err="1">
                    <a:latin typeface="Times New Roman"/>
                    <a:cs typeface="Times New Roman"/>
                  </a:rPr>
                  <a:t>jet+h</a:t>
                </a:r>
                <a:r>
                  <a:rPr lang="en-US" sz="2000" dirty="0">
                    <a:latin typeface="Times New Roman"/>
                    <a:cs typeface="Times New Roman"/>
                  </a:rPr>
                  <a:t>), </a:t>
                </a:r>
                <a:r>
                  <a:rPr lang="en-US" sz="2000" dirty="0">
                    <a:latin typeface="Symbol" pitchFamily="2" charset="2"/>
                    <a:cs typeface="Times New Roman"/>
                  </a:rPr>
                  <a:t>p</a:t>
                </a:r>
                <a:r>
                  <a:rPr lang="en-US" sz="2000" baseline="30000" dirty="0">
                    <a:latin typeface="Symbol" pitchFamily="2" charset="2"/>
                    <a:cs typeface="Times New Roman"/>
                  </a:rPr>
                  <a:t>0</a:t>
                </a:r>
                <a:r>
                  <a:rPr lang="en-US" sz="2000" dirty="0">
                    <a:latin typeface="Times New Roman"/>
                    <a:cs typeface="Times New Roman"/>
                  </a:rPr>
                  <a:t>/</a:t>
                </a:r>
                <a:r>
                  <a:rPr lang="en-US" sz="2000" dirty="0">
                    <a:latin typeface="Symbol" pitchFamily="2" charset="2"/>
                    <a:cs typeface="Times New Roman"/>
                  </a:rPr>
                  <a:t>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current limits: energy loss in </a:t>
                </a:r>
                <a:r>
                  <a:rPr lang="en-US" sz="2000" dirty="0" err="1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p+A</a:t>
                </a:r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 is less that a few hundred MeV/c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Challenges to theory: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compatible with energy loss in A+A?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quantitative predictions or </a:t>
                </a:r>
                <a:r>
                  <a:rPr lang="en-US" sz="2000" dirty="0" err="1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postdictions</a:t>
                </a:r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?</a:t>
                </a:r>
              </a:p>
              <a:p>
                <a:endParaRPr lang="en-US" sz="2000" dirty="0">
                  <a:solidFill>
                    <a:srgbClr val="0070C0"/>
                  </a:solidFill>
                  <a:latin typeface="Times New Roman"/>
                  <a:cs typeface="Times New Roman"/>
                </a:endParaRPr>
              </a:p>
              <a:p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Challenges to experiment: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yet better precision: find a significant signal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high-EA bias towards multi-jet configurations</a:t>
                </a:r>
              </a:p>
              <a:p>
                <a:endParaRPr lang="en-US" sz="2000" dirty="0">
                  <a:latin typeface="Times New Roman"/>
                  <a:cs typeface="Times New Roman"/>
                </a:endParaRPr>
              </a:p>
              <a:p>
                <a:r>
                  <a:rPr lang="en-US" sz="20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Future: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O+O or similar smallish system: amplify signal, improve Glauber resolution </a:t>
                </a:r>
                <a:endParaRPr lang="en-US" sz="2000" i="1" dirty="0">
                  <a:solidFill>
                    <a:srgbClr val="7030A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 sweet spot to balance systematics, signal size, and “small”?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Run 3&amp;4 </a:t>
                </a:r>
                <a:r>
                  <a:rPr lang="en-US" sz="2000" dirty="0" err="1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p+Pb</a:t>
                </a:r>
                <a:r>
                  <a:rPr lang="en-US" sz="20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 : improved correlation measurements, e.g. semi-incl. </a:t>
                </a:r>
                <a:r>
                  <a:rPr lang="en-US" sz="2000" dirty="0" err="1">
                    <a:solidFill>
                      <a:srgbClr val="7030A0"/>
                    </a:solidFill>
                    <a:latin typeface="Symbol" pitchFamily="2" charset="2"/>
                    <a:cs typeface="Times New Roman"/>
                  </a:rPr>
                  <a:t>g</a:t>
                </a:r>
                <a:r>
                  <a:rPr lang="en-US" sz="2000" dirty="0" err="1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+jet</a:t>
                </a:r>
                <a:endParaRPr lang="en-US" sz="2000" dirty="0">
                  <a:latin typeface="Times New Roman"/>
                  <a:cs typeface="Times New Roman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9555E6B-EF2E-F3BC-B8E2-6CE118ADE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36" y="548812"/>
                <a:ext cx="9012664" cy="6247864"/>
              </a:xfrm>
              <a:prstGeom prst="rect">
                <a:avLst/>
              </a:prstGeom>
              <a:blipFill>
                <a:blip r:embed="rId2"/>
                <a:stretch>
                  <a:fillRect l="-704" t="-609" b="-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73061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479C56B-3A97-0103-781D-BCF575935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633" y="1791729"/>
            <a:ext cx="8229600" cy="962896"/>
          </a:xfrm>
        </p:spPr>
        <p:txBody>
          <a:bodyPr/>
          <a:lstStyle/>
          <a:p>
            <a:r>
              <a:rPr lang="en-US" dirty="0"/>
              <a:t>Extra slides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26E1D2-2A80-D88F-E752-A81C444BB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7EEA57-3318-FF8D-B099-D5DC6F453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1DFC4-04DF-F496-D91D-2396D676B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34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F82066-001F-494A-5791-348DE9EAE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CE9AC6-0411-8FE7-40AF-D7329EEB9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6EFBC-7D1D-0D3A-0FEB-ED745EB81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487FE5-AF4C-0B44-14FF-9ED2C5113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679" y="1206107"/>
            <a:ext cx="4352859" cy="24954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E4394A-C97C-695C-EE96-EDA24EDE6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226" y="4043117"/>
            <a:ext cx="4186367" cy="266405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B0B13D-754B-A333-CA12-069A11A041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549" y="35756"/>
            <a:ext cx="7425291" cy="8287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A89927-1137-B9FD-8497-7A19B2D3733A}"/>
              </a:ext>
            </a:extLst>
          </p:cNvPr>
          <p:cNvSpPr txBox="1"/>
          <p:nvPr/>
        </p:nvSpPr>
        <p:spPr>
          <a:xfrm>
            <a:off x="7451164" y="994375"/>
            <a:ext cx="1692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JHEP 05 (2024) 229 </a:t>
            </a:r>
          </a:p>
          <a:p>
            <a:r>
              <a:rPr lang="en-US" sz="1400" dirty="0">
                <a:latin typeface="+mj-lt"/>
              </a:rPr>
              <a:t>arXiv:2309.03788</a:t>
            </a:r>
            <a:endParaRPr lang="en-US" sz="1400" dirty="0">
              <a:latin typeface="+mj-lt"/>
              <a:cs typeface="Times New Roman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489CA9-009D-E056-FC1A-1E1D071564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5235" y="34375"/>
            <a:ext cx="763672" cy="96326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AECB14D-2190-F94B-7894-AE3BDBC74DF3}"/>
              </a:ext>
            </a:extLst>
          </p:cNvPr>
          <p:cNvGrpSpPr/>
          <p:nvPr/>
        </p:nvGrpSpPr>
        <p:grpSpPr>
          <a:xfrm>
            <a:off x="5906394" y="1255985"/>
            <a:ext cx="3129667" cy="2445572"/>
            <a:chOff x="2459628" y="2024382"/>
            <a:chExt cx="2751630" cy="186854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16B4045-3F9C-777E-E658-D4926A519261}"/>
                </a:ext>
              </a:extLst>
            </p:cNvPr>
            <p:cNvGrpSpPr/>
            <p:nvPr/>
          </p:nvGrpSpPr>
          <p:grpSpPr>
            <a:xfrm>
              <a:off x="2459628" y="2024382"/>
              <a:ext cx="2751630" cy="1868544"/>
              <a:chOff x="5282514" y="1330411"/>
              <a:chExt cx="3328086" cy="197708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808F40D4-D415-219C-EC2B-CA840E4035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2514" y="1330411"/>
                <a:ext cx="3328086" cy="1977081"/>
                <a:chOff x="0" y="0"/>
                <a:chExt cx="5760" cy="4320"/>
              </a:xfrm>
            </p:grpSpPr>
            <p:pic>
              <p:nvPicPr>
                <p:cNvPr id="16" name="Picture 4" descr="ALIce_SETUP_final_cf">
                  <a:extLst>
                    <a:ext uri="{FF2B5EF4-FFF2-40B4-BE49-F238E27FC236}">
                      <a16:creationId xmlns:a16="http://schemas.microsoft.com/office/drawing/2014/main" id="{17FEACD1-C97E-8629-0361-1E8CC9EA384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 r="4427"/>
                <a:stretch>
                  <a:fillRect/>
                </a:stretch>
              </p:blipFill>
              <p:spPr bwMode="auto">
                <a:xfrm>
                  <a:off x="0" y="224"/>
                  <a:ext cx="5760" cy="40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" name="Rectangle 19">
                  <a:extLst>
                    <a:ext uri="{FF2B5EF4-FFF2-40B4-BE49-F238E27FC236}">
                      <a16:creationId xmlns:a16="http://schemas.microsoft.com/office/drawing/2014/main" id="{690D1A22-8C4A-1E73-7A3B-85E40DF612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8" y="375"/>
                  <a:ext cx="1882" cy="1280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 anchor="ctr">
                  <a:spAutoFit/>
                </a:bodyPr>
                <a:lstStyle/>
                <a:p>
                  <a:endParaRPr lang="en-GB"/>
                </a:p>
              </p:txBody>
            </p: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FB855E6B-F6AE-F74F-6039-DA0D901140D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34" y="0"/>
                  <a:ext cx="2026" cy="1495"/>
                  <a:chOff x="2977" y="246"/>
                  <a:chExt cx="2026" cy="1495"/>
                </a:xfrm>
              </p:grpSpPr>
              <p:pic>
                <p:nvPicPr>
                  <p:cNvPr id="20" name="Picture 15" descr="ALIce_SETUP_final_cf">
                    <a:extLst>
                      <a:ext uri="{FF2B5EF4-FFF2-40B4-BE49-F238E27FC236}">
                        <a16:creationId xmlns:a16="http://schemas.microsoft.com/office/drawing/2014/main" id="{EE4FD58F-A835-8FE2-7478-78AD71A05F8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7"/>
                  <a:srcRect l="69832" t="6055" r="8464" b="71506"/>
                  <a:stretch>
                    <a:fillRect/>
                  </a:stretch>
                </p:blipFill>
                <p:spPr bwMode="auto">
                  <a:xfrm>
                    <a:off x="3062" y="377"/>
                    <a:ext cx="1941" cy="13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" name="Picture 16" descr="ALIce_SETUP_final_cf">
                    <a:extLst>
                      <a:ext uri="{FF2B5EF4-FFF2-40B4-BE49-F238E27FC236}">
                        <a16:creationId xmlns:a16="http://schemas.microsoft.com/office/drawing/2014/main" id="{1862D9E3-1879-24BB-B0F4-28042ADC55F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8"/>
                  <a:srcRect l="94846" t="18721" b="70404"/>
                  <a:stretch>
                    <a:fillRect/>
                  </a:stretch>
                </p:blipFill>
                <p:spPr bwMode="auto">
                  <a:xfrm>
                    <a:off x="4662" y="1033"/>
                    <a:ext cx="337" cy="48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2" name="Picture 17" descr="ALIce_SETUP_final_cf">
                    <a:extLst>
                      <a:ext uri="{FF2B5EF4-FFF2-40B4-BE49-F238E27FC236}">
                        <a16:creationId xmlns:a16="http://schemas.microsoft.com/office/drawing/2014/main" id="{E79073BC-B1F7-87AD-3D2B-EF0A26C692D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9"/>
                  <a:srcRect l="68111" r="13776" b="97302"/>
                  <a:stretch>
                    <a:fillRect/>
                  </a:stretch>
                </p:blipFill>
                <p:spPr bwMode="auto">
                  <a:xfrm>
                    <a:off x="2977" y="246"/>
                    <a:ext cx="1486" cy="1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pic>
              <p:nvPicPr>
                <p:cNvPr id="19" name="Picture 23" descr="ALIce_SETUP_final_cf">
                  <a:extLst>
                    <a:ext uri="{FF2B5EF4-FFF2-40B4-BE49-F238E27FC236}">
                      <a16:creationId xmlns:a16="http://schemas.microsoft.com/office/drawing/2014/main" id="{96742C47-6709-21BD-F7FA-54ADA44A460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 l="57576" t="26001" r="33315" b="68188"/>
                <a:stretch>
                  <a:fillRect/>
                </a:stretch>
              </p:blipFill>
              <p:spPr bwMode="auto">
                <a:xfrm>
                  <a:off x="3483" y="1296"/>
                  <a:ext cx="549" cy="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9DD7745-8437-669D-4C0D-AE7F65AE92F9}"/>
                  </a:ext>
                </a:extLst>
              </p:cNvPr>
              <p:cNvSpPr/>
              <p:nvPr/>
            </p:nvSpPr>
            <p:spPr>
              <a:xfrm>
                <a:off x="7349961" y="1330411"/>
                <a:ext cx="1260639" cy="7283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EA8613A8-7DE4-F1C8-CE6B-C8CF07031B36}"/>
                  </a:ext>
                </a:extLst>
              </p:cNvPr>
              <p:cNvSpPr/>
              <p:nvPr/>
            </p:nvSpPr>
            <p:spPr>
              <a:xfrm>
                <a:off x="6643166" y="2225144"/>
                <a:ext cx="371534" cy="495038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786058-4FD6-71D9-07FB-1D9F47BD7947}"/>
                </a:ext>
              </a:extLst>
            </p:cNvPr>
            <p:cNvSpPr/>
            <p:nvPr/>
          </p:nvSpPr>
          <p:spPr>
            <a:xfrm>
              <a:off x="2862489" y="2712793"/>
              <a:ext cx="307181" cy="467862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2D214C5-8181-1241-F56A-F299557A13A0}"/>
              </a:ext>
            </a:extLst>
          </p:cNvPr>
          <p:cNvSpPr txBox="1"/>
          <p:nvPr/>
        </p:nvSpPr>
        <p:spPr>
          <a:xfrm>
            <a:off x="7448129" y="2969530"/>
            <a:ext cx="56457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Times New Roman"/>
                <a:cs typeface="Times New Roman"/>
              </a:rPr>
              <a:t>VOC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EF20B7B-B881-E46B-5B6E-5895545AA5A9}"/>
              </a:ext>
            </a:extLst>
          </p:cNvPr>
          <p:cNvSpPr txBox="1"/>
          <p:nvPr/>
        </p:nvSpPr>
        <p:spPr>
          <a:xfrm>
            <a:off x="5732702" y="2478321"/>
            <a:ext cx="5741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Times New Roman"/>
                <a:cs typeface="Times New Roman"/>
              </a:rPr>
              <a:t>VOA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E86A389-D2A6-01A6-4482-6A074573701D}"/>
              </a:ext>
            </a:extLst>
          </p:cNvPr>
          <p:cNvSpPr txBox="1"/>
          <p:nvPr/>
        </p:nvSpPr>
        <p:spPr>
          <a:xfrm>
            <a:off x="107350" y="1830581"/>
            <a:ext cx="1649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HM generated preferentially by jets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7A62608-C486-FEED-0676-50DEDECC0E5B}"/>
              </a:ext>
            </a:extLst>
          </p:cNvPr>
          <p:cNvSpPr txBox="1"/>
          <p:nvPr/>
        </p:nvSpPr>
        <p:spPr>
          <a:xfrm>
            <a:off x="127262" y="4682256"/>
            <a:ext cx="19446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HM biases towards multi-jet configurations</a:t>
            </a:r>
          </a:p>
        </p:txBody>
      </p:sp>
    </p:spTree>
    <p:extLst>
      <p:ext uri="{BB962C8B-B14F-4D97-AF65-F5344CB8AC3E}">
        <p14:creationId xmlns:p14="http://schemas.microsoft.com/office/powerpoint/2010/main" val="51516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4E4141-42DC-9535-B56A-2F6D93D92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8956"/>
            <a:ext cx="8229600" cy="637488"/>
          </a:xfrm>
        </p:spPr>
        <p:txBody>
          <a:bodyPr>
            <a:normAutofit fontScale="90000"/>
          </a:bodyPr>
          <a:lstStyle/>
          <a:p>
            <a:r>
              <a:rPr lang="en-US" dirty="0"/>
              <a:t>Precise </a:t>
            </a:r>
            <a:r>
              <a:rPr lang="en-US" dirty="0" err="1"/>
              <a:t>d+Au</a:t>
            </a:r>
            <a:r>
              <a:rPr lang="en-US" dirty="0"/>
              <a:t> geometry with forward neutrons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105917-C5A0-4758-222B-445150531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D208E-62C0-EEFB-8A86-9B69FAE43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B96AF-5B8A-3017-9713-5CDBCE92B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D98E47-3963-E085-A130-E8615CA1D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431" y="2671822"/>
            <a:ext cx="5087887" cy="37943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82AABE-78C6-0915-5C9F-5D6C4B2E1890}"/>
              </a:ext>
            </a:extLst>
          </p:cNvPr>
          <p:cNvSpPr txBox="1"/>
          <p:nvPr/>
        </p:nvSpPr>
        <p:spPr>
          <a:xfrm>
            <a:off x="5631540" y="856444"/>
            <a:ext cx="3055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  <a:cs typeface="Times New Roman"/>
              </a:rPr>
              <a:t>STAR </a:t>
            </a:r>
            <a:r>
              <a:rPr lang="en-US" sz="1400" dirty="0" err="1">
                <a:latin typeface="+mj-lt"/>
              </a:rPr>
              <a:t>Phys.Rev.Lett</a:t>
            </a:r>
            <a:r>
              <a:rPr lang="en-US" sz="1400" dirty="0">
                <a:latin typeface="+mj-lt"/>
              </a:rPr>
              <a:t>. 91 (2003) 072304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CF18A6A-F747-A78B-D2FC-1373B0D2AB72}"/>
                  </a:ext>
                </a:extLst>
              </p:cNvPr>
              <p:cNvSpPr txBox="1"/>
              <p:nvPr/>
            </p:nvSpPr>
            <p:spPr>
              <a:xfrm>
                <a:off x="457200" y="1410190"/>
                <a:ext cx="840165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latin typeface="Times New Roman"/>
                    <a:cs typeface="Times New Roman"/>
                  </a:rPr>
                  <a:t>“Peripheral” </a:t>
                </a:r>
                <a:r>
                  <a:rPr lang="en-US" sz="2000" dirty="0" err="1">
                    <a:latin typeface="Times New Roman"/>
                    <a:cs typeface="Times New Roman"/>
                  </a:rPr>
                  <a:t>d+Au</a:t>
                </a:r>
                <a:r>
                  <a:rPr lang="en-US" sz="2000" dirty="0">
                    <a:latin typeface="Times New Roman"/>
                    <a:cs typeface="Times New Roman"/>
                  </a:rPr>
                  <a:t> collisions: trigger on beam-energy neutron in ZDC</a:t>
                </a:r>
              </a:p>
              <a:p>
                <a:endParaRPr lang="en-US" sz="2000" dirty="0">
                  <a:latin typeface="Times New Roman"/>
                  <a:cs typeface="Times New Roman"/>
                </a:endParaRPr>
              </a:p>
              <a:p>
                <a:r>
                  <a:rPr lang="en-US" sz="2000" dirty="0">
                    <a:latin typeface="Times New Roman"/>
                    <a:cs typeface="Times New Roman"/>
                  </a:rPr>
                  <a:t>Deuteron </a:t>
                </a:r>
                <a:r>
                  <a:rPr lang="en-US" sz="2000" dirty="0" err="1">
                    <a:latin typeface="Times New Roman"/>
                    <a:cs typeface="Times New Roman"/>
                  </a:rPr>
                  <a:t>wavefn</a:t>
                </a:r>
                <a:r>
                  <a:rPr lang="en-US" sz="2000" dirty="0">
                    <a:latin typeface="Times New Roman"/>
                    <a:cs typeface="Times New Roman"/>
                  </a:rPr>
                  <a:t> well-known (</a:t>
                </a:r>
                <a:r>
                  <a:rPr lang="en-US" sz="2000" dirty="0" err="1">
                    <a:latin typeface="Times New Roman"/>
                    <a:cs typeface="Times New Roman"/>
                  </a:rPr>
                  <a:t>Huelthen</a:t>
                </a:r>
                <a:r>
                  <a:rPr lang="en-US" sz="2000" dirty="0">
                    <a:latin typeface="Times New Roman"/>
                    <a:cs typeface="Times New Roman"/>
                  </a:rPr>
                  <a:t>)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/>
                    <a:cs typeface="Times New Roman"/>
                  </a:rPr>
                  <a:t>well-controlled Glauber calculation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CF18A6A-F747-A78B-D2FC-1373B0D2AB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410190"/>
                <a:ext cx="8401659" cy="1015663"/>
              </a:xfrm>
              <a:prstGeom prst="rect">
                <a:avLst/>
              </a:prstGeom>
              <a:blipFill>
                <a:blip r:embed="rId3"/>
                <a:stretch>
                  <a:fillRect l="-755" t="-2439" r="-453" b="-85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2260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B5E7BDA-8441-583F-13D1-6D989DDE8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741" y="111328"/>
            <a:ext cx="8843554" cy="570425"/>
          </a:xfrm>
        </p:spPr>
        <p:txBody>
          <a:bodyPr>
            <a:normAutofit/>
          </a:bodyPr>
          <a:lstStyle/>
          <a:p>
            <a:r>
              <a:rPr lang="en-US" sz="2800" dirty="0"/>
              <a:t>Jet quenching in A+A: </a:t>
            </a:r>
            <a:r>
              <a:rPr lang="en-US" sz="2800" dirty="0">
                <a:latin typeface="Times New Roman"/>
                <a:cs typeface="Times New Roman"/>
              </a:rPr>
              <a:t>inclusive production (R</a:t>
            </a:r>
            <a:r>
              <a:rPr lang="en-US" sz="2800" baseline="-25000" dirty="0">
                <a:latin typeface="Times New Roman"/>
                <a:cs typeface="Times New Roman"/>
              </a:rPr>
              <a:t>AA</a:t>
            </a:r>
            <a:r>
              <a:rPr lang="en-US" sz="2800" dirty="0">
                <a:latin typeface="Times New Roman"/>
                <a:cs typeface="Times New Roman"/>
              </a:rPr>
              <a:t>)</a:t>
            </a:r>
            <a:endParaRPr lang="en-US" sz="2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2459E7-C72E-AFA7-DEB4-8743018FE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A1B2E9-AA02-C440-AA0F-752059DF1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9E9BC-5874-5BD6-6801-32BBF002B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B172A7-AFCE-A2C6-3522-A945F6B4C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27" y="3933192"/>
            <a:ext cx="3317767" cy="25804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86F71C-C483-EAAE-A076-1BF6FF2A3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97" y="1339667"/>
            <a:ext cx="3502599" cy="25494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B054FE-7500-DC78-9974-BA0D2D241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1518" y="1387593"/>
            <a:ext cx="3802805" cy="2584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27EEB9-BE43-F308-AC7F-88B49BD9638F}"/>
              </a:ext>
            </a:extLst>
          </p:cNvPr>
          <p:cNvSpPr txBox="1"/>
          <p:nvPr/>
        </p:nvSpPr>
        <p:spPr>
          <a:xfrm>
            <a:off x="1650232" y="833909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Times New Roman"/>
                <a:cs typeface="Times New Roman"/>
              </a:rPr>
              <a:t>Jets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B110DE-10C7-66FC-9A8B-6234E858DCB1}"/>
              </a:ext>
            </a:extLst>
          </p:cNvPr>
          <p:cNvSpPr txBox="1"/>
          <p:nvPr/>
        </p:nvSpPr>
        <p:spPr>
          <a:xfrm>
            <a:off x="5929793" y="833909"/>
            <a:ext cx="1296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Times New Roman"/>
                <a:cs typeface="Times New Roman"/>
              </a:rPr>
              <a:t>Hadrons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B640DE7-51DD-B100-0B0D-55085E5F0B01}"/>
                  </a:ext>
                </a:extLst>
              </p:cNvPr>
              <p:cNvSpPr txBox="1"/>
              <p:nvPr/>
            </p:nvSpPr>
            <p:spPr>
              <a:xfrm>
                <a:off x="3724696" y="4028790"/>
                <a:ext cx="5354808" cy="25853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Jet quenching in A+A is seen clearly by inclusive suppression measurements (R</a:t>
                </a:r>
                <a:r>
                  <a:rPr lang="en-US" baseline="-25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AA</a:t>
                </a:r>
                <a:r>
                  <a:rPr lang="en-US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/>
                    <a:cs typeface="Times New Roman"/>
                  </a:rPr>
                  <a:t>largely consistent across experiments</a:t>
                </a:r>
              </a:p>
              <a:p>
                <a:endParaRPr lang="en-US" dirty="0">
                  <a:latin typeface="Times New Roman"/>
                  <a:cs typeface="Times New Roman"/>
                </a:endParaRPr>
              </a:p>
              <a:p>
                <a:r>
                  <a:rPr lang="en-US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Also seen in coincidence channels, substructure, flavor-tagging,…</a:t>
                </a:r>
              </a:p>
              <a:p>
                <a:endParaRPr lang="en-US" dirty="0">
                  <a:solidFill>
                    <a:srgbClr val="00B050"/>
                  </a:solidFill>
                  <a:latin typeface="Times New Roman"/>
                  <a:cs typeface="Times New Roman"/>
                </a:endParaRPr>
              </a:p>
              <a:p>
                <a:r>
                  <a:rPr lang="en-US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Established phenomenon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v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ast industry of theory/data comparisons to understand underlying physics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B640DE7-51DD-B100-0B0D-55085E5F0B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696" y="4028790"/>
                <a:ext cx="5354808" cy="2585323"/>
              </a:xfrm>
              <a:prstGeom prst="rect">
                <a:avLst/>
              </a:prstGeom>
              <a:blipFill>
                <a:blip r:embed="rId5"/>
                <a:stretch>
                  <a:fillRect l="-948" t="-1471" r="-1185" b="-29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Down Arrow 12">
            <a:extLst>
              <a:ext uri="{FF2B5EF4-FFF2-40B4-BE49-F238E27FC236}">
                <a16:creationId xmlns:a16="http://schemas.microsoft.com/office/drawing/2014/main" id="{70907A52-4044-9197-CDC9-D7038AE756A0}"/>
              </a:ext>
            </a:extLst>
          </p:cNvPr>
          <p:cNvSpPr/>
          <p:nvPr/>
        </p:nvSpPr>
        <p:spPr>
          <a:xfrm>
            <a:off x="2399628" y="1520758"/>
            <a:ext cx="185195" cy="775503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C1232F01-EA08-A92F-106F-FDC2B540AD20}"/>
              </a:ext>
            </a:extLst>
          </p:cNvPr>
          <p:cNvSpPr/>
          <p:nvPr/>
        </p:nvSpPr>
        <p:spPr>
          <a:xfrm>
            <a:off x="6760712" y="2798656"/>
            <a:ext cx="185195" cy="596561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02DA4001-0FDD-2D7B-B560-C0215A0B5D2C}"/>
              </a:ext>
            </a:extLst>
          </p:cNvPr>
          <p:cNvSpPr/>
          <p:nvPr/>
        </p:nvSpPr>
        <p:spPr>
          <a:xfrm>
            <a:off x="2391079" y="4585811"/>
            <a:ext cx="185195" cy="596561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920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DE747-95AD-2780-DE04-79C92C846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64" y="-78646"/>
            <a:ext cx="9116836" cy="962896"/>
          </a:xfrm>
        </p:spPr>
        <p:txBody>
          <a:bodyPr>
            <a:normAutofit/>
          </a:bodyPr>
          <a:lstStyle/>
          <a:p>
            <a:r>
              <a:rPr lang="en-US" sz="2800" dirty="0"/>
              <a:t>Jet quenching in small systems? </a:t>
            </a:r>
            <a:r>
              <a:rPr lang="en-US" sz="2800" dirty="0">
                <a:cs typeface="Times New Roman"/>
              </a:rPr>
              <a:t>I</a:t>
            </a:r>
            <a:r>
              <a:rPr lang="en-US" sz="2800" dirty="0">
                <a:latin typeface="Times New Roman"/>
                <a:cs typeface="Times New Roman"/>
              </a:rPr>
              <a:t>nclusive jet production (</a:t>
            </a:r>
            <a:r>
              <a:rPr lang="en-US" sz="2800" dirty="0" err="1">
                <a:latin typeface="Times New Roman"/>
                <a:cs typeface="Times New Roman"/>
              </a:rPr>
              <a:t>R</a:t>
            </a:r>
            <a:r>
              <a:rPr lang="en-US" sz="2800" baseline="-25000" dirty="0" err="1">
                <a:cs typeface="Times New Roman"/>
              </a:rPr>
              <a:t>p</a:t>
            </a:r>
            <a:r>
              <a:rPr lang="en-US" sz="2800" baseline="-25000" dirty="0" err="1">
                <a:latin typeface="Times New Roman"/>
                <a:cs typeface="Times New Roman"/>
              </a:rPr>
              <a:t>A</a:t>
            </a:r>
            <a:r>
              <a:rPr lang="en-US" sz="2800" dirty="0">
                <a:latin typeface="Times New Roman"/>
                <a:cs typeface="Times New Roman"/>
              </a:rPr>
              <a:t>)</a:t>
            </a:r>
            <a:endParaRPr lang="en-US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61092A-EB2D-6FDA-5B9C-8681736B7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8F3850-CF7D-C31E-F945-5C28A73CD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9EC72-8E91-46D9-602D-84BD20E8D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80666F-B01F-C2C4-96F7-C2B8CAC97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6508" y="3234972"/>
            <a:ext cx="1776132" cy="18327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BE502A-A631-84F0-F6CC-60A81A74D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26" y="3316839"/>
            <a:ext cx="2114270" cy="16157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5C3EC8-DE19-4DC2-BE88-F836A605A7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9198" y="999513"/>
            <a:ext cx="2114270" cy="209312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E1A9DD3-2AE2-B9AD-72ED-F70B4C8E606A}"/>
              </a:ext>
            </a:extLst>
          </p:cNvPr>
          <p:cNvGrpSpPr/>
          <p:nvPr/>
        </p:nvGrpSpPr>
        <p:grpSpPr>
          <a:xfrm>
            <a:off x="5683142" y="1076748"/>
            <a:ext cx="2919438" cy="2015892"/>
            <a:chOff x="4155765" y="4089494"/>
            <a:chExt cx="3086037" cy="231244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45F4B4A-38B3-BC93-E899-D3AE7E5AD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55765" y="4089494"/>
              <a:ext cx="3086037" cy="2312448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01EA023-DA40-D3EA-7A1B-065E60A2B8BC}"/>
                </a:ext>
              </a:extLst>
            </p:cNvPr>
            <p:cNvCxnSpPr/>
            <p:nvPr/>
          </p:nvCxnSpPr>
          <p:spPr>
            <a:xfrm>
              <a:off x="4572000" y="5200650"/>
              <a:ext cx="24828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62A0580-D2A8-A993-296E-21F63D7FE334}"/>
              </a:ext>
            </a:extLst>
          </p:cNvPr>
          <p:cNvSpPr txBox="1"/>
          <p:nvPr/>
        </p:nvSpPr>
        <p:spPr>
          <a:xfrm>
            <a:off x="323403" y="1776549"/>
            <a:ext cx="2206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Minimum bias </a:t>
            </a:r>
            <a:r>
              <a:rPr lang="en-US" sz="2000" dirty="0" err="1">
                <a:solidFill>
                  <a:srgbClr val="0070C0"/>
                </a:solidFill>
                <a:latin typeface="Times New Roman"/>
                <a:cs typeface="Times New Roman"/>
              </a:rPr>
              <a:t>p+A</a:t>
            </a:r>
            <a:endParaRPr lang="en-US" sz="2000" dirty="0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4CA951-5401-A816-5FF9-EEC44FE526B3}"/>
              </a:ext>
            </a:extLst>
          </p:cNvPr>
          <p:cNvSpPr txBox="1"/>
          <p:nvPr/>
        </p:nvSpPr>
        <p:spPr>
          <a:xfrm>
            <a:off x="199685" y="3719225"/>
            <a:ext cx="2453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070C0"/>
                </a:solidFill>
                <a:latin typeface="Times New Roman"/>
                <a:cs typeface="Times New Roman"/>
              </a:rPr>
              <a:t>p+A</a:t>
            </a:r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 selected on “Event Activity” (EA)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C3AAD0-7963-B3BF-219A-6D2A972E60D5}"/>
                  </a:ext>
                </a:extLst>
              </p:cNvPr>
              <p:cNvSpPr txBox="1"/>
              <p:nvPr/>
            </p:nvSpPr>
            <p:spPr>
              <a:xfrm>
                <a:off x="1423686" y="5409951"/>
                <a:ext cx="6557831" cy="12003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  <a:latin typeface="+mj-lt"/>
                    <a:cs typeface="Times New Roman"/>
                  </a:rPr>
                  <a:t>Picture less clear than A+A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B050"/>
                    </a:solidFill>
                    <a:latin typeface="+mj-lt"/>
                    <a:cs typeface="Times New Roman"/>
                  </a:rPr>
                  <a:t>inconsistent across experiments; confusing phenomenology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B050"/>
                    </a:solidFill>
                    <a:latin typeface="+mj-lt"/>
                    <a:cs typeface="Times New Roman"/>
                  </a:rPr>
                  <a:t>significant uncertainties – no unambiguous signal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l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  <a:latin typeface="+mj-lt"/>
                    <a:cs typeface="Times New Roman"/>
                  </a:rPr>
                  <a:t>et’s look at some details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C3AAD0-7963-B3BF-219A-6D2A972E60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686" y="5409951"/>
                <a:ext cx="6557831" cy="1200329"/>
              </a:xfrm>
              <a:prstGeom prst="rect">
                <a:avLst/>
              </a:prstGeom>
              <a:blipFill>
                <a:blip r:embed="rId6"/>
                <a:stretch>
                  <a:fillRect l="-774" t="-2083" b="-729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20D0ACA4-FDF2-1E93-C88B-915A3E5E344C}"/>
              </a:ext>
            </a:extLst>
          </p:cNvPr>
          <p:cNvGrpSpPr/>
          <p:nvPr/>
        </p:nvGrpSpPr>
        <p:grpSpPr>
          <a:xfrm>
            <a:off x="6881082" y="3316839"/>
            <a:ext cx="1798589" cy="1784036"/>
            <a:chOff x="2172275" y="1168607"/>
            <a:chExt cx="2834473" cy="378661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B1A73D3-8426-7DCA-2E14-A2E576112A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51462"/>
            <a:stretch/>
          </p:blipFill>
          <p:spPr>
            <a:xfrm>
              <a:off x="2172275" y="1902774"/>
              <a:ext cx="2834473" cy="196440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ED0C947-415D-178A-E111-D4794B0C40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76392"/>
            <a:stretch/>
          </p:blipFill>
          <p:spPr>
            <a:xfrm>
              <a:off x="2172275" y="3999801"/>
              <a:ext cx="2834473" cy="95542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92104DA-B20A-BCCF-AEA9-D75FB1CAC3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08022" y="1168607"/>
              <a:ext cx="1098726" cy="72444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E33F71B-11B7-0DD8-8994-831D1FB36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584823" y="1222421"/>
              <a:ext cx="1321674" cy="4786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7259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1231"/>
          </a:xfrm>
        </p:spPr>
        <p:txBody>
          <a:bodyPr>
            <a:normAutofit/>
          </a:bodyPr>
          <a:lstStyle/>
          <a:p>
            <a:r>
              <a:rPr lang="en-US" sz="2800" dirty="0"/>
              <a:t>Collision geometry: experiment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Qingdao workshop 6/27/24</a:t>
            </a:r>
          </a:p>
        </p:txBody>
      </p:sp>
      <p:sp>
        <p:nvSpPr>
          <p:cNvPr id="16" name="Tijdelijke aanduiding voor voettekst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Jet quenching in small systems</a:t>
            </a:r>
            <a:endParaRPr lang="nl-NL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1A022A-20A3-4B87-95F3-19850ABDBCF8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  <p:sp>
        <p:nvSpPr>
          <p:cNvPr id="20" name="Rectangle 19"/>
          <p:cNvSpPr/>
          <p:nvPr/>
        </p:nvSpPr>
        <p:spPr>
          <a:xfrm>
            <a:off x="4876800" y="2209800"/>
            <a:ext cx="21336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95400" y="1828800"/>
            <a:ext cx="5867400" cy="1331138"/>
            <a:chOff x="48" y="1296"/>
            <a:chExt cx="6448" cy="1728"/>
          </a:xfrm>
        </p:grpSpPr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64" y="1296"/>
              <a:ext cx="1008" cy="1728"/>
            </a:xfrm>
            <a:prstGeom prst="rect">
              <a:avLst/>
            </a:prstGeom>
            <a:noFill/>
          </p:spPr>
        </p:pic>
        <p:pic>
          <p:nvPicPr>
            <p:cNvPr id="25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68" y="1296"/>
              <a:ext cx="1464" cy="1728"/>
            </a:xfrm>
            <a:prstGeom prst="rect">
              <a:avLst/>
            </a:prstGeom>
            <a:noFill/>
          </p:spPr>
        </p:pic>
        <p:pic>
          <p:nvPicPr>
            <p:cNvPr id="26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04" y="1296"/>
              <a:ext cx="1792" cy="1728"/>
            </a:xfrm>
            <a:prstGeom prst="rect">
              <a:avLst/>
            </a:prstGeom>
            <a:noFill/>
          </p:spPr>
        </p:pic>
        <p:pic>
          <p:nvPicPr>
            <p:cNvPr id="27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" y="1296"/>
              <a:ext cx="1944" cy="1720"/>
            </a:xfrm>
            <a:prstGeom prst="rect">
              <a:avLst/>
            </a:prstGeom>
            <a:noFill/>
          </p:spPr>
        </p:pic>
      </p:grpSp>
      <p:grpSp>
        <p:nvGrpSpPr>
          <p:cNvPr id="3" name="Group 28"/>
          <p:cNvGrpSpPr/>
          <p:nvPr/>
        </p:nvGrpSpPr>
        <p:grpSpPr>
          <a:xfrm>
            <a:off x="3505200" y="3505200"/>
            <a:ext cx="5029200" cy="2895600"/>
            <a:chOff x="3505200" y="3505200"/>
            <a:chExt cx="5029200" cy="2895600"/>
          </a:xfrm>
        </p:grpSpPr>
        <p:grpSp>
          <p:nvGrpSpPr>
            <p:cNvPr id="4" name="Group 26"/>
            <p:cNvGrpSpPr>
              <a:grpSpLocks/>
            </p:cNvGrpSpPr>
            <p:nvPr/>
          </p:nvGrpSpPr>
          <p:grpSpPr bwMode="auto">
            <a:xfrm>
              <a:off x="3505200" y="3505200"/>
              <a:ext cx="5029200" cy="2895600"/>
              <a:chOff x="0" y="0"/>
              <a:chExt cx="5760" cy="4320"/>
            </a:xfrm>
          </p:grpSpPr>
          <p:pic>
            <p:nvPicPr>
              <p:cNvPr id="8202" name="Picture 4" descr="ALIce_SETUP_final_cf"/>
              <p:cNvPicPr>
                <a:picLocks noChangeAspect="1" noChangeArrowheads="1"/>
              </p:cNvPicPr>
              <p:nvPr/>
            </p:nvPicPr>
            <p:blipFill>
              <a:blip r:embed="rId6"/>
              <a:srcRect r="4427"/>
              <a:stretch>
                <a:fillRect/>
              </a:stretch>
            </p:blipFill>
            <p:spPr bwMode="auto">
              <a:xfrm>
                <a:off x="0" y="224"/>
                <a:ext cx="5760" cy="4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03" name="Rectangle 19"/>
              <p:cNvSpPr>
                <a:spLocks noChangeArrowheads="1"/>
              </p:cNvSpPr>
              <p:nvPr/>
            </p:nvSpPr>
            <p:spPr bwMode="auto">
              <a:xfrm>
                <a:off x="3878" y="375"/>
                <a:ext cx="1882" cy="1280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5" name="Group 14"/>
              <p:cNvGrpSpPr>
                <a:grpSpLocks/>
              </p:cNvGrpSpPr>
              <p:nvPr/>
            </p:nvGrpSpPr>
            <p:grpSpPr bwMode="auto">
              <a:xfrm>
                <a:off x="3734" y="0"/>
                <a:ext cx="2026" cy="1495"/>
                <a:chOff x="2977" y="246"/>
                <a:chExt cx="2026" cy="1495"/>
              </a:xfrm>
            </p:grpSpPr>
            <p:pic>
              <p:nvPicPr>
                <p:cNvPr id="8206" name="Picture 15" descr="ALIce_SETUP_final_cf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 l="69832" t="6055" r="8464" b="71506"/>
                <a:stretch>
                  <a:fillRect/>
                </a:stretch>
              </p:blipFill>
              <p:spPr bwMode="auto">
                <a:xfrm>
                  <a:off x="3062" y="377"/>
                  <a:ext cx="1941" cy="13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207" name="Picture 16" descr="ALIce_SETUP_final_cf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 l="94846" t="18721" b="70404"/>
                <a:stretch>
                  <a:fillRect/>
                </a:stretch>
              </p:blipFill>
              <p:spPr bwMode="auto">
                <a:xfrm>
                  <a:off x="4662" y="1033"/>
                  <a:ext cx="337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208" name="Picture 17" descr="ALIce_SETUP_final_cf"/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 l="68111" r="13776" b="97302"/>
                <a:stretch>
                  <a:fillRect/>
                </a:stretch>
              </p:blipFill>
              <p:spPr bwMode="auto">
                <a:xfrm>
                  <a:off x="2977" y="246"/>
                  <a:ext cx="1486" cy="1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8205" name="Picture 23" descr="ALIce_SETUP_final_cf"/>
              <p:cNvPicPr>
                <a:picLocks noChangeAspect="1" noChangeArrowheads="1"/>
              </p:cNvPicPr>
              <p:nvPr/>
            </p:nvPicPr>
            <p:blipFill>
              <a:blip r:embed="rId6"/>
              <a:srcRect l="57576" t="26001" r="33315" b="68188"/>
              <a:stretch>
                <a:fillRect/>
              </a:stretch>
            </p:blipFill>
            <p:spPr bwMode="auto">
              <a:xfrm>
                <a:off x="3483" y="1296"/>
                <a:ext cx="549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8" name="Rectangle 27"/>
            <p:cNvSpPr/>
            <p:nvPr/>
          </p:nvSpPr>
          <p:spPr>
            <a:xfrm>
              <a:off x="6629400" y="3505200"/>
              <a:ext cx="1905000" cy="106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39"/>
          <p:cNvGrpSpPr/>
          <p:nvPr/>
        </p:nvGrpSpPr>
        <p:grpSpPr>
          <a:xfrm>
            <a:off x="5791200" y="1981200"/>
            <a:ext cx="2438400" cy="3733800"/>
            <a:chOff x="5791200" y="1981200"/>
            <a:chExt cx="2438400" cy="3733800"/>
          </a:xfrm>
        </p:grpSpPr>
        <p:sp>
          <p:nvSpPr>
            <p:cNvPr id="32" name="Oval 31"/>
            <p:cNvSpPr/>
            <p:nvPr/>
          </p:nvSpPr>
          <p:spPr>
            <a:xfrm>
              <a:off x="6934200" y="2133600"/>
              <a:ext cx="228600" cy="762000"/>
            </a:xfrm>
            <a:prstGeom prst="ellipse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6400800" y="1981200"/>
              <a:ext cx="304800" cy="990600"/>
            </a:xfrm>
            <a:prstGeom prst="ellipse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7848600" y="5257800"/>
              <a:ext cx="381000" cy="45720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5791200" y="4876800"/>
              <a:ext cx="381000" cy="45720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Arrow Connector 36"/>
            <p:cNvCxnSpPr>
              <a:stCxn id="33" idx="4"/>
            </p:cNvCxnSpPr>
            <p:nvPr/>
          </p:nvCxnSpPr>
          <p:spPr>
            <a:xfrm rot="5400000">
              <a:off x="5372100" y="3695700"/>
              <a:ext cx="1905000" cy="4572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endCxn id="34" idx="0"/>
            </p:cNvCxnSpPr>
            <p:nvPr/>
          </p:nvCxnSpPr>
          <p:spPr>
            <a:xfrm rot="16200000" flipH="1">
              <a:off x="6381750" y="3600450"/>
              <a:ext cx="2362200" cy="9525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31336" y="3693457"/>
                <a:ext cx="3429001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Correlate particle production in different regions in </a:t>
                </a:r>
                <a:r>
                  <a:rPr lang="en-US" sz="2000" dirty="0">
                    <a:solidFill>
                      <a:srgbClr val="0070C0"/>
                    </a:solidFill>
                    <a:latin typeface="Symbol" pitchFamily="2" charset="2"/>
                    <a:cs typeface="Times New Roman"/>
                  </a:rPr>
                  <a:t>h</a:t>
                </a:r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2"/>
                    </a:solidFill>
                    <a:latin typeface="Times New Roman"/>
                    <a:ea typeface="Cambria Math" panose="02040503050406030204" pitchFamily="18" charset="0"/>
                    <a:cs typeface="Times New Roman"/>
                  </a:rPr>
                  <a:t>Event activity EA</a:t>
                </a:r>
                <a:endParaRPr lang="en-US" sz="2000" dirty="0">
                  <a:solidFill>
                    <a:schemeClr val="accent2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:endParaRPr lang="en-US" sz="20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Causality</m:t>
                    </m:r>
                    <m:r>
                      <a:rPr lang="en-US" sz="2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: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tight</m:t>
                    </m:r>
                    <m:r>
                      <a:rPr lang="en-US" sz="2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EA correlation can only arise from common dependence on collision impact parameter b</a:t>
                </a: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36" y="3693457"/>
                <a:ext cx="3429001" cy="2554545"/>
              </a:xfrm>
              <a:prstGeom prst="rect">
                <a:avLst/>
              </a:prstGeom>
              <a:blipFill>
                <a:blip r:embed="rId10"/>
                <a:stretch>
                  <a:fillRect l="-1845" t="-985" r="-2583" b="-2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C4EB654-5EBB-0E60-F965-A87F693B1167}"/>
                  </a:ext>
                </a:extLst>
              </p:cNvPr>
              <p:cNvSpPr txBox="1"/>
              <p:nvPr/>
            </p:nvSpPr>
            <p:spPr>
              <a:xfrm>
                <a:off x="228600" y="766246"/>
                <a:ext cx="830515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latin typeface="Times New Roman"/>
                    <a:cs typeface="Times New Roman"/>
                  </a:rPr>
                  <a:t>Collider energies: </a:t>
                </a:r>
                <a:r>
                  <a:rPr lang="en-US" sz="2000" dirty="0">
                    <a:latin typeface="Symbol" pitchFamily="2" charset="2"/>
                    <a:cs typeface="Times New Roman"/>
                  </a:rPr>
                  <a:t>h</a:t>
                </a:r>
                <a:r>
                  <a:rPr lang="en-US" sz="2000" dirty="0">
                    <a:latin typeface="Times New Roman"/>
                    <a:cs typeface="Times New Roman"/>
                  </a:rPr>
                  <a:t> (~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𝜃</m:t>
                    </m:r>
                  </m:oMath>
                </a14:m>
                <a:r>
                  <a:rPr lang="en-US" sz="2000" dirty="0">
                    <a:latin typeface="Times New Roman"/>
                    <a:cs typeface="Times New Roman"/>
                  </a:rPr>
                  <a:t>) and rapidity y are closely correlated except at </a:t>
                </a:r>
                <a:r>
                  <a:rPr lang="en-US" sz="2000" dirty="0" err="1">
                    <a:latin typeface="Times New Roman"/>
                    <a:cs typeface="Times New Roman"/>
                  </a:rPr>
                  <a:t>p</a:t>
                </a:r>
                <a:r>
                  <a:rPr lang="en-US" sz="2000" baseline="-25000" dirty="0" err="1">
                    <a:latin typeface="Times New Roman"/>
                    <a:cs typeface="Times New Roman"/>
                  </a:rPr>
                  <a:t>T</a:t>
                </a:r>
                <a:r>
                  <a:rPr lang="en-US" sz="2000" baseline="-25000" dirty="0">
                    <a:latin typeface="Times New Roman"/>
                    <a:cs typeface="Times New Roman"/>
                  </a:rPr>
                  <a:t> </a:t>
                </a:r>
                <a:r>
                  <a:rPr lang="en-US" sz="2000" dirty="0">
                    <a:latin typeface="Times New Roman"/>
                    <a:cs typeface="Times New Roman"/>
                  </a:rPr>
                  <a:t>&lt; 	~m</a:t>
                </a:r>
                <a:endParaRPr lang="en-US" sz="2000" baseline="-25000" dirty="0">
                  <a:latin typeface="Times New Roman"/>
                  <a:cs typeface="Times New Roman"/>
                </a:endParaRPr>
              </a:p>
              <a:p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Large y gap (=large </a:t>
                </a:r>
                <a:r>
                  <a:rPr lang="en-US" sz="2000" dirty="0">
                    <a:solidFill>
                      <a:srgbClr val="0070C0"/>
                    </a:solidFill>
                    <a:latin typeface="Symbol" pitchFamily="2" charset="2"/>
                    <a:cs typeface="Times New Roman"/>
                  </a:rPr>
                  <a:t>h</a:t>
                </a:r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 gap)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 causally-distant regions of phase space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C4EB654-5EBB-0E60-F965-A87F693B11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766246"/>
                <a:ext cx="8305159" cy="707886"/>
              </a:xfrm>
              <a:prstGeom prst="rect">
                <a:avLst/>
              </a:prstGeom>
              <a:blipFill>
                <a:blip r:embed="rId11"/>
                <a:stretch>
                  <a:fillRect l="-917" t="-7018" r="-612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2928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Collision geometry experiment: A+A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Qingdao workshop 6/27/24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Jet quenching in small systems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529870-4D60-4D94-8866-D6B72B5335F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l="2131"/>
          <a:stretch>
            <a:fillRect/>
          </a:stretch>
        </p:blipFill>
        <p:spPr>
          <a:xfrm>
            <a:off x="914400" y="1219200"/>
            <a:ext cx="4114799" cy="51355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-267079" y="2248280"/>
            <a:ext cx="2001069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Forward neutrons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0" y="6172200"/>
            <a:ext cx="2410836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Charged hadrons </a:t>
            </a:r>
            <a:r>
              <a:rPr lang="en-US" sz="2000" dirty="0">
                <a:latin typeface="Symbol" charset="2"/>
                <a:cs typeface="Symbol" charset="2"/>
              </a:rPr>
              <a:t>h</a:t>
            </a:r>
            <a:r>
              <a:rPr lang="en-US" sz="2000" dirty="0">
                <a:latin typeface="+mn-lt"/>
              </a:rPr>
              <a:t>~3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47FFC31-6FBA-375E-4445-B4404511F275}"/>
              </a:ext>
            </a:extLst>
          </p:cNvPr>
          <p:cNvGrpSpPr/>
          <p:nvPr/>
        </p:nvGrpSpPr>
        <p:grpSpPr>
          <a:xfrm>
            <a:off x="5282514" y="1330411"/>
            <a:ext cx="3328086" cy="1977081"/>
            <a:chOff x="5282514" y="1330411"/>
            <a:chExt cx="3328086" cy="1977081"/>
          </a:xfrm>
        </p:grpSpPr>
        <p:grpSp>
          <p:nvGrpSpPr>
            <p:cNvPr id="3" name="Group 26">
              <a:extLst>
                <a:ext uri="{FF2B5EF4-FFF2-40B4-BE49-F238E27FC236}">
                  <a16:creationId xmlns:a16="http://schemas.microsoft.com/office/drawing/2014/main" id="{0E39E340-0783-C825-D5A6-A9615C3073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2514" y="1330411"/>
              <a:ext cx="3328086" cy="1977081"/>
              <a:chOff x="0" y="0"/>
              <a:chExt cx="5760" cy="4320"/>
            </a:xfrm>
          </p:grpSpPr>
          <p:pic>
            <p:nvPicPr>
              <p:cNvPr id="10" name="Picture 4" descr="ALIce_SETUP_final_cf">
                <a:extLst>
                  <a:ext uri="{FF2B5EF4-FFF2-40B4-BE49-F238E27FC236}">
                    <a16:creationId xmlns:a16="http://schemas.microsoft.com/office/drawing/2014/main" id="{990A0FBD-54DD-A4B8-09AD-3B1F8E23EAA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 r="4427"/>
              <a:stretch>
                <a:fillRect/>
              </a:stretch>
            </p:blipFill>
            <p:spPr bwMode="auto">
              <a:xfrm>
                <a:off x="0" y="224"/>
                <a:ext cx="5760" cy="4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Rectangle 19">
                <a:extLst>
                  <a:ext uri="{FF2B5EF4-FFF2-40B4-BE49-F238E27FC236}">
                    <a16:creationId xmlns:a16="http://schemas.microsoft.com/office/drawing/2014/main" id="{B94C64AA-B593-97B6-ECA4-0B7B7AA20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8" y="375"/>
                <a:ext cx="1882" cy="1280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 anchor="ctr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7AD85F61-2E08-7A9F-0052-0A46E694F1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34" y="0"/>
                <a:ext cx="2026" cy="1495"/>
                <a:chOff x="2977" y="246"/>
                <a:chExt cx="2026" cy="1495"/>
              </a:xfrm>
            </p:grpSpPr>
            <p:pic>
              <p:nvPicPr>
                <p:cNvPr id="17" name="Picture 15" descr="ALIce_SETUP_final_cf">
                  <a:extLst>
                    <a:ext uri="{FF2B5EF4-FFF2-40B4-BE49-F238E27FC236}">
                      <a16:creationId xmlns:a16="http://schemas.microsoft.com/office/drawing/2014/main" id="{19B9D682-8C73-4248-77FE-0EE8353A36A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 l="69832" t="6055" r="8464" b="71506"/>
                <a:stretch>
                  <a:fillRect/>
                </a:stretch>
              </p:blipFill>
              <p:spPr bwMode="auto">
                <a:xfrm>
                  <a:off x="3062" y="377"/>
                  <a:ext cx="1941" cy="13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" name="Picture 16" descr="ALIce_SETUP_final_cf">
                  <a:extLst>
                    <a:ext uri="{FF2B5EF4-FFF2-40B4-BE49-F238E27FC236}">
                      <a16:creationId xmlns:a16="http://schemas.microsoft.com/office/drawing/2014/main" id="{83977A3B-4653-A8FA-E530-2403C059BFC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 l="94846" t="18721" b="70404"/>
                <a:stretch>
                  <a:fillRect/>
                </a:stretch>
              </p:blipFill>
              <p:spPr bwMode="auto">
                <a:xfrm>
                  <a:off x="4662" y="1033"/>
                  <a:ext cx="337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9" name="Picture 17" descr="ALIce_SETUP_final_cf">
                  <a:extLst>
                    <a:ext uri="{FF2B5EF4-FFF2-40B4-BE49-F238E27FC236}">
                      <a16:creationId xmlns:a16="http://schemas.microsoft.com/office/drawing/2014/main" id="{B897B703-073F-5A01-6D6D-B78198FDE71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 l="68111" r="13776" b="97302"/>
                <a:stretch>
                  <a:fillRect/>
                </a:stretch>
              </p:blipFill>
              <p:spPr bwMode="auto">
                <a:xfrm>
                  <a:off x="2977" y="246"/>
                  <a:ext cx="1486" cy="1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16" name="Picture 23" descr="ALIce_SETUP_final_cf">
                <a:extLst>
                  <a:ext uri="{FF2B5EF4-FFF2-40B4-BE49-F238E27FC236}">
                    <a16:creationId xmlns:a16="http://schemas.microsoft.com/office/drawing/2014/main" id="{7143FCEE-CF43-D392-AF2D-FFBEA2D6F3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 l="57576" t="26001" r="33315" b="68188"/>
              <a:stretch>
                <a:fillRect/>
              </a:stretch>
            </p:blipFill>
            <p:spPr bwMode="auto">
              <a:xfrm>
                <a:off x="3483" y="1296"/>
                <a:ext cx="549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5BF5074-79EC-A306-8382-C365C209833C}"/>
                </a:ext>
              </a:extLst>
            </p:cNvPr>
            <p:cNvSpPr/>
            <p:nvPr/>
          </p:nvSpPr>
          <p:spPr>
            <a:xfrm>
              <a:off x="7349961" y="1330411"/>
              <a:ext cx="1260639" cy="7283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A6BD3F-E05E-8583-A470-B346EEC2E514}"/>
                </a:ext>
              </a:extLst>
            </p:cNvPr>
            <p:cNvSpPr/>
            <p:nvPr/>
          </p:nvSpPr>
          <p:spPr>
            <a:xfrm>
              <a:off x="6643166" y="2176487"/>
              <a:ext cx="432486" cy="543696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36C97F9-4AC3-26B9-A7DC-0959FA02E93F}"/>
                </a:ext>
              </a:extLst>
            </p:cNvPr>
            <p:cNvSpPr/>
            <p:nvPr/>
          </p:nvSpPr>
          <p:spPr>
            <a:xfrm>
              <a:off x="8053081" y="2425815"/>
              <a:ext cx="432486" cy="543696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B133247-6184-DFBC-5050-A34277E72663}"/>
                  </a:ext>
                </a:extLst>
              </p:cNvPr>
              <p:cNvSpPr txBox="1"/>
              <p:nvPr/>
            </p:nvSpPr>
            <p:spPr>
              <a:xfrm>
                <a:off x="5300562" y="3912310"/>
                <a:ext cx="3418632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Tight correlation</a:t>
                </a:r>
              </a:p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 </m:t>
                    </m:r>
                  </m:oMath>
                </a14:m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common dependence on b</a:t>
                </a:r>
              </a:p>
              <a:p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p</m:t>
                    </m:r>
                  </m:oMath>
                </a14:m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ercentile intervals in EA and b are closely correlated</a:t>
                </a:r>
              </a:p>
              <a:p>
                <a:endParaRPr lang="en-US" sz="2000" dirty="0">
                  <a:solidFill>
                    <a:srgbClr val="00B050"/>
                  </a:solidFill>
                  <a:latin typeface="Times New Roman"/>
                  <a:cs typeface="Times New Roman"/>
                </a:endParaRPr>
              </a:p>
              <a:p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In other words: “centrality” in A+A collisions is meaningful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B133247-6184-DFBC-5050-A34277E726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0562" y="3912310"/>
                <a:ext cx="3418632" cy="2246769"/>
              </a:xfrm>
              <a:prstGeom prst="rect">
                <a:avLst/>
              </a:prstGeom>
              <a:blipFill>
                <a:blip r:embed="rId8"/>
                <a:stretch>
                  <a:fillRect l="-1852" t="-1695" b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5486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Jet quenching in small systems</a:t>
            </a: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A10FB-6B69-413F-A122-A0FEFC9077D6}" type="slidenum">
              <a:rPr lang="en-US"/>
              <a:pPr/>
              <a:t>7</a:t>
            </a:fld>
            <a:endParaRPr lang="en-US"/>
          </a:p>
        </p:txBody>
      </p:sp>
      <p:pic>
        <p:nvPicPr>
          <p:cNvPr id="7546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61908"/>
            <a:ext cx="4267200" cy="14573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75469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16027"/>
          </a:xfrm>
        </p:spPr>
        <p:txBody>
          <a:bodyPr>
            <a:normAutofit/>
          </a:bodyPr>
          <a:lstStyle/>
          <a:p>
            <a:r>
              <a:rPr lang="en-US" sz="2800" dirty="0"/>
              <a:t>Collision geometry: Glauber modeling</a:t>
            </a:r>
          </a:p>
        </p:txBody>
      </p:sp>
      <p:sp>
        <p:nvSpPr>
          <p:cNvPr id="754694" name="Text Box 6"/>
          <p:cNvSpPr txBox="1">
            <a:spLocks noChangeArrowheads="1"/>
          </p:cNvSpPr>
          <p:nvPr/>
        </p:nvSpPr>
        <p:spPr bwMode="auto">
          <a:xfrm>
            <a:off x="4373577" y="1789083"/>
            <a:ext cx="3771059" cy="40011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Normalized nuclear density </a:t>
            </a:r>
            <a:r>
              <a:rPr lang="en-US" sz="2000" dirty="0">
                <a:latin typeface="Symbol" charset="2"/>
                <a:cs typeface="Symbol" charset="2"/>
              </a:rPr>
              <a:t>r</a:t>
            </a:r>
            <a:r>
              <a:rPr lang="en-US" sz="2000" dirty="0">
                <a:latin typeface="Times New Roman"/>
                <a:cs typeface="Times New Roman"/>
              </a:rPr>
              <a:t>(</a:t>
            </a:r>
            <a:r>
              <a:rPr lang="en-US" sz="2000" i="1" dirty="0" err="1">
                <a:latin typeface="Times New Roman"/>
                <a:cs typeface="Times New Roman"/>
              </a:rPr>
              <a:t>b,z</a:t>
            </a:r>
            <a:r>
              <a:rPr lang="en-US" sz="2000" dirty="0">
                <a:latin typeface="Times New Roman"/>
                <a:cs typeface="Times New Roman"/>
              </a:rPr>
              <a:t>):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492250" y="3117416"/>
            <a:ext cx="5600700" cy="959500"/>
            <a:chOff x="880" y="1383"/>
            <a:chExt cx="3528" cy="598"/>
          </a:xfrm>
        </p:grpSpPr>
        <p:graphicFrame>
          <p:nvGraphicFramePr>
            <p:cNvPr id="754696" name="Object 8"/>
            <p:cNvGraphicFramePr>
              <a:graphicFrameLocks noChangeAspect="1"/>
            </p:cNvGraphicFramePr>
            <p:nvPr/>
          </p:nvGraphicFramePr>
          <p:xfrm>
            <a:off x="2928" y="1383"/>
            <a:ext cx="1480" cy="5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193760" imgH="482400" progId="">
                    <p:embed/>
                  </p:oleObj>
                </mc:Choice>
                <mc:Fallback>
                  <p:oleObj name="Equation" r:id="rId4" imgW="1193760" imgH="482400" progId="">
                    <p:embed/>
                    <p:pic>
                      <p:nvPicPr>
                        <p:cNvPr id="754696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8" y="1383"/>
                          <a:ext cx="1480" cy="59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4697" name="Text Box 9"/>
            <p:cNvSpPr txBox="1">
              <a:spLocks noChangeArrowheads="1"/>
            </p:cNvSpPr>
            <p:nvPr/>
          </p:nvSpPr>
          <p:spPr bwMode="auto">
            <a:xfrm>
              <a:off x="880" y="1536"/>
              <a:ext cx="1856" cy="25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Times New Roman"/>
                  <a:cs typeface="Times New Roman"/>
                </a:rPr>
                <a:t>Nuclear thickness function</a:t>
              </a:r>
            </a:p>
          </p:txBody>
        </p:sp>
      </p:grpSp>
      <p:sp>
        <p:nvSpPr>
          <p:cNvPr id="754700" name="Text Box 12"/>
          <p:cNvSpPr txBox="1">
            <a:spLocks noChangeArrowheads="1"/>
          </p:cNvSpPr>
          <p:nvPr/>
        </p:nvSpPr>
        <p:spPr bwMode="auto">
          <a:xfrm>
            <a:off x="457200" y="4108614"/>
            <a:ext cx="2768600" cy="70788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Inelastic cross section for </a:t>
            </a:r>
          </a:p>
          <a:p>
            <a:r>
              <a:rPr lang="en-US" sz="2000" dirty="0" err="1">
                <a:latin typeface="Times New Roman"/>
                <a:cs typeface="Times New Roman"/>
              </a:rPr>
              <a:t>p+A</a:t>
            </a:r>
            <a:r>
              <a:rPr lang="en-US" sz="2000" dirty="0">
                <a:latin typeface="Times New Roman"/>
                <a:cs typeface="Times New Roman"/>
              </a:rPr>
              <a:t> collisions:</a:t>
            </a:r>
          </a:p>
        </p:txBody>
      </p:sp>
      <p:sp>
        <p:nvSpPr>
          <p:cNvPr id="754701" name="Text Box 13"/>
          <p:cNvSpPr txBox="1">
            <a:spLocks noChangeArrowheads="1"/>
          </p:cNvSpPr>
          <p:nvPr/>
        </p:nvSpPr>
        <p:spPr bwMode="auto">
          <a:xfrm>
            <a:off x="911153" y="738268"/>
            <a:ext cx="6712094" cy="92333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/>
                <a:cs typeface="Times New Roman"/>
              </a:rPr>
              <a:t>Glauber</a:t>
            </a:r>
            <a:r>
              <a:rPr lang="en-US" dirty="0">
                <a:latin typeface="Times New Roman"/>
                <a:cs typeface="Times New Roman"/>
              </a:rPr>
              <a:t> scaling for hard processes with large momentum transfer</a:t>
            </a:r>
          </a:p>
          <a:p>
            <a:pPr lvl="1">
              <a:buFontTx/>
              <a:buChar char="•"/>
            </a:pPr>
            <a:r>
              <a:rPr lang="en-US" dirty="0">
                <a:latin typeface="Times New Roman"/>
                <a:cs typeface="Times New Roman"/>
              </a:rPr>
              <a:t> short coherence length </a:t>
            </a:r>
            <a:r>
              <a:rPr lang="en-US" dirty="0">
                <a:latin typeface="Times New Roman"/>
                <a:cs typeface="Times New Roman"/>
                <a:sym typeface="Symbol" pitchFamily="18" charset="2"/>
              </a:rPr>
              <a:t> </a:t>
            </a:r>
            <a:r>
              <a:rPr lang="en-US" dirty="0">
                <a:latin typeface="Times New Roman"/>
                <a:cs typeface="Times New Roman"/>
              </a:rPr>
              <a:t>successive NN collisions independent</a:t>
            </a:r>
          </a:p>
          <a:p>
            <a:pPr lvl="1">
              <a:buFontTx/>
              <a:buChar char="•"/>
            </a:pP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b="1" dirty="0">
                <a:solidFill>
                  <a:schemeClr val="accent2"/>
                </a:solidFill>
                <a:latin typeface="Times New Roman"/>
                <a:cs typeface="Times New Roman"/>
              </a:rPr>
              <a:t>Assume </a:t>
            </a:r>
            <a:r>
              <a:rPr lang="en-US" b="1" dirty="0" err="1">
                <a:solidFill>
                  <a:schemeClr val="accent2"/>
                </a:solidFill>
                <a:latin typeface="Times New Roman"/>
                <a:cs typeface="Times New Roman"/>
              </a:rPr>
              <a:t>p+A</a:t>
            </a:r>
            <a:r>
              <a:rPr lang="en-US" b="1" dirty="0">
                <a:solidFill>
                  <a:schemeClr val="accent2"/>
                </a:solidFill>
                <a:latin typeface="Times New Roman"/>
                <a:cs typeface="Times New Roman"/>
              </a:rPr>
              <a:t> is incoherent superposition of N+N collisions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Qingdao workshop 6/27/24</a:t>
            </a:r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7900" y="4117273"/>
            <a:ext cx="5003800" cy="685800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8907" y="5848954"/>
            <a:ext cx="5207000" cy="6858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107" y="2257759"/>
            <a:ext cx="2895600" cy="685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53863" y="5171474"/>
            <a:ext cx="1917700" cy="368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62475" y="5170341"/>
            <a:ext cx="26516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Hard processes are rare:</a:t>
            </a:r>
          </a:p>
        </p:txBody>
      </p:sp>
      <p:sp>
        <p:nvSpPr>
          <p:cNvPr id="6" name="Left Brace 5"/>
          <p:cNvSpPr/>
          <p:nvPr/>
        </p:nvSpPr>
        <p:spPr>
          <a:xfrm rot="16200000">
            <a:off x="7176744" y="4246109"/>
            <a:ext cx="381000" cy="1290927"/>
          </a:xfrm>
          <a:prstGeom prst="leftBrac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411263" y="5143551"/>
            <a:ext cx="821387" cy="18415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84AC2FD6-6A69-96C6-A8E1-0B177B7CB311}"/>
              </a:ext>
            </a:extLst>
          </p:cNvPr>
          <p:cNvSpPr/>
          <p:nvPr/>
        </p:nvSpPr>
        <p:spPr>
          <a:xfrm>
            <a:off x="7361499" y="4076916"/>
            <a:ext cx="783137" cy="73958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444F40-6674-77CA-541B-4C83DA81F9A6}"/>
              </a:ext>
            </a:extLst>
          </p:cNvPr>
          <p:cNvSpPr txBox="1"/>
          <p:nvPr/>
        </p:nvSpPr>
        <p:spPr>
          <a:xfrm rot="1409886">
            <a:off x="6929125" y="3530827"/>
            <a:ext cx="2032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We will need this later</a:t>
            </a:r>
          </a:p>
        </p:txBody>
      </p:sp>
    </p:spTree>
    <p:extLst>
      <p:ext uri="{BB962C8B-B14F-4D97-AF65-F5344CB8AC3E}">
        <p14:creationId xmlns:p14="http://schemas.microsoft.com/office/powerpoint/2010/main" val="211607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Jet quenching in small systems</a:t>
            </a:r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9D319-78EE-4E2A-A37E-0C59EBC9133E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755715" name="Text Box 3"/>
          <p:cNvSpPr txBox="1">
            <a:spLocks noChangeArrowheads="1"/>
          </p:cNvSpPr>
          <p:nvPr/>
        </p:nvSpPr>
        <p:spPr bwMode="auto">
          <a:xfrm>
            <a:off x="5486399" y="2056855"/>
            <a:ext cx="2971800" cy="369332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  <a:latin typeface="Symbol" pitchFamily="18" charset="2"/>
              </a:rPr>
              <a:t>s</a:t>
            </a:r>
            <a:r>
              <a:rPr lang="en-US" baseline="-25000" dirty="0" err="1">
                <a:solidFill>
                  <a:schemeClr val="tx2"/>
                </a:solidFill>
              </a:rPr>
              <a:t>Drell</a:t>
            </a:r>
            <a:r>
              <a:rPr lang="en-US" baseline="-25000" dirty="0">
                <a:solidFill>
                  <a:schemeClr val="tx2"/>
                </a:solidFill>
              </a:rPr>
              <a:t>-Yan</a:t>
            </a:r>
            <a:r>
              <a:rPr lang="en-US" dirty="0">
                <a:solidFill>
                  <a:schemeClr val="tx2"/>
                </a:solidFill>
                <a:latin typeface="Times New Roman"/>
                <a:cs typeface="Times New Roman"/>
              </a:rPr>
              <a:t>/A in </a:t>
            </a:r>
            <a:r>
              <a:rPr lang="en-US" dirty="0" err="1">
                <a:solidFill>
                  <a:schemeClr val="tx2"/>
                </a:solidFill>
                <a:latin typeface="Times New Roman"/>
                <a:cs typeface="Times New Roman"/>
              </a:rPr>
              <a:t>p+A</a:t>
            </a:r>
            <a:r>
              <a:rPr lang="en-US" dirty="0">
                <a:solidFill>
                  <a:schemeClr val="tx2"/>
                </a:solidFill>
                <a:latin typeface="Times New Roman"/>
                <a:cs typeface="Times New Roman"/>
              </a:rPr>
              <a:t> at SPS</a:t>
            </a:r>
          </a:p>
        </p:txBody>
      </p:sp>
      <p:sp>
        <p:nvSpPr>
          <p:cNvPr id="75571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1"/>
            <a:ext cx="9144000" cy="1025399"/>
          </a:xfrm>
        </p:spPr>
        <p:txBody>
          <a:bodyPr>
            <a:normAutofit/>
          </a:bodyPr>
          <a:lstStyle/>
          <a:p>
            <a:r>
              <a:rPr lang="en-US" sz="2800" dirty="0"/>
              <a:t>Experimental tests of Glauber scaling</a:t>
            </a:r>
          </a:p>
        </p:txBody>
      </p:sp>
      <p:sp>
        <p:nvSpPr>
          <p:cNvPr id="755717" name="Text Box 5"/>
          <p:cNvSpPr txBox="1">
            <a:spLocks noChangeArrowheads="1"/>
          </p:cNvSpPr>
          <p:nvPr/>
        </p:nvSpPr>
        <p:spPr bwMode="auto">
          <a:xfrm>
            <a:off x="838200" y="1047497"/>
            <a:ext cx="3702456" cy="461665"/>
          </a:xfrm>
          <a:prstGeom prst="rect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err="1">
                <a:latin typeface="Times New Roman"/>
                <a:cs typeface="Times New Roman"/>
              </a:rPr>
              <a:t>Glauber</a:t>
            </a:r>
            <a:r>
              <a:rPr lang="en-US" sz="2400" dirty="0">
                <a:latin typeface="Times New Roman"/>
                <a:cs typeface="Times New Roman"/>
              </a:rPr>
              <a:t> scaling expectation</a:t>
            </a:r>
            <a:r>
              <a:rPr lang="en-US" sz="2400" dirty="0">
                <a:latin typeface="+mn-lt"/>
              </a:rPr>
              <a:t>: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50813" y="1656259"/>
            <a:ext cx="4292600" cy="4419600"/>
            <a:chOff x="192" y="912"/>
            <a:chExt cx="2704" cy="2784"/>
          </a:xfrm>
        </p:grpSpPr>
        <p:pic>
          <p:nvPicPr>
            <p:cNvPr id="755719" name="Picture 7"/>
            <p:cNvPicPr>
              <a:picLocks noChangeAspect="1" noChangeArrowheads="1"/>
            </p:cNvPicPr>
            <p:nvPr/>
          </p:nvPicPr>
          <p:blipFill>
            <a:blip r:embed="rId2"/>
            <a:srcRect l="14145" t="9308" r="19748" b="40263"/>
            <a:stretch>
              <a:fillRect/>
            </a:stretch>
          </p:blipFill>
          <p:spPr bwMode="auto">
            <a:xfrm>
              <a:off x="192" y="1344"/>
              <a:ext cx="2382" cy="235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</p:pic>
        <p:sp>
          <p:nvSpPr>
            <p:cNvPr id="755720" name="Text Box 8"/>
            <p:cNvSpPr txBox="1">
              <a:spLocks noChangeArrowheads="1"/>
            </p:cNvSpPr>
            <p:nvPr/>
          </p:nvSpPr>
          <p:spPr bwMode="auto">
            <a:xfrm>
              <a:off x="1102" y="3028"/>
              <a:ext cx="1794" cy="194"/>
            </a:xfrm>
            <a:prstGeom prst="rect">
              <a:avLst/>
            </a:prstGeom>
            <a:noFill/>
            <a:ln w="12700" algn="ctr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 err="1">
                  <a:solidFill>
                    <a:srgbClr val="008000"/>
                  </a:solidFill>
                  <a:latin typeface="Times New Roman"/>
                  <a:cs typeface="Times New Roman"/>
                </a:rPr>
                <a:t>M.May</a:t>
              </a:r>
              <a:r>
                <a:rPr lang="en-US" sz="1200" dirty="0">
                  <a:solidFill>
                    <a:srgbClr val="008000"/>
                  </a:solidFill>
                  <a:latin typeface="Times New Roman"/>
                  <a:cs typeface="Times New Roman"/>
                </a:rPr>
                <a:t> et al, Phys Rev </a:t>
              </a:r>
              <a:r>
                <a:rPr lang="en-US" sz="1200" dirty="0" err="1">
                  <a:solidFill>
                    <a:srgbClr val="008000"/>
                  </a:solidFill>
                  <a:latin typeface="Times New Roman"/>
                  <a:cs typeface="Times New Roman"/>
                </a:rPr>
                <a:t>Lett</a:t>
              </a:r>
              <a:r>
                <a:rPr lang="en-US" sz="1200" dirty="0">
                  <a:solidFill>
                    <a:srgbClr val="008000"/>
                  </a:solidFill>
                  <a:latin typeface="Times New Roman"/>
                  <a:cs typeface="Times New Roman"/>
                </a:rPr>
                <a:t> 35, 407 (1975</a:t>
              </a:r>
              <a:r>
                <a:rPr lang="en-US" sz="1400" dirty="0">
                  <a:solidFill>
                    <a:srgbClr val="008000"/>
                  </a:solidFill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755721" name="Text Box 9"/>
            <p:cNvSpPr txBox="1">
              <a:spLocks noChangeArrowheads="1"/>
            </p:cNvSpPr>
            <p:nvPr/>
          </p:nvSpPr>
          <p:spPr bwMode="auto">
            <a:xfrm>
              <a:off x="528" y="912"/>
              <a:ext cx="2352" cy="25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 dirty="0" err="1">
                  <a:solidFill>
                    <a:schemeClr val="tx2"/>
                  </a:solidFill>
                  <a:latin typeface="Symbol" pitchFamily="18" charset="2"/>
                </a:rPr>
                <a:t>s</a:t>
              </a:r>
              <a:r>
                <a:rPr lang="en-US" sz="2000" baseline="-25000" dirty="0" err="1">
                  <a:solidFill>
                    <a:schemeClr val="tx2"/>
                  </a:solidFill>
                </a:rPr>
                <a:t>inel</a:t>
              </a:r>
              <a:r>
                <a:rPr lang="en-US" sz="2000" dirty="0">
                  <a:solidFill>
                    <a:schemeClr val="tx2"/>
                  </a:solidFill>
                </a:rPr>
                <a:t> </a:t>
              </a:r>
              <a:r>
                <a:rPr lang="en-US" sz="20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for 7 </a:t>
              </a:r>
              <a:r>
                <a:rPr lang="en-US" sz="2000" dirty="0" err="1">
                  <a:solidFill>
                    <a:schemeClr val="tx2"/>
                  </a:solidFill>
                  <a:latin typeface="Times New Roman"/>
                  <a:cs typeface="Times New Roman"/>
                </a:rPr>
                <a:t>GeV</a:t>
              </a:r>
              <a:r>
                <a:rPr lang="en-US" sz="20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 </a:t>
              </a:r>
              <a:r>
                <a:rPr lang="en-US" sz="2000" dirty="0" err="1">
                  <a:solidFill>
                    <a:schemeClr val="tx2"/>
                  </a:solidFill>
                  <a:latin typeface="Times New Roman"/>
                  <a:cs typeface="Times New Roman"/>
                </a:rPr>
                <a:t>muons</a:t>
              </a:r>
              <a:r>
                <a:rPr lang="en-US" sz="2000" dirty="0">
                  <a:solidFill>
                    <a:schemeClr val="tx2"/>
                  </a:solidFill>
                  <a:latin typeface="Times New Roman"/>
                  <a:cs typeface="Times New Roman"/>
                </a:rPr>
                <a:t> on nuclei</a:t>
              </a:r>
            </a:p>
          </p:txBody>
        </p:sp>
        <p:sp>
          <p:nvSpPr>
            <p:cNvPr id="755722" name="Text Box 10"/>
            <p:cNvSpPr txBox="1">
              <a:spLocks noChangeArrowheads="1"/>
            </p:cNvSpPr>
            <p:nvPr/>
          </p:nvSpPr>
          <p:spPr bwMode="auto">
            <a:xfrm>
              <a:off x="960" y="1920"/>
              <a:ext cx="479" cy="28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tx2"/>
                  </a:solidFill>
                </a:rPr>
                <a:t>A</a:t>
              </a:r>
              <a:r>
                <a:rPr lang="en-US" baseline="30000">
                  <a:solidFill>
                    <a:schemeClr val="tx2"/>
                  </a:solidFill>
                </a:rPr>
                <a:t>1.00</a:t>
              </a:r>
            </a:p>
          </p:txBody>
        </p:sp>
        <p:sp>
          <p:nvSpPr>
            <p:cNvPr id="755723" name="Line 11"/>
            <p:cNvSpPr>
              <a:spLocks noChangeShapeType="1"/>
            </p:cNvSpPr>
            <p:nvPr/>
          </p:nvSpPr>
          <p:spPr bwMode="auto">
            <a:xfrm>
              <a:off x="1248" y="2160"/>
              <a:ext cx="240" cy="192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755724" name="Text Box 12"/>
            <p:cNvSpPr txBox="1">
              <a:spLocks noChangeArrowheads="1"/>
            </p:cNvSpPr>
            <p:nvPr/>
          </p:nvSpPr>
          <p:spPr bwMode="auto">
            <a:xfrm>
              <a:off x="2446" y="3251"/>
              <a:ext cx="255" cy="28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A</a:t>
              </a:r>
            </a:p>
          </p:txBody>
        </p:sp>
      </p:grpSp>
      <p:graphicFrame>
        <p:nvGraphicFramePr>
          <p:cNvPr id="755728" name="Object 16"/>
          <p:cNvGraphicFramePr>
            <a:graphicFrameLocks noChangeAspect="1"/>
          </p:cNvGraphicFramePr>
          <p:nvPr/>
        </p:nvGraphicFramePr>
        <p:xfrm>
          <a:off x="5867400" y="2743200"/>
          <a:ext cx="12192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61760" imgH="228600" progId="Equation.3">
                  <p:embed/>
                </p:oleObj>
              </mc:Choice>
              <mc:Fallback>
                <p:oleObj name="Equation" r:id="rId3" imgW="761760" imgH="228600" progId="Equation.3">
                  <p:embed/>
                  <p:pic>
                    <p:nvPicPr>
                      <p:cNvPr id="755728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743200"/>
                        <a:ext cx="1219200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5729" name="Object 17"/>
          <p:cNvGraphicFramePr>
            <a:graphicFrameLocks noChangeAspect="1"/>
          </p:cNvGraphicFramePr>
          <p:nvPr/>
        </p:nvGraphicFramePr>
        <p:xfrm>
          <a:off x="4495800" y="3359150"/>
          <a:ext cx="1524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52280" imgH="139680" progId="Equation.3">
                  <p:embed/>
                </p:oleObj>
              </mc:Choice>
              <mc:Fallback>
                <p:oleObj name="Equation" r:id="rId5" imgW="152280" imgH="139680" progId="Equation.3">
                  <p:embed/>
                  <p:pic>
                    <p:nvPicPr>
                      <p:cNvPr id="755729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359150"/>
                        <a:ext cx="152400" cy="139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5730" name="Object 18"/>
          <p:cNvGraphicFramePr>
            <a:graphicFrameLocks noChangeAspect="1"/>
          </p:cNvGraphicFramePr>
          <p:nvPr/>
        </p:nvGraphicFramePr>
        <p:xfrm>
          <a:off x="4923631" y="1043124"/>
          <a:ext cx="2192338" cy="60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914400" imgH="253800" progId="Equation.3">
                  <p:embed/>
                </p:oleObj>
              </mc:Choice>
              <mc:Fallback>
                <p:oleObj name="Equation" r:id="rId7" imgW="914400" imgH="253800" progId="Equation.3">
                  <p:embed/>
                  <p:pic>
                    <p:nvPicPr>
                      <p:cNvPr id="75573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3631" y="1043124"/>
                        <a:ext cx="2192338" cy="6087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Qingdao workshop 6/27/24</a:t>
            </a:r>
            <a:endParaRPr lang="en-US" dirty="0"/>
          </a:p>
        </p:txBody>
      </p:sp>
      <p:sp>
        <p:nvSpPr>
          <p:cNvPr id="755725" name="Text Box 13"/>
          <p:cNvSpPr txBox="1">
            <a:spLocks noChangeArrowheads="1"/>
          </p:cNvSpPr>
          <p:nvPr/>
        </p:nvSpPr>
        <p:spPr bwMode="auto">
          <a:xfrm>
            <a:off x="1816100" y="6243935"/>
            <a:ext cx="5118389" cy="461665"/>
          </a:xfrm>
          <a:prstGeom prst="rect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/>
                <a:cs typeface="Times New Roman"/>
              </a:rPr>
              <a:t>Hard cross sections in </a:t>
            </a:r>
            <a:r>
              <a:rPr lang="en-US" sz="2400" dirty="0" err="1">
                <a:latin typeface="Times New Roman"/>
                <a:cs typeface="Times New Roman"/>
              </a:rPr>
              <a:t>p+A</a:t>
            </a:r>
            <a:r>
              <a:rPr lang="en-US" sz="2400" dirty="0">
                <a:latin typeface="Times New Roman"/>
                <a:cs typeface="Times New Roman"/>
              </a:rPr>
              <a:t> scale as A</a:t>
            </a:r>
            <a:r>
              <a:rPr lang="en-US" sz="2400" baseline="30000" dirty="0">
                <a:latin typeface="Times New Roman"/>
                <a:cs typeface="Times New Roman"/>
              </a:rPr>
              <a:t>1.0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3D7CA19-1FAD-4B66-2706-58560DC284F9}"/>
              </a:ext>
            </a:extLst>
          </p:cNvPr>
          <p:cNvGrpSpPr/>
          <p:nvPr/>
        </p:nvGrpSpPr>
        <p:grpSpPr>
          <a:xfrm>
            <a:off x="4754299" y="2556693"/>
            <a:ext cx="3932500" cy="3680556"/>
            <a:chOff x="4754299" y="2556693"/>
            <a:chExt cx="3932500" cy="3680556"/>
          </a:xfrm>
        </p:grpSpPr>
        <p:grpSp>
          <p:nvGrpSpPr>
            <p:cNvPr id="4" name="Group 3"/>
            <p:cNvGrpSpPr/>
            <p:nvPr/>
          </p:nvGrpSpPr>
          <p:grpSpPr>
            <a:xfrm>
              <a:off x="4800599" y="2556693"/>
              <a:ext cx="3886200" cy="3680556"/>
              <a:chOff x="4800599" y="2556693"/>
              <a:chExt cx="3886200" cy="3680556"/>
            </a:xfrm>
          </p:grpSpPr>
          <p:pic>
            <p:nvPicPr>
              <p:cNvPr id="755714" name="Picture 2" descr="NA50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4800599" y="2556693"/>
                <a:ext cx="3886200" cy="3680556"/>
              </a:xfrm>
              <a:prstGeom prst="rect">
                <a:avLst/>
              </a:prstGeom>
              <a:noFill/>
            </p:spPr>
          </p:pic>
          <p:sp>
            <p:nvSpPr>
              <p:cNvPr id="755727" name="Text Box 15"/>
              <p:cNvSpPr txBox="1">
                <a:spLocks noChangeArrowheads="1"/>
              </p:cNvSpPr>
              <p:nvPr/>
            </p:nvSpPr>
            <p:spPr bwMode="auto">
              <a:xfrm>
                <a:off x="6477000" y="3250337"/>
                <a:ext cx="1878013" cy="276225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solidFill>
                      <a:srgbClr val="008000"/>
                    </a:solidFill>
                    <a:latin typeface="Times New Roman"/>
                    <a:cs typeface="Times New Roman"/>
                  </a:rPr>
                  <a:t>NA50 Phys </a:t>
                </a:r>
                <a:r>
                  <a:rPr lang="en-US" sz="1200" dirty="0" err="1">
                    <a:solidFill>
                      <a:srgbClr val="008000"/>
                    </a:solidFill>
                    <a:latin typeface="Times New Roman"/>
                    <a:cs typeface="Times New Roman"/>
                  </a:rPr>
                  <a:t>Lett</a:t>
                </a:r>
                <a:r>
                  <a:rPr lang="en-US" sz="1200" dirty="0">
                    <a:solidFill>
                      <a:srgbClr val="008000"/>
                    </a:solidFill>
                    <a:latin typeface="Times New Roman"/>
                    <a:cs typeface="Times New Roman"/>
                  </a:rPr>
                  <a:t> B553, 167</a:t>
                </a:r>
              </a:p>
            </p:txBody>
          </p:sp>
          <p:pic>
            <p:nvPicPr>
              <p:cNvPr id="22" name="Picture 21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8203" y="4625208"/>
                <a:ext cx="1728193" cy="1030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44CBD5B-C55C-0DF0-FF9D-B3A22105F469}"/>
                </a:ext>
              </a:extLst>
            </p:cNvPr>
            <p:cNvSpPr/>
            <p:nvPr/>
          </p:nvSpPr>
          <p:spPr>
            <a:xfrm>
              <a:off x="4754299" y="2951544"/>
              <a:ext cx="362414" cy="1111170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519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30153-1578-8588-6129-AEF2CD1D0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269988" cy="962896"/>
          </a:xfrm>
        </p:spPr>
        <p:txBody>
          <a:bodyPr>
            <a:normAutofit/>
          </a:bodyPr>
          <a:lstStyle/>
          <a:p>
            <a:r>
              <a:rPr lang="en-US" sz="2800" dirty="0"/>
              <a:t>Collision geometry: experiment + modeling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372830-FD71-6EEB-7F78-B728A479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Qingdao workshop 6/27/24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045CE9-5E9C-EE67-B497-60FC7C42F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Jet quenching in small systems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42805-C018-0FF9-E876-D56EA4FE2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AC0C83C-6CCD-A8E8-276B-EED656A2461A}"/>
                  </a:ext>
                </a:extLst>
              </p:cNvPr>
              <p:cNvSpPr txBox="1"/>
              <p:nvPr/>
            </p:nvSpPr>
            <p:spPr>
              <a:xfrm>
                <a:off x="1437104" y="1090988"/>
                <a:ext cx="38942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latin typeface="Times New Roman"/>
                    <a:cs typeface="Times New Roman"/>
                  </a:rPr>
                  <a:t>EA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⟷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/>
                    <a:cs typeface="Times New Roman"/>
                  </a:rPr>
                  <a:t>geometry: Glauber modeling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AC0C83C-6CCD-A8E8-276B-EED656A24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104" y="1090988"/>
                <a:ext cx="3894271" cy="400110"/>
              </a:xfrm>
              <a:prstGeom prst="rect">
                <a:avLst/>
              </a:prstGeom>
              <a:blipFill>
                <a:blip r:embed="rId2"/>
                <a:stretch>
                  <a:fillRect l="-1623" t="-6061" r="-325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8501B531-171F-7759-E41D-7A4970D11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60338" y="4354690"/>
            <a:ext cx="2370153" cy="14644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BD780AA-C3F4-DB94-D38B-1AE3DE860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8554" y="3941746"/>
            <a:ext cx="2736658" cy="22321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00AECF5-54AF-B941-2F7A-41BC5420F5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6027" y="1619191"/>
            <a:ext cx="2684804" cy="223213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285DF67-59D9-D090-3A53-5B3C62BD90B1}"/>
              </a:ext>
            </a:extLst>
          </p:cNvPr>
          <p:cNvSpPr txBox="1"/>
          <p:nvPr/>
        </p:nvSpPr>
        <p:spPr>
          <a:xfrm>
            <a:off x="249692" y="2318360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  <a:latin typeface="Times New Roman"/>
                <a:cs typeface="Times New Roman"/>
              </a:rPr>
              <a:t>Pb+Pb</a:t>
            </a: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472DB9-5EC7-F451-BE2D-FD40C696C4AE}"/>
              </a:ext>
            </a:extLst>
          </p:cNvPr>
          <p:cNvSpPr txBox="1"/>
          <p:nvPr/>
        </p:nvSpPr>
        <p:spPr>
          <a:xfrm>
            <a:off x="321026" y="4579560"/>
            <a:ext cx="72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  <a:latin typeface="Times New Roman"/>
                <a:cs typeface="Times New Roman"/>
              </a:rPr>
              <a:t>p+Pb</a:t>
            </a: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8638653-E277-4BB7-54FF-9B917B857C96}"/>
                  </a:ext>
                </a:extLst>
              </p:cNvPr>
              <p:cNvSpPr txBox="1"/>
              <p:nvPr/>
            </p:nvSpPr>
            <p:spPr>
              <a:xfrm>
                <a:off x="5838240" y="3796430"/>
                <a:ext cx="3241266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p+Pb: much poorer EA/geometry correlation than A+A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B050"/>
                  </a:solidFill>
                  <a:latin typeface="Times New Roman"/>
                  <a:cs typeface="Times New Roman"/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Percentile slices in EA and geometry select significantly different event populations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B050"/>
                  </a:solidFill>
                  <a:latin typeface="Times New Roman"/>
                  <a:cs typeface="Times New Roman"/>
                </a:endParaRPr>
              </a:p>
              <a:p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bias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of </a:t>
                </a:r>
                <a:r>
                  <a:rPr lang="en-US" dirty="0" err="1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T</a:t>
                </a:r>
                <a:r>
                  <a:rPr lang="en-US" baseline="-25000" dirty="0" err="1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pA</a:t>
                </a:r>
                <a:r>
                  <a:rPr lang="en-US" baseline="-25000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due to fluctuations</a:t>
                </a:r>
              </a:p>
              <a:p>
                <a:endParaRPr lang="en-US" dirty="0">
                  <a:solidFill>
                    <a:srgbClr val="00B050"/>
                  </a:solidFill>
                  <a:latin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8638653-E277-4BB7-54FF-9B917B857C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8240" y="3796430"/>
                <a:ext cx="3241266" cy="2585323"/>
              </a:xfrm>
              <a:prstGeom prst="rect">
                <a:avLst/>
              </a:prstGeom>
              <a:blipFill>
                <a:blip r:embed="rId6"/>
                <a:stretch>
                  <a:fillRect l="-1563" t="-1471" r="-3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80290DA8-9E33-07F2-E08F-5025B75F8656}"/>
              </a:ext>
            </a:extLst>
          </p:cNvPr>
          <p:cNvSpPr txBox="1"/>
          <p:nvPr/>
        </p:nvSpPr>
        <p:spPr>
          <a:xfrm>
            <a:off x="7101838" y="974733"/>
            <a:ext cx="2042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+mj-lt"/>
              </a:rPr>
              <a:t>Phys.Rev.C</a:t>
            </a:r>
            <a:r>
              <a:rPr lang="en-US" sz="1200" dirty="0">
                <a:latin typeface="+mj-lt"/>
              </a:rPr>
              <a:t> 91 (2015) 064905</a:t>
            </a:r>
            <a:endParaRPr lang="en-US" sz="1200" dirty="0">
              <a:latin typeface="+mj-lt"/>
              <a:cs typeface="Times New Roman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8056710-E702-81A7-EBA7-18CDD1D4F862}"/>
              </a:ext>
            </a:extLst>
          </p:cNvPr>
          <p:cNvCxnSpPr>
            <a:cxnSpLocks/>
          </p:cNvCxnSpPr>
          <p:nvPr/>
        </p:nvCxnSpPr>
        <p:spPr>
          <a:xfrm>
            <a:off x="4572000" y="2075935"/>
            <a:ext cx="0" cy="139013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536C88F-A69D-3648-F49D-68EB8046283D}"/>
              </a:ext>
            </a:extLst>
          </p:cNvPr>
          <p:cNvCxnSpPr>
            <a:cxnSpLocks/>
          </p:cNvCxnSpPr>
          <p:nvPr/>
        </p:nvCxnSpPr>
        <p:spPr>
          <a:xfrm>
            <a:off x="4761470" y="2075935"/>
            <a:ext cx="0" cy="139013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18B2CDF-41E6-71BB-7C83-F6B03F74DF23}"/>
              </a:ext>
            </a:extLst>
          </p:cNvPr>
          <p:cNvCxnSpPr>
            <a:cxnSpLocks/>
          </p:cNvCxnSpPr>
          <p:nvPr/>
        </p:nvCxnSpPr>
        <p:spPr>
          <a:xfrm>
            <a:off x="3546389" y="2458994"/>
            <a:ext cx="1539659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B20B8B5-8BB5-D832-BC9E-F48A5CA743CB}"/>
              </a:ext>
            </a:extLst>
          </p:cNvPr>
          <p:cNvCxnSpPr>
            <a:cxnSpLocks/>
          </p:cNvCxnSpPr>
          <p:nvPr/>
        </p:nvCxnSpPr>
        <p:spPr>
          <a:xfrm>
            <a:off x="3546389" y="2706097"/>
            <a:ext cx="1539659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B88951-6A2E-F54B-22CA-081134356B38}"/>
              </a:ext>
            </a:extLst>
          </p:cNvPr>
          <p:cNvCxnSpPr>
            <a:cxnSpLocks/>
          </p:cNvCxnSpPr>
          <p:nvPr/>
        </p:nvCxnSpPr>
        <p:spPr>
          <a:xfrm>
            <a:off x="4114800" y="4452552"/>
            <a:ext cx="0" cy="139013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86F812A-EC07-EAC8-3C84-32507004A01C}"/>
              </a:ext>
            </a:extLst>
          </p:cNvPr>
          <p:cNvCxnSpPr>
            <a:cxnSpLocks/>
          </p:cNvCxnSpPr>
          <p:nvPr/>
        </p:nvCxnSpPr>
        <p:spPr>
          <a:xfrm>
            <a:off x="4304270" y="4452552"/>
            <a:ext cx="0" cy="139013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2E6A16-1FC1-F6BC-66AE-B07BA4F177CF}"/>
              </a:ext>
            </a:extLst>
          </p:cNvPr>
          <p:cNvCxnSpPr>
            <a:cxnSpLocks/>
          </p:cNvCxnSpPr>
          <p:nvPr/>
        </p:nvCxnSpPr>
        <p:spPr>
          <a:xfrm>
            <a:off x="3460299" y="5391666"/>
            <a:ext cx="1539659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6E685DA-3A76-BC63-44A0-3E0368928AE6}"/>
              </a:ext>
            </a:extLst>
          </p:cNvPr>
          <p:cNvCxnSpPr>
            <a:cxnSpLocks/>
          </p:cNvCxnSpPr>
          <p:nvPr/>
        </p:nvCxnSpPr>
        <p:spPr>
          <a:xfrm>
            <a:off x="3460299" y="5638769"/>
            <a:ext cx="1539659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273C68A3-4070-6422-470D-EF762010821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31" t="39367"/>
          <a:stretch/>
        </p:blipFill>
        <p:spPr>
          <a:xfrm rot="16200000">
            <a:off x="1053003" y="1998129"/>
            <a:ext cx="2047327" cy="154927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C507108-DF33-DF2A-B498-B5AA1F07DB9C}"/>
              </a:ext>
            </a:extLst>
          </p:cNvPr>
          <p:cNvSpPr/>
          <p:nvPr/>
        </p:nvSpPr>
        <p:spPr>
          <a:xfrm>
            <a:off x="4761470" y="3466071"/>
            <a:ext cx="678631" cy="43575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3FF0C2-2BAA-D4CC-7DF6-C995FD27CC9F}"/>
              </a:ext>
            </a:extLst>
          </p:cNvPr>
          <p:cNvSpPr txBox="1"/>
          <p:nvPr/>
        </p:nvSpPr>
        <p:spPr>
          <a:xfrm rot="20007903">
            <a:off x="5601986" y="3003344"/>
            <a:ext cx="1564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 New Roman"/>
                <a:cs typeface="Times New Roman"/>
              </a:rPr>
              <a:t>Glauber modeling ~ multiplicity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EE4BBD-103A-1433-3A2D-82D45260B146}"/>
              </a:ext>
            </a:extLst>
          </p:cNvPr>
          <p:cNvSpPr txBox="1"/>
          <p:nvPr/>
        </p:nvSpPr>
        <p:spPr>
          <a:xfrm>
            <a:off x="1869409" y="6322675"/>
            <a:ext cx="4670061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  <a:latin typeface="Times New Roman"/>
                <a:cs typeface="Times New Roman"/>
              </a:rPr>
              <a:t>This is already a point of concern about </a:t>
            </a:r>
            <a:r>
              <a:rPr lang="en-US" sz="2000" dirty="0" err="1">
                <a:solidFill>
                  <a:srgbClr val="7030A0"/>
                </a:solidFill>
                <a:latin typeface="Times New Roman"/>
                <a:cs typeface="Times New Roman"/>
              </a:rPr>
              <a:t>T</a:t>
            </a:r>
            <a:r>
              <a:rPr lang="en-US" sz="2000" baseline="-25000" dirty="0" err="1">
                <a:solidFill>
                  <a:srgbClr val="7030A0"/>
                </a:solidFill>
                <a:latin typeface="Times New Roman"/>
                <a:cs typeface="Times New Roman"/>
              </a:rPr>
              <a:t>pA</a:t>
            </a:r>
            <a:endParaRPr lang="en-US" sz="2000" baseline="-250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779697A-E010-2872-52D6-BD4F5EC1EA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25158" y="21810"/>
            <a:ext cx="763672" cy="96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0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EC1D22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dirty="0" smtClean="0">
            <a:latin typeface="Times New Roman"/>
            <a:cs typeface="Times New Roman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21837</TotalTime>
  <Words>1996</Words>
  <Application>Microsoft Macintosh PowerPoint</Application>
  <PresentationFormat>On-screen Show (4:3)</PresentationFormat>
  <Paragraphs>356</Paragraphs>
  <Slides>29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微軟正黑體</vt:lpstr>
      <vt:lpstr>Arial</vt:lpstr>
      <vt:lpstr>Calibri</vt:lpstr>
      <vt:lpstr>Cambria Math</vt:lpstr>
      <vt:lpstr>Handwriting - Dakota</vt:lpstr>
      <vt:lpstr>Symbol</vt:lpstr>
      <vt:lpstr>Times New Roman</vt:lpstr>
      <vt:lpstr>Office Theme</vt:lpstr>
      <vt:lpstr>Equation</vt:lpstr>
      <vt:lpstr>Searching for jet quenching in small systems: experiment</vt:lpstr>
      <vt:lpstr>PowerPoint Presentation</vt:lpstr>
      <vt:lpstr>Jet quenching in A+A: inclusive production (RAA)</vt:lpstr>
      <vt:lpstr>Jet quenching in small systems? Inclusive jet production (RpA)</vt:lpstr>
      <vt:lpstr>Collision geometry: experiment</vt:lpstr>
      <vt:lpstr>Collision geometry experiment: A+A</vt:lpstr>
      <vt:lpstr>Collision geometry: Glauber modeling</vt:lpstr>
      <vt:lpstr>Experimental tests of Glauber scaling</vt:lpstr>
      <vt:lpstr>Collision geometry: experiment + modeling</vt:lpstr>
      <vt:lpstr>EA and hard probes I</vt:lpstr>
      <vt:lpstr>EA and hard probes II</vt:lpstr>
      <vt:lpstr>RpA with different EA observables</vt:lpstr>
      <vt:lpstr>Solution I: MB O+O</vt:lpstr>
      <vt:lpstr>Where do we see evidence of collective effects in small systems? </vt:lpstr>
      <vt:lpstr>Solution II: cross-section ratios</vt:lpstr>
      <vt:lpstr>Searching for jet quenching in small systems:  cross-section ratios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Cross section ratios in small systems:  comparison of jet quenching measurements</vt:lpstr>
      <vt:lpstr>PowerPoint Presentation</vt:lpstr>
      <vt:lpstr>PowerPoint Presentation</vt:lpstr>
      <vt:lpstr>Summary and outlook</vt:lpstr>
      <vt:lpstr>Extra slides</vt:lpstr>
      <vt:lpstr>PowerPoint Presentation</vt:lpstr>
      <vt:lpstr>Precise d+Au geometry with forward neutrons</vt:lpstr>
    </vt:vector>
  </TitlesOfParts>
  <Company>LBNL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Jacobs</dc:creator>
  <cp:lastModifiedBy>Peter J</cp:lastModifiedBy>
  <cp:revision>2469</cp:revision>
  <dcterms:created xsi:type="dcterms:W3CDTF">2011-06-20T01:07:22Z</dcterms:created>
  <dcterms:modified xsi:type="dcterms:W3CDTF">2024-06-27T00:50:29Z</dcterms:modified>
</cp:coreProperties>
</file>