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sldIdLst>
    <p:sldId id="256" r:id="rId2"/>
    <p:sldId id="415" r:id="rId3"/>
    <p:sldId id="257" r:id="rId4"/>
    <p:sldId id="403" r:id="rId5"/>
    <p:sldId id="404" r:id="rId6"/>
    <p:sldId id="405" r:id="rId7"/>
    <p:sldId id="424" r:id="rId8"/>
    <p:sldId id="685" r:id="rId9"/>
    <p:sldId id="406" r:id="rId10"/>
    <p:sldId id="430" r:id="rId11"/>
    <p:sldId id="407" r:id="rId12"/>
    <p:sldId id="414" r:id="rId13"/>
    <p:sldId id="420" r:id="rId14"/>
    <p:sldId id="690" r:id="rId15"/>
    <p:sldId id="421" r:id="rId16"/>
    <p:sldId id="691" r:id="rId17"/>
    <p:sldId id="426" r:id="rId18"/>
    <p:sldId id="689" r:id="rId19"/>
    <p:sldId id="425" r:id="rId20"/>
    <p:sldId id="428" r:id="rId21"/>
    <p:sldId id="372" r:id="rId22"/>
    <p:sldId id="381" r:id="rId23"/>
    <p:sldId id="396" r:id="rId24"/>
    <p:sldId id="397" r:id="rId25"/>
    <p:sldId id="346" r:id="rId26"/>
    <p:sldId id="382" r:id="rId27"/>
    <p:sldId id="395" r:id="rId28"/>
    <p:sldId id="388" r:id="rId29"/>
    <p:sldId id="398" r:id="rId30"/>
    <p:sldId id="391" r:id="rId31"/>
    <p:sldId id="400" r:id="rId32"/>
    <p:sldId id="408" r:id="rId33"/>
    <p:sldId id="687" r:id="rId34"/>
    <p:sldId id="429" r:id="rId35"/>
    <p:sldId id="374" r:id="rId36"/>
    <p:sldId id="371" r:id="rId37"/>
    <p:sldId id="416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71" autoAdjust="0"/>
    <p:restoredTop sz="94660"/>
  </p:normalViewPr>
  <p:slideViewPr>
    <p:cSldViewPr snapToGrid="0">
      <p:cViewPr varScale="1">
        <p:scale>
          <a:sx n="81" d="100"/>
          <a:sy n="81" d="100"/>
        </p:scale>
        <p:origin x="90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1ABDC-EA8B-47E9-B0A2-A13C31445D06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C4234-ACD1-45F9-B727-F1989AB14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532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678603-B6EF-4F80-BDED-56CD02E1C8A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520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678603-B6EF-4F80-BDED-56CD02E1C8A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871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我们通常在</a:t>
            </a:r>
            <a:r>
              <a:rPr lang="en-US" altLang="zh-CN" dirty="0"/>
              <a:t>845G</a:t>
            </a:r>
            <a:r>
              <a:rPr lang="zh-CN" altLang="en-US" dirty="0"/>
              <a:t>进行蒸发冷却（其时散射长度为负，</a:t>
            </a:r>
            <a:r>
              <a:rPr lang="en-US" altLang="zh-CN" dirty="0"/>
              <a:t>as = -1.8 um)</a:t>
            </a:r>
            <a:r>
              <a:rPr lang="zh-CN" altLang="en-US" dirty="0"/>
              <a:t>，这样可以比较快。我们实现了在两个不同光阱中的蒸发冷却。这个表格是将光阱功率降低到 </a:t>
            </a:r>
            <a:r>
              <a:rPr lang="en-US" altLang="zh-CN" dirty="0"/>
              <a:t>1 W</a:t>
            </a:r>
            <a:r>
              <a:rPr lang="zh-CN" altLang="en-US" dirty="0"/>
              <a:t>时，在两个版本光阱中制备</a:t>
            </a:r>
            <a:r>
              <a:rPr lang="en-US" altLang="zh-CN" dirty="0"/>
              <a:t>6Li</a:t>
            </a:r>
            <a:r>
              <a:rPr lang="zh-CN" altLang="en-US" dirty="0"/>
              <a:t>原子气体的基本性质。因为原子气体被冷却到接近一倍的费米温度处，是非简并状态的，密度分布还是可以用高斯密度分布来拟合。这种正常相的费米气体（冷原子气体）很容易表现出各向异性膨胀特点，其强弱可以外磁场来改变。（右上图）是在</a:t>
            </a:r>
            <a:r>
              <a:rPr lang="en-US" altLang="zh-CN" dirty="0"/>
              <a:t>831G</a:t>
            </a:r>
            <a:r>
              <a:rPr lang="zh-CN" altLang="en-US" dirty="0"/>
              <a:t>时观测到各向异性膨胀，（右下图）是</a:t>
            </a:r>
            <a:r>
              <a:rPr lang="en-US" altLang="zh-CN" dirty="0"/>
              <a:t>757G</a:t>
            </a:r>
            <a:r>
              <a:rPr lang="zh-CN" altLang="en-US" dirty="0"/>
              <a:t>外磁场条件下的观测到各向异性膨胀。它们的差别在于初始各向异性，分别是</a:t>
            </a:r>
            <a:r>
              <a:rPr lang="en-US" altLang="zh-CN" dirty="0"/>
              <a:t>1/11.4</a:t>
            </a:r>
            <a:r>
              <a:rPr lang="zh-CN" altLang="en-US" dirty="0"/>
              <a:t>和</a:t>
            </a:r>
            <a:r>
              <a:rPr lang="en-US" altLang="zh-CN" dirty="0"/>
              <a:t>1/3.17. </a:t>
            </a:r>
          </a:p>
          <a:p>
            <a:r>
              <a:rPr lang="zh-CN" altLang="en-US" dirty="0"/>
              <a:t>（时序图中的磁场调节范围并不是我们实验中最大的范围。实际上磁场最大可调到 </a:t>
            </a:r>
            <a:r>
              <a:rPr lang="en-US" altLang="zh-CN" dirty="0"/>
              <a:t>1230 G</a:t>
            </a:r>
            <a:r>
              <a:rPr lang="zh-CN" altLang="en-US" dirty="0"/>
              <a:t>）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27522-CC3B-4AAA-B073-327738CE7EF4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35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678603-B6EF-4F80-BDED-56CD02E1C8A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42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678603-B6EF-4F80-BDED-56CD02E1C8A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6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i="1" dirty="0" err="1"/>
              <a:t>Phys.Rev.Lett</a:t>
            </a:r>
            <a:r>
              <a:rPr lang="en-US" i="1" dirty="0"/>
              <a:t>.</a:t>
            </a:r>
            <a:r>
              <a:rPr lang="en-US" dirty="0"/>
              <a:t> 106 (2011) 192301,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i="1" dirty="0" err="1"/>
              <a:t>Phys.Rev.Lett</a:t>
            </a:r>
            <a:r>
              <a:rPr lang="en-US" i="1" dirty="0"/>
              <a:t>.</a:t>
            </a:r>
            <a:r>
              <a:rPr lang="en-US" dirty="0"/>
              <a:t> 109 (2012) 139904 (erratum)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678603-B6EF-4F80-BDED-56CD02E1C8A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271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678603-B6EF-4F80-BDED-56CD02E1C8A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61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F8306-D0D9-0A19-7DE0-043C806352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0000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E6201E-6A25-E176-3314-A563BDBA7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71AB9-72EE-8F9D-F8C4-DEBF69984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2D65E-6965-36C5-D9C0-434F1C095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C4F08-A879-3EFC-E04C-CDD72E101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986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33194-37EE-9B96-C992-1C8A2ACAD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2521F0-A791-75E4-47FE-36FA7E3A38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E286D-840C-4D2C-A640-A8E003808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926C6-8482-DB3C-77C0-CCFE587FB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BD04C0-8BAD-01DB-6E5E-5E86D6DFE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512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9D29DE-C726-EB87-A638-50DAEC91D5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A0F9C2-15C8-BE35-B9DD-54BAB63D71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32B51-A799-3D7B-1839-2AC9F6493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310FE-D1D8-CC0B-1601-F84C3D450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975FE-FD84-37A3-52D4-4A11F3EB3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99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225BC-7236-061D-C06E-4613EAE8E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931"/>
            <a:ext cx="10515600" cy="1158870"/>
          </a:xfrm>
        </p:spPr>
        <p:txBody>
          <a:bodyPr/>
          <a:lstStyle>
            <a:lvl1pPr algn="ctr">
              <a:defRPr b="1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BC91A-5FB8-8EF2-36C0-876B61C5D2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48485-74A4-663D-0AA7-5A9543779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68565-ACEE-FA26-994B-6D8665D9F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74900" y="6462366"/>
            <a:ext cx="8026400" cy="365125"/>
          </a:xfrm>
        </p:spPr>
        <p:txBody>
          <a:bodyPr/>
          <a:lstStyle/>
          <a:p>
            <a:r>
              <a:rPr lang="en-US" dirty="0"/>
              <a:t>The 4th International Workshop on QCD Collectivity at the Smallest Scales - Qingdao - June 24-28,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07DD9-DED1-F61D-88CA-75C87726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A81B620-F879-46DC-A061-471C06BF86F0}" type="slidenum">
              <a:rPr lang="en-US" smtClean="0"/>
              <a:pPr/>
              <a:t>‹#›</a:t>
            </a:fld>
            <a:r>
              <a:rPr lang="en-US" dirty="0"/>
              <a:t>/33</a:t>
            </a:r>
          </a:p>
        </p:txBody>
      </p:sp>
    </p:spTree>
    <p:extLst>
      <p:ext uri="{BB962C8B-B14F-4D97-AF65-F5344CB8AC3E}">
        <p14:creationId xmlns:p14="http://schemas.microsoft.com/office/powerpoint/2010/main" val="329026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B1B6F-F51A-9CB8-9862-896CD01E6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8AAF0E-C878-F37C-B8DA-CA6BE16FE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E2D67-BE3F-41F3-0F01-679E745EE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DEDD7-3FFD-CA36-379B-3519C8AC0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A90AB-9689-8ACB-315D-7FB4D20A7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99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3488F-04B3-F3D5-A2A1-1DA98633F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AAF62-7DA2-1891-2ABB-CFAEA3BE4F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CD5C85-3453-05DF-C998-5AF7CEA872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FC7215-F2BF-5991-2DD7-FFE200033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74974C-4750-0C6B-5BFC-94279FB2D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68BD24-B486-F600-677A-AC3B9D622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435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51EA6-6E2B-633E-429D-474D5CCFE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057F91-B126-7664-95C2-78DF08AA2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080A69-50F8-9488-6BE9-70DE10D74D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5C7D34-C5AE-E53D-ED1C-ECE702086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B8A906-EAD4-40DC-9F90-7A9570CEF8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338AE9-187E-04D7-FB8A-0964CAEF3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911E71-3E60-DF4F-9BB9-1C823DC4D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FDF5C-F15E-12B8-7AC9-30D5EDBC4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25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DACE8-35A6-2F15-17C4-1A6963CBC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F7F8D6-582D-295B-A33F-FB78EF848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0FD257-95D4-D336-75D5-A44A25693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E415CC-C508-E3FC-6D97-4A0C2CFA0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5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B0A940-B4B3-7313-7A62-5EC9CAB27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A4D1E0-0F53-BDBF-EA8E-19F9FDA05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10C890-51A6-DF17-89B4-2430FDD98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628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F181E-F665-85AF-7279-CC5EE9900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D5E1B4-65D4-7345-A8CE-D8D9C1C06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338680-408E-8AFA-F3A1-8D886C1B94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F3A026-F077-8DB4-622E-CEAA9FBDA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41DED5-B4E2-58BF-DAB4-B8A143CEB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6BE0E6-B31B-09B3-EC4D-872D0725A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25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BD54D-14F9-8000-8EBB-760F3815C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02ACAD-8E8A-79B6-A4A8-63ECD6CFD1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40809C-2353-3BDF-E14D-7A12198932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7771E-AF2E-6746-5B69-9AACBDB66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9CF704-298D-8E40-91A1-7D8C3BFCF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9055E-08B9-8A07-7D2F-0E1F1F018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111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63D14F8-1085-A816-1591-21608BA5EEA1}"/>
              </a:ext>
            </a:extLst>
          </p:cNvPr>
          <p:cNvSpPr/>
          <p:nvPr userDrawn="1"/>
        </p:nvSpPr>
        <p:spPr>
          <a:xfrm>
            <a:off x="0" y="6462366"/>
            <a:ext cx="12192000" cy="4025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E3828A-DA13-11D7-43E6-E7FAAEFB365F}"/>
              </a:ext>
            </a:extLst>
          </p:cNvPr>
          <p:cNvSpPr/>
          <p:nvPr userDrawn="1"/>
        </p:nvSpPr>
        <p:spPr>
          <a:xfrm>
            <a:off x="0" y="0"/>
            <a:ext cx="12192000" cy="10469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F4EE47-3895-061A-59B2-0301DA1A4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93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086D5E-6775-8531-1AB2-5EEC96DD74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BEA5A-DD81-D0C8-EC1D-79A8123569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623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452F5C-85B6-5804-E5B1-8883FBDBB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6236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4th International Workshop on QCD Collectivity at the Smallest Scales - Qingdao - June 24-28,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8E1EF-8915-90E1-64EB-6766FFBD39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623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1B620-F879-46DC-A061-471C06BF8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19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emf"/><Relationship Id="rId4" Type="http://schemas.openxmlformats.org/officeDocument/2006/relationships/image" Target="../media/image5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6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gi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png"/><Relationship Id="rId4" Type="http://schemas.openxmlformats.org/officeDocument/2006/relationships/image" Target="../media/image7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emf"/><Relationship Id="rId3" Type="http://schemas.openxmlformats.org/officeDocument/2006/relationships/image" Target="../media/image79.png"/><Relationship Id="rId7" Type="http://schemas.openxmlformats.org/officeDocument/2006/relationships/image" Target="../media/image48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0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Relationship Id="rId9" Type="http://schemas.openxmlformats.org/officeDocument/2006/relationships/image" Target="../media/image83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image" Target="../media/image85.png"/><Relationship Id="rId7" Type="http://schemas.openxmlformats.org/officeDocument/2006/relationships/oleObject" Target="../embeddings/oleObject3.bin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85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11" Type="http://schemas.openxmlformats.org/officeDocument/2006/relationships/image" Target="../media/image94.emf"/><Relationship Id="rId5" Type="http://schemas.openxmlformats.org/officeDocument/2006/relationships/image" Target="../media/image76.png"/><Relationship Id="rId10" Type="http://schemas.openxmlformats.org/officeDocument/2006/relationships/image" Target="../media/image93.emf"/><Relationship Id="rId4" Type="http://schemas.openxmlformats.org/officeDocument/2006/relationships/image" Target="../media/image89.png"/><Relationship Id="rId9" Type="http://schemas.openxmlformats.org/officeDocument/2006/relationships/image" Target="../media/image92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99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11.png"/><Relationship Id="rId7" Type="http://schemas.openxmlformats.org/officeDocument/2006/relationships/image" Target="../media/image10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11" Type="http://schemas.openxmlformats.org/officeDocument/2006/relationships/image" Target="../media/image105.png"/><Relationship Id="rId5" Type="http://schemas.openxmlformats.org/officeDocument/2006/relationships/image" Target="../media/image12.png"/><Relationship Id="rId10" Type="http://schemas.openxmlformats.org/officeDocument/2006/relationships/image" Target="../media/image104.png"/><Relationship Id="rId4" Type="http://schemas.openxmlformats.org/officeDocument/2006/relationships/image" Target="../media/image100.png"/><Relationship Id="rId9" Type="http://schemas.openxmlformats.org/officeDocument/2006/relationships/image" Target="../media/image10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58532-896D-6584-26CA-29BF8AB278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22362"/>
            <a:ext cx="12192000" cy="1849437"/>
          </a:xfrm>
        </p:spPr>
        <p:txBody>
          <a:bodyPr/>
          <a:lstStyle/>
          <a:p>
            <a:r>
              <a:rPr lang="en-US" dirty="0"/>
              <a:t>Experimental Overview – RHIC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716A55-5E10-DCAD-C572-15413F2AA0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Fuqiang Wang </a:t>
            </a:r>
            <a:r>
              <a:rPr lang="en-US" dirty="0">
                <a:solidFill>
                  <a:srgbClr val="2A15C5"/>
                </a:solidFill>
              </a:rPr>
              <a:t>(</a:t>
            </a:r>
            <a:r>
              <a:rPr lang="ja-JP" altLang="en-US" dirty="0">
                <a:solidFill>
                  <a:srgbClr val="2A15C5"/>
                </a:solidFill>
              </a:rPr>
              <a:t>王福强</a:t>
            </a:r>
            <a:r>
              <a:rPr lang="en-US" altLang="ja-JP" dirty="0">
                <a:solidFill>
                  <a:srgbClr val="2A15C5"/>
                </a:solidFill>
              </a:rPr>
              <a:t>)</a:t>
            </a:r>
            <a:endParaRPr lang="en-US" dirty="0">
              <a:solidFill>
                <a:srgbClr val="2A15C5"/>
              </a:solidFill>
            </a:endParaRPr>
          </a:p>
          <a:p>
            <a:r>
              <a:rPr lang="zh-CN" altLang="en-US" dirty="0"/>
              <a:t>湖州师范学院</a:t>
            </a:r>
            <a:endParaRPr lang="en-US" altLang="zh-CN" dirty="0"/>
          </a:p>
          <a:p>
            <a:r>
              <a:rPr lang="en-US" dirty="0"/>
              <a:t>Purdue University</a:t>
            </a:r>
          </a:p>
        </p:txBody>
      </p:sp>
    </p:spTree>
    <p:extLst>
      <p:ext uri="{BB962C8B-B14F-4D97-AF65-F5344CB8AC3E}">
        <p14:creationId xmlns:p14="http://schemas.microsoft.com/office/powerpoint/2010/main" val="891731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5F5E9-05C4-5C61-AAFF-97272C42B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 MUCH ENERGY LOSS IN SMALL SYSTEMS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0EF88-AAD9-118F-3080-C88A60277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E7C898-DF13-0C3A-E26A-9CC5FA537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42A6A-D583-B867-1884-5808556AD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B2AA8C8-5F21-D595-D5CD-CD0C4584D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540" y="2334921"/>
            <a:ext cx="4520232" cy="331009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382A254-517C-2092-7BF8-40C18D404A26}"/>
              </a:ext>
            </a:extLst>
          </p:cNvPr>
          <p:cNvSpPr txBox="1"/>
          <p:nvPr/>
        </p:nvSpPr>
        <p:spPr>
          <a:xfrm>
            <a:off x="5500466" y="5427150"/>
            <a:ext cx="60936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Clear suppression can be seen in central </a:t>
            </a:r>
            <a:r>
              <a:rPr lang="en-US" b="0" i="0" u="none" strike="noStrike" baseline="0" dirty="0" err="1">
                <a:solidFill>
                  <a:srgbClr val="FF0000"/>
                </a:solidFill>
                <a:latin typeface="Calibri" panose="020F0502020204030204" pitchFamily="34" charset="0"/>
              </a:rPr>
              <a:t>d+Au</a:t>
            </a:r>
            <a:r>
              <a:rPr lang="en-US" b="0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r>
              <a:rPr lang="en-U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while it’s consistent to 1 at peripheral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190AD16-5C3D-B0DB-89F8-21C19A851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4650" y="2757149"/>
            <a:ext cx="1180737" cy="19575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23CB555-B722-E646-6811-6A4B3378B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9646" y="2757149"/>
            <a:ext cx="1181641" cy="195753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49098F1-6B6C-2FC8-D109-F68664FCE4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6447" y="1107684"/>
            <a:ext cx="2722418" cy="115927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C703792-0781-3D97-F317-84F9AACEF45A}"/>
              </a:ext>
            </a:extLst>
          </p:cNvPr>
          <p:cNvSpPr txBox="1"/>
          <p:nvPr/>
        </p:nvSpPr>
        <p:spPr>
          <a:xfrm>
            <a:off x="6091287" y="2086989"/>
            <a:ext cx="47725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u="none" strike="noStrike" baseline="0" dirty="0">
                <a:solidFill>
                  <a:srgbClr val="0070C0"/>
                </a:solidFill>
                <a:latin typeface="Optima-Bold"/>
              </a:rPr>
              <a:t>PHENIX, </a:t>
            </a:r>
            <a:r>
              <a:rPr lang="en-US" sz="1600" i="1" dirty="0">
                <a:solidFill>
                  <a:srgbClr val="0070C0"/>
                </a:solidFill>
                <a:latin typeface="Optima-Regular"/>
              </a:rPr>
              <a:t>2303.12899. </a:t>
            </a:r>
            <a:r>
              <a:rPr lang="en-US" sz="1600" i="1" u="none" strike="noStrike" baseline="0" dirty="0">
                <a:solidFill>
                  <a:srgbClr val="0070C0"/>
                </a:solidFill>
                <a:latin typeface="Optima-Bold"/>
              </a:rPr>
              <a:t>Maya SHIMOMURA, SQM</a:t>
            </a:r>
            <a:endParaRPr lang="en-US" sz="1600" i="1" dirty="0">
              <a:solidFill>
                <a:srgbClr val="0070C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50A5F4-573C-0B71-8E00-37B1A0D9263B}"/>
              </a:ext>
            </a:extLst>
          </p:cNvPr>
          <p:cNvSpPr txBox="1"/>
          <p:nvPr/>
        </p:nvSpPr>
        <p:spPr>
          <a:xfrm>
            <a:off x="659417" y="1856994"/>
            <a:ext cx="38211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PHENIX, PRC 90, 034902 (2014)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1013641-954A-9E06-3526-E2123F74265D}"/>
              </a:ext>
            </a:extLst>
          </p:cNvPr>
          <p:cNvGrpSpPr/>
          <p:nvPr/>
        </p:nvGrpSpPr>
        <p:grpSpPr>
          <a:xfrm>
            <a:off x="209986" y="4027774"/>
            <a:ext cx="4533243" cy="2247049"/>
            <a:chOff x="180474" y="1669952"/>
            <a:chExt cx="4533243" cy="2247049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597B5BE-F82F-6EE3-2610-E15A05052E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0474" y="1959464"/>
              <a:ext cx="4533243" cy="1957537"/>
            </a:xfrm>
            <a:prstGeom prst="rect">
              <a:avLst/>
            </a:prstGeom>
          </p:spPr>
        </p:pic>
        <p:sp>
          <p:nvSpPr>
            <p:cNvPr id="25" name="Text Box 5">
              <a:extLst>
                <a:ext uri="{FF2B5EF4-FFF2-40B4-BE49-F238E27FC236}">
                  <a16:creationId xmlns:a16="http://schemas.microsoft.com/office/drawing/2014/main" id="{A37F65B8-CA07-BC20-2224-F032051C7E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2289" y="1669952"/>
              <a:ext cx="1251560" cy="314574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rgbClr val="618FFD">
                      <a:lumMod val="75000"/>
                    </a:srgbClr>
                  </a:solidFill>
                  <a:latin typeface="Arial"/>
                </a:rPr>
                <a:t>N</a:t>
              </a:r>
              <a:r>
                <a:rPr lang="en-US" sz="1600" b="1" baseline="-25000" dirty="0">
                  <a:solidFill>
                    <a:srgbClr val="618FFD">
                      <a:lumMod val="75000"/>
                    </a:srgbClr>
                  </a:solidFill>
                  <a:latin typeface="Arial"/>
                </a:rPr>
                <a:t>ch</a:t>
              </a:r>
              <a:r>
                <a:rPr lang="en-US" sz="1600" b="1" dirty="0">
                  <a:solidFill>
                    <a:srgbClr val="618FFD">
                      <a:lumMod val="75000"/>
                    </a:srgbClr>
                  </a:solidFill>
                  <a:latin typeface="Arial"/>
                </a:rPr>
                <a:t> vs N</a:t>
              </a:r>
              <a:r>
                <a:rPr lang="en-US" sz="1600" b="1" baseline="-25000" dirty="0">
                  <a:solidFill>
                    <a:srgbClr val="618FFD">
                      <a:lumMod val="75000"/>
                    </a:srgbClr>
                  </a:solidFill>
                  <a:latin typeface="Arial"/>
                </a:rPr>
                <a:t>part</a:t>
              </a:r>
              <a:endPara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rgbClr val="618FFD">
                    <a:lumMod val="75000"/>
                  </a:srgbClr>
                </a:solidFill>
                <a:effectLst/>
                <a:uLnTx/>
                <a:uFillTx/>
                <a:latin typeface="Symbol" panose="05050102010706020507" pitchFamily="18" charset="2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07292702-477A-5F08-8B1A-5BAA05EDF316}"/>
              </a:ext>
            </a:extLst>
          </p:cNvPr>
          <p:cNvSpPr txBox="1"/>
          <p:nvPr/>
        </p:nvSpPr>
        <p:spPr>
          <a:xfrm>
            <a:off x="303365" y="2856227"/>
            <a:ext cx="45332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centrality ≠ geometry (</a:t>
            </a:r>
            <a:r>
              <a:rPr lang="en-US" dirty="0" err="1"/>
              <a:t>b,N</a:t>
            </a:r>
            <a:r>
              <a:rPr lang="en-US" baseline="-25000" dirty="0" err="1"/>
              <a:t>part</a:t>
            </a:r>
            <a:r>
              <a:rPr lang="en-US" dirty="0"/>
              <a:t>, </a:t>
            </a:r>
            <a:r>
              <a:rPr lang="en-US" dirty="0">
                <a:latin typeface="Symbol" panose="05050102010706020507" pitchFamily="18" charset="2"/>
              </a:rPr>
              <a:t>e</a:t>
            </a:r>
            <a:r>
              <a:rPr lang="en-US" dirty="0"/>
              <a:t>,..)</a:t>
            </a:r>
          </a:p>
          <a:p>
            <a:r>
              <a:rPr lang="en-US" dirty="0" err="1"/>
              <a:t>R</a:t>
            </a:r>
            <a:r>
              <a:rPr lang="en-US" baseline="-25000" dirty="0" err="1"/>
              <a:t>pA</a:t>
            </a:r>
            <a:r>
              <a:rPr lang="en-US" dirty="0"/>
              <a:t> measurements difficult and tricky</a:t>
            </a:r>
          </a:p>
          <a:p>
            <a:r>
              <a:rPr lang="en-US" dirty="0"/>
              <a:t>strong R</a:t>
            </a:r>
            <a:r>
              <a:rPr lang="en-US" baseline="-25000" dirty="0"/>
              <a:t>AA</a:t>
            </a:r>
            <a:r>
              <a:rPr lang="en-US" dirty="0"/>
              <a:t> bias in peripheral (&gt; 60%)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98E68B-25C0-167F-1DD9-501F4FE65D97}"/>
              </a:ext>
            </a:extLst>
          </p:cNvPr>
          <p:cNvSpPr txBox="1"/>
          <p:nvPr/>
        </p:nvSpPr>
        <p:spPr>
          <a:xfrm>
            <a:off x="247066" y="2271447"/>
            <a:ext cx="45332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Centrality tricky in small systems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DB8148-FBE4-CC20-C632-701C996F5468}"/>
              </a:ext>
            </a:extLst>
          </p:cNvPr>
          <p:cNvSpPr txBox="1"/>
          <p:nvPr/>
        </p:nvSpPr>
        <p:spPr>
          <a:xfrm>
            <a:off x="209986" y="1171172"/>
            <a:ext cx="6937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No strong jet suppression is observed in high-</a:t>
            </a:r>
            <a:r>
              <a:rPr lang="en-US" sz="2000" dirty="0" err="1">
                <a:solidFill>
                  <a:srgbClr val="0000FF"/>
                </a:solidFill>
              </a:rPr>
              <a:t>mult</a:t>
            </a:r>
            <a:r>
              <a:rPr lang="en-US" sz="2000" dirty="0">
                <a:solidFill>
                  <a:srgbClr val="0000FF"/>
                </a:solidFill>
              </a:rPr>
              <a:t>. small systems</a:t>
            </a:r>
          </a:p>
        </p:txBody>
      </p:sp>
    </p:spTree>
    <p:extLst>
      <p:ext uri="{BB962C8B-B14F-4D97-AF65-F5344CB8AC3E}">
        <p14:creationId xmlns:p14="http://schemas.microsoft.com/office/powerpoint/2010/main" val="3462063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6154E-E26A-7DC7-40C0-70491EAF2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SO, NOW WHAT?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EA89D-FC0C-820F-096E-88000AF6E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251" y="1432448"/>
            <a:ext cx="4029694" cy="4351338"/>
          </a:xfrm>
        </p:spPr>
        <p:txBody>
          <a:bodyPr>
            <a:normAutofit/>
          </a:bodyPr>
          <a:lstStyle/>
          <a:p>
            <a:r>
              <a:rPr lang="en-US" sz="2400" dirty="0"/>
              <a:t>High pt suppression is very large -&gt; no doubt about jet quenching </a:t>
            </a:r>
            <a:r>
              <a:rPr lang="en-US" sz="2400" dirty="0">
                <a:solidFill>
                  <a:srgbClr val="FF0000"/>
                </a:solidFill>
                <a:sym typeface="Wingdings" panose="05000000000000000000" pitchFamily="2" charset="2"/>
              </a:rPr>
              <a:t></a:t>
            </a:r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/>
          </a:p>
          <a:p>
            <a:r>
              <a:rPr lang="en-US" sz="2400" dirty="0"/>
              <a:t>Flow in small system is quite large, </a:t>
            </a:r>
            <a:r>
              <a:rPr lang="en-US" sz="2400" dirty="0">
                <a:latin typeface="Symbol" panose="05050102010706020507" pitchFamily="18" charset="2"/>
              </a:rPr>
              <a:t>~</a:t>
            </a:r>
            <a:r>
              <a:rPr lang="en-US" sz="2400" dirty="0"/>
              <a:t>AA </a:t>
            </a:r>
            <a:r>
              <a:rPr lang="en-US" sz="2400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US" sz="2400" dirty="0">
              <a:solidFill>
                <a:srgbClr val="FF0000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Small system QGP droplets? (Tevatron pbar-p, PHENIX He3 droplets)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Large system not yet quite hydrodynamic?</a:t>
            </a:r>
          </a:p>
          <a:p>
            <a:pPr lvl="1"/>
            <a:endParaRPr lang="en-US" sz="20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B5D5ED-DFF2-74B1-EDB8-7B96A066E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8D73C-185F-B643-993E-7CE0A0E94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3000E-A2E8-25E7-F62B-D572C1DAF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5D8FB4-D846-D410-80A1-D1269207A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8366" y="1238716"/>
            <a:ext cx="3327383" cy="51378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2C1401A-3450-D60C-F1E3-47A6F9760869}"/>
              </a:ext>
            </a:extLst>
          </p:cNvPr>
          <p:cNvSpPr txBox="1"/>
          <p:nvPr/>
        </p:nvSpPr>
        <p:spPr>
          <a:xfrm>
            <a:off x="9757472" y="2454402"/>
            <a:ext cx="20950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70C0"/>
                </a:solidFill>
                <a:latin typeface="KJEOC L+ Gulliver"/>
              </a:rPr>
              <a:t>STAR, PL</a:t>
            </a:r>
            <a:r>
              <a:rPr lang="en-US" sz="1400" b="0" i="1" u="none" strike="noStrike" baseline="0" dirty="0">
                <a:solidFill>
                  <a:srgbClr val="0070C0"/>
                </a:solidFill>
                <a:latin typeface="KJEOC L+ Gulliver"/>
              </a:rPr>
              <a:t>B 747 (2015) 265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D119BB-48DF-2AAF-26D1-48F27B33EA99}"/>
              </a:ext>
            </a:extLst>
          </p:cNvPr>
          <p:cNvSpPr txBox="1"/>
          <p:nvPr/>
        </p:nvSpPr>
        <p:spPr>
          <a:xfrm>
            <a:off x="387228" y="5328121"/>
            <a:ext cx="82806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Reminder: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High </a:t>
            </a:r>
            <a:r>
              <a:rPr lang="en-US" sz="2000" dirty="0" err="1">
                <a:solidFill>
                  <a:srgbClr val="0000FF"/>
                </a:solidFill>
              </a:rPr>
              <a:t>mult</a:t>
            </a:r>
            <a:r>
              <a:rPr lang="en-US" sz="2000" dirty="0">
                <a:solidFill>
                  <a:srgbClr val="0000FF"/>
                </a:solidFill>
              </a:rPr>
              <a:t>. pp &amp; low </a:t>
            </a:r>
            <a:r>
              <a:rPr lang="en-US" sz="2000" dirty="0" err="1">
                <a:solidFill>
                  <a:srgbClr val="0000FF"/>
                </a:solidFill>
              </a:rPr>
              <a:t>mult</a:t>
            </a:r>
            <a:r>
              <a:rPr lang="en-US" sz="2000" dirty="0">
                <a:solidFill>
                  <a:srgbClr val="0000FF"/>
                </a:solidFill>
              </a:rPr>
              <a:t>. pp can be very different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Central AA are very different from high </a:t>
            </a:r>
            <a:r>
              <a:rPr lang="en-US" sz="2000" dirty="0" err="1">
                <a:solidFill>
                  <a:srgbClr val="0000FF"/>
                </a:solidFill>
              </a:rPr>
              <a:t>mult</a:t>
            </a:r>
            <a:r>
              <a:rPr lang="en-US" sz="2000" dirty="0">
                <a:solidFill>
                  <a:srgbClr val="0000FF"/>
                </a:solidFill>
              </a:rPr>
              <a:t>. pp, not quite the same physics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C18CA98-BED0-C661-D811-DE51C95CEF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3" t="4057" r="-493" b="1757"/>
          <a:stretch/>
        </p:blipFill>
        <p:spPr>
          <a:xfrm>
            <a:off x="4345945" y="1514908"/>
            <a:ext cx="4020796" cy="366466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91CB7E1-003B-7B74-DE10-DC9C5E47E076}"/>
              </a:ext>
            </a:extLst>
          </p:cNvPr>
          <p:cNvSpPr txBox="1"/>
          <p:nvPr/>
        </p:nvSpPr>
        <p:spPr>
          <a:xfrm>
            <a:off x="4988586" y="2784767"/>
            <a:ext cx="10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Nonfow</a:t>
            </a:r>
            <a:r>
              <a:rPr lang="en-US" dirty="0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B23260F-1AE8-525E-3A5E-D4D080DD33EE}"/>
              </a:ext>
            </a:extLst>
          </p:cNvPr>
          <p:cNvSpPr txBox="1"/>
          <p:nvPr/>
        </p:nvSpPr>
        <p:spPr>
          <a:xfrm>
            <a:off x="6336607" y="2785062"/>
            <a:ext cx="736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Flow?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9950F1-D3A3-A92B-8A1E-63A8793A612E}"/>
              </a:ext>
            </a:extLst>
          </p:cNvPr>
          <p:cNvSpPr txBox="1"/>
          <p:nvPr/>
        </p:nvSpPr>
        <p:spPr>
          <a:xfrm>
            <a:off x="5019287" y="1998259"/>
            <a:ext cx="20128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70C0"/>
                </a:solidFill>
              </a:rPr>
              <a:t>ALICE, 2211.04384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E90B746-90D3-80BB-E88A-1B5CE062B57A}"/>
              </a:ext>
            </a:extLst>
          </p:cNvPr>
          <p:cNvCxnSpPr/>
          <p:nvPr/>
        </p:nvCxnSpPr>
        <p:spPr>
          <a:xfrm>
            <a:off x="5005062" y="2793004"/>
            <a:ext cx="906150" cy="0"/>
          </a:xfrm>
          <a:prstGeom prst="line">
            <a:avLst/>
          </a:prstGeom>
          <a:ln w="1905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46E19F6-F8EF-181F-F205-DC7B4886A9D0}"/>
              </a:ext>
            </a:extLst>
          </p:cNvPr>
          <p:cNvCxnSpPr/>
          <p:nvPr/>
        </p:nvCxnSpPr>
        <p:spPr>
          <a:xfrm>
            <a:off x="6126004" y="2776528"/>
            <a:ext cx="90615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F694FEA-CABB-65C5-8DF0-75ECB023A697}"/>
              </a:ext>
            </a:extLst>
          </p:cNvPr>
          <p:cNvSpPr txBox="1"/>
          <p:nvPr/>
        </p:nvSpPr>
        <p:spPr>
          <a:xfrm>
            <a:off x="9468935" y="3427682"/>
            <a:ext cx="10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Nonfow</a:t>
            </a:r>
            <a:r>
              <a:rPr lang="en-US" dirty="0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AC860D-44F1-9EAB-395E-7BDE62666263}"/>
              </a:ext>
            </a:extLst>
          </p:cNvPr>
          <p:cNvSpPr txBox="1"/>
          <p:nvPr/>
        </p:nvSpPr>
        <p:spPr>
          <a:xfrm>
            <a:off x="10857061" y="3444019"/>
            <a:ext cx="736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Flow?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3780E13-70C9-390F-5B29-3F9070E0A275}"/>
              </a:ext>
            </a:extLst>
          </p:cNvPr>
          <p:cNvCxnSpPr/>
          <p:nvPr/>
        </p:nvCxnSpPr>
        <p:spPr>
          <a:xfrm>
            <a:off x="9533537" y="3435919"/>
            <a:ext cx="906150" cy="0"/>
          </a:xfrm>
          <a:prstGeom prst="line">
            <a:avLst/>
          </a:prstGeom>
          <a:ln w="1905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52D0937-2A3C-C1B8-2DE3-C701C6D862C0}"/>
              </a:ext>
            </a:extLst>
          </p:cNvPr>
          <p:cNvCxnSpPr/>
          <p:nvPr/>
        </p:nvCxnSpPr>
        <p:spPr>
          <a:xfrm>
            <a:off x="10646458" y="3435485"/>
            <a:ext cx="90615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4100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728DD-2798-9D99-0D0D-111F84CC3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NONFLOW ISSUE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D7F01-C034-B556-1907-B2856948C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0725"/>
            <a:ext cx="10515600" cy="39528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Flow/collectivity </a:t>
            </a:r>
            <a:r>
              <a:rPr lang="en-US" dirty="0"/>
              <a:t>is a global correlation to the collision </a:t>
            </a:r>
            <a:r>
              <a:rPr lang="en-US" dirty="0">
                <a:solidFill>
                  <a:srgbClr val="FF0000"/>
                </a:solidFill>
              </a:rPr>
              <a:t>geometry</a:t>
            </a:r>
          </a:p>
          <a:p>
            <a:pPr lvl="1"/>
            <a:r>
              <a:rPr lang="en-US" dirty="0"/>
              <a:t>Unnecessarily hydrodynamic</a:t>
            </a:r>
          </a:p>
          <a:p>
            <a:pPr lvl="1"/>
            <a:r>
              <a:rPr lang="en-US" dirty="0"/>
              <a:t>Final-state interactions </a:t>
            </a:r>
            <a:r>
              <a:rPr lang="en-US" sz="1800" dirty="0"/>
              <a:t>(however, initial-state effect can be important)</a:t>
            </a:r>
          </a:p>
          <a:p>
            <a:pPr lvl="1"/>
            <a:r>
              <a:rPr lang="en-US" dirty="0"/>
              <a:t>Long-ranged but can be </a:t>
            </a:r>
            <a:r>
              <a:rPr lang="en-US" dirty="0">
                <a:latin typeface="Symbol" panose="05050102010706020507" pitchFamily="18" charset="2"/>
              </a:rPr>
              <a:t>h</a:t>
            </a:r>
            <a:r>
              <a:rPr lang="en-US" dirty="0"/>
              <a:t> dependent</a:t>
            </a:r>
          </a:p>
          <a:p>
            <a:endParaRPr lang="en-US" dirty="0"/>
          </a:p>
          <a:p>
            <a:r>
              <a:rPr lang="en-US" dirty="0">
                <a:solidFill>
                  <a:srgbClr val="0000FF"/>
                </a:solidFill>
              </a:rPr>
              <a:t>Nonflow</a:t>
            </a:r>
            <a:r>
              <a:rPr lang="en-US" dirty="0"/>
              <a:t> is few-body correlations</a:t>
            </a:r>
          </a:p>
          <a:p>
            <a:pPr lvl="1"/>
            <a:r>
              <a:rPr lang="en-US" dirty="0"/>
              <a:t>Resonance decays, jets, etc.</a:t>
            </a:r>
          </a:p>
          <a:p>
            <a:pPr lvl="1"/>
            <a:r>
              <a:rPr lang="en-US" dirty="0"/>
              <a:t>Mainly short-ranged, but can also be long-ranged (e.g. </a:t>
            </a:r>
            <a:r>
              <a:rPr lang="en-US" dirty="0" err="1"/>
              <a:t>dijets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529B5-AA60-CA7A-F551-906818976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94140-3464-622E-BB9F-AF2BF03A5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F5202-F77B-4864-0917-9605DCA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3A7A21-6B94-4F11-C323-D967D3832217}"/>
              </a:ext>
            </a:extLst>
          </p:cNvPr>
          <p:cNvSpPr txBox="1"/>
          <p:nvPr/>
        </p:nvSpPr>
        <p:spPr>
          <a:xfrm>
            <a:off x="6768111" y="3603006"/>
            <a:ext cx="4432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Jet </a:t>
            </a:r>
            <a:r>
              <a:rPr lang="en-US" dirty="0" err="1">
                <a:solidFill>
                  <a:srgbClr val="FF0000"/>
                </a:solidFill>
              </a:rPr>
              <a:t>v</a:t>
            </a:r>
            <a:r>
              <a:rPr lang="en-US" baseline="-25000" dirty="0" err="1">
                <a:solidFill>
                  <a:srgbClr val="FF0000"/>
                </a:solidFill>
              </a:rPr>
              <a:t>n</a:t>
            </a:r>
            <a:r>
              <a:rPr lang="en-US" dirty="0">
                <a:solidFill>
                  <a:srgbClr val="FF0000"/>
                </a:solidFill>
              </a:rPr>
              <a:t>, because of jet quenching, is flow.</a:t>
            </a:r>
          </a:p>
          <a:p>
            <a:r>
              <a:rPr lang="en-US" dirty="0">
                <a:solidFill>
                  <a:srgbClr val="0000FF"/>
                </a:solidFill>
              </a:rPr>
              <a:t>Intra-jet and </a:t>
            </a:r>
            <a:r>
              <a:rPr lang="en-US" dirty="0" err="1">
                <a:solidFill>
                  <a:srgbClr val="0000FF"/>
                </a:solidFill>
              </a:rPr>
              <a:t>dijet</a:t>
            </a:r>
            <a:r>
              <a:rPr lang="en-US" dirty="0">
                <a:solidFill>
                  <a:srgbClr val="0000FF"/>
                </a:solidFill>
              </a:rPr>
              <a:t> correlations are nonflow.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C5509E-7A85-A12B-6B45-700CAD95FF34}"/>
              </a:ext>
            </a:extLst>
          </p:cNvPr>
          <p:cNvSpPr txBox="1"/>
          <p:nvPr/>
        </p:nvSpPr>
        <p:spPr>
          <a:xfrm>
            <a:off x="4182339" y="1399905"/>
            <a:ext cx="7589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Small system collisions have a geometry as well because of fluctuations</a:t>
            </a:r>
          </a:p>
        </p:txBody>
      </p:sp>
    </p:spTree>
    <p:extLst>
      <p:ext uri="{BB962C8B-B14F-4D97-AF65-F5344CB8AC3E}">
        <p14:creationId xmlns:p14="http://schemas.microsoft.com/office/powerpoint/2010/main" val="1378919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732AE-1D59-18EB-CB04-056143F9C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NONFLOW ESTIMATE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72B6E-79EF-4BC2-2677-EAFD40F14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1)  </a:t>
            </a:r>
            <a:r>
              <a:rPr lang="en-US" sz="2000" dirty="0">
                <a:solidFill>
                  <a:srgbClr val="0000FF"/>
                </a:solidFill>
                <a:latin typeface="Symbol" panose="05050102010706020507" pitchFamily="18" charset="2"/>
              </a:rPr>
              <a:t>Dh</a:t>
            </a:r>
            <a:r>
              <a:rPr lang="en-US" sz="2000" dirty="0">
                <a:solidFill>
                  <a:srgbClr val="0000FF"/>
                </a:solidFill>
              </a:rPr>
              <a:t> gap</a:t>
            </a:r>
          </a:p>
          <a:p>
            <a:pPr marL="457200" lvl="1" indent="0">
              <a:buNone/>
            </a:pPr>
            <a:r>
              <a:rPr lang="en-US" sz="1800" dirty="0"/>
              <a:t>Pros: easy, straightforward</a:t>
            </a:r>
          </a:p>
          <a:p>
            <a:pPr marL="457200" lvl="1" indent="0">
              <a:buNone/>
            </a:pPr>
            <a:r>
              <a:rPr lang="en-US" sz="1800" dirty="0"/>
              <a:t>Cons: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/>
              <a:t>not clean: how far does near-side nonflow extend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 err="1"/>
              <a:t>dijet</a:t>
            </a:r>
            <a:r>
              <a:rPr lang="en-US" sz="1800" dirty="0"/>
              <a:t> correlation is long range (largely dipole, but how much contamination to higher </a:t>
            </a:r>
            <a:r>
              <a:rPr lang="en-US" sz="1800" dirty="0" err="1"/>
              <a:t>v</a:t>
            </a:r>
            <a:r>
              <a:rPr lang="en-US" sz="1800" baseline="-25000" dirty="0" err="1"/>
              <a:t>n</a:t>
            </a:r>
            <a:r>
              <a:rPr lang="en-US" sz="1800" dirty="0"/>
              <a:t>?)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/>
              <a:t>flow/plane decorrelation -&gt; result is </a:t>
            </a:r>
            <a:r>
              <a:rPr lang="en-US" sz="1800" dirty="0">
                <a:latin typeface="Symbol" panose="05050102010706020507" pitchFamily="18" charset="2"/>
              </a:rPr>
              <a:t>Dh</a:t>
            </a:r>
            <a:r>
              <a:rPr lang="en-US" sz="1800" dirty="0"/>
              <a:t>-gap dependent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2)  Data-driven isolation</a:t>
            </a:r>
          </a:p>
          <a:p>
            <a:pPr marL="457200" lvl="1" indent="0">
              <a:buNone/>
            </a:pPr>
            <a:r>
              <a:rPr lang="en-US" sz="1800" dirty="0"/>
              <a:t>Pros: minimal assumption</a:t>
            </a:r>
          </a:p>
          <a:p>
            <a:pPr marL="457200" lvl="1" indent="0">
              <a:buNone/>
            </a:pPr>
            <a:r>
              <a:rPr lang="en-US" sz="1800" dirty="0"/>
              <a:t>Cons: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/>
              <a:t>diligent effort, careful decomposition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/>
              <a:t>large uncertainties</a:t>
            </a:r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71097-9DBC-56E8-F84D-D0EA7FCEC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C01D9A-BC42-ED9E-54F3-D94511730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BF9AB-5D2E-54B5-7F4B-136EDF4FB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39FFB2-8D50-2962-C267-7D229A1A334E}"/>
              </a:ext>
            </a:extLst>
          </p:cNvPr>
          <p:cNvSpPr txBox="1"/>
          <p:nvPr/>
        </p:nvSpPr>
        <p:spPr>
          <a:xfrm>
            <a:off x="7320159" y="2021982"/>
            <a:ext cx="3614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0070C0"/>
                </a:solidFill>
              </a:rPr>
              <a:t>Kai Xiao et al, </a:t>
            </a:r>
            <a:r>
              <a:rPr lang="en-US" sz="1600" b="0" i="1" u="none" strike="noStrike" baseline="0" dirty="0">
                <a:solidFill>
                  <a:srgbClr val="0070C0"/>
                </a:solidFill>
              </a:rPr>
              <a:t>PRC </a:t>
            </a:r>
            <a:r>
              <a:rPr lang="en-US" sz="1600" b="1" i="1" u="none" strike="noStrike" baseline="0" dirty="0">
                <a:solidFill>
                  <a:srgbClr val="0070C0"/>
                </a:solidFill>
              </a:rPr>
              <a:t>87</a:t>
            </a:r>
            <a:r>
              <a:rPr lang="en-US" sz="1600" b="0" i="1" u="none" strike="noStrike" baseline="0" dirty="0">
                <a:solidFill>
                  <a:srgbClr val="0070C0"/>
                </a:solidFill>
              </a:rPr>
              <a:t>, 011901(R) (2013)</a:t>
            </a:r>
            <a:endParaRPr lang="en-US" sz="1600" i="1" dirty="0">
              <a:solidFill>
                <a:srgbClr val="0070C0"/>
              </a:solidFill>
            </a:endParaRPr>
          </a:p>
          <a:p>
            <a:pPr algn="l"/>
            <a:r>
              <a:rPr lang="en-US" sz="1600" i="1" dirty="0">
                <a:solidFill>
                  <a:srgbClr val="0070C0"/>
                </a:solidFill>
              </a:rPr>
              <a:t>Piotr </a:t>
            </a:r>
            <a:r>
              <a:rPr lang="en-US" sz="1600" i="1" dirty="0" err="1">
                <a:solidFill>
                  <a:srgbClr val="0070C0"/>
                </a:solidFill>
              </a:rPr>
              <a:t>Bozek</a:t>
            </a:r>
            <a:r>
              <a:rPr lang="en-US" sz="1600" i="1" dirty="0">
                <a:solidFill>
                  <a:srgbClr val="0070C0"/>
                </a:solidFill>
              </a:rPr>
              <a:t>, et al.</a:t>
            </a:r>
            <a:r>
              <a:rPr lang="en-US" sz="1600" b="0" i="1" u="none" strike="noStrike" baseline="0" dirty="0">
                <a:solidFill>
                  <a:srgbClr val="0070C0"/>
                </a:solidFill>
              </a:rPr>
              <a:t>, PRC </a:t>
            </a:r>
            <a:r>
              <a:rPr lang="en-US" sz="1600" b="1" i="1" u="none" strike="noStrike" baseline="0" dirty="0">
                <a:solidFill>
                  <a:srgbClr val="0070C0"/>
                </a:solidFill>
              </a:rPr>
              <a:t>83</a:t>
            </a:r>
            <a:r>
              <a:rPr lang="en-US" sz="1600" b="0" i="1" u="none" strike="noStrike" baseline="0" dirty="0">
                <a:solidFill>
                  <a:srgbClr val="0070C0"/>
                </a:solidFill>
              </a:rPr>
              <a:t>, 034911 (2011)</a:t>
            </a:r>
            <a:endParaRPr lang="en-US" sz="1600" i="1" dirty="0">
              <a:solidFill>
                <a:srgbClr val="0070C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A0A12D-D416-F2C2-6E59-BE5165D8E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4103" y="4965126"/>
            <a:ext cx="5102730" cy="14304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534076F-6C0A-395B-0881-77D25042308C}"/>
              </a:ext>
            </a:extLst>
          </p:cNvPr>
          <p:cNvSpPr txBox="1"/>
          <p:nvPr/>
        </p:nvSpPr>
        <p:spPr>
          <a:xfrm>
            <a:off x="4271401" y="3788306"/>
            <a:ext cx="24506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u="none" strike="noStrike" baseline="0" dirty="0">
                <a:solidFill>
                  <a:srgbClr val="0070C0"/>
                </a:solidFill>
                <a:latin typeface="KPCIM A+ Gulliver"/>
              </a:rPr>
              <a:t>STAR, PLB 745 (2015) 40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E669341-A135-3831-2498-3D84D9972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1459" y="3341621"/>
            <a:ext cx="3770448" cy="150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436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3DEA9F16-182B-5843-73C7-2BF80E315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0114" y="3107366"/>
            <a:ext cx="2847975" cy="33432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5D5F27-7E36-51BB-D122-EEE817D6B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NONFLOW MULTIPLICITY SCALING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75A7F-4565-6A82-1EAE-2E6195710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336" y="124044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3)  Low-multiplicity subtraction</a:t>
            </a:r>
          </a:p>
          <a:p>
            <a:pPr marL="457200" lvl="1" indent="0">
              <a:buNone/>
            </a:pPr>
            <a:r>
              <a:rPr lang="en-US" sz="1800" dirty="0"/>
              <a:t>Pros: easy</a:t>
            </a:r>
          </a:p>
          <a:p>
            <a:pPr marL="457200" lvl="1" indent="0">
              <a:buNone/>
            </a:pPr>
            <a:r>
              <a:rPr lang="en-US" sz="1800" dirty="0"/>
              <a:t>Cons: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07C79-C02A-D875-A909-9AE3325D9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86430-B99B-BDD4-D262-3E2E3E706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CE861-273B-C813-D7BE-1ABA50CA7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0DDCDD-DCE0-8D66-99FE-C814AE9BF9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4441" y="1066567"/>
            <a:ext cx="3950545" cy="6077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75F7D5A-F587-6FEC-DD41-FEDDCC8CBA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913" y="1634753"/>
            <a:ext cx="3966286" cy="526644"/>
          </a:xfrm>
          <a:prstGeom prst="rect">
            <a:avLst/>
          </a:prstGeom>
        </p:spPr>
      </p:pic>
      <p:pic>
        <p:nvPicPr>
          <p:cNvPr id="7" name="Content Placeholder 11">
            <a:extLst>
              <a:ext uri="{FF2B5EF4-FFF2-40B4-BE49-F238E27FC236}">
                <a16:creationId xmlns:a16="http://schemas.microsoft.com/office/drawing/2014/main" id="{D48922C3-5915-55D8-7B2E-F8A5F70613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2949" y="2168082"/>
            <a:ext cx="1338256" cy="3308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364581-B77F-4A28-FFF6-8A3124E248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5186" y="2850393"/>
            <a:ext cx="4411494" cy="30547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897D8BE-C804-6EAF-0296-B2E2E2B54807}"/>
              </a:ext>
            </a:extLst>
          </p:cNvPr>
          <p:cNvSpPr txBox="1"/>
          <p:nvPr/>
        </p:nvSpPr>
        <p:spPr>
          <a:xfrm>
            <a:off x="216461" y="5791433"/>
            <a:ext cx="90436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Take MB pp for subtraction is probably most appropriate for central AA (note same nonflow assumed). Small system high </a:t>
            </a:r>
            <a:r>
              <a:rPr lang="en-US" sz="2000" dirty="0" err="1">
                <a:solidFill>
                  <a:srgbClr val="0000FF"/>
                </a:solidFill>
              </a:rPr>
              <a:t>mult</a:t>
            </a:r>
            <a:r>
              <a:rPr lang="en-US" sz="2000" dirty="0">
                <a:solidFill>
                  <a:srgbClr val="0000FF"/>
                </a:solidFill>
              </a:rPr>
              <a:t> – low </a:t>
            </a:r>
            <a:r>
              <a:rPr lang="en-US" sz="2000" dirty="0" err="1">
                <a:solidFill>
                  <a:srgbClr val="0000FF"/>
                </a:solidFill>
              </a:rPr>
              <a:t>mult</a:t>
            </a:r>
            <a:r>
              <a:rPr lang="en-US" sz="2000" dirty="0">
                <a:solidFill>
                  <a:srgbClr val="0000FF"/>
                </a:solidFill>
              </a:rPr>
              <a:t> is dangerous.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1425AD-68F6-A8CD-B49C-AB72DCC461C3}"/>
              </a:ext>
            </a:extLst>
          </p:cNvPr>
          <p:cNvSpPr txBox="1"/>
          <p:nvPr/>
        </p:nvSpPr>
        <p:spPr>
          <a:xfrm>
            <a:off x="211671" y="3925997"/>
            <a:ext cx="473406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Very peripheral AA is biased. Central AA are not so much biased (combination of MB pp events), even ultra-central and extreme high multiplicity.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43A8FC-39C8-CDEB-493F-D84292B7CDD4}"/>
              </a:ext>
            </a:extLst>
          </p:cNvPr>
          <p:cNvSpPr txBox="1"/>
          <p:nvPr/>
        </p:nvSpPr>
        <p:spPr>
          <a:xfrm>
            <a:off x="8196315" y="4594337"/>
            <a:ext cx="1437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Nonflow 15%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C83193-5426-B3BC-9FEB-D0B8F215D144}"/>
              </a:ext>
            </a:extLst>
          </p:cNvPr>
          <p:cNvSpPr txBox="1"/>
          <p:nvPr/>
        </p:nvSpPr>
        <p:spPr>
          <a:xfrm>
            <a:off x="208618" y="4898348"/>
            <a:ext cx="46823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</a:t>
            </a:r>
            <a:r>
              <a:rPr lang="en-US" sz="1800" dirty="0"/>
              <a:t>owest </a:t>
            </a:r>
            <a:r>
              <a:rPr lang="en-US" sz="1800" dirty="0" err="1"/>
              <a:t>mult</a:t>
            </a:r>
            <a:r>
              <a:rPr lang="en-US" sz="1800" dirty="0"/>
              <a:t>. (AA or pp) is unnecessarily the best to use for subtraction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2AFADE-202A-F4AF-0B76-33422C02E9AE}"/>
              </a:ext>
            </a:extLst>
          </p:cNvPr>
          <p:cNvSpPr txBox="1"/>
          <p:nvPr/>
        </p:nvSpPr>
        <p:spPr>
          <a:xfrm>
            <a:off x="184868" y="2967849"/>
            <a:ext cx="50187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</a:t>
            </a:r>
            <a:r>
              <a:rPr lang="en-US" sz="1800" dirty="0"/>
              <a:t>igh multiplicity pp events are strongly biased towards jet events</a:t>
            </a:r>
            <a:r>
              <a:rPr lang="en-US" dirty="0"/>
              <a:t>. Low-</a:t>
            </a:r>
            <a:r>
              <a:rPr lang="en-US" dirty="0" err="1"/>
              <a:t>mult</a:t>
            </a:r>
            <a:r>
              <a:rPr lang="en-US" dirty="0"/>
              <a:t>. pp strongly biased toward other way.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8EE4BF-9C58-2973-2016-8D2C092FE7C7}"/>
              </a:ext>
            </a:extLst>
          </p:cNvPr>
          <p:cNvSpPr txBox="1"/>
          <p:nvPr/>
        </p:nvSpPr>
        <p:spPr>
          <a:xfrm>
            <a:off x="9831205" y="2311172"/>
            <a:ext cx="1260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c</a:t>
            </a:r>
            <a:r>
              <a:rPr lang="en-US" sz="2000" baseline="-25000" dirty="0">
                <a:solidFill>
                  <a:srgbClr val="0000FF"/>
                </a:solidFill>
              </a:rPr>
              <a:t>0</a:t>
            </a:r>
            <a:r>
              <a:rPr lang="en-US" sz="2000" dirty="0">
                <a:solidFill>
                  <a:srgbClr val="0000FF"/>
                </a:solidFill>
              </a:rPr>
              <a:t> method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7822F3-2E22-5C68-127F-2B97D8813170}"/>
              </a:ext>
            </a:extLst>
          </p:cNvPr>
          <p:cNvSpPr txBox="1"/>
          <p:nvPr/>
        </p:nvSpPr>
        <p:spPr>
          <a:xfrm>
            <a:off x="5204940" y="1144810"/>
            <a:ext cx="23663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STAR, 2210.11352</a:t>
            </a:r>
          </a:p>
          <a:p>
            <a:r>
              <a:rPr lang="en-US" i="1" dirty="0" err="1">
                <a:solidFill>
                  <a:srgbClr val="0070C0"/>
                </a:solidFill>
              </a:rPr>
              <a:t>Shengli</a:t>
            </a:r>
            <a:r>
              <a:rPr lang="en-US" i="1" dirty="0">
                <a:solidFill>
                  <a:srgbClr val="0070C0"/>
                </a:solidFill>
              </a:rPr>
              <a:t> Huang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76AAD1E-59C8-569C-0F0E-E43F7FCAC2BF}"/>
              </a:ext>
            </a:extLst>
          </p:cNvPr>
          <p:cNvSpPr txBox="1"/>
          <p:nvPr/>
        </p:nvSpPr>
        <p:spPr>
          <a:xfrm>
            <a:off x="9831205" y="4448565"/>
            <a:ext cx="13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Jiangyong Jia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389284B-0547-32A1-1C82-59A5901F6080}"/>
              </a:ext>
            </a:extLst>
          </p:cNvPr>
          <p:cNvSpPr txBox="1"/>
          <p:nvPr/>
        </p:nvSpPr>
        <p:spPr>
          <a:xfrm>
            <a:off x="621222" y="1859431"/>
            <a:ext cx="809604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800" dirty="0"/>
              <a:t>assumes all is nonflow in low multiplicity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800" dirty="0"/>
              <a:t>assumes no change in nonflow from low to high multiplicity, or AA=pp: 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800" dirty="0"/>
              <a:t>multiplicity dilution 1/N: what low multiplicity to choose? </a:t>
            </a:r>
            <a:endParaRPr lang="en-US" sz="20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FA3E5E1-4090-A592-942B-E4D3C9BC742D}"/>
              </a:ext>
            </a:extLst>
          </p:cNvPr>
          <p:cNvSpPr/>
          <p:nvPr/>
        </p:nvSpPr>
        <p:spPr>
          <a:xfrm>
            <a:off x="7367752" y="1056057"/>
            <a:ext cx="4051447" cy="1046746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119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95019-021A-18E7-D1AC-6C5F73D52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TRIGGER/MULTIPLICITY BIASES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C33869-7A01-B9C5-55F6-42F6C919F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058" y="1272031"/>
            <a:ext cx="6097978" cy="1008031"/>
          </a:xfrm>
        </p:spPr>
        <p:txBody>
          <a:bodyPr>
            <a:normAutofit/>
          </a:bodyPr>
          <a:lstStyle/>
          <a:p>
            <a:r>
              <a:rPr lang="en-US" sz="2000" dirty="0"/>
              <a:t>Jet modifications -&gt; nonflow changes</a:t>
            </a:r>
          </a:p>
          <a:p>
            <a:r>
              <a:rPr lang="en-US" sz="2000" dirty="0"/>
              <a:t>Resonance pt broadening -&gt; nonflow changes 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AEB8F-EC9C-0519-E23E-744A7014A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773E1-5F9F-E8AB-5AC9-0CA2741AC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624AD-69FC-A2B9-47CD-337BF0E76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A7221C-2CAD-49D9-CC4F-5E5C1E446E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1009"/>
          <a:stretch/>
        </p:blipFill>
        <p:spPr>
          <a:xfrm>
            <a:off x="6344500" y="3551519"/>
            <a:ext cx="2592708" cy="19092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DC2604-8548-83BE-C6DF-7FFD9D3792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7478" y="1609793"/>
            <a:ext cx="3048989" cy="37578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675C9FF-E0FD-65CC-2DF1-A8CAA6FB386B}"/>
              </a:ext>
            </a:extLst>
          </p:cNvPr>
          <p:cNvSpPr txBox="1"/>
          <p:nvPr/>
        </p:nvSpPr>
        <p:spPr>
          <a:xfrm>
            <a:off x="7808592" y="1189951"/>
            <a:ext cx="25927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 STAR, PLB 743 (2015) 333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790ED11-EF31-BAC9-7AC1-428086A0C2A8}"/>
              </a:ext>
            </a:extLst>
          </p:cNvPr>
          <p:cNvSpPr txBox="1"/>
          <p:nvPr/>
        </p:nvSpPr>
        <p:spPr>
          <a:xfrm>
            <a:off x="532411" y="2373545"/>
            <a:ext cx="60979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Even without changes in physics, there are trigger/multiplicity/centrality selection biases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C9970D-F81C-190E-C871-741D463CA558}"/>
              </a:ext>
            </a:extLst>
          </p:cNvPr>
          <p:cNvSpPr txBox="1"/>
          <p:nvPr/>
        </p:nvSpPr>
        <p:spPr>
          <a:xfrm>
            <a:off x="0" y="5557208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00FF"/>
                </a:solidFill>
              </a:rPr>
              <a:t>Low-multiplicity subtraction in small system: high multiplicity pp events are strongly biased towards jet events. </a:t>
            </a:r>
          </a:p>
          <a:p>
            <a:pPr algn="ctr"/>
            <a:r>
              <a:rPr lang="en-US" sz="2000" dirty="0">
                <a:solidFill>
                  <a:srgbClr val="0000FF"/>
                </a:solidFill>
              </a:rPr>
              <a:t>Low multiplicity subtraction should be taken as a grain of salt.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F234B43-C19B-65D3-07CB-604F842C22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79" y="3550064"/>
            <a:ext cx="6107390" cy="188662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8B77C79-CC48-83CE-91C7-C0BADACBA8F0}"/>
              </a:ext>
            </a:extLst>
          </p:cNvPr>
          <p:cNvSpPr txBox="1"/>
          <p:nvPr/>
        </p:nvSpPr>
        <p:spPr>
          <a:xfrm>
            <a:off x="1917484" y="3220687"/>
            <a:ext cx="25927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1" u="none" strike="noStrike" baseline="0" dirty="0">
                <a:solidFill>
                  <a:srgbClr val="0070C0"/>
                </a:solidFill>
                <a:latin typeface="KJEOC L+ Gulliver"/>
              </a:rPr>
              <a:t>STAR, PLB 747 (2015) 265 </a:t>
            </a:r>
            <a:endParaRPr lang="en-US" sz="4800" dirty="0">
              <a:solidFill>
                <a:srgbClr val="0070C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03636F-BDC4-9AFF-81B7-5D5B1AFF0D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4894" y="1553773"/>
            <a:ext cx="2716076" cy="206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235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FEAE4-5DFA-9850-54E9-E02B57157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NONFLOW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B05A1-7505-64EA-E1E2-471969E2B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285" y="1295142"/>
            <a:ext cx="10966622" cy="50403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</a:rPr>
              <a:t>4)  Near-side jet yield scaled subtraction </a:t>
            </a:r>
            <a:r>
              <a:rPr lang="en-US" sz="1800" dirty="0"/>
              <a:t>(assuming nonflow scales by near-side jet correlated yield):</a:t>
            </a:r>
          </a:p>
          <a:p>
            <a:pPr marL="457200" lvl="1" indent="0">
              <a:buNone/>
            </a:pPr>
            <a:r>
              <a:rPr lang="en-US" sz="1800" dirty="0"/>
              <a:t>Pros: partially take care trigger bias and jet modifications </a:t>
            </a:r>
          </a:p>
          <a:p>
            <a:pPr marL="457200" lvl="1" indent="0">
              <a:buNone/>
            </a:pPr>
            <a:r>
              <a:rPr lang="en-US" sz="1800" dirty="0"/>
              <a:t>Cons: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/>
              <a:t>assumes how jet modification scales: near-side scaling may be an overestimate (surface trigger bias)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/>
              <a:t>more difficult, esp. at low pt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</a:rPr>
              <a:t>5)  Template fit </a:t>
            </a:r>
            <a:r>
              <a:rPr lang="en-US" sz="1800" dirty="0"/>
              <a:t>(assuming nonflow in AA to have same shape as pp but scaled by factor </a:t>
            </a:r>
            <a:r>
              <a:rPr lang="en-US" sz="1800" i="1" dirty="0"/>
              <a:t>F</a:t>
            </a:r>
            <a:r>
              <a:rPr lang="en-US" sz="1800" dirty="0"/>
              <a:t>)</a:t>
            </a:r>
          </a:p>
          <a:p>
            <a:pPr marL="457200" lvl="1" indent="0">
              <a:buNone/>
            </a:pPr>
            <a:r>
              <a:rPr lang="en-US" sz="1800" dirty="0"/>
              <a:t>Pros: partially take care trigger bias and jet modifications </a:t>
            </a:r>
          </a:p>
          <a:p>
            <a:pPr marL="457200" lvl="1" indent="0">
              <a:buNone/>
            </a:pPr>
            <a:r>
              <a:rPr lang="en-US" sz="1800" dirty="0"/>
              <a:t>Cons: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/>
              <a:t>assumes jet modification is an overall scale </a:t>
            </a:r>
            <a:r>
              <a:rPr lang="en-US" sz="1800" i="1" dirty="0"/>
              <a:t>F</a:t>
            </a:r>
            <a:r>
              <a:rPr lang="en-US" sz="1800" dirty="0"/>
              <a:t>, not shape (doesn’t make sense at all, to me at least)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i="1" dirty="0"/>
              <a:t>F</a:t>
            </a:r>
            <a:r>
              <a:rPr lang="en-US" sz="1800" dirty="0"/>
              <a:t> is a fit parameter, no priori constraint on its magnitude</a:t>
            </a:r>
          </a:p>
          <a:p>
            <a:endParaRPr lang="en-US" sz="1800" dirty="0"/>
          </a:p>
          <a:p>
            <a:pPr marL="342900" indent="-342900">
              <a:buAutoNum type="arabicParenR" startAt="6"/>
            </a:pPr>
            <a:r>
              <a:rPr lang="en-US" sz="1800" dirty="0">
                <a:solidFill>
                  <a:srgbClr val="0000FF"/>
                </a:solidFill>
              </a:rPr>
              <a:t>c</a:t>
            </a:r>
            <a:r>
              <a:rPr lang="en-US" sz="1800" baseline="-25000" dirty="0">
                <a:solidFill>
                  <a:srgbClr val="0000FF"/>
                </a:solidFill>
              </a:rPr>
              <a:t>1</a:t>
            </a:r>
            <a:r>
              <a:rPr lang="en-US" sz="1800" dirty="0">
                <a:solidFill>
                  <a:srgbClr val="0000FF"/>
                </a:solidFill>
              </a:rPr>
              <a:t> method</a:t>
            </a:r>
            <a:r>
              <a:rPr lang="en-US" sz="1800" dirty="0"/>
              <a:t>: assumes nonflow is v1</a:t>
            </a:r>
            <a:br>
              <a:rPr lang="en-US" sz="1800" dirty="0"/>
            </a:br>
            <a:r>
              <a:rPr lang="en-US" sz="1400" dirty="0"/>
              <a:t>Same as template fit, except no corresponding </a:t>
            </a:r>
            <a:br>
              <a:rPr lang="en-US" sz="1400" dirty="0"/>
            </a:br>
            <a:r>
              <a:rPr lang="en-US" sz="1400" dirty="0"/>
              <a:t>change in the normalization factor (the </a:t>
            </a:r>
            <a:br>
              <a:rPr lang="en-US" sz="1400" dirty="0"/>
            </a:br>
            <a:r>
              <a:rPr lang="en-US" sz="1400" dirty="0"/>
              <a:t>subtracted pp is effectively first averaged to zero)</a:t>
            </a:r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67729-2502-A810-289C-1EC229249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CD464-0BBD-00B9-F481-0EAF798AF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4th International Workshop on QCD Collectivity at the Smallest Scales - Qingdao - June 24-28,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E05A3-66A4-01CD-33ED-2E1C1DF52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7F62B68-4E31-EB9A-9BA5-966E91DA51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683" r="4952" b="1"/>
          <a:stretch/>
        </p:blipFill>
        <p:spPr>
          <a:xfrm>
            <a:off x="7256697" y="1632052"/>
            <a:ext cx="2707805" cy="42996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FCDFE2D-0D99-FCDD-15BD-EB227CCC8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9594" y="4798618"/>
            <a:ext cx="3775480" cy="137183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7DB7A17-5AA8-E550-7EF5-7F619B16E2A1}"/>
              </a:ext>
            </a:extLst>
          </p:cNvPr>
          <p:cNvSpPr txBox="1"/>
          <p:nvPr/>
        </p:nvSpPr>
        <p:spPr>
          <a:xfrm>
            <a:off x="7256697" y="3728433"/>
            <a:ext cx="3775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ATLAS, PRL 116, 172301 (2016)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17E76F-054D-7815-D44D-BA37CA0198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2866" y="5484536"/>
            <a:ext cx="1233134" cy="4003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C726195-7991-2143-ADF5-2B0C85490F46}"/>
              </a:ext>
            </a:extLst>
          </p:cNvPr>
          <p:cNvSpPr txBox="1"/>
          <p:nvPr/>
        </p:nvSpPr>
        <p:spPr>
          <a:xfrm>
            <a:off x="7351432" y="2578199"/>
            <a:ext cx="3775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CMS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BE5AF06-E6EA-4681-EAA3-9E6D6E7F67C9}"/>
              </a:ext>
            </a:extLst>
          </p:cNvPr>
          <p:cNvSpPr/>
          <p:nvPr/>
        </p:nvSpPr>
        <p:spPr>
          <a:xfrm>
            <a:off x="8414084" y="4732421"/>
            <a:ext cx="489284" cy="4935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8536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2BE5D-B76F-20DC-8769-8B96E9614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MULTIPLICITY SCALING OF NONFLOW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3ED3D-E945-5DAA-8291-55FE9C7B1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913" y="1304596"/>
            <a:ext cx="10515600" cy="3374282"/>
          </a:xfrm>
        </p:spPr>
        <p:txBody>
          <a:bodyPr>
            <a:normAutofit/>
          </a:bodyPr>
          <a:lstStyle/>
          <a:p>
            <a:r>
              <a:rPr lang="en-US" sz="1800" dirty="0"/>
              <a:t>Template fit extended further into small system itself</a:t>
            </a:r>
          </a:p>
          <a:p>
            <a:r>
              <a:rPr lang="en-US" sz="1800" dirty="0">
                <a:solidFill>
                  <a:srgbClr val="FF0000"/>
                </a:solidFill>
              </a:rPr>
              <a:t>high-</a:t>
            </a:r>
            <a:r>
              <a:rPr lang="en-US" sz="1800" dirty="0" err="1">
                <a:solidFill>
                  <a:srgbClr val="FF0000"/>
                </a:solidFill>
              </a:rPr>
              <a:t>mult</a:t>
            </a:r>
            <a:r>
              <a:rPr lang="en-US" sz="1800" dirty="0">
                <a:solidFill>
                  <a:srgbClr val="FF0000"/>
                </a:solidFill>
              </a:rPr>
              <a:t>. </a:t>
            </a:r>
            <a:r>
              <a:rPr lang="en-US" sz="1800" dirty="0"/>
              <a:t>=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i="1" dirty="0">
                <a:solidFill>
                  <a:srgbClr val="0000FF"/>
                </a:solidFill>
              </a:rPr>
              <a:t>F</a:t>
            </a:r>
            <a:r>
              <a:rPr lang="en-US" sz="1800" dirty="0">
                <a:solidFill>
                  <a:srgbClr val="0000FF"/>
                </a:solidFill>
              </a:rPr>
              <a:t> * low-</a:t>
            </a:r>
            <a:r>
              <a:rPr lang="en-US" sz="1800" dirty="0" err="1">
                <a:solidFill>
                  <a:srgbClr val="0000FF"/>
                </a:solidFill>
              </a:rPr>
              <a:t>mult</a:t>
            </a:r>
            <a:r>
              <a:rPr lang="en-US" sz="1800" dirty="0">
                <a:solidFill>
                  <a:srgbClr val="0000FF"/>
                </a:solidFill>
              </a:rPr>
              <a:t>. </a:t>
            </a:r>
            <a:r>
              <a:rPr lang="en-US" sz="1800" dirty="0"/>
              <a:t>+</a:t>
            </a:r>
            <a:r>
              <a:rPr lang="en-US" sz="1800" dirty="0">
                <a:solidFill>
                  <a:srgbClr val="FF0000"/>
                </a:solidFill>
              </a:rPr>
              <a:t> “flow”</a:t>
            </a:r>
          </a:p>
          <a:p>
            <a:r>
              <a:rPr lang="en-US" sz="1800" dirty="0"/>
              <a:t>Fourier coefficients of correlations are more or less independent of </a:t>
            </a:r>
            <a:r>
              <a:rPr lang="en-US" sz="1800" dirty="0" err="1"/>
              <a:t>mult</a:t>
            </a:r>
            <a:r>
              <a:rPr lang="en-US" sz="1800" dirty="0"/>
              <a:t>.</a:t>
            </a:r>
          </a:p>
          <a:p>
            <a:r>
              <a:rPr lang="en-US" sz="1800" dirty="0"/>
              <a:t>Same </a:t>
            </a:r>
            <a:r>
              <a:rPr lang="en-US" sz="1800" dirty="0" err="1"/>
              <a:t>c</a:t>
            </a:r>
            <a:r>
              <a:rPr lang="en-US" sz="1800" baseline="-25000" dirty="0" err="1"/>
              <a:t>n</a:t>
            </a:r>
            <a:r>
              <a:rPr lang="en-US" sz="1800" dirty="0"/>
              <a:t> in low- and high-</a:t>
            </a:r>
            <a:r>
              <a:rPr lang="en-US" sz="1800" dirty="0" err="1"/>
              <a:t>mult</a:t>
            </a:r>
            <a:r>
              <a:rPr lang="en-US" sz="1800" dirty="0"/>
              <a:t>. events</a:t>
            </a:r>
          </a:p>
          <a:p>
            <a:r>
              <a:rPr lang="en-US" sz="1800" dirty="0"/>
              <a:t>Template fit will give the same </a:t>
            </a:r>
            <a:r>
              <a:rPr lang="en-US" sz="1800" dirty="0" err="1"/>
              <a:t>c</a:t>
            </a:r>
            <a:r>
              <a:rPr lang="en-US" sz="1800" baseline="-25000" dirty="0" err="1"/>
              <a:t>n</a:t>
            </a:r>
            <a:r>
              <a:rPr lang="en-US" sz="1800" dirty="0"/>
              <a:t> </a:t>
            </a:r>
            <a:br>
              <a:rPr lang="en-US" sz="1800" dirty="0"/>
            </a:br>
            <a:r>
              <a:rPr lang="en-US" sz="1800" dirty="0"/>
              <a:t>for “flow” as well</a:t>
            </a:r>
          </a:p>
          <a:p>
            <a:r>
              <a:rPr lang="en-US" sz="1800" dirty="0"/>
              <a:t>Implication: </a:t>
            </a:r>
            <a:br>
              <a:rPr lang="en-US" sz="1800" dirty="0"/>
            </a:br>
            <a:r>
              <a:rPr lang="en-US" sz="1800" dirty="0">
                <a:solidFill>
                  <a:srgbClr val="0000FF"/>
                </a:solidFill>
              </a:rPr>
              <a:t>low </a:t>
            </a:r>
            <a:r>
              <a:rPr lang="en-US" sz="1800" dirty="0" err="1">
                <a:solidFill>
                  <a:srgbClr val="0000FF"/>
                </a:solidFill>
              </a:rPr>
              <a:t>mult</a:t>
            </a:r>
            <a:r>
              <a:rPr lang="en-US" sz="1800" dirty="0">
                <a:solidFill>
                  <a:srgbClr val="0000FF"/>
                </a:solidFill>
              </a:rPr>
              <a:t>. is nonflow, 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high </a:t>
            </a:r>
            <a:r>
              <a:rPr lang="en-US" sz="1800" dirty="0" err="1">
                <a:solidFill>
                  <a:srgbClr val="FF0000"/>
                </a:solidFill>
              </a:rPr>
              <a:t>mult</a:t>
            </a:r>
            <a:r>
              <a:rPr lang="en-US" sz="1800" dirty="0">
                <a:solidFill>
                  <a:srgbClr val="FF0000"/>
                </a:solidFill>
              </a:rPr>
              <a:t>. is flow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D45E8C-EA60-324F-384A-9BE11A0F8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005B9-502B-DC5A-B940-B9FDBE7AB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F6158-00A5-97A3-5DEF-1D59D9DB0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89F3EEC-4865-DA69-2EE8-C78513B6FE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3" t="4057" r="-493" b="1757"/>
          <a:stretch/>
        </p:blipFill>
        <p:spPr>
          <a:xfrm>
            <a:off x="4589804" y="2520026"/>
            <a:ext cx="4020796" cy="366466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8BD3790-1E43-311F-885D-D9AFA28C6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7345" y="1154567"/>
            <a:ext cx="3327383" cy="51378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11114C-C5FA-9825-9F97-BE86E7372587}"/>
              </a:ext>
            </a:extLst>
          </p:cNvPr>
          <p:cNvSpPr txBox="1"/>
          <p:nvPr/>
        </p:nvSpPr>
        <p:spPr>
          <a:xfrm>
            <a:off x="5189111" y="3779371"/>
            <a:ext cx="10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Nonfow</a:t>
            </a:r>
            <a:r>
              <a:rPr lang="en-US" dirty="0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68EF99-CCE2-8C78-78A1-449985E1B129}"/>
              </a:ext>
            </a:extLst>
          </p:cNvPr>
          <p:cNvSpPr txBox="1"/>
          <p:nvPr/>
        </p:nvSpPr>
        <p:spPr>
          <a:xfrm>
            <a:off x="6577237" y="3755603"/>
            <a:ext cx="736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Flow?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3B0C6CF-A38F-2ED4-CA5F-1FD80F70A510}"/>
              </a:ext>
            </a:extLst>
          </p:cNvPr>
          <p:cNvCxnSpPr/>
          <p:nvPr/>
        </p:nvCxnSpPr>
        <p:spPr>
          <a:xfrm>
            <a:off x="5253713" y="3787608"/>
            <a:ext cx="906150" cy="0"/>
          </a:xfrm>
          <a:prstGeom prst="line">
            <a:avLst/>
          </a:prstGeom>
          <a:ln w="1905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5B07230-BE92-F151-9D48-BFBEDD8B26E4}"/>
              </a:ext>
            </a:extLst>
          </p:cNvPr>
          <p:cNvCxnSpPr/>
          <p:nvPr/>
        </p:nvCxnSpPr>
        <p:spPr>
          <a:xfrm>
            <a:off x="6366634" y="3747069"/>
            <a:ext cx="90615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44CBC61-A566-0994-E402-0E3A2373A3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119" y="4678878"/>
            <a:ext cx="3775480" cy="137183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C104575-0D0C-5A94-9174-2010F3C34520}"/>
              </a:ext>
            </a:extLst>
          </p:cNvPr>
          <p:cNvSpPr txBox="1"/>
          <p:nvPr/>
        </p:nvSpPr>
        <p:spPr>
          <a:xfrm>
            <a:off x="9597271" y="3339451"/>
            <a:ext cx="10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Nonfow</a:t>
            </a:r>
            <a:r>
              <a:rPr lang="en-US" dirty="0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DC5AAA-C997-7E61-42A9-2E119AF8D718}"/>
              </a:ext>
            </a:extLst>
          </p:cNvPr>
          <p:cNvSpPr txBox="1"/>
          <p:nvPr/>
        </p:nvSpPr>
        <p:spPr>
          <a:xfrm>
            <a:off x="10985397" y="3355788"/>
            <a:ext cx="736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Flow?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E8E767A-AA2E-BFFE-2251-9F8704B9D157}"/>
              </a:ext>
            </a:extLst>
          </p:cNvPr>
          <p:cNvCxnSpPr/>
          <p:nvPr/>
        </p:nvCxnSpPr>
        <p:spPr>
          <a:xfrm>
            <a:off x="9661873" y="3347688"/>
            <a:ext cx="906150" cy="0"/>
          </a:xfrm>
          <a:prstGeom prst="line">
            <a:avLst/>
          </a:prstGeom>
          <a:ln w="1905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F23559A-95FE-C62D-35A9-52BD50CBABD6}"/>
              </a:ext>
            </a:extLst>
          </p:cNvPr>
          <p:cNvCxnSpPr/>
          <p:nvPr/>
        </p:nvCxnSpPr>
        <p:spPr>
          <a:xfrm>
            <a:off x="10774794" y="3347254"/>
            <a:ext cx="90615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5458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F2547-1C86-1D74-685D-A7F6DB69A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NONFLOW ESTIMATE BY 2D/1D FITS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6052B-3983-9E8C-0C71-FF0B2F8EA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A274C-73CA-CC1E-766C-09E7635ED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D294ED-8FE3-9801-C554-D2FA92F3D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B1458F-4000-1225-C710-F538E94622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400" y="2153929"/>
            <a:ext cx="4403113" cy="30419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1C4511D-326A-CA69-00E2-43F7B060953E}"/>
              </a:ext>
            </a:extLst>
          </p:cNvPr>
          <p:cNvSpPr txBox="1"/>
          <p:nvPr/>
        </p:nvSpPr>
        <p:spPr>
          <a:xfrm>
            <a:off x="2234466" y="1938469"/>
            <a:ext cx="6097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1" u="none" strike="noStrike" baseline="0" dirty="0">
                <a:solidFill>
                  <a:srgbClr val="0070C0"/>
                </a:solidFill>
                <a:latin typeface="LMSans8-Regular-Identity-H"/>
              </a:rPr>
              <a:t>STAR, arXiv.2308.16846, 2310.13096</a:t>
            </a:r>
            <a:endParaRPr lang="en-US" i="1" dirty="0">
              <a:solidFill>
                <a:srgbClr val="0070C0"/>
              </a:solidFill>
            </a:endParaRP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3396393E-735C-6156-504E-FCBF72F43279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5190007"/>
              </p:ext>
            </p:extLst>
          </p:nvPr>
        </p:nvGraphicFramePr>
        <p:xfrm>
          <a:off x="308414" y="3778792"/>
          <a:ext cx="1037968" cy="1037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31640" imgH="431640" progId="Equation.DSMT4">
                  <p:embed/>
                </p:oleObj>
              </mc:Choice>
              <mc:Fallback>
                <p:oleObj name="Equation" r:id="rId3" imgW="431640" imgH="431640" progId="Equation.DSMT4">
                  <p:embed/>
                  <p:pic>
                    <p:nvPicPr>
                      <p:cNvPr id="11" name="Content Placeholder 10">
                        <a:extLst>
                          <a:ext uri="{FF2B5EF4-FFF2-40B4-BE49-F238E27FC236}">
                            <a16:creationId xmlns:a16="http://schemas.microsoft.com/office/drawing/2014/main" id="{3396393E-735C-6156-504E-FCBF72F432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8414" y="3778792"/>
                        <a:ext cx="1037968" cy="1037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193CD4-6D6D-E713-66E8-F0F685B7B900}"/>
              </a:ext>
            </a:extLst>
          </p:cNvPr>
          <p:cNvCxnSpPr>
            <a:cxnSpLocks/>
          </p:cNvCxnSpPr>
          <p:nvPr/>
        </p:nvCxnSpPr>
        <p:spPr>
          <a:xfrm flipV="1">
            <a:off x="1582104" y="4303973"/>
            <a:ext cx="959414" cy="11004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895E24E-6450-447F-D01F-020340936E6F}"/>
              </a:ext>
            </a:extLst>
          </p:cNvPr>
          <p:cNvSpPr txBox="1"/>
          <p:nvPr/>
        </p:nvSpPr>
        <p:spPr>
          <a:xfrm>
            <a:off x="975434" y="528625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40%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893C092-88AB-481C-1833-32D7DDAC4EF2}"/>
              </a:ext>
            </a:extLst>
          </p:cNvPr>
          <p:cNvCxnSpPr>
            <a:cxnSpLocks/>
          </p:cNvCxnSpPr>
          <p:nvPr/>
        </p:nvCxnSpPr>
        <p:spPr>
          <a:xfrm flipV="1">
            <a:off x="3359810" y="4429032"/>
            <a:ext cx="45571" cy="11281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0AB0441-376F-EB1D-D1AC-2CDA19CE9B5A}"/>
              </a:ext>
            </a:extLst>
          </p:cNvPr>
          <p:cNvSpPr txBox="1"/>
          <p:nvPr/>
        </p:nvSpPr>
        <p:spPr>
          <a:xfrm>
            <a:off x="3114000" y="566718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20%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55FC4C9-254B-D71B-8920-E05522B8D0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4103" y="2106361"/>
            <a:ext cx="4839697" cy="3242994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998A448-3890-8114-CD79-D417FA00FAFA}"/>
              </a:ext>
            </a:extLst>
          </p:cNvPr>
          <p:cNvCxnSpPr>
            <a:cxnSpLocks/>
          </p:cNvCxnSpPr>
          <p:nvPr/>
        </p:nvCxnSpPr>
        <p:spPr>
          <a:xfrm flipV="1">
            <a:off x="7085919" y="3995097"/>
            <a:ext cx="432110" cy="1469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48589BF-A0DB-795E-E72C-BB9B34E40FC5}"/>
              </a:ext>
            </a:extLst>
          </p:cNvPr>
          <p:cNvSpPr txBox="1"/>
          <p:nvPr/>
        </p:nvSpPr>
        <p:spPr>
          <a:xfrm>
            <a:off x="6794012" y="5565871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20%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771CFF0-09CF-14E8-D76E-3744D74468CC}"/>
              </a:ext>
            </a:extLst>
          </p:cNvPr>
          <p:cNvCxnSpPr>
            <a:cxnSpLocks/>
          </p:cNvCxnSpPr>
          <p:nvPr/>
        </p:nvCxnSpPr>
        <p:spPr>
          <a:xfrm flipH="1" flipV="1">
            <a:off x="8620043" y="4216470"/>
            <a:ext cx="105775" cy="1026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92F995D-E9AF-9F2D-88F1-65ACB14756EA}"/>
              </a:ext>
            </a:extLst>
          </p:cNvPr>
          <p:cNvSpPr txBox="1"/>
          <p:nvPr/>
        </p:nvSpPr>
        <p:spPr>
          <a:xfrm>
            <a:off x="8444607" y="540929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B41557F-8CDD-C824-E9E0-7EFEBBD15201}"/>
              </a:ext>
            </a:extLst>
          </p:cNvPr>
          <p:cNvSpPr txBox="1"/>
          <p:nvPr/>
        </p:nvSpPr>
        <p:spPr>
          <a:xfrm>
            <a:off x="7493420" y="1802764"/>
            <a:ext cx="41022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1" u="none" strike="noStrike" baseline="0" dirty="0">
                <a:solidFill>
                  <a:srgbClr val="0070C0"/>
                </a:solidFill>
                <a:latin typeface="Times-Roman"/>
              </a:rPr>
              <a:t>Feng et al. PRC </a:t>
            </a:r>
            <a:r>
              <a:rPr lang="en-US" sz="1800" b="1" i="1" u="none" strike="noStrike" baseline="0" dirty="0">
                <a:solidFill>
                  <a:srgbClr val="0070C0"/>
                </a:solidFill>
                <a:latin typeface="Times-Bold"/>
              </a:rPr>
              <a:t>105</a:t>
            </a:r>
            <a:r>
              <a:rPr lang="en-US" sz="1800" b="0" i="1" u="none" strike="noStrike" baseline="0" dirty="0">
                <a:solidFill>
                  <a:srgbClr val="0070C0"/>
                </a:solidFill>
                <a:latin typeface="Times-Roman"/>
              </a:rPr>
              <a:t>, 024913 (2022)</a:t>
            </a:r>
            <a:endParaRPr lang="en-US" i="1" dirty="0">
              <a:solidFill>
                <a:srgbClr val="0070C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D5F823-202E-DA9E-640B-AA0A5FEB52A8}"/>
              </a:ext>
            </a:extLst>
          </p:cNvPr>
          <p:cNvSpPr txBox="1"/>
          <p:nvPr/>
        </p:nvSpPr>
        <p:spPr>
          <a:xfrm>
            <a:off x="1070275" y="1208043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7)  2D/1D fit decomposition: Yicheng Feng talk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E87729E-2B99-853C-FD39-454794564A62}"/>
              </a:ext>
            </a:extLst>
          </p:cNvPr>
          <p:cNvCxnSpPr>
            <a:cxnSpLocks/>
          </p:cNvCxnSpPr>
          <p:nvPr/>
        </p:nvCxnSpPr>
        <p:spPr>
          <a:xfrm flipV="1">
            <a:off x="5411125" y="3506496"/>
            <a:ext cx="316106" cy="2059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0A01D76-D974-A3F0-480F-98A135F368FA}"/>
              </a:ext>
            </a:extLst>
          </p:cNvPr>
          <p:cNvSpPr txBox="1"/>
          <p:nvPr/>
        </p:nvSpPr>
        <p:spPr>
          <a:xfrm>
            <a:off x="5119218" y="569147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60%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1584CBA-B3A6-3299-E500-3A9ECC939E06}"/>
              </a:ext>
            </a:extLst>
          </p:cNvPr>
          <p:cNvCxnSpPr>
            <a:cxnSpLocks/>
          </p:cNvCxnSpPr>
          <p:nvPr/>
        </p:nvCxnSpPr>
        <p:spPr>
          <a:xfrm flipV="1">
            <a:off x="10401300" y="3372199"/>
            <a:ext cx="316106" cy="2059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8F88AA2-82D6-647A-A917-B9D696918932}"/>
              </a:ext>
            </a:extLst>
          </p:cNvPr>
          <p:cNvSpPr txBox="1"/>
          <p:nvPr/>
        </p:nvSpPr>
        <p:spPr>
          <a:xfrm>
            <a:off x="10109393" y="552107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30%</a:t>
            </a:r>
          </a:p>
        </p:txBody>
      </p:sp>
    </p:spTree>
    <p:extLst>
      <p:ext uri="{BB962C8B-B14F-4D97-AF65-F5344CB8AC3E}">
        <p14:creationId xmlns:p14="http://schemas.microsoft.com/office/powerpoint/2010/main" val="31038168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40197-A4FC-A81B-89DF-204BE5806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931"/>
            <a:ext cx="12192000" cy="1158870"/>
          </a:xfrm>
        </p:spPr>
        <p:txBody>
          <a:bodyPr>
            <a:normAutofit fontScale="90000"/>
          </a:bodyPr>
          <a:lstStyle/>
          <a:p>
            <a:r>
              <a:rPr lang="en-US" dirty="0"/>
              <a:t>FLOW MEASUREMENTS IN SMALL SYSTEMS ARE DIFFICULT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3B9B77-DE64-0F26-A46A-44C7CE1BCF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7E1805-2667-4631-AA1A-C7E5CB0DF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BF3E8-4F9D-4F9E-A79F-4083BD6A7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A8FC3-1FA6-21D4-3969-28DC16E2E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08A7EB-C721-0A62-E992-3B5BCCE25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80" y="1607559"/>
            <a:ext cx="3177957" cy="25795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04DED84-1068-EB7F-0B9D-C932AEFF9159}"/>
              </a:ext>
            </a:extLst>
          </p:cNvPr>
          <p:cNvSpPr txBox="1"/>
          <p:nvPr/>
        </p:nvSpPr>
        <p:spPr>
          <a:xfrm>
            <a:off x="1685615" y="1122882"/>
            <a:ext cx="35644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u="none" strike="noStrike" baseline="0" dirty="0">
                <a:solidFill>
                  <a:srgbClr val="0070C0"/>
                </a:solidFill>
                <a:latin typeface="AAAAA D+ Proxima Nova"/>
              </a:rPr>
              <a:t>PHENIX, Nat. Phys. 15 (2019) 214 </a:t>
            </a:r>
            <a:endParaRPr lang="en-US" i="1" dirty="0">
              <a:solidFill>
                <a:srgbClr val="0070C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57F9F2-3C36-1308-CA09-431E21AF5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8841" y="1623962"/>
            <a:ext cx="3177957" cy="48022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AD7749-152D-52B6-025C-94DAEAC3A9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55" y="4217032"/>
            <a:ext cx="2807320" cy="22233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52E063-A7CE-7373-1F2B-4E4C9341E2C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007" r="39217" b="15138"/>
          <a:stretch/>
        </p:blipFill>
        <p:spPr>
          <a:xfrm>
            <a:off x="6556798" y="1376492"/>
            <a:ext cx="5649475" cy="36259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BB9C3C-FB1E-B490-B894-EA471D60225A}"/>
              </a:ext>
            </a:extLst>
          </p:cNvPr>
          <p:cNvSpPr txBox="1"/>
          <p:nvPr/>
        </p:nvSpPr>
        <p:spPr>
          <a:xfrm>
            <a:off x="7942997" y="5024456"/>
            <a:ext cx="3204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v</a:t>
            </a:r>
            <a:r>
              <a:rPr lang="en-US" baseline="-25000" dirty="0"/>
              <a:t>3</a:t>
            </a:r>
            <a:r>
              <a:rPr lang="en-US" dirty="0"/>
              <a:t> longitudinal decorrelation, </a:t>
            </a:r>
          </a:p>
          <a:p>
            <a:pPr algn="ctr"/>
            <a:r>
              <a:rPr lang="en-US" dirty="0"/>
              <a:t>n</a:t>
            </a:r>
            <a:r>
              <a:rPr lang="en-US" sz="1800" dirty="0"/>
              <a:t>onflow, acceptance differences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8526C8-F938-BE7E-7156-DEF55C330C4E}"/>
              </a:ext>
            </a:extLst>
          </p:cNvPr>
          <p:cNvSpPr txBox="1"/>
          <p:nvPr/>
        </p:nvSpPr>
        <p:spPr>
          <a:xfrm>
            <a:off x="10385269" y="1640959"/>
            <a:ext cx="152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Shengli Huang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CB8BB3-8E53-727B-0FD6-CC26BE5E180C}"/>
              </a:ext>
            </a:extLst>
          </p:cNvPr>
          <p:cNvSpPr txBox="1"/>
          <p:nvPr/>
        </p:nvSpPr>
        <p:spPr>
          <a:xfrm>
            <a:off x="6660386" y="5737277"/>
            <a:ext cx="54422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PHENIX/STAR discrepancy not fully settled</a:t>
            </a:r>
          </a:p>
        </p:txBody>
      </p:sp>
    </p:spTree>
    <p:extLst>
      <p:ext uri="{BB962C8B-B14F-4D97-AF65-F5344CB8AC3E}">
        <p14:creationId xmlns:p14="http://schemas.microsoft.com/office/powerpoint/2010/main" val="2048379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87DA2-C817-39C7-4072-26D294D94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Experimental Overview – RHIC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FBF463-6112-6BFA-68FC-1B84A9D87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53550"/>
            <a:ext cx="11061358" cy="46402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DISCLAIMER</a:t>
            </a:r>
          </a:p>
          <a:p>
            <a:pPr lvl="1"/>
            <a:r>
              <a:rPr lang="en-US" dirty="0"/>
              <a:t>This is </a:t>
            </a:r>
            <a:r>
              <a:rPr lang="en-US" dirty="0">
                <a:solidFill>
                  <a:srgbClr val="FF0000"/>
                </a:solidFill>
              </a:rPr>
              <a:t>not</a:t>
            </a:r>
            <a:r>
              <a:rPr lang="en-US" dirty="0"/>
              <a:t> an overview of all RHIC data</a:t>
            </a:r>
          </a:p>
          <a:p>
            <a:pPr lvl="1"/>
            <a:r>
              <a:rPr lang="en-US" altLang="zh-CN" dirty="0"/>
              <a:t>Emphasis</a:t>
            </a:r>
            <a:r>
              <a:rPr lang="en-US" dirty="0"/>
              <a:t> on </a:t>
            </a:r>
            <a:r>
              <a:rPr lang="en-US" dirty="0">
                <a:solidFill>
                  <a:srgbClr val="FF0000"/>
                </a:solidFill>
              </a:rPr>
              <a:t>small-system</a:t>
            </a:r>
            <a:r>
              <a:rPr lang="en-US" dirty="0"/>
              <a:t> phenomena – theme of the workshop</a:t>
            </a:r>
          </a:p>
          <a:p>
            <a:pPr lvl="1"/>
            <a:r>
              <a:rPr lang="en-US" dirty="0"/>
              <a:t>Possibly biased views and perspectives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TALK PLAN</a:t>
            </a:r>
          </a:p>
          <a:p>
            <a:pPr lvl="1"/>
            <a:r>
              <a:rPr lang="en-US" dirty="0"/>
              <a:t>Overall science from RHIC – the 2000’s</a:t>
            </a:r>
          </a:p>
          <a:p>
            <a:pPr lvl="1"/>
            <a:r>
              <a:rPr lang="en-US" dirty="0"/>
              <a:t>To understand details and specific physics (LHC insights) – 2010’s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Why are small systems interesting?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/>
              <a:t>Likely new physics where things cannot be easily explained, </a:t>
            </a:r>
            <a:r>
              <a:rPr lang="en-US" sz="1800" dirty="0"/>
              <a:t>push the envelope, beyond the limit…</a:t>
            </a:r>
            <a:endParaRPr lang="en-US" sz="2000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NONFLOW, NONFLOW, NONFLOW</a:t>
            </a:r>
          </a:p>
          <a:p>
            <a:pPr lvl="1"/>
            <a:r>
              <a:rPr lang="en-US" dirty="0"/>
              <a:t>Not to lose our sight – we want to learn/discover new physics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6B29A9-8E41-D99D-0302-EA683E5C6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35EE1-A3D4-0FD5-B27F-2E1833057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2AA53-0465-9162-AE81-D4C57DA18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4235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02593-EE4F-201C-B517-F87623BC3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/>
              <a:t>PECULIAR </a:t>
            </a:r>
            <a:r>
              <a:rPr lang="en-US" dirty="0"/>
              <a:t>MULTIPLICITY INDEPENDENCE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B9E1C-D1CE-4FB9-F89A-C87C3CD8B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FBB35-AB85-3EBF-3B92-C5E3C4958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3251B-9F25-9C1F-07FD-E26B2CA4A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4207C-9016-364C-BA90-87F6EEF60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E2A3B0-57EC-25CE-C88E-F793DE91A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20" y="1181793"/>
            <a:ext cx="3327383" cy="51378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000479-52D7-B4C1-0767-9F71AD2B8D2C}"/>
              </a:ext>
            </a:extLst>
          </p:cNvPr>
          <p:cNvSpPr txBox="1"/>
          <p:nvPr/>
        </p:nvSpPr>
        <p:spPr>
          <a:xfrm>
            <a:off x="985465" y="2732582"/>
            <a:ext cx="24979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0070C0"/>
                </a:solidFill>
                <a:latin typeface="KJEOC L+ Gulliver"/>
              </a:rPr>
              <a:t>STAR, PL</a:t>
            </a:r>
            <a:r>
              <a:rPr lang="en-US" sz="1600" b="0" i="1" u="none" strike="noStrike" baseline="0" dirty="0">
                <a:solidFill>
                  <a:srgbClr val="0070C0"/>
                </a:solidFill>
                <a:latin typeface="KJEOC L+ Gulliver"/>
              </a:rPr>
              <a:t>B 747 (2015) 265</a:t>
            </a:r>
            <a:endParaRPr lang="en-US" sz="4400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6507CD-AB67-2AF2-8A44-4EC499C8065E}"/>
              </a:ext>
            </a:extLst>
          </p:cNvPr>
          <p:cNvSpPr txBox="1"/>
          <p:nvPr/>
        </p:nvSpPr>
        <p:spPr>
          <a:xfrm>
            <a:off x="5049894" y="3611126"/>
            <a:ext cx="21946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0070C0"/>
                </a:solidFill>
              </a:rPr>
              <a:t>CMS, PLB 765 (2017) 193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6461BE-5EA3-753B-0068-182C137F5F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0" t="7192" r="6013" b="19618"/>
          <a:stretch/>
        </p:blipFill>
        <p:spPr bwMode="auto">
          <a:xfrm>
            <a:off x="8569847" y="1620979"/>
            <a:ext cx="3527133" cy="461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D30AC3-7BF5-5661-D9B4-916B0D6C6552}"/>
              </a:ext>
            </a:extLst>
          </p:cNvPr>
          <p:cNvSpPr txBox="1"/>
          <p:nvPr/>
        </p:nvSpPr>
        <p:spPr>
          <a:xfrm>
            <a:off x="9134115" y="1282425"/>
            <a:ext cx="29388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0070C0"/>
                </a:solidFill>
              </a:rPr>
              <a:t>ALICE, PRL 123 (2019) 142301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EC9533-6A2B-036A-033C-83C33EEC87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40" r="2828"/>
          <a:stretch/>
        </p:blipFill>
        <p:spPr>
          <a:xfrm>
            <a:off x="3309078" y="3928444"/>
            <a:ext cx="5260769" cy="209236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BC2FD41-8F7C-CCBA-D825-C7BE12556846}"/>
              </a:ext>
            </a:extLst>
          </p:cNvPr>
          <p:cNvSpPr txBox="1"/>
          <p:nvPr/>
        </p:nvSpPr>
        <p:spPr>
          <a:xfrm>
            <a:off x="3629097" y="1575405"/>
            <a:ext cx="4795031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rgbClr val="0000FF"/>
                </a:solidFill>
              </a:rPr>
              <a:t>Vn</a:t>
            </a:r>
            <a:r>
              <a:rPr lang="en-US" dirty="0">
                <a:solidFill>
                  <a:srgbClr val="0000FF"/>
                </a:solidFill>
              </a:rPr>
              <a:t> is independent of multiplicity in small systems</a:t>
            </a:r>
          </a:p>
          <a:p>
            <a:pPr algn="ctr"/>
            <a:endParaRPr lang="en-US" sz="1800" dirty="0">
              <a:solidFill>
                <a:srgbClr val="FF0000"/>
              </a:solidFill>
            </a:endParaRPr>
          </a:p>
          <a:p>
            <a:pPr algn="ctr"/>
            <a:r>
              <a:rPr lang="en-US" sz="1800" dirty="0">
                <a:solidFill>
                  <a:srgbClr val="FF0000"/>
                </a:solidFill>
              </a:rPr>
              <a:t>Juergen </a:t>
            </a:r>
            <a:r>
              <a:rPr lang="en-US" sz="1800" dirty="0" err="1">
                <a:solidFill>
                  <a:srgbClr val="FF0000"/>
                </a:solidFill>
              </a:rPr>
              <a:t>Schukraft</a:t>
            </a:r>
            <a:r>
              <a:rPr lang="en-US" sz="1800" dirty="0">
                <a:solidFill>
                  <a:srgbClr val="FF0000"/>
                </a:solidFill>
              </a:rPr>
              <a:t>: </a:t>
            </a:r>
          </a:p>
          <a:p>
            <a:pPr algn="ctr"/>
            <a:r>
              <a:rPr lang="en-US" sz="1600" dirty="0"/>
              <a:t>Initial- to final-state conversion should increase with N</a:t>
            </a:r>
          </a:p>
          <a:p>
            <a:pPr algn="ctr"/>
            <a:r>
              <a:rPr lang="en-US" sz="1600" dirty="0"/>
              <a:t>Geometry fluctuation anisotropy decreases: 1/N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Accidental cancellation?</a:t>
            </a:r>
          </a:p>
        </p:txBody>
      </p:sp>
    </p:spTree>
    <p:extLst>
      <p:ext uri="{BB962C8B-B14F-4D97-AF65-F5344CB8AC3E}">
        <p14:creationId xmlns:p14="http://schemas.microsoft.com/office/powerpoint/2010/main" val="18016635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013"/>
            <a:ext cx="12192000" cy="1143000"/>
          </a:xfrm>
        </p:spPr>
        <p:txBody>
          <a:bodyPr>
            <a:normAutofit/>
          </a:bodyPr>
          <a:lstStyle/>
          <a:p>
            <a:r>
              <a:rPr lang="en-US" dirty="0"/>
              <a:t>VERY LITTLE ENERGY DEPENDENCE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2" descr="C:\Users\fqwang\Research\Talks\PICTURES\plots\Hydro_Gyulassy_McLerr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95" y="1065305"/>
            <a:ext cx="2867544" cy="22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0" name="Picture 2" descr="http://journals.aps.org/prc/article/10.1103/PhysRevC.86.054908/figures/11/medi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289" y="1588746"/>
            <a:ext cx="6910128" cy="479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reeform 4"/>
          <p:cNvSpPr/>
          <p:nvPr/>
        </p:nvSpPr>
        <p:spPr>
          <a:xfrm>
            <a:off x="1430925" y="1659996"/>
            <a:ext cx="2993571" cy="290680"/>
          </a:xfrm>
          <a:custGeom>
            <a:avLst/>
            <a:gdLst>
              <a:gd name="connsiteX0" fmla="*/ 0 w 3483428"/>
              <a:gd name="connsiteY0" fmla="*/ 290680 h 290680"/>
              <a:gd name="connsiteX1" fmla="*/ 43542 w 3483428"/>
              <a:gd name="connsiteY1" fmla="*/ 218109 h 290680"/>
              <a:gd name="connsiteX2" fmla="*/ 87085 w 3483428"/>
              <a:gd name="connsiteY2" fmla="*/ 203595 h 290680"/>
              <a:gd name="connsiteX3" fmla="*/ 217714 w 3483428"/>
              <a:gd name="connsiteY3" fmla="*/ 145538 h 290680"/>
              <a:gd name="connsiteX4" fmla="*/ 348342 w 3483428"/>
              <a:gd name="connsiteY4" fmla="*/ 101995 h 290680"/>
              <a:gd name="connsiteX5" fmla="*/ 391885 w 3483428"/>
              <a:gd name="connsiteY5" fmla="*/ 87480 h 290680"/>
              <a:gd name="connsiteX6" fmla="*/ 537028 w 3483428"/>
              <a:gd name="connsiteY6" fmla="*/ 72966 h 290680"/>
              <a:gd name="connsiteX7" fmla="*/ 1016000 w 3483428"/>
              <a:gd name="connsiteY7" fmla="*/ 43938 h 290680"/>
              <a:gd name="connsiteX8" fmla="*/ 1524000 w 3483428"/>
              <a:gd name="connsiteY8" fmla="*/ 29423 h 290680"/>
              <a:gd name="connsiteX9" fmla="*/ 1712685 w 3483428"/>
              <a:gd name="connsiteY9" fmla="*/ 29423 h 290680"/>
              <a:gd name="connsiteX10" fmla="*/ 2133600 w 3483428"/>
              <a:gd name="connsiteY10" fmla="*/ 14909 h 290680"/>
              <a:gd name="connsiteX11" fmla="*/ 3483428 w 3483428"/>
              <a:gd name="connsiteY11" fmla="*/ 395 h 29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83428" h="290680">
                <a:moveTo>
                  <a:pt x="0" y="290680"/>
                </a:moveTo>
                <a:cubicBezTo>
                  <a:pt x="14514" y="266490"/>
                  <a:pt x="23594" y="238057"/>
                  <a:pt x="43542" y="218109"/>
                </a:cubicBezTo>
                <a:cubicBezTo>
                  <a:pt x="54360" y="207291"/>
                  <a:pt x="73401" y="210437"/>
                  <a:pt x="87085" y="203595"/>
                </a:cubicBezTo>
                <a:cubicBezTo>
                  <a:pt x="225096" y="134589"/>
                  <a:pt x="-6969" y="220432"/>
                  <a:pt x="217714" y="145538"/>
                </a:cubicBezTo>
                <a:lnTo>
                  <a:pt x="348342" y="101995"/>
                </a:lnTo>
                <a:cubicBezTo>
                  <a:pt x="362856" y="97157"/>
                  <a:pt x="376661" y="89002"/>
                  <a:pt x="391885" y="87480"/>
                </a:cubicBezTo>
                <a:cubicBezTo>
                  <a:pt x="440266" y="82642"/>
                  <a:pt x="488524" y="76350"/>
                  <a:pt x="537028" y="72966"/>
                </a:cubicBezTo>
                <a:lnTo>
                  <a:pt x="1016000" y="43938"/>
                </a:lnTo>
                <a:cubicBezTo>
                  <a:pt x="1185092" y="33690"/>
                  <a:pt x="1354667" y="34261"/>
                  <a:pt x="1524000" y="29423"/>
                </a:cubicBezTo>
                <a:cubicBezTo>
                  <a:pt x="1655006" y="-3328"/>
                  <a:pt x="1495363" y="29423"/>
                  <a:pt x="1712685" y="29423"/>
                </a:cubicBezTo>
                <a:cubicBezTo>
                  <a:pt x="1853073" y="29423"/>
                  <a:pt x="1993257" y="18462"/>
                  <a:pt x="2133600" y="14909"/>
                </a:cubicBezTo>
                <a:cubicBezTo>
                  <a:pt x="2871232" y="-3765"/>
                  <a:pt x="2785955" y="395"/>
                  <a:pt x="3483428" y="395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909896" y="1217705"/>
            <a:ext cx="121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circa 2005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94679" y="1138987"/>
            <a:ext cx="1706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STAR, circa 2013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A7CE143-58CB-7CBA-20E5-F89CD3351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74900" y="6462366"/>
            <a:ext cx="8026400" cy="365125"/>
          </a:xfrm>
        </p:spPr>
        <p:txBody>
          <a:bodyPr/>
          <a:lstStyle/>
          <a:p>
            <a:r>
              <a:rPr lang="en-US" dirty="0"/>
              <a:t>The 4th International Workshop on QCD Collectivity at the Smallest Scales - Qingdao - June 24-28, 2024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18442A-4CB2-29FB-5470-0C6C6811F0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916" y="3628746"/>
            <a:ext cx="4191478" cy="19970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0F37D8B-6C47-EE7A-FFA5-C1E889EDA6E6}"/>
              </a:ext>
            </a:extLst>
          </p:cNvPr>
          <p:cNvSpPr txBox="1"/>
          <p:nvPr/>
        </p:nvSpPr>
        <p:spPr>
          <a:xfrm>
            <a:off x="745455" y="5625773"/>
            <a:ext cx="31372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u="none" strike="noStrike" baseline="0" dirty="0">
                <a:solidFill>
                  <a:srgbClr val="0070C0"/>
                </a:solidFill>
                <a:latin typeface="AAAACV+TimesNewRomanPS-BoldMT"/>
              </a:rPr>
              <a:t>PHE</a:t>
            </a:r>
            <a:r>
              <a:rPr lang="en-US" sz="1600" i="1" u="none" strike="noStrike" baseline="0" dirty="0">
                <a:solidFill>
                  <a:srgbClr val="0070C0"/>
                </a:solidFill>
                <a:latin typeface="AAAADG+TimesNewRomanPS-BoldMT"/>
              </a:rPr>
              <a:t>N</a:t>
            </a:r>
            <a:r>
              <a:rPr lang="en-US" sz="1600" i="1" u="none" strike="noStrike" baseline="0" dirty="0">
                <a:solidFill>
                  <a:srgbClr val="0070C0"/>
                </a:solidFill>
                <a:latin typeface="AAAACV+TimesNewRomanPS-BoldMT"/>
              </a:rPr>
              <a:t>IX, PRL98, 162301 (2007) </a:t>
            </a:r>
            <a:endParaRPr lang="en-US" sz="16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147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3175">
            <a:solidFill>
              <a:schemeClr val="bg1"/>
            </a:solidFill>
            <a:prstDash val="dash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1764873" y="3241964"/>
            <a:ext cx="2743200" cy="609601"/>
          </a:xfrm>
          <a:prstGeom prst="straightConnector1">
            <a:avLst/>
          </a:prstGeom>
          <a:ln w="28575"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1764873" y="3241964"/>
            <a:ext cx="2743200" cy="609601"/>
          </a:xfrm>
          <a:prstGeom prst="straightConnector1">
            <a:avLst/>
          </a:prstGeom>
          <a:ln w="28575"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ANISOTROPY MECHANISMS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1764873" y="2175163"/>
            <a:ext cx="2743200" cy="2743200"/>
            <a:chOff x="1066800" y="1752600"/>
            <a:chExt cx="3352800" cy="3352800"/>
          </a:xfrm>
        </p:grpSpPr>
        <p:cxnSp>
          <p:nvCxnSpPr>
            <p:cNvPr id="23" name="Straight Arrow Connector 22"/>
            <p:cNvCxnSpPr/>
            <p:nvPr/>
          </p:nvCxnSpPr>
          <p:spPr>
            <a:xfrm flipV="1">
              <a:off x="2743200" y="1752600"/>
              <a:ext cx="0" cy="335280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1066800" y="3407418"/>
              <a:ext cx="3352800" cy="21582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1828800" y="1981200"/>
              <a:ext cx="1828800" cy="281940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1219200" y="2665281"/>
              <a:ext cx="3048000" cy="1496691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 flipV="1">
              <a:off x="1828800" y="1981200"/>
              <a:ext cx="1828800" cy="289560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H="1" flipV="1">
              <a:off x="1219200" y="2665282"/>
              <a:ext cx="3048000" cy="149669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/>
            <p:cNvSpPr/>
            <p:nvPr/>
          </p:nvSpPr>
          <p:spPr>
            <a:xfrm>
              <a:off x="1676400" y="2362200"/>
              <a:ext cx="2133600" cy="21336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1998133" y="2514601"/>
              <a:ext cx="1490133" cy="18288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512477" y="2174722"/>
            <a:ext cx="3927764" cy="2743200"/>
            <a:chOff x="1066800" y="1752600"/>
            <a:chExt cx="3352800" cy="3352800"/>
          </a:xfrm>
        </p:grpSpPr>
        <p:cxnSp>
          <p:nvCxnSpPr>
            <p:cNvPr id="56" name="Straight Arrow Connector 55"/>
            <p:cNvCxnSpPr/>
            <p:nvPr/>
          </p:nvCxnSpPr>
          <p:spPr>
            <a:xfrm flipV="1">
              <a:off x="2743200" y="1752600"/>
              <a:ext cx="0" cy="335280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1066800" y="3407418"/>
              <a:ext cx="3352800" cy="21582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1828800" y="1981200"/>
              <a:ext cx="1828800" cy="281940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V="1">
              <a:off x="1219200" y="2665281"/>
              <a:ext cx="3048000" cy="1496691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H="1" flipV="1">
              <a:off x="1828800" y="1981200"/>
              <a:ext cx="1828800" cy="289560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 flipV="1">
              <a:off x="1219200" y="2665282"/>
              <a:ext cx="3048000" cy="149669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/>
            <p:cNvSpPr/>
            <p:nvPr/>
          </p:nvSpPr>
          <p:spPr>
            <a:xfrm>
              <a:off x="1676400" y="2362200"/>
              <a:ext cx="2133600" cy="21336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1828800" y="2514600"/>
              <a:ext cx="1828800" cy="18288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399862" y="5218258"/>
            <a:ext cx="2393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Expansion, flow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570227" y="5216024"/>
            <a:ext cx="3263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No expansion, escape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919EF5-E5AB-8D84-0D51-24FCFBE8E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6D7E87-1547-CADC-E2EB-AC7772401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</a:p>
        </p:txBody>
      </p:sp>
    </p:spTree>
    <p:extLst>
      <p:ext uri="{BB962C8B-B14F-4D97-AF65-F5344CB8AC3E}">
        <p14:creationId xmlns:p14="http://schemas.microsoft.com/office/powerpoint/2010/main" val="106326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271C8-1A09-4FF6-F393-67D52853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96"/>
            <a:ext cx="12192000" cy="1165705"/>
          </a:xfrm>
        </p:spPr>
        <p:txBody>
          <a:bodyPr/>
          <a:lstStyle/>
          <a:p>
            <a:pPr algn="ctr"/>
            <a:r>
              <a:rPr lang="en-US" dirty="0"/>
              <a:t>ESCAPE MECHANISM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8F43DE-E272-9A24-4E3D-C291E0E67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F55A1-EF0D-2A93-A4C2-572EA1988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DFEB3-9FF9-A037-0F29-969E2C920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658-4F5F-43BB-ADD9-FAC09E0939FC}" type="slidenum">
              <a:rPr lang="en-US" smtClean="0"/>
              <a:t>23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89935" y="1715451"/>
            <a:ext cx="5627986" cy="2291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/>
              <a:t>Partons</a:t>
            </a:r>
            <a:r>
              <a:rPr lang="en-US" sz="2000" dirty="0"/>
              <a:t> freeze out with large positive v</a:t>
            </a:r>
            <a:r>
              <a:rPr lang="en-US" sz="2000" baseline="-25000" dirty="0"/>
              <a:t>2</a:t>
            </a:r>
            <a:r>
              <a:rPr lang="en-US" sz="2000" dirty="0"/>
              <a:t>, even when they do not interact at all.</a:t>
            </a:r>
          </a:p>
          <a:p>
            <a:r>
              <a:rPr lang="en-US" sz="2000" dirty="0"/>
              <a:t>Remaining </a:t>
            </a:r>
            <a:r>
              <a:rPr lang="en-US" sz="2000" dirty="0" err="1"/>
              <a:t>partons</a:t>
            </a:r>
            <a:r>
              <a:rPr lang="en-US" sz="2000" dirty="0"/>
              <a:t> start off with negative v</a:t>
            </a:r>
            <a:r>
              <a:rPr lang="en-US" sz="2000" baseline="-25000" dirty="0"/>
              <a:t>2</a:t>
            </a:r>
            <a:r>
              <a:rPr lang="en-US" sz="2000" dirty="0"/>
              <a:t>, and become </a:t>
            </a:r>
            <a:r>
              <a:rPr lang="en-US" sz="2000" dirty="0">
                <a:latin typeface="Symbol" panose="05050102010706020507" pitchFamily="18" charset="2"/>
              </a:rPr>
              <a:t>~</a:t>
            </a:r>
            <a:r>
              <a:rPr lang="en-US" sz="2000" dirty="0"/>
              <a:t>isotropic (v</a:t>
            </a:r>
            <a:r>
              <a:rPr lang="en-US" sz="2000" baseline="-25000" dirty="0"/>
              <a:t>2</a:t>
            </a:r>
            <a:r>
              <a:rPr lang="en-US" sz="2000" dirty="0">
                <a:latin typeface="Symbol" panose="05050102010706020507" pitchFamily="18" charset="2"/>
              </a:rPr>
              <a:t>~</a:t>
            </a:r>
            <a:r>
              <a:rPr lang="en-US" sz="2000" dirty="0"/>
              <a:t>0) after one more collision.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7903" y="1181894"/>
            <a:ext cx="6897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L. He et al., PLB753 (2016) 506, arXiv:1502.05572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832810" y="3753865"/>
            <a:ext cx="1113062" cy="1841854"/>
            <a:chOff x="1123950" y="4800600"/>
            <a:chExt cx="800100" cy="1323976"/>
          </a:xfrm>
        </p:grpSpPr>
        <p:sp>
          <p:nvSpPr>
            <p:cNvPr id="8" name="Oval 7"/>
            <p:cNvSpPr/>
            <p:nvPr/>
          </p:nvSpPr>
          <p:spPr>
            <a:xfrm>
              <a:off x="1143000" y="5019676"/>
              <a:ext cx="762000" cy="11049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1533525" y="4800600"/>
              <a:ext cx="142875" cy="71437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1371600" y="5514976"/>
              <a:ext cx="3429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1371600" y="5743576"/>
              <a:ext cx="171450" cy="2286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1257300" y="5667376"/>
              <a:ext cx="28575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1619250" y="5514976"/>
              <a:ext cx="95250" cy="4572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1524000" y="5174457"/>
              <a:ext cx="95250" cy="53101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>
              <a:off x="1123950" y="5439966"/>
              <a:ext cx="133350" cy="6846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7" name="Straight Arrow Connector 4106"/>
            <p:cNvCxnSpPr/>
            <p:nvPr/>
          </p:nvCxnSpPr>
          <p:spPr>
            <a:xfrm>
              <a:off x="1219200" y="5286376"/>
              <a:ext cx="114300" cy="27622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5" name="Straight Arrow Connector 4114"/>
            <p:cNvCxnSpPr/>
            <p:nvPr/>
          </p:nvCxnSpPr>
          <p:spPr>
            <a:xfrm flipH="1" flipV="1">
              <a:off x="1400176" y="5743576"/>
              <a:ext cx="219074" cy="2476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7" name="Straight Arrow Connector 4116"/>
            <p:cNvCxnSpPr>
              <a:stCxn id="8" idx="6"/>
            </p:cNvCxnSpPr>
            <p:nvPr/>
          </p:nvCxnSpPr>
          <p:spPr>
            <a:xfrm flipH="1" flipV="1">
              <a:off x="1571625" y="5391151"/>
              <a:ext cx="333375" cy="18097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9" name="Straight Arrow Connector 4118"/>
            <p:cNvCxnSpPr/>
            <p:nvPr/>
          </p:nvCxnSpPr>
          <p:spPr>
            <a:xfrm flipV="1">
              <a:off x="1762125" y="5286376"/>
              <a:ext cx="161925" cy="4958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63" name="Straight Arrow Connector 15362"/>
            <p:cNvCxnSpPr>
              <a:stCxn id="8" idx="3"/>
              <a:endCxn id="8" idx="2"/>
            </p:cNvCxnSpPr>
            <p:nvPr/>
          </p:nvCxnSpPr>
          <p:spPr>
            <a:xfrm flipH="1" flipV="1">
              <a:off x="1143000" y="5572126"/>
              <a:ext cx="111592" cy="39064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65" name="Straight Arrow Connector 15364"/>
            <p:cNvCxnSpPr>
              <a:stCxn id="8" idx="3"/>
            </p:cNvCxnSpPr>
            <p:nvPr/>
          </p:nvCxnSpPr>
          <p:spPr>
            <a:xfrm flipV="1">
              <a:off x="1254592" y="5572126"/>
              <a:ext cx="145584" cy="39064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70" name="Straight Arrow Connector 15369"/>
            <p:cNvCxnSpPr/>
            <p:nvPr/>
          </p:nvCxnSpPr>
          <p:spPr>
            <a:xfrm>
              <a:off x="1254592" y="5257685"/>
              <a:ext cx="483720" cy="10489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72" name="Straight Arrow Connector 15371"/>
            <p:cNvCxnSpPr/>
            <p:nvPr/>
          </p:nvCxnSpPr>
          <p:spPr>
            <a:xfrm flipH="1">
              <a:off x="1428750" y="5057776"/>
              <a:ext cx="28576" cy="3821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/>
          <p:cNvGrpSpPr/>
          <p:nvPr/>
        </p:nvGrpSpPr>
        <p:grpSpPr>
          <a:xfrm>
            <a:off x="680409" y="3782443"/>
            <a:ext cx="1590089" cy="2014111"/>
            <a:chOff x="990600" y="4829177"/>
            <a:chExt cx="1143000" cy="1447799"/>
          </a:xfrm>
        </p:grpSpPr>
        <p:cxnSp>
          <p:nvCxnSpPr>
            <p:cNvPr id="89" name="Straight Arrow Connector 88"/>
            <p:cNvCxnSpPr/>
            <p:nvPr/>
          </p:nvCxnSpPr>
          <p:spPr>
            <a:xfrm flipV="1">
              <a:off x="1676400" y="5133976"/>
              <a:ext cx="381000" cy="3619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>
              <a:off x="1714500" y="5667376"/>
              <a:ext cx="419100" cy="762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flipH="1">
              <a:off x="1143000" y="5210176"/>
              <a:ext cx="2286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 flipH="1" flipV="1">
              <a:off x="1257300" y="4957763"/>
              <a:ext cx="114300" cy="4333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 flipH="1" flipV="1">
              <a:off x="990600" y="5439966"/>
              <a:ext cx="323850" cy="1321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>
              <a:off x="1619250" y="5857876"/>
              <a:ext cx="285750" cy="2667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 flipV="1">
              <a:off x="1457325" y="5019676"/>
              <a:ext cx="304800" cy="15478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/>
            <p:nvPr/>
          </p:nvCxnSpPr>
          <p:spPr>
            <a:xfrm flipH="1" flipV="1">
              <a:off x="1400176" y="4829177"/>
              <a:ext cx="266699" cy="38099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 flipH="1">
              <a:off x="990600" y="5782271"/>
              <a:ext cx="323850" cy="7560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/>
            <p:nvPr/>
          </p:nvCxnSpPr>
          <p:spPr>
            <a:xfrm>
              <a:off x="1314450" y="5857876"/>
              <a:ext cx="0" cy="2667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H="1">
              <a:off x="1457325" y="5991226"/>
              <a:ext cx="76200" cy="2857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 flipH="1" flipV="1">
              <a:off x="990600" y="5667376"/>
              <a:ext cx="266700" cy="381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>
              <a:off x="1738312" y="5820073"/>
              <a:ext cx="185738" cy="4732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 flipV="1">
              <a:off x="1457325" y="5033964"/>
              <a:ext cx="466725" cy="25241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>
              <a:off x="1571626" y="5820073"/>
              <a:ext cx="47624" cy="30450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>
              <a:off x="1831181" y="5424488"/>
              <a:ext cx="226219" cy="8155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>
              <a:off x="1676400" y="5218990"/>
              <a:ext cx="381000" cy="6738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 flipH="1">
              <a:off x="990600" y="5314951"/>
              <a:ext cx="323850" cy="5476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5C648B0-5744-EA4C-55A9-7CBE29EA9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908" y="1513206"/>
            <a:ext cx="3920136" cy="18118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94D2D67-3D42-53FA-04D5-B253D52640B4}"/>
              </a:ext>
            </a:extLst>
          </p:cNvPr>
          <p:cNvSpPr txBox="1"/>
          <p:nvPr/>
        </p:nvSpPr>
        <p:spPr>
          <a:xfrm>
            <a:off x="6849676" y="1174652"/>
            <a:ext cx="56060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 err="1">
                <a:solidFill>
                  <a:srgbClr val="0070C0"/>
                </a:solidFill>
              </a:rPr>
              <a:t>Kurkela</a:t>
            </a:r>
            <a:r>
              <a:rPr lang="en-US" sz="1600" i="1" dirty="0">
                <a:solidFill>
                  <a:srgbClr val="0070C0"/>
                </a:solidFill>
              </a:rPr>
              <a:t> et al. JHEP11(2021)216, </a:t>
            </a:r>
            <a:r>
              <a:rPr lang="en-US" sz="1600" i="1" dirty="0"/>
              <a:t>single-hit anisotropies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B2B287-F73E-04E2-BD48-14B4BA91864C}"/>
              </a:ext>
            </a:extLst>
          </p:cNvPr>
          <p:cNvSpPr txBox="1"/>
          <p:nvPr/>
        </p:nvSpPr>
        <p:spPr>
          <a:xfrm>
            <a:off x="6849676" y="3377946"/>
            <a:ext cx="53334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 err="1">
                <a:solidFill>
                  <a:srgbClr val="0070C0"/>
                </a:solidFill>
              </a:rPr>
              <a:t>Romatschke</a:t>
            </a:r>
            <a:r>
              <a:rPr lang="en-US" sz="1600" i="1" dirty="0">
                <a:solidFill>
                  <a:srgbClr val="0070C0"/>
                </a:solidFill>
              </a:rPr>
              <a:t>, EPJC 75 (2015) 429, arXiv:1504.02529</a:t>
            </a:r>
          </a:p>
          <a:p>
            <a:r>
              <a:rPr lang="en-US" sz="1600" i="1" dirty="0"/>
              <a:t>Collective flow without hydrodynamics, free-streaming</a:t>
            </a:r>
          </a:p>
        </p:txBody>
      </p:sp>
      <p:pic>
        <p:nvPicPr>
          <p:cNvPr id="19" name="Picture 18" descr="C:\Users\fqwang\SkyDrive\Research\Papers\HeLiang\submitted\v2rndm_over_v2_vs_xsection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830" y="3318996"/>
            <a:ext cx="4038599" cy="289641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3194423" y="5028913"/>
            <a:ext cx="25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N</a:t>
            </a:r>
            <a:r>
              <a:rPr lang="en-US" baseline="-25000" dirty="0" err="1">
                <a:solidFill>
                  <a:srgbClr val="FF0000"/>
                </a:solidFill>
              </a:rPr>
              <a:t>coll</a:t>
            </a:r>
            <a:r>
              <a:rPr lang="en-US" dirty="0">
                <a:solidFill>
                  <a:srgbClr val="FF0000"/>
                </a:solidFill>
              </a:rPr>
              <a:t> ≈ </a:t>
            </a:r>
          </a:p>
          <a:p>
            <a:r>
              <a:rPr lang="en-US" dirty="0">
                <a:solidFill>
                  <a:srgbClr val="FF0000"/>
                </a:solidFill>
              </a:rPr>
              <a:t>5        20          35            50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3868023" y="3573599"/>
            <a:ext cx="2494147" cy="6397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Escape still sizeable even at x10 larger </a:t>
            </a:r>
            <a:r>
              <a:rPr lang="en-US" sz="2000" dirty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89BAE9-239F-17F7-AD71-8A52DFD44B76}"/>
              </a:ext>
            </a:extLst>
          </p:cNvPr>
          <p:cNvSpPr txBox="1"/>
          <p:nvPr/>
        </p:nvSpPr>
        <p:spPr>
          <a:xfrm>
            <a:off x="4361398" y="4251411"/>
            <a:ext cx="184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Au+Au</a:t>
            </a:r>
            <a:r>
              <a:rPr lang="en-US" dirty="0"/>
              <a:t>, b=7-8 </a:t>
            </a:r>
            <a:r>
              <a:rPr lang="en-US" dirty="0" err="1"/>
              <a:t>fm</a:t>
            </a:r>
            <a:endParaRPr lang="en-US" dirty="0"/>
          </a:p>
        </p:txBody>
      </p:sp>
      <p:pic>
        <p:nvPicPr>
          <p:cNvPr id="22" name="Picture 10">
            <a:extLst>
              <a:ext uri="{FF2B5EF4-FFF2-40B4-BE49-F238E27FC236}">
                <a16:creationId xmlns:a16="http://schemas.microsoft.com/office/drawing/2014/main" id="{5514C601-2ABB-78C4-9672-DA864C147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8551" y="4315815"/>
            <a:ext cx="4084048" cy="2141003"/>
          </a:xfrm>
          <a:prstGeom prst="rect">
            <a:avLst/>
          </a:prstGeom>
        </p:spPr>
      </p:pic>
      <p:sp>
        <p:nvSpPr>
          <p:cNvPr id="23" name="TextBox 28">
            <a:extLst>
              <a:ext uri="{FF2B5EF4-FFF2-40B4-BE49-F238E27FC236}">
                <a16:creationId xmlns:a16="http://schemas.microsoft.com/office/drawing/2014/main" id="{F080131E-3744-8EB6-B86A-538C0B3E92FC}"/>
              </a:ext>
            </a:extLst>
          </p:cNvPr>
          <p:cNvSpPr txBox="1"/>
          <p:nvPr/>
        </p:nvSpPr>
        <p:spPr>
          <a:xfrm>
            <a:off x="9444982" y="4526646"/>
            <a:ext cx="6341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C00000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  <a:cs typeface="Calibri" panose="020F0502020204030204" pitchFamily="34" charset="0"/>
              </a:rPr>
              <a:t>Core</a:t>
            </a:r>
            <a:endParaRPr lang="en-US" sz="1600" dirty="0">
              <a:solidFill>
                <a:srgbClr val="C00000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25" name="TextBox 30">
            <a:extLst>
              <a:ext uri="{FF2B5EF4-FFF2-40B4-BE49-F238E27FC236}">
                <a16:creationId xmlns:a16="http://schemas.microsoft.com/office/drawing/2014/main" id="{F44FD7AA-7CA2-BAA3-A7E4-4FE547775767}"/>
              </a:ext>
            </a:extLst>
          </p:cNvPr>
          <p:cNvSpPr txBox="1"/>
          <p:nvPr/>
        </p:nvSpPr>
        <p:spPr>
          <a:xfrm>
            <a:off x="9276688" y="5748382"/>
            <a:ext cx="925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1F4E79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  <a:cs typeface="Calibri" panose="020F0502020204030204" pitchFamily="34" charset="0"/>
              </a:rPr>
              <a:t>Corona</a:t>
            </a:r>
            <a:endParaRPr lang="en-US" sz="1600" dirty="0">
              <a:solidFill>
                <a:srgbClr val="1F4E79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  <a:cs typeface="Calibri" panose="020F0502020204030204" pitchFamily="34" charset="0"/>
            </a:endParaRPr>
          </a:p>
        </p:txBody>
      </p:sp>
      <p:cxnSp>
        <p:nvCxnSpPr>
          <p:cNvPr id="27" name="Straight Connector 153">
            <a:extLst>
              <a:ext uri="{FF2B5EF4-FFF2-40B4-BE49-F238E27FC236}">
                <a16:creationId xmlns:a16="http://schemas.microsoft.com/office/drawing/2014/main" id="{84FAF4A4-E2A8-653C-EAF5-BDFAD555671F}"/>
              </a:ext>
            </a:extLst>
          </p:cNvPr>
          <p:cNvCxnSpPr>
            <a:cxnSpLocks/>
          </p:cNvCxnSpPr>
          <p:nvPr/>
        </p:nvCxnSpPr>
        <p:spPr>
          <a:xfrm>
            <a:off x="9261818" y="4559428"/>
            <a:ext cx="0" cy="1634465"/>
          </a:xfrm>
          <a:prstGeom prst="line">
            <a:avLst/>
          </a:prstGeom>
          <a:ln w="76200">
            <a:solidFill>
              <a:srgbClr val="FFC000">
                <a:alpha val="68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7" name="TextBox 4096">
            <a:extLst>
              <a:ext uri="{FF2B5EF4-FFF2-40B4-BE49-F238E27FC236}">
                <a16:creationId xmlns:a16="http://schemas.microsoft.com/office/drawing/2014/main" id="{2BE87C32-3BB9-6F01-1E50-21E97A26F553}"/>
              </a:ext>
            </a:extLst>
          </p:cNvPr>
          <p:cNvSpPr txBox="1"/>
          <p:nvPr/>
        </p:nvSpPr>
        <p:spPr>
          <a:xfrm>
            <a:off x="7316659" y="4045631"/>
            <a:ext cx="46721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600" i="1" dirty="0" err="1">
                <a:solidFill>
                  <a:srgbClr val="0070C0"/>
                </a:solidFill>
              </a:rPr>
              <a:t>Kanakubo</a:t>
            </a:r>
            <a:r>
              <a:rPr kumimoji="1" lang="en-US" altLang="ja-JP" sz="1600" i="1" dirty="0">
                <a:solidFill>
                  <a:srgbClr val="0070C0"/>
                </a:solidFill>
              </a:rPr>
              <a:t> et al., Phys. Rev. C </a:t>
            </a:r>
            <a:r>
              <a:rPr kumimoji="1" lang="en-US" altLang="ja-JP" sz="1600" b="1" i="1" dirty="0">
                <a:solidFill>
                  <a:srgbClr val="0070C0"/>
                </a:solidFill>
              </a:rPr>
              <a:t>105</a:t>
            </a:r>
            <a:r>
              <a:rPr kumimoji="1" lang="en-US" altLang="ja-JP" sz="1600" i="1" dirty="0">
                <a:solidFill>
                  <a:srgbClr val="0070C0"/>
                </a:solidFill>
              </a:rPr>
              <a:t>, 024905 (2022)</a:t>
            </a:r>
            <a:endParaRPr lang="en-US" sz="16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6103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CC5C3-EDB3-5F6F-A0CB-773801720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3758"/>
            <a:ext cx="12192000" cy="974047"/>
          </a:xfrm>
        </p:spPr>
        <p:txBody>
          <a:bodyPr/>
          <a:lstStyle/>
          <a:p>
            <a:pPr algn="ctr"/>
            <a:r>
              <a:rPr lang="en-US" dirty="0"/>
              <a:t>CAN WE EXPERIMENTALLY TEST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25CC7-5E73-C210-F84E-824F6B285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02838"/>
            <a:ext cx="10931013" cy="4351338"/>
          </a:xfrm>
        </p:spPr>
        <p:txBody>
          <a:bodyPr>
            <a:normAutofit/>
          </a:bodyPr>
          <a:lstStyle/>
          <a:p>
            <a:r>
              <a:rPr lang="en-US" sz="2000" dirty="0"/>
              <a:t>Central heavy ion collisions are probably dominated by hydro-type collective motion, but anisotropies seem energy independent (BES-II to top RHIC energy)</a:t>
            </a:r>
          </a:p>
          <a:p>
            <a:r>
              <a:rPr lang="en-US" sz="2000" dirty="0"/>
              <a:t>Problematic to push hydro to small systems (mean free path, core/corona, nonflow and jets…)</a:t>
            </a:r>
          </a:p>
          <a:p>
            <a:r>
              <a:rPr lang="en-US" sz="2000" dirty="0"/>
              <a:t>Multiplicity independent anisotropies</a:t>
            </a:r>
          </a:p>
          <a:p>
            <a:r>
              <a:rPr lang="en-US" sz="2000" dirty="0"/>
              <a:t>R</a:t>
            </a:r>
            <a:r>
              <a:rPr lang="en-US" sz="2000" baseline="-25000" dirty="0"/>
              <a:t>AA</a:t>
            </a:r>
            <a:r>
              <a:rPr lang="en-US" sz="2000" dirty="0"/>
              <a:t> basically consistent with unity, no clear evidence of jet quenching in small systems </a:t>
            </a:r>
            <a:br>
              <a:rPr lang="en-US" sz="2000" dirty="0"/>
            </a:br>
            <a:r>
              <a:rPr lang="en-US" sz="2000" dirty="0"/>
              <a:t>(note: recent PHENIX </a:t>
            </a:r>
            <a:r>
              <a:rPr lang="en-US" sz="2000" dirty="0" err="1"/>
              <a:t>d+Au</a:t>
            </a:r>
            <a:r>
              <a:rPr lang="en-US" sz="2000" dirty="0"/>
              <a:t> indicate energy loss effects)</a:t>
            </a:r>
          </a:p>
          <a:p>
            <a:endParaRPr lang="en-US" sz="2000" dirty="0"/>
          </a:p>
          <a:p>
            <a:r>
              <a:rPr lang="en-US" sz="2000" dirty="0">
                <a:solidFill>
                  <a:srgbClr val="0070C0"/>
                </a:solidFill>
              </a:rPr>
              <a:t>Unsatisfactory to have to rely on models to interpret data measurements</a:t>
            </a:r>
          </a:p>
          <a:p>
            <a:r>
              <a:rPr lang="en-US" sz="2000" dirty="0">
                <a:solidFill>
                  <a:srgbClr val="0070C0"/>
                </a:solidFill>
              </a:rPr>
              <a:t>Can we experimentally demonstrate collectivity at work (or the lack of)?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1714A-B1D5-02A3-0ACA-4C9D105A5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1218C-3E50-C7FF-3CFD-13AEEA8FB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9509A-13CC-0580-4E9C-86B79E15C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658-4F5F-43BB-ADD9-FAC09E0939FC}" type="slidenum">
              <a:rPr lang="en-US" smtClean="0"/>
              <a:t>24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8401A9-C37B-851D-FE0F-817574296F6E}"/>
              </a:ext>
            </a:extLst>
          </p:cNvPr>
          <p:cNvSpPr txBox="1"/>
          <p:nvPr/>
        </p:nvSpPr>
        <p:spPr>
          <a:xfrm>
            <a:off x="4408538" y="4876693"/>
            <a:ext cx="649666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tunable interaction strengths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manufacturable initial conditions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controllable system size and particle density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ABF934-37DC-94E6-0CB2-0D616D7DF15C}"/>
              </a:ext>
            </a:extLst>
          </p:cNvPr>
          <p:cNvSpPr txBox="1"/>
          <p:nvPr/>
        </p:nvSpPr>
        <p:spPr>
          <a:xfrm>
            <a:off x="1286797" y="5246024"/>
            <a:ext cx="29275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Cold atom systems: </a:t>
            </a:r>
          </a:p>
        </p:txBody>
      </p:sp>
    </p:spTree>
    <p:extLst>
      <p:ext uri="{BB962C8B-B14F-4D97-AF65-F5344CB8AC3E}">
        <p14:creationId xmlns:p14="http://schemas.microsoft.com/office/powerpoint/2010/main" val="1351307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537" y="238905"/>
            <a:ext cx="1971790" cy="622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0913"/>
            <a:ext cx="12192000" cy="488950"/>
          </a:xfrm>
        </p:spPr>
        <p:txBody>
          <a:bodyPr>
            <a:noAutofit/>
          </a:bodyPr>
          <a:lstStyle/>
          <a:p>
            <a:r>
              <a:rPr lang="en-US" sz="4000" dirty="0"/>
              <a:t>STRONG ELLIPTIC ANISOTROPY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2" descr="C:\Users\fqwang\Research\Talks\PICTURES\research_related\nj385703fig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3"/>
          <a:stretch/>
        </p:blipFill>
        <p:spPr bwMode="auto">
          <a:xfrm>
            <a:off x="765587" y="319208"/>
            <a:ext cx="1846507" cy="605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 rot="16200000">
            <a:off x="-2338121" y="3253120"/>
            <a:ext cx="55736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/>
              <a:t>Kolb, Heinz, </a:t>
            </a:r>
            <a:r>
              <a:rPr lang="en-US" sz="1400" dirty="0" err="1"/>
              <a:t>nucl-th</a:t>
            </a:r>
            <a:r>
              <a:rPr lang="en-US" sz="1400" dirty="0"/>
              <a:t>/0305084; Lisa et al. New J. Phys. </a:t>
            </a:r>
            <a:r>
              <a:rPr lang="en-US" sz="1400" b="1" dirty="0"/>
              <a:t>13</a:t>
            </a:r>
            <a:r>
              <a:rPr lang="en-US" sz="1400" dirty="0"/>
              <a:t> (2011) 065006</a:t>
            </a:r>
          </a:p>
        </p:txBody>
      </p:sp>
      <p:sp>
        <p:nvSpPr>
          <p:cNvPr id="9" name="Rectangle 8"/>
          <p:cNvSpPr/>
          <p:nvPr/>
        </p:nvSpPr>
        <p:spPr>
          <a:xfrm rot="16200000">
            <a:off x="9901521" y="3036109"/>
            <a:ext cx="36113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400" dirty="0"/>
              <a:t>K. M. </a:t>
            </a:r>
            <a:r>
              <a:rPr lang="fr-FR" sz="1400" dirty="0" err="1"/>
              <a:t>O’Hara</a:t>
            </a:r>
            <a:r>
              <a:rPr lang="fr-FR" sz="1400" dirty="0"/>
              <a:t> </a:t>
            </a:r>
            <a:r>
              <a:rPr lang="fr-FR" sz="1400" i="1" dirty="0"/>
              <a:t>et al.</a:t>
            </a:r>
            <a:r>
              <a:rPr lang="fr-FR" sz="1400" dirty="0"/>
              <a:t>, Science 298, 2179 (2002)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977941" y="224231"/>
            <a:ext cx="806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Hot QGP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58A093-674A-BFE2-2056-D4780B58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199CE93-EFB1-35C7-3F22-BC518B34C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8" r="48996"/>
          <a:stretch/>
        </p:blipFill>
        <p:spPr bwMode="auto">
          <a:xfrm>
            <a:off x="2949966" y="3003550"/>
            <a:ext cx="2651760" cy="283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4872276" y="4084886"/>
            <a:ext cx="744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AMPT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254766" y="5648464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Low opacity </a:t>
            </a:r>
            <a:r>
              <a:rPr lang="en-US" sz="2000" dirty="0"/>
              <a:t>in QGP modeled by AMPT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283603" y="4463018"/>
            <a:ext cx="1244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N</a:t>
            </a:r>
            <a:r>
              <a:rPr lang="en-US" b="1" baseline="-25000" dirty="0" err="1">
                <a:solidFill>
                  <a:srgbClr val="FF0000"/>
                </a:solidFill>
              </a:rPr>
              <a:t>coll</a:t>
            </a:r>
            <a:r>
              <a:rPr lang="en-US" b="1" baseline="-25000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≈ O(1)</a:t>
            </a:r>
            <a:endParaRPr lang="en-US" b="1" baseline="30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16390" y="285135"/>
            <a:ext cx="700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Cold atoms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20754" y="1732208"/>
            <a:ext cx="1009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Hydro?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2424709" y="1448687"/>
            <a:ext cx="609600" cy="31810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156045" y="1998394"/>
            <a:ext cx="9615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Hydro!</a:t>
            </a:r>
          </a:p>
        </p:txBody>
      </p:sp>
      <p:cxnSp>
        <p:nvCxnSpPr>
          <p:cNvPr id="25" name="Straight Arrow Connector 24"/>
          <p:cNvCxnSpPr>
            <a:cxnSpLocks/>
          </p:cNvCxnSpPr>
          <p:nvPr/>
        </p:nvCxnSpPr>
        <p:spPr>
          <a:xfrm flipV="1">
            <a:off x="9122662" y="1579008"/>
            <a:ext cx="544117" cy="46116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850414" y="3636102"/>
            <a:ext cx="1625766" cy="1938992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000" dirty="0"/>
              <a:t> ≈</a:t>
            </a:r>
            <a:r>
              <a:rPr lang="en-US" sz="2000" dirty="0">
                <a:latin typeface="Symbol" panose="05050102010706020507" pitchFamily="18" charset="2"/>
              </a:rPr>
              <a:t> -</a:t>
            </a:r>
            <a:r>
              <a:rPr lang="en-US" sz="2000" dirty="0"/>
              <a:t>0.5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</a:t>
            </a:r>
          </a:p>
          <a:p>
            <a:r>
              <a:rPr lang="en-US" sz="2000" dirty="0" err="1">
                <a:latin typeface="Symbol" panose="05050102010706020507" pitchFamily="18" charset="2"/>
              </a:rPr>
              <a:t>s</a:t>
            </a:r>
            <a:r>
              <a:rPr lang="en-US" sz="2000" baseline="-25000" dirty="0" err="1"/>
              <a:t>int</a:t>
            </a:r>
            <a:r>
              <a:rPr lang="en-US" sz="2000" dirty="0"/>
              <a:t> ≈ 0.1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</a:t>
            </a:r>
            <a:r>
              <a:rPr lang="en-US" sz="2000" baseline="30000" dirty="0"/>
              <a:t>2</a:t>
            </a:r>
            <a:endParaRPr lang="en-US" sz="2000" dirty="0">
              <a:latin typeface="Symbol" panose="05050102010706020507" pitchFamily="18" charset="2"/>
            </a:endParaRPr>
          </a:p>
          <a:p>
            <a:r>
              <a:rPr lang="en-US" sz="2000" dirty="0">
                <a:latin typeface="Symbol" panose="05050102010706020507" pitchFamily="18" charset="2"/>
              </a:rPr>
              <a:t>r </a:t>
            </a:r>
            <a:r>
              <a:rPr lang="en-US" sz="2000" dirty="0"/>
              <a:t>≈ 50 /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</a:t>
            </a:r>
            <a:r>
              <a:rPr lang="en-US" sz="2000" baseline="30000" dirty="0"/>
              <a:t>3</a:t>
            </a:r>
          </a:p>
          <a:p>
            <a:r>
              <a:rPr lang="en-US" sz="2000" dirty="0" err="1"/>
              <a:t>L</a:t>
            </a:r>
            <a:r>
              <a:rPr lang="en-US" sz="2000" baseline="-25000" dirty="0" err="1"/>
              <a:t>mfp</a:t>
            </a:r>
            <a:r>
              <a:rPr lang="en-US" sz="2000" baseline="-25000" dirty="0"/>
              <a:t> </a:t>
            </a:r>
            <a:r>
              <a:rPr lang="en-US" sz="2000" dirty="0"/>
              <a:t>≈ 0.2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</a:t>
            </a:r>
          </a:p>
          <a:p>
            <a:r>
              <a:rPr lang="en-US" sz="2000" dirty="0"/>
              <a:t>L</a:t>
            </a:r>
            <a:r>
              <a:rPr lang="en-US" sz="2000" baseline="-25000" dirty="0"/>
              <a:t> </a:t>
            </a:r>
            <a:r>
              <a:rPr lang="en-US" sz="2000" dirty="0"/>
              <a:t>≈ 20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L/</a:t>
            </a:r>
            <a:r>
              <a:rPr lang="en-US" sz="2000" b="1" dirty="0" err="1">
                <a:solidFill>
                  <a:srgbClr val="FF0000"/>
                </a:solidFill>
              </a:rPr>
              <a:t>L</a:t>
            </a:r>
            <a:r>
              <a:rPr lang="en-US" sz="2000" b="1" baseline="-25000" dirty="0" err="1">
                <a:solidFill>
                  <a:srgbClr val="FF0000"/>
                </a:solidFill>
              </a:rPr>
              <a:t>mfp</a:t>
            </a:r>
            <a:r>
              <a:rPr lang="en-US" sz="2000" b="1" baseline="-25000" dirty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≈ 100</a:t>
            </a:r>
            <a:endParaRPr lang="en-US" sz="2000" b="1" baseline="300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87663" y="5665937"/>
            <a:ext cx="2402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Very high opacity </a:t>
            </a:r>
            <a:r>
              <a:rPr lang="en-US" sz="2000" dirty="0"/>
              <a:t>for the cold atom system</a:t>
            </a:r>
          </a:p>
        </p:txBody>
      </p:sp>
      <p:pic>
        <p:nvPicPr>
          <p:cNvPr id="20" name="Picture 4" descr="C:\Users\fqwang\Research\Talks\PICTURES\research_related\800px-Great_Wave_off_Kanagawa2.jpg">
            <a:extLst>
              <a:ext uri="{FF2B5EF4-FFF2-40B4-BE49-F238E27FC236}">
                <a16:creationId xmlns:a16="http://schemas.microsoft.com/office/drawing/2014/main" id="{CD15C1AB-2A8A-35F3-74EF-C5DF123EC0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072" y="1054832"/>
            <a:ext cx="1851270" cy="1265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3ED5BC3-7E1C-4332-61D8-934223E6F086}"/>
              </a:ext>
            </a:extLst>
          </p:cNvPr>
          <p:cNvSpPr txBox="1"/>
          <p:nvPr/>
        </p:nvSpPr>
        <p:spPr>
          <a:xfrm>
            <a:off x="5826159" y="1161090"/>
            <a:ext cx="570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635C1B-6A74-E60B-F2D0-7BA5512EFDA8}"/>
              </a:ext>
            </a:extLst>
          </p:cNvPr>
          <p:cNvSpPr txBox="1"/>
          <p:nvPr/>
        </p:nvSpPr>
        <p:spPr>
          <a:xfrm>
            <a:off x="4391518" y="2329513"/>
            <a:ext cx="3344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Mean free path?</a:t>
            </a:r>
          </a:p>
          <a:p>
            <a:pPr algn="ctr"/>
            <a:r>
              <a:rPr lang="en-US" dirty="0" err="1"/>
              <a:t>L</a:t>
            </a:r>
            <a:r>
              <a:rPr lang="en-US" baseline="-25000" dirty="0" err="1"/>
              <a:t>mfp</a:t>
            </a:r>
            <a:r>
              <a:rPr lang="en-US" dirty="0"/>
              <a:t> = 1/</a:t>
            </a:r>
            <a:r>
              <a:rPr lang="en-US" dirty="0" err="1">
                <a:latin typeface="Symbol" panose="05050102010706020507" pitchFamily="18" charset="2"/>
              </a:rPr>
              <a:t>rs</a:t>
            </a:r>
            <a:r>
              <a:rPr lang="en-US" dirty="0">
                <a:latin typeface="Symbol" panose="05050102010706020507" pitchFamily="18" charset="2"/>
              </a:rPr>
              <a:t> , </a:t>
            </a:r>
            <a:r>
              <a:rPr lang="en-US" dirty="0"/>
              <a:t>Prob. = </a:t>
            </a:r>
            <a:r>
              <a:rPr lang="en-US" dirty="0" err="1"/>
              <a:t>exp</a:t>
            </a:r>
            <a:r>
              <a:rPr lang="en-US" dirty="0"/>
              <a:t>(</a:t>
            </a:r>
            <a:r>
              <a:rPr lang="en-US" dirty="0">
                <a:latin typeface="Symbol" panose="05050102010706020507" pitchFamily="18" charset="2"/>
              </a:rPr>
              <a:t>-</a:t>
            </a:r>
            <a:r>
              <a:rPr lang="en-US" dirty="0"/>
              <a:t>L/</a:t>
            </a:r>
            <a:r>
              <a:rPr lang="en-US" dirty="0" err="1"/>
              <a:t>L</a:t>
            </a:r>
            <a:r>
              <a:rPr lang="en-US" baseline="-25000" dirty="0" err="1"/>
              <a:t>mfp</a:t>
            </a:r>
            <a:r>
              <a:rPr lang="en-US" dirty="0"/>
              <a:t>)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33D0429-5F76-26AE-7783-DC67C54C276F}"/>
              </a:ext>
            </a:extLst>
          </p:cNvPr>
          <p:cNvSpPr/>
          <p:nvPr/>
        </p:nvSpPr>
        <p:spPr>
          <a:xfrm>
            <a:off x="6923412" y="2620988"/>
            <a:ext cx="606595" cy="3886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A3C50F-8C85-2697-94CD-24BDC2F2C5D8}"/>
              </a:ext>
            </a:extLst>
          </p:cNvPr>
          <p:cNvSpPr txBox="1"/>
          <p:nvPr/>
        </p:nvSpPr>
        <p:spPr>
          <a:xfrm>
            <a:off x="7426146" y="2849313"/>
            <a:ext cx="20551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= opacity </a:t>
            </a:r>
          </a:p>
          <a:p>
            <a:r>
              <a:rPr lang="en-US" dirty="0">
                <a:solidFill>
                  <a:srgbClr val="FF0000"/>
                </a:solidFill>
              </a:rPr>
              <a:t>= 1/Knudsen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000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3EA44-AB2F-2A55-E260-AAAC06978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VERY FEW ATOMS ONLY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14AD9-35A3-F340-C147-C8DB08FF4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B6477-F240-4DCE-9969-D4F658685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964C70-8D2E-67C6-C9CF-6E48E039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658-4F5F-43BB-ADD9-FAC09E0939FC}" type="slidenum">
              <a:rPr lang="en-US" smtClean="0"/>
              <a:t>26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263EDE-4C09-C77D-2969-D0013939ED38}"/>
              </a:ext>
            </a:extLst>
          </p:cNvPr>
          <p:cNvSpPr txBox="1"/>
          <p:nvPr/>
        </p:nvSpPr>
        <p:spPr>
          <a:xfrm>
            <a:off x="552017" y="1900084"/>
            <a:ext cx="38142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i="1" dirty="0" err="1">
                <a:solidFill>
                  <a:srgbClr val="0070C0"/>
                </a:solidFill>
              </a:rPr>
              <a:t>Brandstetter</a:t>
            </a:r>
            <a:r>
              <a:rPr lang="en-US" i="1" dirty="0">
                <a:solidFill>
                  <a:srgbClr val="0070C0"/>
                </a:solidFill>
              </a:rPr>
              <a:t> et al., arXiv:2308.09699</a:t>
            </a:r>
          </a:p>
          <a:p>
            <a:pPr marL="0" indent="0">
              <a:buNone/>
            </a:pPr>
            <a:r>
              <a:rPr lang="en-US" i="1" dirty="0">
                <a:solidFill>
                  <a:srgbClr val="0070C0"/>
                </a:solidFill>
              </a:rPr>
              <a:t>Emergent hydrodynamic </a:t>
            </a:r>
            <a:r>
              <a:rPr lang="en-US" i="1" dirty="0" err="1">
                <a:solidFill>
                  <a:srgbClr val="0070C0"/>
                </a:solidFill>
              </a:rPr>
              <a:t>behaviour</a:t>
            </a:r>
            <a:r>
              <a:rPr lang="en-US" i="1" dirty="0">
                <a:solidFill>
                  <a:srgbClr val="0070C0"/>
                </a:solidFill>
              </a:rPr>
              <a:t> of few strongly interacting fermions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803F43-86CF-3425-20D0-3AB2D177A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709" y="1490552"/>
            <a:ext cx="6233314" cy="429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3208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A4ED3-368F-D537-417D-B09F7E3E7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5668"/>
            <a:ext cx="12192000" cy="1034105"/>
          </a:xfrm>
        </p:spPr>
        <p:txBody>
          <a:bodyPr/>
          <a:lstStyle/>
          <a:p>
            <a:pPr algn="ctr"/>
            <a:r>
              <a:rPr lang="en-US" dirty="0"/>
              <a:t>EXPERIMENTAL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232B63-F5E7-29D6-FA6B-2073A43F2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B5619-CE27-5734-91FC-D091D0267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46BC2E-4D6B-51D9-BB7B-56AF7928F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658-4F5F-43BB-ADD9-FAC09E0939FC}" type="slidenum">
              <a:rPr lang="en-US" smtClean="0"/>
              <a:t>27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036C31E-F814-EAFC-59CD-80B80397E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8156" y="3466222"/>
            <a:ext cx="5840483" cy="29961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F4FE36-397A-53FE-1D30-E198184F3C9F}"/>
              </a:ext>
            </a:extLst>
          </p:cNvPr>
          <p:cNvSpPr txBox="1"/>
          <p:nvPr/>
        </p:nvSpPr>
        <p:spPr>
          <a:xfrm>
            <a:off x="8117612" y="2153799"/>
            <a:ext cx="33898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solidFill>
                  <a:srgbClr val="0070C0"/>
                </a:solidFill>
              </a:rPr>
              <a:t>Ke Li et al., arXiv:2405.02847 [</a:t>
            </a:r>
            <a:r>
              <a:rPr lang="en-US" i="1" dirty="0" err="1">
                <a:solidFill>
                  <a:srgbClr val="0070C0"/>
                </a:solidFill>
              </a:rPr>
              <a:t>cond</a:t>
            </a:r>
            <a:r>
              <a:rPr lang="en-US" i="1" dirty="0">
                <a:solidFill>
                  <a:srgbClr val="0070C0"/>
                </a:solidFill>
              </a:rPr>
              <a:t>-</a:t>
            </a:r>
            <a:r>
              <a:rPr lang="en-US" i="1" dirty="0" err="1">
                <a:solidFill>
                  <a:srgbClr val="0070C0"/>
                </a:solidFill>
              </a:rPr>
              <a:t>mat.quant</a:t>
            </a:r>
            <a:r>
              <a:rPr lang="en-US" i="1" dirty="0">
                <a:solidFill>
                  <a:srgbClr val="0070C0"/>
                </a:solidFill>
              </a:rPr>
              <a:t>-gas]</a:t>
            </a:r>
          </a:p>
        </p:txBody>
      </p:sp>
      <p:pic>
        <p:nvPicPr>
          <p:cNvPr id="11" name="图片 9">
            <a:extLst>
              <a:ext uri="{FF2B5EF4-FFF2-40B4-BE49-F238E27FC236}">
                <a16:creationId xmlns:a16="http://schemas.microsoft.com/office/drawing/2014/main" id="{339EB20B-5891-D41B-A3EF-40B4D2401F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3287" y="3102693"/>
            <a:ext cx="3621087" cy="307806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ABE73EB-2F52-0DF9-E66F-EEBE8DC763E1}"/>
              </a:ext>
            </a:extLst>
          </p:cNvPr>
          <p:cNvGrpSpPr/>
          <p:nvPr/>
        </p:nvGrpSpPr>
        <p:grpSpPr>
          <a:xfrm>
            <a:off x="260685" y="1149068"/>
            <a:ext cx="4702091" cy="2182064"/>
            <a:chOff x="838200" y="1050998"/>
            <a:chExt cx="6723233" cy="3120000"/>
          </a:xfrm>
        </p:grpSpPr>
        <p:pic>
          <p:nvPicPr>
            <p:cNvPr id="3" name="Picture 3">
              <a:extLst>
                <a:ext uri="{FF2B5EF4-FFF2-40B4-BE49-F238E27FC236}">
                  <a16:creationId xmlns:a16="http://schemas.microsoft.com/office/drawing/2014/main" id="{AD5F0372-FE31-6789-789C-89607E6C8A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1050998"/>
              <a:ext cx="6723233" cy="31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B00EE2D-4243-2E96-59D4-8DF8523BE938}"/>
                </a:ext>
              </a:extLst>
            </p:cNvPr>
            <p:cNvCxnSpPr/>
            <p:nvPr/>
          </p:nvCxnSpPr>
          <p:spPr>
            <a:xfrm flipH="1" flipV="1">
              <a:off x="4031226" y="2949677"/>
              <a:ext cx="3165987" cy="235975"/>
            </a:xfrm>
            <a:prstGeom prst="straightConnector1">
              <a:avLst/>
            </a:prstGeom>
            <a:ln>
              <a:solidFill>
                <a:srgbClr val="FFFF00"/>
              </a:solidFill>
              <a:prstDash val="dash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9A5DCD2-7497-3A31-3204-497A2B53417A}"/>
              </a:ext>
            </a:extLst>
          </p:cNvPr>
          <p:cNvGrpSpPr/>
          <p:nvPr/>
        </p:nvGrpSpPr>
        <p:grpSpPr>
          <a:xfrm>
            <a:off x="5092178" y="1137612"/>
            <a:ext cx="2882806" cy="2182065"/>
            <a:chOff x="7593372" y="4058114"/>
            <a:chExt cx="3678045" cy="2784000"/>
          </a:xfrm>
        </p:grpSpPr>
        <p:pic>
          <p:nvPicPr>
            <p:cNvPr id="13" name="图片 8">
              <a:extLst>
                <a:ext uri="{FF2B5EF4-FFF2-40B4-BE49-F238E27FC236}">
                  <a16:creationId xmlns:a16="http://schemas.microsoft.com/office/drawing/2014/main" id="{BF1535EA-87CD-5118-22C5-7A07A2E78D5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0240" y="4058114"/>
              <a:ext cx="3661177" cy="2784000"/>
            </a:xfrm>
            <a:prstGeom prst="rect">
              <a:avLst/>
            </a:prstGeom>
            <a:noFill/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95F15E4-2CD1-6B8E-F164-7F644EEB5A64}"/>
                </a:ext>
              </a:extLst>
            </p:cNvPr>
            <p:cNvSpPr txBox="1"/>
            <p:nvPr/>
          </p:nvSpPr>
          <p:spPr>
            <a:xfrm>
              <a:off x="7593372" y="4072730"/>
              <a:ext cx="2942390" cy="431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Trapped Cold </a:t>
              </a:r>
              <a:r>
                <a:rPr lang="en-US" altLang="zh-CN" sz="1600" b="1" baseline="30000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altLang="zh-CN" sz="1600" b="1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 Cloud</a:t>
              </a:r>
              <a:endParaRPr lang="zh-CN" altLang="en-US" sz="1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50718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06" y="1145575"/>
            <a:ext cx="3711343" cy="24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06" y="3880543"/>
            <a:ext cx="3714737" cy="2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6890" y="132201"/>
            <a:ext cx="111698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rgbClr val="0000FF"/>
                </a:solidFill>
                <a:latin typeface="Aptos Display (Headings)"/>
                <a:cs typeface="Times New Roman" panose="02020603050405020304" pitchFamily="18" charset="0"/>
              </a:rPr>
              <a:t>ANISOTROPIC  EXPANSION OF FERMI GASES </a:t>
            </a:r>
            <a:endParaRPr lang="zh-CN" altLang="en-US" sz="4400" dirty="0">
              <a:solidFill>
                <a:srgbClr val="0000FF"/>
              </a:solidFill>
              <a:latin typeface="Aptos Display (Headings)"/>
              <a:cs typeface="Times New Roman" panose="02020603050405020304" pitchFamily="18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360" y="1049006"/>
            <a:ext cx="6033611" cy="1206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5593" y="1443548"/>
            <a:ext cx="863826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33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1/11.4</a:t>
            </a:r>
            <a:endParaRPr lang="zh-CN" altLang="en-US" sz="2133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1186" y="4211512"/>
            <a:ext cx="873957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33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1/3.17</a:t>
            </a:r>
            <a:endParaRPr lang="zh-CN" altLang="en-US" sz="2133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>
            <a:off x="767506" y="3449831"/>
            <a:ext cx="1120752" cy="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11068" y="3161799"/>
            <a:ext cx="915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0.94 mm</a:t>
            </a:r>
            <a:endParaRPr lang="zh-CN" alt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769203" y="6211633"/>
            <a:ext cx="1120752" cy="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12765" y="5908890"/>
            <a:ext cx="915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0.63 mm</a:t>
            </a:r>
            <a:endParaRPr lang="zh-CN" alt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890" y="1989351"/>
            <a:ext cx="691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831 G</a:t>
            </a:r>
            <a:endParaRPr lang="zh-CN" alt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827" y="4756762"/>
            <a:ext cx="691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757 G</a:t>
            </a:r>
            <a:endParaRPr lang="zh-CN" alt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矩形 7">
                <a:extLst>
                  <a:ext uri="{FF2B5EF4-FFF2-40B4-BE49-F238E27FC236}">
                    <a16:creationId xmlns:a16="http://schemas.microsoft.com/office/drawing/2014/main" id="{FBFE1F36-00A1-F215-3318-6EA6B141E230}"/>
                  </a:ext>
                </a:extLst>
              </p:cNvPr>
              <p:cNvSpPr/>
              <p:nvPr/>
            </p:nvSpPr>
            <p:spPr>
              <a:xfrm>
                <a:off x="9016024" y="5577934"/>
                <a:ext cx="2158988" cy="6493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altLang="zh-CN" sz="24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altLang="zh-CN" sz="2400" i="1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zh-CN" altLang="zh-CN" sz="2400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zh-CN" altLang="zh-CN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lang="zh-CN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zh-CN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zh-CN" altLang="zh-CN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2400" i="1">
                                              <a:latin typeface="Cambria Math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2400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en-US" altLang="zh-CN" sz="24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altLang="zh-CN" sz="2400" i="1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lang="zh-CN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zh-CN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zh-CN" altLang="zh-CN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2400" i="1">
                                              <a:latin typeface="Cambria Math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2400" i="1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en-US" altLang="zh-CN" sz="24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lang="zh-CN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zh-CN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zh-CN" altLang="zh-CN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2400" i="1">
                                              <a:latin typeface="Cambria Math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2400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en-US" altLang="zh-CN" sz="24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altLang="zh-CN" sz="2400" i="1">
                                  <a:latin typeface="Cambria Math"/>
                                </a:rPr>
                                <m:t>+</m:t>
                              </m:r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lang="zh-CN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zh-CN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zh-CN" altLang="zh-CN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2400" i="1">
                                              <a:latin typeface="Cambria Math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2400" i="1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en-US" altLang="zh-CN" sz="24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den>
                          </m:f>
                        </m:e>
                      </m:box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23" name="矩形 7">
                <a:extLst>
                  <a:ext uri="{FF2B5EF4-FFF2-40B4-BE49-F238E27FC236}">
                    <a16:creationId xmlns:a16="http://schemas.microsoft.com/office/drawing/2014/main" id="{FBFE1F36-00A1-F215-3318-6EA6B141E2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6024" y="5577934"/>
                <a:ext cx="2158988" cy="64934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矩形 10">
                <a:extLst>
                  <a:ext uri="{FF2B5EF4-FFF2-40B4-BE49-F238E27FC236}">
                    <a16:creationId xmlns:a16="http://schemas.microsoft.com/office/drawing/2014/main" id="{01018DF1-1143-0036-C0F4-74C2D100FEB2}"/>
                  </a:ext>
                </a:extLst>
              </p:cNvPr>
              <p:cNvSpPr/>
              <p:nvPr/>
            </p:nvSpPr>
            <p:spPr>
              <a:xfrm>
                <a:off x="5298860" y="5671775"/>
                <a:ext cx="331174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24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sSup>
                        <m:sSupPr>
                          <m:ctrlPr>
                            <a:rPr lang="zh-CN" altLang="zh-CN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(</m:t>
                          </m:r>
                          <m:r>
                            <a:rPr lang="en-US" altLang="zh-CN" sz="2400" i="1">
                              <a:latin typeface="Cambria Math"/>
                            </a:rPr>
                            <m:t>𝑡</m:t>
                          </m:r>
                          <m:r>
                            <a:rPr lang="en-US" altLang="zh-CN" sz="2400" i="1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altLang="zh-CN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zh-CN" sz="24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zh-CN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24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sSup>
                        <m:sSupPr>
                          <m:ctrlPr>
                            <a:rPr lang="zh-CN" altLang="zh-CN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(0)</m:t>
                          </m:r>
                        </m:e>
                        <m:sup>
                          <m:r>
                            <a:rPr lang="en-US" altLang="zh-CN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zh-CN" sz="2400" i="1">
                          <a:latin typeface="Cambria Math"/>
                        </a:rPr>
                        <m:t>+</m:t>
                      </m:r>
                      <m:d>
                        <m:dPr>
                          <m:begChr m:val="〈"/>
                          <m:endChr m:val="〉"/>
                          <m:ctrlPr>
                            <a:rPr lang="zh-CN" altLang="zh-CN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zh-CN" altLang="zh-CN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zh-CN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i="1"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CN" sz="24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altLang="zh-CN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sSup>
                        <m:sSupPr>
                          <m:ctrlPr>
                            <a:rPr lang="zh-CN" altLang="zh-CN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𝑡</m:t>
                          </m:r>
                        </m:e>
                        <m:sup>
                          <m:r>
                            <a:rPr lang="en-US" altLang="zh-CN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24" name="矩形 10">
                <a:extLst>
                  <a:ext uri="{FF2B5EF4-FFF2-40B4-BE49-F238E27FC236}">
                    <a16:creationId xmlns:a16="http://schemas.microsoft.com/office/drawing/2014/main" id="{01018DF1-1143-0036-C0F4-74C2D100FE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8860" y="5671775"/>
                <a:ext cx="3311740" cy="461665"/>
              </a:xfrm>
              <a:prstGeom prst="rect">
                <a:avLst/>
              </a:prstGeom>
              <a:blipFill>
                <a:blip r:embed="rId7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FD37C51B-72A5-A094-D401-E14118887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pic>
        <p:nvPicPr>
          <p:cNvPr id="17408" name="Picture 7">
            <a:extLst>
              <a:ext uri="{FF2B5EF4-FFF2-40B4-BE49-F238E27FC236}">
                <a16:creationId xmlns:a16="http://schemas.microsoft.com/office/drawing/2014/main" id="{D8B1976C-1E69-6840-5051-C155B77FD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522" y="2609193"/>
            <a:ext cx="3360000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09" name="TextBox 17408">
            <a:extLst>
              <a:ext uri="{FF2B5EF4-FFF2-40B4-BE49-F238E27FC236}">
                <a16:creationId xmlns:a16="http://schemas.microsoft.com/office/drawing/2014/main" id="{CA5DEAED-BD5D-66AE-804A-7434D851AE47}"/>
              </a:ext>
            </a:extLst>
          </p:cNvPr>
          <p:cNvSpPr txBox="1"/>
          <p:nvPr/>
        </p:nvSpPr>
        <p:spPr>
          <a:xfrm>
            <a:off x="9102184" y="2368148"/>
            <a:ext cx="217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527 G, 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 0 </a:t>
            </a:r>
            <a:r>
              <a:rPr lang="en-US" altLang="zh-CN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1" name="TextBox 17410">
            <a:extLst>
              <a:ext uri="{FF2B5EF4-FFF2-40B4-BE49-F238E27FC236}">
                <a16:creationId xmlns:a16="http://schemas.microsoft.com/office/drawing/2014/main" id="{B5C05836-BA4E-7F80-33B1-51655E387C4D}"/>
              </a:ext>
            </a:extLst>
          </p:cNvPr>
          <p:cNvSpPr txBox="1"/>
          <p:nvPr/>
        </p:nvSpPr>
        <p:spPr>
          <a:xfrm>
            <a:off x="10350313" y="2923564"/>
            <a:ext cx="10963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Ballistic expansion </a:t>
            </a:r>
            <a:endParaRPr lang="en-US" sz="1600" dirty="0"/>
          </a:p>
        </p:txBody>
      </p:sp>
      <p:sp>
        <p:nvSpPr>
          <p:cNvPr id="17413" name="TextBox 17412">
            <a:extLst>
              <a:ext uri="{FF2B5EF4-FFF2-40B4-BE49-F238E27FC236}">
                <a16:creationId xmlns:a16="http://schemas.microsoft.com/office/drawing/2014/main" id="{45964EB9-E59D-B5E3-ABDC-B3927D9E2E03}"/>
              </a:ext>
            </a:extLst>
          </p:cNvPr>
          <p:cNvSpPr txBox="1"/>
          <p:nvPr/>
        </p:nvSpPr>
        <p:spPr>
          <a:xfrm>
            <a:off x="5462241" y="2379205"/>
            <a:ext cx="2406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831G, 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1.86 </a:t>
            </a:r>
            <a:r>
              <a:rPr lang="en-US" altLang="zh-CN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4" name="Picture 17413">
            <a:extLst>
              <a:ext uri="{FF2B5EF4-FFF2-40B4-BE49-F238E27FC236}">
                <a16:creationId xmlns:a16="http://schemas.microsoft.com/office/drawing/2014/main" id="{DA0F20D7-1510-7A57-16B9-A0B24794B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593" y="2609193"/>
            <a:ext cx="3360000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511914E-AB5A-D62C-AFC8-016ABB114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74900" y="6462366"/>
            <a:ext cx="8026400" cy="365125"/>
          </a:xfrm>
        </p:spPr>
        <p:txBody>
          <a:bodyPr/>
          <a:lstStyle/>
          <a:p>
            <a:r>
              <a:rPr lang="en-US" dirty="0"/>
              <a:t>The 4th International Workshop on QCD Collectivity at the Smallest Scales - Qingdao - June 24-28, 2024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DA4DEC5-C64E-6998-EA7D-1773A8B41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2366"/>
            <a:ext cx="2743200" cy="365125"/>
          </a:xfrm>
        </p:spPr>
        <p:txBody>
          <a:bodyPr/>
          <a:lstStyle/>
          <a:p>
            <a:fld id="{03675658-4F5F-43BB-ADD9-FAC09E0939FC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9688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58" y="1227833"/>
            <a:ext cx="3046595" cy="2545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639" y="3772908"/>
            <a:ext cx="3078413" cy="25755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68893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rgbClr val="0000FF"/>
                </a:solidFill>
                <a:latin typeface="Aptos Display (Headings)"/>
                <a:cs typeface="Times New Roman" panose="02020603050405020304" pitchFamily="18" charset="0"/>
              </a:rPr>
              <a:t>v</a:t>
            </a:r>
            <a:r>
              <a:rPr lang="en-US" altLang="zh-CN" sz="4400" baseline="-25000" dirty="0">
                <a:solidFill>
                  <a:srgbClr val="0000FF"/>
                </a:solidFill>
                <a:latin typeface="Aptos Display (Headings)"/>
                <a:cs typeface="Times New Roman" panose="02020603050405020304" pitchFamily="18" charset="0"/>
              </a:rPr>
              <a:t>2</a:t>
            </a:r>
            <a:r>
              <a:rPr lang="en-US" altLang="zh-CN" sz="4400" dirty="0">
                <a:solidFill>
                  <a:srgbClr val="0000FF"/>
                </a:solidFill>
                <a:latin typeface="Aptos Display (Headings)"/>
                <a:cs typeface="Times New Roman" panose="02020603050405020304" pitchFamily="18" charset="0"/>
              </a:rPr>
              <a:t> vs. INTERACTION STRENGTH</a:t>
            </a:r>
            <a:endParaRPr lang="zh-CN" altLang="en-US" sz="4400" dirty="0">
              <a:solidFill>
                <a:srgbClr val="0000FF"/>
              </a:solidFill>
              <a:latin typeface="Aptos Display (Headings)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98107" y="3434499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Opacity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2885" y="3429000"/>
            <a:ext cx="1178032" cy="38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EA7389-A5BF-3E04-996F-30952C1E7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2F5D831-E8B5-3F82-AF91-6616B1CB4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658-4F5F-43BB-ADD9-FAC09E0939FC}" type="slidenum">
              <a:rPr lang="en-US" smtClean="0"/>
              <a:t>29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B42A4D-B1D2-8A32-16D2-832AA69A6592}"/>
              </a:ext>
            </a:extLst>
          </p:cNvPr>
          <p:cNvSpPr/>
          <p:nvPr/>
        </p:nvSpPr>
        <p:spPr>
          <a:xfrm>
            <a:off x="4532334" y="3458631"/>
            <a:ext cx="32819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L. He et al., PLB753 (2016) 506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099965-47C2-3560-E116-6F45F1A90CB5}"/>
              </a:ext>
            </a:extLst>
          </p:cNvPr>
          <p:cNvSpPr txBox="1"/>
          <p:nvPr/>
        </p:nvSpPr>
        <p:spPr>
          <a:xfrm>
            <a:off x="5150817" y="1795561"/>
            <a:ext cx="3932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Normalize by initial eccentricity </a:t>
            </a:r>
            <a:r>
              <a:rPr lang="en-US" i="1" dirty="0"/>
              <a:t>v</a:t>
            </a:r>
            <a:r>
              <a:rPr lang="en-US" baseline="-25000" dirty="0"/>
              <a:t>2</a:t>
            </a:r>
            <a:r>
              <a:rPr lang="en-US" dirty="0"/>
              <a:t>/</a:t>
            </a:r>
            <a:r>
              <a:rPr lang="en-US" i="1" dirty="0">
                <a:latin typeface="Symbol" panose="05050102010706020507" pitchFamily="18" charset="2"/>
              </a:rPr>
              <a:t>e</a:t>
            </a:r>
            <a:r>
              <a:rPr lang="en-US" dirty="0"/>
              <a:t> </a:t>
            </a:r>
            <a:r>
              <a:rPr lang="en-US" baseline="-25000" dirty="0"/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5B67BD-9A83-C60B-D997-675A5C476F41}"/>
              </a:ext>
            </a:extLst>
          </p:cNvPr>
          <p:cNvSpPr txBox="1"/>
          <p:nvPr/>
        </p:nvSpPr>
        <p:spPr>
          <a:xfrm>
            <a:off x="4718254" y="4055141"/>
            <a:ext cx="5466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Calculate </a:t>
            </a:r>
            <a:r>
              <a:rPr lang="en-US" i="1" dirty="0"/>
              <a:t>n</a:t>
            </a:r>
            <a:r>
              <a:rPr lang="en-US" dirty="0"/>
              <a:t> for test particle traversing from origin: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A35A37B-46B1-35A2-0F50-420225B4F15F}"/>
              </a:ext>
            </a:extLst>
          </p:cNvPr>
          <p:cNvSpPr txBox="1"/>
          <p:nvPr/>
        </p:nvSpPr>
        <p:spPr>
          <a:xfrm>
            <a:off x="4964897" y="1216786"/>
            <a:ext cx="53880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Ke Li et al., arXiv:2405.02847 [</a:t>
            </a:r>
            <a:r>
              <a:rPr lang="en-US" i="1" dirty="0" err="1">
                <a:solidFill>
                  <a:srgbClr val="0070C0"/>
                </a:solidFill>
              </a:rPr>
              <a:t>cond</a:t>
            </a:r>
            <a:r>
              <a:rPr lang="en-US" i="1" dirty="0">
                <a:solidFill>
                  <a:srgbClr val="0070C0"/>
                </a:solidFill>
              </a:rPr>
              <a:t>-</a:t>
            </a:r>
            <a:r>
              <a:rPr lang="en-US" i="1" dirty="0" err="1">
                <a:solidFill>
                  <a:srgbClr val="0070C0"/>
                </a:solidFill>
              </a:rPr>
              <a:t>mat.quant</a:t>
            </a:r>
            <a:r>
              <a:rPr lang="en-US" i="1" dirty="0">
                <a:solidFill>
                  <a:srgbClr val="0070C0"/>
                </a:solidFill>
              </a:rPr>
              <a:t>-gas]</a:t>
            </a:r>
          </a:p>
        </p:txBody>
      </p:sp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D5AA538A-841C-7625-924A-954BE9C4E68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80588" y="2243216"/>
          <a:ext cx="2664857" cy="601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68480" imgH="444240" progId="Equation.DSMT4">
                  <p:embed/>
                </p:oleObj>
              </mc:Choice>
              <mc:Fallback>
                <p:oleObj name="Equation" r:id="rId5" imgW="1968480" imgH="444240" progId="Equation.DSMT4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D5AA538A-841C-7625-924A-954BE9C4E6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980588" y="2243216"/>
                        <a:ext cx="2664857" cy="6017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A7C7026C-D3A8-51AC-720C-80A54264189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96954" y="4574999"/>
          <a:ext cx="4457700" cy="147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288960" imgH="1091880" progId="Equation.DSMT4">
                  <p:embed/>
                </p:oleObj>
              </mc:Choice>
              <mc:Fallback>
                <p:oleObj name="Equation" r:id="rId7" imgW="3288960" imgH="1091880" progId="Equation.DSMT4">
                  <p:embed/>
                  <p:pic>
                    <p:nvPicPr>
                      <p:cNvPr id="30" name="Object 29">
                        <a:extLst>
                          <a:ext uri="{FF2B5EF4-FFF2-40B4-BE49-F238E27FC236}">
                            <a16:creationId xmlns:a16="http://schemas.microsoft.com/office/drawing/2014/main" id="{A7C7026C-D3A8-51AC-720C-80A5426418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96954" y="4574999"/>
                        <a:ext cx="4457700" cy="1477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:a16="http://schemas.microsoft.com/office/drawing/2014/main" id="{5A78A319-9DCD-A113-806E-53562DD124B4}"/>
              </a:ext>
            </a:extLst>
          </p:cNvPr>
          <p:cNvSpPr/>
          <p:nvPr/>
        </p:nvSpPr>
        <p:spPr>
          <a:xfrm>
            <a:off x="10051162" y="4151020"/>
            <a:ext cx="1625766" cy="1938992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000" dirty="0"/>
              <a:t> ≈</a:t>
            </a:r>
            <a:r>
              <a:rPr lang="en-US" sz="2000" dirty="0">
                <a:latin typeface="Symbol" panose="05050102010706020507" pitchFamily="18" charset="2"/>
              </a:rPr>
              <a:t> -</a:t>
            </a:r>
            <a:r>
              <a:rPr lang="en-US" sz="2000" dirty="0"/>
              <a:t>0.5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</a:t>
            </a:r>
          </a:p>
          <a:p>
            <a:r>
              <a:rPr lang="en-US" sz="2000" dirty="0" err="1">
                <a:latin typeface="Symbol" panose="05050102010706020507" pitchFamily="18" charset="2"/>
              </a:rPr>
              <a:t>s</a:t>
            </a:r>
            <a:r>
              <a:rPr lang="en-US" sz="2000" baseline="-25000" dirty="0" err="1"/>
              <a:t>int</a:t>
            </a:r>
            <a:r>
              <a:rPr lang="en-US" sz="2000" dirty="0"/>
              <a:t> ≈ 0.1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</a:t>
            </a:r>
            <a:r>
              <a:rPr lang="en-US" sz="2000" baseline="30000" dirty="0"/>
              <a:t>2</a:t>
            </a:r>
            <a:endParaRPr lang="en-US" sz="2000" dirty="0">
              <a:latin typeface="Symbol" panose="05050102010706020507" pitchFamily="18" charset="2"/>
            </a:endParaRPr>
          </a:p>
          <a:p>
            <a:r>
              <a:rPr lang="en-US" sz="2000" dirty="0">
                <a:solidFill>
                  <a:srgbClr val="FF0000"/>
                </a:solidFill>
                <a:latin typeface="Symbol" panose="05050102010706020507" pitchFamily="18" charset="2"/>
              </a:rPr>
              <a:t>r </a:t>
            </a:r>
            <a:r>
              <a:rPr lang="en-US" sz="2000" dirty="0">
                <a:solidFill>
                  <a:srgbClr val="FF0000"/>
                </a:solidFill>
              </a:rPr>
              <a:t>≈ 10 /</a:t>
            </a:r>
            <a:r>
              <a:rPr lang="en-US" sz="2000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000" dirty="0">
                <a:solidFill>
                  <a:srgbClr val="FF0000"/>
                </a:solidFill>
              </a:rPr>
              <a:t>m</a:t>
            </a:r>
            <a:r>
              <a:rPr lang="en-US" sz="2000" baseline="30000" dirty="0">
                <a:solidFill>
                  <a:srgbClr val="FF0000"/>
                </a:solidFill>
              </a:rPr>
              <a:t>3</a:t>
            </a:r>
          </a:p>
          <a:p>
            <a:r>
              <a:rPr lang="en-US" sz="2000" dirty="0" err="1">
                <a:solidFill>
                  <a:srgbClr val="FF0000"/>
                </a:solidFill>
              </a:rPr>
              <a:t>L</a:t>
            </a:r>
            <a:r>
              <a:rPr lang="en-US" sz="2000" baseline="-25000" dirty="0" err="1">
                <a:solidFill>
                  <a:srgbClr val="FF0000"/>
                </a:solidFill>
              </a:rPr>
              <a:t>mfp</a:t>
            </a:r>
            <a:r>
              <a:rPr lang="en-US" sz="2000" baseline="-25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≈ 1 </a:t>
            </a:r>
            <a:r>
              <a:rPr lang="en-US" sz="2000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000" dirty="0">
                <a:solidFill>
                  <a:srgbClr val="FF0000"/>
                </a:solidFill>
              </a:rPr>
              <a:t>m</a:t>
            </a:r>
          </a:p>
          <a:p>
            <a:r>
              <a:rPr lang="en-US" sz="2000" dirty="0"/>
              <a:t>L</a:t>
            </a:r>
            <a:r>
              <a:rPr lang="en-US" sz="2000" baseline="-25000" dirty="0"/>
              <a:t> </a:t>
            </a:r>
            <a:r>
              <a:rPr lang="en-US" sz="2000" dirty="0"/>
              <a:t>≈ 20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L/</a:t>
            </a:r>
            <a:r>
              <a:rPr lang="en-US" sz="2000" b="1" dirty="0" err="1">
                <a:solidFill>
                  <a:srgbClr val="FF0000"/>
                </a:solidFill>
              </a:rPr>
              <a:t>L</a:t>
            </a:r>
            <a:r>
              <a:rPr lang="en-US" sz="2000" b="1" baseline="-25000" dirty="0" err="1">
                <a:solidFill>
                  <a:srgbClr val="FF0000"/>
                </a:solidFill>
              </a:rPr>
              <a:t>mfp</a:t>
            </a:r>
            <a:r>
              <a:rPr lang="en-US" sz="2000" b="1" baseline="-25000" dirty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≈ 20</a:t>
            </a:r>
            <a:endParaRPr lang="en-US" sz="2000" b="1" baseline="30000" dirty="0">
              <a:solidFill>
                <a:srgbClr val="FF0000"/>
              </a:solidFill>
            </a:endParaRPr>
          </a:p>
        </p:txBody>
      </p:sp>
      <p:cxnSp>
        <p:nvCxnSpPr>
          <p:cNvPr id="21505" name="Straight Arrow Connector 21504">
            <a:extLst>
              <a:ext uri="{FF2B5EF4-FFF2-40B4-BE49-F238E27FC236}">
                <a16:creationId xmlns:a16="http://schemas.microsoft.com/office/drawing/2014/main" id="{0787A263-98C9-21FB-917C-E7ABF21BCA95}"/>
              </a:ext>
            </a:extLst>
          </p:cNvPr>
          <p:cNvCxnSpPr>
            <a:cxnSpLocks/>
          </p:cNvCxnSpPr>
          <p:nvPr/>
        </p:nvCxnSpPr>
        <p:spPr>
          <a:xfrm>
            <a:off x="11822231" y="4916988"/>
            <a:ext cx="0" cy="46016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13DD066-8857-0068-A0DE-903640EFE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74900" y="6462366"/>
            <a:ext cx="8026400" cy="365125"/>
          </a:xfrm>
        </p:spPr>
        <p:txBody>
          <a:bodyPr/>
          <a:lstStyle/>
          <a:p>
            <a:r>
              <a:rPr lang="en-US" dirty="0"/>
              <a:t>The 4th International Workshop on QCD Collectivity at the Smallest Scales - Qingdao - June 24-28, 2024</a:t>
            </a:r>
          </a:p>
        </p:txBody>
      </p:sp>
    </p:spTree>
    <p:extLst>
      <p:ext uri="{BB962C8B-B14F-4D97-AF65-F5344CB8AC3E}">
        <p14:creationId xmlns:p14="http://schemas.microsoft.com/office/powerpoint/2010/main" val="2241632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4E769-7762-420B-774E-C4D07972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RHIC STORY 2000’s – Strong Jet Quenching</a:t>
            </a:r>
          </a:p>
        </p:txBody>
      </p:sp>
      <p:pic>
        <p:nvPicPr>
          <p:cNvPr id="8" name="Content Placeholder 7" descr="Aerial view of a circular area&#10;&#10;Description automatically generated">
            <a:extLst>
              <a:ext uri="{FF2B5EF4-FFF2-40B4-BE49-F238E27FC236}">
                <a16:creationId xmlns:a16="http://schemas.microsoft.com/office/drawing/2014/main" id="{9088FA97-22FF-BCD8-4D23-A10355F505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0416"/>
            <a:ext cx="8978900" cy="543223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15D1F-61B0-ADED-7368-FB7C9CFA4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15F4F7-F7A1-7CA3-7C2D-06E1C4982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4th International Workshop on QCD Collectivity at the Smallest Scales - Qingdao - June 24-28,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444D4-AE8F-02A8-4044-DBB487DFE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t>3</a:t>
            </a:fld>
            <a:endParaRPr lang="en-US"/>
          </a:p>
        </p:txBody>
      </p:sp>
      <p:pic>
        <p:nvPicPr>
          <p:cNvPr id="19" name="Picture 18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C2E95237-E194-7A81-2DE5-98F66E2EBC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58" t="37781" r="11042" b="12250"/>
          <a:stretch/>
        </p:blipFill>
        <p:spPr>
          <a:xfrm>
            <a:off x="8978900" y="1040978"/>
            <a:ext cx="3213099" cy="4013807"/>
          </a:xfrm>
          <a:prstGeom prst="rect">
            <a:avLst/>
          </a:prstGeom>
        </p:spPr>
      </p:pic>
      <p:pic>
        <p:nvPicPr>
          <p:cNvPr id="17" name="Picture 16" descr="A graph of a graph showing the value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CB50E56B-B399-2B24-A444-98C8CEBE75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450" y="4673600"/>
            <a:ext cx="3208549" cy="1788766"/>
          </a:xfrm>
          <a:prstGeom prst="rect">
            <a:avLst/>
          </a:prstGeom>
        </p:spPr>
      </p:pic>
      <p:pic>
        <p:nvPicPr>
          <p:cNvPr id="14" name="Picture 13" descr="A diagram of a sun and lightning&#10;&#10;Description automatically generated with medium confidence">
            <a:extLst>
              <a:ext uri="{FF2B5EF4-FFF2-40B4-BE49-F238E27FC236}">
                <a16:creationId xmlns:a16="http://schemas.microsoft.com/office/drawing/2014/main" id="{313B4E76-FF1A-6396-DFAA-61F130A9A2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8217" y="1040297"/>
            <a:ext cx="1678845" cy="1282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982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39" y="1119214"/>
            <a:ext cx="3441700" cy="2879513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4"/>
          <a:stretch>
            <a:fillRect/>
          </a:stretch>
        </p:blipFill>
        <p:spPr>
          <a:xfrm>
            <a:off x="4196697" y="1119079"/>
            <a:ext cx="3447627" cy="287951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4483" y="1119079"/>
            <a:ext cx="3387513" cy="28795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35942" y="166238"/>
            <a:ext cx="77850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rgbClr val="0000FF"/>
                </a:solidFill>
                <a:latin typeface="Aptos Display (Headings)"/>
                <a:cs typeface="Times New Roman" panose="02020603050405020304" pitchFamily="18" charset="0"/>
              </a:rPr>
              <a:t>COMPARE TO HEAVY-ION DATA</a:t>
            </a:r>
            <a:endParaRPr lang="zh-CN" altLang="en-US" sz="4400" dirty="0">
              <a:solidFill>
                <a:srgbClr val="0000FF"/>
              </a:solidFill>
              <a:latin typeface="Aptos Display (Headings)"/>
              <a:cs typeface="Times New Roman" panose="02020603050405020304" pitchFamily="18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737" y="4086197"/>
            <a:ext cx="2300007" cy="1556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07" y="4081233"/>
            <a:ext cx="3718833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EA7389-A5BF-3E04-996F-30952C1E7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2F5D831-E8B5-3F82-AF91-6616B1CB4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658-4F5F-43BB-ADD9-FAC09E0939FC}" type="slidenum">
              <a:rPr lang="en-US" smtClean="0"/>
              <a:t>30</a:t>
            </a:fld>
            <a:endParaRPr lang="en-US"/>
          </a:p>
        </p:txBody>
      </p:sp>
      <p:sp>
        <p:nvSpPr>
          <p:cNvPr id="25" name="矩形 5">
            <a:extLst>
              <a:ext uri="{FF2B5EF4-FFF2-40B4-BE49-F238E27FC236}">
                <a16:creationId xmlns:a16="http://schemas.microsoft.com/office/drawing/2014/main" id="{1F3D2AC3-EC73-84D5-37B8-9FBFF97B85A6}"/>
              </a:ext>
            </a:extLst>
          </p:cNvPr>
          <p:cNvSpPr/>
          <p:nvPr/>
        </p:nvSpPr>
        <p:spPr>
          <a:xfrm>
            <a:off x="8294875" y="5539998"/>
            <a:ext cx="36449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Noronha-Hostler, </a:t>
            </a:r>
            <a:r>
              <a:rPr lang="en-US" altLang="zh-CN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PRC 93, 014909 (2016)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42C03B-48BC-F256-E2DB-525BA7FA53F9}"/>
              </a:ext>
            </a:extLst>
          </p:cNvPr>
          <p:cNvSpPr txBox="1"/>
          <p:nvPr/>
        </p:nvSpPr>
        <p:spPr>
          <a:xfrm>
            <a:off x="8294875" y="4402996"/>
            <a:ext cx="36449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Nonlinearity: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Important at large </a:t>
            </a:r>
            <a:r>
              <a:rPr lang="en-US" i="1" dirty="0">
                <a:latin typeface="Symbol" panose="05050102010706020507" pitchFamily="18" charset="2"/>
              </a:rPr>
              <a:t>e</a:t>
            </a:r>
            <a:r>
              <a:rPr lang="en-US" baseline="-25000" dirty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1+</a:t>
            </a:r>
            <a:r>
              <a:rPr lang="en-US" i="1" dirty="0">
                <a:latin typeface="Symbol" panose="05050102010706020507" pitchFamily="18" charset="2"/>
              </a:rPr>
              <a:t> e</a:t>
            </a:r>
            <a:r>
              <a:rPr lang="en-US" baseline="-25000" dirty="0"/>
              <a:t>2</a:t>
            </a:r>
            <a:r>
              <a:rPr lang="en-US" baseline="30000" dirty="0"/>
              <a:t>2</a:t>
            </a:r>
            <a:r>
              <a:rPr lang="en-US" dirty="0"/>
              <a:t>/2, insensitive to centrality</a:t>
            </a:r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E3A93F05-C21B-83EE-6878-C7D35D76620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26956" y="5674955"/>
          <a:ext cx="1673567" cy="6403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460160" imgH="558720" progId="Equation.DSMT4">
                  <p:embed/>
                </p:oleObj>
              </mc:Choice>
              <mc:Fallback>
                <p:oleObj name="Equation" r:id="rId8" imgW="1460160" imgH="55872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E3A93F05-C21B-83EE-6878-C7D35D7662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26956" y="5674955"/>
                        <a:ext cx="1673567" cy="640321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" name="Picture 27">
            <a:extLst>
              <a:ext uri="{FF2B5EF4-FFF2-40B4-BE49-F238E27FC236}">
                <a16:creationId xmlns:a16="http://schemas.microsoft.com/office/drawing/2014/main" id="{0712B86A-0ADD-E3FF-A4C0-FF3798ED5F6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65561" y="5426507"/>
            <a:ext cx="1255923" cy="51228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D00A6E8-BBDC-853B-58B4-806217D9AEF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05996" y="5796195"/>
            <a:ext cx="2399664" cy="446337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09C731F-3CCC-F499-A2BB-06B616CD6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74900" y="6462366"/>
            <a:ext cx="8026400" cy="365125"/>
          </a:xfrm>
        </p:spPr>
        <p:txBody>
          <a:bodyPr/>
          <a:lstStyle/>
          <a:p>
            <a:r>
              <a:rPr lang="en-US" dirty="0"/>
              <a:t>The 4th International Workshop on QCD Collectivity at the Smallest Scales - Qingdao - June 24-28, 2024</a:t>
            </a:r>
          </a:p>
        </p:txBody>
      </p:sp>
    </p:spTree>
    <p:extLst>
      <p:ext uri="{BB962C8B-B14F-4D97-AF65-F5344CB8AC3E}">
        <p14:creationId xmlns:p14="http://schemas.microsoft.com/office/powerpoint/2010/main" val="700183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14730-749C-C3B3-5695-50D690491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7"/>
            <a:ext cx="11353800" cy="1178552"/>
          </a:xfrm>
        </p:spPr>
        <p:txBody>
          <a:bodyPr/>
          <a:lstStyle/>
          <a:p>
            <a:pPr algn="l"/>
            <a:r>
              <a:rPr lang="en-US" dirty="0"/>
              <a:t>UNIVERSAL EXPANSION ANISOTROPY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DF6F15-E856-C81B-78F9-1178B8E9D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CF2B92-B2BD-BD20-B01D-17C4B1DDF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8D15F-E27B-2B38-69AF-580FEDBD7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5658-4F5F-43BB-ADD9-FAC09E0939FC}" type="slidenum">
              <a:rPr lang="en-US" smtClean="0"/>
              <a:t>31</a:t>
            </a:fld>
            <a:endParaRPr lang="en-US"/>
          </a:p>
        </p:txBody>
      </p:sp>
      <p:pic>
        <p:nvPicPr>
          <p:cNvPr id="7" name="图片 9">
            <a:extLst>
              <a:ext uri="{FF2B5EF4-FFF2-40B4-BE49-F238E27FC236}">
                <a16:creationId xmlns:a16="http://schemas.microsoft.com/office/drawing/2014/main" id="{B6684960-F669-CF6D-3A72-A77FA4D40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876" y="1150300"/>
            <a:ext cx="5912199" cy="5025591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67F5E8B-9AEC-77E2-34BC-17C23CCBAF0F}"/>
              </a:ext>
            </a:extLst>
          </p:cNvPr>
          <p:cNvCxnSpPr>
            <a:cxnSpLocks/>
          </p:cNvCxnSpPr>
          <p:nvPr/>
        </p:nvCxnSpPr>
        <p:spPr>
          <a:xfrm flipV="1">
            <a:off x="2017088" y="4307322"/>
            <a:ext cx="0" cy="9779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9CACBB3-87DF-C219-79D9-6801C01F04FF}"/>
              </a:ext>
            </a:extLst>
          </p:cNvPr>
          <p:cNvCxnSpPr>
            <a:cxnSpLocks/>
          </p:cNvCxnSpPr>
          <p:nvPr/>
        </p:nvCxnSpPr>
        <p:spPr>
          <a:xfrm flipV="1">
            <a:off x="2267810" y="4016135"/>
            <a:ext cx="0" cy="12789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7A8A66C-2708-10D6-86D9-DED6BC8B4410}"/>
              </a:ext>
            </a:extLst>
          </p:cNvPr>
          <p:cNvCxnSpPr>
            <a:cxnSpLocks/>
          </p:cNvCxnSpPr>
          <p:nvPr/>
        </p:nvCxnSpPr>
        <p:spPr>
          <a:xfrm flipV="1">
            <a:off x="2508700" y="3751099"/>
            <a:ext cx="0" cy="15178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E34E1EE-AB93-6B60-B9BF-DC83E8ACCCC7}"/>
              </a:ext>
            </a:extLst>
          </p:cNvPr>
          <p:cNvSpPr txBox="1"/>
          <p:nvPr/>
        </p:nvSpPr>
        <p:spPr>
          <a:xfrm>
            <a:off x="6558349" y="1235655"/>
            <a:ext cx="53880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Ke Li et al., arXiv:2405.02847 [</a:t>
            </a:r>
            <a:r>
              <a:rPr lang="en-US" i="1" dirty="0" err="1">
                <a:solidFill>
                  <a:srgbClr val="0070C0"/>
                </a:solidFill>
              </a:rPr>
              <a:t>cond</a:t>
            </a:r>
            <a:r>
              <a:rPr lang="en-US" i="1" dirty="0">
                <a:solidFill>
                  <a:srgbClr val="0070C0"/>
                </a:solidFill>
              </a:rPr>
              <a:t>-</a:t>
            </a:r>
            <a:r>
              <a:rPr lang="en-US" i="1" dirty="0" err="1">
                <a:solidFill>
                  <a:srgbClr val="0070C0"/>
                </a:solidFill>
              </a:rPr>
              <a:t>mat.quant</a:t>
            </a:r>
            <a:r>
              <a:rPr lang="en-US" i="1" dirty="0">
                <a:solidFill>
                  <a:srgbClr val="0070C0"/>
                </a:solidFill>
              </a:rPr>
              <a:t>-gas]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1DF1D80-2A85-36E9-FDF6-B4E4F9278D5E}"/>
              </a:ext>
            </a:extLst>
          </p:cNvPr>
          <p:cNvSpPr txBox="1"/>
          <p:nvPr/>
        </p:nvSpPr>
        <p:spPr>
          <a:xfrm>
            <a:off x="6515100" y="1695960"/>
            <a:ext cx="52113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Smooth, but apparently two distinct regions: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Anisotropy builds up quickly, </a:t>
            </a:r>
            <a:br>
              <a:rPr lang="en-US" sz="2000" dirty="0"/>
            </a:br>
            <a:r>
              <a:rPr lang="en-US" sz="2000" dirty="0"/>
              <a:t>within </a:t>
            </a:r>
            <a:r>
              <a:rPr lang="en-US" sz="2000" dirty="0">
                <a:solidFill>
                  <a:srgbClr val="0000FF"/>
                </a:solidFill>
                <a:latin typeface="Symbol" panose="05050102010706020507" pitchFamily="18" charset="2"/>
              </a:rPr>
              <a:t>~</a:t>
            </a:r>
            <a:r>
              <a:rPr lang="en-US" sz="2000" dirty="0">
                <a:solidFill>
                  <a:srgbClr val="0000FF"/>
                </a:solidFill>
              </a:rPr>
              <a:t>1 collision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After </a:t>
            </a:r>
            <a:r>
              <a:rPr lang="en-US" sz="2000" dirty="0">
                <a:solidFill>
                  <a:srgbClr val="FF0000"/>
                </a:solidFill>
                <a:latin typeface="Symbol" panose="05050102010706020507" pitchFamily="18" charset="2"/>
              </a:rPr>
              <a:t>~</a:t>
            </a:r>
            <a:r>
              <a:rPr lang="en-US" sz="2000" dirty="0">
                <a:solidFill>
                  <a:srgbClr val="FF0000"/>
                </a:solidFill>
              </a:rPr>
              <a:t>3 collisions</a:t>
            </a:r>
            <a:r>
              <a:rPr lang="en-US" sz="2000" dirty="0"/>
              <a:t>, the system appears already </a:t>
            </a:r>
            <a:r>
              <a:rPr lang="en-US" sz="2000" dirty="0">
                <a:latin typeface="Symbol" panose="05050102010706020507" pitchFamily="18" charset="2"/>
              </a:rPr>
              <a:t>~</a:t>
            </a:r>
            <a:r>
              <a:rPr lang="en-US" sz="2000" dirty="0"/>
              <a:t>hydrodynamic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However, can be described by a single universal curve: </a:t>
            </a:r>
            <a:r>
              <a:rPr lang="en-US" sz="2000" b="1" dirty="0">
                <a:latin typeface="Symbol" panose="05050102010706020507" pitchFamily="18" charset="2"/>
              </a:rPr>
              <a:t>~</a:t>
            </a:r>
            <a:r>
              <a:rPr lang="en-US" sz="2000" b="1" dirty="0"/>
              <a:t> √n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/>
              <a:t>Random walk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Universal trend, but vastly different systems: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Electromagnetic vs strong interaction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Temperature 10</a:t>
            </a:r>
            <a:r>
              <a:rPr lang="en-US" sz="2000" baseline="30000" dirty="0"/>
              <a:t>-6</a:t>
            </a:r>
            <a:r>
              <a:rPr lang="en-US" sz="2000" dirty="0"/>
              <a:t> vs 10</a:t>
            </a:r>
            <a:r>
              <a:rPr lang="en-US" sz="2000" baseline="30000" dirty="0"/>
              <a:t>12</a:t>
            </a:r>
            <a:r>
              <a:rPr lang="en-US" sz="2000" dirty="0"/>
              <a:t> K, 18 orders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Density 1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</a:t>
            </a:r>
            <a:r>
              <a:rPr lang="en-US" sz="2000" baseline="30000" dirty="0"/>
              <a:t>-3</a:t>
            </a:r>
            <a:r>
              <a:rPr lang="en-US" sz="2000" dirty="0"/>
              <a:t> vs 1 fm</a:t>
            </a:r>
            <a:r>
              <a:rPr lang="en-US" sz="2000" baseline="30000" dirty="0"/>
              <a:t>-3</a:t>
            </a:r>
            <a:r>
              <a:rPr lang="en-US" sz="2000" dirty="0"/>
              <a:t>, 27 orders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FE72AB-4CAA-234D-44FB-1FEC3FDAD629}"/>
              </a:ext>
            </a:extLst>
          </p:cNvPr>
          <p:cNvSpPr txBox="1"/>
          <p:nvPr/>
        </p:nvSpPr>
        <p:spPr>
          <a:xfrm>
            <a:off x="2320187" y="5320882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1749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50F90-8DD9-1E5A-9135-4DC9D54FE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 UNDERSTAND MULTIPLICITY INDEPENDENCE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4AA51-35C4-01B7-E3DE-F0422B4021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C23AD-D77A-6E1A-A430-E6732A60E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0EB5E-C8DA-EF7E-494C-017493F0D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B3D9EF-1CD2-CEB6-005D-8729BD114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DC8341-9042-9D68-FBC3-B349D2557308}"/>
              </a:ext>
            </a:extLst>
          </p:cNvPr>
          <p:cNvSpPr txBox="1"/>
          <p:nvPr/>
        </p:nvSpPr>
        <p:spPr>
          <a:xfrm>
            <a:off x="3048000" y="33078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ALICE, PHYSICAL REVIEW LETTERS 123, 142301 (2019)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C24E5E3-3739-EE64-7B99-2678091D11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9" t="7128" r="7247" b="19279"/>
          <a:stretch/>
        </p:blipFill>
        <p:spPr bwMode="auto">
          <a:xfrm>
            <a:off x="468910" y="1272651"/>
            <a:ext cx="3811980" cy="504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E3685DF-FADD-075E-BCB1-13EA24C947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79"/>
          <a:stretch/>
        </p:blipFill>
        <p:spPr>
          <a:xfrm>
            <a:off x="4528242" y="1307516"/>
            <a:ext cx="4985048" cy="46513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30951B-6344-D639-6EAE-B8EF27FE3F4B}"/>
              </a:ext>
            </a:extLst>
          </p:cNvPr>
          <p:cNvSpPr txBox="1"/>
          <p:nvPr/>
        </p:nvSpPr>
        <p:spPr>
          <a:xfrm>
            <a:off x="5292303" y="2012732"/>
            <a:ext cx="1930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ALICE, 2211.04384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8C1ECB-0E3E-428C-F70D-388BAADAA16E}"/>
              </a:ext>
            </a:extLst>
          </p:cNvPr>
          <p:cNvSpPr txBox="1"/>
          <p:nvPr/>
        </p:nvSpPr>
        <p:spPr>
          <a:xfrm>
            <a:off x="9816734" y="4937555"/>
            <a:ext cx="14437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v/e ~ √n</a:t>
            </a:r>
          </a:p>
          <a:p>
            <a:r>
              <a:rPr lang="en-US" sz="2000" dirty="0">
                <a:solidFill>
                  <a:srgbClr val="FF0000"/>
                </a:solidFill>
              </a:rPr>
              <a:t>e ~ 1/ √n</a:t>
            </a:r>
          </a:p>
          <a:p>
            <a:r>
              <a:rPr lang="en-US" sz="2000" dirty="0">
                <a:solidFill>
                  <a:srgbClr val="FF0000"/>
                </a:solidFill>
              </a:rPr>
              <a:t>v ~ constant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B5DC9E-6120-19A1-9D53-08EBA4D15868}"/>
              </a:ext>
            </a:extLst>
          </p:cNvPr>
          <p:cNvSpPr txBox="1"/>
          <p:nvPr/>
        </p:nvSpPr>
        <p:spPr>
          <a:xfrm>
            <a:off x="9760642" y="4483341"/>
            <a:ext cx="2166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Juergen </a:t>
            </a:r>
            <a:r>
              <a:rPr lang="en-US" sz="2000" dirty="0" err="1">
                <a:solidFill>
                  <a:srgbClr val="FF0000"/>
                </a:solidFill>
              </a:rPr>
              <a:t>Schukraft</a:t>
            </a:r>
            <a:r>
              <a:rPr lang="en-US" sz="2000" dirty="0">
                <a:solidFill>
                  <a:srgbClr val="FF0000"/>
                </a:solidFill>
              </a:rPr>
              <a:t>: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7B55456-0956-4D12-8A1C-8FEAE1E84E5B}"/>
              </a:ext>
            </a:extLst>
          </p:cNvPr>
          <p:cNvCxnSpPr/>
          <p:nvPr/>
        </p:nvCxnSpPr>
        <p:spPr>
          <a:xfrm>
            <a:off x="4732421" y="2879558"/>
            <a:ext cx="448376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98279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874BE-8B16-01D1-63FD-E2EBC7F1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EMERGING PICTURE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CC716-2645-1199-C2E9-FE16F589E8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C0C31-2B21-F51C-6E01-283F7AA08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DC2FD-4D20-328D-BC25-23171BCA9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C1DA2-3546-DAD4-5F05-213C2446D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33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8BFAFA6-D187-3227-5839-976E724698E3}"/>
              </a:ext>
            </a:extLst>
          </p:cNvPr>
          <p:cNvGrpSpPr/>
          <p:nvPr/>
        </p:nvGrpSpPr>
        <p:grpSpPr>
          <a:xfrm>
            <a:off x="1632466" y="1540222"/>
            <a:ext cx="9262657" cy="4351338"/>
            <a:chOff x="1187624" y="4354015"/>
            <a:chExt cx="5333137" cy="250535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186B6C9-DAB3-670D-A53C-7546B8C47942}"/>
                </a:ext>
              </a:extLst>
            </p:cNvPr>
            <p:cNvGrpSpPr/>
            <p:nvPr/>
          </p:nvGrpSpPr>
          <p:grpSpPr>
            <a:xfrm>
              <a:off x="1187624" y="4354015"/>
              <a:ext cx="5333137" cy="2505359"/>
              <a:chOff x="959972" y="4303476"/>
              <a:chExt cx="5333137" cy="2505359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B31E900F-1F4E-D93A-7A35-15ECC11D39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59972" y="4303476"/>
                <a:ext cx="5333137" cy="2505359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C9DC034-2093-2142-ACBF-A2FBEC9FC8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31640" y="6355483"/>
                <a:ext cx="2098370" cy="253707"/>
              </a:xfrm>
              <a:prstGeom prst="rect">
                <a:avLst/>
              </a:prstGeom>
            </p:spPr>
          </p:pic>
        </p:grpSp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id="{EC56D823-FD3E-440D-81FF-A1190E1BB8C0}"/>
                </a:ext>
              </a:extLst>
            </p:cNvPr>
            <p:cNvSpPr/>
            <p:nvPr/>
          </p:nvSpPr>
          <p:spPr bwMode="auto">
            <a:xfrm>
              <a:off x="1331640" y="5170457"/>
              <a:ext cx="5014752" cy="291234"/>
            </a:xfrm>
            <a:custGeom>
              <a:avLst/>
              <a:gdLst>
                <a:gd name="connsiteX0" fmla="*/ 4984401 w 4984401"/>
                <a:gd name="connsiteY0" fmla="*/ 0 h 597159"/>
                <a:gd name="connsiteX1" fmla="*/ 3006311 w 4984401"/>
                <a:gd name="connsiteY1" fmla="*/ 37322 h 597159"/>
                <a:gd name="connsiteX2" fmla="*/ 1644041 w 4984401"/>
                <a:gd name="connsiteY2" fmla="*/ 149290 h 597159"/>
                <a:gd name="connsiteX3" fmla="*/ 263111 w 4984401"/>
                <a:gd name="connsiteY3" fmla="*/ 503853 h 597159"/>
                <a:gd name="connsiteX4" fmla="*/ 1854 w 4984401"/>
                <a:gd name="connsiteY4" fmla="*/ 597159 h 59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84401" h="597159">
                  <a:moveTo>
                    <a:pt x="4984401" y="0"/>
                  </a:moveTo>
                  <a:cubicBezTo>
                    <a:pt x="4273719" y="6220"/>
                    <a:pt x="3563038" y="12440"/>
                    <a:pt x="3006311" y="37322"/>
                  </a:cubicBezTo>
                  <a:cubicBezTo>
                    <a:pt x="2449584" y="62204"/>
                    <a:pt x="2101241" y="71535"/>
                    <a:pt x="1644041" y="149290"/>
                  </a:cubicBezTo>
                  <a:cubicBezTo>
                    <a:pt x="1186841" y="227045"/>
                    <a:pt x="536809" y="429208"/>
                    <a:pt x="263111" y="503853"/>
                  </a:cubicBezTo>
                  <a:cubicBezTo>
                    <a:pt x="-10587" y="578498"/>
                    <a:pt x="-4367" y="587828"/>
                    <a:pt x="1854" y="597159"/>
                  </a:cubicBezTo>
                </a:path>
              </a:pathLst>
            </a:custGeom>
            <a:noFill/>
            <a:ln w="2857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48C75C76-F3E2-BC8F-EC39-BF2172064B64}"/>
              </a:ext>
            </a:extLst>
          </p:cNvPr>
          <p:cNvSpPr/>
          <p:nvPr/>
        </p:nvSpPr>
        <p:spPr>
          <a:xfrm>
            <a:off x="2063577" y="1540222"/>
            <a:ext cx="4287795" cy="3575475"/>
          </a:xfrm>
          <a:prstGeom prst="rect">
            <a:avLst/>
          </a:prstGeom>
          <a:solidFill>
            <a:srgbClr val="4472C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2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B074A-8C32-29B9-2451-DA861A1F7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SUMMARY – PERSONAL 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775D9-8DA3-C768-0AB7-422B51E41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070" y="1352481"/>
            <a:ext cx="11084626" cy="5109885"/>
          </a:xfrm>
        </p:spPr>
        <p:txBody>
          <a:bodyPr>
            <a:normAutofit/>
          </a:bodyPr>
          <a:lstStyle/>
          <a:p>
            <a:r>
              <a:rPr lang="en-US" dirty="0"/>
              <a:t>Collectivity: a </a:t>
            </a:r>
            <a:r>
              <a:rPr lang="en-US" dirty="0">
                <a:solidFill>
                  <a:srgbClr val="FF0000"/>
                </a:solidFill>
              </a:rPr>
              <a:t>universal behavior </a:t>
            </a:r>
            <a:r>
              <a:rPr lang="en-US" dirty="0"/>
              <a:t>of interactions in finite size. </a:t>
            </a:r>
          </a:p>
          <a:p>
            <a:r>
              <a:rPr lang="en-US" dirty="0"/>
              <a:t>Quickly turns on, </a:t>
            </a:r>
            <a:r>
              <a:rPr lang="en-US" dirty="0">
                <a:solidFill>
                  <a:srgbClr val="FF0000"/>
                </a:solidFill>
              </a:rPr>
              <a:t>couple of interactions are enough</a:t>
            </a:r>
            <a:r>
              <a:rPr lang="en-US" dirty="0"/>
              <a:t> for equilibration. </a:t>
            </a:r>
          </a:p>
          <a:p>
            <a:r>
              <a:rPr lang="en-US" dirty="0"/>
              <a:t>Continuous physics evolution from small to large systems. 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No need to invoke new physics mechanisms</a:t>
            </a:r>
            <a:r>
              <a:rPr lang="en-US" dirty="0"/>
              <a:t>.</a:t>
            </a:r>
          </a:p>
          <a:p>
            <a:r>
              <a:rPr lang="en-US" dirty="0"/>
              <a:t>Generic property of interactions; </a:t>
            </a:r>
            <a:br>
              <a:rPr lang="en-US" dirty="0"/>
            </a:br>
            <a:r>
              <a:rPr lang="en-US" dirty="0"/>
              <a:t>May have different labels in different </a:t>
            </a:r>
            <a:br>
              <a:rPr lang="en-US" dirty="0"/>
            </a:br>
            <a:r>
              <a:rPr lang="en-US" dirty="0"/>
              <a:t>regions: </a:t>
            </a:r>
            <a:r>
              <a:rPr lang="en-US" dirty="0">
                <a:solidFill>
                  <a:srgbClr val="FF0000"/>
                </a:solidFill>
              </a:rPr>
              <a:t>escape…single hit…hydrodynamics</a:t>
            </a:r>
            <a:r>
              <a:rPr lang="en-US" dirty="0"/>
              <a:t>.</a:t>
            </a:r>
          </a:p>
          <a:p>
            <a:r>
              <a:rPr lang="en-US" dirty="0"/>
              <a:t>Low- or high-density system? </a:t>
            </a:r>
            <a:br>
              <a:rPr lang="en-US" dirty="0"/>
            </a:br>
            <a:r>
              <a:rPr lang="en-US" sz="2200" dirty="0"/>
              <a:t>Small systems: low density; Large AA systems: unclear </a:t>
            </a:r>
          </a:p>
          <a:p>
            <a:r>
              <a:rPr lang="en-US" dirty="0"/>
              <a:t>Does it matter? Maybe…</a:t>
            </a:r>
            <a:r>
              <a:rPr lang="en-US" dirty="0">
                <a:solidFill>
                  <a:srgbClr val="FF0000"/>
                </a:solidFill>
              </a:rPr>
              <a:t>More is different!</a:t>
            </a: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Not sufficient for strong (collisional) energy loss effect so no strong quenching in small systems?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4BE49-C2C8-4ACE-5461-6319B3D69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6D3CD-2F07-D8DB-48A7-4AACC683F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359B6-DCFF-A5E9-82B1-DA1B62AC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18" name="Picture 17" descr="A person writing on a white board&#10;&#10;Description automatically generated">
            <a:extLst>
              <a:ext uri="{FF2B5EF4-FFF2-40B4-BE49-F238E27FC236}">
                <a16:creationId xmlns:a16="http://schemas.microsoft.com/office/drawing/2014/main" id="{6523522B-DFCB-CFA1-6A4D-12511CD585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537" y="3046704"/>
            <a:ext cx="3499263" cy="255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0245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RHIC creates a nearly perfect fluid QGP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708" y="1328142"/>
            <a:ext cx="7772400" cy="1440844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Anisotropy is as large as hydrodynamics predict</a:t>
            </a:r>
          </a:p>
          <a:p>
            <a:r>
              <a:rPr lang="en-US" sz="2000" dirty="0"/>
              <a:t>Ideal hydro: zero mean free path, infinite interaction strength</a:t>
            </a:r>
          </a:p>
          <a:p>
            <a:r>
              <a:rPr lang="en-US" sz="2000" dirty="0"/>
              <a:t>Viscous hydro: large but finite interaction strength, quantum limit on</a:t>
            </a:r>
            <a:br>
              <a:rPr lang="en-US" sz="2000" dirty="0"/>
            </a:br>
            <a:r>
              <a:rPr lang="en-US" sz="2000" dirty="0"/>
              <a:t>shear viscosity over entropy density ratio </a:t>
            </a:r>
            <a:r>
              <a:rPr lang="en-US" sz="2000" dirty="0">
                <a:latin typeface="Symbol" panose="05050102010706020507" pitchFamily="18" charset="2"/>
              </a:rPr>
              <a:t>h</a:t>
            </a:r>
            <a:r>
              <a:rPr lang="en-US" sz="2000" dirty="0"/>
              <a:t>/s &gt; 1/4</a:t>
            </a:r>
            <a:r>
              <a:rPr lang="en-US" sz="2000" dirty="0">
                <a:latin typeface="Symbol" panose="05050102010706020507" pitchFamily="18" charset="2"/>
              </a:rPr>
              <a:t>p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6" name="Picture 6" descr="Diagram of quark-gluon  &#10;plasma stat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85" y="3370716"/>
            <a:ext cx="5114850" cy="191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96000" y="5760197"/>
            <a:ext cx="5576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Very low viscosity, very strong interaction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B26EDB-CDBA-E80F-1446-B83C61E5A6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5476" y="3252023"/>
            <a:ext cx="6154639" cy="2453395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EC63E1B4-27CE-BB1C-63FF-6AFE0AA19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5F1F0C9-5D9D-CFC9-C40A-71CE94F29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DDA49F-526D-64EC-6E40-CD1929CE34BF}"/>
              </a:ext>
            </a:extLst>
          </p:cNvPr>
          <p:cNvSpPr txBox="1"/>
          <p:nvPr/>
        </p:nvSpPr>
        <p:spPr>
          <a:xfrm>
            <a:off x="7304311" y="3055357"/>
            <a:ext cx="3159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Song et al. PRL 106 (2011) 192301</a:t>
            </a:r>
          </a:p>
        </p:txBody>
      </p:sp>
      <p:pic>
        <p:nvPicPr>
          <p:cNvPr id="14" name="Picture 4" descr="C:\Users\fqwang\Research\Talks\PICTURES\research_related\800px-Great_Wave_off_Kanagawa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2795" y="1258948"/>
            <a:ext cx="2114539" cy="144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5AA2428-69C5-C96E-B7CA-D201DB6BA0B3}"/>
              </a:ext>
            </a:extLst>
          </p:cNvPr>
          <p:cNvSpPr/>
          <p:nvPr/>
        </p:nvSpPr>
        <p:spPr>
          <a:xfrm>
            <a:off x="3168276" y="5599245"/>
            <a:ext cx="20680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Low η/s ≈ 1-2/4π</a:t>
            </a:r>
          </a:p>
        </p:txBody>
      </p:sp>
    </p:spTree>
    <p:extLst>
      <p:ext uri="{BB962C8B-B14F-4D97-AF65-F5344CB8AC3E}">
        <p14:creationId xmlns:p14="http://schemas.microsoft.com/office/powerpoint/2010/main" val="19649497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0DA22E16-3470-FCE7-D34A-B4F0253A2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5803" y="2855857"/>
            <a:ext cx="2286035" cy="368305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9CF54A2-FD63-F634-002A-6B3F622F70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5870" y="893213"/>
            <a:ext cx="2117363" cy="2467134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16" t="51261" r="4130" b="18809"/>
          <a:stretch/>
        </p:blipFill>
        <p:spPr bwMode="auto">
          <a:xfrm>
            <a:off x="7282465" y="3242474"/>
            <a:ext cx="2313765" cy="1721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7" t="49815" r="56234" b="15790"/>
          <a:stretch/>
        </p:blipFill>
        <p:spPr bwMode="auto">
          <a:xfrm>
            <a:off x="4352487" y="1079483"/>
            <a:ext cx="2495006" cy="1763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TextBox 32773"/>
          <p:cNvSpPr txBox="1"/>
          <p:nvPr/>
        </p:nvSpPr>
        <p:spPr>
          <a:xfrm rot="19064908">
            <a:off x="4873328" y="1609755"/>
            <a:ext cx="851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ALICE</a:t>
            </a:r>
          </a:p>
        </p:txBody>
      </p:sp>
      <p:pic>
        <p:nvPicPr>
          <p:cNvPr id="14" name="Picture 2" descr="C:\Users\fqwang\Research\Papers\dAu_ridge\csig_0-20T1-3A1-3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80" y="2945761"/>
            <a:ext cx="2448908" cy="183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>
            <a:noAutofit/>
          </a:bodyPr>
          <a:lstStyle/>
          <a:p>
            <a:r>
              <a:rPr lang="en-US" sz="3600" dirty="0"/>
              <a:t>But anisotropies are ubiquitous, and in small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8" t="13290" r="56563" b="50303"/>
          <a:stretch/>
        </p:blipFill>
        <p:spPr bwMode="auto">
          <a:xfrm>
            <a:off x="291027" y="1001455"/>
            <a:ext cx="2401269" cy="193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92" r="46308" b="40696"/>
          <a:stretch/>
        </p:blipFill>
        <p:spPr bwMode="auto">
          <a:xfrm>
            <a:off x="475334" y="4821806"/>
            <a:ext cx="3124200" cy="1445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685134" y="4989217"/>
            <a:ext cx="683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Symbol" panose="05050102010706020507" pitchFamily="18" charset="2"/>
              </a:rPr>
              <a:t>Dh ~ </a:t>
            </a:r>
            <a:r>
              <a:rPr lang="en-US" sz="1400" dirty="0"/>
              <a:t>3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945" y="1024323"/>
            <a:ext cx="3028429" cy="1772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" t="5326" r="2248" b="3709"/>
          <a:stretch/>
        </p:blipFill>
        <p:spPr bwMode="auto">
          <a:xfrm>
            <a:off x="3693236" y="4739916"/>
            <a:ext cx="5473700" cy="1699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 flipV="1">
            <a:off x="4635822" y="4176760"/>
            <a:ext cx="533400" cy="152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00514" y="3033628"/>
            <a:ext cx="1233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STAR </a:t>
            </a:r>
            <a:r>
              <a:rPr lang="en-US" sz="2000" dirty="0" err="1"/>
              <a:t>dAu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445391" y="2973144"/>
            <a:ext cx="1401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PHENIX </a:t>
            </a:r>
            <a:r>
              <a:rPr lang="en-US" dirty="0" err="1"/>
              <a:t>dAu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9510395">
            <a:off x="9248450" y="1489492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PHENIX</a:t>
            </a:r>
          </a:p>
        </p:txBody>
      </p:sp>
      <p:sp>
        <p:nvSpPr>
          <p:cNvPr id="21" name="TextBox 20"/>
          <p:cNvSpPr txBox="1"/>
          <p:nvPr/>
        </p:nvSpPr>
        <p:spPr>
          <a:xfrm rot="19510395">
            <a:off x="10786585" y="1648948"/>
            <a:ext cx="784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ALICE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50929" y="5483716"/>
            <a:ext cx="685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STAR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645" y="3068767"/>
            <a:ext cx="1737842" cy="1484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95" t="14220" r="2451" b="48702"/>
          <a:stretch/>
        </p:blipFill>
        <p:spPr bwMode="auto">
          <a:xfrm>
            <a:off x="2485262" y="996046"/>
            <a:ext cx="2460706" cy="197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7199992" y="3220141"/>
            <a:ext cx="381000" cy="2740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 rot="18140409">
            <a:off x="6894368" y="3509651"/>
            <a:ext cx="874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ATLAS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43" y="3277718"/>
            <a:ext cx="1963984" cy="145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292548" y="5229484"/>
            <a:ext cx="1401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PHENIX </a:t>
            </a:r>
            <a:r>
              <a:rPr lang="en-US" dirty="0" err="1"/>
              <a:t>dAu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2752288" y="3479862"/>
            <a:ext cx="596095" cy="6434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895288" y="3479862"/>
            <a:ext cx="596095" cy="6434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D1C4ECF-B56A-D78D-A920-8EB03CDD9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74900" y="6462366"/>
            <a:ext cx="8026400" cy="365125"/>
          </a:xfrm>
        </p:spPr>
        <p:txBody>
          <a:bodyPr/>
          <a:lstStyle/>
          <a:p>
            <a:r>
              <a:rPr lang="en-US" dirty="0"/>
              <a:t>The 4th International Workshop on QCD Collectivity at the Smallest Scales - Qingdao - June 24-28, 2024</a:t>
            </a:r>
          </a:p>
        </p:txBody>
      </p:sp>
    </p:spTree>
    <p:extLst>
      <p:ext uri="{BB962C8B-B14F-4D97-AF65-F5344CB8AC3E}">
        <p14:creationId xmlns:p14="http://schemas.microsoft.com/office/powerpoint/2010/main" val="273964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1751E-B7BD-2A99-2DA9-6B9A88238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A2207-D987-26D2-937A-EDE877FB3E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FE9F14-C1B6-7B30-7362-9C8224728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9F1BD9-4BC0-D862-1AA9-3BDFFDF8B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4th International Workshop on QCD Collectivity at the Smallest Scales - Qingdao - June 24-28,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AF728-C782-AA93-8B4D-5A141EE91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B2354E-B200-97B4-566C-4BB4E2BB6C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5" y="1490662"/>
            <a:ext cx="10763250" cy="387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242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4E769-7762-420B-774E-C4D07972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RHIC STORY 2000’s – Strong Elliptic Flow</a:t>
            </a:r>
          </a:p>
        </p:txBody>
      </p:sp>
      <p:pic>
        <p:nvPicPr>
          <p:cNvPr id="8" name="Content Placeholder 7" descr="Aerial view of a circular area&#10;&#10;Description automatically generated">
            <a:extLst>
              <a:ext uri="{FF2B5EF4-FFF2-40B4-BE49-F238E27FC236}">
                <a16:creationId xmlns:a16="http://schemas.microsoft.com/office/drawing/2014/main" id="{9088FA97-22FF-BCD8-4D23-A10355F505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0416"/>
            <a:ext cx="8978900" cy="543223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15D1F-61B0-ADED-7368-FB7C9CFA4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15F4F7-F7A1-7CA3-7C2D-06E1C4982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4th International Workshop on QCD Collectivity at the Smallest Scales - Qingdao - June 24-28,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444D4-AE8F-02A8-4044-DBB487DFE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t>4</a:t>
            </a:fld>
            <a:endParaRPr lang="en-US" dirty="0"/>
          </a:p>
        </p:txBody>
      </p:sp>
      <p:pic>
        <p:nvPicPr>
          <p:cNvPr id="15" name="Picture 14" descr="A diagram of a sun and a diagram of a sun&#10;&#10;Description automatically generated">
            <a:extLst>
              <a:ext uri="{FF2B5EF4-FFF2-40B4-BE49-F238E27FC236}">
                <a16:creationId xmlns:a16="http://schemas.microsoft.com/office/drawing/2014/main" id="{7E6525CF-F3EC-A90C-4346-037D62AC08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900" y="1040417"/>
            <a:ext cx="3213100" cy="1167688"/>
          </a:xfrm>
          <a:prstGeom prst="rect">
            <a:avLst/>
          </a:prstGeom>
        </p:spPr>
      </p:pic>
      <p:pic>
        <p:nvPicPr>
          <p:cNvPr id="7" name="Picture 6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BB01B8D8-B0DC-D7F5-E091-4AE244584F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131" y="2279246"/>
            <a:ext cx="3207869" cy="2197390"/>
          </a:xfrm>
          <a:prstGeom prst="rect">
            <a:avLst/>
          </a:prstGeom>
        </p:spPr>
      </p:pic>
      <p:pic>
        <p:nvPicPr>
          <p:cNvPr id="10" name="Picture 9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DFF27976-9B77-966F-10F7-67B23620838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007"/>
          <a:stretch/>
        </p:blipFill>
        <p:spPr>
          <a:xfrm>
            <a:off x="8978900" y="4560860"/>
            <a:ext cx="3213100" cy="191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394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4E769-7762-420B-774E-C4D07972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RHIC STORY 2000’s – The Perfect Fluid</a:t>
            </a:r>
          </a:p>
        </p:txBody>
      </p:sp>
      <p:pic>
        <p:nvPicPr>
          <p:cNvPr id="8" name="Content Placeholder 7" descr="Aerial view of a circular area&#10;&#10;Description automatically generated">
            <a:extLst>
              <a:ext uri="{FF2B5EF4-FFF2-40B4-BE49-F238E27FC236}">
                <a16:creationId xmlns:a16="http://schemas.microsoft.com/office/drawing/2014/main" id="{9088FA97-22FF-BCD8-4D23-A10355F505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0416"/>
            <a:ext cx="8978900" cy="543223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15D1F-61B0-ADED-7368-FB7C9CFA4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15F4F7-F7A1-7CA3-7C2D-06E1C4982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4th International Workshop on QCD Collectivity at the Smallest Scales - Qingdao - June 24-28,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444D4-AE8F-02A8-4044-DBB487DFE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t>5</a:t>
            </a:fld>
            <a:endParaRPr lang="en-US"/>
          </a:p>
        </p:txBody>
      </p:sp>
      <p:pic>
        <p:nvPicPr>
          <p:cNvPr id="9" name="Picture 4" descr="C:\Users\fqwang\Research\Talks\PICTURES\research_related\800px-Great_Wave_off_Kanagawa2.jpg">
            <a:extLst>
              <a:ext uri="{FF2B5EF4-FFF2-40B4-BE49-F238E27FC236}">
                <a16:creationId xmlns:a16="http://schemas.microsoft.com/office/drawing/2014/main" id="{B690BE33-2324-EA99-B1CE-F780D41846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03"/>
          <a:stretch/>
        </p:blipFill>
        <p:spPr bwMode="auto">
          <a:xfrm>
            <a:off x="8978901" y="4610815"/>
            <a:ext cx="3213099" cy="1851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CCE20D9-88A0-5E8E-A543-FCCBD2B70C9F}"/>
              </a:ext>
            </a:extLst>
          </p:cNvPr>
          <p:cNvSpPr/>
          <p:nvPr/>
        </p:nvSpPr>
        <p:spPr>
          <a:xfrm>
            <a:off x="10180455" y="4731548"/>
            <a:ext cx="20680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Low η/s ≈ 1-2/4π</a:t>
            </a:r>
          </a:p>
        </p:txBody>
      </p:sp>
      <p:pic>
        <p:nvPicPr>
          <p:cNvPr id="16" name="Picture 15" descr="A blurry image of a colorful light&#10;&#10;Description automatically generated with medium confidence">
            <a:extLst>
              <a:ext uri="{FF2B5EF4-FFF2-40B4-BE49-F238E27FC236}">
                <a16:creationId xmlns:a16="http://schemas.microsoft.com/office/drawing/2014/main" id="{2E8D6505-88C3-13BB-E4FD-626CEE29AC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1869" y="2882018"/>
            <a:ext cx="3230131" cy="1816949"/>
          </a:xfrm>
          <a:prstGeom prst="rect">
            <a:avLst/>
          </a:prstGeom>
        </p:spPr>
      </p:pic>
      <p:pic>
        <p:nvPicPr>
          <p:cNvPr id="22" name="Picture 21" descr="A black and white image of bulls fighting&#10;&#10;Description automatically generated">
            <a:extLst>
              <a:ext uri="{FF2B5EF4-FFF2-40B4-BE49-F238E27FC236}">
                <a16:creationId xmlns:a16="http://schemas.microsoft.com/office/drawing/2014/main" id="{1EB27AF3-537E-E518-4E23-E0BC1645B2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901" y="1041918"/>
            <a:ext cx="3213100" cy="188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502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97C1B-0BAC-B8F0-BBD2-E69C05CE9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“A FLY IN THE OINTMENT” 2010’s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938E67-ABC6-6A88-A945-C162E092A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1D3AAE-51A5-49F8-F8B5-DC601FD61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62A73-1C83-8CC9-2356-4A7E1FB31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27654-E2E7-24EA-5449-126A5310D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21ADA58-72B9-0899-2B4D-10E4B8606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9136" y="3554337"/>
            <a:ext cx="1784845" cy="2875583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E69A23DA-9DB3-33FF-860B-09A9AC2306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7" t="49815" r="56234" b="15790"/>
          <a:stretch/>
        </p:blipFill>
        <p:spPr bwMode="auto">
          <a:xfrm>
            <a:off x="3415512" y="1604776"/>
            <a:ext cx="2495006" cy="1763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C:\Users\fqwang\Research\Papers\dAu_ridge\csig_0-20T1-3A1-3.gif">
            <a:extLst>
              <a:ext uri="{FF2B5EF4-FFF2-40B4-BE49-F238E27FC236}">
                <a16:creationId xmlns:a16="http://schemas.microsoft.com/office/drawing/2014/main" id="{6CE215C2-46CE-9313-0C7D-4CACB72F05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187" y="1572668"/>
            <a:ext cx="2448908" cy="183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9F48AF91-0BD2-CC95-B3BB-B9206A8DD7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8" t="13290" r="56563" b="50303"/>
          <a:stretch/>
        </p:blipFill>
        <p:spPr bwMode="auto">
          <a:xfrm>
            <a:off x="725999" y="1481206"/>
            <a:ext cx="2401269" cy="193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C8041B2E-95E6-5954-633E-6668B5B49D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95" t="14220" r="2451" b="48702"/>
          <a:stretch/>
        </p:blipFill>
        <p:spPr bwMode="auto">
          <a:xfrm>
            <a:off x="696280" y="3705368"/>
            <a:ext cx="2460706" cy="197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26AF360-ADE7-3377-5EAD-B3EF0F969332}"/>
              </a:ext>
            </a:extLst>
          </p:cNvPr>
          <p:cNvSpPr txBox="1"/>
          <p:nvPr/>
        </p:nvSpPr>
        <p:spPr>
          <a:xfrm>
            <a:off x="7420350" y="3351996"/>
            <a:ext cx="1233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STAR </a:t>
            </a:r>
            <a:r>
              <a:rPr lang="en-US" sz="2000" dirty="0" err="1"/>
              <a:t>dAu</a:t>
            </a:r>
            <a:endParaRPr lang="en-US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BA9B69-1FE3-CB9F-23A7-BAC839D35F29}"/>
              </a:ext>
            </a:extLst>
          </p:cNvPr>
          <p:cNvSpPr txBox="1"/>
          <p:nvPr/>
        </p:nvSpPr>
        <p:spPr>
          <a:xfrm>
            <a:off x="10157085" y="4590712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PHENIX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B32D0D7-4D5E-C4B9-4E03-6202FD6094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7778" y="3840025"/>
            <a:ext cx="2601317" cy="197331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AF54F97-C24C-DB28-FCA0-B769D940E6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0994" y="3926282"/>
            <a:ext cx="2495006" cy="18008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A87A83-8516-2AC2-4B7E-AC619D88AE7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007" r="39217" b="15138"/>
          <a:stretch/>
        </p:blipFill>
        <p:spPr>
          <a:xfrm>
            <a:off x="9375150" y="1715263"/>
            <a:ext cx="2471254" cy="15861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0CB02D-E69C-DF8F-A477-7A2084720C39}"/>
              </a:ext>
            </a:extLst>
          </p:cNvPr>
          <p:cNvSpPr txBox="1"/>
          <p:nvPr/>
        </p:nvSpPr>
        <p:spPr>
          <a:xfrm>
            <a:off x="10252944" y="1715263"/>
            <a:ext cx="6950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STAR</a:t>
            </a:r>
          </a:p>
        </p:txBody>
      </p:sp>
    </p:spTree>
    <p:extLst>
      <p:ext uri="{BB962C8B-B14F-4D97-AF65-F5344CB8AC3E}">
        <p14:creationId xmlns:p14="http://schemas.microsoft.com/office/powerpoint/2010/main" val="4235440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F04FB-8196-7F43-BD60-C9ECCCCBE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ULTIMATE SMALL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B2B1C-4058-2CB7-93D8-7CDC5ECA63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4DB9E-045C-CADE-BED2-EBBEEC32C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E25B4-665B-64CB-20A0-9081523E1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86465-44CD-CF33-F0AA-94B74FD8A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DC2D5C-70DD-9C05-24AA-7827945592E9}"/>
              </a:ext>
            </a:extLst>
          </p:cNvPr>
          <p:cNvGrpSpPr/>
          <p:nvPr/>
        </p:nvGrpSpPr>
        <p:grpSpPr>
          <a:xfrm>
            <a:off x="225968" y="1230827"/>
            <a:ext cx="3138559" cy="2199955"/>
            <a:chOff x="1422399" y="553453"/>
            <a:chExt cx="8792411" cy="616299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8494216-452E-DD5B-D073-37936B7F85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606" t="8069" r="9114" b="2065"/>
            <a:stretch/>
          </p:blipFill>
          <p:spPr>
            <a:xfrm>
              <a:off x="1422399" y="553453"/>
              <a:ext cx="8792411" cy="6162990"/>
            </a:xfrm>
            <a:prstGeom prst="rect">
              <a:avLst/>
            </a:prstGeom>
          </p:spPr>
        </p:pic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7EEC09E-FE6C-607E-ECEF-BF3A07C8B00E}"/>
                </a:ext>
              </a:extLst>
            </p:cNvPr>
            <p:cNvSpPr/>
            <p:nvPr/>
          </p:nvSpPr>
          <p:spPr>
            <a:xfrm>
              <a:off x="2827421" y="1502855"/>
              <a:ext cx="1696453" cy="47570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22AFEA89-5498-34AA-B176-522E2FD1E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662" y="3366622"/>
            <a:ext cx="2999566" cy="30178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7567A5-6740-16CA-0166-9897DCC995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641" y="1102141"/>
            <a:ext cx="5028959" cy="20313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EC78595-B5BF-9F75-69F2-69781AACCBC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213" t="21840" r="5662" b="17899"/>
          <a:stretch/>
        </p:blipFill>
        <p:spPr>
          <a:xfrm>
            <a:off x="3405908" y="3223007"/>
            <a:ext cx="2993812" cy="305771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944BE6-C7C9-31A5-451D-6A0D251AEA00}"/>
              </a:ext>
            </a:extLst>
          </p:cNvPr>
          <p:cNvSpPr txBox="1"/>
          <p:nvPr/>
        </p:nvSpPr>
        <p:spPr>
          <a:xfrm>
            <a:off x="3805460" y="4847360"/>
            <a:ext cx="13152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Austin </a:t>
            </a:r>
            <a:r>
              <a:rPr lang="en-US" dirty="0" err="1"/>
              <a:t>Baty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C694AC-BF01-1BA4-0626-8EFB7B0421B5}"/>
              </a:ext>
            </a:extLst>
          </p:cNvPr>
          <p:cNvSpPr txBox="1"/>
          <p:nvPr/>
        </p:nvSpPr>
        <p:spPr>
          <a:xfrm>
            <a:off x="7011952" y="3509090"/>
            <a:ext cx="2030133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i="1" dirty="0">
                <a:solidFill>
                  <a:srgbClr val="0070C0"/>
                </a:solidFill>
              </a:rPr>
              <a:t>Baty, Gardner, and Li</a:t>
            </a:r>
            <a:r>
              <a:rPr lang="en-US" sz="1400" i="1" dirty="0">
                <a:solidFill>
                  <a:srgbClr val="0070C0"/>
                </a:solidFill>
              </a:rPr>
              <a:t>, PRC107 (2023) 064908, arXiv:2104.11735</a:t>
            </a:r>
          </a:p>
          <a:p>
            <a:endParaRPr lang="en-US" sz="1400" i="1" dirty="0">
              <a:solidFill>
                <a:srgbClr val="0070C0"/>
              </a:solidFill>
            </a:endParaRPr>
          </a:p>
          <a:p>
            <a:endParaRPr lang="en-US" sz="1400" i="1" dirty="0">
              <a:solidFill>
                <a:srgbClr val="0070C0"/>
              </a:solidFill>
            </a:endParaRPr>
          </a:p>
          <a:p>
            <a:r>
              <a:rPr lang="en-US" sz="1400" i="1" dirty="0">
                <a:solidFill>
                  <a:srgbClr val="0070C0"/>
                </a:solidFill>
              </a:rPr>
              <a:t>Zhao, Lin, XN Wang, arXiv:2401.13137: particle scattering is essential for collectivity in jets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FA9B32F-0FA9-98F7-E1CC-9B2446EBC9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33692" y="2662262"/>
            <a:ext cx="2743200" cy="380010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12614B5-70B9-EEF1-905A-90E4100B521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0937"/>
          <a:stretch/>
        </p:blipFill>
        <p:spPr>
          <a:xfrm>
            <a:off x="8933692" y="1102141"/>
            <a:ext cx="2811237" cy="155259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100B2FD-78D9-0DC2-EB87-BBD7F2CE4059}"/>
              </a:ext>
            </a:extLst>
          </p:cNvPr>
          <p:cNvSpPr txBox="1"/>
          <p:nvPr/>
        </p:nvSpPr>
        <p:spPr>
          <a:xfrm>
            <a:off x="10268319" y="4655799"/>
            <a:ext cx="1923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Two-particle long-range correlations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926E609-F4D0-4EEB-B264-56D9320B7E6C}"/>
              </a:ext>
            </a:extLst>
          </p:cNvPr>
          <p:cNvSpPr txBox="1"/>
          <p:nvPr/>
        </p:nvSpPr>
        <p:spPr>
          <a:xfrm>
            <a:off x="10316583" y="3070489"/>
            <a:ext cx="17709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solidFill>
                  <a:srgbClr val="0070C0"/>
                </a:solidFill>
              </a:rPr>
              <a:t>CMS</a:t>
            </a:r>
          </a:p>
          <a:p>
            <a:pPr algn="ctr"/>
            <a:r>
              <a:rPr lang="en-US" sz="1600" i="1" dirty="0">
                <a:solidFill>
                  <a:srgbClr val="0070C0"/>
                </a:solidFill>
              </a:rPr>
              <a:t>arXiv:2312.17103</a:t>
            </a:r>
          </a:p>
        </p:txBody>
      </p:sp>
    </p:spTree>
    <p:extLst>
      <p:ext uri="{BB962C8B-B14F-4D97-AF65-F5344CB8AC3E}">
        <p14:creationId xmlns:p14="http://schemas.microsoft.com/office/powerpoint/2010/main" val="3857872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872C7-8B1D-1C08-3192-BFE5E6AC6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FLOW EVERYWHERE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C3D59D-C460-9D2D-2151-E4F1D4231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0FD74C-38EA-EFE6-5005-FFBECE738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F1B80-C620-ED06-1C13-CC07653D2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70397-0747-482B-4586-5A75AB997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7827" name="Picture 3" descr="C:\Users\fqwang\SkyDrive\Research\Talks\PICTURES\research_related\daily-sum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1043345"/>
            <a:ext cx="472440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828" name="Picture 4" descr="C:\Users\fqwang\SkyDrive\Research\Talks\PICTURES\research_related\sumo-560x409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597" y="1043346"/>
            <a:ext cx="441035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829" name="Picture 5" descr="C:\Users\fqwang\SkyDrive\Research\Talks\PICTURES\research_related\img_799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41" y="4599237"/>
            <a:ext cx="3403794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832" name="Picture 8" descr="C:\Users\fqwang\SkyDrive\Research\Talks\PICTURES\research_related\hqdefaul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188" y="4593772"/>
            <a:ext cx="3401759" cy="255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830" name="Picture 6" descr="C:\Users\fqwang\SkyDrive\Research\Talks\PICTURES\research_related\7042740-3x2-940x62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597195"/>
            <a:ext cx="3824944" cy="255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4000" y="967145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AA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010447" y="967145"/>
            <a:ext cx="6575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chemeClr val="bg1"/>
                </a:solidFill>
              </a:rPr>
              <a:t>p</a:t>
            </a:r>
            <a:r>
              <a:rPr lang="en-US" sz="4000" b="1" dirty="0" err="1">
                <a:solidFill>
                  <a:schemeClr val="bg1"/>
                </a:solidFill>
              </a:rPr>
              <a:t>A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3601" y="6376982"/>
            <a:ext cx="514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pp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451202" y="4479817"/>
            <a:ext cx="572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chemeClr val="bg1"/>
                </a:solidFill>
              </a:rPr>
              <a:t>t</a:t>
            </a:r>
            <a:r>
              <a:rPr lang="en-US" sz="3600" b="1" dirty="0" err="1">
                <a:solidFill>
                  <a:schemeClr val="bg1"/>
                </a:solidFill>
              </a:rPr>
              <a:t>A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97050" y="4515240"/>
            <a:ext cx="630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chemeClr val="bg1"/>
                </a:solidFill>
              </a:rPr>
              <a:t>d</a:t>
            </a:r>
            <a:r>
              <a:rPr lang="en-US" sz="3600" b="1" dirty="0" err="1">
                <a:solidFill>
                  <a:schemeClr val="bg1"/>
                </a:solidFill>
              </a:rPr>
              <a:t>A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732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C8E4A-E88A-BA73-BAC4-8F7D91267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BUT… SMALL SYSTEM HAS BEEN THE BASELINE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1C36D-9742-F9FA-9F82-8280D5324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Fuqiang Wang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485F1-8F8A-A8AE-8769-79069BF86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4th International Workshop on QCD Collectivity at the Smallest Scales - Qingdao - June 24-28,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F9671D-1F1B-EC85-5112-AAB23815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B620-F879-46DC-A061-471C06BF86F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A89DCE-4F0F-DA4D-349E-DAE690552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8966" y="1674333"/>
            <a:ext cx="2378111" cy="18578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D845336-D248-1F48-66A8-31BAFBFBA808}"/>
              </a:ext>
            </a:extLst>
          </p:cNvPr>
          <p:cNvSpPr txBox="1"/>
          <p:nvPr/>
        </p:nvSpPr>
        <p:spPr>
          <a:xfrm>
            <a:off x="7160092" y="1667133"/>
            <a:ext cx="123945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u="none" strike="noStrike" baseline="0" dirty="0" err="1">
                <a:solidFill>
                  <a:srgbClr val="8A8A8A"/>
                </a:solidFill>
                <a:latin typeface="Helvetica" panose="020B0604020202020204" pitchFamily="34" charset="0"/>
              </a:rPr>
              <a:t>Chinellato</a:t>
            </a:r>
            <a:r>
              <a:rPr lang="en-US" sz="1100" b="0" i="0" u="none" strike="noStrike" baseline="0" dirty="0">
                <a:solidFill>
                  <a:srgbClr val="8A8A8A"/>
                </a:solidFill>
                <a:latin typeface="Helvetica" panose="020B0604020202020204" pitchFamily="34" charset="0"/>
              </a:rPr>
              <a:t>, SQM</a:t>
            </a:r>
            <a:endParaRPr lang="en-US" sz="11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D9FA9BD-44A9-4301-4EAF-918292F2C9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550" y="1715531"/>
            <a:ext cx="2872300" cy="464868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57C02CB-6C7B-D9E2-7A5A-6E95E2E35987}"/>
              </a:ext>
            </a:extLst>
          </p:cNvPr>
          <p:cNvSpPr txBox="1"/>
          <p:nvPr/>
        </p:nvSpPr>
        <p:spPr>
          <a:xfrm>
            <a:off x="324072" y="1173929"/>
            <a:ext cx="5771928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Strangeness enhancement, large x-section process, </a:t>
            </a:r>
            <a:r>
              <a:rPr lang="en-US" dirty="0">
                <a:latin typeface="Symbol" panose="05050102010706020507" pitchFamily="18" charset="2"/>
              </a:rPr>
              <a:t>~</a:t>
            </a:r>
            <a:r>
              <a:rPr lang="en-US" dirty="0"/>
              <a:t> </a:t>
            </a:r>
            <a:r>
              <a:rPr lang="en-US" dirty="0" err="1"/>
              <a:t>Npart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EA59A76-1B22-3F97-A41B-E39EB43679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88" t="16812" r="46785" b="13273"/>
          <a:stretch/>
        </p:blipFill>
        <p:spPr>
          <a:xfrm>
            <a:off x="3304469" y="1592336"/>
            <a:ext cx="2455064" cy="256257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9A9ECB1-F6E0-B7D0-5B37-56F0E517E92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45" t="6726" r="47428" b="31342"/>
          <a:stretch/>
        </p:blipFill>
        <p:spPr>
          <a:xfrm>
            <a:off x="3315421" y="4155691"/>
            <a:ext cx="2444112" cy="229119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59A44B4-7E0F-C2E5-C381-9629ACE4452D}"/>
              </a:ext>
            </a:extLst>
          </p:cNvPr>
          <p:cNvSpPr txBox="1"/>
          <p:nvPr/>
        </p:nvSpPr>
        <p:spPr>
          <a:xfrm>
            <a:off x="4736258" y="4947907"/>
            <a:ext cx="13213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1" dirty="0">
                <a:solidFill>
                  <a:srgbClr val="0070C0"/>
                </a:solidFill>
              </a:rPr>
              <a:t>I. Aggarwal</a:t>
            </a:r>
          </a:p>
          <a:p>
            <a:pPr algn="ctr"/>
            <a:r>
              <a:rPr lang="en-US" sz="1400" i="1" dirty="0">
                <a:solidFill>
                  <a:srgbClr val="0070C0"/>
                </a:solidFill>
              </a:rPr>
              <a:t>SQM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D7E388-BCB9-5457-2AD5-3A5965A68918}"/>
              </a:ext>
            </a:extLst>
          </p:cNvPr>
          <p:cNvSpPr txBox="1"/>
          <p:nvPr/>
        </p:nvSpPr>
        <p:spPr>
          <a:xfrm>
            <a:off x="6206557" y="1172886"/>
            <a:ext cx="5661371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Nuclear modification RAA, small x-section process, </a:t>
            </a:r>
            <a:r>
              <a:rPr lang="en-US" dirty="0">
                <a:latin typeface="Symbol" panose="05050102010706020507" pitchFamily="18" charset="2"/>
              </a:rPr>
              <a:t>~</a:t>
            </a:r>
            <a:r>
              <a:rPr lang="en-US" dirty="0"/>
              <a:t> </a:t>
            </a:r>
            <a:r>
              <a:rPr lang="en-US" dirty="0" err="1"/>
              <a:t>Ncoll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6726B96-7539-3076-9656-9FFC14B13E1D}"/>
              </a:ext>
            </a:extLst>
          </p:cNvPr>
          <p:cNvSpPr txBox="1"/>
          <p:nvPr/>
        </p:nvSpPr>
        <p:spPr>
          <a:xfrm>
            <a:off x="9313152" y="2525290"/>
            <a:ext cx="255477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Cold nuclear effect</a:t>
            </a:r>
          </a:p>
          <a:p>
            <a:r>
              <a:rPr lang="en-US" sz="1600" dirty="0"/>
              <a:t>Nuclear shadowing</a:t>
            </a:r>
          </a:p>
          <a:p>
            <a:r>
              <a:rPr lang="en-US" sz="1600" dirty="0"/>
              <a:t>Jet quenching in hot QGP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723912E-5098-C7DB-46C7-222DB9C959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5649" y="3756947"/>
            <a:ext cx="2808342" cy="265634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6D1844C-706E-ED60-726E-CB5269E7CB73}"/>
              </a:ext>
            </a:extLst>
          </p:cNvPr>
          <p:cNvSpPr txBox="1"/>
          <p:nvPr/>
        </p:nvSpPr>
        <p:spPr>
          <a:xfrm>
            <a:off x="6800028" y="3581307"/>
            <a:ext cx="20970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0070C0"/>
                </a:solidFill>
              </a:rPr>
              <a:t>PHENIX, PRL 91 (2003) 072301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BAB1668-173B-615D-C73B-AB57A448E5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99991" y="3820191"/>
            <a:ext cx="2951306" cy="25931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E59B277-9FF2-E9BA-943C-F02B3512C585}"/>
              </a:ext>
            </a:extLst>
          </p:cNvPr>
          <p:cNvSpPr txBox="1"/>
          <p:nvPr/>
        </p:nvSpPr>
        <p:spPr>
          <a:xfrm>
            <a:off x="9860294" y="3572477"/>
            <a:ext cx="19323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0070C0"/>
                </a:solidFill>
              </a:rPr>
              <a:t>STAR, PRL 91 (2003) 072302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72A689-0338-07F4-3FEE-E1E339A9A4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13152" y="1789932"/>
            <a:ext cx="2283898" cy="6807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4F7E113-5BBC-457E-0478-5D1C39612655}"/>
              </a:ext>
            </a:extLst>
          </p:cNvPr>
          <p:cNvSpPr txBox="1"/>
          <p:nvPr/>
        </p:nvSpPr>
        <p:spPr>
          <a:xfrm>
            <a:off x="4532001" y="1944822"/>
            <a:ext cx="13213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70C0"/>
                </a:solidFill>
              </a:rPr>
              <a:t>STAR, SQM</a:t>
            </a:r>
          </a:p>
        </p:txBody>
      </p:sp>
    </p:spTree>
    <p:extLst>
      <p:ext uri="{BB962C8B-B14F-4D97-AF65-F5344CB8AC3E}">
        <p14:creationId xmlns:p14="http://schemas.microsoft.com/office/powerpoint/2010/main" val="3241471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7123</TotalTime>
  <Words>3134</Words>
  <Application>Microsoft Office PowerPoint</Application>
  <PresentationFormat>Widescreen</PresentationFormat>
  <Paragraphs>442</Paragraphs>
  <Slides>37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21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60" baseType="lpstr">
      <vt:lpstr>AAAAA D+ Proxima Nova</vt:lpstr>
      <vt:lpstr>AAAACV+TimesNewRomanPS-BoldMT</vt:lpstr>
      <vt:lpstr>AAAADG+TimesNewRomanPS-BoldMT</vt:lpstr>
      <vt:lpstr>Aptos Display (Headings)</vt:lpstr>
      <vt:lpstr>KJEOC L+ Gulliver</vt:lpstr>
      <vt:lpstr>KPCIM A+ Gulliver</vt:lpstr>
      <vt:lpstr>LMSans8-Regular-Identity-H</vt:lpstr>
      <vt:lpstr>Optima-Bold</vt:lpstr>
      <vt:lpstr>Optima-Regular</vt:lpstr>
      <vt:lpstr>Times-Bold</vt:lpstr>
      <vt:lpstr>Times-Roman</vt:lpstr>
      <vt:lpstr>Yu Gothic UI Semilight</vt:lpstr>
      <vt:lpstr>Arial</vt:lpstr>
      <vt:lpstr>Calibri</vt:lpstr>
      <vt:lpstr>Calibri Light</vt:lpstr>
      <vt:lpstr>Cambria Math</vt:lpstr>
      <vt:lpstr>Courier New</vt:lpstr>
      <vt:lpstr>Helvetica</vt:lpstr>
      <vt:lpstr>Symbol</vt:lpstr>
      <vt:lpstr>Times New Roman</vt:lpstr>
      <vt:lpstr>Wingdings</vt:lpstr>
      <vt:lpstr>Office Theme</vt:lpstr>
      <vt:lpstr>Equation</vt:lpstr>
      <vt:lpstr>Experimental Overview – RHIC</vt:lpstr>
      <vt:lpstr>Experimental Overview – RHIC</vt:lpstr>
      <vt:lpstr>THE RHIC STORY 2000’s – Strong Jet Quenching</vt:lpstr>
      <vt:lpstr>THE RHIC STORY 2000’s – Strong Elliptic Flow</vt:lpstr>
      <vt:lpstr>THE RHIC STORY 2000’s – The Perfect Fluid</vt:lpstr>
      <vt:lpstr>“A FLY IN THE OINTMENT” 2010’s</vt:lpstr>
      <vt:lpstr>ULTIMATE SMALL SYSTEMS</vt:lpstr>
      <vt:lpstr>FLOW EVERYWHERE</vt:lpstr>
      <vt:lpstr>BUT… SMALL SYSTEM HAS BEEN THE BASELINE</vt:lpstr>
      <vt:lpstr>NO MUCH ENERGY LOSS IN SMALL SYSTEMS</vt:lpstr>
      <vt:lpstr>SO, NOW WHAT?</vt:lpstr>
      <vt:lpstr>THE NONFLOW ISSUE</vt:lpstr>
      <vt:lpstr>NONFLOW ESTIMATE</vt:lpstr>
      <vt:lpstr>NONFLOW MULTIPLICITY SCALING</vt:lpstr>
      <vt:lpstr>TRIGGER/MULTIPLICITY BIASES</vt:lpstr>
      <vt:lpstr>NONFLOW SUBTRACTION</vt:lpstr>
      <vt:lpstr>MULTIPLICITY SCALING OF NONFLOW</vt:lpstr>
      <vt:lpstr>NONFLOW ESTIMATE BY 2D/1D FITS</vt:lpstr>
      <vt:lpstr>FLOW MEASUREMENTS IN SMALL SYSTEMS ARE DIFFICULT </vt:lpstr>
      <vt:lpstr>PECULIAR MULTIPLICITY INDEPENDENCE</vt:lpstr>
      <vt:lpstr>VERY LITTLE ENERGY DEPENDENCE</vt:lpstr>
      <vt:lpstr>ANISOTROPY MECHANISMS</vt:lpstr>
      <vt:lpstr>ESCAPE MECHANISM</vt:lpstr>
      <vt:lpstr>CAN WE EXPERIMENTALLY TEST IT?</vt:lpstr>
      <vt:lpstr>STRONG ELLIPTIC ANISOTROPY</vt:lpstr>
      <vt:lpstr>VERY FEW ATOMS ONLY</vt:lpstr>
      <vt:lpstr>EXPERIMENTAL RESULTS</vt:lpstr>
      <vt:lpstr>PowerPoint Presentation</vt:lpstr>
      <vt:lpstr>PowerPoint Presentation</vt:lpstr>
      <vt:lpstr>PowerPoint Presentation</vt:lpstr>
      <vt:lpstr>UNIVERSAL EXPANSION ANISOTROPY</vt:lpstr>
      <vt:lpstr>TO UNDERSTAND MULTIPLICITY INDEPENDENCE</vt:lpstr>
      <vt:lpstr>EMERGING PICTURE</vt:lpstr>
      <vt:lpstr>SUMMARY – PERSONAL VIEWS</vt:lpstr>
      <vt:lpstr>RHIC creates a nearly perfect fluid QGP</vt:lpstr>
      <vt:lpstr>But anisotropies are ubiquitous, and in small systems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Fuqiang Wang</dc:creator>
  <cp:lastModifiedBy>Wang, Fuqiang</cp:lastModifiedBy>
  <cp:revision>7</cp:revision>
  <cp:lastPrinted>2024-06-23T16:29:08Z</cp:lastPrinted>
  <dcterms:created xsi:type="dcterms:W3CDTF">2023-04-22T10:06:43Z</dcterms:created>
  <dcterms:modified xsi:type="dcterms:W3CDTF">2024-06-23T16:29:45Z</dcterms:modified>
</cp:coreProperties>
</file>