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media1.mp4" ContentType="video/unknown"/>
  <Override PartName="/ppt/media/image2.jpeg" ContentType="image/jpeg"/>
  <Override PartName="/ppt/notesSlides/notesSlide1.xml" ContentType="application/vnd.openxmlformats-officedocument.presentationml.notesSlide+xml"/>
  <Override PartName="/ppt/media/image3.jpeg" ContentType="image/jpeg"/>
  <Override PartName="/ppt/media/media1.mov" ContentType="vide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hape 52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29" name="Shape 52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+mn-lt"/>
        <a:ea typeface="+mn-ea"/>
        <a:cs typeface="+mn-cs"/>
        <a:sym typeface="Lucida Grande"/>
      </a:defRPr>
    </a:lvl1pPr>
    <a:lvl2pPr indent="228600" defTabSz="584200" latinLnBrk="0">
      <a:defRPr sz="2200">
        <a:latin typeface="+mn-lt"/>
        <a:ea typeface="+mn-ea"/>
        <a:cs typeface="+mn-cs"/>
        <a:sym typeface="Lucida Grande"/>
      </a:defRPr>
    </a:lvl2pPr>
    <a:lvl3pPr indent="457200" defTabSz="584200" latinLnBrk="0">
      <a:defRPr sz="2200">
        <a:latin typeface="+mn-lt"/>
        <a:ea typeface="+mn-ea"/>
        <a:cs typeface="+mn-cs"/>
        <a:sym typeface="Lucida Grande"/>
      </a:defRPr>
    </a:lvl3pPr>
    <a:lvl4pPr indent="685800" defTabSz="584200" latinLnBrk="0">
      <a:defRPr sz="2200">
        <a:latin typeface="+mn-lt"/>
        <a:ea typeface="+mn-ea"/>
        <a:cs typeface="+mn-cs"/>
        <a:sym typeface="Lucida Grande"/>
      </a:defRPr>
    </a:lvl4pPr>
    <a:lvl5pPr indent="914400" defTabSz="584200" latinLnBrk="0">
      <a:defRPr sz="2200">
        <a:latin typeface="+mn-lt"/>
        <a:ea typeface="+mn-ea"/>
        <a:cs typeface="+mn-cs"/>
        <a:sym typeface="Lucida Grande"/>
      </a:defRPr>
    </a:lvl5pPr>
    <a:lvl6pPr indent="1143000" defTabSz="584200" latinLnBrk="0">
      <a:defRPr sz="2200">
        <a:latin typeface="+mn-lt"/>
        <a:ea typeface="+mn-ea"/>
        <a:cs typeface="+mn-cs"/>
        <a:sym typeface="Lucida Grande"/>
      </a:defRPr>
    </a:lvl6pPr>
    <a:lvl7pPr indent="1371600" defTabSz="584200" latinLnBrk="0">
      <a:defRPr sz="2200">
        <a:latin typeface="+mn-lt"/>
        <a:ea typeface="+mn-ea"/>
        <a:cs typeface="+mn-cs"/>
        <a:sym typeface="Lucida Grande"/>
      </a:defRPr>
    </a:lvl7pPr>
    <a:lvl8pPr indent="1600200" defTabSz="584200" latinLnBrk="0">
      <a:defRPr sz="2200">
        <a:latin typeface="+mn-lt"/>
        <a:ea typeface="+mn-ea"/>
        <a:cs typeface="+mn-cs"/>
        <a:sym typeface="Lucida Grande"/>
      </a:defRPr>
    </a:lvl8pPr>
    <a:lvl9pPr indent="1828800" defTabSz="584200" latinLnBrk="0">
      <a:defRPr sz="2200">
        <a:latin typeface="+mn-lt"/>
        <a:ea typeface="+mn-ea"/>
        <a:cs typeface="+mn-cs"/>
        <a:sym typeface="Lucida Grand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54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Shape 167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72" name="Shape 167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R="40639" indent="40639" defTabSz="914400">
              <a:defRPr sz="18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(1) Mach cone origin-&gt;angle and Cs -&gt;EOS</a:t>
            </a:r>
          </a:p>
          <a:p>
            <a:pPr marR="40639" indent="40639" defTabSz="914400">
              <a:defRPr sz="18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(2) strong-coupling theory (Ads/CFT)-&gt;How strong is the strong-coupling of the matter.</a:t>
            </a:r>
          </a:p>
          <a:p>
            <a:pPr marR="40639" indent="40639" defTabSz="914400">
              <a:defRPr sz="18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Cs, EOS, Poynting Vector, and strong coupling and viscosity 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" name="复旦大学物理系理论物理报告会，2021.12.9"/>
          <p:cNvSpPr txBox="1"/>
          <p:nvPr/>
        </p:nvSpPr>
        <p:spPr>
          <a:xfrm>
            <a:off x="228600" y="9226549"/>
            <a:ext cx="117475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600"/>
              </a:spcBef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复旦大学物理系理论物理报告会，2021.12.9</a:t>
            </a:r>
          </a:p>
        </p:txBody>
      </p:sp>
      <p:sp>
        <p:nvSpPr>
          <p:cNvPr id="13" name="马国亮 (复旦大学现代物理研究所)"/>
          <p:cNvSpPr txBox="1"/>
          <p:nvPr/>
        </p:nvSpPr>
        <p:spPr>
          <a:xfrm>
            <a:off x="9101401" y="9226549"/>
            <a:ext cx="4055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600"/>
              </a:spcBef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马国亮 (复旦大学现代物理研究所)</a:t>
            </a:r>
          </a:p>
        </p:txBody>
      </p:sp>
      <p:sp>
        <p:nvSpPr>
          <p:cNvPr id="14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/>
          <a:lstStyle>
            <a:lvl1pPr marL="0" marR="0" indent="0" algn="ctr" defTabSz="584200">
              <a:spcBef>
                <a:spcPts val="0"/>
              </a:spcBef>
              <a:buSzTx/>
              <a:buNone/>
              <a:defRPr sz="36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584200">
              <a:spcBef>
                <a:spcPts val="0"/>
              </a:spcBef>
              <a:buSzTx/>
              <a:buNone/>
              <a:defRPr sz="36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584200">
              <a:spcBef>
                <a:spcPts val="0"/>
              </a:spcBef>
              <a:buSzTx/>
              <a:buNone/>
              <a:defRPr sz="36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584200">
              <a:spcBef>
                <a:spcPts val="0"/>
              </a:spcBef>
              <a:buSzTx/>
              <a:buNone/>
              <a:defRPr sz="36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584200">
              <a:spcBef>
                <a:spcPts val="0"/>
              </a:spcBef>
              <a:buSzTx/>
              <a:buNone/>
              <a:defRPr sz="36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Image"/>
          <p:cNvSpPr/>
          <p:nvPr>
            <p:ph type="pic" sz="half" idx="13"/>
          </p:nvPr>
        </p:nvSpPr>
        <p:spPr>
          <a:xfrm>
            <a:off x="7124700" y="1612900"/>
            <a:ext cx="4216400" cy="6328742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6" name="Title Text"/>
          <p:cNvSpPr txBox="1"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 marR="0" indent="0" defTabSz="584200">
              <a:defRPr sz="70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7" name="Body Level One…"/>
          <p:cNvSpPr txBox="1"/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/>
          <a:lstStyle>
            <a:lvl1pPr marL="0" marR="0" indent="0" algn="ctr" defTabSz="584200">
              <a:spcBef>
                <a:spcPts val="0"/>
              </a:spcBef>
              <a:buSzTx/>
              <a:buNone/>
              <a:defRPr sz="3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584200">
              <a:spcBef>
                <a:spcPts val="0"/>
              </a:spcBef>
              <a:buSzTx/>
              <a:buNone/>
              <a:defRPr sz="34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584200">
              <a:spcBef>
                <a:spcPts val="0"/>
              </a:spcBef>
              <a:buSzTx/>
              <a:buNone/>
              <a:defRPr sz="34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584200">
              <a:spcBef>
                <a:spcPts val="0"/>
              </a:spcBef>
              <a:buSzTx/>
              <a:buNone/>
              <a:defRPr sz="34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584200">
              <a:spcBef>
                <a:spcPts val="0"/>
              </a:spcBef>
              <a:buSzTx/>
              <a:buNone/>
              <a:defRPr sz="34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8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Image"/>
          <p:cNvSpPr/>
          <p:nvPr>
            <p:ph type="pic" sz="quarter" idx="13"/>
          </p:nvPr>
        </p:nvSpPr>
        <p:spPr>
          <a:xfrm>
            <a:off x="7175500" y="2540000"/>
            <a:ext cx="4102100" cy="615718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6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7" name="Body Level One…"/>
          <p:cNvSpPr txBox="1"/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 anchor="ctr"/>
          <a:lstStyle>
            <a:lvl1pPr marL="812120" marR="0" indent="-494620" defTabSz="584200">
              <a:spcBef>
                <a:spcPts val="3800"/>
              </a:spcBef>
              <a:buSzPct val="171000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256620" marR="0" indent="-494620" defTabSz="584200">
              <a:spcBef>
                <a:spcPts val="3800"/>
              </a:spcBef>
              <a:buSzPct val="171000"/>
              <a:buChar char="•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01120" marR="0" indent="-494620" defTabSz="584200">
              <a:spcBef>
                <a:spcPts val="3800"/>
              </a:spcBef>
              <a:buSzPct val="171000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145620" marR="0" indent="-494620" defTabSz="584200">
              <a:spcBef>
                <a:spcPts val="3800"/>
              </a:spcBef>
              <a:buSzPct val="171000"/>
              <a:buChar char="•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590120" marR="0" indent="-494620" defTabSz="584200">
              <a:spcBef>
                <a:spcPts val="3800"/>
              </a:spcBef>
              <a:buSzPct val="171000"/>
              <a:buChar char="•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6" name="Body Level One…"/>
          <p:cNvSpPr txBox="1"/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 anchor="ctr"/>
          <a:lstStyle>
            <a:lvl1pPr marL="812120" marR="0" indent="-494620" defTabSz="584200">
              <a:spcBef>
                <a:spcPts val="3800"/>
              </a:spcBef>
              <a:buSzPct val="171000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256620" marR="0" indent="-494620" defTabSz="584200">
              <a:spcBef>
                <a:spcPts val="3800"/>
              </a:spcBef>
              <a:buSzPct val="171000"/>
              <a:buChar char="•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01120" marR="0" indent="-494620" defTabSz="584200">
              <a:spcBef>
                <a:spcPts val="3800"/>
              </a:spcBef>
              <a:buSzPct val="171000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145620" marR="0" indent="-494620" defTabSz="584200">
              <a:spcBef>
                <a:spcPts val="3800"/>
              </a:spcBef>
              <a:buSzPct val="171000"/>
              <a:buChar char="•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590120" marR="0" indent="-494620" defTabSz="584200">
              <a:spcBef>
                <a:spcPts val="3800"/>
              </a:spcBef>
              <a:buSzPct val="171000"/>
              <a:buChar char="•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5" name="Body Level One…"/>
          <p:cNvSpPr txBox="1"/>
          <p:nvPr>
            <p:ph type="body" sz="quarter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 anchor="ctr"/>
          <a:lstStyle>
            <a:lvl1pPr marL="812120" marR="0" indent="-494620" defTabSz="584200">
              <a:spcBef>
                <a:spcPts val="3800"/>
              </a:spcBef>
              <a:buSzPct val="171000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256620" marR="0" indent="-494620" defTabSz="584200">
              <a:spcBef>
                <a:spcPts val="3800"/>
              </a:spcBef>
              <a:buSzPct val="171000"/>
              <a:buChar char="•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01120" marR="0" indent="-494620" defTabSz="584200">
              <a:spcBef>
                <a:spcPts val="3800"/>
              </a:spcBef>
              <a:buSzPct val="171000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145620" marR="0" indent="-494620" defTabSz="584200">
              <a:spcBef>
                <a:spcPts val="3800"/>
              </a:spcBef>
              <a:buSzPct val="171000"/>
              <a:buChar char="•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590120" marR="0" indent="-494620" defTabSz="584200">
              <a:spcBef>
                <a:spcPts val="3800"/>
              </a:spcBef>
              <a:buSzPct val="171000"/>
              <a:buChar char="•"/>
              <a:defRPr sz="3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4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135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6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45" name="核物理前沿研讨会，上海，March 28, 2012"/>
          <p:cNvSpPr txBox="1"/>
          <p:nvPr/>
        </p:nvSpPr>
        <p:spPr>
          <a:xfrm>
            <a:off x="189507" y="9309099"/>
            <a:ext cx="93091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核物理前沿研讨会，上海，March 28, 2012</a:t>
            </a:r>
          </a:p>
        </p:txBody>
      </p:sp>
      <p:sp>
        <p:nvSpPr>
          <p:cNvPr id="146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147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8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7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6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7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75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176" name="上海，March 28, 2012"/>
          <p:cNvSpPr txBox="1"/>
          <p:nvPr/>
        </p:nvSpPr>
        <p:spPr>
          <a:xfrm>
            <a:off x="189507" y="9309099"/>
            <a:ext cx="93091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上海，March 28, 2012</a:t>
            </a:r>
          </a:p>
        </p:txBody>
      </p:sp>
      <p:sp>
        <p:nvSpPr>
          <p:cNvPr id="177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8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9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87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188" name="The 4th Asian Triangle Heavy Ion Conference, Pusan, South Korea, Nov. 14-17, 2012"/>
          <p:cNvSpPr txBox="1"/>
          <p:nvPr/>
        </p:nvSpPr>
        <p:spPr>
          <a:xfrm>
            <a:off x="126007" y="9337616"/>
            <a:ext cx="7404101" cy="311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The 4th Asian Triangle Heavy Ion Conference, Pusan, South Korea, Nov. 14-17, 2012</a:t>
            </a:r>
          </a:p>
        </p:txBody>
      </p:sp>
      <p:sp>
        <p:nvSpPr>
          <p:cNvPr id="189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0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1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4" name="Line"/>
          <p:cNvSpPr/>
          <p:nvPr/>
        </p:nvSpPr>
        <p:spPr>
          <a:xfrm flipV="1">
            <a:off x="215899" y="1104961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5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6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复旦大学物理系理论物理报告会，2021.12.9"/>
          <p:cNvSpPr txBox="1"/>
          <p:nvPr/>
        </p:nvSpPr>
        <p:spPr>
          <a:xfrm>
            <a:off x="228600" y="9226549"/>
            <a:ext cx="117475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600"/>
              </a:spcBef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复旦大学物理系理论物理报告会，2021.12.9</a:t>
            </a:r>
          </a:p>
        </p:txBody>
      </p:sp>
      <p:sp>
        <p:nvSpPr>
          <p:cNvPr id="28" name="马国亮 (复旦大学现代物理研究所)"/>
          <p:cNvSpPr txBox="1"/>
          <p:nvPr/>
        </p:nvSpPr>
        <p:spPr>
          <a:xfrm>
            <a:off x="9101401" y="9226549"/>
            <a:ext cx="4055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600"/>
              </a:spcBef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马国亮 (复旦大学现代物理研究所)</a:t>
            </a:r>
          </a:p>
        </p:txBody>
      </p:sp>
      <p:sp>
        <p:nvSpPr>
          <p:cNvPr id="29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99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200" name="上海，March 28, 2012"/>
          <p:cNvSpPr txBox="1"/>
          <p:nvPr/>
        </p:nvSpPr>
        <p:spPr>
          <a:xfrm>
            <a:off x="189507" y="9309099"/>
            <a:ext cx="93091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上海，March 28, 2012</a:t>
            </a:r>
          </a:p>
        </p:txBody>
      </p:sp>
      <p:sp>
        <p:nvSpPr>
          <p:cNvPr id="201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2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11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212" name="上海，March 28, 2012"/>
          <p:cNvSpPr txBox="1"/>
          <p:nvPr/>
        </p:nvSpPr>
        <p:spPr>
          <a:xfrm>
            <a:off x="189507" y="9309099"/>
            <a:ext cx="93091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上海，March 28, 2012</a:t>
            </a:r>
          </a:p>
        </p:txBody>
      </p:sp>
      <p:sp>
        <p:nvSpPr>
          <p:cNvPr id="213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4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±Í ∂+SINAP+÷–”¢»´.jpeg" descr="±Í ∂+SINAP+÷–”¢»´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23200" y="9112898"/>
            <a:ext cx="4483100" cy="564503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4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5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3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234" name="上海，March 28, 2012"/>
          <p:cNvSpPr txBox="1"/>
          <p:nvPr/>
        </p:nvSpPr>
        <p:spPr>
          <a:xfrm>
            <a:off x="189507" y="9309099"/>
            <a:ext cx="93091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上海，March 28, 2012</a:t>
            </a:r>
          </a:p>
        </p:txBody>
      </p:sp>
      <p:sp>
        <p:nvSpPr>
          <p:cNvPr id="235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6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7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45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246" name="上海，March 28, 2012"/>
          <p:cNvSpPr txBox="1"/>
          <p:nvPr/>
        </p:nvSpPr>
        <p:spPr>
          <a:xfrm>
            <a:off x="189507" y="9309099"/>
            <a:ext cx="93091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上海，March 28, 2012</a:t>
            </a:r>
          </a:p>
        </p:txBody>
      </p:sp>
      <p:sp>
        <p:nvSpPr>
          <p:cNvPr id="247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48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9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57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258" name="上海，March 28, 2012"/>
          <p:cNvSpPr txBox="1"/>
          <p:nvPr/>
        </p:nvSpPr>
        <p:spPr>
          <a:xfrm>
            <a:off x="189507" y="9309099"/>
            <a:ext cx="93091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上海，March 28, 2012</a:t>
            </a:r>
          </a:p>
        </p:txBody>
      </p:sp>
      <p:sp>
        <p:nvSpPr>
          <p:cNvPr id="259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60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1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69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270" name="上海，March 28, 2012"/>
          <p:cNvSpPr txBox="1"/>
          <p:nvPr/>
        </p:nvSpPr>
        <p:spPr>
          <a:xfrm>
            <a:off x="189507" y="9309099"/>
            <a:ext cx="93091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上海，March 28, 2012</a:t>
            </a:r>
          </a:p>
        </p:txBody>
      </p:sp>
      <p:sp>
        <p:nvSpPr>
          <p:cNvPr id="271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2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3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81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2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90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291" name="上海，March 28, 2012"/>
          <p:cNvSpPr txBox="1"/>
          <p:nvPr/>
        </p:nvSpPr>
        <p:spPr>
          <a:xfrm>
            <a:off x="189507" y="9309099"/>
            <a:ext cx="93091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上海，March 28, 2012</a:t>
            </a:r>
          </a:p>
        </p:txBody>
      </p:sp>
      <p:sp>
        <p:nvSpPr>
          <p:cNvPr id="292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3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4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02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303" name="上海，March 28, 2012"/>
          <p:cNvSpPr txBox="1"/>
          <p:nvPr/>
        </p:nvSpPr>
        <p:spPr>
          <a:xfrm>
            <a:off x="189507" y="9309099"/>
            <a:ext cx="93091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上海，March 28, 2012</a:t>
            </a:r>
          </a:p>
        </p:txBody>
      </p:sp>
      <p:sp>
        <p:nvSpPr>
          <p:cNvPr id="304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05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6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Body Level One…"/>
          <p:cNvSpPr txBox="1"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48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48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48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48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48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14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5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23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324" name="The 4th Asian Triangle Heavy Ion Conference, Pusan, South Korea, Nov. 14-17, 2012"/>
          <p:cNvSpPr txBox="1"/>
          <p:nvPr/>
        </p:nvSpPr>
        <p:spPr>
          <a:xfrm>
            <a:off x="126007" y="9337616"/>
            <a:ext cx="7404101" cy="311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The 4th Asian Triangle Heavy Ion Conference, Pusan, South Korea, Nov. 14-17, 2012</a:t>
            </a:r>
          </a:p>
        </p:txBody>
      </p:sp>
      <p:sp>
        <p:nvSpPr>
          <p:cNvPr id="325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26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7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35" name="Guo-Liang Ma/马国亮 (SINAP)"/>
          <p:cNvSpPr txBox="1"/>
          <p:nvPr/>
        </p:nvSpPr>
        <p:spPr>
          <a:xfrm>
            <a:off x="9817100" y="9309099"/>
            <a:ext cx="27813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336" name="The 4th Asian Triangle Heavy Ion Conference, Pusan, South Korea, Nov. 14-17, 2012"/>
          <p:cNvSpPr txBox="1"/>
          <p:nvPr/>
        </p:nvSpPr>
        <p:spPr>
          <a:xfrm>
            <a:off x="126007" y="9337616"/>
            <a:ext cx="7404101" cy="311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The 4th Asian Triangle Heavy Ion Conference, Pusan, South Korea, Nov. 14-17, 2012</a:t>
            </a:r>
          </a:p>
        </p:txBody>
      </p:sp>
      <p:sp>
        <p:nvSpPr>
          <p:cNvPr id="337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38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9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7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348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49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0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8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359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60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1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Line"/>
          <p:cNvSpPr/>
          <p:nvPr/>
        </p:nvSpPr>
        <p:spPr>
          <a:xfrm>
            <a:off x="304797" y="9236601"/>
            <a:ext cx="12420308" cy="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69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370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71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2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Line"/>
          <p:cNvSpPr/>
          <p:nvPr/>
        </p:nvSpPr>
        <p:spPr>
          <a:xfrm>
            <a:off x="304797" y="9236601"/>
            <a:ext cx="12420308" cy="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80" name="e-Forum on High-energy Nuclear Physics in China, August 9, 2012"/>
          <p:cNvSpPr txBox="1"/>
          <p:nvPr/>
        </p:nvSpPr>
        <p:spPr>
          <a:xfrm>
            <a:off x="317499" y="9319189"/>
            <a:ext cx="6861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600"/>
              </a:spcBef>
              <a:defRPr sz="1800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e-Forum on High-energy Nuclear Physics in China, August 9, 2012</a:t>
            </a:r>
          </a:p>
        </p:txBody>
      </p:sp>
      <p:sp>
        <p:nvSpPr>
          <p:cNvPr id="381" name="Guo-Liang Ma/马国亮 (SINAP)"/>
          <p:cNvSpPr txBox="1"/>
          <p:nvPr/>
        </p:nvSpPr>
        <p:spPr>
          <a:xfrm>
            <a:off x="8775700" y="9277349"/>
            <a:ext cx="321401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600"/>
              </a:spcBef>
              <a:defRPr sz="1800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(SINAP)</a:t>
            </a:r>
          </a:p>
        </p:txBody>
      </p:sp>
      <p:sp>
        <p:nvSpPr>
          <p:cNvPr id="382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83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4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Line"/>
          <p:cNvSpPr/>
          <p:nvPr/>
        </p:nvSpPr>
        <p:spPr>
          <a:xfrm>
            <a:off x="304797" y="9236601"/>
            <a:ext cx="12420308" cy="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92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393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94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5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Line"/>
          <p:cNvSpPr/>
          <p:nvPr/>
        </p:nvSpPr>
        <p:spPr>
          <a:xfrm>
            <a:off x="304797" y="9236601"/>
            <a:ext cx="12420308" cy="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03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404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5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6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Line"/>
          <p:cNvSpPr/>
          <p:nvPr/>
        </p:nvSpPr>
        <p:spPr>
          <a:xfrm>
            <a:off x="304797" y="9236601"/>
            <a:ext cx="12420308" cy="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4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415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16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7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Line"/>
          <p:cNvSpPr/>
          <p:nvPr/>
        </p:nvSpPr>
        <p:spPr>
          <a:xfrm>
            <a:off x="304797" y="9236601"/>
            <a:ext cx="12420308" cy="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5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426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27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8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6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437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38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9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Line"/>
          <p:cNvSpPr/>
          <p:nvPr/>
        </p:nvSpPr>
        <p:spPr>
          <a:xfrm>
            <a:off x="304797" y="9236601"/>
            <a:ext cx="12420308" cy="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47" name="核物理前沿研讨会，上海，March 28, 2012"/>
          <p:cNvSpPr txBox="1"/>
          <p:nvPr/>
        </p:nvSpPr>
        <p:spPr>
          <a:xfrm>
            <a:off x="189507" y="9309099"/>
            <a:ext cx="93091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核物理前沿研讨会，上海，March 28, 2012</a:t>
            </a:r>
          </a:p>
        </p:txBody>
      </p:sp>
      <p:sp>
        <p:nvSpPr>
          <p:cNvPr id="448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449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50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1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59" name="Guo-Liang Ma/马国亮 (上海应用物理研究所)"/>
          <p:cNvSpPr txBox="1"/>
          <p:nvPr/>
        </p:nvSpPr>
        <p:spPr>
          <a:xfrm>
            <a:off x="8610600" y="9309099"/>
            <a:ext cx="3987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Guo-Liang Ma/马国亮 (上海应用物理研究所)</a:t>
            </a:r>
          </a:p>
        </p:txBody>
      </p:sp>
      <p:sp>
        <p:nvSpPr>
          <p:cNvPr id="460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61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2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70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1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79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0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88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9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7" name="Line"/>
          <p:cNvSpPr/>
          <p:nvPr/>
        </p:nvSpPr>
        <p:spPr>
          <a:xfrm flipV="1">
            <a:off x="215899" y="1104961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98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99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0" name="复旦大学物理系理论物理报告会，2021.12.9"/>
          <p:cNvSpPr txBox="1"/>
          <p:nvPr/>
        </p:nvSpPr>
        <p:spPr>
          <a:xfrm>
            <a:off x="228600" y="9226549"/>
            <a:ext cx="117475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600"/>
              </a:spcBef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复旦大学物理系理论物理报告会，2021.12.9</a:t>
            </a:r>
          </a:p>
        </p:txBody>
      </p:sp>
      <p:sp>
        <p:nvSpPr>
          <p:cNvPr id="501" name="马国亮 (复旦大学现代物理研究所)"/>
          <p:cNvSpPr txBox="1"/>
          <p:nvPr/>
        </p:nvSpPr>
        <p:spPr>
          <a:xfrm>
            <a:off x="9101401" y="9226549"/>
            <a:ext cx="4055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600"/>
              </a:spcBef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马国亮 (复旦大学现代物理研究所)</a:t>
            </a:r>
          </a:p>
        </p:txBody>
      </p:sp>
      <p:sp>
        <p:nvSpPr>
          <p:cNvPr id="502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默认设计模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10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Line"/>
          <p:cNvSpPr/>
          <p:nvPr/>
        </p:nvSpPr>
        <p:spPr>
          <a:xfrm flipV="1">
            <a:off x="215848" y="9220228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19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20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anchor="ctr"/>
          <a:lstStyle>
            <a:lvl1pPr marL="889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33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78000" marR="0" indent="-571500" defTabSz="584200">
              <a:spcBef>
                <a:spcPts val="2400"/>
              </a:spcBef>
              <a:buSzPct val="171000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2225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667000" marR="0" indent="-571500" defTabSz="584200">
              <a:spcBef>
                <a:spcPts val="2400"/>
              </a:spcBef>
              <a:buSzPct val="171000"/>
              <a:buChar char="•"/>
              <a:defRPr sz="42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1" name="马国亮/(复旦大学现代物理研究所)"/>
          <p:cNvSpPr txBox="1"/>
          <p:nvPr/>
        </p:nvSpPr>
        <p:spPr>
          <a:xfrm>
            <a:off x="9148232" y="9270999"/>
            <a:ext cx="648970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马国亮/(复旦大学现代物理研究所)</a:t>
            </a:r>
          </a:p>
        </p:txBody>
      </p:sp>
      <p:sp>
        <p:nvSpPr>
          <p:cNvPr id="522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2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Text"/>
          <p:cNvSpPr txBox="1"/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0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Image"/>
          <p:cNvSpPr/>
          <p:nvPr>
            <p:ph type="pic" sz="half" idx="13"/>
          </p:nvPr>
        </p:nvSpPr>
        <p:spPr>
          <a:xfrm>
            <a:off x="2438400" y="1638300"/>
            <a:ext cx="8128000" cy="50422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8" name="Title Text"/>
          <p:cNvSpPr txBox="1"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9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Image"/>
          <p:cNvSpPr/>
          <p:nvPr>
            <p:ph type="pic" sz="half" idx="13"/>
          </p:nvPr>
        </p:nvSpPr>
        <p:spPr>
          <a:xfrm>
            <a:off x="2438400" y="1638300"/>
            <a:ext cx="8128000" cy="5042207"/>
          </a:xfrm>
          <a:prstGeom prst="rect">
            <a:avLst/>
          </a:prstGeom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7" name="Title Text"/>
          <p:cNvSpPr txBox="1"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 marR="0" indent="0" defTabSz="584200">
              <a:defRPr sz="8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8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/>
          <p:nvPr>
            <p:ph type="pic" sz="half" idx="13"/>
          </p:nvPr>
        </p:nvSpPr>
        <p:spPr>
          <a:xfrm>
            <a:off x="7124700" y="1612900"/>
            <a:ext cx="4216400" cy="63287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Title Text"/>
          <p:cNvSpPr txBox="1"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 marR="0" indent="0" defTabSz="584200">
              <a:defRPr sz="70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7" name="Body Level One…"/>
          <p:cNvSpPr txBox="1"/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/>
          <a:lstStyle>
            <a:lvl1pPr marL="0" marR="0" indent="0" algn="ctr" defTabSz="584200">
              <a:spcBef>
                <a:spcPts val="0"/>
              </a:spcBef>
              <a:buSzTx/>
              <a:buNone/>
              <a:defRPr sz="3400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584200">
              <a:spcBef>
                <a:spcPts val="0"/>
              </a:spcBef>
              <a:buSzTx/>
              <a:buNone/>
              <a:defRPr sz="3400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584200">
              <a:spcBef>
                <a:spcPts val="0"/>
              </a:spcBef>
              <a:buSzTx/>
              <a:buNone/>
              <a:defRPr sz="3400"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584200">
              <a:spcBef>
                <a:spcPts val="0"/>
              </a:spcBef>
              <a:buSzTx/>
              <a:buNone/>
              <a:defRPr sz="3400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584200">
              <a:spcBef>
                <a:spcPts val="0"/>
              </a:spcBef>
              <a:buSzTx/>
              <a:buNone/>
              <a:defRPr sz="3400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368301"/>
          </a:xfrm>
          <a:prstGeom prst="rect">
            <a:avLst/>
          </a:prstGeom>
        </p:spPr>
        <p:txBody>
          <a:bodyPr anchor="b"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30.xml"/><Relationship Id="rId32" Type="http://schemas.openxmlformats.org/officeDocument/2006/relationships/slideLayout" Target="../slideLayouts/slideLayout31.xml"/><Relationship Id="rId33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33.xml"/><Relationship Id="rId35" Type="http://schemas.openxmlformats.org/officeDocument/2006/relationships/slideLayout" Target="../slideLayouts/slideLayout34.xml"/><Relationship Id="rId36" Type="http://schemas.openxmlformats.org/officeDocument/2006/relationships/slideLayout" Target="../slideLayouts/slideLayout35.xml"/><Relationship Id="rId37" Type="http://schemas.openxmlformats.org/officeDocument/2006/relationships/slideLayout" Target="../slideLayouts/slideLayout36.xml"/><Relationship Id="rId38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38.xml"/><Relationship Id="rId40" Type="http://schemas.openxmlformats.org/officeDocument/2006/relationships/slideLayout" Target="../slideLayouts/slideLayout39.xml"/><Relationship Id="rId41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1.xml"/><Relationship Id="rId43" Type="http://schemas.openxmlformats.org/officeDocument/2006/relationships/slideLayout" Target="../slideLayouts/slideLayout42.xml"/><Relationship Id="rId44" Type="http://schemas.openxmlformats.org/officeDocument/2006/relationships/slideLayout" Target="../slideLayouts/slideLayout43.xml"/><Relationship Id="rId45" Type="http://schemas.openxmlformats.org/officeDocument/2006/relationships/slideLayout" Target="../slideLayouts/slideLayout44.xml"/><Relationship Id="rId46" Type="http://schemas.openxmlformats.org/officeDocument/2006/relationships/slideLayout" Target="../slideLayouts/slideLayout45.xml"/><Relationship Id="rId47" Type="http://schemas.openxmlformats.org/officeDocument/2006/relationships/slideLayout" Target="../slideLayouts/slideLayout46.xml"/><Relationship Id="rId48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48.xml"/><Relationship Id="rId50" Type="http://schemas.openxmlformats.org/officeDocument/2006/relationships/slideLayout" Target="../slideLayouts/slideLayout4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647700" y="130950"/>
            <a:ext cx="11709400" cy="2144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647700" y="2273300"/>
            <a:ext cx="11709400" cy="7480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0653047" y="8882098"/>
            <a:ext cx="368574" cy="3608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defTabSz="825500">
              <a:defRPr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  <p:sldLayoutId id="2147483697" r:id="rId50"/>
  </p:sldLayoutIdLst>
  <p:transition xmlns:p14="http://schemas.microsoft.com/office/powerpoint/2010/main" spd="med" advClick="1"/>
  <p:txStyles>
    <p:titleStyle>
      <a:lvl1pPr marL="0" marR="57798" indent="57798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1pPr>
      <a:lvl2pPr marL="0" marR="57798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2pPr>
      <a:lvl3pPr marL="0" marR="57798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3pPr>
      <a:lvl4pPr marL="0" marR="57798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4pPr>
      <a:lvl5pPr marL="0" marR="57798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5pPr>
      <a:lvl6pPr marL="0" marR="57798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6pPr>
      <a:lvl7pPr marL="0" marR="57798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7pPr>
      <a:lvl8pPr marL="0" marR="57798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8pPr>
      <a:lvl9pPr marL="0" marR="57798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marL="383540" marR="57798" indent="-342900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1pPr>
      <a:lvl2pPr marL="828708" marR="57798" indent="-33086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44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2pPr>
      <a:lvl3pPr marL="1250874" marR="57798" indent="-295835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3pPr>
      <a:lvl4pPr marL="1771467" marR="57798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44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4pPr>
      <a:lvl5pPr marL="2228667" marR="57798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44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5pPr>
      <a:lvl6pPr marL="3049814" marR="57798" indent="-598714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6pPr>
      <a:lvl7pPr marL="3405414" marR="57798" indent="-598714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7pPr>
      <a:lvl8pPr marL="3761014" marR="57798" indent="-598714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8pPr>
      <a:lvl9pPr marL="4116614" marR="57798" indent="-598714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>
            <a:solidFill>
              <a:srgbClr val="000000"/>
            </a:solidFill>
          </a:uFill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tif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0.tif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2.tif"/><Relationship Id="rId5" Type="http://schemas.openxmlformats.org/officeDocument/2006/relationships/image" Target="../media/image3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2.jpeg"/><Relationship Id="rId5" Type="http://schemas.openxmlformats.org/officeDocument/2006/relationships/image" Target="../media/image12.tif"/><Relationship Id="rId6" Type="http://schemas.openxmlformats.org/officeDocument/2006/relationships/image" Target="../media/image13.tif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14.tif"/><Relationship Id="rId5" Type="http://schemas.openxmlformats.org/officeDocument/2006/relationships/image" Target="../media/image15.tif"/><Relationship Id="rId6" Type="http://schemas.openxmlformats.org/officeDocument/2006/relationships/image" Target="../media/image32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3.png"/><Relationship Id="rId4" Type="http://schemas.openxmlformats.org/officeDocument/2006/relationships/image" Target="../media/image16.tif"/><Relationship Id="rId5" Type="http://schemas.openxmlformats.org/officeDocument/2006/relationships/image" Target="../media/image34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"/><Relationship Id="rId3" Type="http://schemas.openxmlformats.org/officeDocument/2006/relationships/image" Target="../media/image18.tif"/><Relationship Id="rId4" Type="http://schemas.openxmlformats.org/officeDocument/2006/relationships/image" Target="../media/image19.tif"/><Relationship Id="rId5" Type="http://schemas.openxmlformats.org/officeDocument/2006/relationships/image" Target="../media/image20.tif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"/><Relationship Id="rId3" Type="http://schemas.openxmlformats.org/officeDocument/2006/relationships/image" Target="../media/image22.tif"/><Relationship Id="rId4" Type="http://schemas.openxmlformats.org/officeDocument/2006/relationships/image" Target="../media/image23.tif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"/><Relationship Id="rId3" Type="http://schemas.openxmlformats.org/officeDocument/2006/relationships/image" Target="../media/image35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25.tif"/><Relationship Id="rId4" Type="http://schemas.openxmlformats.org/officeDocument/2006/relationships/image" Target="../media/image36.png"/><Relationship Id="rId5" Type="http://schemas.openxmlformats.org/officeDocument/2006/relationships/image" Target="../media/image24.tif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video" Target="../media/media1.mp4"/><Relationship Id="rId4" Type="http://schemas.microsoft.com/office/2007/relationships/media" Target="../media/media1.mp4"/><Relationship Id="rId5" Type="http://schemas.openxmlformats.org/officeDocument/2006/relationships/image" Target="../media/image5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13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3.gif"/><Relationship Id="rId4" Type="http://schemas.openxmlformats.org/officeDocument/2006/relationships/image" Target="../media/image42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4.gif"/><Relationship Id="rId4" Type="http://schemas.openxmlformats.org/officeDocument/2006/relationships/image" Target="../media/image48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5.gif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3" Type="http://schemas.openxmlformats.org/officeDocument/2006/relationships/image" Target="../media/image7.gif"/><Relationship Id="rId4" Type="http://schemas.openxmlformats.org/officeDocument/2006/relationships/image" Target="../media/image29.png"/><Relationship Id="rId5" Type="http://schemas.openxmlformats.org/officeDocument/2006/relationships/image" Target="../media/image2.jpe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Relationship Id="rId3" Type="http://schemas.openxmlformats.org/officeDocument/2006/relationships/image" Target="../media/image9.gif"/><Relationship Id="rId4" Type="http://schemas.openxmlformats.org/officeDocument/2006/relationships/image" Target="../media/image2.jpe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Relationship Id="rId3" Type="http://schemas.openxmlformats.org/officeDocument/2006/relationships/image" Target="../media/image11.gif"/><Relationship Id="rId4" Type="http://schemas.openxmlformats.org/officeDocument/2006/relationships/image" Target="../media/image25.tif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12.gif"/><Relationship Id="rId4" Type="http://schemas.openxmlformats.org/officeDocument/2006/relationships/image" Target="../media/image5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0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8" Type="http://schemas.openxmlformats.org/officeDocument/2006/relationships/image" Target="../media/image58.png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Relationship Id="rId3" Type="http://schemas.openxmlformats.org/officeDocument/2006/relationships/image" Target="../media/image14.gif"/><Relationship Id="rId4" Type="http://schemas.openxmlformats.org/officeDocument/2006/relationships/image" Target="../media/image59.png"/><Relationship Id="rId5" Type="http://schemas.openxmlformats.org/officeDocument/2006/relationships/image" Target="../media/image60.png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Relationship Id="rId3" Type="http://schemas.openxmlformats.org/officeDocument/2006/relationships/image" Target="../media/image16.gif"/><Relationship Id="rId4" Type="http://schemas.openxmlformats.org/officeDocument/2006/relationships/image" Target="../media/image26.tif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Relationship Id="rId3" Type="http://schemas.openxmlformats.org/officeDocument/2006/relationships/image" Target="../media/image18.gif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"/><Relationship Id="rId3" Type="http://schemas.openxmlformats.org/officeDocument/2006/relationships/image" Target="../media/image15.tif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"/><Relationship Id="rId3" Type="http://schemas.openxmlformats.org/officeDocument/2006/relationships/image" Target="../media/image14.tif"/></Relationships>
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19.gif"/></Relationships>
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3.tif"/><Relationship Id="rId3" Type="http://schemas.openxmlformats.org/officeDocument/2006/relationships/image" Target="../media/image4.tif"/><Relationship Id="rId4" Type="http://schemas.openxmlformats.org/officeDocument/2006/relationships/image" Target="../media/image5.tif"/><Relationship Id="rId5" Type="http://schemas.openxmlformats.org/officeDocument/2006/relationships/image" Target="../media/image8.png"/></Relationships>
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"/><Relationship Id="rId3" Type="http://schemas.openxmlformats.org/officeDocument/2006/relationships/image" Target="../media/image63.png"/></Relationships>
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"/><Relationship Id="rId3" Type="http://schemas.openxmlformats.org/officeDocument/2006/relationships/image" Target="../media/image30.tif"/><Relationship Id="rId4" Type="http://schemas.openxmlformats.org/officeDocument/2006/relationships/image" Target="../media/image31.tif"/></Relationships>
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tif"/><Relationship Id="rId3" Type="http://schemas.openxmlformats.org/officeDocument/2006/relationships/image" Target="../media/image33.tif"/></Relationships>
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Relationship Id="rId4" Type="http://schemas.openxmlformats.org/officeDocument/2006/relationships/image" Target="../media/image64.png"/><Relationship Id="rId5" Type="http://schemas.openxmlformats.org/officeDocument/2006/relationships/image" Target="../media/image65.png"/></Relationships>
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8" Type="http://schemas.openxmlformats.org/officeDocument/2006/relationships/image" Target="../media/image70.png"/></Relationships>
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Relationship Id="rId3" Type="http://schemas.openxmlformats.org/officeDocument/2006/relationships/image" Target="../media/image71.png"/></Relationships>
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gif"/><Relationship Id="rId3" Type="http://schemas.openxmlformats.org/officeDocument/2006/relationships/image" Target="../media/image22.gif"/><Relationship Id="rId4" Type="http://schemas.openxmlformats.org/officeDocument/2006/relationships/image" Target="../media/image72.png"/></Relationships>
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gif"/></Relationships>
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tif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QCD Medium modification of jets in heavy-ion collisions"/>
          <p:cNvSpPr txBox="1"/>
          <p:nvPr>
            <p:ph type="ctrTitle"/>
          </p:nvPr>
        </p:nvSpPr>
        <p:spPr>
          <a:xfrm>
            <a:off x="444500" y="254000"/>
            <a:ext cx="12103100" cy="2133600"/>
          </a:xfrm>
          <a:prstGeom prst="rect">
            <a:avLst/>
          </a:prstGeom>
        </p:spPr>
        <p:txBody>
          <a:bodyPr/>
          <a:lstStyle>
            <a:lvl1pPr>
              <a:defRPr sz="4600">
                <a:uFill>
                  <a:solidFill>
                    <a:srgbClr val="000000"/>
                  </a:solidFill>
                </a:uFill>
                <a:latin typeface="Apple Chancery"/>
                <a:ea typeface="Apple Chancery"/>
                <a:cs typeface="Apple Chancery"/>
                <a:sym typeface="Apple Chancery"/>
              </a:defRPr>
            </a:lvl1pPr>
          </a:lstStyle>
          <a:p>
            <a:pPr/>
            <a:r>
              <a:t>QCD Medium modification of jets in heavy-ion collisions </a:t>
            </a:r>
          </a:p>
        </p:txBody>
      </p:sp>
      <p:sp>
        <p:nvSpPr>
          <p:cNvPr id="532" name="Slide Number"/>
          <p:cNvSpPr txBox="1"/>
          <p:nvPr>
            <p:ph type="sldNum" sz="quarter" idx="4294967295"/>
          </p:nvPr>
        </p:nvSpPr>
        <p:spPr>
          <a:xfrm>
            <a:off x="12596214" y="9326598"/>
            <a:ext cx="241438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>
              <a:defRPr b="1"/>
            </a:lvl1pPr>
          </a:lstStyle>
          <a:p>
            <a:pPr/>
            <a:fld id="{86CB4B4D-7CA3-9044-876B-883B54F8677D}" type="slidenum"/>
          </a:p>
        </p:txBody>
      </p:sp>
      <p:sp>
        <p:nvSpPr>
          <p:cNvPr id="533" name="Guo-Liang Ma (马国亮)"/>
          <p:cNvSpPr txBox="1"/>
          <p:nvPr/>
        </p:nvSpPr>
        <p:spPr>
          <a:xfrm>
            <a:off x="4144009" y="5597539"/>
            <a:ext cx="471678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Xingkai SC Bold"/>
                <a:ea typeface="Xingkai SC Bold"/>
                <a:cs typeface="Xingkai SC Bold"/>
                <a:sym typeface="Xingkai SC Bold"/>
              </a:defRPr>
            </a:lvl1pPr>
          </a:lstStyle>
          <a:p>
            <a:pPr/>
            <a:r>
              <a:t>Guo-Liang Ma (马国亮)</a:t>
            </a:r>
          </a:p>
        </p:txBody>
      </p:sp>
      <p:pic>
        <p:nvPicPr>
          <p:cNvPr id="53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85841" y="6753380"/>
            <a:ext cx="2199420" cy="2209238"/>
          </a:xfrm>
          <a:prstGeom prst="rect">
            <a:avLst/>
          </a:prstGeom>
          <a:ln w="12700">
            <a:miter lim="400000"/>
          </a:ln>
        </p:spPr>
      </p:pic>
      <p:sp>
        <p:nvSpPr>
          <p:cNvPr id="535" name="复旦大学…"/>
          <p:cNvSpPr txBox="1"/>
          <p:nvPr/>
        </p:nvSpPr>
        <p:spPr>
          <a:xfrm>
            <a:off x="4578349" y="6180680"/>
            <a:ext cx="3848101" cy="160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Xingkai SC Bold"/>
                <a:ea typeface="Xingkai SC Bold"/>
                <a:cs typeface="Xingkai SC Bold"/>
                <a:sym typeface="Xingkai SC Bold"/>
              </a:defRPr>
            </a:pPr>
            <a:r>
              <a:t>复旦大学</a:t>
            </a:r>
          </a:p>
          <a:p>
            <a:pPr>
              <a:defRPr>
                <a:latin typeface="Xingkai SC Bold"/>
                <a:ea typeface="Xingkai SC Bold"/>
                <a:cs typeface="Xingkai SC Bold"/>
                <a:sym typeface="Xingkai SC Bold"/>
              </a:defRPr>
            </a:pPr>
            <a:r>
              <a:t>现代物理研究所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3750" y="1123950"/>
            <a:ext cx="11417300" cy="7505700"/>
          </a:xfrm>
          <a:prstGeom prst="rect">
            <a:avLst/>
          </a:prstGeom>
          <a:ln w="12700">
            <a:miter lim="400000"/>
          </a:ln>
        </p:spPr>
      </p:pic>
      <p:sp>
        <p:nvSpPr>
          <p:cNvPr id="676" name="Disappearance of btob jet"/>
          <p:cNvSpPr txBox="1"/>
          <p:nvPr/>
        </p:nvSpPr>
        <p:spPr>
          <a:xfrm>
            <a:off x="552450" y="211666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Disappearance of btob jet</a:t>
            </a:r>
          </a:p>
        </p:txBody>
      </p:sp>
      <p:sp>
        <p:nvSpPr>
          <p:cNvPr id="677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038" y="1609544"/>
            <a:ext cx="11885791" cy="7131476"/>
          </a:xfrm>
          <a:prstGeom prst="rect">
            <a:avLst/>
          </a:prstGeom>
          <a:ln w="12700">
            <a:miter lim="400000"/>
          </a:ln>
        </p:spPr>
      </p:pic>
      <p:sp>
        <p:nvSpPr>
          <p:cNvPr id="680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81" name="Jet Algorithms"/>
          <p:cNvSpPr txBox="1"/>
          <p:nvPr/>
        </p:nvSpPr>
        <p:spPr>
          <a:xfrm>
            <a:off x="552450" y="16036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Algorithms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" name="Group"/>
          <p:cNvGrpSpPr/>
          <p:nvPr/>
        </p:nvGrpSpPr>
        <p:grpSpPr>
          <a:xfrm>
            <a:off x="4061261" y="3069912"/>
            <a:ext cx="2079814" cy="1898529"/>
            <a:chOff x="0" y="0"/>
            <a:chExt cx="2079813" cy="1898527"/>
          </a:xfrm>
        </p:grpSpPr>
        <p:pic>
          <p:nvPicPr>
            <p:cNvPr id="683" name="image.png" descr="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018" y="-1"/>
              <a:ext cx="1774259" cy="18864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84" name="Line"/>
            <p:cNvSpPr/>
            <p:nvPr/>
          </p:nvSpPr>
          <p:spPr>
            <a:xfrm>
              <a:off x="0" y="1883087"/>
              <a:ext cx="2079814" cy="199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685" name="Line"/>
            <p:cNvSpPr/>
            <p:nvPr/>
          </p:nvSpPr>
          <p:spPr>
            <a:xfrm flipV="1">
              <a:off x="0" y="75377"/>
              <a:ext cx="1994" cy="182315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687" name="Remove underlying  events contribution"/>
          <p:cNvSpPr txBox="1"/>
          <p:nvPr/>
        </p:nvSpPr>
        <p:spPr>
          <a:xfrm>
            <a:off x="3971283" y="7684122"/>
            <a:ext cx="2357005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143000">
              <a:defRPr sz="2200">
                <a:uFill>
                  <a:solidFill>
                    <a:srgbClr val="000000"/>
                  </a:solidFill>
                </a:uFill>
              </a:defRPr>
            </a:pPr>
            <a:r>
              <a:t>Remove underlying </a:t>
            </a:r>
            <a:br/>
            <a:r>
              <a:t>events contribution</a:t>
            </a:r>
          </a:p>
        </p:txBody>
      </p:sp>
      <p:sp>
        <p:nvSpPr>
          <p:cNvPr id="688" name="MC Simulation PYTHIA"/>
          <p:cNvSpPr txBox="1"/>
          <p:nvPr/>
        </p:nvSpPr>
        <p:spPr>
          <a:xfrm>
            <a:off x="7148614" y="7684122"/>
            <a:ext cx="1778150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143000">
              <a:defRPr sz="2200">
                <a:uFill>
                  <a:solidFill>
                    <a:srgbClr val="000000"/>
                  </a:solidFill>
                </a:uFill>
              </a:defRPr>
            </a:pPr>
            <a:r>
              <a:t>MC Simulation</a:t>
            </a:r>
            <a:br/>
            <a:r>
              <a:t>PYTHIA</a:t>
            </a:r>
          </a:p>
        </p:txBody>
      </p:sp>
      <p:grpSp>
        <p:nvGrpSpPr>
          <p:cNvPr id="691" name="Group"/>
          <p:cNvGrpSpPr/>
          <p:nvPr/>
        </p:nvGrpSpPr>
        <p:grpSpPr>
          <a:xfrm>
            <a:off x="899707" y="5329018"/>
            <a:ext cx="2514601" cy="1866902"/>
            <a:chOff x="0" y="0"/>
            <a:chExt cx="2514600" cy="1866900"/>
          </a:xfrm>
        </p:grpSpPr>
        <p:sp>
          <p:nvSpPr>
            <p:cNvPr id="689" name="Rectangle"/>
            <p:cNvSpPr/>
            <p:nvPr/>
          </p:nvSpPr>
          <p:spPr>
            <a:xfrm>
              <a:off x="0" y="0"/>
              <a:ext cx="2514601" cy="1866901"/>
            </a:xfrm>
            <a:prstGeom prst="rect">
              <a:avLst/>
            </a:prstGeom>
            <a:solidFill>
              <a:srgbClr val="00D2A9">
                <a:alpha val="50000"/>
              </a:srgbClr>
            </a:solidFill>
            <a:ln w="25527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90" name="Raw jet energy"/>
            <p:cNvSpPr txBox="1"/>
            <p:nvPr/>
          </p:nvSpPr>
          <p:spPr>
            <a:xfrm>
              <a:off x="281316" y="705970"/>
              <a:ext cx="1955453" cy="457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defTabSz="1143000">
                <a:defRPr sz="2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Raw jet energy</a:t>
              </a:r>
            </a:p>
          </p:txBody>
        </p:sp>
      </p:grpSp>
      <p:sp>
        <p:nvSpPr>
          <p:cNvPr id="692" name="Line"/>
          <p:cNvSpPr/>
          <p:nvPr/>
        </p:nvSpPr>
        <p:spPr>
          <a:xfrm>
            <a:off x="3416299" y="6301192"/>
            <a:ext cx="418718" cy="1994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695" name="Group"/>
          <p:cNvGrpSpPr/>
          <p:nvPr/>
        </p:nvGrpSpPr>
        <p:grpSpPr>
          <a:xfrm>
            <a:off x="3891927" y="5329018"/>
            <a:ext cx="2514602" cy="1866902"/>
            <a:chOff x="0" y="0"/>
            <a:chExt cx="2514600" cy="1866900"/>
          </a:xfrm>
        </p:grpSpPr>
        <p:sp>
          <p:nvSpPr>
            <p:cNvPr id="693" name="Rectangle"/>
            <p:cNvSpPr/>
            <p:nvPr/>
          </p:nvSpPr>
          <p:spPr>
            <a:xfrm>
              <a:off x="0" y="0"/>
              <a:ext cx="2514601" cy="1866901"/>
            </a:xfrm>
            <a:prstGeom prst="rect">
              <a:avLst/>
            </a:prstGeom>
            <a:solidFill>
              <a:srgbClr val="D7AEFF">
                <a:alpha val="50000"/>
              </a:srgbClr>
            </a:solidFill>
            <a:ln w="25527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94" name="Background subtraction"/>
            <p:cNvSpPr txBox="1"/>
            <p:nvPr/>
          </p:nvSpPr>
          <p:spPr>
            <a:xfrm>
              <a:off x="475537" y="529042"/>
              <a:ext cx="1567012" cy="812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1143000">
                <a:defRPr sz="2400">
                  <a:uFill>
                    <a:solidFill>
                      <a:srgbClr val="000000"/>
                    </a:solidFill>
                  </a:uFill>
                </a:defRPr>
              </a:pPr>
              <a:r>
                <a:t>Background</a:t>
              </a:r>
              <a:br/>
              <a:r>
                <a:t>subtraction</a:t>
              </a:r>
            </a:p>
          </p:txBody>
        </p:sp>
      </p:grpSp>
      <p:sp>
        <p:nvSpPr>
          <p:cNvPr id="696" name="Line"/>
          <p:cNvSpPr/>
          <p:nvPr/>
        </p:nvSpPr>
        <p:spPr>
          <a:xfrm>
            <a:off x="6426456" y="6301192"/>
            <a:ext cx="418717" cy="1994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97" name="Line"/>
          <p:cNvSpPr/>
          <p:nvPr/>
        </p:nvSpPr>
        <p:spPr>
          <a:xfrm>
            <a:off x="3416299" y="6301192"/>
            <a:ext cx="418718" cy="1994"/>
          </a:xfrm>
          <a:prstGeom prst="line">
            <a:avLst/>
          </a:prstGeom>
          <a:ln w="63500">
            <a:solidFill>
              <a:srgbClr val="BFBFBF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98" name="Line"/>
          <p:cNvSpPr/>
          <p:nvPr/>
        </p:nvSpPr>
        <p:spPr>
          <a:xfrm>
            <a:off x="6426456" y="6301192"/>
            <a:ext cx="418717" cy="1994"/>
          </a:xfrm>
          <a:prstGeom prst="line">
            <a:avLst/>
          </a:prstGeom>
          <a:ln w="63500">
            <a:solidFill>
              <a:srgbClr val="BFBFBF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701" name="Group"/>
          <p:cNvGrpSpPr/>
          <p:nvPr/>
        </p:nvGrpSpPr>
        <p:grpSpPr>
          <a:xfrm>
            <a:off x="6862233" y="5329018"/>
            <a:ext cx="2514602" cy="1866902"/>
            <a:chOff x="0" y="0"/>
            <a:chExt cx="2514600" cy="1866900"/>
          </a:xfrm>
        </p:grpSpPr>
        <p:sp>
          <p:nvSpPr>
            <p:cNvPr id="699" name="Rectangle"/>
            <p:cNvSpPr/>
            <p:nvPr/>
          </p:nvSpPr>
          <p:spPr>
            <a:xfrm>
              <a:off x="0" y="0"/>
              <a:ext cx="2514601" cy="1866901"/>
            </a:xfrm>
            <a:prstGeom prst="rect">
              <a:avLst/>
            </a:prstGeom>
            <a:solidFill>
              <a:srgbClr val="FFD300">
                <a:alpha val="50000"/>
              </a:srgbClr>
            </a:solidFill>
            <a:ln w="25527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00" name="Jet energy  correction"/>
            <p:cNvSpPr txBox="1"/>
            <p:nvPr/>
          </p:nvSpPr>
          <p:spPr>
            <a:xfrm>
              <a:off x="541021" y="529042"/>
              <a:ext cx="1436043" cy="812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1143000">
                <a:defRPr sz="2400">
                  <a:uFill>
                    <a:solidFill>
                      <a:srgbClr val="000000"/>
                    </a:solidFill>
                  </a:uFill>
                </a:defRPr>
              </a:pPr>
              <a:r>
                <a:t>Jet energy </a:t>
              </a:r>
              <a:br/>
              <a:r>
                <a:t>correction</a:t>
              </a:r>
            </a:p>
          </p:txBody>
        </p:sp>
      </p:grpSp>
      <p:grpSp>
        <p:nvGrpSpPr>
          <p:cNvPr id="704" name="Group"/>
          <p:cNvGrpSpPr/>
          <p:nvPr/>
        </p:nvGrpSpPr>
        <p:grpSpPr>
          <a:xfrm>
            <a:off x="9766797" y="5329018"/>
            <a:ext cx="2514602" cy="1866902"/>
            <a:chOff x="0" y="0"/>
            <a:chExt cx="2514600" cy="1866900"/>
          </a:xfrm>
        </p:grpSpPr>
        <p:sp>
          <p:nvSpPr>
            <p:cNvPr id="702" name="Rectangle"/>
            <p:cNvSpPr/>
            <p:nvPr/>
          </p:nvSpPr>
          <p:spPr>
            <a:xfrm>
              <a:off x="0" y="0"/>
              <a:ext cx="2514601" cy="1866901"/>
            </a:xfrm>
            <a:prstGeom prst="rect">
              <a:avLst/>
            </a:prstGeom>
            <a:solidFill>
              <a:srgbClr val="00D2A9">
                <a:alpha val="50000"/>
              </a:srgbClr>
            </a:solidFill>
            <a:ln w="25527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03" name="Jet energy"/>
            <p:cNvSpPr txBox="1"/>
            <p:nvPr/>
          </p:nvSpPr>
          <p:spPr>
            <a:xfrm>
              <a:off x="583363" y="705970"/>
              <a:ext cx="1351360" cy="457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defTabSz="1143000">
                <a:defRPr sz="2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Jet energy</a:t>
              </a:r>
            </a:p>
          </p:txBody>
        </p:sp>
      </p:grpSp>
      <p:sp>
        <p:nvSpPr>
          <p:cNvPr id="705" name="Line"/>
          <p:cNvSpPr/>
          <p:nvPr/>
        </p:nvSpPr>
        <p:spPr>
          <a:xfrm>
            <a:off x="9435458" y="6233459"/>
            <a:ext cx="418717" cy="1994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6" name="Line"/>
          <p:cNvSpPr/>
          <p:nvPr/>
        </p:nvSpPr>
        <p:spPr>
          <a:xfrm>
            <a:off x="9435458" y="6233459"/>
            <a:ext cx="418717" cy="1994"/>
          </a:xfrm>
          <a:prstGeom prst="line">
            <a:avLst/>
          </a:prstGeom>
          <a:ln w="63500">
            <a:solidFill>
              <a:srgbClr val="BFBFBF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707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15851"/>
          <a:stretch>
            <a:fillRect/>
          </a:stretch>
        </p:blipFill>
        <p:spPr>
          <a:xfrm>
            <a:off x="6953871" y="3374713"/>
            <a:ext cx="1773022" cy="1587501"/>
          </a:xfrm>
          <a:prstGeom prst="rect">
            <a:avLst/>
          </a:prstGeom>
          <a:ln w="12700">
            <a:miter lim="400000"/>
          </a:ln>
        </p:spPr>
      </p:pic>
      <p:sp>
        <p:nvSpPr>
          <p:cNvPr id="708" name="Line"/>
          <p:cNvSpPr/>
          <p:nvPr/>
        </p:nvSpPr>
        <p:spPr>
          <a:xfrm>
            <a:off x="6968322" y="4968438"/>
            <a:ext cx="2142838" cy="1994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09" name="Line"/>
          <p:cNvSpPr/>
          <p:nvPr/>
        </p:nvSpPr>
        <p:spPr>
          <a:xfrm flipV="1">
            <a:off x="6966270" y="3145614"/>
            <a:ext cx="2055" cy="1822826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710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15521"/>
          <a:stretch>
            <a:fillRect/>
          </a:stretch>
        </p:blipFill>
        <p:spPr>
          <a:xfrm>
            <a:off x="9754844" y="2946400"/>
            <a:ext cx="1773022" cy="2045947"/>
          </a:xfrm>
          <a:prstGeom prst="rect">
            <a:avLst/>
          </a:prstGeom>
          <a:ln w="12700">
            <a:miter lim="400000"/>
          </a:ln>
        </p:spPr>
      </p:pic>
      <p:sp>
        <p:nvSpPr>
          <p:cNvPr id="711" name="Line"/>
          <p:cNvSpPr/>
          <p:nvPr/>
        </p:nvSpPr>
        <p:spPr>
          <a:xfrm>
            <a:off x="9855199" y="4982383"/>
            <a:ext cx="2142839" cy="1994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2" name="Line"/>
          <p:cNvSpPr/>
          <p:nvPr/>
        </p:nvSpPr>
        <p:spPr>
          <a:xfrm flipV="1">
            <a:off x="9850067" y="3159559"/>
            <a:ext cx="2055" cy="1822827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713" name="image.tiff" descr="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5565" y="2257113"/>
            <a:ext cx="2494184" cy="3051987"/>
          </a:xfrm>
          <a:prstGeom prst="rect">
            <a:avLst/>
          </a:prstGeom>
          <a:ln w="12700">
            <a:miter lim="400000"/>
          </a:ln>
        </p:spPr>
      </p:pic>
      <p:sp>
        <p:nvSpPr>
          <p:cNvPr id="714" name="Line"/>
          <p:cNvSpPr/>
          <p:nvPr/>
        </p:nvSpPr>
        <p:spPr>
          <a:xfrm flipV="1">
            <a:off x="11065163" y="3069912"/>
            <a:ext cx="2054" cy="452222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5" name="correction"/>
          <p:cNvSpPr txBox="1"/>
          <p:nvPr/>
        </p:nvSpPr>
        <p:spPr>
          <a:xfrm>
            <a:off x="11279299" y="3069913"/>
            <a:ext cx="1308163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143000">
              <a:defRPr sz="22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correction</a:t>
            </a:r>
          </a:p>
        </p:txBody>
      </p:sp>
      <p:sp>
        <p:nvSpPr>
          <p:cNvPr id="716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17" name="jet reconstruction in A+A"/>
          <p:cNvSpPr txBox="1"/>
          <p:nvPr/>
        </p:nvSpPr>
        <p:spPr>
          <a:xfrm>
            <a:off x="552450" y="16036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reconstruction in A+A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720" name="Screen Shot 2016-06-13 at 16.50.38.png" descr="Screen Shot 2016-06-13 at 16.50.3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94128" y="1508224"/>
            <a:ext cx="9791668" cy="6270625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Periphreral events have an unmodified AJ…"/>
          <p:cNvSpPr txBox="1"/>
          <p:nvPr/>
        </p:nvSpPr>
        <p:spPr>
          <a:xfrm>
            <a:off x="1581734" y="7931150"/>
            <a:ext cx="5701854" cy="1310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lnSpc>
                <a:spcPct val="120000"/>
              </a:lnSpc>
              <a:buSzPct val="75000"/>
              <a:buChar char="•"/>
              <a:defRPr sz="2400"/>
            </a:pPr>
            <a:r>
              <a:t>Periphreral events have an unmodified AJ</a:t>
            </a:r>
          </a:p>
          <a:p>
            <a:pPr marL="444500" indent="-444500" algn="l">
              <a:lnSpc>
                <a:spcPct val="120000"/>
              </a:lnSpc>
              <a:buSzPct val="75000"/>
              <a:buChar char="•"/>
              <a:defRPr sz="2400"/>
            </a:pPr>
            <a:r>
              <a:t>In pp, asymmetry arises from 3-jet events</a:t>
            </a:r>
          </a:p>
          <a:p>
            <a:pPr marL="444500" indent="-444500" algn="l">
              <a:lnSpc>
                <a:spcPct val="120000"/>
              </a:lnSpc>
              <a:buSzPct val="75000"/>
              <a:buChar char="•"/>
              <a:defRPr sz="2400"/>
            </a:pPr>
            <a:r>
              <a:t>Asymmetry much enhanced in central AA</a:t>
            </a:r>
          </a:p>
        </p:txBody>
      </p:sp>
      <p:sp>
        <p:nvSpPr>
          <p:cNvPr id="722" name="Oval"/>
          <p:cNvSpPr/>
          <p:nvPr/>
        </p:nvSpPr>
        <p:spPr>
          <a:xfrm>
            <a:off x="7083400" y="7196187"/>
            <a:ext cx="3287465" cy="692401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72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6862" y="2510007"/>
            <a:ext cx="3413650" cy="4267061"/>
          </a:xfrm>
          <a:prstGeom prst="rect">
            <a:avLst/>
          </a:prstGeom>
          <a:ln w="12700">
            <a:miter lim="400000"/>
          </a:ln>
        </p:spPr>
      </p:pic>
      <p:sp>
        <p:nvSpPr>
          <p:cNvPr id="724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725" name="Dijet asymmetry"/>
          <p:cNvSpPr txBox="1"/>
          <p:nvPr/>
        </p:nvSpPr>
        <p:spPr>
          <a:xfrm>
            <a:off x="552450" y="16036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Dijet asymmetry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election on a high pT leading jet (charged particle) may bias the position of the hard scattering in the QGP"/>
          <p:cNvSpPr txBox="1"/>
          <p:nvPr>
            <p:ph type="body" idx="1"/>
          </p:nvPr>
        </p:nvSpPr>
        <p:spPr>
          <a:xfrm>
            <a:off x="1405466" y="5308600"/>
            <a:ext cx="10464801" cy="5715000"/>
          </a:xfrm>
          <a:prstGeom prst="rect">
            <a:avLst/>
          </a:prstGeom>
        </p:spPr>
        <p:txBody>
          <a:bodyPr/>
          <a:lstStyle/>
          <a:p>
            <a:pPr marL="698500" indent="-381000">
              <a:defRPr sz="2800"/>
            </a:pPr>
            <a:r>
              <a:t>Selection on a high p</a:t>
            </a:r>
            <a:r>
              <a:rPr baseline="-21606"/>
              <a:t>T</a:t>
            </a:r>
            <a:r>
              <a:t> leading jet (charged particle) may 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bias</a:t>
            </a:r>
            <a:r>
              <a:t> the position of the hard scattering in the QGP</a:t>
            </a:r>
          </a:p>
        </p:txBody>
      </p:sp>
      <p:sp>
        <p:nvSpPr>
          <p:cNvPr id="728" name="Oval"/>
          <p:cNvSpPr/>
          <p:nvPr/>
        </p:nvSpPr>
        <p:spPr>
          <a:xfrm>
            <a:off x="2882130" y="2149287"/>
            <a:ext cx="2235203" cy="3882716"/>
          </a:xfrm>
          <a:prstGeom prst="ellipse">
            <a:avLst/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29" name="Oval"/>
          <p:cNvSpPr/>
          <p:nvPr/>
        </p:nvSpPr>
        <p:spPr>
          <a:xfrm>
            <a:off x="8005233" y="2149287"/>
            <a:ext cx="2235203" cy="3882716"/>
          </a:xfrm>
          <a:prstGeom prst="ellipse">
            <a:avLst/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30" name="Oval"/>
          <p:cNvSpPr/>
          <p:nvPr/>
        </p:nvSpPr>
        <p:spPr>
          <a:xfrm>
            <a:off x="8284375" y="2511860"/>
            <a:ext cx="1676403" cy="316155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alpha val="75999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31" name="High pT leading jet…"/>
          <p:cNvSpPr txBox="1"/>
          <p:nvPr/>
        </p:nvSpPr>
        <p:spPr>
          <a:xfrm>
            <a:off x="8095247" y="6498240"/>
            <a:ext cx="2188337" cy="780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143000">
              <a:defRPr sz="2200">
                <a:uFill>
                  <a:solidFill>
                    <a:srgbClr val="000000"/>
                  </a:solidFill>
                </a:uFill>
              </a:defRPr>
            </a:pPr>
            <a:r>
              <a:t>High p</a:t>
            </a:r>
            <a:r>
              <a:rPr baseline="-21545"/>
              <a:t>T</a:t>
            </a:r>
            <a:r>
              <a:t> leading jet</a:t>
            </a:r>
          </a:p>
          <a:p>
            <a:pPr defTabSz="1143000">
              <a:defRPr sz="2200">
                <a:uFill>
                  <a:solidFill>
                    <a:srgbClr val="000000"/>
                  </a:solidFill>
                </a:uFill>
              </a:defRPr>
            </a:pPr>
            <a:r>
              <a:t>Triggered sample</a:t>
            </a:r>
          </a:p>
        </p:txBody>
      </p:sp>
      <p:sp>
        <p:nvSpPr>
          <p:cNvPr id="732" name="All hard collisions…"/>
          <p:cNvSpPr txBox="1"/>
          <p:nvPr/>
        </p:nvSpPr>
        <p:spPr>
          <a:xfrm>
            <a:off x="2094285" y="6502524"/>
            <a:ext cx="4223446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143000">
              <a:defRPr sz="2200">
                <a:uFill>
                  <a:solidFill>
                    <a:srgbClr val="000000"/>
                  </a:solidFill>
                </a:uFill>
              </a:defRPr>
            </a:pPr>
            <a:r>
              <a:t>All hard collisions</a:t>
            </a:r>
          </a:p>
          <a:p>
            <a:pPr defTabSz="1143000">
              <a:defRPr sz="2200">
                <a:uFill>
                  <a:solidFill>
                    <a:srgbClr val="000000"/>
                  </a:solidFill>
                </a:uFill>
              </a:defRPr>
            </a:pPr>
            <a:r>
              <a:t>Can happen in any place in the QGP</a:t>
            </a:r>
          </a:p>
        </p:txBody>
      </p:sp>
      <p:sp>
        <p:nvSpPr>
          <p:cNvPr id="733" name="Line"/>
          <p:cNvSpPr/>
          <p:nvPr/>
        </p:nvSpPr>
        <p:spPr>
          <a:xfrm flipH="1">
            <a:off x="9875084" y="1804645"/>
            <a:ext cx="718385" cy="1263029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4" name="Line"/>
          <p:cNvSpPr/>
          <p:nvPr/>
        </p:nvSpPr>
        <p:spPr>
          <a:xfrm flipV="1">
            <a:off x="10490841" y="1246841"/>
            <a:ext cx="184729" cy="707218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5" name="Line"/>
          <p:cNvSpPr/>
          <p:nvPr/>
        </p:nvSpPr>
        <p:spPr>
          <a:xfrm flipV="1">
            <a:off x="10562680" y="1304613"/>
            <a:ext cx="188834" cy="392457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6" name="Line"/>
          <p:cNvSpPr/>
          <p:nvPr/>
        </p:nvSpPr>
        <p:spPr>
          <a:xfrm flipV="1">
            <a:off x="10553700" y="1288675"/>
            <a:ext cx="340721" cy="593666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7" name="Line"/>
          <p:cNvSpPr/>
          <p:nvPr/>
        </p:nvSpPr>
        <p:spPr>
          <a:xfrm flipH="1">
            <a:off x="10398476" y="1798667"/>
            <a:ext cx="371509" cy="372536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38" name="Line"/>
          <p:cNvSpPr/>
          <p:nvPr/>
        </p:nvSpPr>
        <p:spPr>
          <a:xfrm flipH="1" rot="16980000">
            <a:off x="10162670" y="2104829"/>
            <a:ext cx="363299" cy="41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621" y="6048"/>
                </a:lnTo>
                <a:lnTo>
                  <a:pt x="1241" y="3888"/>
                </a:lnTo>
                <a:lnTo>
                  <a:pt x="1986" y="1296"/>
                </a:lnTo>
                <a:lnTo>
                  <a:pt x="2979" y="432"/>
                </a:lnTo>
                <a:lnTo>
                  <a:pt x="3848" y="3888"/>
                </a:lnTo>
                <a:lnTo>
                  <a:pt x="4593" y="6912"/>
                </a:lnTo>
                <a:lnTo>
                  <a:pt x="4841" y="10368"/>
                </a:lnTo>
                <a:lnTo>
                  <a:pt x="5090" y="14256"/>
                </a:lnTo>
                <a:lnTo>
                  <a:pt x="4841" y="18144"/>
                </a:lnTo>
                <a:lnTo>
                  <a:pt x="3848" y="21600"/>
                </a:lnTo>
                <a:lnTo>
                  <a:pt x="2731" y="19008"/>
                </a:lnTo>
                <a:lnTo>
                  <a:pt x="3103" y="12960"/>
                </a:lnTo>
                <a:lnTo>
                  <a:pt x="3848" y="8640"/>
                </a:lnTo>
                <a:lnTo>
                  <a:pt x="4717" y="4320"/>
                </a:lnTo>
                <a:lnTo>
                  <a:pt x="5338" y="2592"/>
                </a:lnTo>
                <a:lnTo>
                  <a:pt x="6331" y="864"/>
                </a:lnTo>
                <a:lnTo>
                  <a:pt x="7324" y="0"/>
                </a:lnTo>
                <a:lnTo>
                  <a:pt x="8441" y="1296"/>
                </a:lnTo>
                <a:lnTo>
                  <a:pt x="8938" y="4320"/>
                </a:lnTo>
                <a:lnTo>
                  <a:pt x="9434" y="7344"/>
                </a:lnTo>
                <a:lnTo>
                  <a:pt x="10055" y="11232"/>
                </a:lnTo>
                <a:lnTo>
                  <a:pt x="10055" y="15120"/>
                </a:lnTo>
                <a:lnTo>
                  <a:pt x="9807" y="19008"/>
                </a:lnTo>
                <a:lnTo>
                  <a:pt x="8895" y="21386"/>
                </a:lnTo>
                <a:lnTo>
                  <a:pt x="7945" y="18144"/>
                </a:lnTo>
                <a:lnTo>
                  <a:pt x="7945" y="14688"/>
                </a:lnTo>
                <a:lnTo>
                  <a:pt x="8069" y="10800"/>
                </a:lnTo>
                <a:lnTo>
                  <a:pt x="8565" y="6912"/>
                </a:lnTo>
                <a:lnTo>
                  <a:pt x="9559" y="5616"/>
                </a:lnTo>
                <a:cubicBezTo>
                  <a:pt x="9559" y="5616"/>
                  <a:pt x="10205" y="3090"/>
                  <a:pt x="10428" y="2592"/>
                </a:cubicBezTo>
                <a:cubicBezTo>
                  <a:pt x="10619" y="2162"/>
                  <a:pt x="11421" y="1296"/>
                  <a:pt x="11421" y="1296"/>
                </a:cubicBezTo>
                <a:lnTo>
                  <a:pt x="12166" y="432"/>
                </a:lnTo>
                <a:lnTo>
                  <a:pt x="13283" y="864"/>
                </a:lnTo>
                <a:lnTo>
                  <a:pt x="13761" y="3286"/>
                </a:lnTo>
                <a:lnTo>
                  <a:pt x="14400" y="6480"/>
                </a:lnTo>
                <a:lnTo>
                  <a:pt x="14524" y="9072"/>
                </a:lnTo>
                <a:lnTo>
                  <a:pt x="14768" y="12336"/>
                </a:lnTo>
                <a:lnTo>
                  <a:pt x="14772" y="16848"/>
                </a:lnTo>
                <a:lnTo>
                  <a:pt x="13761" y="21386"/>
                </a:lnTo>
                <a:lnTo>
                  <a:pt x="12662" y="15984"/>
                </a:lnTo>
                <a:lnTo>
                  <a:pt x="12586" y="12336"/>
                </a:lnTo>
                <a:lnTo>
                  <a:pt x="13407" y="9072"/>
                </a:lnTo>
                <a:lnTo>
                  <a:pt x="14648" y="3024"/>
                </a:lnTo>
                <a:lnTo>
                  <a:pt x="15766" y="1728"/>
                </a:lnTo>
                <a:lnTo>
                  <a:pt x="16634" y="2592"/>
                </a:lnTo>
                <a:lnTo>
                  <a:pt x="17752" y="3456"/>
                </a:lnTo>
                <a:lnTo>
                  <a:pt x="18993" y="6912"/>
                </a:lnTo>
                <a:lnTo>
                  <a:pt x="19969" y="12336"/>
                </a:lnTo>
                <a:lnTo>
                  <a:pt x="19969" y="15839"/>
                </a:lnTo>
                <a:lnTo>
                  <a:pt x="18962" y="18758"/>
                </a:lnTo>
                <a:lnTo>
                  <a:pt x="18291" y="21386"/>
                </a:lnTo>
                <a:lnTo>
                  <a:pt x="16613" y="15839"/>
                </a:lnTo>
                <a:cubicBezTo>
                  <a:pt x="16613" y="15839"/>
                  <a:pt x="16469" y="11834"/>
                  <a:pt x="16613" y="10876"/>
                </a:cubicBezTo>
                <a:cubicBezTo>
                  <a:pt x="16807" y="9590"/>
                  <a:pt x="18372" y="6048"/>
                  <a:pt x="18372" y="6048"/>
                </a:cubicBezTo>
                <a:lnTo>
                  <a:pt x="18993" y="2160"/>
                </a:lnTo>
                <a:lnTo>
                  <a:pt x="19986" y="3456"/>
                </a:lnTo>
                <a:lnTo>
                  <a:pt x="20855" y="6048"/>
                </a:lnTo>
                <a:lnTo>
                  <a:pt x="21600" y="10800"/>
                </a:lnTo>
              </a:path>
            </a:pathLst>
          </a:cu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39" name="Line"/>
          <p:cNvSpPr/>
          <p:nvPr/>
        </p:nvSpPr>
        <p:spPr>
          <a:xfrm flipH="1" rot="18780000">
            <a:off x="10313596" y="2120262"/>
            <a:ext cx="266831" cy="63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621" y="6048"/>
                </a:lnTo>
                <a:lnTo>
                  <a:pt x="1241" y="3888"/>
                </a:lnTo>
                <a:lnTo>
                  <a:pt x="1986" y="1296"/>
                </a:lnTo>
                <a:lnTo>
                  <a:pt x="2979" y="432"/>
                </a:lnTo>
                <a:lnTo>
                  <a:pt x="3848" y="3888"/>
                </a:lnTo>
                <a:lnTo>
                  <a:pt x="4593" y="6912"/>
                </a:lnTo>
                <a:lnTo>
                  <a:pt x="4841" y="10368"/>
                </a:lnTo>
                <a:lnTo>
                  <a:pt x="5090" y="14256"/>
                </a:lnTo>
                <a:lnTo>
                  <a:pt x="4841" y="18144"/>
                </a:lnTo>
                <a:lnTo>
                  <a:pt x="3848" y="21600"/>
                </a:lnTo>
                <a:lnTo>
                  <a:pt x="2731" y="19008"/>
                </a:lnTo>
                <a:lnTo>
                  <a:pt x="3103" y="12960"/>
                </a:lnTo>
                <a:lnTo>
                  <a:pt x="3848" y="8640"/>
                </a:lnTo>
                <a:lnTo>
                  <a:pt x="4717" y="4320"/>
                </a:lnTo>
                <a:lnTo>
                  <a:pt x="5338" y="2592"/>
                </a:lnTo>
                <a:lnTo>
                  <a:pt x="6331" y="864"/>
                </a:lnTo>
                <a:lnTo>
                  <a:pt x="7324" y="0"/>
                </a:lnTo>
                <a:lnTo>
                  <a:pt x="8441" y="1296"/>
                </a:lnTo>
                <a:lnTo>
                  <a:pt x="8938" y="4320"/>
                </a:lnTo>
                <a:lnTo>
                  <a:pt x="9434" y="7344"/>
                </a:lnTo>
                <a:lnTo>
                  <a:pt x="10055" y="11232"/>
                </a:lnTo>
                <a:lnTo>
                  <a:pt x="10055" y="15120"/>
                </a:lnTo>
                <a:lnTo>
                  <a:pt x="9807" y="19008"/>
                </a:lnTo>
                <a:lnTo>
                  <a:pt x="8895" y="21386"/>
                </a:lnTo>
                <a:lnTo>
                  <a:pt x="7945" y="18144"/>
                </a:lnTo>
                <a:lnTo>
                  <a:pt x="7945" y="14688"/>
                </a:lnTo>
                <a:lnTo>
                  <a:pt x="8069" y="10800"/>
                </a:lnTo>
                <a:lnTo>
                  <a:pt x="8565" y="6912"/>
                </a:lnTo>
                <a:lnTo>
                  <a:pt x="9559" y="5616"/>
                </a:lnTo>
                <a:cubicBezTo>
                  <a:pt x="9559" y="5616"/>
                  <a:pt x="10205" y="3090"/>
                  <a:pt x="10428" y="2592"/>
                </a:cubicBezTo>
                <a:cubicBezTo>
                  <a:pt x="10619" y="2162"/>
                  <a:pt x="11421" y="1296"/>
                  <a:pt x="11421" y="1296"/>
                </a:cubicBezTo>
                <a:lnTo>
                  <a:pt x="12166" y="432"/>
                </a:lnTo>
                <a:lnTo>
                  <a:pt x="13283" y="864"/>
                </a:lnTo>
                <a:lnTo>
                  <a:pt x="13761" y="3286"/>
                </a:lnTo>
                <a:lnTo>
                  <a:pt x="14400" y="6480"/>
                </a:lnTo>
                <a:lnTo>
                  <a:pt x="14524" y="9072"/>
                </a:lnTo>
                <a:lnTo>
                  <a:pt x="14768" y="12336"/>
                </a:lnTo>
                <a:lnTo>
                  <a:pt x="14772" y="16848"/>
                </a:lnTo>
                <a:lnTo>
                  <a:pt x="13761" y="21386"/>
                </a:lnTo>
                <a:lnTo>
                  <a:pt x="12662" y="15984"/>
                </a:lnTo>
                <a:lnTo>
                  <a:pt x="12586" y="12336"/>
                </a:lnTo>
                <a:lnTo>
                  <a:pt x="13407" y="9072"/>
                </a:lnTo>
                <a:lnTo>
                  <a:pt x="14648" y="3024"/>
                </a:lnTo>
                <a:lnTo>
                  <a:pt x="15766" y="1728"/>
                </a:lnTo>
                <a:lnTo>
                  <a:pt x="16634" y="2592"/>
                </a:lnTo>
                <a:lnTo>
                  <a:pt x="17752" y="3456"/>
                </a:lnTo>
                <a:lnTo>
                  <a:pt x="18993" y="6912"/>
                </a:lnTo>
                <a:lnTo>
                  <a:pt x="19969" y="12336"/>
                </a:lnTo>
                <a:lnTo>
                  <a:pt x="19969" y="15839"/>
                </a:lnTo>
                <a:lnTo>
                  <a:pt x="18962" y="18758"/>
                </a:lnTo>
                <a:lnTo>
                  <a:pt x="18291" y="21386"/>
                </a:lnTo>
                <a:lnTo>
                  <a:pt x="16613" y="15839"/>
                </a:lnTo>
                <a:cubicBezTo>
                  <a:pt x="16613" y="15839"/>
                  <a:pt x="16469" y="11834"/>
                  <a:pt x="16613" y="10876"/>
                </a:cubicBezTo>
                <a:cubicBezTo>
                  <a:pt x="16807" y="9590"/>
                  <a:pt x="18372" y="6048"/>
                  <a:pt x="18372" y="6048"/>
                </a:cubicBezTo>
                <a:lnTo>
                  <a:pt x="18993" y="2160"/>
                </a:lnTo>
                <a:lnTo>
                  <a:pt x="19986" y="3456"/>
                </a:lnTo>
                <a:lnTo>
                  <a:pt x="20855" y="6048"/>
                </a:lnTo>
                <a:lnTo>
                  <a:pt x="21600" y="10800"/>
                </a:lnTo>
              </a:path>
            </a:pathLst>
          </a:cu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740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38085" y="1557617"/>
            <a:ext cx="715186" cy="288865"/>
          </a:xfrm>
          <a:prstGeom prst="rect">
            <a:avLst/>
          </a:prstGeom>
          <a:ln w="12700">
            <a:miter lim="400000"/>
          </a:ln>
        </p:spPr>
      </p:pic>
      <p:pic>
        <p:nvPicPr>
          <p:cNvPr id="741" name="image.png" descr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263592" y="1557617"/>
            <a:ext cx="547845" cy="197226"/>
          </a:xfrm>
          <a:prstGeom prst="rect">
            <a:avLst/>
          </a:prstGeom>
          <a:ln w="12700">
            <a:miter lim="400000"/>
          </a:ln>
        </p:spPr>
      </p:pic>
      <p:sp>
        <p:nvSpPr>
          <p:cNvPr id="742" name="Oval"/>
          <p:cNvSpPr/>
          <p:nvPr/>
        </p:nvSpPr>
        <p:spPr>
          <a:xfrm rot="1680000">
            <a:off x="10140293" y="1612108"/>
            <a:ext cx="437191" cy="1054103"/>
          </a:xfrm>
          <a:prstGeom prst="ellipse">
            <a:avLst/>
          </a:prstGeom>
          <a:solidFill>
            <a:srgbClr val="00D2A9">
              <a:alpha val="36999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43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44" name="Problem of jet trigger: surface bias"/>
          <p:cNvSpPr txBox="1"/>
          <p:nvPr/>
        </p:nvSpPr>
        <p:spPr>
          <a:xfrm>
            <a:off x="552450" y="101891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Problem of jet trigger: surface bias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Line"/>
          <p:cNvSpPr/>
          <p:nvPr/>
        </p:nvSpPr>
        <p:spPr>
          <a:xfrm>
            <a:off x="6605026" y="5576046"/>
            <a:ext cx="825117" cy="1994"/>
          </a:xfrm>
          <a:prstGeom prst="line">
            <a:avLst/>
          </a:prstGeom>
          <a:ln w="50800">
            <a:solidFill>
              <a:srgbClr val="000000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47" name="Line"/>
          <p:cNvSpPr/>
          <p:nvPr/>
        </p:nvSpPr>
        <p:spPr>
          <a:xfrm flipH="1">
            <a:off x="5593130" y="2354728"/>
            <a:ext cx="2682654" cy="2494183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48" name="Line"/>
          <p:cNvSpPr/>
          <p:nvPr/>
        </p:nvSpPr>
        <p:spPr>
          <a:xfrm flipH="1">
            <a:off x="6475717" y="5566085"/>
            <a:ext cx="1241779" cy="1994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49" name="Line"/>
          <p:cNvSpPr/>
          <p:nvPr/>
        </p:nvSpPr>
        <p:spPr>
          <a:xfrm flipV="1">
            <a:off x="8002796" y="1237129"/>
            <a:ext cx="685545" cy="1394512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50" name="Line"/>
          <p:cNvSpPr/>
          <p:nvPr/>
        </p:nvSpPr>
        <p:spPr>
          <a:xfrm flipV="1">
            <a:off x="8169050" y="1693333"/>
            <a:ext cx="714280" cy="772959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51" name="Line"/>
          <p:cNvSpPr/>
          <p:nvPr/>
        </p:nvSpPr>
        <p:spPr>
          <a:xfrm flipV="1">
            <a:off x="7512242" y="2035984"/>
            <a:ext cx="1742596" cy="1057837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52" name="Line"/>
          <p:cNvSpPr/>
          <p:nvPr/>
        </p:nvSpPr>
        <p:spPr>
          <a:xfrm flipH="1">
            <a:off x="8329146" y="1446305"/>
            <a:ext cx="1223307" cy="874558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53" name="Quark"/>
          <p:cNvSpPr txBox="1"/>
          <p:nvPr/>
        </p:nvSpPr>
        <p:spPr>
          <a:xfrm>
            <a:off x="6664758" y="5600700"/>
            <a:ext cx="1412876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Quark</a:t>
            </a:r>
          </a:p>
        </p:txBody>
      </p:sp>
      <p:sp>
        <p:nvSpPr>
          <p:cNvPr id="754" name="Gluon"/>
          <p:cNvSpPr txBox="1"/>
          <p:nvPr/>
        </p:nvSpPr>
        <p:spPr>
          <a:xfrm>
            <a:off x="4125786" y="4160370"/>
            <a:ext cx="1352192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Gluon</a:t>
            </a:r>
          </a:p>
        </p:txBody>
      </p:sp>
      <p:sp>
        <p:nvSpPr>
          <p:cNvPr id="755" name="Hadrons"/>
          <p:cNvSpPr txBox="1"/>
          <p:nvPr/>
        </p:nvSpPr>
        <p:spPr>
          <a:xfrm>
            <a:off x="9621211" y="1143000"/>
            <a:ext cx="2019302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Hadrons</a:t>
            </a:r>
          </a:p>
        </p:txBody>
      </p:sp>
      <p:sp>
        <p:nvSpPr>
          <p:cNvPr id="756" name="Line"/>
          <p:cNvSpPr/>
          <p:nvPr/>
        </p:nvSpPr>
        <p:spPr>
          <a:xfrm flipH="1" flipV="1">
            <a:off x="5574658" y="4880783"/>
            <a:ext cx="944164" cy="699249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57" name="Oval"/>
          <p:cNvSpPr/>
          <p:nvPr/>
        </p:nvSpPr>
        <p:spPr>
          <a:xfrm rot="2580000">
            <a:off x="7321468" y="1994043"/>
            <a:ext cx="784067" cy="1777005"/>
          </a:xfrm>
          <a:prstGeom prst="ellipse">
            <a:avLst/>
          </a:prstGeom>
          <a:solidFill>
            <a:srgbClr val="00D2A9">
              <a:alpha val="36999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58" name="Line"/>
          <p:cNvSpPr/>
          <p:nvPr/>
        </p:nvSpPr>
        <p:spPr>
          <a:xfrm>
            <a:off x="4675651" y="4803090"/>
            <a:ext cx="956479" cy="296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621" y="6048"/>
                </a:lnTo>
                <a:lnTo>
                  <a:pt x="1241" y="3888"/>
                </a:lnTo>
                <a:lnTo>
                  <a:pt x="1986" y="1296"/>
                </a:lnTo>
                <a:lnTo>
                  <a:pt x="2979" y="432"/>
                </a:lnTo>
                <a:lnTo>
                  <a:pt x="3848" y="3888"/>
                </a:lnTo>
                <a:lnTo>
                  <a:pt x="4593" y="6912"/>
                </a:lnTo>
                <a:lnTo>
                  <a:pt x="4841" y="10368"/>
                </a:lnTo>
                <a:lnTo>
                  <a:pt x="5090" y="14256"/>
                </a:lnTo>
                <a:lnTo>
                  <a:pt x="4841" y="18144"/>
                </a:lnTo>
                <a:lnTo>
                  <a:pt x="3848" y="21600"/>
                </a:lnTo>
                <a:lnTo>
                  <a:pt x="2731" y="19008"/>
                </a:lnTo>
                <a:lnTo>
                  <a:pt x="3103" y="12960"/>
                </a:lnTo>
                <a:lnTo>
                  <a:pt x="3848" y="8640"/>
                </a:lnTo>
                <a:lnTo>
                  <a:pt x="4717" y="4320"/>
                </a:lnTo>
                <a:lnTo>
                  <a:pt x="5338" y="2592"/>
                </a:lnTo>
                <a:lnTo>
                  <a:pt x="6331" y="864"/>
                </a:lnTo>
                <a:lnTo>
                  <a:pt x="7324" y="0"/>
                </a:lnTo>
                <a:lnTo>
                  <a:pt x="8441" y="1296"/>
                </a:lnTo>
                <a:lnTo>
                  <a:pt x="8938" y="4320"/>
                </a:lnTo>
                <a:lnTo>
                  <a:pt x="9434" y="7344"/>
                </a:lnTo>
                <a:lnTo>
                  <a:pt x="10055" y="11232"/>
                </a:lnTo>
                <a:lnTo>
                  <a:pt x="10055" y="15120"/>
                </a:lnTo>
                <a:lnTo>
                  <a:pt x="9807" y="19008"/>
                </a:lnTo>
                <a:lnTo>
                  <a:pt x="8895" y="21386"/>
                </a:lnTo>
                <a:lnTo>
                  <a:pt x="7945" y="18144"/>
                </a:lnTo>
                <a:lnTo>
                  <a:pt x="7945" y="14688"/>
                </a:lnTo>
                <a:lnTo>
                  <a:pt x="8069" y="10800"/>
                </a:lnTo>
                <a:lnTo>
                  <a:pt x="8566" y="6912"/>
                </a:lnTo>
                <a:lnTo>
                  <a:pt x="9559" y="5616"/>
                </a:lnTo>
                <a:cubicBezTo>
                  <a:pt x="9559" y="5616"/>
                  <a:pt x="10205" y="3090"/>
                  <a:pt x="10428" y="2592"/>
                </a:cubicBezTo>
                <a:cubicBezTo>
                  <a:pt x="10619" y="2162"/>
                  <a:pt x="11421" y="1296"/>
                  <a:pt x="11421" y="1296"/>
                </a:cubicBezTo>
                <a:lnTo>
                  <a:pt x="12166" y="432"/>
                </a:lnTo>
                <a:lnTo>
                  <a:pt x="13283" y="864"/>
                </a:lnTo>
                <a:lnTo>
                  <a:pt x="13761" y="3286"/>
                </a:lnTo>
                <a:lnTo>
                  <a:pt x="14400" y="6480"/>
                </a:lnTo>
                <a:lnTo>
                  <a:pt x="14524" y="9072"/>
                </a:lnTo>
                <a:lnTo>
                  <a:pt x="14768" y="12336"/>
                </a:lnTo>
                <a:lnTo>
                  <a:pt x="14772" y="16848"/>
                </a:lnTo>
                <a:lnTo>
                  <a:pt x="13761" y="21386"/>
                </a:lnTo>
                <a:lnTo>
                  <a:pt x="12662" y="15984"/>
                </a:lnTo>
                <a:lnTo>
                  <a:pt x="12586" y="12336"/>
                </a:lnTo>
                <a:lnTo>
                  <a:pt x="13407" y="9072"/>
                </a:lnTo>
                <a:lnTo>
                  <a:pt x="14648" y="3024"/>
                </a:lnTo>
                <a:lnTo>
                  <a:pt x="15766" y="1728"/>
                </a:lnTo>
                <a:lnTo>
                  <a:pt x="16634" y="2592"/>
                </a:lnTo>
                <a:lnTo>
                  <a:pt x="17752" y="3456"/>
                </a:lnTo>
                <a:lnTo>
                  <a:pt x="18993" y="6912"/>
                </a:lnTo>
                <a:lnTo>
                  <a:pt x="19969" y="12336"/>
                </a:lnTo>
                <a:lnTo>
                  <a:pt x="19969" y="15839"/>
                </a:lnTo>
                <a:lnTo>
                  <a:pt x="18962" y="18758"/>
                </a:lnTo>
                <a:lnTo>
                  <a:pt x="18291" y="21386"/>
                </a:lnTo>
                <a:lnTo>
                  <a:pt x="16613" y="15839"/>
                </a:lnTo>
                <a:cubicBezTo>
                  <a:pt x="16613" y="15839"/>
                  <a:pt x="16469" y="11834"/>
                  <a:pt x="16613" y="10876"/>
                </a:cubicBezTo>
                <a:cubicBezTo>
                  <a:pt x="16807" y="9590"/>
                  <a:pt x="18372" y="6048"/>
                  <a:pt x="18372" y="6048"/>
                </a:cubicBezTo>
                <a:lnTo>
                  <a:pt x="18993" y="2160"/>
                </a:lnTo>
                <a:lnTo>
                  <a:pt x="19986" y="3456"/>
                </a:lnTo>
                <a:lnTo>
                  <a:pt x="20855" y="6048"/>
                </a:lnTo>
                <a:lnTo>
                  <a:pt x="21600" y="10800"/>
                </a:lnTo>
              </a:path>
            </a:pathLst>
          </a:cu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59" name="Line"/>
          <p:cNvSpPr/>
          <p:nvPr/>
        </p:nvSpPr>
        <p:spPr>
          <a:xfrm rot="18360000">
            <a:off x="5332972" y="6118771"/>
            <a:ext cx="1580447" cy="352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278"/>
                </a:moveTo>
                <a:lnTo>
                  <a:pt x="611" y="7902"/>
                </a:lnTo>
                <a:lnTo>
                  <a:pt x="1223" y="4215"/>
                </a:lnTo>
                <a:lnTo>
                  <a:pt x="1936" y="4215"/>
                </a:lnTo>
                <a:lnTo>
                  <a:pt x="2445" y="9483"/>
                </a:lnTo>
                <a:lnTo>
                  <a:pt x="2751" y="13171"/>
                </a:lnTo>
                <a:lnTo>
                  <a:pt x="3362" y="17385"/>
                </a:lnTo>
                <a:lnTo>
                  <a:pt x="3668" y="20019"/>
                </a:lnTo>
                <a:lnTo>
                  <a:pt x="4279" y="21073"/>
                </a:lnTo>
                <a:lnTo>
                  <a:pt x="5196" y="16859"/>
                </a:lnTo>
                <a:lnTo>
                  <a:pt x="5298" y="13171"/>
                </a:lnTo>
                <a:lnTo>
                  <a:pt x="5706" y="8956"/>
                </a:lnTo>
                <a:lnTo>
                  <a:pt x="6113" y="5268"/>
                </a:lnTo>
                <a:lnTo>
                  <a:pt x="6623" y="2107"/>
                </a:lnTo>
                <a:lnTo>
                  <a:pt x="7234" y="2107"/>
                </a:lnTo>
                <a:lnTo>
                  <a:pt x="7438" y="5268"/>
                </a:lnTo>
                <a:lnTo>
                  <a:pt x="8049" y="10537"/>
                </a:lnTo>
                <a:lnTo>
                  <a:pt x="8660" y="14224"/>
                </a:lnTo>
                <a:lnTo>
                  <a:pt x="8864" y="17912"/>
                </a:lnTo>
                <a:lnTo>
                  <a:pt x="9374" y="21600"/>
                </a:lnTo>
                <a:lnTo>
                  <a:pt x="9985" y="20546"/>
                </a:lnTo>
                <a:lnTo>
                  <a:pt x="10494" y="16332"/>
                </a:lnTo>
                <a:lnTo>
                  <a:pt x="10698" y="10010"/>
                </a:lnTo>
                <a:lnTo>
                  <a:pt x="11106" y="6849"/>
                </a:lnTo>
                <a:lnTo>
                  <a:pt x="11411" y="3161"/>
                </a:lnTo>
                <a:lnTo>
                  <a:pt x="11921" y="2107"/>
                </a:lnTo>
                <a:lnTo>
                  <a:pt x="12634" y="3161"/>
                </a:lnTo>
                <a:lnTo>
                  <a:pt x="13143" y="6849"/>
                </a:lnTo>
                <a:lnTo>
                  <a:pt x="13449" y="11590"/>
                </a:lnTo>
                <a:lnTo>
                  <a:pt x="14060" y="15278"/>
                </a:lnTo>
                <a:lnTo>
                  <a:pt x="14774" y="18439"/>
                </a:lnTo>
                <a:lnTo>
                  <a:pt x="15283" y="17912"/>
                </a:lnTo>
                <a:lnTo>
                  <a:pt x="15996" y="11590"/>
                </a:lnTo>
                <a:lnTo>
                  <a:pt x="16200" y="7902"/>
                </a:lnTo>
                <a:lnTo>
                  <a:pt x="16506" y="3161"/>
                </a:lnTo>
                <a:lnTo>
                  <a:pt x="16913" y="527"/>
                </a:lnTo>
                <a:lnTo>
                  <a:pt x="17525" y="0"/>
                </a:lnTo>
                <a:lnTo>
                  <a:pt x="18136" y="3161"/>
                </a:lnTo>
                <a:lnTo>
                  <a:pt x="18442" y="7376"/>
                </a:lnTo>
                <a:lnTo>
                  <a:pt x="18951" y="10010"/>
                </a:lnTo>
                <a:lnTo>
                  <a:pt x="19562" y="13698"/>
                </a:lnTo>
                <a:lnTo>
                  <a:pt x="20072" y="16332"/>
                </a:lnTo>
                <a:lnTo>
                  <a:pt x="20887" y="14751"/>
                </a:lnTo>
                <a:lnTo>
                  <a:pt x="21192" y="9483"/>
                </a:lnTo>
                <a:lnTo>
                  <a:pt x="21600" y="3161"/>
                </a:lnTo>
              </a:path>
            </a:pathLst>
          </a:cu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60" name="Line"/>
          <p:cNvSpPr/>
          <p:nvPr/>
        </p:nvSpPr>
        <p:spPr>
          <a:xfrm rot="18360000">
            <a:off x="4551960" y="7422642"/>
            <a:ext cx="1580447" cy="3546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278"/>
                </a:moveTo>
                <a:lnTo>
                  <a:pt x="611" y="7902"/>
                </a:lnTo>
                <a:lnTo>
                  <a:pt x="1223" y="4215"/>
                </a:lnTo>
                <a:lnTo>
                  <a:pt x="1936" y="4215"/>
                </a:lnTo>
                <a:lnTo>
                  <a:pt x="2445" y="9483"/>
                </a:lnTo>
                <a:lnTo>
                  <a:pt x="2751" y="13171"/>
                </a:lnTo>
                <a:lnTo>
                  <a:pt x="3362" y="17385"/>
                </a:lnTo>
                <a:lnTo>
                  <a:pt x="3668" y="20019"/>
                </a:lnTo>
                <a:lnTo>
                  <a:pt x="4279" y="21073"/>
                </a:lnTo>
                <a:lnTo>
                  <a:pt x="5196" y="16859"/>
                </a:lnTo>
                <a:lnTo>
                  <a:pt x="5298" y="13171"/>
                </a:lnTo>
                <a:lnTo>
                  <a:pt x="5706" y="8956"/>
                </a:lnTo>
                <a:lnTo>
                  <a:pt x="6113" y="5268"/>
                </a:lnTo>
                <a:lnTo>
                  <a:pt x="6623" y="2107"/>
                </a:lnTo>
                <a:lnTo>
                  <a:pt x="7234" y="2107"/>
                </a:lnTo>
                <a:lnTo>
                  <a:pt x="7438" y="5268"/>
                </a:lnTo>
                <a:lnTo>
                  <a:pt x="8049" y="10537"/>
                </a:lnTo>
                <a:lnTo>
                  <a:pt x="8660" y="14224"/>
                </a:lnTo>
                <a:lnTo>
                  <a:pt x="8864" y="17912"/>
                </a:lnTo>
                <a:lnTo>
                  <a:pt x="9374" y="21600"/>
                </a:lnTo>
                <a:lnTo>
                  <a:pt x="9985" y="20546"/>
                </a:lnTo>
                <a:lnTo>
                  <a:pt x="10494" y="16332"/>
                </a:lnTo>
                <a:lnTo>
                  <a:pt x="10698" y="10010"/>
                </a:lnTo>
                <a:lnTo>
                  <a:pt x="11106" y="6849"/>
                </a:lnTo>
                <a:lnTo>
                  <a:pt x="11411" y="3161"/>
                </a:lnTo>
                <a:lnTo>
                  <a:pt x="11921" y="2107"/>
                </a:lnTo>
                <a:lnTo>
                  <a:pt x="12634" y="3161"/>
                </a:lnTo>
                <a:lnTo>
                  <a:pt x="13143" y="6849"/>
                </a:lnTo>
                <a:lnTo>
                  <a:pt x="13449" y="11590"/>
                </a:lnTo>
                <a:lnTo>
                  <a:pt x="14060" y="15278"/>
                </a:lnTo>
                <a:lnTo>
                  <a:pt x="14774" y="18439"/>
                </a:lnTo>
                <a:lnTo>
                  <a:pt x="15283" y="17912"/>
                </a:lnTo>
                <a:lnTo>
                  <a:pt x="15996" y="11590"/>
                </a:lnTo>
                <a:lnTo>
                  <a:pt x="16200" y="7902"/>
                </a:lnTo>
                <a:lnTo>
                  <a:pt x="16506" y="3161"/>
                </a:lnTo>
                <a:lnTo>
                  <a:pt x="16913" y="527"/>
                </a:lnTo>
                <a:lnTo>
                  <a:pt x="17525" y="0"/>
                </a:lnTo>
                <a:lnTo>
                  <a:pt x="18136" y="3161"/>
                </a:lnTo>
                <a:lnTo>
                  <a:pt x="18442" y="7376"/>
                </a:lnTo>
                <a:lnTo>
                  <a:pt x="18951" y="10010"/>
                </a:lnTo>
                <a:lnTo>
                  <a:pt x="19562" y="13698"/>
                </a:lnTo>
                <a:lnTo>
                  <a:pt x="20072" y="16332"/>
                </a:lnTo>
                <a:lnTo>
                  <a:pt x="20887" y="14751"/>
                </a:lnTo>
                <a:lnTo>
                  <a:pt x="21192" y="9483"/>
                </a:lnTo>
                <a:lnTo>
                  <a:pt x="21600" y="3161"/>
                </a:lnTo>
              </a:path>
            </a:pathLst>
          </a:cu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61" name="Line"/>
          <p:cNvSpPr/>
          <p:nvPr/>
        </p:nvSpPr>
        <p:spPr>
          <a:xfrm rot="18360000">
            <a:off x="3935202" y="8377877"/>
            <a:ext cx="1580447" cy="352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278"/>
                </a:moveTo>
                <a:lnTo>
                  <a:pt x="611" y="7902"/>
                </a:lnTo>
                <a:lnTo>
                  <a:pt x="1223" y="4215"/>
                </a:lnTo>
                <a:lnTo>
                  <a:pt x="1936" y="4215"/>
                </a:lnTo>
                <a:lnTo>
                  <a:pt x="2445" y="9483"/>
                </a:lnTo>
                <a:lnTo>
                  <a:pt x="2751" y="13171"/>
                </a:lnTo>
                <a:lnTo>
                  <a:pt x="3362" y="17385"/>
                </a:lnTo>
                <a:lnTo>
                  <a:pt x="3668" y="20019"/>
                </a:lnTo>
                <a:lnTo>
                  <a:pt x="4279" y="21073"/>
                </a:lnTo>
                <a:lnTo>
                  <a:pt x="5196" y="16859"/>
                </a:lnTo>
                <a:lnTo>
                  <a:pt x="5298" y="13171"/>
                </a:lnTo>
                <a:lnTo>
                  <a:pt x="5706" y="8956"/>
                </a:lnTo>
                <a:lnTo>
                  <a:pt x="6113" y="5268"/>
                </a:lnTo>
                <a:lnTo>
                  <a:pt x="6623" y="2107"/>
                </a:lnTo>
                <a:lnTo>
                  <a:pt x="7234" y="2107"/>
                </a:lnTo>
                <a:lnTo>
                  <a:pt x="7438" y="5268"/>
                </a:lnTo>
                <a:lnTo>
                  <a:pt x="8049" y="10537"/>
                </a:lnTo>
                <a:lnTo>
                  <a:pt x="8660" y="14224"/>
                </a:lnTo>
                <a:lnTo>
                  <a:pt x="8864" y="17912"/>
                </a:lnTo>
                <a:lnTo>
                  <a:pt x="9374" y="21600"/>
                </a:lnTo>
                <a:lnTo>
                  <a:pt x="9985" y="20546"/>
                </a:lnTo>
                <a:lnTo>
                  <a:pt x="10494" y="16332"/>
                </a:lnTo>
                <a:lnTo>
                  <a:pt x="10698" y="10010"/>
                </a:lnTo>
                <a:lnTo>
                  <a:pt x="11106" y="6849"/>
                </a:lnTo>
                <a:lnTo>
                  <a:pt x="11411" y="3161"/>
                </a:lnTo>
                <a:lnTo>
                  <a:pt x="11921" y="2107"/>
                </a:lnTo>
                <a:lnTo>
                  <a:pt x="12634" y="3161"/>
                </a:lnTo>
                <a:lnTo>
                  <a:pt x="13143" y="6849"/>
                </a:lnTo>
                <a:lnTo>
                  <a:pt x="13449" y="11590"/>
                </a:lnTo>
                <a:lnTo>
                  <a:pt x="14060" y="15278"/>
                </a:lnTo>
                <a:lnTo>
                  <a:pt x="14774" y="18439"/>
                </a:lnTo>
                <a:lnTo>
                  <a:pt x="15283" y="17912"/>
                </a:lnTo>
                <a:lnTo>
                  <a:pt x="15996" y="11590"/>
                </a:lnTo>
                <a:lnTo>
                  <a:pt x="16200" y="7902"/>
                </a:lnTo>
                <a:lnTo>
                  <a:pt x="16506" y="3161"/>
                </a:lnTo>
                <a:lnTo>
                  <a:pt x="16913" y="527"/>
                </a:lnTo>
                <a:lnTo>
                  <a:pt x="17525" y="0"/>
                </a:lnTo>
                <a:lnTo>
                  <a:pt x="18136" y="3161"/>
                </a:lnTo>
                <a:lnTo>
                  <a:pt x="18442" y="7376"/>
                </a:lnTo>
                <a:lnTo>
                  <a:pt x="18951" y="10010"/>
                </a:lnTo>
                <a:lnTo>
                  <a:pt x="19562" y="13698"/>
                </a:lnTo>
                <a:lnTo>
                  <a:pt x="20072" y="16332"/>
                </a:lnTo>
                <a:lnTo>
                  <a:pt x="20887" y="14751"/>
                </a:lnTo>
                <a:lnTo>
                  <a:pt x="21192" y="9483"/>
                </a:lnTo>
                <a:lnTo>
                  <a:pt x="21600" y="3161"/>
                </a:lnTo>
              </a:path>
            </a:pathLst>
          </a:cu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62" name="Jet"/>
          <p:cNvSpPr txBox="1"/>
          <p:nvPr/>
        </p:nvSpPr>
        <p:spPr>
          <a:xfrm>
            <a:off x="10077870" y="1915458"/>
            <a:ext cx="806699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600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defRPr>
            </a:lvl1pPr>
          </a:lstStyle>
          <a:p>
            <a:pPr/>
            <a:r>
              <a:t>Jet</a:t>
            </a:r>
          </a:p>
        </p:txBody>
      </p:sp>
      <p:sp>
        <p:nvSpPr>
          <p:cNvPr id="763" name="Photon"/>
          <p:cNvSpPr txBox="1"/>
          <p:nvPr/>
        </p:nvSpPr>
        <p:spPr>
          <a:xfrm>
            <a:off x="5620842" y="8061262"/>
            <a:ext cx="2257773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6000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defRPr>
            </a:lvl1pPr>
          </a:lstStyle>
          <a:p>
            <a:pPr/>
            <a:r>
              <a:t>Photon</a:t>
            </a:r>
          </a:p>
        </p:txBody>
      </p:sp>
      <p:sp>
        <p:nvSpPr>
          <p:cNvPr id="764" name="photon+jet…"/>
          <p:cNvSpPr txBox="1"/>
          <p:nvPr/>
        </p:nvSpPr>
        <p:spPr>
          <a:xfrm>
            <a:off x="339178" y="1422945"/>
            <a:ext cx="5702303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 b="1" sz="3400">
                <a:uFill>
                  <a:solidFill>
                    <a:srgbClr val="000000"/>
                  </a:solidFill>
                </a:uFill>
              </a:defRPr>
            </a:pPr>
            <a:r>
              <a:t>photon+jet</a:t>
            </a:r>
          </a:p>
          <a:p>
            <a:pPr>
              <a:defRPr b="1" sz="3400">
                <a:uFill>
                  <a:solidFill>
                    <a:srgbClr val="000000"/>
                  </a:solidFill>
                </a:uFill>
              </a:defRPr>
            </a:pPr>
          </a:p>
          <a:p>
            <a:pPr>
              <a:defRPr b="1" sz="340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pPr>
            <a:r>
              <a:t>Surface bias is removed!</a:t>
            </a:r>
          </a:p>
        </p:txBody>
      </p:sp>
      <p:grpSp>
        <p:nvGrpSpPr>
          <p:cNvPr id="767" name="Group"/>
          <p:cNvGrpSpPr/>
          <p:nvPr/>
        </p:nvGrpSpPr>
        <p:grpSpPr>
          <a:xfrm>
            <a:off x="7212852" y="2798979"/>
            <a:ext cx="4756230" cy="5727703"/>
            <a:chOff x="0" y="0"/>
            <a:chExt cx="4756228" cy="5727701"/>
          </a:xfrm>
        </p:grpSpPr>
        <p:sp>
          <p:nvSpPr>
            <p:cNvPr id="765" name="pTphoton ~ pTJet"/>
            <p:cNvSpPr txBox="1"/>
            <p:nvPr/>
          </p:nvSpPr>
          <p:spPr>
            <a:xfrm>
              <a:off x="1210299" y="4008039"/>
              <a:ext cx="3545930" cy="736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>
                <a:defRPr sz="5000">
                  <a:uFill>
                    <a:solidFill>
                      <a:srgbClr val="000000"/>
                    </a:solidFill>
                  </a:uFill>
                </a:defRPr>
              </a:pPr>
              <a:r>
                <a:t>p</a:t>
              </a:r>
              <a:r>
                <a:rPr baseline="-5998"/>
                <a:t>T</a:t>
              </a:r>
              <a:r>
                <a:rPr baseline="31999"/>
                <a:t>photon</a:t>
              </a:r>
              <a:r>
                <a:t> ~ p</a:t>
              </a:r>
              <a:r>
                <a:rPr baseline="-5998" sz="4600"/>
                <a:t>T</a:t>
              </a:r>
              <a:r>
                <a:rPr baseline="31999"/>
                <a:t>Jet</a:t>
              </a:r>
            </a:p>
          </p:txBody>
        </p:sp>
        <p:sp>
          <p:nvSpPr>
            <p:cNvPr id="766" name="Line"/>
            <p:cNvSpPr/>
            <p:nvPr/>
          </p:nvSpPr>
          <p:spPr>
            <a:xfrm>
              <a:off x="0" y="-1"/>
              <a:ext cx="3706683" cy="5727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70" h="21600" fill="norm" stroke="1" extrusionOk="0">
                  <a:moveTo>
                    <a:pt x="13299" y="0"/>
                  </a:moveTo>
                  <a:cubicBezTo>
                    <a:pt x="13299" y="0"/>
                    <a:pt x="21600" y="3441"/>
                    <a:pt x="13570" y="11001"/>
                  </a:cubicBezTo>
                  <a:cubicBezTo>
                    <a:pt x="5540" y="18562"/>
                    <a:pt x="0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ysDot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768" name="“quark-gluon…"/>
          <p:cNvSpPr txBox="1"/>
          <p:nvPr/>
        </p:nvSpPr>
        <p:spPr>
          <a:xfrm>
            <a:off x="-12700" y="5601446"/>
            <a:ext cx="502920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>
                <a:uFill>
                  <a:solidFill>
                    <a:srgbClr val="000000"/>
                  </a:solidFill>
                </a:uFill>
              </a:defRPr>
            </a:pPr>
            <a:r>
              <a:t>“quark-gluon </a:t>
            </a:r>
          </a:p>
          <a:p>
            <a:pPr>
              <a:defRPr>
                <a:uFill>
                  <a:solidFill>
                    <a:srgbClr val="000000"/>
                  </a:solidFill>
                </a:uFill>
              </a:defRPr>
            </a:pPr>
            <a:r>
              <a:t>compton scattering”</a:t>
            </a:r>
          </a:p>
        </p:txBody>
      </p:sp>
      <p:sp>
        <p:nvSpPr>
          <p:cNvPr id="769" name="Line"/>
          <p:cNvSpPr/>
          <p:nvPr/>
        </p:nvSpPr>
        <p:spPr>
          <a:xfrm flipH="1" rot="16980000">
            <a:off x="7378672" y="2696492"/>
            <a:ext cx="681440" cy="657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621" y="6048"/>
                </a:lnTo>
                <a:lnTo>
                  <a:pt x="1241" y="3888"/>
                </a:lnTo>
                <a:lnTo>
                  <a:pt x="1986" y="1296"/>
                </a:lnTo>
                <a:lnTo>
                  <a:pt x="2979" y="432"/>
                </a:lnTo>
                <a:lnTo>
                  <a:pt x="3848" y="3888"/>
                </a:lnTo>
                <a:lnTo>
                  <a:pt x="4593" y="6912"/>
                </a:lnTo>
                <a:lnTo>
                  <a:pt x="4841" y="10368"/>
                </a:lnTo>
                <a:lnTo>
                  <a:pt x="5090" y="14256"/>
                </a:lnTo>
                <a:lnTo>
                  <a:pt x="4841" y="18144"/>
                </a:lnTo>
                <a:lnTo>
                  <a:pt x="3848" y="21600"/>
                </a:lnTo>
                <a:lnTo>
                  <a:pt x="2731" y="19008"/>
                </a:lnTo>
                <a:lnTo>
                  <a:pt x="3103" y="12960"/>
                </a:lnTo>
                <a:lnTo>
                  <a:pt x="3848" y="8640"/>
                </a:lnTo>
                <a:lnTo>
                  <a:pt x="4717" y="4320"/>
                </a:lnTo>
                <a:lnTo>
                  <a:pt x="5338" y="2592"/>
                </a:lnTo>
                <a:lnTo>
                  <a:pt x="6331" y="864"/>
                </a:lnTo>
                <a:lnTo>
                  <a:pt x="7324" y="0"/>
                </a:lnTo>
                <a:lnTo>
                  <a:pt x="8441" y="1296"/>
                </a:lnTo>
                <a:lnTo>
                  <a:pt x="8938" y="4320"/>
                </a:lnTo>
                <a:lnTo>
                  <a:pt x="9434" y="7344"/>
                </a:lnTo>
                <a:lnTo>
                  <a:pt x="10055" y="11232"/>
                </a:lnTo>
                <a:lnTo>
                  <a:pt x="10055" y="15120"/>
                </a:lnTo>
                <a:lnTo>
                  <a:pt x="9807" y="19008"/>
                </a:lnTo>
                <a:lnTo>
                  <a:pt x="8895" y="21386"/>
                </a:lnTo>
                <a:lnTo>
                  <a:pt x="7945" y="18144"/>
                </a:lnTo>
                <a:lnTo>
                  <a:pt x="7945" y="14688"/>
                </a:lnTo>
                <a:lnTo>
                  <a:pt x="8069" y="10800"/>
                </a:lnTo>
                <a:lnTo>
                  <a:pt x="8565" y="6912"/>
                </a:lnTo>
                <a:lnTo>
                  <a:pt x="9559" y="5616"/>
                </a:lnTo>
                <a:cubicBezTo>
                  <a:pt x="9559" y="5616"/>
                  <a:pt x="10205" y="3090"/>
                  <a:pt x="10428" y="2592"/>
                </a:cubicBezTo>
                <a:cubicBezTo>
                  <a:pt x="10619" y="2162"/>
                  <a:pt x="11421" y="1296"/>
                  <a:pt x="11421" y="1296"/>
                </a:cubicBezTo>
                <a:lnTo>
                  <a:pt x="12166" y="432"/>
                </a:lnTo>
                <a:lnTo>
                  <a:pt x="13283" y="864"/>
                </a:lnTo>
                <a:lnTo>
                  <a:pt x="13761" y="3286"/>
                </a:lnTo>
                <a:lnTo>
                  <a:pt x="14400" y="6480"/>
                </a:lnTo>
                <a:lnTo>
                  <a:pt x="14524" y="9072"/>
                </a:lnTo>
                <a:lnTo>
                  <a:pt x="14768" y="12336"/>
                </a:lnTo>
                <a:lnTo>
                  <a:pt x="14772" y="16848"/>
                </a:lnTo>
                <a:lnTo>
                  <a:pt x="13761" y="21386"/>
                </a:lnTo>
                <a:lnTo>
                  <a:pt x="12662" y="15984"/>
                </a:lnTo>
                <a:lnTo>
                  <a:pt x="12586" y="12336"/>
                </a:lnTo>
                <a:lnTo>
                  <a:pt x="13407" y="9072"/>
                </a:lnTo>
                <a:lnTo>
                  <a:pt x="14648" y="3024"/>
                </a:lnTo>
                <a:lnTo>
                  <a:pt x="15766" y="1728"/>
                </a:lnTo>
                <a:lnTo>
                  <a:pt x="16634" y="2592"/>
                </a:lnTo>
                <a:lnTo>
                  <a:pt x="17752" y="3456"/>
                </a:lnTo>
                <a:lnTo>
                  <a:pt x="18993" y="6912"/>
                </a:lnTo>
                <a:lnTo>
                  <a:pt x="19969" y="12336"/>
                </a:lnTo>
                <a:lnTo>
                  <a:pt x="19969" y="15839"/>
                </a:lnTo>
                <a:lnTo>
                  <a:pt x="18962" y="18758"/>
                </a:lnTo>
                <a:lnTo>
                  <a:pt x="18291" y="21386"/>
                </a:lnTo>
                <a:lnTo>
                  <a:pt x="16613" y="15839"/>
                </a:lnTo>
                <a:cubicBezTo>
                  <a:pt x="16613" y="15839"/>
                  <a:pt x="16469" y="11834"/>
                  <a:pt x="16613" y="10876"/>
                </a:cubicBezTo>
                <a:cubicBezTo>
                  <a:pt x="16807" y="9590"/>
                  <a:pt x="18372" y="6048"/>
                  <a:pt x="18372" y="6048"/>
                </a:cubicBezTo>
                <a:lnTo>
                  <a:pt x="18993" y="2160"/>
                </a:lnTo>
                <a:lnTo>
                  <a:pt x="19986" y="3456"/>
                </a:lnTo>
                <a:lnTo>
                  <a:pt x="20855" y="6048"/>
                </a:lnTo>
                <a:lnTo>
                  <a:pt x="21600" y="10800"/>
                </a:lnTo>
              </a:path>
            </a:pathLst>
          </a:custGeom>
          <a:ln w="381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70" name="Line"/>
          <p:cNvSpPr/>
          <p:nvPr/>
        </p:nvSpPr>
        <p:spPr>
          <a:xfrm flipH="1" rot="20340000">
            <a:off x="7665232" y="2736120"/>
            <a:ext cx="545974" cy="99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621" y="6048"/>
                </a:lnTo>
                <a:lnTo>
                  <a:pt x="1241" y="3888"/>
                </a:lnTo>
                <a:lnTo>
                  <a:pt x="1986" y="1296"/>
                </a:lnTo>
                <a:lnTo>
                  <a:pt x="2979" y="432"/>
                </a:lnTo>
                <a:lnTo>
                  <a:pt x="3848" y="3888"/>
                </a:lnTo>
                <a:lnTo>
                  <a:pt x="4593" y="6912"/>
                </a:lnTo>
                <a:lnTo>
                  <a:pt x="4841" y="10368"/>
                </a:lnTo>
                <a:lnTo>
                  <a:pt x="5090" y="14256"/>
                </a:lnTo>
                <a:lnTo>
                  <a:pt x="4841" y="18144"/>
                </a:lnTo>
                <a:lnTo>
                  <a:pt x="3848" y="21600"/>
                </a:lnTo>
                <a:lnTo>
                  <a:pt x="2731" y="19008"/>
                </a:lnTo>
                <a:lnTo>
                  <a:pt x="3103" y="12960"/>
                </a:lnTo>
                <a:lnTo>
                  <a:pt x="3848" y="8640"/>
                </a:lnTo>
                <a:lnTo>
                  <a:pt x="4717" y="4320"/>
                </a:lnTo>
                <a:lnTo>
                  <a:pt x="5338" y="2592"/>
                </a:lnTo>
                <a:lnTo>
                  <a:pt x="6331" y="864"/>
                </a:lnTo>
                <a:lnTo>
                  <a:pt x="7324" y="0"/>
                </a:lnTo>
                <a:lnTo>
                  <a:pt x="8441" y="1296"/>
                </a:lnTo>
                <a:lnTo>
                  <a:pt x="8938" y="4320"/>
                </a:lnTo>
                <a:lnTo>
                  <a:pt x="9434" y="7344"/>
                </a:lnTo>
                <a:lnTo>
                  <a:pt x="10055" y="11232"/>
                </a:lnTo>
                <a:lnTo>
                  <a:pt x="10055" y="15120"/>
                </a:lnTo>
                <a:lnTo>
                  <a:pt x="9807" y="19008"/>
                </a:lnTo>
                <a:lnTo>
                  <a:pt x="8895" y="21386"/>
                </a:lnTo>
                <a:lnTo>
                  <a:pt x="7945" y="18144"/>
                </a:lnTo>
                <a:lnTo>
                  <a:pt x="7945" y="14688"/>
                </a:lnTo>
                <a:lnTo>
                  <a:pt x="8069" y="10800"/>
                </a:lnTo>
                <a:lnTo>
                  <a:pt x="8565" y="6912"/>
                </a:lnTo>
                <a:lnTo>
                  <a:pt x="9559" y="5616"/>
                </a:lnTo>
                <a:cubicBezTo>
                  <a:pt x="9559" y="5616"/>
                  <a:pt x="10205" y="3090"/>
                  <a:pt x="10428" y="2592"/>
                </a:cubicBezTo>
                <a:cubicBezTo>
                  <a:pt x="10619" y="2162"/>
                  <a:pt x="11421" y="1296"/>
                  <a:pt x="11421" y="1296"/>
                </a:cubicBezTo>
                <a:lnTo>
                  <a:pt x="12166" y="432"/>
                </a:lnTo>
                <a:lnTo>
                  <a:pt x="13283" y="864"/>
                </a:lnTo>
                <a:lnTo>
                  <a:pt x="13761" y="3286"/>
                </a:lnTo>
                <a:lnTo>
                  <a:pt x="14400" y="6480"/>
                </a:lnTo>
                <a:lnTo>
                  <a:pt x="14524" y="9072"/>
                </a:lnTo>
                <a:lnTo>
                  <a:pt x="14768" y="12336"/>
                </a:lnTo>
                <a:lnTo>
                  <a:pt x="14772" y="16848"/>
                </a:lnTo>
                <a:lnTo>
                  <a:pt x="13761" y="21386"/>
                </a:lnTo>
                <a:lnTo>
                  <a:pt x="12662" y="15984"/>
                </a:lnTo>
                <a:lnTo>
                  <a:pt x="12586" y="12336"/>
                </a:lnTo>
                <a:lnTo>
                  <a:pt x="13407" y="9072"/>
                </a:lnTo>
                <a:lnTo>
                  <a:pt x="14648" y="3024"/>
                </a:lnTo>
                <a:lnTo>
                  <a:pt x="15766" y="1728"/>
                </a:lnTo>
                <a:lnTo>
                  <a:pt x="16634" y="2592"/>
                </a:lnTo>
                <a:lnTo>
                  <a:pt x="17752" y="3456"/>
                </a:lnTo>
                <a:lnTo>
                  <a:pt x="18993" y="6912"/>
                </a:lnTo>
                <a:lnTo>
                  <a:pt x="19969" y="12336"/>
                </a:lnTo>
                <a:lnTo>
                  <a:pt x="19969" y="15839"/>
                </a:lnTo>
                <a:lnTo>
                  <a:pt x="18962" y="18758"/>
                </a:lnTo>
                <a:lnTo>
                  <a:pt x="18291" y="21386"/>
                </a:lnTo>
                <a:lnTo>
                  <a:pt x="16613" y="15839"/>
                </a:lnTo>
                <a:cubicBezTo>
                  <a:pt x="16613" y="15839"/>
                  <a:pt x="16469" y="11834"/>
                  <a:pt x="16613" y="10876"/>
                </a:cubicBezTo>
                <a:cubicBezTo>
                  <a:pt x="16807" y="9590"/>
                  <a:pt x="18372" y="6048"/>
                  <a:pt x="18372" y="6048"/>
                </a:cubicBezTo>
                <a:lnTo>
                  <a:pt x="18993" y="2160"/>
                </a:lnTo>
                <a:lnTo>
                  <a:pt x="19986" y="3456"/>
                </a:lnTo>
                <a:lnTo>
                  <a:pt x="20855" y="6048"/>
                </a:lnTo>
                <a:lnTo>
                  <a:pt x="21600" y="10800"/>
                </a:lnTo>
              </a:path>
            </a:pathLst>
          </a:custGeom>
          <a:ln w="381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771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18469" y="1442320"/>
            <a:ext cx="1936378" cy="948269"/>
          </a:xfrm>
          <a:prstGeom prst="rect">
            <a:avLst/>
          </a:prstGeom>
          <a:ln w="12700">
            <a:miter lim="400000"/>
          </a:ln>
        </p:spPr>
      </p:pic>
      <p:pic>
        <p:nvPicPr>
          <p:cNvPr id="772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53543" y="1516031"/>
            <a:ext cx="1478182" cy="641477"/>
          </a:xfrm>
          <a:prstGeom prst="rect">
            <a:avLst/>
          </a:prstGeom>
          <a:ln w="12700">
            <a:miter lim="400000"/>
          </a:ln>
        </p:spPr>
      </p:pic>
      <p:sp>
        <p:nvSpPr>
          <p:cNvPr id="773" name="Oval"/>
          <p:cNvSpPr/>
          <p:nvPr/>
        </p:nvSpPr>
        <p:spPr>
          <a:xfrm>
            <a:off x="4978400" y="3390899"/>
            <a:ext cx="2463800" cy="3733801"/>
          </a:xfrm>
          <a:prstGeom prst="ellips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74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75" name="How about correlate photons and jets?"/>
          <p:cNvSpPr txBox="1"/>
          <p:nvPr/>
        </p:nvSpPr>
        <p:spPr>
          <a:xfrm>
            <a:off x="552450" y="101891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How about correlate photons and jets?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9" name="Group"/>
          <p:cNvGrpSpPr/>
          <p:nvPr/>
        </p:nvGrpSpPr>
        <p:grpSpPr>
          <a:xfrm>
            <a:off x="6007100" y="834081"/>
            <a:ext cx="5562600" cy="3841333"/>
            <a:chOff x="0" y="0"/>
            <a:chExt cx="5562600" cy="3841332"/>
          </a:xfrm>
        </p:grpSpPr>
        <p:pic>
          <p:nvPicPr>
            <p:cNvPr id="777" name="image22.gif" descr="image22.gi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562600" cy="38413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78" name="Rectangle"/>
            <p:cNvSpPr/>
            <p:nvPr/>
          </p:nvSpPr>
          <p:spPr>
            <a:xfrm>
              <a:off x="1295400" y="651818"/>
              <a:ext cx="1498601" cy="15240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914400">
                <a:defRPr sz="18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794" name="Group"/>
          <p:cNvGrpSpPr/>
          <p:nvPr/>
        </p:nvGrpSpPr>
        <p:grpSpPr>
          <a:xfrm>
            <a:off x="4795723" y="5165769"/>
            <a:ext cx="8470906" cy="2978232"/>
            <a:chOff x="-1" y="0"/>
            <a:chExt cx="8470905" cy="2978231"/>
          </a:xfrm>
        </p:grpSpPr>
        <p:sp>
          <p:nvSpPr>
            <p:cNvPr id="780" name="thermal"/>
            <p:cNvSpPr txBox="1"/>
            <p:nvPr/>
          </p:nvSpPr>
          <p:spPr>
            <a:xfrm>
              <a:off x="6990289" y="873183"/>
              <a:ext cx="1480615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l" defTabSz="914400">
                <a:defRPr b="1" sz="600">
                  <a:solidFill>
                    <a:srgbClr val="0329D6"/>
                  </a:solidFill>
                  <a:uFill>
                    <a:solidFill>
                      <a:srgbClr val="0329D6"/>
                    </a:solidFill>
                  </a:uFill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pPr/>
              <a:r>
                <a:t>thermal</a:t>
              </a:r>
            </a:p>
          </p:txBody>
        </p:sp>
        <p:sp>
          <p:nvSpPr>
            <p:cNvPr id="781" name="Line"/>
            <p:cNvSpPr/>
            <p:nvPr/>
          </p:nvSpPr>
          <p:spPr>
            <a:xfrm flipH="1">
              <a:off x="6016511" y="1039265"/>
              <a:ext cx="978020" cy="739704"/>
            </a:xfrm>
            <a:prstGeom prst="line">
              <a:avLst/>
            </a:prstGeom>
            <a:noFill/>
            <a:ln w="12700" cap="flat">
              <a:solidFill>
                <a:srgbClr val="0329D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82" name="Line"/>
            <p:cNvSpPr/>
            <p:nvPr/>
          </p:nvSpPr>
          <p:spPr>
            <a:xfrm flipH="1">
              <a:off x="6016511" y="1489919"/>
              <a:ext cx="1389858" cy="458330"/>
            </a:xfrm>
            <a:prstGeom prst="line">
              <a:avLst/>
            </a:prstGeom>
            <a:noFill/>
            <a:ln w="12700" cap="flat">
              <a:solidFill>
                <a:srgbClr val="0329D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pic>
          <p:nvPicPr>
            <p:cNvPr id="783" name="z3.png" descr="z3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70347" y="123908"/>
              <a:ext cx="3620140" cy="26781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84" name="image.png" descr="imag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9259998">
              <a:off x="376097" y="998373"/>
              <a:ext cx="1458382" cy="171169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85" name="gamma-jet.png" descr="gamma-jet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333162" y="-1"/>
              <a:ext cx="3620141" cy="28074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86" name="Hanzhong Zhang, Jeseph F.Owens,…"/>
            <p:cNvSpPr txBox="1"/>
            <p:nvPr/>
          </p:nvSpPr>
          <p:spPr>
            <a:xfrm>
              <a:off x="1932855" y="437645"/>
              <a:ext cx="1528237" cy="1994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marR="40639" indent="39687" algn="l" defTabSz="914400">
                <a:defRPr sz="7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Hanzhong Zhang, Jeseph F.Owens,</a:t>
              </a:r>
            </a:p>
            <a:p>
              <a:pPr marR="40639" indent="39687" algn="l" defTabSz="914400">
                <a:defRPr sz="7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 EnkeWang &amp; Xin-Nian Wang (2009)</a:t>
              </a:r>
            </a:p>
          </p:txBody>
        </p:sp>
        <p:sp>
          <p:nvSpPr>
            <p:cNvPr id="787" name="Oval"/>
            <p:cNvSpPr/>
            <p:nvPr/>
          </p:nvSpPr>
          <p:spPr>
            <a:xfrm rot="5400000">
              <a:off x="4884313" y="1438712"/>
              <a:ext cx="1076829" cy="1072271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FFA900"/>
                </a:gs>
              </a:gsLst>
              <a:lin ang="1080000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40639" algn="l" defTabSz="914400">
                <a:defRPr sz="2400">
                  <a:solidFill>
                    <a:srgbClr val="266C58"/>
                  </a:solidFill>
                  <a:uFill>
                    <a:solidFill>
                      <a:srgbClr val="266C58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88" name="Line"/>
            <p:cNvSpPr/>
            <p:nvPr/>
          </p:nvSpPr>
          <p:spPr>
            <a:xfrm rot="17137643">
              <a:off x="5110523" y="1371377"/>
              <a:ext cx="512193" cy="280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818" y="17968"/>
                    <a:pt x="1636" y="14337"/>
                    <a:pt x="2805" y="14021"/>
                  </a:cubicBezTo>
                  <a:cubicBezTo>
                    <a:pt x="3974" y="13705"/>
                    <a:pt x="5844" y="20021"/>
                    <a:pt x="7013" y="19705"/>
                  </a:cubicBezTo>
                  <a:cubicBezTo>
                    <a:pt x="8182" y="19389"/>
                    <a:pt x="8649" y="12758"/>
                    <a:pt x="9818" y="12126"/>
                  </a:cubicBezTo>
                  <a:cubicBezTo>
                    <a:pt x="10987" y="11494"/>
                    <a:pt x="13091" y="16547"/>
                    <a:pt x="14026" y="15916"/>
                  </a:cubicBezTo>
                  <a:cubicBezTo>
                    <a:pt x="14961" y="15284"/>
                    <a:pt x="14493" y="8968"/>
                    <a:pt x="15428" y="8336"/>
                  </a:cubicBezTo>
                  <a:cubicBezTo>
                    <a:pt x="16364" y="7705"/>
                    <a:pt x="18701" y="12442"/>
                    <a:pt x="19636" y="12126"/>
                  </a:cubicBezTo>
                  <a:cubicBezTo>
                    <a:pt x="20571" y="11810"/>
                    <a:pt x="20805" y="9126"/>
                    <a:pt x="21039" y="6441"/>
                  </a:cubicBez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40639" algn="l" defTabSz="914400">
                <a:defRPr sz="2400">
                  <a:solidFill>
                    <a:srgbClr val="266C58"/>
                  </a:solidFill>
                  <a:uFill>
                    <a:solidFill>
                      <a:srgbClr val="266C58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89" name="Line"/>
            <p:cNvSpPr/>
            <p:nvPr/>
          </p:nvSpPr>
          <p:spPr>
            <a:xfrm flipH="1">
              <a:off x="5416220" y="1778566"/>
              <a:ext cx="1303" cy="1017499"/>
            </a:xfrm>
            <a:prstGeom prst="line">
              <a:avLst/>
            </a:prstGeom>
            <a:noFill/>
            <a:ln w="63500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0" name="Line"/>
            <p:cNvSpPr/>
            <p:nvPr/>
          </p:nvSpPr>
          <p:spPr>
            <a:xfrm flipV="1">
              <a:off x="5341961" y="1903406"/>
              <a:ext cx="52054" cy="314797"/>
            </a:xfrm>
            <a:prstGeom prst="line">
              <a:avLst/>
            </a:prstGeom>
            <a:noFill/>
            <a:ln w="12700" cap="flat">
              <a:solidFill>
                <a:srgbClr val="0433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1" name="Line"/>
            <p:cNvSpPr/>
            <p:nvPr/>
          </p:nvSpPr>
          <p:spPr>
            <a:xfrm flipV="1">
              <a:off x="5258679" y="1844382"/>
              <a:ext cx="124926" cy="206585"/>
            </a:xfrm>
            <a:prstGeom prst="line">
              <a:avLst/>
            </a:prstGeom>
            <a:noFill/>
            <a:ln w="12700" cap="flat">
              <a:solidFill>
                <a:srgbClr val="0433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2" name="Line"/>
            <p:cNvSpPr/>
            <p:nvPr/>
          </p:nvSpPr>
          <p:spPr>
            <a:xfrm flipH="1" flipV="1">
              <a:off x="5446064" y="1913243"/>
              <a:ext cx="52054" cy="314797"/>
            </a:xfrm>
            <a:prstGeom prst="line">
              <a:avLst/>
            </a:prstGeom>
            <a:noFill/>
            <a:ln w="12700" cap="flat">
              <a:solidFill>
                <a:srgbClr val="0433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793" name="Line"/>
            <p:cNvSpPr/>
            <p:nvPr/>
          </p:nvSpPr>
          <p:spPr>
            <a:xfrm flipH="1" flipV="1">
              <a:off x="5446064" y="1854220"/>
              <a:ext cx="124927" cy="206585"/>
            </a:xfrm>
            <a:prstGeom prst="line">
              <a:avLst/>
            </a:prstGeom>
            <a:noFill/>
            <a:ln w="12700" cap="flat">
              <a:solidFill>
                <a:srgbClr val="0433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795" name="Prompt γ has no energy loss and does not flow.…"/>
          <p:cNvSpPr txBox="1"/>
          <p:nvPr/>
        </p:nvSpPr>
        <p:spPr>
          <a:xfrm>
            <a:off x="825500" y="8063551"/>
            <a:ext cx="11582400" cy="89089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914400">
              <a:buSzPct val="125000"/>
              <a:buChar char="•"/>
              <a:defRPr sz="2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Prompt γ has no energy loss and does not flow. </a:t>
            </a:r>
            <a:endParaRPr sz="2000"/>
          </a:p>
          <a:p>
            <a:pPr algn="l" defTabSz="914400">
              <a:buSzPct val="125000"/>
              <a:buChar char="•"/>
              <a:defRPr sz="2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γ-hadron probes medium differently from dihadron.</a:t>
            </a:r>
          </a:p>
        </p:txBody>
      </p:sp>
      <p:grpSp>
        <p:nvGrpSpPr>
          <p:cNvPr id="824" name="Group"/>
          <p:cNvGrpSpPr/>
          <p:nvPr/>
        </p:nvGrpSpPr>
        <p:grpSpPr>
          <a:xfrm>
            <a:off x="1363416" y="1259556"/>
            <a:ext cx="4702470" cy="2988775"/>
            <a:chOff x="0" y="0"/>
            <a:chExt cx="4702469" cy="2988773"/>
          </a:xfrm>
        </p:grpSpPr>
        <p:grpSp>
          <p:nvGrpSpPr>
            <p:cNvPr id="799" name="Group"/>
            <p:cNvGrpSpPr/>
            <p:nvPr/>
          </p:nvGrpSpPr>
          <p:grpSpPr>
            <a:xfrm>
              <a:off x="870201" y="840026"/>
              <a:ext cx="2625356" cy="936781"/>
              <a:chOff x="0" y="0"/>
              <a:chExt cx="2625355" cy="936780"/>
            </a:xfrm>
          </p:grpSpPr>
          <p:sp>
            <p:nvSpPr>
              <p:cNvPr id="796" name="Rectangle"/>
              <p:cNvSpPr/>
              <p:nvPr/>
            </p:nvSpPr>
            <p:spPr>
              <a:xfrm>
                <a:off x="96049" y="9184"/>
                <a:ext cx="2433258" cy="909229"/>
              </a:xfrm>
              <a:prstGeom prst="rect">
                <a:avLst/>
              </a:prstGeom>
              <a:solidFill>
                <a:srgbClr val="FF82D6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797" name="Oval"/>
              <p:cNvSpPr/>
              <p:nvPr/>
            </p:nvSpPr>
            <p:spPr>
              <a:xfrm>
                <a:off x="2422583" y="0"/>
                <a:ext cx="202773" cy="927597"/>
              </a:xfrm>
              <a:prstGeom prst="ellipse">
                <a:avLst/>
              </a:prstGeom>
              <a:solidFill>
                <a:srgbClr val="78AC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798" name="Oval"/>
              <p:cNvSpPr/>
              <p:nvPr/>
            </p:nvSpPr>
            <p:spPr>
              <a:xfrm>
                <a:off x="-1" y="0"/>
                <a:ext cx="202773" cy="936781"/>
              </a:xfrm>
              <a:prstGeom prst="ellipse">
                <a:avLst/>
              </a:prstGeom>
              <a:solidFill>
                <a:srgbClr val="78AC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</p:grpSp>
        <p:sp>
          <p:nvSpPr>
            <p:cNvPr id="800" name="Line"/>
            <p:cNvSpPr/>
            <p:nvPr/>
          </p:nvSpPr>
          <p:spPr>
            <a:xfrm>
              <a:off x="1302844" y="996469"/>
              <a:ext cx="1088983" cy="235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7159" y="2160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433FF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1295400">
                <a:defRPr sz="34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801" name="Line"/>
            <p:cNvSpPr/>
            <p:nvPr/>
          </p:nvSpPr>
          <p:spPr>
            <a:xfrm rot="10800000">
              <a:off x="2103684" y="1358363"/>
              <a:ext cx="1091441" cy="237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7159" y="2160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433FF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1295400">
                <a:defRPr sz="34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802" name="q"/>
            <p:cNvSpPr txBox="1"/>
            <p:nvPr/>
          </p:nvSpPr>
          <p:spPr>
            <a:xfrm>
              <a:off x="1243847" y="907881"/>
              <a:ext cx="584202" cy="3215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57798" indent="57798" algn="l" defTabSz="1295400">
                <a:defRPr b="1" sz="16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q</a:t>
              </a:r>
            </a:p>
          </p:txBody>
        </p:sp>
        <p:sp>
          <p:nvSpPr>
            <p:cNvPr id="803" name="q"/>
            <p:cNvSpPr txBox="1"/>
            <p:nvPr/>
          </p:nvSpPr>
          <p:spPr>
            <a:xfrm>
              <a:off x="2790052" y="1407370"/>
              <a:ext cx="285110" cy="3215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R="57798" indent="57798" algn="l" defTabSz="1295400">
                <a:defRPr b="1" sz="16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q</a:t>
              </a:r>
            </a:p>
          </p:txBody>
        </p:sp>
        <p:sp>
          <p:nvSpPr>
            <p:cNvPr id="804" name="Line"/>
            <p:cNvSpPr/>
            <p:nvPr/>
          </p:nvSpPr>
          <p:spPr>
            <a:xfrm flipH="1">
              <a:off x="1769902" y="1682561"/>
              <a:ext cx="275320" cy="853845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05" name="Line"/>
            <p:cNvSpPr/>
            <p:nvPr/>
          </p:nvSpPr>
          <p:spPr>
            <a:xfrm flipH="1">
              <a:off x="1880520" y="1659943"/>
              <a:ext cx="132745" cy="34681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06" name="Line"/>
            <p:cNvSpPr/>
            <p:nvPr/>
          </p:nvSpPr>
          <p:spPr>
            <a:xfrm flipH="1">
              <a:off x="1798883" y="1635439"/>
              <a:ext cx="213866" cy="17340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07" name="Line"/>
            <p:cNvSpPr/>
            <p:nvPr/>
          </p:nvSpPr>
          <p:spPr>
            <a:xfrm flipH="1">
              <a:off x="1565871" y="1595857"/>
              <a:ext cx="499016" cy="8670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08" name="Line"/>
            <p:cNvSpPr/>
            <p:nvPr/>
          </p:nvSpPr>
          <p:spPr>
            <a:xfrm flipH="1">
              <a:off x="2087008" y="1642979"/>
              <a:ext cx="19667" cy="56923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09" name="Line"/>
            <p:cNvSpPr/>
            <p:nvPr/>
          </p:nvSpPr>
          <p:spPr>
            <a:xfrm>
              <a:off x="2133714" y="1629785"/>
              <a:ext cx="117995" cy="36943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0" name="direct photon"/>
            <p:cNvSpPr txBox="1"/>
            <p:nvPr/>
          </p:nvSpPr>
          <p:spPr>
            <a:xfrm>
              <a:off x="2810168" y="0"/>
              <a:ext cx="1892302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57798" indent="57798" algn="l" defTabSz="1295400">
                <a:defRPr b="1" sz="1600">
                  <a:uFill>
                    <a:solidFill>
                      <a:srgbClr val="000000"/>
                    </a:solidFill>
                  </a:uFill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pPr/>
              <a:r>
                <a:t>direct photon</a:t>
              </a:r>
            </a:p>
          </p:txBody>
        </p:sp>
        <p:sp>
          <p:nvSpPr>
            <p:cNvPr id="811" name="quark/gluon jet…"/>
            <p:cNvSpPr txBox="1"/>
            <p:nvPr/>
          </p:nvSpPr>
          <p:spPr>
            <a:xfrm>
              <a:off x="1885436" y="2266869"/>
              <a:ext cx="2019302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R="57798" indent="57798" algn="l" defTabSz="1295400">
                <a:defRPr b="1" sz="1600">
                  <a:solidFill>
                    <a:srgbClr val="FF2600"/>
                  </a:solidFill>
                  <a:uFill>
                    <a:solidFill>
                      <a:srgbClr val="FF2600"/>
                    </a:solidFill>
                  </a:uFill>
                  <a:latin typeface="Tahoma"/>
                  <a:ea typeface="Tahoma"/>
                  <a:cs typeface="Tahoma"/>
                  <a:sym typeface="Tahoma"/>
                </a:defRPr>
              </a:pPr>
              <a:r>
                <a:t>quark/gluon jet </a:t>
              </a:r>
              <a:endParaRPr sz="3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R="57798" indent="57798" algn="l" defTabSz="1295400">
                <a:defRPr b="1" sz="1600">
                  <a:solidFill>
                    <a:srgbClr val="0329D6"/>
                  </a:solidFill>
                  <a:uFill>
                    <a:solidFill>
                      <a:srgbClr val="0329D6"/>
                    </a:solidFill>
                  </a:uFill>
                  <a:latin typeface="Tahoma"/>
                  <a:ea typeface="Tahoma"/>
                  <a:cs typeface="Tahoma"/>
                  <a:sym typeface="Tahoma"/>
                </a:defRPr>
              </a:pPr>
              <a:r>
                <a:t>suppressed</a:t>
              </a:r>
            </a:p>
          </p:txBody>
        </p:sp>
        <p:sp>
          <p:nvSpPr>
            <p:cNvPr id="812" name="Line"/>
            <p:cNvSpPr/>
            <p:nvPr/>
          </p:nvSpPr>
          <p:spPr>
            <a:xfrm>
              <a:off x="2182879" y="1236130"/>
              <a:ext cx="148183" cy="117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8" h="20171" fill="norm" stroke="1" extrusionOk="0">
                  <a:moveTo>
                    <a:pt x="0" y="1004"/>
                  </a:moveTo>
                  <a:cubicBezTo>
                    <a:pt x="7530" y="78"/>
                    <a:pt x="15259" y="-693"/>
                    <a:pt x="15853" y="1004"/>
                  </a:cubicBezTo>
                  <a:cubicBezTo>
                    <a:pt x="16448" y="2701"/>
                    <a:pt x="2378" y="9181"/>
                    <a:pt x="3171" y="10878"/>
                  </a:cubicBezTo>
                  <a:cubicBezTo>
                    <a:pt x="3963" y="12576"/>
                    <a:pt x="19618" y="9490"/>
                    <a:pt x="20609" y="10878"/>
                  </a:cubicBezTo>
                  <a:cubicBezTo>
                    <a:pt x="21600" y="12267"/>
                    <a:pt x="9710" y="18130"/>
                    <a:pt x="9512" y="19518"/>
                  </a:cubicBezTo>
                  <a:cubicBezTo>
                    <a:pt x="9314" y="20907"/>
                    <a:pt x="17439" y="19673"/>
                    <a:pt x="19024" y="19518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1295400">
                <a:defRPr sz="34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813" name="Line"/>
            <p:cNvSpPr/>
            <p:nvPr/>
          </p:nvSpPr>
          <p:spPr>
            <a:xfrm flipH="1">
              <a:off x="0" y="1255041"/>
              <a:ext cx="594885" cy="1887"/>
            </a:xfrm>
            <a:prstGeom prst="line">
              <a:avLst/>
            </a:prstGeom>
            <a:noFill/>
            <a:ln w="28575" cap="flat">
              <a:solidFill>
                <a:srgbClr val="78AC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4" name="Line"/>
            <p:cNvSpPr/>
            <p:nvPr/>
          </p:nvSpPr>
          <p:spPr>
            <a:xfrm flipH="1">
              <a:off x="3869202" y="1255041"/>
              <a:ext cx="594886" cy="1887"/>
            </a:xfrm>
            <a:prstGeom prst="line">
              <a:avLst/>
            </a:prstGeom>
            <a:noFill/>
            <a:ln w="28575" cap="flat">
              <a:solidFill>
                <a:srgbClr val="78ACFF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15" name="Line"/>
            <p:cNvSpPr/>
            <p:nvPr/>
          </p:nvSpPr>
          <p:spPr>
            <a:xfrm flipH="1">
              <a:off x="1651907" y="1748532"/>
              <a:ext cx="405605" cy="1240242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dash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818" name="Group"/>
            <p:cNvGrpSpPr/>
            <p:nvPr/>
          </p:nvGrpSpPr>
          <p:grpSpPr>
            <a:xfrm>
              <a:off x="2086286" y="1408988"/>
              <a:ext cx="421744" cy="535864"/>
              <a:chOff x="0" y="0"/>
              <a:chExt cx="421743" cy="535862"/>
            </a:xfrm>
          </p:grpSpPr>
          <p:sp>
            <p:nvSpPr>
              <p:cNvPr id="816" name="Line"/>
              <p:cNvSpPr/>
              <p:nvPr/>
            </p:nvSpPr>
            <p:spPr>
              <a:xfrm>
                <a:off x="297475" y="455614"/>
                <a:ext cx="20564" cy="80249"/>
              </a:xfrm>
              <a:prstGeom prst="line">
                <a:avLst/>
              </a:prstGeom>
              <a:noFill/>
              <a:ln w="9525" cap="flat">
                <a:solidFill>
                  <a:srgbClr val="FFA9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17" name="Line"/>
              <p:cNvSpPr/>
              <p:nvPr/>
            </p:nvSpPr>
            <p:spPr>
              <a:xfrm flipH="1" rot="11820000">
                <a:off x="48704" y="39075"/>
                <a:ext cx="324335" cy="3816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015"/>
                    </a:moveTo>
                    <a:cubicBezTo>
                      <a:pt x="2334" y="19265"/>
                      <a:pt x="2154" y="18097"/>
                      <a:pt x="2932" y="18764"/>
                    </a:cubicBezTo>
                    <a:cubicBezTo>
                      <a:pt x="3470" y="19181"/>
                      <a:pt x="2573" y="18931"/>
                      <a:pt x="3171" y="19181"/>
                    </a:cubicBezTo>
                    <a:cubicBezTo>
                      <a:pt x="3470" y="19348"/>
                      <a:pt x="4906" y="21600"/>
                      <a:pt x="4906" y="21600"/>
                    </a:cubicBezTo>
                    <a:cubicBezTo>
                      <a:pt x="5505" y="21350"/>
                      <a:pt x="6462" y="21600"/>
                      <a:pt x="6642" y="20766"/>
                    </a:cubicBezTo>
                    <a:cubicBezTo>
                      <a:pt x="6821" y="19932"/>
                      <a:pt x="7240" y="18347"/>
                      <a:pt x="7240" y="18347"/>
                    </a:cubicBezTo>
                    <a:cubicBezTo>
                      <a:pt x="7120" y="17013"/>
                      <a:pt x="7240" y="15595"/>
                      <a:pt x="6941" y="14344"/>
                    </a:cubicBezTo>
                    <a:cubicBezTo>
                      <a:pt x="6642" y="13010"/>
                      <a:pt x="4368" y="12343"/>
                      <a:pt x="4368" y="12343"/>
                    </a:cubicBezTo>
                    <a:cubicBezTo>
                      <a:pt x="4547" y="14344"/>
                      <a:pt x="4188" y="15762"/>
                      <a:pt x="5505" y="16763"/>
                    </a:cubicBezTo>
                    <a:cubicBezTo>
                      <a:pt x="6043" y="17180"/>
                      <a:pt x="7240" y="17597"/>
                      <a:pt x="7240" y="17597"/>
                    </a:cubicBezTo>
                    <a:cubicBezTo>
                      <a:pt x="10172" y="17097"/>
                      <a:pt x="10291" y="17263"/>
                      <a:pt x="11249" y="13594"/>
                    </a:cubicBezTo>
                    <a:cubicBezTo>
                      <a:pt x="10950" y="10508"/>
                      <a:pt x="10770" y="9424"/>
                      <a:pt x="8676" y="8340"/>
                    </a:cubicBezTo>
                    <a:cubicBezTo>
                      <a:pt x="7120" y="11592"/>
                      <a:pt x="9573" y="13594"/>
                      <a:pt x="11548" y="14344"/>
                    </a:cubicBezTo>
                    <a:cubicBezTo>
                      <a:pt x="14360" y="13844"/>
                      <a:pt x="14061" y="12343"/>
                      <a:pt x="14719" y="8757"/>
                    </a:cubicBezTo>
                    <a:cubicBezTo>
                      <a:pt x="14420" y="6171"/>
                      <a:pt x="14480" y="5254"/>
                      <a:pt x="12685" y="4337"/>
                    </a:cubicBezTo>
                    <a:cubicBezTo>
                      <a:pt x="10890" y="8090"/>
                      <a:pt x="14420" y="9341"/>
                      <a:pt x="16155" y="10758"/>
                    </a:cubicBezTo>
                    <a:cubicBezTo>
                      <a:pt x="17471" y="10258"/>
                      <a:pt x="18010" y="10175"/>
                      <a:pt x="18429" y="8340"/>
                    </a:cubicBezTo>
                    <a:cubicBezTo>
                      <a:pt x="18189" y="4170"/>
                      <a:pt x="18967" y="2335"/>
                      <a:pt x="16394" y="1168"/>
                    </a:cubicBezTo>
                    <a:cubicBezTo>
                      <a:pt x="15796" y="2502"/>
                      <a:pt x="15796" y="5754"/>
                      <a:pt x="16993" y="6755"/>
                    </a:cubicBezTo>
                    <a:cubicBezTo>
                      <a:pt x="17531" y="7172"/>
                      <a:pt x="18728" y="7589"/>
                      <a:pt x="18728" y="7589"/>
                    </a:cubicBezTo>
                    <a:cubicBezTo>
                      <a:pt x="21600" y="6171"/>
                      <a:pt x="17172" y="0"/>
                      <a:pt x="21600" y="0"/>
                    </a:cubicBezTo>
                  </a:path>
                </a:pathLst>
              </a:custGeom>
              <a:noFill/>
              <a:ln w="9525" cap="flat">
                <a:solidFill>
                  <a:srgbClr val="FFA9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</p:grpSp>
        <p:grpSp>
          <p:nvGrpSpPr>
            <p:cNvPr id="821" name="Group"/>
            <p:cNvGrpSpPr/>
            <p:nvPr/>
          </p:nvGrpSpPr>
          <p:grpSpPr>
            <a:xfrm>
              <a:off x="1571225" y="1209557"/>
              <a:ext cx="679539" cy="583386"/>
              <a:chOff x="0" y="0"/>
              <a:chExt cx="679538" cy="583385"/>
            </a:xfrm>
          </p:grpSpPr>
          <p:sp>
            <p:nvSpPr>
              <p:cNvPr id="819" name="Line"/>
              <p:cNvSpPr/>
              <p:nvPr/>
            </p:nvSpPr>
            <p:spPr>
              <a:xfrm flipH="1">
                <a:off x="0" y="335690"/>
                <a:ext cx="97980" cy="3763"/>
              </a:xfrm>
              <a:prstGeom prst="line">
                <a:avLst/>
              </a:prstGeom>
              <a:noFill/>
              <a:ln w="9525" cap="flat">
                <a:solidFill>
                  <a:srgbClr val="4180F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20" name="Line"/>
              <p:cNvSpPr/>
              <p:nvPr/>
            </p:nvSpPr>
            <p:spPr>
              <a:xfrm flipH="1" rot="18120000">
                <a:off x="176929" y="72899"/>
                <a:ext cx="414483" cy="4375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015"/>
                    </a:moveTo>
                    <a:cubicBezTo>
                      <a:pt x="2334" y="19265"/>
                      <a:pt x="2154" y="18097"/>
                      <a:pt x="2932" y="18764"/>
                    </a:cubicBezTo>
                    <a:cubicBezTo>
                      <a:pt x="3470" y="19181"/>
                      <a:pt x="2573" y="18931"/>
                      <a:pt x="3171" y="19181"/>
                    </a:cubicBezTo>
                    <a:cubicBezTo>
                      <a:pt x="3470" y="19348"/>
                      <a:pt x="4906" y="21600"/>
                      <a:pt x="4906" y="21600"/>
                    </a:cubicBezTo>
                    <a:cubicBezTo>
                      <a:pt x="5505" y="21350"/>
                      <a:pt x="6462" y="21600"/>
                      <a:pt x="6642" y="20766"/>
                    </a:cubicBezTo>
                    <a:cubicBezTo>
                      <a:pt x="6821" y="19932"/>
                      <a:pt x="7240" y="18347"/>
                      <a:pt x="7240" y="18347"/>
                    </a:cubicBezTo>
                    <a:cubicBezTo>
                      <a:pt x="7120" y="17013"/>
                      <a:pt x="7240" y="15595"/>
                      <a:pt x="6941" y="14344"/>
                    </a:cubicBezTo>
                    <a:cubicBezTo>
                      <a:pt x="6642" y="13010"/>
                      <a:pt x="4368" y="12343"/>
                      <a:pt x="4368" y="12343"/>
                    </a:cubicBezTo>
                    <a:cubicBezTo>
                      <a:pt x="4547" y="14344"/>
                      <a:pt x="4188" y="15762"/>
                      <a:pt x="5505" y="16763"/>
                    </a:cubicBezTo>
                    <a:cubicBezTo>
                      <a:pt x="6043" y="17180"/>
                      <a:pt x="7240" y="17597"/>
                      <a:pt x="7240" y="17597"/>
                    </a:cubicBezTo>
                    <a:cubicBezTo>
                      <a:pt x="10172" y="17097"/>
                      <a:pt x="10291" y="17263"/>
                      <a:pt x="11249" y="13594"/>
                    </a:cubicBezTo>
                    <a:cubicBezTo>
                      <a:pt x="10950" y="10508"/>
                      <a:pt x="10770" y="9424"/>
                      <a:pt x="8676" y="8340"/>
                    </a:cubicBezTo>
                    <a:cubicBezTo>
                      <a:pt x="7120" y="11592"/>
                      <a:pt x="9573" y="13594"/>
                      <a:pt x="11548" y="14344"/>
                    </a:cubicBezTo>
                    <a:cubicBezTo>
                      <a:pt x="14360" y="13844"/>
                      <a:pt x="14061" y="12343"/>
                      <a:pt x="14719" y="8757"/>
                    </a:cubicBezTo>
                    <a:cubicBezTo>
                      <a:pt x="14420" y="6171"/>
                      <a:pt x="14480" y="5254"/>
                      <a:pt x="12685" y="4337"/>
                    </a:cubicBezTo>
                    <a:cubicBezTo>
                      <a:pt x="10890" y="8090"/>
                      <a:pt x="14420" y="9341"/>
                      <a:pt x="16155" y="10758"/>
                    </a:cubicBezTo>
                    <a:cubicBezTo>
                      <a:pt x="17471" y="10258"/>
                      <a:pt x="18010" y="10175"/>
                      <a:pt x="18429" y="8340"/>
                    </a:cubicBezTo>
                    <a:cubicBezTo>
                      <a:pt x="18189" y="4170"/>
                      <a:pt x="18967" y="2335"/>
                      <a:pt x="16394" y="1168"/>
                    </a:cubicBezTo>
                    <a:cubicBezTo>
                      <a:pt x="15796" y="2502"/>
                      <a:pt x="15796" y="5754"/>
                      <a:pt x="16993" y="6755"/>
                    </a:cubicBezTo>
                    <a:cubicBezTo>
                      <a:pt x="17531" y="7172"/>
                      <a:pt x="18728" y="7589"/>
                      <a:pt x="18728" y="7589"/>
                    </a:cubicBezTo>
                    <a:cubicBezTo>
                      <a:pt x="21600" y="6171"/>
                      <a:pt x="17172" y="0"/>
                      <a:pt x="21600" y="0"/>
                    </a:cubicBezTo>
                  </a:path>
                </a:pathLst>
              </a:custGeom>
              <a:noFill/>
              <a:ln w="9525" cap="flat">
                <a:solidFill>
                  <a:srgbClr val="4180FF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</p:grpSp>
        <p:sp>
          <p:nvSpPr>
            <p:cNvPr id="822" name="Line"/>
            <p:cNvSpPr/>
            <p:nvPr/>
          </p:nvSpPr>
          <p:spPr>
            <a:xfrm flipV="1">
              <a:off x="2866579" y="323112"/>
              <a:ext cx="86423" cy="116135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23" name="Line"/>
            <p:cNvSpPr/>
            <p:nvPr/>
          </p:nvSpPr>
          <p:spPr>
            <a:xfrm flipH="1" rot="5043345">
              <a:off x="2203088" y="464983"/>
              <a:ext cx="641319" cy="6797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015"/>
                  </a:moveTo>
                  <a:cubicBezTo>
                    <a:pt x="2334" y="19265"/>
                    <a:pt x="2154" y="18097"/>
                    <a:pt x="2932" y="18764"/>
                  </a:cubicBezTo>
                  <a:cubicBezTo>
                    <a:pt x="3470" y="19181"/>
                    <a:pt x="2573" y="18931"/>
                    <a:pt x="3171" y="19181"/>
                  </a:cubicBezTo>
                  <a:cubicBezTo>
                    <a:pt x="3470" y="19348"/>
                    <a:pt x="4906" y="21600"/>
                    <a:pt x="4906" y="21600"/>
                  </a:cubicBezTo>
                  <a:cubicBezTo>
                    <a:pt x="5505" y="21350"/>
                    <a:pt x="6462" y="21600"/>
                    <a:pt x="6642" y="20766"/>
                  </a:cubicBezTo>
                  <a:cubicBezTo>
                    <a:pt x="6821" y="19932"/>
                    <a:pt x="7240" y="18347"/>
                    <a:pt x="7240" y="18347"/>
                  </a:cubicBezTo>
                  <a:cubicBezTo>
                    <a:pt x="7120" y="17013"/>
                    <a:pt x="7240" y="15595"/>
                    <a:pt x="6941" y="14344"/>
                  </a:cubicBezTo>
                  <a:cubicBezTo>
                    <a:pt x="6642" y="13010"/>
                    <a:pt x="4368" y="12343"/>
                    <a:pt x="4368" y="12343"/>
                  </a:cubicBezTo>
                  <a:cubicBezTo>
                    <a:pt x="4547" y="14344"/>
                    <a:pt x="4188" y="15762"/>
                    <a:pt x="5505" y="16763"/>
                  </a:cubicBezTo>
                  <a:cubicBezTo>
                    <a:pt x="6043" y="17180"/>
                    <a:pt x="7240" y="17597"/>
                    <a:pt x="7240" y="17597"/>
                  </a:cubicBezTo>
                  <a:cubicBezTo>
                    <a:pt x="10172" y="17097"/>
                    <a:pt x="10291" y="17263"/>
                    <a:pt x="11249" y="13594"/>
                  </a:cubicBezTo>
                  <a:cubicBezTo>
                    <a:pt x="10950" y="10508"/>
                    <a:pt x="10770" y="9424"/>
                    <a:pt x="8676" y="8340"/>
                  </a:cubicBezTo>
                  <a:cubicBezTo>
                    <a:pt x="7120" y="11592"/>
                    <a:pt x="9573" y="13594"/>
                    <a:pt x="11548" y="14344"/>
                  </a:cubicBezTo>
                  <a:cubicBezTo>
                    <a:pt x="14360" y="13844"/>
                    <a:pt x="14061" y="12343"/>
                    <a:pt x="14719" y="8757"/>
                  </a:cubicBezTo>
                  <a:cubicBezTo>
                    <a:pt x="14420" y="6171"/>
                    <a:pt x="14480" y="5254"/>
                    <a:pt x="12685" y="4337"/>
                  </a:cubicBezTo>
                  <a:cubicBezTo>
                    <a:pt x="10890" y="8090"/>
                    <a:pt x="14420" y="9341"/>
                    <a:pt x="16155" y="10758"/>
                  </a:cubicBezTo>
                  <a:cubicBezTo>
                    <a:pt x="17471" y="10258"/>
                    <a:pt x="18010" y="10175"/>
                    <a:pt x="18429" y="8340"/>
                  </a:cubicBezTo>
                  <a:cubicBezTo>
                    <a:pt x="18189" y="4170"/>
                    <a:pt x="18967" y="2335"/>
                    <a:pt x="16394" y="1168"/>
                  </a:cubicBezTo>
                  <a:cubicBezTo>
                    <a:pt x="15796" y="2502"/>
                    <a:pt x="15796" y="5754"/>
                    <a:pt x="16993" y="6755"/>
                  </a:cubicBezTo>
                  <a:cubicBezTo>
                    <a:pt x="17531" y="7172"/>
                    <a:pt x="18728" y="7589"/>
                    <a:pt x="18728" y="7589"/>
                  </a:cubicBezTo>
                  <a:cubicBezTo>
                    <a:pt x="21600" y="6171"/>
                    <a:pt x="17172" y="0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1295400">
                <a:defRPr sz="34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grpSp>
        <p:nvGrpSpPr>
          <p:cNvPr id="830" name="Group"/>
          <p:cNvGrpSpPr/>
          <p:nvPr/>
        </p:nvGrpSpPr>
        <p:grpSpPr>
          <a:xfrm>
            <a:off x="209487" y="4597399"/>
            <a:ext cx="4902266" cy="3329628"/>
            <a:chOff x="0" y="0"/>
            <a:chExt cx="4902265" cy="3329626"/>
          </a:xfrm>
        </p:grpSpPr>
        <p:grpSp>
          <p:nvGrpSpPr>
            <p:cNvPr id="828" name="Group"/>
            <p:cNvGrpSpPr/>
            <p:nvPr/>
          </p:nvGrpSpPr>
          <p:grpSpPr>
            <a:xfrm>
              <a:off x="0" y="-1"/>
              <a:ext cx="4902266" cy="3329628"/>
              <a:chOff x="0" y="0"/>
              <a:chExt cx="4902265" cy="3329626"/>
            </a:xfrm>
          </p:grpSpPr>
          <p:pic>
            <p:nvPicPr>
              <p:cNvPr id="825" name="droppedImage.tiff" descr="droppedImage.tiff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457261" y="40322"/>
                <a:ext cx="4445005" cy="328930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26" name="droppedImage.tiff" descr="droppedImage.tiff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0" y="-1"/>
                <a:ext cx="736725" cy="332740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27" name="droppedImage.tiff" descr="droppedImage.tiff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2035135" y="457200"/>
                <a:ext cx="2492481" cy="6604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829" name="PHENIX, PRL 109, 122302 (2012)"/>
            <p:cNvSpPr txBox="1"/>
            <p:nvPr/>
          </p:nvSpPr>
          <p:spPr>
            <a:xfrm>
              <a:off x="2127312" y="1168400"/>
              <a:ext cx="1908796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 defTabSz="457200">
                <a:defRPr sz="1000">
                  <a:latin typeface="Times"/>
                  <a:ea typeface="Times"/>
                  <a:cs typeface="Times"/>
                  <a:sym typeface="Times"/>
                </a:defRPr>
              </a:lvl1pPr>
            </a:lstStyle>
            <a:p>
              <a:pPr/>
              <a:r>
                <a:t>PHENIX, PRL 109, 122302 (2012)</a:t>
              </a:r>
            </a:p>
          </p:txBody>
        </p:sp>
      </p:grpSp>
      <p:sp>
        <p:nvSpPr>
          <p:cNvPr id="831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832" name="A golden probe: γ-jet (@ RHIC)"/>
          <p:cNvSpPr txBox="1"/>
          <p:nvPr/>
        </p:nvSpPr>
        <p:spPr>
          <a:xfrm>
            <a:off x="552450" y="86767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A golden probe: γ-jet (@ RHIC)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γ-jet momentum imbalance at LHC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sz="49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γ-jet momentum imbalance at LHC</a:t>
            </a:r>
          </a:p>
        </p:txBody>
      </p:sp>
      <p:grpSp>
        <p:nvGrpSpPr>
          <p:cNvPr id="842" name="Group"/>
          <p:cNvGrpSpPr/>
          <p:nvPr/>
        </p:nvGrpSpPr>
        <p:grpSpPr>
          <a:xfrm>
            <a:off x="260542" y="4428812"/>
            <a:ext cx="4526998" cy="4161121"/>
            <a:chOff x="0" y="0"/>
            <a:chExt cx="4526997" cy="4161119"/>
          </a:xfrm>
        </p:grpSpPr>
        <p:sp>
          <p:nvSpPr>
            <p:cNvPr id="835" name="Rectangle"/>
            <p:cNvSpPr/>
            <p:nvPr/>
          </p:nvSpPr>
          <p:spPr>
            <a:xfrm>
              <a:off x="0" y="3486"/>
              <a:ext cx="4381502" cy="415763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pic>
          <p:nvPicPr>
            <p:cNvPr id="836" name="image.png" descr="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78336" y="-1"/>
              <a:ext cx="4248662" cy="39564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37" name="Line"/>
            <p:cNvSpPr/>
            <p:nvPr/>
          </p:nvSpPr>
          <p:spPr>
            <a:xfrm flipH="1">
              <a:off x="4191257" y="1786964"/>
              <a:ext cx="6160" cy="922371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8" name="Line"/>
            <p:cNvSpPr/>
            <p:nvPr/>
          </p:nvSpPr>
          <p:spPr>
            <a:xfrm flipV="1">
              <a:off x="868218" y="1798917"/>
              <a:ext cx="3109578" cy="7971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39" name="Line"/>
            <p:cNvSpPr/>
            <p:nvPr/>
          </p:nvSpPr>
          <p:spPr>
            <a:xfrm>
              <a:off x="2711258" y="2665506"/>
              <a:ext cx="1545554" cy="1995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40" name="Rectangle"/>
            <p:cNvSpPr/>
            <p:nvPr/>
          </p:nvSpPr>
          <p:spPr>
            <a:xfrm>
              <a:off x="1601611" y="3023971"/>
              <a:ext cx="1333502" cy="26670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41" name="PbPb"/>
            <p:cNvSpPr txBox="1"/>
            <p:nvPr/>
          </p:nvSpPr>
          <p:spPr>
            <a:xfrm>
              <a:off x="3071506" y="2781425"/>
              <a:ext cx="576959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42257">
                <a:defRPr sz="2200">
                  <a:solidFill>
                    <a:srgbClr val="FF4013"/>
                  </a:solidFill>
                  <a:uFill>
                    <a:solidFill>
                      <a:srgbClr val="FF4013"/>
                    </a:solidFill>
                  </a:uFill>
                </a:defRPr>
              </a:lvl1pPr>
            </a:lstStyle>
            <a:p>
              <a:pPr/>
              <a:r>
                <a:t>PbPb</a:t>
              </a:r>
            </a:p>
          </p:txBody>
        </p:sp>
      </p:grpSp>
      <p:pic>
        <p:nvPicPr>
          <p:cNvPr id="843" name="image29.png" descr="image2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2334" y="1211156"/>
            <a:ext cx="11894737" cy="3225802"/>
          </a:xfrm>
          <a:prstGeom prst="rect">
            <a:avLst/>
          </a:prstGeom>
          <a:ln w="12700">
            <a:miter lim="400000"/>
          </a:ln>
        </p:spPr>
      </p:pic>
      <p:sp>
        <p:nvSpPr>
          <p:cNvPr id="844" name="arXiv: 1205.0206"/>
          <p:cNvSpPr txBox="1"/>
          <p:nvPr/>
        </p:nvSpPr>
        <p:spPr>
          <a:xfrm>
            <a:off x="10118058" y="747311"/>
            <a:ext cx="2130829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arXiv: 1205.0206</a:t>
            </a:r>
          </a:p>
        </p:txBody>
      </p:sp>
      <p:pic>
        <p:nvPicPr>
          <p:cNvPr id="845" name="image.png" descr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81528" y="4478887"/>
            <a:ext cx="4203720" cy="3914574"/>
          </a:xfrm>
          <a:prstGeom prst="rect">
            <a:avLst/>
          </a:prstGeom>
          <a:ln w="12700">
            <a:miter lim="400000"/>
          </a:ln>
        </p:spPr>
      </p:pic>
      <p:sp>
        <p:nvSpPr>
          <p:cNvPr id="846" name="Line"/>
          <p:cNvSpPr/>
          <p:nvPr/>
        </p:nvSpPr>
        <p:spPr>
          <a:xfrm flipH="1">
            <a:off x="8496086" y="6242801"/>
            <a:ext cx="2784" cy="1174094"/>
          </a:xfrm>
          <a:prstGeom prst="line">
            <a:avLst/>
          </a:prstGeom>
          <a:ln w="50800">
            <a:solidFill>
              <a:srgbClr val="FF2600"/>
            </a:solidFill>
            <a:miter lim="400000"/>
            <a:headEnd type="triangle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47" name="Line"/>
          <p:cNvSpPr/>
          <p:nvPr/>
        </p:nvSpPr>
        <p:spPr>
          <a:xfrm flipV="1">
            <a:off x="5290989" y="6259495"/>
            <a:ext cx="3107730" cy="2784"/>
          </a:xfrm>
          <a:prstGeom prst="line">
            <a:avLst/>
          </a:prstGeom>
          <a:ln w="25400">
            <a:solidFill>
              <a:srgbClr val="FF2600"/>
            </a:solidFill>
            <a:prstDash val="sysDot"/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48" name="Line"/>
          <p:cNvSpPr/>
          <p:nvPr/>
        </p:nvSpPr>
        <p:spPr>
          <a:xfrm>
            <a:off x="7555700" y="7361246"/>
            <a:ext cx="1046111" cy="2785"/>
          </a:xfrm>
          <a:prstGeom prst="line">
            <a:avLst/>
          </a:prstGeom>
          <a:ln w="25400">
            <a:solidFill>
              <a:srgbClr val="FF2600"/>
            </a:solidFill>
            <a:prstDash val="sysDot"/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49" name="Rectangle"/>
          <p:cNvSpPr/>
          <p:nvPr/>
        </p:nvSpPr>
        <p:spPr>
          <a:xfrm>
            <a:off x="7028161" y="4787710"/>
            <a:ext cx="1321551" cy="375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R="40639" algn="l" defTabSz="449262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850" name="PbPb"/>
          <p:cNvSpPr txBox="1"/>
          <p:nvPr/>
        </p:nvSpPr>
        <p:spPr>
          <a:xfrm>
            <a:off x="7401331" y="6860647"/>
            <a:ext cx="876311" cy="26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352425">
              <a:defRPr sz="1900">
                <a:solidFill>
                  <a:srgbClr val="FF4013"/>
                </a:solidFill>
                <a:uFill>
                  <a:solidFill>
                    <a:srgbClr val="FF4013"/>
                  </a:solidFill>
                </a:uFill>
              </a:defRPr>
            </a:lvl1pPr>
          </a:lstStyle>
          <a:p>
            <a:pPr/>
            <a:r>
              <a:t>PbPb</a:t>
            </a:r>
          </a:p>
        </p:txBody>
      </p:sp>
      <p:sp>
        <p:nvSpPr>
          <p:cNvPr id="851" name="Quark/gluon jets lose about 15% of their initial energy.…"/>
          <p:cNvSpPr txBox="1"/>
          <p:nvPr/>
        </p:nvSpPr>
        <p:spPr>
          <a:xfrm>
            <a:off x="1041270" y="8319652"/>
            <a:ext cx="11277603" cy="810496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l" defTabSz="442257">
              <a:lnSpc>
                <a:spcPct val="120000"/>
              </a:lnSpc>
              <a:buClr>
                <a:srgbClr val="000000"/>
              </a:buClr>
              <a:buSzPct val="125000"/>
              <a:buFont typeface="Gill Sans"/>
              <a:buChar char="•"/>
              <a:defRPr sz="25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  Quark/gluon jets lose about 15% of their initial energy.</a:t>
            </a:r>
          </a:p>
          <a:p>
            <a:pPr algn="l" defTabSz="442257">
              <a:lnSpc>
                <a:spcPct val="120000"/>
              </a:lnSpc>
              <a:buClr>
                <a:srgbClr val="000000"/>
              </a:buClr>
              <a:buSzPct val="125000"/>
              <a:buFont typeface="Gill Sans"/>
              <a:buChar char="•"/>
              <a:defRPr sz="25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  20% of photons lose their jet partner.</a:t>
            </a:r>
          </a:p>
        </p:txBody>
      </p:sp>
      <p:sp>
        <p:nvSpPr>
          <p:cNvPr id="852" name="Vacuum (pp collision)…"/>
          <p:cNvSpPr txBox="1"/>
          <p:nvPr/>
        </p:nvSpPr>
        <p:spPr>
          <a:xfrm>
            <a:off x="8928099" y="6976453"/>
            <a:ext cx="3120878" cy="6774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42257">
              <a:defRPr b="1" sz="2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Vacuum</a:t>
            </a:r>
            <a:r>
              <a:rPr b="0"/>
              <a:t> (pp collision) </a:t>
            </a:r>
            <a:endParaRPr sz="3200"/>
          </a:p>
          <a:p>
            <a:pPr algn="l" defTabSz="442257">
              <a:defRPr sz="2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   vs. </a:t>
            </a:r>
            <a:r>
              <a:rPr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QGP</a:t>
            </a:r>
            <a:r>
              <a:t> 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(PbPb collision)</a:t>
            </a:r>
          </a:p>
        </p:txBody>
      </p:sp>
      <p:sp>
        <p:nvSpPr>
          <p:cNvPr id="853" name="xjƔ = pTJet/pTƔ"/>
          <p:cNvSpPr txBox="1"/>
          <p:nvPr/>
        </p:nvSpPr>
        <p:spPr>
          <a:xfrm>
            <a:off x="10388599" y="5885084"/>
            <a:ext cx="1940522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42257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x</a:t>
            </a:r>
            <a:r>
              <a:rPr baseline="-5998"/>
              <a:t>jƔ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 </a:t>
            </a:r>
            <a:r>
              <a:t>=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 </a:t>
            </a:r>
            <a:r>
              <a:rPr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</a:rPr>
              <a:t>p</a:t>
            </a:r>
            <a:r>
              <a:rPr baseline="-5998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</a:rPr>
              <a:t>T</a:t>
            </a:r>
            <a:r>
              <a:rPr baseline="31999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</a:rPr>
              <a:t>Jet</a:t>
            </a:r>
            <a:r>
              <a:t>/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p</a:t>
            </a:r>
            <a:r>
              <a:rPr baseline="-5998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T</a:t>
            </a:r>
            <a:r>
              <a:rPr baseline="31999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Ɣ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 </a:t>
            </a:r>
          </a:p>
        </p:txBody>
      </p:sp>
      <p:sp>
        <p:nvSpPr>
          <p:cNvPr id="854" name="Ɣ-jet momentum balance fraction:"/>
          <p:cNvSpPr txBox="1"/>
          <p:nvPr/>
        </p:nvSpPr>
        <p:spPr>
          <a:xfrm>
            <a:off x="8589946" y="4715273"/>
            <a:ext cx="9017002" cy="271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 defTabSz="442257">
              <a:defRPr b="1" sz="19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Ɣ-jet momentum balance fraction:</a:t>
            </a:r>
          </a:p>
        </p:txBody>
      </p:sp>
      <p:grpSp>
        <p:nvGrpSpPr>
          <p:cNvPr id="862" name="Group"/>
          <p:cNvGrpSpPr/>
          <p:nvPr/>
        </p:nvGrpSpPr>
        <p:grpSpPr>
          <a:xfrm>
            <a:off x="8619197" y="5107450"/>
            <a:ext cx="1937729" cy="1937729"/>
            <a:chOff x="0" y="0"/>
            <a:chExt cx="1937727" cy="1937727"/>
          </a:xfrm>
        </p:grpSpPr>
        <p:sp>
          <p:nvSpPr>
            <p:cNvPr id="855" name="Circle"/>
            <p:cNvSpPr/>
            <p:nvPr/>
          </p:nvSpPr>
          <p:spPr>
            <a:xfrm rot="7608523">
              <a:off x="276712" y="276711"/>
              <a:ext cx="1384303" cy="1384305"/>
            </a:xfrm>
            <a:prstGeom prst="ellipse">
              <a:avLst/>
            </a:prstGeom>
            <a:gradFill flip="none" rotWithShape="1">
              <a:gsLst>
                <a:gs pos="0">
                  <a:srgbClr val="FFA900"/>
                </a:gs>
                <a:gs pos="100000">
                  <a:srgbClr val="FFD592"/>
                </a:gs>
              </a:gsLst>
              <a:path path="circle">
                <a:fillToRect l="37721" t="-19636" r="62278" b="119636"/>
              </a:path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40639" algn="l" defTabSz="914400">
                <a:defRPr sz="2400">
                  <a:solidFill>
                    <a:srgbClr val="266C58"/>
                  </a:solidFill>
                  <a:uFill>
                    <a:solidFill>
                      <a:srgbClr val="266C58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56" name="Line"/>
            <p:cNvSpPr/>
            <p:nvPr/>
          </p:nvSpPr>
          <p:spPr>
            <a:xfrm rot="19296885">
              <a:off x="929043" y="237496"/>
              <a:ext cx="788348" cy="343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818" y="17968"/>
                    <a:pt x="1636" y="14337"/>
                    <a:pt x="2805" y="14021"/>
                  </a:cubicBezTo>
                  <a:cubicBezTo>
                    <a:pt x="3974" y="13705"/>
                    <a:pt x="5844" y="20021"/>
                    <a:pt x="7013" y="19705"/>
                  </a:cubicBezTo>
                  <a:cubicBezTo>
                    <a:pt x="8182" y="19389"/>
                    <a:pt x="8649" y="12758"/>
                    <a:pt x="9818" y="12126"/>
                  </a:cubicBezTo>
                  <a:cubicBezTo>
                    <a:pt x="10987" y="11494"/>
                    <a:pt x="13091" y="16547"/>
                    <a:pt x="14026" y="15916"/>
                  </a:cubicBezTo>
                  <a:cubicBezTo>
                    <a:pt x="14961" y="15284"/>
                    <a:pt x="14493" y="8968"/>
                    <a:pt x="15428" y="8336"/>
                  </a:cubicBezTo>
                  <a:cubicBezTo>
                    <a:pt x="16364" y="7705"/>
                    <a:pt x="18701" y="12442"/>
                    <a:pt x="19636" y="12126"/>
                  </a:cubicBezTo>
                  <a:cubicBezTo>
                    <a:pt x="20571" y="11810"/>
                    <a:pt x="20805" y="9126"/>
                    <a:pt x="21039" y="6441"/>
                  </a:cubicBez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40639" algn="l" defTabSz="914400">
                <a:defRPr sz="2400">
                  <a:solidFill>
                    <a:srgbClr val="266C58"/>
                  </a:solidFill>
                  <a:uFill>
                    <a:solidFill>
                      <a:srgbClr val="266C58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57" name="Line"/>
            <p:cNvSpPr/>
            <p:nvPr/>
          </p:nvSpPr>
          <p:spPr>
            <a:xfrm flipH="1">
              <a:off x="534996" y="762178"/>
              <a:ext cx="580608" cy="759852"/>
            </a:xfrm>
            <a:prstGeom prst="line">
              <a:avLst/>
            </a:prstGeom>
            <a:noFill/>
            <a:ln w="63500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58" name="Line"/>
            <p:cNvSpPr/>
            <p:nvPr/>
          </p:nvSpPr>
          <p:spPr>
            <a:xfrm flipV="1">
              <a:off x="701742" y="874034"/>
              <a:ext cx="294335" cy="287335"/>
            </a:xfrm>
            <a:prstGeom prst="line">
              <a:avLst/>
            </a:prstGeom>
            <a:noFill/>
            <a:ln w="12700" cap="flat">
              <a:solidFill>
                <a:srgbClr val="0433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59" name="Line"/>
            <p:cNvSpPr/>
            <p:nvPr/>
          </p:nvSpPr>
          <p:spPr>
            <a:xfrm flipV="1">
              <a:off x="749751" y="805416"/>
              <a:ext cx="281813" cy="122222"/>
            </a:xfrm>
            <a:prstGeom prst="line">
              <a:avLst/>
            </a:prstGeom>
            <a:noFill/>
            <a:ln w="12700" cap="flat">
              <a:solidFill>
                <a:srgbClr val="0433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60" name="Line"/>
            <p:cNvSpPr/>
            <p:nvPr/>
          </p:nvSpPr>
          <p:spPr>
            <a:xfrm flipV="1">
              <a:off x="846656" y="922247"/>
              <a:ext cx="192652" cy="363429"/>
            </a:xfrm>
            <a:prstGeom prst="line">
              <a:avLst/>
            </a:prstGeom>
            <a:noFill/>
            <a:ln w="12700" cap="flat">
              <a:solidFill>
                <a:srgbClr val="0433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861" name="Line"/>
            <p:cNvSpPr/>
            <p:nvPr/>
          </p:nvSpPr>
          <p:spPr>
            <a:xfrm flipV="1">
              <a:off x="1047189" y="861238"/>
              <a:ext cx="37775" cy="304843"/>
            </a:xfrm>
            <a:prstGeom prst="line">
              <a:avLst/>
            </a:prstGeom>
            <a:noFill/>
            <a:ln w="12700" cap="flat">
              <a:solidFill>
                <a:srgbClr val="0433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863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64" name="γ-jet momentum imbalance @ LHC"/>
          <p:cNvSpPr txBox="1"/>
          <p:nvPr/>
        </p:nvSpPr>
        <p:spPr>
          <a:xfrm>
            <a:off x="552450" y="86767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γ-jet momentum imbalance @ LHC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7" name="Group"/>
          <p:cNvGrpSpPr/>
          <p:nvPr/>
        </p:nvGrpSpPr>
        <p:grpSpPr>
          <a:xfrm>
            <a:off x="-2209800" y="-3733801"/>
            <a:ext cx="14240935" cy="18478501"/>
            <a:chOff x="0" y="0"/>
            <a:chExt cx="14240933" cy="18478500"/>
          </a:xfrm>
        </p:grpSpPr>
        <p:sp>
          <p:nvSpPr>
            <p:cNvPr id="866" name="Oval"/>
            <p:cNvSpPr/>
            <p:nvPr/>
          </p:nvSpPr>
          <p:spPr>
            <a:xfrm>
              <a:off x="0" y="-1"/>
              <a:ext cx="10883901" cy="18478501"/>
            </a:xfrm>
            <a:prstGeom prst="ellipse">
              <a:avLst/>
            </a:prstGeom>
            <a:solidFill>
              <a:srgbClr val="FF8C82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882" name="Group"/>
            <p:cNvGrpSpPr/>
            <p:nvPr/>
          </p:nvGrpSpPr>
          <p:grpSpPr>
            <a:xfrm>
              <a:off x="3695700" y="7200900"/>
              <a:ext cx="9275234" cy="4453469"/>
              <a:chOff x="0" y="0"/>
              <a:chExt cx="9275233" cy="4453468"/>
            </a:xfrm>
          </p:grpSpPr>
          <p:sp>
            <p:nvSpPr>
              <p:cNvPr id="867" name="Line"/>
              <p:cNvSpPr/>
              <p:nvPr/>
            </p:nvSpPr>
            <p:spPr>
              <a:xfrm flipH="1">
                <a:off x="0" y="2383366"/>
                <a:ext cx="762001" cy="16936"/>
              </a:xfrm>
              <a:prstGeom prst="line">
                <a:avLst/>
              </a:prstGeom>
              <a:noFill/>
              <a:ln w="25400" cap="flat">
                <a:solidFill>
                  <a:srgbClr val="FF26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68" name="Line"/>
              <p:cNvSpPr/>
              <p:nvPr/>
            </p:nvSpPr>
            <p:spPr>
              <a:xfrm flipH="1">
                <a:off x="723900" y="2095500"/>
                <a:ext cx="1375835" cy="304801"/>
              </a:xfrm>
              <a:prstGeom prst="line">
                <a:avLst/>
              </a:prstGeom>
              <a:noFill/>
              <a:ln w="50800" cap="flat">
                <a:solidFill>
                  <a:srgbClr val="0433FF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69" name="Line"/>
              <p:cNvSpPr/>
              <p:nvPr/>
            </p:nvSpPr>
            <p:spPr>
              <a:xfrm flipH="1" flipV="1">
                <a:off x="749300" y="2400300"/>
                <a:ext cx="1367368" cy="59268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0" name="Line"/>
              <p:cNvSpPr/>
              <p:nvPr/>
            </p:nvSpPr>
            <p:spPr>
              <a:xfrm flipH="1">
                <a:off x="2095499" y="1270000"/>
                <a:ext cx="1426636" cy="825502"/>
              </a:xfrm>
              <a:prstGeom prst="line">
                <a:avLst/>
              </a:prstGeom>
              <a:noFill/>
              <a:ln w="76200" cap="flat">
                <a:solidFill>
                  <a:srgbClr val="FF26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1" name="Line"/>
              <p:cNvSpPr/>
              <p:nvPr/>
            </p:nvSpPr>
            <p:spPr>
              <a:xfrm flipH="1">
                <a:off x="2099733" y="1456266"/>
                <a:ext cx="2590802" cy="656169"/>
              </a:xfrm>
              <a:prstGeom prst="line">
                <a:avLst/>
              </a:prstGeom>
              <a:noFill/>
              <a:ln w="76200" cap="flat">
                <a:solidFill>
                  <a:srgbClr val="00F9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2" name="Line"/>
              <p:cNvSpPr/>
              <p:nvPr/>
            </p:nvSpPr>
            <p:spPr>
              <a:xfrm flipH="1" flipV="1">
                <a:off x="2095500" y="2451100"/>
                <a:ext cx="2391835" cy="50801"/>
              </a:xfrm>
              <a:prstGeom prst="line">
                <a:avLst/>
              </a:prstGeom>
              <a:noFill/>
              <a:ln w="76200" cap="flat">
                <a:solidFill>
                  <a:srgbClr val="00F9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3" name="Line"/>
              <p:cNvSpPr/>
              <p:nvPr/>
            </p:nvSpPr>
            <p:spPr>
              <a:xfrm flipH="1" flipV="1">
                <a:off x="2108200" y="2438400"/>
                <a:ext cx="1193801" cy="829734"/>
              </a:xfrm>
              <a:prstGeom prst="line">
                <a:avLst/>
              </a:prstGeom>
              <a:noFill/>
              <a:ln w="76200" cap="flat">
                <a:solidFill>
                  <a:srgbClr val="0433FF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4" name="Line"/>
              <p:cNvSpPr/>
              <p:nvPr/>
            </p:nvSpPr>
            <p:spPr>
              <a:xfrm flipH="1">
                <a:off x="4652433" y="254000"/>
                <a:ext cx="3001435" cy="1248834"/>
              </a:xfrm>
              <a:prstGeom prst="line">
                <a:avLst/>
              </a:prstGeom>
              <a:noFill/>
              <a:ln w="127000" cap="flat">
                <a:solidFill>
                  <a:srgbClr val="0433FF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5" name="Line"/>
              <p:cNvSpPr/>
              <p:nvPr/>
            </p:nvSpPr>
            <p:spPr>
              <a:xfrm flipH="1">
                <a:off x="4627033" y="1320800"/>
                <a:ext cx="2315635" cy="169335"/>
              </a:xfrm>
              <a:prstGeom prst="line">
                <a:avLst/>
              </a:prstGeom>
              <a:noFill/>
              <a:ln w="127000" cap="flat">
                <a:solidFill>
                  <a:srgbClr val="FF26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6" name="Line"/>
              <p:cNvSpPr/>
              <p:nvPr/>
            </p:nvSpPr>
            <p:spPr>
              <a:xfrm flipH="1">
                <a:off x="3471333" y="0"/>
                <a:ext cx="1574801" cy="1253069"/>
              </a:xfrm>
              <a:prstGeom prst="line">
                <a:avLst/>
              </a:prstGeom>
              <a:noFill/>
              <a:ln w="127000" cap="flat">
                <a:solidFill>
                  <a:srgbClr val="0433FF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7" name="Line"/>
              <p:cNvSpPr/>
              <p:nvPr/>
            </p:nvSpPr>
            <p:spPr>
              <a:xfrm flipH="1">
                <a:off x="3509433" y="592666"/>
                <a:ext cx="2806702" cy="668869"/>
              </a:xfrm>
              <a:prstGeom prst="line">
                <a:avLst/>
              </a:prstGeom>
              <a:noFill/>
              <a:ln w="127000" cap="flat">
                <a:solidFill>
                  <a:srgbClr val="00F9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8" name="Line"/>
              <p:cNvSpPr/>
              <p:nvPr/>
            </p:nvSpPr>
            <p:spPr>
              <a:xfrm flipH="1">
                <a:off x="4436533" y="1951566"/>
                <a:ext cx="3234268" cy="529169"/>
              </a:xfrm>
              <a:prstGeom prst="line">
                <a:avLst/>
              </a:prstGeom>
              <a:noFill/>
              <a:ln w="127000" cap="flat">
                <a:solidFill>
                  <a:srgbClr val="0433FF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79" name="Line"/>
              <p:cNvSpPr/>
              <p:nvPr/>
            </p:nvSpPr>
            <p:spPr>
              <a:xfrm flipH="1" flipV="1">
                <a:off x="4436532" y="2493433"/>
                <a:ext cx="4838702" cy="67734"/>
              </a:xfrm>
              <a:prstGeom prst="line">
                <a:avLst/>
              </a:prstGeom>
              <a:noFill/>
              <a:ln w="127000" cap="flat">
                <a:solidFill>
                  <a:srgbClr val="FF26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80" name="Line"/>
              <p:cNvSpPr/>
              <p:nvPr/>
            </p:nvSpPr>
            <p:spPr>
              <a:xfrm flipH="1" flipV="1">
                <a:off x="3268133" y="3242732"/>
                <a:ext cx="3911602" cy="533401"/>
              </a:xfrm>
              <a:prstGeom prst="line">
                <a:avLst/>
              </a:prstGeom>
              <a:noFill/>
              <a:ln w="127000" cap="flat">
                <a:solidFill>
                  <a:srgbClr val="FF26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881" name="Line"/>
              <p:cNvSpPr/>
              <p:nvPr/>
            </p:nvSpPr>
            <p:spPr>
              <a:xfrm flipH="1" flipV="1">
                <a:off x="3285066" y="3246968"/>
                <a:ext cx="1320802" cy="1206502"/>
              </a:xfrm>
              <a:prstGeom prst="line">
                <a:avLst/>
              </a:prstGeom>
              <a:noFill/>
              <a:ln w="127000" cap="flat">
                <a:solidFill>
                  <a:srgbClr val="00F9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899" name="Group"/>
            <p:cNvGrpSpPr/>
            <p:nvPr/>
          </p:nvGrpSpPr>
          <p:grpSpPr>
            <a:xfrm>
              <a:off x="3682999" y="6591299"/>
              <a:ext cx="10130371" cy="4572004"/>
              <a:chOff x="0" y="0"/>
              <a:chExt cx="10130369" cy="4572003"/>
            </a:xfrm>
          </p:grpSpPr>
          <p:sp>
            <p:nvSpPr>
              <p:cNvPr id="883" name="Line"/>
              <p:cNvSpPr/>
              <p:nvPr/>
            </p:nvSpPr>
            <p:spPr>
              <a:xfrm flipH="1">
                <a:off x="-1" y="3005667"/>
                <a:ext cx="762001" cy="16935"/>
              </a:xfrm>
              <a:prstGeom prst="line">
                <a:avLst/>
              </a:prstGeom>
              <a:noFill/>
              <a:ln w="25400" cap="flat">
                <a:solidFill>
                  <a:srgbClr val="FF26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898" name="Group"/>
              <p:cNvGrpSpPr/>
              <p:nvPr/>
            </p:nvGrpSpPr>
            <p:grpSpPr>
              <a:xfrm>
                <a:off x="749299" y="-1"/>
                <a:ext cx="9381071" cy="4572005"/>
                <a:chOff x="0" y="0"/>
                <a:chExt cx="9381069" cy="4572003"/>
              </a:xfrm>
            </p:grpSpPr>
            <p:sp>
              <p:nvSpPr>
                <p:cNvPr id="884" name="Line"/>
                <p:cNvSpPr/>
                <p:nvPr/>
              </p:nvSpPr>
              <p:spPr>
                <a:xfrm flipH="1">
                  <a:off x="0" y="2717801"/>
                  <a:ext cx="1375835" cy="304801"/>
                </a:xfrm>
                <a:prstGeom prst="line">
                  <a:avLst/>
                </a:prstGeom>
                <a:noFill/>
                <a:ln w="50800" cap="flat">
                  <a:solidFill>
                    <a:srgbClr val="0433FF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85" name="Line"/>
                <p:cNvSpPr/>
                <p:nvPr/>
              </p:nvSpPr>
              <p:spPr>
                <a:xfrm flipH="1" flipV="1">
                  <a:off x="25400" y="3022601"/>
                  <a:ext cx="1367368" cy="59268"/>
                </a:xfrm>
                <a:prstGeom prst="line">
                  <a:avLst/>
                </a:prstGeom>
                <a:noFill/>
                <a:ln w="50800" cap="flat">
                  <a:solidFill>
                    <a:srgbClr val="FF26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86" name="Line"/>
                <p:cNvSpPr/>
                <p:nvPr/>
              </p:nvSpPr>
              <p:spPr>
                <a:xfrm flipH="1">
                  <a:off x="1371600" y="1989667"/>
                  <a:ext cx="1900768" cy="728135"/>
                </a:xfrm>
                <a:prstGeom prst="line">
                  <a:avLst/>
                </a:prstGeom>
                <a:noFill/>
                <a:ln w="76200" cap="flat">
                  <a:solidFill>
                    <a:srgbClr val="00F9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87" name="Line"/>
                <p:cNvSpPr/>
                <p:nvPr/>
              </p:nvSpPr>
              <p:spPr>
                <a:xfrm flipH="1">
                  <a:off x="1375833" y="2311401"/>
                  <a:ext cx="3014135" cy="423335"/>
                </a:xfrm>
                <a:prstGeom prst="line">
                  <a:avLst/>
                </a:prstGeom>
                <a:noFill/>
                <a:ln w="76200" cap="flat">
                  <a:solidFill>
                    <a:srgbClr val="FF26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88" name="Line"/>
                <p:cNvSpPr/>
                <p:nvPr/>
              </p:nvSpPr>
              <p:spPr>
                <a:xfrm flipH="1" flipV="1">
                  <a:off x="1371600" y="3073401"/>
                  <a:ext cx="2391835" cy="50801"/>
                </a:xfrm>
                <a:prstGeom prst="line">
                  <a:avLst/>
                </a:prstGeom>
                <a:noFill/>
                <a:ln w="76200" cap="flat">
                  <a:solidFill>
                    <a:srgbClr val="0433FF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89" name="Line"/>
                <p:cNvSpPr/>
                <p:nvPr/>
              </p:nvSpPr>
              <p:spPr>
                <a:xfrm flipH="1" flipV="1">
                  <a:off x="1308100" y="3073402"/>
                  <a:ext cx="2832101" cy="639235"/>
                </a:xfrm>
                <a:prstGeom prst="line">
                  <a:avLst/>
                </a:prstGeom>
                <a:noFill/>
                <a:ln w="76200" cap="flat">
                  <a:solidFill>
                    <a:srgbClr val="00F9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0" name="Line"/>
                <p:cNvSpPr/>
                <p:nvPr/>
              </p:nvSpPr>
              <p:spPr>
                <a:xfrm flipH="1">
                  <a:off x="4334933" y="1371600"/>
                  <a:ext cx="4119036" cy="931334"/>
                </a:xfrm>
                <a:prstGeom prst="line">
                  <a:avLst/>
                </a:prstGeom>
                <a:noFill/>
                <a:ln w="127000" cap="flat">
                  <a:solidFill>
                    <a:srgbClr val="0433FF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1" name="Line"/>
                <p:cNvSpPr/>
                <p:nvPr/>
              </p:nvSpPr>
              <p:spPr>
                <a:xfrm flipH="1">
                  <a:off x="4334934" y="1981201"/>
                  <a:ext cx="3678768" cy="321735"/>
                </a:xfrm>
                <a:prstGeom prst="line">
                  <a:avLst/>
                </a:prstGeom>
                <a:noFill/>
                <a:ln w="127000" cap="flat">
                  <a:solidFill>
                    <a:srgbClr val="FF26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2" name="Line"/>
                <p:cNvSpPr/>
                <p:nvPr/>
              </p:nvSpPr>
              <p:spPr>
                <a:xfrm flipH="1">
                  <a:off x="3255432" y="0"/>
                  <a:ext cx="4521203" cy="2036235"/>
                </a:xfrm>
                <a:prstGeom prst="line">
                  <a:avLst/>
                </a:prstGeom>
                <a:noFill/>
                <a:ln w="127000" cap="flat">
                  <a:solidFill>
                    <a:srgbClr val="0433FF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3" name="Line"/>
                <p:cNvSpPr/>
                <p:nvPr/>
              </p:nvSpPr>
              <p:spPr>
                <a:xfrm flipH="1">
                  <a:off x="3230034" y="1066800"/>
                  <a:ext cx="3479801" cy="969435"/>
                </a:xfrm>
                <a:prstGeom prst="line">
                  <a:avLst/>
                </a:prstGeom>
                <a:noFill/>
                <a:ln w="127000" cap="flat">
                  <a:solidFill>
                    <a:srgbClr val="00F9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4" name="Line"/>
                <p:cNvSpPr/>
                <p:nvPr/>
              </p:nvSpPr>
              <p:spPr>
                <a:xfrm flipH="1">
                  <a:off x="3712634" y="2573867"/>
                  <a:ext cx="3234268" cy="529169"/>
                </a:xfrm>
                <a:prstGeom prst="line">
                  <a:avLst/>
                </a:prstGeom>
                <a:noFill/>
                <a:ln w="127000" cap="flat">
                  <a:solidFill>
                    <a:srgbClr val="00F9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5" name="Line"/>
                <p:cNvSpPr/>
                <p:nvPr/>
              </p:nvSpPr>
              <p:spPr>
                <a:xfrm flipH="1" flipV="1">
                  <a:off x="3712633" y="3115734"/>
                  <a:ext cx="4838703" cy="67735"/>
                </a:xfrm>
                <a:prstGeom prst="line">
                  <a:avLst/>
                </a:prstGeom>
                <a:noFill/>
                <a:ln w="127000" cap="flat">
                  <a:solidFill>
                    <a:srgbClr val="0433FF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6" name="Line"/>
                <p:cNvSpPr/>
                <p:nvPr/>
              </p:nvSpPr>
              <p:spPr>
                <a:xfrm flipH="1" flipV="1">
                  <a:off x="4119033" y="3725334"/>
                  <a:ext cx="5262037" cy="152402"/>
                </a:xfrm>
                <a:prstGeom prst="line">
                  <a:avLst/>
                </a:prstGeom>
                <a:noFill/>
                <a:ln w="127000" cap="flat">
                  <a:solidFill>
                    <a:srgbClr val="00F9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97" name="Line"/>
                <p:cNvSpPr/>
                <p:nvPr/>
              </p:nvSpPr>
              <p:spPr>
                <a:xfrm flipH="1" flipV="1">
                  <a:off x="4080934" y="3725335"/>
                  <a:ext cx="3335868" cy="846669"/>
                </a:xfrm>
                <a:prstGeom prst="line">
                  <a:avLst/>
                </a:prstGeom>
                <a:noFill/>
                <a:ln w="127000" cap="flat">
                  <a:solidFill>
                    <a:srgbClr val="FF2600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904" name="Group"/>
            <p:cNvGrpSpPr/>
            <p:nvPr/>
          </p:nvGrpSpPr>
          <p:grpSpPr>
            <a:xfrm>
              <a:off x="10625665" y="8331199"/>
              <a:ext cx="3615270" cy="2609731"/>
              <a:chOff x="0" y="0"/>
              <a:chExt cx="3615268" cy="2609729"/>
            </a:xfrm>
          </p:grpSpPr>
          <p:sp>
            <p:nvSpPr>
              <p:cNvPr id="900" name="Shape"/>
              <p:cNvSpPr/>
              <p:nvPr/>
            </p:nvSpPr>
            <p:spPr>
              <a:xfrm>
                <a:off x="0" y="184091"/>
                <a:ext cx="2540002" cy="2425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63" fill="norm" stroke="1" extrusionOk="0">
                    <a:moveTo>
                      <a:pt x="0" y="15145"/>
                    </a:moveTo>
                    <a:lnTo>
                      <a:pt x="7145" y="3972"/>
                    </a:lnTo>
                    <a:lnTo>
                      <a:pt x="13791" y="0"/>
                    </a:lnTo>
                    <a:lnTo>
                      <a:pt x="18277" y="3476"/>
                    </a:lnTo>
                    <a:lnTo>
                      <a:pt x="21600" y="10676"/>
                    </a:lnTo>
                    <a:lnTo>
                      <a:pt x="19440" y="16386"/>
                    </a:lnTo>
                    <a:cubicBezTo>
                      <a:pt x="19440" y="16386"/>
                      <a:pt x="11963" y="20607"/>
                      <a:pt x="11631" y="21103"/>
                    </a:cubicBezTo>
                    <a:cubicBezTo>
                      <a:pt x="11298" y="21600"/>
                      <a:pt x="3988" y="18869"/>
                      <a:pt x="3988" y="18869"/>
                    </a:cubicBezTo>
                    <a:lnTo>
                      <a:pt x="0" y="15145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custDash>
                  <a:ds d="600000" sp="6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901" name="Line"/>
              <p:cNvSpPr/>
              <p:nvPr/>
            </p:nvSpPr>
            <p:spPr>
              <a:xfrm flipH="1">
                <a:off x="2239434" y="0"/>
                <a:ext cx="1037168" cy="774702"/>
              </a:xfrm>
              <a:prstGeom prst="line">
                <a:avLst/>
              </a:prstGeom>
              <a:noFill/>
              <a:ln w="177800" cap="flat">
                <a:solidFill>
                  <a:srgbClr val="000000"/>
                </a:solidFill>
                <a:prstDash val="sysDot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02" name="Line"/>
              <p:cNvSpPr/>
              <p:nvPr/>
            </p:nvSpPr>
            <p:spPr>
              <a:xfrm flipH="1">
                <a:off x="2468034" y="1155700"/>
                <a:ext cx="1147235" cy="241301"/>
              </a:xfrm>
              <a:prstGeom prst="line">
                <a:avLst/>
              </a:prstGeom>
              <a:noFill/>
              <a:ln w="177800" cap="flat">
                <a:solidFill>
                  <a:srgbClr val="000000"/>
                </a:solidFill>
                <a:prstDash val="sysDot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03" name="Line"/>
              <p:cNvSpPr/>
              <p:nvPr/>
            </p:nvSpPr>
            <p:spPr>
              <a:xfrm flipH="1" flipV="1">
                <a:off x="2345267" y="1845733"/>
                <a:ext cx="965202" cy="67735"/>
              </a:xfrm>
              <a:prstGeom prst="line">
                <a:avLst/>
              </a:prstGeom>
              <a:noFill/>
              <a:ln w="177800" cap="flat">
                <a:solidFill>
                  <a:srgbClr val="000000"/>
                </a:solidFill>
                <a:prstDash val="sysDot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08" name="Group"/>
            <p:cNvGrpSpPr/>
            <p:nvPr/>
          </p:nvGrpSpPr>
          <p:grpSpPr>
            <a:xfrm>
              <a:off x="10435165" y="5956299"/>
              <a:ext cx="2260602" cy="2546294"/>
              <a:chOff x="0" y="0"/>
              <a:chExt cx="2260601" cy="2546293"/>
            </a:xfrm>
          </p:grpSpPr>
          <p:sp>
            <p:nvSpPr>
              <p:cNvPr id="905" name="Shape"/>
              <p:cNvSpPr/>
              <p:nvPr/>
            </p:nvSpPr>
            <p:spPr>
              <a:xfrm flipH="1" rot="10800000">
                <a:off x="-1" y="463545"/>
                <a:ext cx="1193802" cy="208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63" fill="norm" stroke="1" extrusionOk="0">
                    <a:moveTo>
                      <a:pt x="0" y="15145"/>
                    </a:moveTo>
                    <a:lnTo>
                      <a:pt x="7145" y="3972"/>
                    </a:lnTo>
                    <a:lnTo>
                      <a:pt x="13791" y="0"/>
                    </a:lnTo>
                    <a:lnTo>
                      <a:pt x="18277" y="3476"/>
                    </a:lnTo>
                    <a:lnTo>
                      <a:pt x="21600" y="10676"/>
                    </a:lnTo>
                    <a:lnTo>
                      <a:pt x="19440" y="16386"/>
                    </a:lnTo>
                    <a:cubicBezTo>
                      <a:pt x="19440" y="16386"/>
                      <a:pt x="11963" y="20607"/>
                      <a:pt x="11631" y="21103"/>
                    </a:cubicBezTo>
                    <a:cubicBezTo>
                      <a:pt x="11298" y="21600"/>
                      <a:pt x="3988" y="18869"/>
                      <a:pt x="3988" y="18869"/>
                    </a:cubicBezTo>
                    <a:lnTo>
                      <a:pt x="0" y="15145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custDash>
                  <a:ds d="600000" sp="6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906" name="Line"/>
              <p:cNvSpPr/>
              <p:nvPr/>
            </p:nvSpPr>
            <p:spPr>
              <a:xfrm flipH="1">
                <a:off x="931333" y="0"/>
                <a:ext cx="1037168" cy="774702"/>
              </a:xfrm>
              <a:prstGeom prst="line">
                <a:avLst/>
              </a:prstGeom>
              <a:noFill/>
              <a:ln w="177800" cap="flat">
                <a:solidFill>
                  <a:srgbClr val="000000"/>
                </a:solidFill>
                <a:prstDash val="sysDot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07" name="Line"/>
              <p:cNvSpPr/>
              <p:nvPr/>
            </p:nvSpPr>
            <p:spPr>
              <a:xfrm flipH="1">
                <a:off x="1223433" y="723900"/>
                <a:ext cx="1037168" cy="774702"/>
              </a:xfrm>
              <a:prstGeom prst="line">
                <a:avLst/>
              </a:prstGeom>
              <a:noFill/>
              <a:ln w="177800" cap="flat">
                <a:solidFill>
                  <a:srgbClr val="000000"/>
                </a:solidFill>
                <a:prstDash val="sysDot"/>
                <a:miter lim="400000"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915" name="Group"/>
            <p:cNvGrpSpPr/>
            <p:nvPr/>
          </p:nvGrpSpPr>
          <p:grpSpPr>
            <a:xfrm>
              <a:off x="3980556" y="5537197"/>
              <a:ext cx="6769104" cy="8204202"/>
              <a:chOff x="0" y="0"/>
              <a:chExt cx="6769103" cy="8204200"/>
            </a:xfrm>
          </p:grpSpPr>
          <p:grpSp>
            <p:nvGrpSpPr>
              <p:cNvPr id="912" name="Group"/>
              <p:cNvGrpSpPr/>
              <p:nvPr/>
            </p:nvGrpSpPr>
            <p:grpSpPr>
              <a:xfrm>
                <a:off x="-1" y="2440425"/>
                <a:ext cx="2476522" cy="3095180"/>
                <a:chOff x="0" y="0"/>
                <a:chExt cx="2476520" cy="3095179"/>
              </a:xfrm>
            </p:grpSpPr>
            <p:sp>
              <p:nvSpPr>
                <p:cNvPr id="909" name="Line"/>
                <p:cNvSpPr/>
                <p:nvPr/>
              </p:nvSpPr>
              <p:spPr>
                <a:xfrm>
                  <a:off x="-1" y="1260516"/>
                  <a:ext cx="274206" cy="6745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12337" y="18052"/>
                      </a:lnTo>
                      <a:lnTo>
                        <a:pt x="21600" y="13163"/>
                      </a:lnTo>
                      <a:lnTo>
                        <a:pt x="21600" y="7784"/>
                      </a:lnTo>
                      <a:lnTo>
                        <a:pt x="12337" y="3062"/>
                      </a:lnTo>
                      <a:lnTo>
                        <a:pt x="1497" y="0"/>
                      </a:lnTo>
                    </a:path>
                  </a:pathLst>
                </a:custGeom>
                <a:noFill/>
                <a:ln w="508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10" name="Line"/>
                <p:cNvSpPr/>
                <p:nvPr/>
              </p:nvSpPr>
              <p:spPr>
                <a:xfrm>
                  <a:off x="694196" y="624987"/>
                  <a:ext cx="578876" cy="18452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12337" y="18052"/>
                      </a:lnTo>
                      <a:lnTo>
                        <a:pt x="21600" y="13163"/>
                      </a:lnTo>
                      <a:lnTo>
                        <a:pt x="21600" y="7784"/>
                      </a:lnTo>
                      <a:lnTo>
                        <a:pt x="12337" y="3062"/>
                      </a:lnTo>
                      <a:lnTo>
                        <a:pt x="1497" y="0"/>
                      </a:lnTo>
                    </a:path>
                  </a:pathLst>
                </a:custGeom>
                <a:noFill/>
                <a:ln w="508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11" name="Line"/>
                <p:cNvSpPr/>
                <p:nvPr/>
              </p:nvSpPr>
              <p:spPr>
                <a:xfrm>
                  <a:off x="1699609" y="-1"/>
                  <a:ext cx="776912" cy="30951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12337" y="18052"/>
                      </a:lnTo>
                      <a:lnTo>
                        <a:pt x="21600" y="13163"/>
                      </a:lnTo>
                      <a:lnTo>
                        <a:pt x="21600" y="7784"/>
                      </a:lnTo>
                      <a:lnTo>
                        <a:pt x="12337" y="3062"/>
                      </a:lnTo>
                      <a:lnTo>
                        <a:pt x="1497" y="0"/>
                      </a:lnTo>
                    </a:path>
                  </a:pathLst>
                </a:custGeom>
                <a:noFill/>
                <a:ln w="508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913" name="Line"/>
              <p:cNvSpPr/>
              <p:nvPr/>
            </p:nvSpPr>
            <p:spPr>
              <a:xfrm>
                <a:off x="3550249" y="1537571"/>
                <a:ext cx="1139444" cy="48909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2337" y="18052"/>
                    </a:lnTo>
                    <a:lnTo>
                      <a:pt x="21600" y="13163"/>
                    </a:lnTo>
                    <a:lnTo>
                      <a:pt x="21600" y="7784"/>
                    </a:lnTo>
                    <a:lnTo>
                      <a:pt x="12337" y="3062"/>
                    </a:lnTo>
                    <a:lnTo>
                      <a:pt x="1497" y="0"/>
                    </a:lnTo>
                  </a:path>
                </a:pathLst>
              </a:cu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14" name="Line"/>
              <p:cNvSpPr/>
              <p:nvPr/>
            </p:nvSpPr>
            <p:spPr>
              <a:xfrm>
                <a:off x="5239850" y="-1"/>
                <a:ext cx="1529254" cy="8204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2337" y="18052"/>
                    </a:lnTo>
                    <a:lnTo>
                      <a:pt x="21600" y="13163"/>
                    </a:lnTo>
                    <a:lnTo>
                      <a:pt x="21600" y="7784"/>
                    </a:lnTo>
                    <a:lnTo>
                      <a:pt x="12337" y="3062"/>
                    </a:lnTo>
                    <a:lnTo>
                      <a:pt x="1497" y="0"/>
                    </a:lnTo>
                  </a:path>
                </a:pathLst>
              </a:cu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pic>
          <p:nvPicPr>
            <p:cNvPr id="916" name="droppedImage.tiff" descr="dropped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730500" y="4914899"/>
              <a:ext cx="6654800" cy="218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918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919" name="Jet fragmentation function"/>
          <p:cNvSpPr txBox="1"/>
          <p:nvPr/>
        </p:nvSpPr>
        <p:spPr>
          <a:xfrm>
            <a:off x="552450" y="143933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fragmentation function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922" name="droppedImage.tiff" descr="dropped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" y="939800"/>
            <a:ext cx="12585700" cy="7861300"/>
          </a:xfrm>
          <a:prstGeom prst="rect">
            <a:avLst/>
          </a:prstGeom>
          <a:ln w="12700">
            <a:miter lim="400000"/>
          </a:ln>
        </p:spPr>
      </p:pic>
      <p:sp>
        <p:nvSpPr>
          <p:cNvPr id="923" name="Select Tracks in ΔR=0.3 cone pT&gt; 1 GeV/c"/>
          <p:cNvSpPr txBox="1"/>
          <p:nvPr/>
        </p:nvSpPr>
        <p:spPr>
          <a:xfrm>
            <a:off x="5822243" y="3542616"/>
            <a:ext cx="7581902" cy="5332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R="49177" indent="49177">
              <a:lnSpc>
                <a:spcPct val="90000"/>
              </a:lnSpc>
              <a:spcBef>
                <a:spcPts val="600"/>
              </a:spcBef>
              <a:tabLst>
                <a:tab pos="50800" algn="l"/>
                <a:tab pos="609600" algn="l"/>
                <a:tab pos="1181100" algn="l"/>
                <a:tab pos="1739900" algn="l"/>
                <a:tab pos="2298700" algn="l"/>
                <a:tab pos="2870200" algn="l"/>
                <a:tab pos="3429000" algn="l"/>
                <a:tab pos="4000500" algn="l"/>
                <a:tab pos="4559300" algn="l"/>
                <a:tab pos="5118100" algn="l"/>
                <a:tab pos="5689600" algn="l"/>
                <a:tab pos="6248400" algn="l"/>
                <a:tab pos="6807200" algn="l"/>
                <a:tab pos="7378700" algn="l"/>
                <a:tab pos="7937500" algn="l"/>
                <a:tab pos="8509000" algn="l"/>
                <a:tab pos="9067800" algn="l"/>
                <a:tab pos="9626600" algn="l"/>
                <a:tab pos="10198100" algn="l"/>
                <a:tab pos="10756900" algn="l"/>
                <a:tab pos="11315700" algn="l"/>
                <a:tab pos="11328400" algn="l"/>
              </a:tabLst>
              <a:defRPr sz="2600"/>
            </a:pPr>
            <a:r>
              <a:t>Select Tracks in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D</a:t>
            </a:r>
            <a:r>
              <a:t>R=0.3 cone p</a:t>
            </a:r>
            <a:r>
              <a:rPr baseline="-21345"/>
              <a:t>T</a:t>
            </a:r>
            <a:r>
              <a:t>&gt; 1 GeV/c</a:t>
            </a:r>
          </a:p>
        </p:txBody>
      </p:sp>
      <p:pic>
        <p:nvPicPr>
          <p:cNvPr id="924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20967" y="3737285"/>
            <a:ext cx="3342842" cy="1069790"/>
          </a:xfrm>
          <a:prstGeom prst="rect">
            <a:avLst/>
          </a:prstGeom>
          <a:ln w="12700">
            <a:miter lim="400000"/>
          </a:ln>
        </p:spPr>
      </p:pic>
      <p:sp>
        <p:nvSpPr>
          <p:cNvPr id="925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926" name="Jet fragmentation function"/>
          <p:cNvSpPr txBox="1"/>
          <p:nvPr/>
        </p:nvSpPr>
        <p:spPr>
          <a:xfrm>
            <a:off x="552450" y="143933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fragmentation function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Basic idea: shoot a probe into medium to learn about the properties of the medium"/>
          <p:cNvSpPr txBox="1"/>
          <p:nvPr/>
        </p:nvSpPr>
        <p:spPr>
          <a:xfrm>
            <a:off x="5263098" y="6876044"/>
            <a:ext cx="7538427" cy="99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44500" indent="-444500" algn="just">
              <a:buSzPct val="75000"/>
              <a:buChar char="•"/>
              <a:defRPr sz="31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Basic idea: shoot a probe into medium to learn about the properties of the medium</a:t>
            </a:r>
          </a:p>
        </p:txBody>
      </p:sp>
      <p:pic>
        <p:nvPicPr>
          <p:cNvPr id="538" name="image058.tiff" descr="image058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06734" y="2802138"/>
            <a:ext cx="2942411" cy="20193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39" name="File-Ernest_Rutherford_cropped.tiff" descr="File-Ernest_Rutherford_cropped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95497" y="2641128"/>
            <a:ext cx="2164082" cy="2705102"/>
          </a:xfrm>
          <a:prstGeom prst="rect">
            <a:avLst/>
          </a:prstGeom>
          <a:ln w="12700">
            <a:miter lim="400000"/>
          </a:ln>
        </p:spPr>
      </p:pic>
      <p:sp>
        <p:nvSpPr>
          <p:cNvPr id="540" name="Slide Number"/>
          <p:cNvSpPr txBox="1"/>
          <p:nvPr>
            <p:ph type="sldNum" sz="quarter" idx="4294967295"/>
          </p:nvPr>
        </p:nvSpPr>
        <p:spPr>
          <a:xfrm>
            <a:off x="12596214" y="9326598"/>
            <a:ext cx="241438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pic>
        <p:nvPicPr>
          <p:cNvPr id="54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637" y="1343274"/>
            <a:ext cx="7954151" cy="49116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50" name="Group"/>
          <p:cNvGrpSpPr/>
          <p:nvPr/>
        </p:nvGrpSpPr>
        <p:grpSpPr>
          <a:xfrm>
            <a:off x="423395" y="6434144"/>
            <a:ext cx="5644019" cy="2034851"/>
            <a:chOff x="0" y="0"/>
            <a:chExt cx="5644018" cy="2034850"/>
          </a:xfrm>
        </p:grpSpPr>
        <p:sp>
          <p:nvSpPr>
            <p:cNvPr id="542" name="Rectangle"/>
            <p:cNvSpPr/>
            <p:nvPr/>
          </p:nvSpPr>
          <p:spPr>
            <a:xfrm>
              <a:off x="1609004" y="512323"/>
              <a:ext cx="2643631" cy="1522528"/>
            </a:xfrm>
            <a:prstGeom prst="rect">
              <a:avLst/>
            </a:prstGeom>
            <a:blipFill rotWithShape="1">
              <a:blip r:embed="rId5"/>
              <a:srcRect l="0" t="0" r="0" b="0"/>
              <a:tile tx="0" ty="0" sx="100000" sy="100000" flip="none" algn="tl"/>
            </a:blipFill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43" name="Target"/>
            <p:cNvSpPr txBox="1"/>
            <p:nvPr/>
          </p:nvSpPr>
          <p:spPr>
            <a:xfrm>
              <a:off x="2441357" y="0"/>
              <a:ext cx="978925" cy="431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Target</a:t>
              </a:r>
            </a:p>
          </p:txBody>
        </p:sp>
        <p:sp>
          <p:nvSpPr>
            <p:cNvPr id="544" name="Line"/>
            <p:cNvSpPr/>
            <p:nvPr/>
          </p:nvSpPr>
          <p:spPr>
            <a:xfrm>
              <a:off x="1764804" y="1232888"/>
              <a:ext cx="758594" cy="35798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5" name="Line"/>
            <p:cNvSpPr/>
            <p:nvPr/>
          </p:nvSpPr>
          <p:spPr>
            <a:xfrm flipV="1">
              <a:off x="2542219" y="1321195"/>
              <a:ext cx="580767" cy="24498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6" name="Line"/>
            <p:cNvSpPr/>
            <p:nvPr/>
          </p:nvSpPr>
          <p:spPr>
            <a:xfrm flipV="1">
              <a:off x="3124063" y="1142197"/>
              <a:ext cx="620519" cy="16314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7" name="Line"/>
            <p:cNvSpPr/>
            <p:nvPr/>
          </p:nvSpPr>
          <p:spPr>
            <a:xfrm>
              <a:off x="3779740" y="1148723"/>
              <a:ext cx="1864279" cy="34013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8" name="Line"/>
            <p:cNvSpPr/>
            <p:nvPr/>
          </p:nvSpPr>
          <p:spPr>
            <a:xfrm>
              <a:off x="0" y="1237871"/>
              <a:ext cx="1700361" cy="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549" name="Probe"/>
            <p:cNvSpPr txBox="1"/>
            <p:nvPr/>
          </p:nvSpPr>
          <p:spPr>
            <a:xfrm>
              <a:off x="19606" y="743837"/>
              <a:ext cx="911483" cy="4193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3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Probe</a:t>
              </a:r>
            </a:p>
          </p:txBody>
        </p:sp>
      </p:grpSp>
      <p:sp>
        <p:nvSpPr>
          <p:cNvPr id="551" name="Hard probe of Atom"/>
          <p:cNvSpPr txBox="1"/>
          <p:nvPr/>
        </p:nvSpPr>
        <p:spPr>
          <a:xfrm>
            <a:off x="552450" y="184214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Hard probe of Atom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Jet shape @ LHC"/>
          <p:cNvSpPr txBox="1"/>
          <p:nvPr/>
        </p:nvSpPr>
        <p:spPr>
          <a:xfrm>
            <a:off x="543841" y="190500"/>
            <a:ext cx="11899903" cy="799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49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shape @ LHC</a:t>
            </a:r>
          </a:p>
        </p:txBody>
      </p:sp>
      <p:pic>
        <p:nvPicPr>
          <p:cNvPr id="929" name="droppedImage.tiff" descr="dropped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0" y="1473200"/>
            <a:ext cx="10579100" cy="4635500"/>
          </a:xfrm>
          <a:prstGeom prst="rect">
            <a:avLst/>
          </a:prstGeom>
          <a:ln w="12700">
            <a:miter lim="400000"/>
          </a:ln>
        </p:spPr>
      </p:pic>
      <p:sp>
        <p:nvSpPr>
          <p:cNvPr id="930" name="No modification in peripheral Pb+Pb collisions…"/>
          <p:cNvSpPr txBox="1"/>
          <p:nvPr/>
        </p:nvSpPr>
        <p:spPr>
          <a:xfrm>
            <a:off x="876171" y="7430669"/>
            <a:ext cx="9931401" cy="1445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l" defTabSz="442257">
              <a:lnSpc>
                <a:spcPct val="120000"/>
              </a:lnSpc>
              <a:buSzPct val="160000"/>
              <a:buChar char="•"/>
              <a:defRPr sz="3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No modification in peripheral Pb+Pb collisions</a:t>
            </a:r>
          </a:p>
          <a:p>
            <a:pPr algn="l" defTabSz="442257">
              <a:lnSpc>
                <a:spcPct val="120000"/>
              </a:lnSpc>
              <a:buSzPct val="160000"/>
              <a:buFont typeface="Gill Sans"/>
              <a:buChar char="•"/>
              <a:defRPr sz="3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No modification at small r, suppression at intermediate r and enhancement at large r in central Pb+Pb collisions</a:t>
            </a:r>
          </a:p>
        </p:txBody>
      </p:sp>
      <p:sp>
        <p:nvSpPr>
          <p:cNvPr id="931" name="CMS, arXiv: 1310.0878"/>
          <p:cNvSpPr txBox="1"/>
          <p:nvPr/>
        </p:nvSpPr>
        <p:spPr>
          <a:xfrm>
            <a:off x="9079469" y="1115834"/>
            <a:ext cx="2201405" cy="346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CMS, arXiv: 1310.0878</a:t>
            </a:r>
          </a:p>
        </p:txBody>
      </p:sp>
      <p:pic>
        <p:nvPicPr>
          <p:cNvPr id="932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2208309">
            <a:off x="11062421" y="5413447"/>
            <a:ext cx="1405424" cy="2176821"/>
          </a:xfrm>
          <a:prstGeom prst="rect">
            <a:avLst/>
          </a:prstGeom>
          <a:ln w="12700">
            <a:miter lim="400000"/>
          </a:ln>
        </p:spPr>
      </p:pic>
      <p:sp>
        <p:nvSpPr>
          <p:cNvPr id="933" name="Circle"/>
          <p:cNvSpPr/>
          <p:nvPr/>
        </p:nvSpPr>
        <p:spPr>
          <a:xfrm>
            <a:off x="10160437" y="6592178"/>
            <a:ext cx="1769111" cy="1769112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34" name="Line"/>
          <p:cNvSpPr/>
          <p:nvPr/>
        </p:nvSpPr>
        <p:spPr>
          <a:xfrm flipH="1">
            <a:off x="10650611" y="7008659"/>
            <a:ext cx="787107" cy="783391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35" name="Line"/>
          <p:cNvSpPr/>
          <p:nvPr/>
        </p:nvSpPr>
        <p:spPr>
          <a:xfrm flipV="1">
            <a:off x="11310959" y="6489720"/>
            <a:ext cx="318323" cy="647519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36" name="Line"/>
          <p:cNvSpPr/>
          <p:nvPr/>
        </p:nvSpPr>
        <p:spPr>
          <a:xfrm flipV="1">
            <a:off x="11388156" y="6701552"/>
            <a:ext cx="331665" cy="358911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37" name="Line"/>
          <p:cNvSpPr/>
          <p:nvPr/>
        </p:nvSpPr>
        <p:spPr>
          <a:xfrm flipV="1">
            <a:off x="11083180" y="6860654"/>
            <a:ext cx="809147" cy="491190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38" name="Line"/>
          <p:cNvSpPr/>
          <p:nvPr/>
        </p:nvSpPr>
        <p:spPr>
          <a:xfrm flipH="1">
            <a:off x="11462495" y="6586849"/>
            <a:ext cx="568023" cy="406087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39" name="Line"/>
          <p:cNvSpPr/>
          <p:nvPr/>
        </p:nvSpPr>
        <p:spPr>
          <a:xfrm flipH="1" rot="16980000">
            <a:off x="11021159" y="7167350"/>
            <a:ext cx="316416" cy="305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621" y="6048"/>
                </a:lnTo>
                <a:lnTo>
                  <a:pt x="1241" y="3888"/>
                </a:lnTo>
                <a:lnTo>
                  <a:pt x="1986" y="1296"/>
                </a:lnTo>
                <a:lnTo>
                  <a:pt x="2979" y="432"/>
                </a:lnTo>
                <a:lnTo>
                  <a:pt x="3848" y="3888"/>
                </a:lnTo>
                <a:lnTo>
                  <a:pt x="4593" y="6912"/>
                </a:lnTo>
                <a:lnTo>
                  <a:pt x="4841" y="10368"/>
                </a:lnTo>
                <a:lnTo>
                  <a:pt x="5090" y="14256"/>
                </a:lnTo>
                <a:lnTo>
                  <a:pt x="4841" y="18144"/>
                </a:lnTo>
                <a:lnTo>
                  <a:pt x="3848" y="21600"/>
                </a:lnTo>
                <a:lnTo>
                  <a:pt x="2731" y="19008"/>
                </a:lnTo>
                <a:lnTo>
                  <a:pt x="3103" y="12960"/>
                </a:lnTo>
                <a:lnTo>
                  <a:pt x="3848" y="8640"/>
                </a:lnTo>
                <a:lnTo>
                  <a:pt x="4717" y="4320"/>
                </a:lnTo>
                <a:lnTo>
                  <a:pt x="5338" y="2592"/>
                </a:lnTo>
                <a:lnTo>
                  <a:pt x="6331" y="864"/>
                </a:lnTo>
                <a:lnTo>
                  <a:pt x="7324" y="0"/>
                </a:lnTo>
                <a:lnTo>
                  <a:pt x="8441" y="1296"/>
                </a:lnTo>
                <a:lnTo>
                  <a:pt x="8938" y="4320"/>
                </a:lnTo>
                <a:lnTo>
                  <a:pt x="9434" y="7344"/>
                </a:lnTo>
                <a:lnTo>
                  <a:pt x="10055" y="11232"/>
                </a:lnTo>
                <a:lnTo>
                  <a:pt x="10055" y="15120"/>
                </a:lnTo>
                <a:lnTo>
                  <a:pt x="9807" y="19008"/>
                </a:lnTo>
                <a:lnTo>
                  <a:pt x="8895" y="21386"/>
                </a:lnTo>
                <a:lnTo>
                  <a:pt x="7945" y="18144"/>
                </a:lnTo>
                <a:lnTo>
                  <a:pt x="7945" y="14688"/>
                </a:lnTo>
                <a:lnTo>
                  <a:pt x="8069" y="10800"/>
                </a:lnTo>
                <a:lnTo>
                  <a:pt x="8565" y="6912"/>
                </a:lnTo>
                <a:lnTo>
                  <a:pt x="9559" y="5616"/>
                </a:lnTo>
                <a:cubicBezTo>
                  <a:pt x="9559" y="5616"/>
                  <a:pt x="10205" y="3090"/>
                  <a:pt x="10428" y="2592"/>
                </a:cubicBezTo>
                <a:cubicBezTo>
                  <a:pt x="10619" y="2162"/>
                  <a:pt x="11421" y="1296"/>
                  <a:pt x="11421" y="1296"/>
                </a:cubicBezTo>
                <a:lnTo>
                  <a:pt x="12166" y="432"/>
                </a:lnTo>
                <a:lnTo>
                  <a:pt x="13283" y="864"/>
                </a:lnTo>
                <a:lnTo>
                  <a:pt x="13761" y="3286"/>
                </a:lnTo>
                <a:lnTo>
                  <a:pt x="14400" y="6480"/>
                </a:lnTo>
                <a:lnTo>
                  <a:pt x="14524" y="9072"/>
                </a:lnTo>
                <a:lnTo>
                  <a:pt x="14768" y="12336"/>
                </a:lnTo>
                <a:lnTo>
                  <a:pt x="14772" y="16848"/>
                </a:lnTo>
                <a:lnTo>
                  <a:pt x="13761" y="21386"/>
                </a:lnTo>
                <a:lnTo>
                  <a:pt x="12662" y="15984"/>
                </a:lnTo>
                <a:lnTo>
                  <a:pt x="12586" y="12336"/>
                </a:lnTo>
                <a:lnTo>
                  <a:pt x="13407" y="9072"/>
                </a:lnTo>
                <a:lnTo>
                  <a:pt x="14648" y="3024"/>
                </a:lnTo>
                <a:lnTo>
                  <a:pt x="15766" y="1728"/>
                </a:lnTo>
                <a:lnTo>
                  <a:pt x="16634" y="2592"/>
                </a:lnTo>
                <a:lnTo>
                  <a:pt x="17752" y="3456"/>
                </a:lnTo>
                <a:lnTo>
                  <a:pt x="18993" y="6912"/>
                </a:lnTo>
                <a:lnTo>
                  <a:pt x="19969" y="12336"/>
                </a:lnTo>
                <a:lnTo>
                  <a:pt x="19969" y="15839"/>
                </a:lnTo>
                <a:lnTo>
                  <a:pt x="18962" y="18758"/>
                </a:lnTo>
                <a:lnTo>
                  <a:pt x="18291" y="21386"/>
                </a:lnTo>
                <a:lnTo>
                  <a:pt x="16613" y="15839"/>
                </a:lnTo>
                <a:cubicBezTo>
                  <a:pt x="16613" y="15839"/>
                  <a:pt x="16469" y="11834"/>
                  <a:pt x="16613" y="10876"/>
                </a:cubicBezTo>
                <a:cubicBezTo>
                  <a:pt x="16807" y="9590"/>
                  <a:pt x="18372" y="6048"/>
                  <a:pt x="18372" y="6048"/>
                </a:cubicBezTo>
                <a:lnTo>
                  <a:pt x="18993" y="2160"/>
                </a:lnTo>
                <a:lnTo>
                  <a:pt x="19986" y="3456"/>
                </a:lnTo>
                <a:lnTo>
                  <a:pt x="20855" y="6048"/>
                </a:lnTo>
                <a:lnTo>
                  <a:pt x="21600" y="10800"/>
                </a:lnTo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40" name="Line"/>
          <p:cNvSpPr/>
          <p:nvPr/>
        </p:nvSpPr>
        <p:spPr>
          <a:xfrm flipH="1" rot="20340000">
            <a:off x="11154216" y="7185752"/>
            <a:ext cx="253515" cy="462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621" y="6048"/>
                </a:lnTo>
                <a:lnTo>
                  <a:pt x="1241" y="3888"/>
                </a:lnTo>
                <a:lnTo>
                  <a:pt x="1986" y="1296"/>
                </a:lnTo>
                <a:lnTo>
                  <a:pt x="2979" y="432"/>
                </a:lnTo>
                <a:lnTo>
                  <a:pt x="3848" y="3888"/>
                </a:lnTo>
                <a:lnTo>
                  <a:pt x="4593" y="6912"/>
                </a:lnTo>
                <a:lnTo>
                  <a:pt x="4841" y="10368"/>
                </a:lnTo>
                <a:lnTo>
                  <a:pt x="5090" y="14256"/>
                </a:lnTo>
                <a:lnTo>
                  <a:pt x="4841" y="18144"/>
                </a:lnTo>
                <a:lnTo>
                  <a:pt x="3848" y="21600"/>
                </a:lnTo>
                <a:lnTo>
                  <a:pt x="2731" y="19008"/>
                </a:lnTo>
                <a:lnTo>
                  <a:pt x="3103" y="12960"/>
                </a:lnTo>
                <a:lnTo>
                  <a:pt x="3848" y="8640"/>
                </a:lnTo>
                <a:lnTo>
                  <a:pt x="4717" y="4320"/>
                </a:lnTo>
                <a:lnTo>
                  <a:pt x="5338" y="2592"/>
                </a:lnTo>
                <a:lnTo>
                  <a:pt x="6331" y="864"/>
                </a:lnTo>
                <a:lnTo>
                  <a:pt x="7324" y="0"/>
                </a:lnTo>
                <a:lnTo>
                  <a:pt x="8441" y="1296"/>
                </a:lnTo>
                <a:lnTo>
                  <a:pt x="8938" y="4320"/>
                </a:lnTo>
                <a:lnTo>
                  <a:pt x="9434" y="7344"/>
                </a:lnTo>
                <a:lnTo>
                  <a:pt x="10055" y="11232"/>
                </a:lnTo>
                <a:lnTo>
                  <a:pt x="10055" y="15120"/>
                </a:lnTo>
                <a:lnTo>
                  <a:pt x="9807" y="19008"/>
                </a:lnTo>
                <a:lnTo>
                  <a:pt x="8895" y="21386"/>
                </a:lnTo>
                <a:lnTo>
                  <a:pt x="7945" y="18144"/>
                </a:lnTo>
                <a:lnTo>
                  <a:pt x="7945" y="14688"/>
                </a:lnTo>
                <a:lnTo>
                  <a:pt x="8069" y="10800"/>
                </a:lnTo>
                <a:lnTo>
                  <a:pt x="8565" y="6912"/>
                </a:lnTo>
                <a:lnTo>
                  <a:pt x="9559" y="5616"/>
                </a:lnTo>
                <a:cubicBezTo>
                  <a:pt x="9559" y="5616"/>
                  <a:pt x="10205" y="3090"/>
                  <a:pt x="10428" y="2592"/>
                </a:cubicBezTo>
                <a:cubicBezTo>
                  <a:pt x="10619" y="2162"/>
                  <a:pt x="11421" y="1296"/>
                  <a:pt x="11421" y="1296"/>
                </a:cubicBezTo>
                <a:lnTo>
                  <a:pt x="12166" y="432"/>
                </a:lnTo>
                <a:lnTo>
                  <a:pt x="13283" y="864"/>
                </a:lnTo>
                <a:lnTo>
                  <a:pt x="13761" y="3286"/>
                </a:lnTo>
                <a:lnTo>
                  <a:pt x="14400" y="6480"/>
                </a:lnTo>
                <a:lnTo>
                  <a:pt x="14524" y="9072"/>
                </a:lnTo>
                <a:lnTo>
                  <a:pt x="14768" y="12336"/>
                </a:lnTo>
                <a:lnTo>
                  <a:pt x="14772" y="16848"/>
                </a:lnTo>
                <a:lnTo>
                  <a:pt x="13761" y="21386"/>
                </a:lnTo>
                <a:lnTo>
                  <a:pt x="12662" y="15984"/>
                </a:lnTo>
                <a:lnTo>
                  <a:pt x="12586" y="12336"/>
                </a:lnTo>
                <a:lnTo>
                  <a:pt x="13407" y="9072"/>
                </a:lnTo>
                <a:lnTo>
                  <a:pt x="14648" y="3024"/>
                </a:lnTo>
                <a:lnTo>
                  <a:pt x="15766" y="1728"/>
                </a:lnTo>
                <a:lnTo>
                  <a:pt x="16634" y="2592"/>
                </a:lnTo>
                <a:lnTo>
                  <a:pt x="17752" y="3456"/>
                </a:lnTo>
                <a:lnTo>
                  <a:pt x="18993" y="6912"/>
                </a:lnTo>
                <a:lnTo>
                  <a:pt x="19969" y="12336"/>
                </a:lnTo>
                <a:lnTo>
                  <a:pt x="19969" y="15839"/>
                </a:lnTo>
                <a:lnTo>
                  <a:pt x="18962" y="18758"/>
                </a:lnTo>
                <a:lnTo>
                  <a:pt x="18291" y="21386"/>
                </a:lnTo>
                <a:lnTo>
                  <a:pt x="16613" y="15839"/>
                </a:lnTo>
                <a:cubicBezTo>
                  <a:pt x="16613" y="15839"/>
                  <a:pt x="16469" y="11834"/>
                  <a:pt x="16613" y="10876"/>
                </a:cubicBezTo>
                <a:cubicBezTo>
                  <a:pt x="16807" y="9590"/>
                  <a:pt x="18372" y="6048"/>
                  <a:pt x="18372" y="6048"/>
                </a:cubicBezTo>
                <a:lnTo>
                  <a:pt x="18993" y="2160"/>
                </a:lnTo>
                <a:lnTo>
                  <a:pt x="19986" y="3456"/>
                </a:lnTo>
                <a:lnTo>
                  <a:pt x="20855" y="6048"/>
                </a:lnTo>
                <a:lnTo>
                  <a:pt x="21600" y="10800"/>
                </a:lnTo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941" name="droppedImage.tiff" descr="droppedImage.tif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9200" y="6146800"/>
            <a:ext cx="5664200" cy="1003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42" name="droppedImage.tiff" descr="droppedImage.tif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251700" y="6235700"/>
            <a:ext cx="3009900" cy="825500"/>
          </a:xfrm>
          <a:prstGeom prst="rect">
            <a:avLst/>
          </a:prstGeom>
          <a:ln w="12700">
            <a:miter lim="400000"/>
          </a:ln>
        </p:spPr>
      </p:pic>
      <p:sp>
        <p:nvSpPr>
          <p:cNvPr id="943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28420" y="1993357"/>
            <a:ext cx="4496232" cy="4394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94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34250" y="4565650"/>
            <a:ext cx="5575300" cy="4660900"/>
          </a:xfrm>
          <a:prstGeom prst="rect">
            <a:avLst/>
          </a:prstGeom>
          <a:ln w="12700">
            <a:miter lim="400000"/>
          </a:ln>
        </p:spPr>
      </p:pic>
      <p:sp>
        <p:nvSpPr>
          <p:cNvPr id="947" name="JET Collaboration: Phys.Rev. C90 (2014) 1, 014909"/>
          <p:cNvSpPr txBox="1"/>
          <p:nvPr/>
        </p:nvSpPr>
        <p:spPr>
          <a:xfrm>
            <a:off x="9342449" y="4806769"/>
            <a:ext cx="3240063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200">
                <a:solidFill>
                  <a:srgbClr val="FFC14D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JET Collaboration: </a:t>
            </a:r>
            <a:r>
              <a:rPr b="1"/>
              <a:t>Phys.Rev. C90 (2014) 1, 014909</a:t>
            </a:r>
            <a:r>
              <a:t> </a:t>
            </a:r>
          </a:p>
        </p:txBody>
      </p:sp>
      <p:sp>
        <p:nvSpPr>
          <p:cNvPr id="948" name="Exp. observable based on single leading hadron: RAA, IAA, dihadron……"/>
          <p:cNvSpPr txBox="1"/>
          <p:nvPr/>
        </p:nvSpPr>
        <p:spPr>
          <a:xfrm>
            <a:off x="485242" y="5555493"/>
            <a:ext cx="6760568" cy="1665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algn="l">
              <a:buSzPct val="100000"/>
              <a:buChar char="•"/>
              <a:defRPr sz="2700">
                <a:latin typeface="Arial"/>
                <a:ea typeface="Arial"/>
                <a:cs typeface="Arial"/>
                <a:sym typeface="Arial"/>
              </a:defRPr>
            </a:pPr>
            <a:r>
              <a:t>Exp. observable based on single leading hadron: R</a:t>
            </a:r>
            <a:r>
              <a:rPr baseline="-5998"/>
              <a:t>AA</a:t>
            </a:r>
            <a:r>
              <a:t>, I</a:t>
            </a:r>
            <a:r>
              <a:rPr baseline="-5998"/>
              <a:t>AA, </a:t>
            </a:r>
            <a:r>
              <a:t>dihadron…</a:t>
            </a:r>
          </a:p>
          <a:p>
            <a:pPr marL="228600" indent="-228600" algn="l">
              <a:buSzPct val="100000"/>
              <a:buChar char="•"/>
              <a:defRPr sz="2700">
                <a:latin typeface="Arial"/>
                <a:ea typeface="Arial"/>
                <a:cs typeface="Arial"/>
                <a:sym typeface="Arial"/>
              </a:defRPr>
            </a:pPr>
            <a:r>
              <a:t>Jet transport parameter q^: for an initial quark jet with energy E=10 GeV: </a:t>
            </a:r>
          </a:p>
        </p:txBody>
      </p:sp>
      <p:sp>
        <p:nvSpPr>
          <p:cNvPr id="949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95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1200" y="8147019"/>
            <a:ext cx="5461000" cy="9652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5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58775" y="7269443"/>
            <a:ext cx="6007102" cy="990602"/>
          </a:xfrm>
          <a:prstGeom prst="rect">
            <a:avLst/>
          </a:prstGeom>
          <a:ln w="12700">
            <a:miter lim="400000"/>
          </a:ln>
        </p:spPr>
      </p:pic>
      <p:sp>
        <p:nvSpPr>
          <p:cNvPr id="952" name="(HTL)"/>
          <p:cNvSpPr txBox="1"/>
          <p:nvPr/>
        </p:nvSpPr>
        <p:spPr>
          <a:xfrm>
            <a:off x="6635578" y="7555048"/>
            <a:ext cx="876642" cy="419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(HTL)</a:t>
            </a:r>
          </a:p>
        </p:txBody>
      </p:sp>
      <p:sp>
        <p:nvSpPr>
          <p:cNvPr id="953" name="Jet quenching  parameter q^"/>
          <p:cNvSpPr txBox="1"/>
          <p:nvPr/>
        </p:nvSpPr>
        <p:spPr>
          <a:xfrm>
            <a:off x="838200" y="200316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quenching  parameter q^</a:t>
            </a:r>
          </a:p>
        </p:txBody>
      </p:sp>
      <p:sp>
        <p:nvSpPr>
          <p:cNvPr id="954" name="the mean of the transverse momentum squared exchanged between the propagating parton and the colored medium per unit path length."/>
          <p:cNvSpPr txBox="1"/>
          <p:nvPr/>
        </p:nvSpPr>
        <p:spPr>
          <a:xfrm>
            <a:off x="2086505" y="1961511"/>
            <a:ext cx="3980063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300">
                <a:latin typeface="Times"/>
                <a:ea typeface="Times"/>
                <a:cs typeface="Times"/>
                <a:sym typeface="Times"/>
              </a:defRPr>
            </a:lvl1pPr>
          </a:lstStyle>
          <a:p>
            <a:pPr/>
            <a:r>
              <a:t>the mean of the transverse momentum squared exchanged between the propagating parton and the colored medium per unit path length. </a:t>
            </a:r>
          </a:p>
        </p:txBody>
      </p:sp>
      <p:sp>
        <p:nvSpPr>
          <p:cNvPr id="955" name="qˆ = d⟨∆p2T ⟩/dL"/>
          <p:cNvSpPr txBox="1"/>
          <p:nvPr/>
        </p:nvSpPr>
        <p:spPr>
          <a:xfrm>
            <a:off x="2596008" y="1425052"/>
            <a:ext cx="2482221" cy="527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b="1" sz="2700">
                <a:latin typeface="Times"/>
                <a:ea typeface="Times"/>
                <a:cs typeface="Times"/>
                <a:sym typeface="Times"/>
              </a:defRPr>
            </a:pPr>
            <a:r>
              <a:t>qˆ = d⟨∆p</a:t>
            </a:r>
            <a:r>
              <a:rPr baseline="21427" sz="2300"/>
              <a:t>2</a:t>
            </a:r>
            <a:r>
              <a:rPr baseline="-17143" sz="2300"/>
              <a:t>T </a:t>
            </a:r>
            <a:r>
              <a:t>⟩/dL </a:t>
            </a:r>
          </a:p>
        </p:txBody>
      </p:sp>
      <p:sp>
        <p:nvSpPr>
          <p:cNvPr id="956" name="Rectangle"/>
          <p:cNvSpPr/>
          <p:nvPr/>
        </p:nvSpPr>
        <p:spPr>
          <a:xfrm>
            <a:off x="1904467" y="1370565"/>
            <a:ext cx="3922119" cy="1351362"/>
          </a:xfrm>
          <a:prstGeom prst="rect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957" name="Screen Shot 2021-12-08 at 5.24.52 PM.png" descr="Screen Shot 2021-12-08 at 5.24.52 PM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416489" y="1169706"/>
            <a:ext cx="5318643" cy="35513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34250" y="4305315"/>
            <a:ext cx="5575300" cy="4660902"/>
          </a:xfrm>
          <a:prstGeom prst="rect">
            <a:avLst/>
          </a:prstGeom>
          <a:ln w="12700">
            <a:miter lim="400000"/>
          </a:ln>
        </p:spPr>
      </p:pic>
      <p:sp>
        <p:nvSpPr>
          <p:cNvPr id="960" name="JET Collaboration: Phys.Rev. C90 (2014) 1, 014909"/>
          <p:cNvSpPr txBox="1"/>
          <p:nvPr/>
        </p:nvSpPr>
        <p:spPr>
          <a:xfrm>
            <a:off x="9342449" y="4622799"/>
            <a:ext cx="3240063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200">
                <a:solidFill>
                  <a:srgbClr val="FFC14D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JET Collaboration: </a:t>
            </a:r>
            <a:r>
              <a:rPr b="1"/>
              <a:t>Phys.Rev. C90 (2014) 1, 014909</a:t>
            </a:r>
            <a:r>
              <a:t> </a:t>
            </a:r>
          </a:p>
        </p:txBody>
      </p:sp>
      <p:pic>
        <p:nvPicPr>
          <p:cNvPr id="96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46950" y="1362106"/>
            <a:ext cx="5245100" cy="2921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6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77139" y="4630637"/>
            <a:ext cx="2324102" cy="3505203"/>
          </a:xfrm>
          <a:prstGeom prst="rect">
            <a:avLst/>
          </a:prstGeom>
          <a:ln w="12700">
            <a:miter lim="400000"/>
          </a:ln>
        </p:spPr>
      </p:pic>
      <p:pic>
        <p:nvPicPr>
          <p:cNvPr id="96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27851" y="1574800"/>
            <a:ext cx="4347515" cy="5311017"/>
          </a:xfrm>
          <a:prstGeom prst="rect">
            <a:avLst/>
          </a:prstGeom>
          <a:ln w="12700">
            <a:miter lim="400000"/>
          </a:ln>
        </p:spPr>
      </p:pic>
      <p:sp>
        <p:nvSpPr>
          <p:cNvPr id="964" name="From reconstructing full jets, can we know jet transport coefficient q^?"/>
          <p:cNvSpPr txBox="1"/>
          <p:nvPr/>
        </p:nvSpPr>
        <p:spPr>
          <a:xfrm>
            <a:off x="561442" y="7349301"/>
            <a:ext cx="6935093" cy="1028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algn="l">
              <a:buSzPct val="100000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From reconstructing full jets, can we know jet transport coefficient q^?</a:t>
            </a:r>
          </a:p>
        </p:txBody>
      </p:sp>
      <p:sp>
        <p:nvSpPr>
          <p:cNvPr id="965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966" name="Rectangle"/>
          <p:cNvSpPr/>
          <p:nvPr/>
        </p:nvSpPr>
        <p:spPr>
          <a:xfrm>
            <a:off x="10490200" y="1940091"/>
            <a:ext cx="2324100" cy="153644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67" name="AJ="/>
          <p:cNvSpPr txBox="1"/>
          <p:nvPr/>
        </p:nvSpPr>
        <p:spPr>
          <a:xfrm>
            <a:off x="10640308" y="2460131"/>
            <a:ext cx="677682" cy="496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A</a:t>
            </a:r>
            <a:r>
              <a:rPr baseline="-5998"/>
              <a:t>J</a:t>
            </a:r>
            <a:r>
              <a:t>=</a:t>
            </a:r>
          </a:p>
        </p:txBody>
      </p:sp>
      <p:sp>
        <p:nvSpPr>
          <p:cNvPr id="968" name="ET1-ET2"/>
          <p:cNvSpPr txBox="1"/>
          <p:nvPr/>
        </p:nvSpPr>
        <p:spPr>
          <a:xfrm>
            <a:off x="11364817" y="2140382"/>
            <a:ext cx="1260394" cy="496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E</a:t>
            </a:r>
            <a:r>
              <a:rPr baseline="-5998"/>
              <a:t>T1</a:t>
            </a:r>
            <a:r>
              <a:t>-E</a:t>
            </a:r>
            <a:r>
              <a:rPr baseline="-5998"/>
              <a:t>T2</a:t>
            </a:r>
          </a:p>
        </p:txBody>
      </p:sp>
      <p:sp>
        <p:nvSpPr>
          <p:cNvPr id="969" name="ET1+ET2"/>
          <p:cNvSpPr txBox="1"/>
          <p:nvPr/>
        </p:nvSpPr>
        <p:spPr>
          <a:xfrm>
            <a:off x="11358295" y="2741779"/>
            <a:ext cx="1349640" cy="496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E</a:t>
            </a:r>
            <a:r>
              <a:rPr baseline="-5998"/>
              <a:t>T1</a:t>
            </a:r>
            <a:r>
              <a:t>+E</a:t>
            </a:r>
            <a:r>
              <a:rPr baseline="-5998"/>
              <a:t>T2</a:t>
            </a:r>
          </a:p>
        </p:txBody>
      </p:sp>
      <p:sp>
        <p:nvSpPr>
          <p:cNvPr id="970" name="Line"/>
          <p:cNvSpPr/>
          <p:nvPr/>
        </p:nvSpPr>
        <p:spPr>
          <a:xfrm>
            <a:off x="11320195" y="2689263"/>
            <a:ext cx="1349641" cy="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71" name="Jet energy loss (full jet)"/>
          <p:cNvSpPr txBox="1"/>
          <p:nvPr/>
        </p:nvSpPr>
        <p:spPr>
          <a:xfrm>
            <a:off x="838200" y="200316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energy loss (full jet)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AMPT model introduction…"/>
          <p:cNvSpPr txBox="1"/>
          <p:nvPr>
            <p:ph type="body" idx="1"/>
          </p:nvPr>
        </p:nvSpPr>
        <p:spPr>
          <a:xfrm>
            <a:off x="1028700" y="1320800"/>
            <a:ext cx="10934700" cy="7543800"/>
          </a:xfrm>
          <a:prstGeom prst="rect">
            <a:avLst/>
          </a:prstGeom>
        </p:spPr>
        <p:txBody>
          <a:bodyPr/>
          <a:lstStyle/>
          <a:p>
            <a:pPr marL="834570" indent="-517071">
              <a:spcBef>
                <a:spcPts val="2100"/>
              </a:spcBef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AMPT model introduction</a:t>
            </a:r>
          </a:p>
          <a:p>
            <a:pPr marL="834570" indent="-517071">
              <a:spcBef>
                <a:spcPts val="2100"/>
              </a:spcBef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Results about reconstructed jets</a:t>
            </a:r>
          </a:p>
          <a:p>
            <a:pPr lvl="1" marL="1279070" indent="-517071">
              <a:spcBef>
                <a:spcPts val="2100"/>
              </a:spcBef>
              <a:buSzPct val="120000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Dijet asymmetry                                                                      </a:t>
            </a:r>
            <a:endParaRPr sz="2200"/>
          </a:p>
          <a:p>
            <a:pPr lvl="1" marL="1279070" indent="-517071">
              <a:spcBef>
                <a:spcPts val="2100"/>
              </a:spcBef>
              <a:buSzPct val="120000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γ-jet imbalance                                                                       </a:t>
            </a:r>
            <a:endParaRPr sz="2200"/>
          </a:p>
          <a:p>
            <a:pPr lvl="1" marL="1279070" indent="-517071">
              <a:spcBef>
                <a:spcPts val="2100"/>
              </a:spcBef>
              <a:buSzPct val="120000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Jet shape                                                                              </a:t>
            </a:r>
            <a:endParaRPr sz="2200"/>
          </a:p>
          <a:p>
            <a:pPr lvl="1" marL="1279070" indent="-517071">
              <a:spcBef>
                <a:spcPts val="2100"/>
              </a:spcBef>
              <a:buSzPct val="120000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Jet fragmentation function                                                      </a:t>
            </a:r>
            <a:endParaRPr sz="2200"/>
          </a:p>
          <a:p>
            <a:pPr lvl="1" marL="1279070" indent="-517071">
              <a:spcBef>
                <a:spcPts val="2100"/>
              </a:spcBef>
              <a:buSzPct val="120000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Jet vn  </a:t>
            </a:r>
          </a:p>
          <a:p>
            <a:pPr lvl="1" marL="1279070" indent="-517071">
              <a:spcBef>
                <a:spcPts val="2100"/>
              </a:spcBef>
              <a:buSzPct val="120000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Jet q^                                                                                      </a:t>
            </a:r>
          </a:p>
        </p:txBody>
      </p:sp>
      <p:sp>
        <p:nvSpPr>
          <p:cNvPr id="974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975" name="Outline"/>
          <p:cNvSpPr txBox="1"/>
          <p:nvPr/>
        </p:nvSpPr>
        <p:spPr>
          <a:xfrm>
            <a:off x="552450" y="107920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Outline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•LBT [HT] : recoiled partonstransported.  (shower + transport)…"/>
          <p:cNvSpPr txBox="1"/>
          <p:nvPr/>
        </p:nvSpPr>
        <p:spPr>
          <a:xfrm>
            <a:off x="565731" y="1549399"/>
            <a:ext cx="12203796" cy="665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800"/>
              </a:spcBef>
              <a:defRPr sz="2500">
                <a:solidFill>
                  <a:srgbClr val="FF26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•</a:t>
            </a:r>
            <a:r>
              <a:rPr b="1">
                <a:solidFill>
                  <a:srgbClr val="000000"/>
                </a:solidFill>
              </a:rPr>
              <a:t>LBT [</a:t>
            </a:r>
            <a:r>
              <a:rPr b="1"/>
              <a:t>HT</a:t>
            </a:r>
            <a:r>
              <a:rPr b="1">
                <a:solidFill>
                  <a:srgbClr val="000000"/>
                </a:solidFill>
              </a:rPr>
              <a:t>] : recoiled partonstransported.  (</a:t>
            </a:r>
            <a:r>
              <a:rPr b="1">
                <a:solidFill>
                  <a:srgbClr val="3889C3"/>
                </a:solidFill>
              </a:rPr>
              <a:t>shower + transport</a:t>
            </a:r>
            <a:r>
              <a:rPr b="1">
                <a:solidFill>
                  <a:srgbClr val="000000"/>
                </a:solidFill>
              </a:rPr>
              <a:t>)</a:t>
            </a:r>
          </a:p>
          <a:p>
            <a:pPr algn="l" defTabSz="457200">
              <a:spcBef>
                <a:spcPts val="800"/>
              </a:spcBef>
              <a:defRPr b="1" sz="2500">
                <a:solidFill>
                  <a:srgbClr val="F2903E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Recoil-medium interaction</a:t>
            </a:r>
          </a:p>
          <a:p>
            <a:pPr algn="l" defTabSz="457200">
              <a:spcBef>
                <a:spcPts val="800"/>
              </a:spcBef>
              <a:defRPr sz="2500">
                <a:solidFill>
                  <a:srgbClr val="FF26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•</a:t>
            </a:r>
            <a:r>
              <a:rPr b="1">
                <a:solidFill>
                  <a:srgbClr val="000000"/>
                </a:solidFill>
              </a:rPr>
              <a:t>CoLBT-hydro [</a:t>
            </a:r>
            <a:r>
              <a:rPr b="1"/>
              <a:t>HT</a:t>
            </a:r>
            <a:r>
              <a:rPr b="1">
                <a:solidFill>
                  <a:srgbClr val="000000"/>
                </a:solidFill>
              </a:rPr>
              <a:t>] : Transport + Hydro parallel simulation.  (</a:t>
            </a:r>
            <a:r>
              <a:rPr b="1">
                <a:solidFill>
                  <a:srgbClr val="3889C3"/>
                </a:solidFill>
              </a:rPr>
              <a:t>shower + transport</a:t>
            </a:r>
            <a:r>
              <a:rPr b="1">
                <a:solidFill>
                  <a:srgbClr val="000000"/>
                </a:solidFill>
              </a:rPr>
              <a:t>)</a:t>
            </a:r>
          </a:p>
          <a:p>
            <a:pPr algn="l" defTabSz="457200">
              <a:spcBef>
                <a:spcPts val="800"/>
              </a:spcBef>
              <a:defRPr b="1" sz="2500">
                <a:solidFill>
                  <a:srgbClr val="F2903E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Recoil-medium interaction</a:t>
            </a:r>
          </a:p>
          <a:p>
            <a:pPr algn="l" defTabSz="457200">
              <a:spcBef>
                <a:spcPts val="800"/>
              </a:spcBef>
              <a:defRPr sz="2500">
                <a:solidFill>
                  <a:srgbClr val="FF26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•</a:t>
            </a:r>
            <a:r>
              <a:rPr b="1">
                <a:solidFill>
                  <a:srgbClr val="000000"/>
                </a:solidFill>
              </a:rPr>
              <a:t>MARTINI [</a:t>
            </a:r>
            <a:r>
              <a:rPr b="1"/>
              <a:t>AMY</a:t>
            </a:r>
            <a:r>
              <a:rPr b="1">
                <a:solidFill>
                  <a:srgbClr val="000000"/>
                </a:solidFill>
              </a:rPr>
              <a:t>] : recoiled partonstransported.  (</a:t>
            </a:r>
            <a:r>
              <a:rPr b="1">
                <a:solidFill>
                  <a:srgbClr val="3889C3"/>
                </a:solidFill>
              </a:rPr>
              <a:t>shower + transport</a:t>
            </a:r>
            <a:r>
              <a:rPr b="1">
                <a:solidFill>
                  <a:srgbClr val="000000"/>
                </a:solidFill>
              </a:rPr>
              <a:t>)</a:t>
            </a:r>
          </a:p>
          <a:p>
            <a:pPr algn="l" defTabSz="457200">
              <a:spcBef>
                <a:spcPts val="800"/>
              </a:spcBef>
              <a:defRPr b="1" sz="2500">
                <a:solidFill>
                  <a:srgbClr val="F2903E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Recoil-medium interaction</a:t>
            </a:r>
          </a:p>
          <a:p>
            <a:pPr algn="l" defTabSz="457200">
              <a:spcBef>
                <a:spcPts val="800"/>
              </a:spcBef>
              <a:defRPr sz="2500">
                <a:solidFill>
                  <a:srgbClr val="FF26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•</a:t>
            </a:r>
            <a:r>
              <a:rPr b="1">
                <a:solidFill>
                  <a:srgbClr val="000000"/>
                </a:solidFill>
              </a:rPr>
              <a:t>JEWEL [</a:t>
            </a:r>
            <a:r>
              <a:rPr b="1"/>
              <a:t>BDMPS-Z</a:t>
            </a:r>
            <a:r>
              <a:rPr b="1">
                <a:solidFill>
                  <a:srgbClr val="000000"/>
                </a:solidFill>
              </a:rPr>
              <a:t>] : recoiled partonsfree-stream.  (</a:t>
            </a:r>
            <a:r>
              <a:rPr b="1">
                <a:solidFill>
                  <a:srgbClr val="649245"/>
                </a:solidFill>
              </a:rPr>
              <a:t>modified partonshower</a:t>
            </a:r>
            <a:r>
              <a:rPr b="1">
                <a:solidFill>
                  <a:srgbClr val="000000"/>
                </a:solidFill>
              </a:rPr>
              <a:t>) </a:t>
            </a:r>
          </a:p>
          <a:p>
            <a:pPr algn="l" defTabSz="457200">
              <a:spcBef>
                <a:spcPts val="800"/>
              </a:spcBef>
              <a:defRPr b="1" sz="2500">
                <a:solidFill>
                  <a:srgbClr val="F2903E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No recoil-medium interaction</a:t>
            </a:r>
          </a:p>
          <a:p>
            <a:pPr algn="l" defTabSz="457200">
              <a:spcBef>
                <a:spcPts val="800"/>
              </a:spcBef>
              <a:defRPr sz="2500">
                <a:solidFill>
                  <a:srgbClr val="FF26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•</a:t>
            </a:r>
            <a:r>
              <a:rPr b="1">
                <a:solidFill>
                  <a:srgbClr val="000000"/>
                </a:solidFill>
              </a:rPr>
              <a:t>Hybrid [</a:t>
            </a:r>
            <a:r>
              <a:rPr b="1"/>
              <a:t>AdS/CFT</a:t>
            </a:r>
            <a:r>
              <a:rPr b="1">
                <a:solidFill>
                  <a:srgbClr val="000000"/>
                </a:solidFill>
              </a:rPr>
              <a:t>]: fully thermalized wake. (</a:t>
            </a:r>
            <a:r>
              <a:rPr b="1">
                <a:solidFill>
                  <a:srgbClr val="649245"/>
                </a:solidFill>
              </a:rPr>
              <a:t>modified partonshower</a:t>
            </a:r>
            <a:r>
              <a:rPr b="1">
                <a:solidFill>
                  <a:srgbClr val="000000"/>
                </a:solidFill>
              </a:rPr>
              <a:t>) </a:t>
            </a:r>
          </a:p>
          <a:p>
            <a:pPr algn="l" defTabSz="457200">
              <a:spcBef>
                <a:spcPts val="800"/>
              </a:spcBef>
              <a:defRPr b="1" sz="2500">
                <a:solidFill>
                  <a:srgbClr val="F2903E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Recoil-medium interaction (simplified)</a:t>
            </a:r>
          </a:p>
          <a:p>
            <a:pPr algn="l" defTabSz="457200">
              <a:spcBef>
                <a:spcPts val="800"/>
              </a:spcBef>
              <a:defRPr sz="2500">
                <a:solidFill>
                  <a:srgbClr val="FF26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•</a:t>
            </a:r>
            <a:r>
              <a:rPr b="1">
                <a:solidFill>
                  <a:srgbClr val="000000"/>
                </a:solidFill>
              </a:rPr>
              <a:t>Coupled Jet-Fluid [</a:t>
            </a:r>
            <a:r>
              <a:rPr b="1"/>
              <a:t>HT</a:t>
            </a:r>
            <a:r>
              <a:rPr b="1">
                <a:solidFill>
                  <a:srgbClr val="000000"/>
                </a:solidFill>
              </a:rPr>
              <a:t>] : solve Boltzmann equation semi analytically + Hydro simulation</a:t>
            </a:r>
          </a:p>
          <a:p>
            <a:pPr algn="l" defTabSz="457200">
              <a:spcBef>
                <a:spcPts val="800"/>
              </a:spcBef>
              <a:defRPr b="1" sz="2500">
                <a:solidFill>
                  <a:srgbClr val="F2903E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Recoil-medium interaction</a:t>
            </a:r>
          </a:p>
          <a:p>
            <a:pPr algn="l" defTabSz="457200">
              <a:spcBef>
                <a:spcPts val="800"/>
              </a:spcBef>
              <a:defRPr sz="2500">
                <a:solidFill>
                  <a:srgbClr val="FF26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•</a:t>
            </a:r>
            <a:r>
              <a:rPr b="1">
                <a:solidFill>
                  <a:srgbClr val="0433FF"/>
                </a:solidFill>
              </a:rPr>
              <a:t>AMPT</a:t>
            </a:r>
            <a:r>
              <a:rPr b="1">
                <a:solidFill>
                  <a:srgbClr val="000000"/>
                </a:solidFill>
              </a:rPr>
              <a:t>, BAMPS, etc</a:t>
            </a:r>
          </a:p>
        </p:txBody>
      </p:sp>
      <p:sp>
        <p:nvSpPr>
          <p:cNvPr id="978" name="Models of jet quenching"/>
          <p:cNvSpPr txBox="1"/>
          <p:nvPr/>
        </p:nvSpPr>
        <p:spPr>
          <a:xfrm>
            <a:off x="543841" y="211948"/>
            <a:ext cx="11899903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Models of jet quenching</a:t>
            </a:r>
          </a:p>
        </p:txBody>
      </p:sp>
      <p:sp>
        <p:nvSpPr>
          <p:cNvPr id="979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58950" y="1654857"/>
            <a:ext cx="9486900" cy="18923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8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70050" y="3575050"/>
            <a:ext cx="8509000" cy="1689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8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06575" y="5454650"/>
            <a:ext cx="7531100" cy="1841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8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99353" y="7654241"/>
            <a:ext cx="8587672" cy="1532646"/>
          </a:xfrm>
          <a:prstGeom prst="rect">
            <a:avLst/>
          </a:prstGeom>
          <a:ln w="12700">
            <a:miter lim="400000"/>
          </a:ln>
        </p:spPr>
      </p:pic>
      <p:sp>
        <p:nvSpPr>
          <p:cNvPr id="985" name="Boltzmann equation: evolution of particle phase space distribution"/>
          <p:cNvSpPr txBox="1"/>
          <p:nvPr/>
        </p:nvSpPr>
        <p:spPr>
          <a:xfrm>
            <a:off x="552450" y="-179947"/>
            <a:ext cx="11899900" cy="164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Boltzmann equation: evolution of particle phase space distribution</a:t>
            </a:r>
          </a:p>
        </p:txBody>
      </p:sp>
      <p:sp>
        <p:nvSpPr>
          <p:cNvPr id="986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3423" y="1875898"/>
            <a:ext cx="10265677" cy="3231971"/>
          </a:xfrm>
          <a:prstGeom prst="rect">
            <a:avLst/>
          </a:prstGeom>
          <a:ln w="12700">
            <a:miter lim="400000"/>
          </a:ln>
        </p:spPr>
      </p:pic>
      <p:pic>
        <p:nvPicPr>
          <p:cNvPr id="98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9150" y="5357457"/>
            <a:ext cx="7886700" cy="1308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9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78239" y="6737350"/>
            <a:ext cx="12001501" cy="1511300"/>
          </a:xfrm>
          <a:prstGeom prst="rect">
            <a:avLst/>
          </a:prstGeom>
          <a:ln w="12700">
            <a:miter lim="400000"/>
          </a:ln>
        </p:spPr>
      </p:pic>
      <p:sp>
        <p:nvSpPr>
          <p:cNvPr id="991" name="Boltzmann equation: evolution of particle phase space distribution"/>
          <p:cNvSpPr txBox="1"/>
          <p:nvPr/>
        </p:nvSpPr>
        <p:spPr>
          <a:xfrm>
            <a:off x="552450" y="-179947"/>
            <a:ext cx="11899900" cy="164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Boltzmann equation: evolution of particle phase space distribution</a:t>
            </a:r>
          </a:p>
        </p:txBody>
      </p:sp>
      <p:sp>
        <p:nvSpPr>
          <p:cNvPr id="992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Line"/>
          <p:cNvSpPr/>
          <p:nvPr/>
        </p:nvSpPr>
        <p:spPr>
          <a:xfrm>
            <a:off x="2142183" y="1583935"/>
            <a:ext cx="1231902" cy="2050"/>
          </a:xfrm>
          <a:prstGeom prst="line">
            <a:avLst/>
          </a:prstGeom>
          <a:ln w="91440">
            <a:solidFill>
              <a:srgbClr val="9411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95" name="A+B"/>
          <p:cNvSpPr txBox="1"/>
          <p:nvPr/>
        </p:nvSpPr>
        <p:spPr>
          <a:xfrm>
            <a:off x="994220" y="1417959"/>
            <a:ext cx="100488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1181100">
              <a:lnSpc>
                <a:spcPts val="2400"/>
              </a:lnSpc>
              <a:defRPr sz="4000">
                <a:uFill>
                  <a:solidFill>
                    <a:srgbClr val="000000"/>
                  </a:solidFill>
                </a:u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/>
            <a:r>
              <a:t>A+B</a:t>
            </a:r>
          </a:p>
        </p:txBody>
      </p:sp>
      <p:sp>
        <p:nvSpPr>
          <p:cNvPr id="996" name="Final particle spectra"/>
          <p:cNvSpPr txBox="1"/>
          <p:nvPr/>
        </p:nvSpPr>
        <p:spPr>
          <a:xfrm>
            <a:off x="3441700" y="8470879"/>
            <a:ext cx="4343400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1181100">
              <a:lnSpc>
                <a:spcPts val="2400"/>
              </a:lnSpc>
              <a:defRPr sz="3600">
                <a:uFill>
                  <a:solidFill>
                    <a:srgbClr val="000000"/>
                  </a:solidFill>
                </a:u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/>
            <a:r>
              <a:t>Final particle spectra</a:t>
            </a:r>
          </a:p>
        </p:txBody>
      </p:sp>
      <p:sp>
        <p:nvSpPr>
          <p:cNvPr id="997" name="Line"/>
          <p:cNvSpPr/>
          <p:nvPr/>
        </p:nvSpPr>
        <p:spPr>
          <a:xfrm>
            <a:off x="5532780" y="5667742"/>
            <a:ext cx="2" cy="977902"/>
          </a:xfrm>
          <a:prstGeom prst="line">
            <a:avLst/>
          </a:prstGeom>
          <a:ln w="91440">
            <a:solidFill>
              <a:srgbClr val="929292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98" name="Line"/>
          <p:cNvSpPr/>
          <p:nvPr/>
        </p:nvSpPr>
        <p:spPr>
          <a:xfrm>
            <a:off x="5511799" y="7249628"/>
            <a:ext cx="6153" cy="1036834"/>
          </a:xfrm>
          <a:prstGeom prst="line">
            <a:avLst/>
          </a:prstGeom>
          <a:ln w="91440">
            <a:solidFill>
              <a:srgbClr val="929292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99" name="Hadronization (Quark Coalescence)"/>
          <p:cNvSpPr txBox="1"/>
          <p:nvPr/>
        </p:nvSpPr>
        <p:spPr>
          <a:xfrm>
            <a:off x="3368047" y="5077609"/>
            <a:ext cx="6311902" cy="491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algn="l" defTabSz="1181100">
              <a:defRPr sz="3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Hadronization (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Quark Coalescence</a:t>
            </a:r>
            <a:r>
              <a:t>)</a:t>
            </a:r>
          </a:p>
        </p:txBody>
      </p:sp>
      <p:sp>
        <p:nvSpPr>
          <p:cNvPr id="1000" name="Rounded Rectangle"/>
          <p:cNvSpPr/>
          <p:nvPr/>
        </p:nvSpPr>
        <p:spPr>
          <a:xfrm>
            <a:off x="3171252" y="5077609"/>
            <a:ext cx="6385555" cy="610626"/>
          </a:xfrm>
          <a:prstGeom prst="roundRect">
            <a:avLst>
              <a:gd name="adj" fmla="val 126"/>
            </a:avLst>
          </a:prstGeom>
          <a:ln w="91440">
            <a:solidFill>
              <a:srgbClr val="929292"/>
            </a:solidFill>
          </a:ln>
        </p:spPr>
        <p:txBody>
          <a:bodyPr lIns="50800" tIns="50800" rIns="50800" bIns="50800"/>
          <a:lstStyle/>
          <a:p>
            <a:pPr algn="l">
              <a:defRPr sz="14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1001" name="Line"/>
          <p:cNvSpPr/>
          <p:nvPr/>
        </p:nvSpPr>
        <p:spPr>
          <a:xfrm>
            <a:off x="5532780" y="4290764"/>
            <a:ext cx="2" cy="787402"/>
          </a:xfrm>
          <a:prstGeom prst="line">
            <a:avLst/>
          </a:prstGeom>
          <a:ln w="91440">
            <a:solidFill>
              <a:srgbClr val="929292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02" name="HIJING (PDFs, nuclear shadowing):…"/>
          <p:cNvSpPr txBox="1"/>
          <p:nvPr/>
        </p:nvSpPr>
        <p:spPr>
          <a:xfrm>
            <a:off x="3794432" y="1223298"/>
            <a:ext cx="7472525" cy="845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 defTabSz="1181100">
              <a:defRPr sz="3000">
                <a:solidFill>
                  <a:srgbClr val="007600"/>
                </a:solidFill>
                <a:uFill>
                  <a:solidFill>
                    <a:srgbClr val="007600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r>
              <a:t>HIJING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(PDFs, nuclear shadowing):</a:t>
            </a:r>
            <a:endParaRPr b="1">
              <a:uFill>
                <a:solidFill>
                  <a:srgbClr val="000000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1181100">
              <a:lnSpc>
                <a:spcPts val="2600"/>
              </a:lnSpc>
              <a:defRPr sz="3000">
                <a:solidFill>
                  <a:srgbClr val="434ED6"/>
                </a:solidFill>
                <a:uFill>
                  <a:solidFill>
                    <a:srgbClr val="434E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</a:t>
            </a:r>
            <a:r>
              <a:rPr>
                <a:solidFill>
                  <a:srgbClr val="007600"/>
                </a:solidFill>
                <a:uFill>
                  <a:solidFill>
                    <a:srgbClr val="007600"/>
                  </a:solidFill>
                </a:uFill>
              </a:rPr>
              <a:t>minijet partons,      excited</a:t>
            </a:r>
            <a:r>
              <a:rPr i="1">
                <a:solidFill>
                  <a:srgbClr val="007600"/>
                </a:solidFill>
                <a:uFill>
                  <a:solidFill>
                    <a:srgbClr val="007600"/>
                  </a:solidFill>
                </a:uFill>
                <a:latin typeface="Times"/>
                <a:ea typeface="Times"/>
                <a:cs typeface="Times"/>
                <a:sym typeface="Times"/>
              </a:rPr>
              <a:t> </a:t>
            </a:r>
            <a:r>
              <a:rPr>
                <a:solidFill>
                  <a:srgbClr val="007600"/>
                </a:solidFill>
                <a:uFill>
                  <a:solidFill>
                    <a:srgbClr val="007600"/>
                  </a:solidFill>
                </a:uFill>
              </a:rPr>
              <a:t>strings,    spectators</a:t>
            </a:r>
          </a:p>
        </p:txBody>
      </p:sp>
      <p:sp>
        <p:nvSpPr>
          <p:cNvPr id="1003" name="Rounded Rectangle"/>
          <p:cNvSpPr/>
          <p:nvPr/>
        </p:nvSpPr>
        <p:spPr>
          <a:xfrm>
            <a:off x="3573040" y="1143383"/>
            <a:ext cx="8453943" cy="1241742"/>
          </a:xfrm>
          <a:prstGeom prst="roundRect">
            <a:avLst>
              <a:gd name="adj" fmla="val 126"/>
            </a:avLst>
          </a:prstGeom>
          <a:ln w="91440">
            <a:solidFill>
              <a:srgbClr val="008F00"/>
            </a:solidFill>
          </a:ln>
        </p:spPr>
        <p:txBody>
          <a:bodyPr lIns="50800" tIns="50800" rIns="50800" bIns="50800"/>
          <a:lstStyle/>
          <a:p>
            <a:pPr algn="l">
              <a:defRPr sz="14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1004" name="ART (A Relativistic Transport model for hadrons)"/>
          <p:cNvSpPr txBox="1"/>
          <p:nvPr/>
        </p:nvSpPr>
        <p:spPr>
          <a:xfrm>
            <a:off x="3253249" y="6837766"/>
            <a:ext cx="8229602" cy="339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1181100">
              <a:lnSpc>
                <a:spcPts val="2400"/>
              </a:lnSpc>
              <a:defRPr sz="30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r>
              <a:t>ART</a:t>
            </a:r>
            <a:r>
              <a: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(A Relativistic Transport model for hadrons)</a:t>
            </a:r>
          </a:p>
        </p:txBody>
      </p:sp>
      <p:sp>
        <p:nvSpPr>
          <p:cNvPr id="1005" name="Rounded Rectangle"/>
          <p:cNvSpPr/>
          <p:nvPr/>
        </p:nvSpPr>
        <p:spPr>
          <a:xfrm>
            <a:off x="3171252" y="6712770"/>
            <a:ext cx="8559802" cy="584202"/>
          </a:xfrm>
          <a:prstGeom prst="roundRect">
            <a:avLst>
              <a:gd name="adj" fmla="val 185"/>
            </a:avLst>
          </a:prstGeom>
          <a:ln w="91440">
            <a:solidFill>
              <a:srgbClr val="011993"/>
            </a:solidFill>
          </a:ln>
        </p:spPr>
        <p:txBody>
          <a:bodyPr lIns="50800" tIns="50800" rIns="50800" bIns="50800"/>
          <a:lstStyle/>
          <a:p>
            <a:pPr algn="l">
              <a:defRPr sz="14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1006" name="Line"/>
          <p:cNvSpPr/>
          <p:nvPr/>
        </p:nvSpPr>
        <p:spPr>
          <a:xfrm>
            <a:off x="11172156" y="2225295"/>
            <a:ext cx="67650" cy="4432302"/>
          </a:xfrm>
          <a:prstGeom prst="line">
            <a:avLst/>
          </a:prstGeom>
          <a:ln w="91440">
            <a:solidFill>
              <a:srgbClr val="929292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07" name="Partons freeze out"/>
          <p:cNvSpPr txBox="1"/>
          <p:nvPr/>
        </p:nvSpPr>
        <p:spPr>
          <a:xfrm>
            <a:off x="5801321" y="4389120"/>
            <a:ext cx="2839430" cy="491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algn="l" defTabSz="1181100">
              <a:defRPr sz="3000">
                <a:solidFill>
                  <a:srgbClr val="434ED6"/>
                </a:solidFill>
                <a:uFill>
                  <a:solidFill>
                    <a:srgbClr val="434E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Partons freeze out</a:t>
            </a:r>
          </a:p>
        </p:txBody>
      </p:sp>
      <p:sp>
        <p:nvSpPr>
          <p:cNvPr id="1008" name="ZPC (Zhang's Parton Cascade)"/>
          <p:cNvSpPr txBox="1"/>
          <p:nvPr/>
        </p:nvSpPr>
        <p:spPr>
          <a:xfrm>
            <a:off x="3835400" y="3822700"/>
            <a:ext cx="5168900" cy="339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1181100">
              <a:lnSpc>
                <a:spcPts val="2400"/>
              </a:lnSpc>
              <a:defRPr sz="3000">
                <a:solidFill>
                  <a:srgbClr val="7B1979"/>
                </a:solidFill>
                <a:uFill>
                  <a:solidFill>
                    <a:srgbClr val="7B1979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r>
              <a:t>ZPC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 </a:t>
            </a:r>
            <a:r>
              <a: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(Zhang's Parton Cascade)</a:t>
            </a:r>
          </a:p>
        </p:txBody>
      </p:sp>
      <p:sp>
        <p:nvSpPr>
          <p:cNvPr id="1009" name="Rounded Rectangle"/>
          <p:cNvSpPr/>
          <p:nvPr/>
        </p:nvSpPr>
        <p:spPr>
          <a:xfrm>
            <a:off x="3691937" y="3700629"/>
            <a:ext cx="5186342" cy="610627"/>
          </a:xfrm>
          <a:prstGeom prst="roundRect">
            <a:avLst>
              <a:gd name="adj" fmla="val 126"/>
            </a:avLst>
          </a:prstGeom>
          <a:ln w="91440">
            <a:solidFill>
              <a:srgbClr val="942193"/>
            </a:solidFill>
          </a:ln>
        </p:spPr>
        <p:txBody>
          <a:bodyPr lIns="50800" tIns="50800" rIns="50800" bIns="50800"/>
          <a:lstStyle/>
          <a:p>
            <a:pPr algn="l">
              <a:defRPr sz="14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1010" name="Line"/>
          <p:cNvSpPr/>
          <p:nvPr/>
        </p:nvSpPr>
        <p:spPr>
          <a:xfrm>
            <a:off x="5532778" y="2225295"/>
            <a:ext cx="1367310" cy="889002"/>
          </a:xfrm>
          <a:prstGeom prst="line">
            <a:avLst/>
          </a:prstGeom>
          <a:ln w="91440">
            <a:solidFill>
              <a:srgbClr val="FF26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11" name="Line"/>
          <p:cNvSpPr/>
          <p:nvPr/>
        </p:nvSpPr>
        <p:spPr>
          <a:xfrm flipH="1">
            <a:off x="5631176" y="2225295"/>
            <a:ext cx="3671439" cy="1371602"/>
          </a:xfrm>
          <a:prstGeom prst="line">
            <a:avLst/>
          </a:prstGeom>
          <a:ln w="91440">
            <a:solidFill>
              <a:srgbClr val="FF26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12" name="Line"/>
          <p:cNvSpPr/>
          <p:nvPr/>
        </p:nvSpPr>
        <p:spPr>
          <a:xfrm flipV="1">
            <a:off x="4087574" y="2225295"/>
            <a:ext cx="2330781" cy="18444"/>
          </a:xfrm>
          <a:prstGeom prst="line">
            <a:avLst/>
          </a:prstGeom>
          <a:ln w="91440">
            <a:solidFill>
              <a:srgbClr val="929292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13" name="Line"/>
          <p:cNvSpPr/>
          <p:nvPr/>
        </p:nvSpPr>
        <p:spPr>
          <a:xfrm>
            <a:off x="7402321" y="2225295"/>
            <a:ext cx="2362202" cy="2"/>
          </a:xfrm>
          <a:prstGeom prst="line">
            <a:avLst/>
          </a:prstGeom>
          <a:ln w="91440">
            <a:solidFill>
              <a:srgbClr val="FF26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14" name="Line"/>
          <p:cNvSpPr/>
          <p:nvPr/>
        </p:nvSpPr>
        <p:spPr>
          <a:xfrm>
            <a:off x="10354232" y="2225295"/>
            <a:ext cx="1574802" cy="2"/>
          </a:xfrm>
          <a:prstGeom prst="line">
            <a:avLst/>
          </a:prstGeom>
          <a:ln w="91440">
            <a:solidFill>
              <a:srgbClr val="929292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15" name="Line"/>
          <p:cNvSpPr/>
          <p:nvPr/>
        </p:nvSpPr>
        <p:spPr>
          <a:xfrm>
            <a:off x="10354232" y="2225295"/>
            <a:ext cx="1574802" cy="2"/>
          </a:xfrm>
          <a:prstGeom prst="line">
            <a:avLst/>
          </a:prstGeom>
          <a:ln w="91440">
            <a:solidFill>
              <a:srgbClr val="929292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016" name="Melt to q &amp; qbar via intermediate hadrons"/>
          <p:cNvSpPr txBox="1"/>
          <p:nvPr/>
        </p:nvSpPr>
        <p:spPr>
          <a:xfrm>
            <a:off x="7490469" y="2692400"/>
            <a:ext cx="3263902" cy="749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l" defTabSz="1181100">
              <a:defRPr i="1" sz="240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Melt to q &amp; qbar via intermediate hadrons</a:t>
            </a:r>
          </a:p>
        </p:txBody>
      </p:sp>
      <p:sp>
        <p:nvSpPr>
          <p:cNvPr id="1017" name="Hadrons freeze out (at a global cut-off time);…"/>
          <p:cNvSpPr txBox="1"/>
          <p:nvPr/>
        </p:nvSpPr>
        <p:spPr>
          <a:xfrm>
            <a:off x="5803900" y="7480300"/>
            <a:ext cx="6850237" cy="631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 defTabSz="1181100">
              <a:lnSpc>
                <a:spcPts val="2400"/>
              </a:lnSpc>
              <a:defRPr sz="3000">
                <a:solidFill>
                  <a:srgbClr val="434ED6"/>
                </a:solidFill>
                <a:uFill>
                  <a:solidFill>
                    <a:srgbClr val="434E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Hadrons freeze out (at a global cut-off time);</a:t>
            </a:r>
            <a:endParaRPr b="1">
              <a:uFill>
                <a:solidFill>
                  <a:srgbClr val="000000"/>
                </a:solidFill>
              </a:uFill>
            </a:endParaRPr>
          </a:p>
          <a:p>
            <a:pPr algn="l" defTabSz="1181100">
              <a:lnSpc>
                <a:spcPts val="2400"/>
              </a:lnSpc>
              <a:defRPr sz="3000">
                <a:solidFill>
                  <a:srgbClr val="434ED6"/>
                </a:solidFill>
                <a:uFill>
                  <a:solidFill>
                    <a:srgbClr val="434E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strong-decay all remaining resonances</a:t>
            </a:r>
          </a:p>
        </p:txBody>
      </p:sp>
      <p:sp>
        <p:nvSpPr>
          <p:cNvPr id="1018" name="Z. W. Lin, C. M. Ko et al. PRC 72, 064901 (2005)"/>
          <p:cNvSpPr txBox="1"/>
          <p:nvPr/>
        </p:nvSpPr>
        <p:spPr>
          <a:xfrm>
            <a:off x="6921499" y="8719818"/>
            <a:ext cx="5620198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1295400">
              <a:defRPr sz="20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Z. W. Lin, C. M. Ko et al. PRC 72, 064901 (2005)</a:t>
            </a:r>
          </a:p>
        </p:txBody>
      </p:sp>
      <p:sp>
        <p:nvSpPr>
          <p:cNvPr id="1019" name="玻尔兹曼部分子输运"/>
          <p:cNvSpPr txBox="1"/>
          <p:nvPr/>
        </p:nvSpPr>
        <p:spPr>
          <a:xfrm>
            <a:off x="6101945" y="3177795"/>
            <a:ext cx="2857501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4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玻尔兹曼部分子输运</a:t>
            </a:r>
          </a:p>
        </p:txBody>
      </p:sp>
      <p:sp>
        <p:nvSpPr>
          <p:cNvPr id="1020" name="玻尔兹曼强子输运"/>
          <p:cNvSpPr txBox="1"/>
          <p:nvPr/>
        </p:nvSpPr>
        <p:spPr>
          <a:xfrm>
            <a:off x="7800268" y="6182359"/>
            <a:ext cx="2552701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4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玻尔兹曼强子输运</a:t>
            </a:r>
          </a:p>
        </p:txBody>
      </p:sp>
      <p:pic>
        <p:nvPicPr>
          <p:cNvPr id="102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8150" y="2064730"/>
            <a:ext cx="2425700" cy="901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2" name="Oval Oval" descr="Oval Oval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5044" y="1829780"/>
            <a:ext cx="3011911" cy="1371602"/>
          </a:xfrm>
          <a:prstGeom prst="rect">
            <a:avLst/>
          </a:prstGeom>
          <a:ln w="12700">
            <a:miter lim="400000"/>
          </a:ln>
        </p:spPr>
      </p:pic>
      <p:sp>
        <p:nvSpPr>
          <p:cNvPr id="1023" name="string-melting AMPT model"/>
          <p:cNvSpPr txBox="1"/>
          <p:nvPr/>
        </p:nvSpPr>
        <p:spPr>
          <a:xfrm>
            <a:off x="552450" y="99299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string-melting AMPT model</a:t>
            </a:r>
          </a:p>
        </p:txBody>
      </p:sp>
      <p:sp>
        <p:nvSpPr>
          <p:cNvPr id="1024" name="[2&lt;-&gt;2 elastic collisions]"/>
          <p:cNvSpPr txBox="1"/>
          <p:nvPr/>
        </p:nvSpPr>
        <p:spPr>
          <a:xfrm>
            <a:off x="3831363" y="4018560"/>
            <a:ext cx="2463404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600">
                <a:solidFill>
                  <a:srgbClr val="CB2A7A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[2&lt;-&gt;2 elastic collisions]</a:t>
            </a:r>
          </a:p>
        </p:txBody>
      </p:sp>
      <p:sp>
        <p:nvSpPr>
          <p:cNvPr id="1025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circle_contour_forpresentation_v2.gif" descr="circle_contour_forpresentation_v2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58028" y="1529152"/>
            <a:ext cx="4482388" cy="4438658"/>
          </a:xfrm>
          <a:prstGeom prst="rect">
            <a:avLst/>
          </a:prstGeom>
          <a:ln w="12700">
            <a:miter lim="400000"/>
          </a:ln>
        </p:spPr>
      </p:pic>
      <p:sp>
        <p:nvSpPr>
          <p:cNvPr id="1028" name="a triggered dijet/γ-jet with known momentum and production position (r,θ)"/>
          <p:cNvSpPr txBox="1"/>
          <p:nvPr/>
        </p:nvSpPr>
        <p:spPr>
          <a:xfrm>
            <a:off x="7760821" y="5255812"/>
            <a:ext cx="4876802" cy="70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 triggered dijet/γ-jet with known momentum and production position (r,θ) </a:t>
            </a:r>
          </a:p>
        </p:txBody>
      </p:sp>
      <p:sp>
        <p:nvSpPr>
          <p:cNvPr id="1029" name="Rectangle"/>
          <p:cNvSpPr/>
          <p:nvPr/>
        </p:nvSpPr>
        <p:spPr>
          <a:xfrm>
            <a:off x="7543800" y="1181100"/>
            <a:ext cx="5143500" cy="4914900"/>
          </a:xfrm>
          <a:prstGeom prst="rect">
            <a:avLst/>
          </a:prstGeom>
          <a:ln w="76200">
            <a:solidFill>
              <a:srgbClr val="0433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30" name="Dijet and γ-jet events for Pb+Pb 2.76-TeV collisions.…"/>
          <p:cNvSpPr txBox="1"/>
          <p:nvPr/>
        </p:nvSpPr>
        <p:spPr>
          <a:xfrm>
            <a:off x="1244600" y="8424461"/>
            <a:ext cx="11696700" cy="778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06400">
              <a:spcBef>
                <a:spcPts val="600"/>
              </a:spcBef>
              <a:buSzPct val="160000"/>
              <a:buChar char="•"/>
              <a:defRPr sz="2100">
                <a:latin typeface="Arial"/>
                <a:ea typeface="Arial"/>
                <a:cs typeface="Arial"/>
                <a:sym typeface="Arial"/>
              </a:defRPr>
            </a:pPr>
            <a:r>
              <a:t> Dijet and γ-jet events for Pb+Pb 2.76-TeV collisions.</a:t>
            </a:r>
          </a:p>
          <a:p>
            <a:pPr algn="l" defTabSz="406400">
              <a:spcBef>
                <a:spcPts val="600"/>
              </a:spcBef>
              <a:buSzPct val="160000"/>
              <a:buChar char="•"/>
              <a:defRPr sz="2100">
                <a:latin typeface="Arial"/>
                <a:ea typeface="Arial"/>
                <a:cs typeface="Arial"/>
                <a:sym typeface="Arial"/>
              </a:defRPr>
            </a:pPr>
            <a:r>
              <a:t> String-melting AMPT simulations: </a:t>
            </a:r>
            <a:r>
              <a:rPr b="1"/>
              <a:t>1.5 mb / 0 mb</a:t>
            </a:r>
            <a:r>
              <a:t> to turn </a:t>
            </a:r>
            <a:r>
              <a:rPr b="1"/>
              <a:t>on/off</a:t>
            </a:r>
            <a:r>
              <a:t> jet-QGP interactions.</a:t>
            </a:r>
          </a:p>
        </p:txBody>
      </p:sp>
      <p:grpSp>
        <p:nvGrpSpPr>
          <p:cNvPr id="1082" name="Group"/>
          <p:cNvGrpSpPr/>
          <p:nvPr/>
        </p:nvGrpSpPr>
        <p:grpSpPr>
          <a:xfrm>
            <a:off x="534409" y="6250902"/>
            <a:ext cx="11658603" cy="2273303"/>
            <a:chOff x="0" y="0"/>
            <a:chExt cx="11658601" cy="2273301"/>
          </a:xfrm>
        </p:grpSpPr>
        <p:pic>
          <p:nvPicPr>
            <p:cNvPr id="1031" name="droppedImage.tiff" descr="droppedImage.tif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1658602" cy="22733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037" name="Group"/>
            <p:cNvGrpSpPr/>
            <p:nvPr/>
          </p:nvGrpSpPr>
          <p:grpSpPr>
            <a:xfrm>
              <a:off x="2125918" y="214683"/>
              <a:ext cx="1511304" cy="1865617"/>
              <a:chOff x="0" y="0"/>
              <a:chExt cx="1511303" cy="1865616"/>
            </a:xfrm>
          </p:grpSpPr>
          <p:sp>
            <p:nvSpPr>
              <p:cNvPr id="1032" name="Line"/>
              <p:cNvSpPr/>
              <p:nvPr/>
            </p:nvSpPr>
            <p:spPr>
              <a:xfrm flipV="1">
                <a:off x="0" y="803721"/>
                <a:ext cx="1116691" cy="106189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33" name="Line"/>
              <p:cNvSpPr/>
              <p:nvPr/>
            </p:nvSpPr>
            <p:spPr>
              <a:xfrm flipV="1">
                <a:off x="473693" y="629942"/>
                <a:ext cx="516908" cy="85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34" name="Line"/>
              <p:cNvSpPr/>
              <p:nvPr/>
            </p:nvSpPr>
            <p:spPr>
              <a:xfrm>
                <a:off x="972659" y="619446"/>
                <a:ext cx="162230" cy="13432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35" name="Line"/>
              <p:cNvSpPr/>
              <p:nvPr/>
            </p:nvSpPr>
            <p:spPr>
              <a:xfrm rot="10800000">
                <a:off x="1113155" y="709552"/>
                <a:ext cx="398149" cy="1263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0800"/>
                    </a:moveTo>
                    <a:lnTo>
                      <a:pt x="621" y="6048"/>
                    </a:lnTo>
                    <a:lnTo>
                      <a:pt x="1241" y="3888"/>
                    </a:lnTo>
                    <a:lnTo>
                      <a:pt x="1986" y="1296"/>
                    </a:lnTo>
                    <a:lnTo>
                      <a:pt x="2979" y="432"/>
                    </a:lnTo>
                    <a:lnTo>
                      <a:pt x="3848" y="3888"/>
                    </a:lnTo>
                    <a:lnTo>
                      <a:pt x="4593" y="6912"/>
                    </a:lnTo>
                    <a:lnTo>
                      <a:pt x="4841" y="10368"/>
                    </a:lnTo>
                    <a:lnTo>
                      <a:pt x="5090" y="14256"/>
                    </a:lnTo>
                    <a:lnTo>
                      <a:pt x="4841" y="18144"/>
                    </a:lnTo>
                    <a:lnTo>
                      <a:pt x="3848" y="21600"/>
                    </a:lnTo>
                    <a:lnTo>
                      <a:pt x="2731" y="19008"/>
                    </a:lnTo>
                    <a:lnTo>
                      <a:pt x="3103" y="12960"/>
                    </a:lnTo>
                    <a:lnTo>
                      <a:pt x="3848" y="8640"/>
                    </a:lnTo>
                    <a:lnTo>
                      <a:pt x="4717" y="4320"/>
                    </a:lnTo>
                    <a:lnTo>
                      <a:pt x="5338" y="2592"/>
                    </a:lnTo>
                    <a:lnTo>
                      <a:pt x="6331" y="864"/>
                    </a:lnTo>
                    <a:lnTo>
                      <a:pt x="7324" y="0"/>
                    </a:lnTo>
                    <a:lnTo>
                      <a:pt x="8441" y="1296"/>
                    </a:lnTo>
                    <a:lnTo>
                      <a:pt x="8938" y="4320"/>
                    </a:lnTo>
                    <a:lnTo>
                      <a:pt x="9434" y="7344"/>
                    </a:lnTo>
                    <a:lnTo>
                      <a:pt x="10055" y="11232"/>
                    </a:lnTo>
                    <a:lnTo>
                      <a:pt x="10055" y="15120"/>
                    </a:lnTo>
                    <a:lnTo>
                      <a:pt x="9807" y="19008"/>
                    </a:lnTo>
                    <a:lnTo>
                      <a:pt x="8895" y="21386"/>
                    </a:lnTo>
                    <a:lnTo>
                      <a:pt x="7945" y="18144"/>
                    </a:lnTo>
                    <a:lnTo>
                      <a:pt x="7945" y="14688"/>
                    </a:lnTo>
                    <a:lnTo>
                      <a:pt x="8069" y="10800"/>
                    </a:lnTo>
                    <a:lnTo>
                      <a:pt x="8566" y="6912"/>
                    </a:lnTo>
                    <a:lnTo>
                      <a:pt x="9559" y="5616"/>
                    </a:lnTo>
                    <a:cubicBezTo>
                      <a:pt x="9559" y="5616"/>
                      <a:pt x="10205" y="3090"/>
                      <a:pt x="10428" y="2592"/>
                    </a:cubicBezTo>
                    <a:cubicBezTo>
                      <a:pt x="10619" y="2162"/>
                      <a:pt x="11421" y="1296"/>
                      <a:pt x="11421" y="1296"/>
                    </a:cubicBezTo>
                    <a:lnTo>
                      <a:pt x="12166" y="432"/>
                    </a:lnTo>
                    <a:lnTo>
                      <a:pt x="13283" y="864"/>
                    </a:lnTo>
                    <a:lnTo>
                      <a:pt x="13761" y="3286"/>
                    </a:lnTo>
                    <a:lnTo>
                      <a:pt x="14400" y="6480"/>
                    </a:lnTo>
                    <a:lnTo>
                      <a:pt x="14524" y="9072"/>
                    </a:lnTo>
                    <a:lnTo>
                      <a:pt x="14768" y="12336"/>
                    </a:lnTo>
                    <a:lnTo>
                      <a:pt x="14772" y="16848"/>
                    </a:lnTo>
                    <a:lnTo>
                      <a:pt x="13761" y="21386"/>
                    </a:lnTo>
                    <a:lnTo>
                      <a:pt x="12662" y="15984"/>
                    </a:lnTo>
                    <a:lnTo>
                      <a:pt x="12586" y="12336"/>
                    </a:lnTo>
                    <a:lnTo>
                      <a:pt x="13407" y="9072"/>
                    </a:lnTo>
                    <a:lnTo>
                      <a:pt x="14648" y="3024"/>
                    </a:lnTo>
                    <a:lnTo>
                      <a:pt x="15766" y="1728"/>
                    </a:lnTo>
                    <a:lnTo>
                      <a:pt x="16634" y="2592"/>
                    </a:lnTo>
                    <a:lnTo>
                      <a:pt x="17752" y="3456"/>
                    </a:lnTo>
                    <a:lnTo>
                      <a:pt x="18993" y="6912"/>
                    </a:lnTo>
                    <a:lnTo>
                      <a:pt x="19969" y="12336"/>
                    </a:lnTo>
                    <a:lnTo>
                      <a:pt x="19969" y="15839"/>
                    </a:lnTo>
                    <a:lnTo>
                      <a:pt x="18962" y="18758"/>
                    </a:lnTo>
                    <a:lnTo>
                      <a:pt x="18291" y="21386"/>
                    </a:lnTo>
                    <a:lnTo>
                      <a:pt x="16613" y="15839"/>
                    </a:lnTo>
                    <a:cubicBezTo>
                      <a:pt x="16613" y="15839"/>
                      <a:pt x="16469" y="11834"/>
                      <a:pt x="16613" y="10876"/>
                    </a:cubicBezTo>
                    <a:cubicBezTo>
                      <a:pt x="16807" y="9590"/>
                      <a:pt x="18372" y="6048"/>
                      <a:pt x="18372" y="6048"/>
                    </a:cubicBezTo>
                    <a:lnTo>
                      <a:pt x="18993" y="2160"/>
                    </a:lnTo>
                    <a:lnTo>
                      <a:pt x="19986" y="3456"/>
                    </a:lnTo>
                    <a:lnTo>
                      <a:pt x="20855" y="6048"/>
                    </a:lnTo>
                    <a:lnTo>
                      <a:pt x="21600" y="108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036" name="Line"/>
              <p:cNvSpPr/>
              <p:nvPr/>
            </p:nvSpPr>
            <p:spPr>
              <a:xfrm rot="7523297">
                <a:off x="803510" y="241036"/>
                <a:ext cx="667696" cy="147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5278"/>
                    </a:moveTo>
                    <a:lnTo>
                      <a:pt x="611" y="7902"/>
                    </a:lnTo>
                    <a:lnTo>
                      <a:pt x="1223" y="4215"/>
                    </a:lnTo>
                    <a:lnTo>
                      <a:pt x="1936" y="4215"/>
                    </a:lnTo>
                    <a:lnTo>
                      <a:pt x="2445" y="9483"/>
                    </a:lnTo>
                    <a:lnTo>
                      <a:pt x="2751" y="13171"/>
                    </a:lnTo>
                    <a:lnTo>
                      <a:pt x="3362" y="17385"/>
                    </a:lnTo>
                    <a:lnTo>
                      <a:pt x="3668" y="20019"/>
                    </a:lnTo>
                    <a:lnTo>
                      <a:pt x="4279" y="21073"/>
                    </a:lnTo>
                    <a:lnTo>
                      <a:pt x="5196" y="16859"/>
                    </a:lnTo>
                    <a:lnTo>
                      <a:pt x="5298" y="13171"/>
                    </a:lnTo>
                    <a:lnTo>
                      <a:pt x="5706" y="8956"/>
                    </a:lnTo>
                    <a:lnTo>
                      <a:pt x="6113" y="5268"/>
                    </a:lnTo>
                    <a:lnTo>
                      <a:pt x="6623" y="2107"/>
                    </a:lnTo>
                    <a:lnTo>
                      <a:pt x="7234" y="2107"/>
                    </a:lnTo>
                    <a:lnTo>
                      <a:pt x="7438" y="5268"/>
                    </a:lnTo>
                    <a:lnTo>
                      <a:pt x="8049" y="10537"/>
                    </a:lnTo>
                    <a:lnTo>
                      <a:pt x="8660" y="14224"/>
                    </a:lnTo>
                    <a:lnTo>
                      <a:pt x="8864" y="17912"/>
                    </a:lnTo>
                    <a:lnTo>
                      <a:pt x="9374" y="21600"/>
                    </a:lnTo>
                    <a:lnTo>
                      <a:pt x="9985" y="20546"/>
                    </a:lnTo>
                    <a:lnTo>
                      <a:pt x="10494" y="16332"/>
                    </a:lnTo>
                    <a:lnTo>
                      <a:pt x="10698" y="10010"/>
                    </a:lnTo>
                    <a:lnTo>
                      <a:pt x="11106" y="6849"/>
                    </a:lnTo>
                    <a:lnTo>
                      <a:pt x="11411" y="3161"/>
                    </a:lnTo>
                    <a:lnTo>
                      <a:pt x="11921" y="2107"/>
                    </a:lnTo>
                    <a:lnTo>
                      <a:pt x="12634" y="3161"/>
                    </a:lnTo>
                    <a:lnTo>
                      <a:pt x="13143" y="6849"/>
                    </a:lnTo>
                    <a:lnTo>
                      <a:pt x="13449" y="11590"/>
                    </a:lnTo>
                    <a:lnTo>
                      <a:pt x="14060" y="15278"/>
                    </a:lnTo>
                    <a:lnTo>
                      <a:pt x="14774" y="18439"/>
                    </a:lnTo>
                    <a:lnTo>
                      <a:pt x="15283" y="17912"/>
                    </a:lnTo>
                    <a:lnTo>
                      <a:pt x="15996" y="11590"/>
                    </a:lnTo>
                    <a:lnTo>
                      <a:pt x="16200" y="7902"/>
                    </a:lnTo>
                    <a:lnTo>
                      <a:pt x="16506" y="3161"/>
                    </a:lnTo>
                    <a:lnTo>
                      <a:pt x="16913" y="527"/>
                    </a:lnTo>
                    <a:lnTo>
                      <a:pt x="17525" y="0"/>
                    </a:lnTo>
                    <a:lnTo>
                      <a:pt x="18136" y="3161"/>
                    </a:lnTo>
                    <a:lnTo>
                      <a:pt x="18442" y="7376"/>
                    </a:lnTo>
                    <a:lnTo>
                      <a:pt x="18951" y="10010"/>
                    </a:lnTo>
                    <a:lnTo>
                      <a:pt x="19562" y="13698"/>
                    </a:lnTo>
                    <a:lnTo>
                      <a:pt x="20072" y="16332"/>
                    </a:lnTo>
                    <a:lnTo>
                      <a:pt x="20887" y="14751"/>
                    </a:lnTo>
                    <a:lnTo>
                      <a:pt x="21192" y="9483"/>
                    </a:lnTo>
                    <a:lnTo>
                      <a:pt x="21600" y="3161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sp>
          <p:nvSpPr>
            <p:cNvPr id="1038" name="Line"/>
            <p:cNvSpPr/>
            <p:nvPr/>
          </p:nvSpPr>
          <p:spPr>
            <a:xfrm flipV="1">
              <a:off x="4405889" y="904102"/>
              <a:ext cx="1116690" cy="106189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39" name="Line"/>
            <p:cNvSpPr/>
            <p:nvPr/>
          </p:nvSpPr>
          <p:spPr>
            <a:xfrm rot="7523297">
              <a:off x="5349099" y="531918"/>
              <a:ext cx="667695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1056" name="Group"/>
            <p:cNvGrpSpPr/>
            <p:nvPr/>
          </p:nvGrpSpPr>
          <p:grpSpPr>
            <a:xfrm>
              <a:off x="4426011" y="863538"/>
              <a:ext cx="1023048" cy="1210154"/>
              <a:chOff x="0" y="0"/>
              <a:chExt cx="1023047" cy="1210152"/>
            </a:xfrm>
          </p:grpSpPr>
          <p:grpSp>
            <p:nvGrpSpPr>
              <p:cNvPr id="1047" name="Group"/>
              <p:cNvGrpSpPr/>
              <p:nvPr/>
            </p:nvGrpSpPr>
            <p:grpSpPr>
              <a:xfrm>
                <a:off x="0" y="-1"/>
                <a:ext cx="1009874" cy="863237"/>
                <a:chOff x="0" y="0"/>
                <a:chExt cx="1009873" cy="863235"/>
              </a:xfrm>
            </p:grpSpPr>
            <p:sp>
              <p:nvSpPr>
                <p:cNvPr id="1040" name="Line"/>
                <p:cNvSpPr/>
                <p:nvPr/>
              </p:nvSpPr>
              <p:spPr>
                <a:xfrm flipV="1">
                  <a:off x="497681" y="0"/>
                  <a:ext cx="512193" cy="390551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1" name="Line"/>
                <p:cNvSpPr/>
                <p:nvPr/>
              </p:nvSpPr>
              <p:spPr>
                <a:xfrm flipV="1">
                  <a:off x="361375" y="362313"/>
                  <a:ext cx="276904" cy="244167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2" name="Line"/>
                <p:cNvSpPr/>
                <p:nvPr/>
              </p:nvSpPr>
              <p:spPr>
                <a:xfrm flipV="1">
                  <a:off x="233139" y="291421"/>
                  <a:ext cx="293248" cy="194906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3" name="Line"/>
                <p:cNvSpPr/>
                <p:nvPr/>
              </p:nvSpPr>
              <p:spPr>
                <a:xfrm flipV="1">
                  <a:off x="0" y="619071"/>
                  <a:ext cx="276903" cy="244165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4" name="Line"/>
                <p:cNvSpPr/>
                <p:nvPr/>
              </p:nvSpPr>
              <p:spPr>
                <a:xfrm flipV="1">
                  <a:off x="77351" y="466722"/>
                  <a:ext cx="276904" cy="244165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5" name="Line"/>
                <p:cNvSpPr/>
                <p:nvPr/>
              </p:nvSpPr>
              <p:spPr>
                <a:xfrm flipV="1">
                  <a:off x="436021" y="69645"/>
                  <a:ext cx="382977" cy="212344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6" name="Line"/>
                <p:cNvSpPr/>
                <p:nvPr/>
              </p:nvSpPr>
              <p:spPr>
                <a:xfrm flipV="1">
                  <a:off x="31642" y="348232"/>
                  <a:ext cx="276904" cy="244165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055" name="Group"/>
              <p:cNvGrpSpPr/>
              <p:nvPr/>
            </p:nvGrpSpPr>
            <p:grpSpPr>
              <a:xfrm>
                <a:off x="188274" y="176625"/>
                <a:ext cx="834774" cy="1033528"/>
                <a:chOff x="0" y="0"/>
                <a:chExt cx="834772" cy="1033527"/>
              </a:xfrm>
            </p:grpSpPr>
            <p:sp>
              <p:nvSpPr>
                <p:cNvPr id="1048" name="Line"/>
                <p:cNvSpPr/>
                <p:nvPr/>
              </p:nvSpPr>
              <p:spPr>
                <a:xfrm flipV="1">
                  <a:off x="458640" y="-1"/>
                  <a:ext cx="376133" cy="522874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49" name="Line"/>
                <p:cNvSpPr/>
                <p:nvPr/>
              </p:nvSpPr>
              <p:spPr>
                <a:xfrm flipV="1">
                  <a:off x="246591" y="381543"/>
                  <a:ext cx="236358" cy="28359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0" name="Line"/>
                <p:cNvSpPr/>
                <p:nvPr/>
              </p:nvSpPr>
              <p:spPr>
                <a:xfrm flipV="1">
                  <a:off x="370269" y="491417"/>
                  <a:ext cx="186662" cy="298563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1" name="Line"/>
                <p:cNvSpPr/>
                <p:nvPr/>
              </p:nvSpPr>
              <p:spPr>
                <a:xfrm flipV="1">
                  <a:off x="0" y="749930"/>
                  <a:ext cx="236357" cy="28359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2" name="Line"/>
                <p:cNvSpPr/>
                <p:nvPr/>
              </p:nvSpPr>
              <p:spPr>
                <a:xfrm flipV="1">
                  <a:off x="150136" y="668365"/>
                  <a:ext cx="236357" cy="28359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3" name="Line"/>
                <p:cNvSpPr/>
                <p:nvPr/>
              </p:nvSpPr>
              <p:spPr>
                <a:xfrm flipV="1">
                  <a:off x="568877" y="192741"/>
                  <a:ext cx="201595" cy="388743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054" name="Line"/>
                <p:cNvSpPr/>
                <p:nvPr/>
              </p:nvSpPr>
              <p:spPr>
                <a:xfrm flipV="1">
                  <a:off x="269853" y="710756"/>
                  <a:ext cx="236357" cy="283597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1057" name="Line"/>
            <p:cNvSpPr/>
            <p:nvPr/>
          </p:nvSpPr>
          <p:spPr>
            <a:xfrm flipV="1">
              <a:off x="6797096" y="904102"/>
              <a:ext cx="1116690" cy="106189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58" name="Line"/>
            <p:cNvSpPr/>
            <p:nvPr/>
          </p:nvSpPr>
          <p:spPr>
            <a:xfrm flipV="1">
              <a:off x="7314898" y="863538"/>
              <a:ext cx="512194" cy="39055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59" name="Line"/>
            <p:cNvSpPr/>
            <p:nvPr/>
          </p:nvSpPr>
          <p:spPr>
            <a:xfrm flipV="1">
              <a:off x="7178593" y="1225850"/>
              <a:ext cx="276905" cy="24416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0" name="Line"/>
            <p:cNvSpPr/>
            <p:nvPr/>
          </p:nvSpPr>
          <p:spPr>
            <a:xfrm flipV="1">
              <a:off x="7050357" y="1154959"/>
              <a:ext cx="293249" cy="19490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1" name="Line"/>
            <p:cNvSpPr/>
            <p:nvPr/>
          </p:nvSpPr>
          <p:spPr>
            <a:xfrm flipV="1">
              <a:off x="6817218" y="1482608"/>
              <a:ext cx="276905" cy="24416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2" name="Line"/>
            <p:cNvSpPr/>
            <p:nvPr/>
          </p:nvSpPr>
          <p:spPr>
            <a:xfrm flipV="1">
              <a:off x="7464134" y="1040164"/>
              <a:ext cx="376132" cy="5228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3" name="Line"/>
            <p:cNvSpPr/>
            <p:nvPr/>
          </p:nvSpPr>
          <p:spPr>
            <a:xfrm flipV="1">
              <a:off x="7375764" y="1531580"/>
              <a:ext cx="186661" cy="29856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4" name="Line"/>
            <p:cNvSpPr/>
            <p:nvPr/>
          </p:nvSpPr>
          <p:spPr>
            <a:xfrm flipV="1">
              <a:off x="7005495" y="1790092"/>
              <a:ext cx="236358" cy="28359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5" name="Line"/>
            <p:cNvSpPr/>
            <p:nvPr/>
          </p:nvSpPr>
          <p:spPr>
            <a:xfrm flipV="1">
              <a:off x="7155630" y="1708528"/>
              <a:ext cx="236358" cy="28359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6" name="Line"/>
            <p:cNvSpPr/>
            <p:nvPr/>
          </p:nvSpPr>
          <p:spPr>
            <a:xfrm flipV="1">
              <a:off x="9511887" y="904102"/>
              <a:ext cx="1116690" cy="106189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7" name="Line"/>
            <p:cNvSpPr/>
            <p:nvPr/>
          </p:nvSpPr>
          <p:spPr>
            <a:xfrm flipV="1">
              <a:off x="10029689" y="863538"/>
              <a:ext cx="512194" cy="39055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8" name="Line"/>
            <p:cNvSpPr/>
            <p:nvPr/>
          </p:nvSpPr>
          <p:spPr>
            <a:xfrm flipV="1">
              <a:off x="9893384" y="1225850"/>
              <a:ext cx="276905" cy="24416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69" name="Line"/>
            <p:cNvSpPr/>
            <p:nvPr/>
          </p:nvSpPr>
          <p:spPr>
            <a:xfrm flipV="1">
              <a:off x="9765148" y="1154959"/>
              <a:ext cx="293249" cy="19490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70" name="Line"/>
            <p:cNvSpPr/>
            <p:nvPr/>
          </p:nvSpPr>
          <p:spPr>
            <a:xfrm flipV="1">
              <a:off x="9532009" y="1482608"/>
              <a:ext cx="276905" cy="24416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71" name="Line"/>
            <p:cNvSpPr/>
            <p:nvPr/>
          </p:nvSpPr>
          <p:spPr>
            <a:xfrm flipV="1">
              <a:off x="10178925" y="1040164"/>
              <a:ext cx="376132" cy="5228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72" name="Line"/>
            <p:cNvSpPr/>
            <p:nvPr/>
          </p:nvSpPr>
          <p:spPr>
            <a:xfrm flipV="1">
              <a:off x="9720286" y="1790092"/>
              <a:ext cx="236358" cy="28359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73" name="Line"/>
            <p:cNvSpPr/>
            <p:nvPr/>
          </p:nvSpPr>
          <p:spPr>
            <a:xfrm flipV="1">
              <a:off x="9870421" y="1708528"/>
              <a:ext cx="236358" cy="28359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074" name="Line"/>
            <p:cNvSpPr/>
            <p:nvPr/>
          </p:nvSpPr>
          <p:spPr>
            <a:xfrm rot="7523297">
              <a:off x="5442376" y="392218"/>
              <a:ext cx="667696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5" name="Line"/>
            <p:cNvSpPr/>
            <p:nvPr/>
          </p:nvSpPr>
          <p:spPr>
            <a:xfrm rot="7523297">
              <a:off x="7741077" y="519218"/>
              <a:ext cx="667695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6" name="Line"/>
            <p:cNvSpPr/>
            <p:nvPr/>
          </p:nvSpPr>
          <p:spPr>
            <a:xfrm rot="7523297">
              <a:off x="7829977" y="379518"/>
              <a:ext cx="667695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7" name="Line"/>
            <p:cNvSpPr/>
            <p:nvPr/>
          </p:nvSpPr>
          <p:spPr>
            <a:xfrm rot="7523297">
              <a:off x="10446178" y="519218"/>
              <a:ext cx="667694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8" name="Line"/>
            <p:cNvSpPr/>
            <p:nvPr/>
          </p:nvSpPr>
          <p:spPr>
            <a:xfrm rot="7523297">
              <a:off x="10535078" y="379518"/>
              <a:ext cx="667694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9" name="Circle"/>
            <p:cNvSpPr/>
            <p:nvPr/>
          </p:nvSpPr>
          <p:spPr>
            <a:xfrm>
              <a:off x="5447289" y="835696"/>
              <a:ext cx="76203" cy="76203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80" name="Circle"/>
            <p:cNvSpPr/>
            <p:nvPr/>
          </p:nvSpPr>
          <p:spPr>
            <a:xfrm>
              <a:off x="7834889" y="835696"/>
              <a:ext cx="76203" cy="76203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81" name="Circle"/>
            <p:cNvSpPr/>
            <p:nvPr/>
          </p:nvSpPr>
          <p:spPr>
            <a:xfrm>
              <a:off x="10578090" y="835696"/>
              <a:ext cx="76203" cy="76203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083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084" name="AMPT model with triggered jet"/>
          <p:cNvSpPr txBox="1"/>
          <p:nvPr/>
        </p:nvSpPr>
        <p:spPr>
          <a:xfrm>
            <a:off x="552450" y="94569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AMPT model </a:t>
            </a:r>
            <a:r>
              <a:rPr u="sng"/>
              <a:t>with triggered jet</a:t>
            </a:r>
          </a:p>
        </p:txBody>
      </p:sp>
      <p:pic>
        <p:nvPicPr>
          <p:cNvPr id="1085" name="Screen Shot 2021-12-07 at 5.43.35 PM.png" descr="Screen Shot 2021-12-07 at 5.43.35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9268" y="1251754"/>
            <a:ext cx="6697227" cy="499345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95" name="Group"/>
          <p:cNvGrpSpPr/>
          <p:nvPr/>
        </p:nvGrpSpPr>
        <p:grpSpPr>
          <a:xfrm>
            <a:off x="8286874" y="1307250"/>
            <a:ext cx="3657352" cy="580253"/>
            <a:chOff x="0" y="0"/>
            <a:chExt cx="3657351" cy="580251"/>
          </a:xfrm>
        </p:grpSpPr>
        <p:sp>
          <p:nvSpPr>
            <p:cNvPr id="1086" name="Rectangle"/>
            <p:cNvSpPr/>
            <p:nvPr/>
          </p:nvSpPr>
          <p:spPr>
            <a:xfrm>
              <a:off x="0" y="0"/>
              <a:ext cx="3657352" cy="54545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094" name="Group"/>
            <p:cNvGrpSpPr/>
            <p:nvPr/>
          </p:nvGrpSpPr>
          <p:grpSpPr>
            <a:xfrm>
              <a:off x="10504" y="16344"/>
              <a:ext cx="3489488" cy="563908"/>
              <a:chOff x="0" y="0"/>
              <a:chExt cx="3489487" cy="563907"/>
            </a:xfrm>
          </p:grpSpPr>
          <p:pic>
            <p:nvPicPr>
              <p:cNvPr id="1087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0" y="67411"/>
                <a:ext cx="990488" cy="36819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088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225949" y="67411"/>
                <a:ext cx="990488" cy="36819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089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2498999" y="67411"/>
                <a:ext cx="990489" cy="36819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090" name="="/>
              <p:cNvSpPr txBox="1"/>
              <p:nvPr/>
            </p:nvSpPr>
            <p:spPr>
              <a:xfrm>
                <a:off x="947934" y="0"/>
                <a:ext cx="303267" cy="5030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30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/>
                <a:r>
                  <a:t>=</a:t>
                </a:r>
              </a:p>
            </p:txBody>
          </p:sp>
          <p:sp>
            <p:nvSpPr>
              <p:cNvPr id="1091" name="+"/>
              <p:cNvSpPr txBox="1"/>
              <p:nvPr/>
            </p:nvSpPr>
            <p:spPr>
              <a:xfrm>
                <a:off x="2228298" y="0"/>
                <a:ext cx="303267" cy="5030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9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/>
                <a:r>
                  <a:t>+</a:t>
                </a:r>
              </a:p>
            </p:txBody>
          </p:sp>
          <p:sp>
            <p:nvSpPr>
              <p:cNvPr id="1092" name="QGP"/>
              <p:cNvSpPr txBox="1"/>
              <p:nvPr/>
            </p:nvSpPr>
            <p:spPr>
              <a:xfrm>
                <a:off x="1212470" y="324445"/>
                <a:ext cx="312319" cy="2291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i="1" sz="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/>
                <a:r>
                  <a:t>QGP</a:t>
                </a:r>
              </a:p>
            </p:txBody>
          </p:sp>
          <p:sp>
            <p:nvSpPr>
              <p:cNvPr id="1093" name="jet"/>
              <p:cNvSpPr txBox="1"/>
              <p:nvPr/>
            </p:nvSpPr>
            <p:spPr>
              <a:xfrm>
                <a:off x="2451898" y="314179"/>
                <a:ext cx="312318" cy="2497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i="1" sz="11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/>
                <a:r>
                  <a:t>jet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Jet reconstruction: anti-kt algorithm, [Fastjet package, background subtraction, jet energy scale correction,  jet efficiency correction]…"/>
          <p:cNvSpPr txBox="1"/>
          <p:nvPr/>
        </p:nvSpPr>
        <p:spPr>
          <a:xfrm>
            <a:off x="838200" y="4976367"/>
            <a:ext cx="11899900" cy="3644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marL="571500" indent="-571500" algn="l">
              <a:lnSpc>
                <a:spcPct val="150000"/>
              </a:lnSpc>
              <a:spcBef>
                <a:spcPts val="300"/>
              </a:spcBef>
              <a:buClr>
                <a:srgbClr val="000000"/>
              </a:buClr>
              <a:buSzPct val="171000"/>
              <a:buChar char="•"/>
              <a:defRPr b="1" sz="2300">
                <a:latin typeface="Arial"/>
                <a:ea typeface="Arial"/>
                <a:cs typeface="Arial"/>
                <a:sym typeface="Arial"/>
              </a:defRPr>
            </a:pPr>
            <a:r>
              <a:t>Jet reconstruction</a:t>
            </a:r>
            <a:r>
              <a:rPr b="0"/>
              <a:t>: anti-kt algorithm, [Fastjet package, background subtraction, jet energy scale correction,  jet efficiency correction]</a:t>
            </a:r>
          </a:p>
          <a:p>
            <a:pPr lvl="1" marL="571500" indent="-571500" algn="l">
              <a:lnSpc>
                <a:spcPct val="150000"/>
              </a:lnSpc>
              <a:spcBef>
                <a:spcPts val="300"/>
              </a:spcBef>
              <a:buClr>
                <a:srgbClr val="000000"/>
              </a:buClr>
              <a:buSzPct val="171000"/>
              <a:buChar char="•"/>
              <a:defRPr b="1" sz="2300">
                <a:latin typeface="Arial"/>
                <a:ea typeface="Arial"/>
                <a:cs typeface="Arial"/>
                <a:sym typeface="Arial"/>
              </a:defRPr>
            </a:pPr>
            <a:r>
              <a:t>Dijet asymmetry</a:t>
            </a:r>
            <a:r>
              <a:rPr b="0"/>
              <a:t>: R=0.5, p</a:t>
            </a:r>
            <a:r>
              <a:rPr b="0" baseline="-5998"/>
              <a:t>T,1</a:t>
            </a:r>
            <a:r>
              <a:rPr b="0"/>
              <a:t>&gt;120 GeV/c, p</a:t>
            </a:r>
            <a:r>
              <a:rPr b="0" baseline="-5998"/>
              <a:t>T,2</a:t>
            </a:r>
            <a:r>
              <a:rPr b="0"/>
              <a:t>&gt;50 GeV/c, |η</a:t>
            </a:r>
            <a:r>
              <a:rPr b="0" baseline="-5998"/>
              <a:t>1,2</a:t>
            </a:r>
            <a:r>
              <a:rPr b="0"/>
              <a:t>|&lt;2, Δɸ</a:t>
            </a:r>
            <a:r>
              <a:rPr b="0" baseline="-5998"/>
              <a:t>12</a:t>
            </a:r>
            <a:r>
              <a:rPr b="0"/>
              <a:t>&gt;2π/3</a:t>
            </a:r>
          </a:p>
          <a:p>
            <a:pPr lvl="1" marL="571500" indent="-571500" algn="l">
              <a:lnSpc>
                <a:spcPct val="150000"/>
              </a:lnSpc>
              <a:spcBef>
                <a:spcPts val="300"/>
              </a:spcBef>
              <a:buClr>
                <a:srgbClr val="000000"/>
              </a:buClr>
              <a:buSzPct val="171000"/>
              <a:buChar char="•"/>
              <a:defRPr b="1" sz="2300">
                <a:latin typeface="Arial"/>
                <a:ea typeface="Arial"/>
                <a:cs typeface="Arial"/>
                <a:sym typeface="Arial"/>
              </a:defRPr>
            </a:pPr>
            <a:r>
              <a:t>γ-jet imbalance</a:t>
            </a:r>
            <a:r>
              <a:rPr b="0"/>
              <a:t>: R=0.3, p</a:t>
            </a:r>
            <a:r>
              <a:rPr b="0" baseline="-5998"/>
              <a:t>T</a:t>
            </a:r>
            <a:r>
              <a:rPr b="0" baseline="31999"/>
              <a:t>jet</a:t>
            </a:r>
            <a:r>
              <a:rPr b="0"/>
              <a:t>&gt;30 GeV/c, |η</a:t>
            </a:r>
            <a:r>
              <a:rPr b="0" baseline="31999"/>
              <a:t>jet</a:t>
            </a:r>
            <a:r>
              <a:rPr b="0"/>
              <a:t>|&lt;1.6; p</a:t>
            </a:r>
            <a:r>
              <a:rPr b="0" baseline="-5998"/>
              <a:t>T</a:t>
            </a:r>
            <a:r>
              <a:rPr b="0" baseline="31999"/>
              <a:t>Ɣ</a:t>
            </a:r>
            <a:r>
              <a:rPr b="0"/>
              <a:t>&gt;60 GeV/c,  |η</a:t>
            </a:r>
            <a:r>
              <a:rPr b="0" baseline="31999"/>
              <a:t>Ɣ</a:t>
            </a:r>
            <a:r>
              <a:rPr b="0"/>
              <a:t>|&lt;1.44, Δɸ</a:t>
            </a:r>
            <a:r>
              <a:rPr b="0" baseline="-5998"/>
              <a:t>jƔ</a:t>
            </a:r>
            <a:r>
              <a:rPr b="0"/>
              <a:t>&gt;7π/8</a:t>
            </a:r>
          </a:p>
          <a:p>
            <a:pPr lvl="1" marL="571500" indent="-571500" algn="l">
              <a:lnSpc>
                <a:spcPct val="150000"/>
              </a:lnSpc>
              <a:spcBef>
                <a:spcPts val="300"/>
              </a:spcBef>
              <a:buClr>
                <a:srgbClr val="000000"/>
              </a:buClr>
              <a:buSzPct val="171000"/>
              <a:buChar char="•"/>
              <a:defRPr b="1" sz="2300">
                <a:latin typeface="Arial"/>
                <a:ea typeface="Arial"/>
                <a:cs typeface="Arial"/>
                <a:sym typeface="Arial"/>
              </a:defRPr>
            </a:pPr>
            <a:r>
              <a:t>Jet fragmentation function and shape</a:t>
            </a:r>
            <a:r>
              <a:rPr b="0"/>
              <a:t>:  R=0.3, p</a:t>
            </a:r>
            <a:r>
              <a:rPr b="0" baseline="-5998"/>
              <a:t>T</a:t>
            </a:r>
            <a:r>
              <a:rPr b="0" baseline="31999"/>
              <a:t>jet</a:t>
            </a:r>
            <a:r>
              <a:rPr b="0"/>
              <a:t>&gt;100 GeV/c, 0.3&lt;|η</a:t>
            </a:r>
            <a:r>
              <a:rPr b="0" baseline="31999"/>
              <a:t>jet</a:t>
            </a:r>
            <a:r>
              <a:rPr b="0"/>
              <a:t>|&lt;2, p</a:t>
            </a:r>
            <a:r>
              <a:rPr b="0" baseline="-5998"/>
              <a:t>T</a:t>
            </a:r>
            <a:r>
              <a:rPr b="0" baseline="31999"/>
              <a:t>ch</a:t>
            </a:r>
            <a:r>
              <a:rPr b="0"/>
              <a:t>&gt;1 GeV/c   </a:t>
            </a:r>
          </a:p>
          <a:p>
            <a:pPr lvl="1" marL="571500" indent="-571500" algn="l">
              <a:lnSpc>
                <a:spcPct val="150000"/>
              </a:lnSpc>
              <a:spcBef>
                <a:spcPts val="300"/>
              </a:spcBef>
              <a:buClr>
                <a:srgbClr val="000000"/>
              </a:buClr>
              <a:buSzPct val="171000"/>
              <a:buChar char="•"/>
              <a:defRPr b="1" sz="2300">
                <a:latin typeface="Arial"/>
                <a:ea typeface="Arial"/>
                <a:cs typeface="Arial"/>
                <a:sym typeface="Arial"/>
              </a:defRPr>
            </a:pPr>
            <a:r>
              <a:t>Jet v</a:t>
            </a:r>
            <a:r>
              <a:rPr baseline="-5998"/>
              <a:t>n</a:t>
            </a:r>
            <a:r>
              <a:rPr b="0"/>
              <a:t>: R=0.2, p</a:t>
            </a:r>
            <a:r>
              <a:rPr b="0" baseline="-5998"/>
              <a:t>T</a:t>
            </a:r>
            <a:r>
              <a:rPr b="0" baseline="31999"/>
              <a:t>jet</a:t>
            </a:r>
            <a:r>
              <a:rPr b="0"/>
              <a:t>&gt;45 GeV/c, |η</a:t>
            </a:r>
            <a:r>
              <a:rPr b="0" baseline="31999"/>
              <a:t>jet</a:t>
            </a:r>
            <a:r>
              <a:rPr b="0"/>
              <a:t>|&lt;2</a:t>
            </a:r>
          </a:p>
        </p:txBody>
      </p:sp>
      <p:grpSp>
        <p:nvGrpSpPr>
          <p:cNvPr id="1131" name="Group"/>
          <p:cNvGrpSpPr/>
          <p:nvPr/>
        </p:nvGrpSpPr>
        <p:grpSpPr>
          <a:xfrm>
            <a:off x="4195515" y="1430269"/>
            <a:ext cx="8743439" cy="2953367"/>
            <a:chOff x="0" y="0"/>
            <a:chExt cx="8743437" cy="2953366"/>
          </a:xfrm>
        </p:grpSpPr>
        <p:grpSp>
          <p:nvGrpSpPr>
            <p:cNvPr id="1101" name="Group"/>
            <p:cNvGrpSpPr/>
            <p:nvPr/>
          </p:nvGrpSpPr>
          <p:grpSpPr>
            <a:xfrm>
              <a:off x="870201" y="516915"/>
              <a:ext cx="2625356" cy="936781"/>
              <a:chOff x="0" y="0"/>
              <a:chExt cx="2625355" cy="936780"/>
            </a:xfrm>
          </p:grpSpPr>
          <p:sp>
            <p:nvSpPr>
              <p:cNvPr id="1098" name="Rectangle"/>
              <p:cNvSpPr/>
              <p:nvPr/>
            </p:nvSpPr>
            <p:spPr>
              <a:xfrm>
                <a:off x="96049" y="9183"/>
                <a:ext cx="2433258" cy="909229"/>
              </a:xfrm>
              <a:prstGeom prst="rect">
                <a:avLst/>
              </a:prstGeom>
              <a:solidFill>
                <a:srgbClr val="FF82D6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1099" name="Oval"/>
              <p:cNvSpPr/>
              <p:nvPr/>
            </p:nvSpPr>
            <p:spPr>
              <a:xfrm>
                <a:off x="2422583" y="0"/>
                <a:ext cx="202773" cy="927597"/>
              </a:xfrm>
              <a:prstGeom prst="ellipse">
                <a:avLst/>
              </a:prstGeom>
              <a:solidFill>
                <a:srgbClr val="78AC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1100" name="Oval"/>
              <p:cNvSpPr/>
              <p:nvPr/>
            </p:nvSpPr>
            <p:spPr>
              <a:xfrm>
                <a:off x="0" y="0"/>
                <a:ext cx="202773" cy="936781"/>
              </a:xfrm>
              <a:prstGeom prst="ellipse">
                <a:avLst/>
              </a:prstGeom>
              <a:solidFill>
                <a:srgbClr val="78AC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</p:grpSp>
        <p:sp>
          <p:nvSpPr>
            <p:cNvPr id="1102" name="Line"/>
            <p:cNvSpPr/>
            <p:nvPr/>
          </p:nvSpPr>
          <p:spPr>
            <a:xfrm>
              <a:off x="1302844" y="673358"/>
              <a:ext cx="1088983" cy="235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7159" y="2160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433FF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1295400">
                <a:defRPr sz="34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103" name="Line"/>
            <p:cNvSpPr/>
            <p:nvPr/>
          </p:nvSpPr>
          <p:spPr>
            <a:xfrm rot="10800000">
              <a:off x="2103684" y="1035252"/>
              <a:ext cx="1091441" cy="237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7159" y="2160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433FF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1295400">
                <a:defRPr sz="34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104" name="q"/>
            <p:cNvSpPr txBox="1"/>
            <p:nvPr/>
          </p:nvSpPr>
          <p:spPr>
            <a:xfrm>
              <a:off x="1243847" y="584769"/>
              <a:ext cx="584202" cy="3215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57798" indent="57798" algn="l" defTabSz="1295400">
                <a:defRPr b="1" sz="16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q</a:t>
              </a:r>
            </a:p>
          </p:txBody>
        </p:sp>
        <p:sp>
          <p:nvSpPr>
            <p:cNvPr id="1105" name="q"/>
            <p:cNvSpPr txBox="1"/>
            <p:nvPr/>
          </p:nvSpPr>
          <p:spPr>
            <a:xfrm>
              <a:off x="2790052" y="1084259"/>
              <a:ext cx="285110" cy="3215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R="57798" indent="57798" algn="l" defTabSz="1295400">
                <a:defRPr b="1" sz="16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q</a:t>
              </a:r>
            </a:p>
          </p:txBody>
        </p:sp>
        <p:sp>
          <p:nvSpPr>
            <p:cNvPr id="1106" name="Line"/>
            <p:cNvSpPr/>
            <p:nvPr/>
          </p:nvSpPr>
          <p:spPr>
            <a:xfrm flipH="1">
              <a:off x="1769902" y="1359448"/>
              <a:ext cx="275320" cy="853846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07" name="Line"/>
            <p:cNvSpPr/>
            <p:nvPr/>
          </p:nvSpPr>
          <p:spPr>
            <a:xfrm flipH="1">
              <a:off x="1880520" y="1336830"/>
              <a:ext cx="132745" cy="3468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08" name="Line"/>
            <p:cNvSpPr/>
            <p:nvPr/>
          </p:nvSpPr>
          <p:spPr>
            <a:xfrm flipH="1">
              <a:off x="1798883" y="1312326"/>
              <a:ext cx="213866" cy="17341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09" name="Line"/>
            <p:cNvSpPr/>
            <p:nvPr/>
          </p:nvSpPr>
          <p:spPr>
            <a:xfrm flipH="1">
              <a:off x="1565871" y="1272745"/>
              <a:ext cx="499016" cy="8670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10" name="Line"/>
            <p:cNvSpPr/>
            <p:nvPr/>
          </p:nvSpPr>
          <p:spPr>
            <a:xfrm flipH="1">
              <a:off x="2087008" y="1319866"/>
              <a:ext cx="19667" cy="56923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11" name="Line"/>
            <p:cNvSpPr/>
            <p:nvPr/>
          </p:nvSpPr>
          <p:spPr>
            <a:xfrm>
              <a:off x="2133714" y="1306672"/>
              <a:ext cx="117995" cy="36943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12" name="jet"/>
            <p:cNvSpPr txBox="1"/>
            <p:nvPr/>
          </p:nvSpPr>
          <p:spPr>
            <a:xfrm>
              <a:off x="2596636" y="1638958"/>
              <a:ext cx="6146802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57798" indent="57798" algn="l" defTabSz="1295400">
                <a:defRPr b="1" sz="1600">
                  <a:solidFill>
                    <a:srgbClr val="FF2600"/>
                  </a:solidFill>
                  <a:uFill>
                    <a:solidFill>
                      <a:srgbClr val="FF2600"/>
                    </a:solidFill>
                  </a:uFill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pPr/>
              <a:r>
                <a:t>jet</a:t>
              </a:r>
            </a:p>
          </p:txBody>
        </p:sp>
        <p:sp>
          <p:nvSpPr>
            <p:cNvPr id="1113" name="Line"/>
            <p:cNvSpPr/>
            <p:nvPr/>
          </p:nvSpPr>
          <p:spPr>
            <a:xfrm>
              <a:off x="2182879" y="913018"/>
              <a:ext cx="148182" cy="117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8" h="20171" fill="norm" stroke="1" extrusionOk="0">
                  <a:moveTo>
                    <a:pt x="0" y="1004"/>
                  </a:moveTo>
                  <a:cubicBezTo>
                    <a:pt x="7530" y="78"/>
                    <a:pt x="15259" y="-693"/>
                    <a:pt x="15853" y="1004"/>
                  </a:cubicBezTo>
                  <a:cubicBezTo>
                    <a:pt x="16448" y="2701"/>
                    <a:pt x="2378" y="9181"/>
                    <a:pt x="3171" y="10878"/>
                  </a:cubicBezTo>
                  <a:cubicBezTo>
                    <a:pt x="3963" y="12576"/>
                    <a:pt x="19618" y="9490"/>
                    <a:pt x="20609" y="10878"/>
                  </a:cubicBezTo>
                  <a:cubicBezTo>
                    <a:pt x="21600" y="12267"/>
                    <a:pt x="9710" y="18130"/>
                    <a:pt x="9512" y="19518"/>
                  </a:cubicBezTo>
                  <a:cubicBezTo>
                    <a:pt x="9314" y="20907"/>
                    <a:pt x="17439" y="19673"/>
                    <a:pt x="19024" y="19518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1295400">
                <a:defRPr sz="34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114" name="Line"/>
            <p:cNvSpPr/>
            <p:nvPr/>
          </p:nvSpPr>
          <p:spPr>
            <a:xfrm flipH="1">
              <a:off x="0" y="931930"/>
              <a:ext cx="594885" cy="1887"/>
            </a:xfrm>
            <a:prstGeom prst="line">
              <a:avLst/>
            </a:prstGeom>
            <a:noFill/>
            <a:ln w="28575" cap="flat">
              <a:solidFill>
                <a:srgbClr val="78AC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15" name="Line"/>
            <p:cNvSpPr/>
            <p:nvPr/>
          </p:nvSpPr>
          <p:spPr>
            <a:xfrm flipH="1">
              <a:off x="3869201" y="931930"/>
              <a:ext cx="594886" cy="1887"/>
            </a:xfrm>
            <a:prstGeom prst="line">
              <a:avLst/>
            </a:prstGeom>
            <a:noFill/>
            <a:ln w="28575" cap="flat">
              <a:solidFill>
                <a:srgbClr val="78ACFF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16" name="Line"/>
            <p:cNvSpPr/>
            <p:nvPr/>
          </p:nvSpPr>
          <p:spPr>
            <a:xfrm flipH="1">
              <a:off x="1651907" y="1425419"/>
              <a:ext cx="405605" cy="1240244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dash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1119" name="Group"/>
            <p:cNvGrpSpPr/>
            <p:nvPr/>
          </p:nvGrpSpPr>
          <p:grpSpPr>
            <a:xfrm>
              <a:off x="2086286" y="1085876"/>
              <a:ext cx="421744" cy="535864"/>
              <a:chOff x="0" y="0"/>
              <a:chExt cx="421743" cy="535862"/>
            </a:xfrm>
          </p:grpSpPr>
          <p:sp>
            <p:nvSpPr>
              <p:cNvPr id="1117" name="Line"/>
              <p:cNvSpPr/>
              <p:nvPr/>
            </p:nvSpPr>
            <p:spPr>
              <a:xfrm>
                <a:off x="297475" y="455614"/>
                <a:ext cx="20563" cy="80249"/>
              </a:xfrm>
              <a:prstGeom prst="line">
                <a:avLst/>
              </a:prstGeom>
              <a:noFill/>
              <a:ln w="9525" cap="flat">
                <a:solidFill>
                  <a:srgbClr val="FFA9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18" name="Line"/>
              <p:cNvSpPr/>
              <p:nvPr/>
            </p:nvSpPr>
            <p:spPr>
              <a:xfrm flipH="1" rot="11820000">
                <a:off x="48704" y="39075"/>
                <a:ext cx="324335" cy="3816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015"/>
                    </a:moveTo>
                    <a:cubicBezTo>
                      <a:pt x="2334" y="19265"/>
                      <a:pt x="2154" y="18097"/>
                      <a:pt x="2932" y="18764"/>
                    </a:cubicBezTo>
                    <a:cubicBezTo>
                      <a:pt x="3470" y="19181"/>
                      <a:pt x="2573" y="18931"/>
                      <a:pt x="3171" y="19181"/>
                    </a:cubicBezTo>
                    <a:cubicBezTo>
                      <a:pt x="3470" y="19348"/>
                      <a:pt x="4906" y="21600"/>
                      <a:pt x="4906" y="21600"/>
                    </a:cubicBezTo>
                    <a:cubicBezTo>
                      <a:pt x="5505" y="21350"/>
                      <a:pt x="6462" y="21600"/>
                      <a:pt x="6642" y="20766"/>
                    </a:cubicBezTo>
                    <a:cubicBezTo>
                      <a:pt x="6821" y="19932"/>
                      <a:pt x="7240" y="18347"/>
                      <a:pt x="7240" y="18347"/>
                    </a:cubicBezTo>
                    <a:cubicBezTo>
                      <a:pt x="7120" y="17013"/>
                      <a:pt x="7240" y="15595"/>
                      <a:pt x="6941" y="14344"/>
                    </a:cubicBezTo>
                    <a:cubicBezTo>
                      <a:pt x="6642" y="13010"/>
                      <a:pt x="4368" y="12343"/>
                      <a:pt x="4368" y="12343"/>
                    </a:cubicBezTo>
                    <a:cubicBezTo>
                      <a:pt x="4547" y="14344"/>
                      <a:pt x="4188" y="15762"/>
                      <a:pt x="5505" y="16763"/>
                    </a:cubicBezTo>
                    <a:cubicBezTo>
                      <a:pt x="6043" y="17180"/>
                      <a:pt x="7240" y="17597"/>
                      <a:pt x="7240" y="17597"/>
                    </a:cubicBezTo>
                    <a:cubicBezTo>
                      <a:pt x="10172" y="17097"/>
                      <a:pt x="10291" y="17263"/>
                      <a:pt x="11249" y="13594"/>
                    </a:cubicBezTo>
                    <a:cubicBezTo>
                      <a:pt x="10950" y="10508"/>
                      <a:pt x="10770" y="9424"/>
                      <a:pt x="8676" y="8340"/>
                    </a:cubicBezTo>
                    <a:cubicBezTo>
                      <a:pt x="7120" y="11592"/>
                      <a:pt x="9573" y="13594"/>
                      <a:pt x="11548" y="14344"/>
                    </a:cubicBezTo>
                    <a:cubicBezTo>
                      <a:pt x="14360" y="13844"/>
                      <a:pt x="14061" y="12343"/>
                      <a:pt x="14719" y="8757"/>
                    </a:cubicBezTo>
                    <a:cubicBezTo>
                      <a:pt x="14420" y="6171"/>
                      <a:pt x="14480" y="5254"/>
                      <a:pt x="12685" y="4337"/>
                    </a:cubicBezTo>
                    <a:cubicBezTo>
                      <a:pt x="10890" y="8090"/>
                      <a:pt x="14420" y="9341"/>
                      <a:pt x="16155" y="10758"/>
                    </a:cubicBezTo>
                    <a:cubicBezTo>
                      <a:pt x="17471" y="10258"/>
                      <a:pt x="18010" y="10175"/>
                      <a:pt x="18429" y="8340"/>
                    </a:cubicBezTo>
                    <a:cubicBezTo>
                      <a:pt x="18189" y="4170"/>
                      <a:pt x="18967" y="2335"/>
                      <a:pt x="16394" y="1168"/>
                    </a:cubicBezTo>
                    <a:cubicBezTo>
                      <a:pt x="15796" y="2502"/>
                      <a:pt x="15796" y="5754"/>
                      <a:pt x="16993" y="6755"/>
                    </a:cubicBezTo>
                    <a:cubicBezTo>
                      <a:pt x="17531" y="7172"/>
                      <a:pt x="18728" y="7589"/>
                      <a:pt x="18728" y="7589"/>
                    </a:cubicBezTo>
                    <a:cubicBezTo>
                      <a:pt x="21600" y="6171"/>
                      <a:pt x="17172" y="0"/>
                      <a:pt x="21600" y="0"/>
                    </a:cubicBezTo>
                  </a:path>
                </a:pathLst>
              </a:custGeom>
              <a:noFill/>
              <a:ln w="9525" cap="flat">
                <a:solidFill>
                  <a:srgbClr val="FFA9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</p:grpSp>
        <p:grpSp>
          <p:nvGrpSpPr>
            <p:cNvPr id="1122" name="Group"/>
            <p:cNvGrpSpPr/>
            <p:nvPr/>
          </p:nvGrpSpPr>
          <p:grpSpPr>
            <a:xfrm>
              <a:off x="1571224" y="886446"/>
              <a:ext cx="679539" cy="583386"/>
              <a:chOff x="0" y="0"/>
              <a:chExt cx="679538" cy="583385"/>
            </a:xfrm>
          </p:grpSpPr>
          <p:sp>
            <p:nvSpPr>
              <p:cNvPr id="1120" name="Line"/>
              <p:cNvSpPr/>
              <p:nvPr/>
            </p:nvSpPr>
            <p:spPr>
              <a:xfrm flipH="1">
                <a:off x="0" y="335690"/>
                <a:ext cx="97980" cy="3763"/>
              </a:xfrm>
              <a:prstGeom prst="line">
                <a:avLst/>
              </a:prstGeom>
              <a:noFill/>
              <a:ln w="9525" cap="flat">
                <a:solidFill>
                  <a:srgbClr val="4180F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21" name="Line"/>
              <p:cNvSpPr/>
              <p:nvPr/>
            </p:nvSpPr>
            <p:spPr>
              <a:xfrm flipH="1" rot="18120000">
                <a:off x="176929" y="72899"/>
                <a:ext cx="414483" cy="4375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015"/>
                    </a:moveTo>
                    <a:cubicBezTo>
                      <a:pt x="2334" y="19265"/>
                      <a:pt x="2154" y="18097"/>
                      <a:pt x="2932" y="18764"/>
                    </a:cubicBezTo>
                    <a:cubicBezTo>
                      <a:pt x="3470" y="19181"/>
                      <a:pt x="2573" y="18931"/>
                      <a:pt x="3171" y="19181"/>
                    </a:cubicBezTo>
                    <a:cubicBezTo>
                      <a:pt x="3470" y="19348"/>
                      <a:pt x="4906" y="21600"/>
                      <a:pt x="4906" y="21600"/>
                    </a:cubicBezTo>
                    <a:cubicBezTo>
                      <a:pt x="5505" y="21350"/>
                      <a:pt x="6462" y="21600"/>
                      <a:pt x="6642" y="20766"/>
                    </a:cubicBezTo>
                    <a:cubicBezTo>
                      <a:pt x="6821" y="19932"/>
                      <a:pt x="7240" y="18347"/>
                      <a:pt x="7240" y="18347"/>
                    </a:cubicBezTo>
                    <a:cubicBezTo>
                      <a:pt x="7120" y="17013"/>
                      <a:pt x="7240" y="15595"/>
                      <a:pt x="6941" y="14344"/>
                    </a:cubicBezTo>
                    <a:cubicBezTo>
                      <a:pt x="6642" y="13010"/>
                      <a:pt x="4368" y="12343"/>
                      <a:pt x="4368" y="12343"/>
                    </a:cubicBezTo>
                    <a:cubicBezTo>
                      <a:pt x="4547" y="14344"/>
                      <a:pt x="4188" y="15762"/>
                      <a:pt x="5505" y="16763"/>
                    </a:cubicBezTo>
                    <a:cubicBezTo>
                      <a:pt x="6043" y="17180"/>
                      <a:pt x="7240" y="17597"/>
                      <a:pt x="7240" y="17597"/>
                    </a:cubicBezTo>
                    <a:cubicBezTo>
                      <a:pt x="10172" y="17097"/>
                      <a:pt x="10291" y="17263"/>
                      <a:pt x="11249" y="13594"/>
                    </a:cubicBezTo>
                    <a:cubicBezTo>
                      <a:pt x="10950" y="10508"/>
                      <a:pt x="10770" y="9424"/>
                      <a:pt x="8676" y="8340"/>
                    </a:cubicBezTo>
                    <a:cubicBezTo>
                      <a:pt x="7120" y="11592"/>
                      <a:pt x="9573" y="13594"/>
                      <a:pt x="11548" y="14344"/>
                    </a:cubicBezTo>
                    <a:cubicBezTo>
                      <a:pt x="14360" y="13844"/>
                      <a:pt x="14061" y="12343"/>
                      <a:pt x="14719" y="8757"/>
                    </a:cubicBezTo>
                    <a:cubicBezTo>
                      <a:pt x="14420" y="6171"/>
                      <a:pt x="14480" y="5254"/>
                      <a:pt x="12685" y="4337"/>
                    </a:cubicBezTo>
                    <a:cubicBezTo>
                      <a:pt x="10890" y="8090"/>
                      <a:pt x="14420" y="9341"/>
                      <a:pt x="16155" y="10758"/>
                    </a:cubicBezTo>
                    <a:cubicBezTo>
                      <a:pt x="17471" y="10258"/>
                      <a:pt x="18010" y="10175"/>
                      <a:pt x="18429" y="8340"/>
                    </a:cubicBezTo>
                    <a:cubicBezTo>
                      <a:pt x="18189" y="4170"/>
                      <a:pt x="18967" y="2335"/>
                      <a:pt x="16394" y="1168"/>
                    </a:cubicBezTo>
                    <a:cubicBezTo>
                      <a:pt x="15796" y="2502"/>
                      <a:pt x="15796" y="5754"/>
                      <a:pt x="16993" y="6755"/>
                    </a:cubicBezTo>
                    <a:cubicBezTo>
                      <a:pt x="17531" y="7172"/>
                      <a:pt x="18728" y="7589"/>
                      <a:pt x="18728" y="7589"/>
                    </a:cubicBezTo>
                    <a:cubicBezTo>
                      <a:pt x="21600" y="6171"/>
                      <a:pt x="17172" y="0"/>
                      <a:pt x="21600" y="0"/>
                    </a:cubicBezTo>
                  </a:path>
                </a:pathLst>
              </a:custGeom>
              <a:noFill/>
              <a:ln w="9525" cap="flat">
                <a:solidFill>
                  <a:srgbClr val="4180FF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</p:grpSp>
        <p:sp>
          <p:nvSpPr>
            <p:cNvPr id="1123" name="Line"/>
            <p:cNvSpPr/>
            <p:nvPr/>
          </p:nvSpPr>
          <p:spPr>
            <a:xfrm flipV="1">
              <a:off x="2866579" y="0"/>
              <a:ext cx="86422" cy="11613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24" name="Line"/>
            <p:cNvSpPr/>
            <p:nvPr/>
          </p:nvSpPr>
          <p:spPr>
            <a:xfrm flipH="1" rot="5043345">
              <a:off x="2203088" y="141871"/>
              <a:ext cx="641320" cy="679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015"/>
                  </a:moveTo>
                  <a:cubicBezTo>
                    <a:pt x="2334" y="19265"/>
                    <a:pt x="2154" y="18097"/>
                    <a:pt x="2932" y="18764"/>
                  </a:cubicBezTo>
                  <a:cubicBezTo>
                    <a:pt x="3470" y="19181"/>
                    <a:pt x="2573" y="18931"/>
                    <a:pt x="3171" y="19181"/>
                  </a:cubicBezTo>
                  <a:cubicBezTo>
                    <a:pt x="3470" y="19348"/>
                    <a:pt x="4906" y="21600"/>
                    <a:pt x="4906" y="21600"/>
                  </a:cubicBezTo>
                  <a:cubicBezTo>
                    <a:pt x="5505" y="21350"/>
                    <a:pt x="6462" y="21600"/>
                    <a:pt x="6642" y="20766"/>
                  </a:cubicBezTo>
                  <a:cubicBezTo>
                    <a:pt x="6821" y="19932"/>
                    <a:pt x="7240" y="18347"/>
                    <a:pt x="7240" y="18347"/>
                  </a:cubicBezTo>
                  <a:cubicBezTo>
                    <a:pt x="7120" y="17013"/>
                    <a:pt x="7240" y="15595"/>
                    <a:pt x="6941" y="14344"/>
                  </a:cubicBezTo>
                  <a:cubicBezTo>
                    <a:pt x="6642" y="13010"/>
                    <a:pt x="4368" y="12343"/>
                    <a:pt x="4368" y="12343"/>
                  </a:cubicBezTo>
                  <a:cubicBezTo>
                    <a:pt x="4547" y="14344"/>
                    <a:pt x="4188" y="15762"/>
                    <a:pt x="5505" y="16763"/>
                  </a:cubicBezTo>
                  <a:cubicBezTo>
                    <a:pt x="6043" y="17180"/>
                    <a:pt x="7240" y="17597"/>
                    <a:pt x="7240" y="17597"/>
                  </a:cubicBezTo>
                  <a:cubicBezTo>
                    <a:pt x="10172" y="17097"/>
                    <a:pt x="10291" y="17263"/>
                    <a:pt x="11249" y="13594"/>
                  </a:cubicBezTo>
                  <a:cubicBezTo>
                    <a:pt x="10950" y="10508"/>
                    <a:pt x="10770" y="9424"/>
                    <a:pt x="8676" y="8340"/>
                  </a:cubicBezTo>
                  <a:cubicBezTo>
                    <a:pt x="7120" y="11592"/>
                    <a:pt x="9573" y="13594"/>
                    <a:pt x="11548" y="14344"/>
                  </a:cubicBezTo>
                  <a:cubicBezTo>
                    <a:pt x="14360" y="13844"/>
                    <a:pt x="14061" y="12343"/>
                    <a:pt x="14719" y="8757"/>
                  </a:cubicBezTo>
                  <a:cubicBezTo>
                    <a:pt x="14420" y="6171"/>
                    <a:pt x="14480" y="5254"/>
                    <a:pt x="12685" y="4337"/>
                  </a:cubicBezTo>
                  <a:cubicBezTo>
                    <a:pt x="10890" y="8090"/>
                    <a:pt x="14420" y="9341"/>
                    <a:pt x="16155" y="10758"/>
                  </a:cubicBezTo>
                  <a:cubicBezTo>
                    <a:pt x="17471" y="10258"/>
                    <a:pt x="18010" y="10175"/>
                    <a:pt x="18429" y="8340"/>
                  </a:cubicBezTo>
                  <a:cubicBezTo>
                    <a:pt x="18189" y="4170"/>
                    <a:pt x="18967" y="2335"/>
                    <a:pt x="16394" y="1168"/>
                  </a:cubicBezTo>
                  <a:cubicBezTo>
                    <a:pt x="15796" y="2502"/>
                    <a:pt x="15796" y="5754"/>
                    <a:pt x="16993" y="6755"/>
                  </a:cubicBezTo>
                  <a:cubicBezTo>
                    <a:pt x="17531" y="7172"/>
                    <a:pt x="18728" y="7589"/>
                    <a:pt x="18728" y="7589"/>
                  </a:cubicBezTo>
                  <a:cubicBezTo>
                    <a:pt x="21600" y="6171"/>
                    <a:pt x="17172" y="0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1295400">
                <a:defRPr sz="34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125" name="Oval"/>
            <p:cNvSpPr/>
            <p:nvPr/>
          </p:nvSpPr>
          <p:spPr>
            <a:xfrm rot="12047923">
              <a:off x="1156338" y="1990712"/>
              <a:ext cx="1270003" cy="762003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26" name="Line"/>
            <p:cNvSpPr/>
            <p:nvPr/>
          </p:nvSpPr>
          <p:spPr>
            <a:xfrm flipH="1" flipV="1">
              <a:off x="2278830" y="1037024"/>
              <a:ext cx="139031" cy="153111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27" name="Line"/>
            <p:cNvSpPr/>
            <p:nvPr/>
          </p:nvSpPr>
          <p:spPr>
            <a:xfrm flipV="1">
              <a:off x="1216021" y="1016930"/>
              <a:ext cx="1087585" cy="107050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28" name="Line"/>
            <p:cNvSpPr/>
            <p:nvPr/>
          </p:nvSpPr>
          <p:spPr>
            <a:xfrm>
              <a:off x="1805134" y="2355274"/>
              <a:ext cx="578596" cy="19873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29" name="Line"/>
            <p:cNvSpPr/>
            <p:nvPr/>
          </p:nvSpPr>
          <p:spPr>
            <a:xfrm flipV="1">
              <a:off x="2199231" y="2402799"/>
              <a:ext cx="485678" cy="402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pic>
          <p:nvPicPr>
            <p:cNvPr id="1130" name="droppedImage.tiff" descr="dropped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637083" y="2222977"/>
              <a:ext cx="2044702" cy="2837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32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133" name="Jet reconstruction"/>
          <p:cNvSpPr txBox="1"/>
          <p:nvPr/>
        </p:nvSpPr>
        <p:spPr>
          <a:xfrm>
            <a:off x="552450" y="94569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reconstruction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" name="Screen Shot 2021-12-08 at 2.34.41 PM.png" descr="Screen Shot 2021-12-08 at 2.34.41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29028" y="6695571"/>
            <a:ext cx="9346745" cy="2520952"/>
          </a:xfrm>
          <a:prstGeom prst="rect">
            <a:avLst/>
          </a:prstGeom>
          <a:ln w="12700">
            <a:miter lim="400000"/>
          </a:ln>
        </p:spPr>
      </p:pic>
      <p:sp>
        <p:nvSpPr>
          <p:cNvPr id="554" name="Slide Number"/>
          <p:cNvSpPr txBox="1"/>
          <p:nvPr>
            <p:ph type="sldNum" sz="quarter" idx="4294967295"/>
          </p:nvPr>
        </p:nvSpPr>
        <p:spPr>
          <a:xfrm>
            <a:off x="12596214" y="9326598"/>
            <a:ext cx="241438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pic>
        <p:nvPicPr>
          <p:cNvPr id="555" name="1638843068765561.mp4" descr="1638843068765561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2790244" y="1203287"/>
            <a:ext cx="8147130" cy="5295635"/>
          </a:xfrm>
          <a:prstGeom prst="rect">
            <a:avLst/>
          </a:prstGeom>
          <a:ln w="12700">
            <a:miter lim="400000"/>
          </a:ln>
        </p:spPr>
      </p:pic>
      <p:sp>
        <p:nvSpPr>
          <p:cNvPr id="556" name="Rectangle"/>
          <p:cNvSpPr/>
          <p:nvPr/>
        </p:nvSpPr>
        <p:spPr>
          <a:xfrm>
            <a:off x="8068733" y="1346206"/>
            <a:ext cx="3789629" cy="1098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57" name="Rectangle"/>
          <p:cNvSpPr/>
          <p:nvPr/>
        </p:nvSpPr>
        <p:spPr>
          <a:xfrm>
            <a:off x="4613445" y="6714621"/>
            <a:ext cx="2196242" cy="2380193"/>
          </a:xfrm>
          <a:prstGeom prst="rect">
            <a:avLst/>
          </a:prstGeom>
          <a:ln w="38100">
            <a:solidFill>
              <a:srgbClr val="B51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58" name="QGP &amp;&amp; Relativistic heavy-ion collisions"/>
          <p:cNvSpPr txBox="1"/>
          <p:nvPr/>
        </p:nvSpPr>
        <p:spPr>
          <a:xfrm>
            <a:off x="-260350" y="146770"/>
            <a:ext cx="14075504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QGP &amp;&amp; Relativistic heavy-ion collisions </a:t>
            </a:r>
          </a:p>
        </p:txBody>
      </p:sp>
      <p:sp>
        <p:nvSpPr>
          <p:cNvPr id="559" name="Au+Au collision"/>
          <p:cNvSpPr txBox="1"/>
          <p:nvPr/>
        </p:nvSpPr>
        <p:spPr>
          <a:xfrm>
            <a:off x="8259060" y="1548691"/>
            <a:ext cx="3776217" cy="693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Au+Au collision</a:t>
            </a:r>
          </a:p>
        </p:txBody>
      </p:sp>
      <p:sp>
        <p:nvSpPr>
          <p:cNvPr id="560" name="王瀚生制作"/>
          <p:cNvSpPr txBox="1"/>
          <p:nvPr/>
        </p:nvSpPr>
        <p:spPr>
          <a:xfrm>
            <a:off x="3691466" y="5268829"/>
            <a:ext cx="14224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anziPen SC Regular"/>
                <a:ea typeface="HanziPen SC Regular"/>
                <a:cs typeface="HanziPen SC Regular"/>
                <a:sym typeface="HanziPen SC Regular"/>
              </a:defRPr>
            </a:lvl1pPr>
          </a:lstStyle>
          <a:p>
            <a:pPr/>
            <a:r>
              <a:t>王瀚生制作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000" fill="hold"/>
                                        <p:tgtEl>
                                          <p:spTgt spid="5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555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5" name="droppedImage.tiff" descr="dropped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2100" y="1562100"/>
            <a:ext cx="4000500" cy="39268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6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46600" y="1612900"/>
            <a:ext cx="4089400" cy="3786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7" name="droppedImage.tiff" descr="dropped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648700" y="1638300"/>
            <a:ext cx="3962400" cy="3784600"/>
          </a:xfrm>
          <a:prstGeom prst="rect">
            <a:avLst/>
          </a:prstGeom>
          <a:ln w="12700">
            <a:miter lim="400000"/>
          </a:ln>
        </p:spPr>
      </p:pic>
      <p:sp>
        <p:nvSpPr>
          <p:cNvPr id="1138" name="Dijet pT spectra and back-to-back azimuthal correlation are not sensitive to the existence of partonic phase.…"/>
          <p:cNvSpPr txBox="1"/>
          <p:nvPr/>
        </p:nvSpPr>
        <p:spPr>
          <a:xfrm>
            <a:off x="292099" y="5885944"/>
            <a:ext cx="8896147" cy="2805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500" indent="-571500" algn="l">
              <a:spcBef>
                <a:spcPts val="2400"/>
              </a:spcBef>
              <a:buSzPct val="171000"/>
              <a:buChar char="•"/>
              <a:defRPr sz="3300">
                <a:latin typeface="Arial"/>
                <a:ea typeface="Arial"/>
                <a:cs typeface="Arial"/>
                <a:sym typeface="Arial"/>
              </a:defRPr>
            </a:pPr>
            <a:r>
              <a:t>Dijet p</a:t>
            </a:r>
            <a:r>
              <a:rPr baseline="-5998"/>
              <a:t>T</a:t>
            </a:r>
            <a:r>
              <a:t> spectra and back-to-back azimuthal correlation are not sensitive to the existence of partonic phase.</a:t>
            </a:r>
          </a:p>
          <a:p>
            <a:pPr marL="571500" indent="-571500" algn="l">
              <a:spcBef>
                <a:spcPts val="2400"/>
              </a:spcBef>
              <a:buSzPct val="171000"/>
              <a:buChar char="•"/>
              <a:defRPr sz="3300">
                <a:latin typeface="Arial"/>
                <a:ea typeface="Arial"/>
                <a:cs typeface="Arial"/>
                <a:sym typeface="Arial"/>
              </a:defRPr>
            </a:pPr>
            <a:r>
              <a:t>Dijet asymmetry is enchanced due to strong parton cascade.</a:t>
            </a:r>
          </a:p>
        </p:txBody>
      </p:sp>
      <p:sp>
        <p:nvSpPr>
          <p:cNvPr id="1139" name="Square"/>
          <p:cNvSpPr/>
          <p:nvPr/>
        </p:nvSpPr>
        <p:spPr>
          <a:xfrm>
            <a:off x="2730500" y="1778000"/>
            <a:ext cx="330200" cy="330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40" name="Square"/>
          <p:cNvSpPr/>
          <p:nvPr/>
        </p:nvSpPr>
        <p:spPr>
          <a:xfrm>
            <a:off x="5486400" y="1778000"/>
            <a:ext cx="330200" cy="330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41" name="Square"/>
          <p:cNvSpPr/>
          <p:nvPr/>
        </p:nvSpPr>
        <p:spPr>
          <a:xfrm>
            <a:off x="9613900" y="1778000"/>
            <a:ext cx="330200" cy="330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42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143" name="G.L. Ma, PRC 87, 064901 (2013)"/>
          <p:cNvSpPr txBox="1"/>
          <p:nvPr/>
        </p:nvSpPr>
        <p:spPr>
          <a:xfrm>
            <a:off x="7715447" y="1182110"/>
            <a:ext cx="6051353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algn="l">
              <a:spcBef>
                <a:spcPts val="21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G.L. Ma, PRC 87, 064901 (2013)</a:t>
            </a:r>
          </a:p>
        </p:txBody>
      </p:sp>
      <p:sp>
        <p:nvSpPr>
          <p:cNvPr id="1144" name="Dijet characters"/>
          <p:cNvSpPr txBox="1"/>
          <p:nvPr/>
        </p:nvSpPr>
        <p:spPr>
          <a:xfrm>
            <a:off x="806450" y="108014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Dijet characters</a:t>
            </a:r>
          </a:p>
        </p:txBody>
      </p:sp>
      <p:pic>
        <p:nvPicPr>
          <p:cNvPr id="114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79000" y="5562600"/>
            <a:ext cx="2820454" cy="3525566"/>
          </a:xfrm>
          <a:prstGeom prst="rect">
            <a:avLst/>
          </a:prstGeom>
          <a:ln w="12700">
            <a:miter lim="400000"/>
          </a:ln>
        </p:spPr>
      </p:pic>
      <p:sp>
        <p:nvSpPr>
          <p:cNvPr id="1146" name="TextBox 14"/>
          <p:cNvSpPr txBox="1"/>
          <p:nvPr/>
        </p:nvSpPr>
        <p:spPr>
          <a:xfrm>
            <a:off x="9413477" y="5230955"/>
            <a:ext cx="2655293" cy="433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A</a:t>
            </a:r>
            <a:r>
              <a:rPr baseline="-25000"/>
              <a:t>J</a:t>
            </a:r>
            <a:r>
              <a:t>=(p</a:t>
            </a:r>
            <a:r>
              <a:rPr baseline="-25000"/>
              <a:t>T,1</a:t>
            </a:r>
            <a:r>
              <a:t>-p</a:t>
            </a:r>
            <a:r>
              <a:rPr baseline="-25000"/>
              <a:t>T,2</a:t>
            </a:r>
            <a:r>
              <a:t>)/(p</a:t>
            </a:r>
            <a:r>
              <a:rPr baseline="-25000"/>
              <a:t>T,1</a:t>
            </a:r>
            <a:r>
              <a:t>+P</a:t>
            </a:r>
            <a:r>
              <a:rPr baseline="-25000"/>
              <a:t>T,2</a:t>
            </a:r>
            <a:r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8" name="droppedImage.tiff" descr="dropped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700" y="1358900"/>
            <a:ext cx="6858000" cy="48317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9" name="Ajevolution2D_projection_allcen_1p5mb_v13.gif" descr="Ajevolution2D_projection_allcen_1p5mb_v13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00900" y="5486400"/>
            <a:ext cx="5232402" cy="3713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0" name="droppedImage.tiff" descr="dropped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81800" y="1727200"/>
            <a:ext cx="4191000" cy="4076700"/>
          </a:xfrm>
          <a:prstGeom prst="rect">
            <a:avLst/>
          </a:prstGeom>
          <a:ln w="12700">
            <a:miter lim="400000"/>
          </a:ln>
        </p:spPr>
      </p:pic>
      <p:sp>
        <p:nvSpPr>
          <p:cNvPr id="1151" name="A large dijet asymmetry (AJ) is produced by strong interactions between jets and partonic matter.…"/>
          <p:cNvSpPr txBox="1"/>
          <p:nvPr/>
        </p:nvSpPr>
        <p:spPr>
          <a:xfrm>
            <a:off x="736600" y="6108165"/>
            <a:ext cx="5689600" cy="276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06400">
              <a:spcBef>
                <a:spcPts val="1900"/>
              </a:spcBef>
              <a:buSzPct val="200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A large dijet asymmetry (A</a:t>
            </a:r>
            <a:r>
              <a:rPr baseline="-5998"/>
              <a:t>J</a:t>
            </a:r>
            <a:r>
              <a:t>) is produced by strong interactions between jets and partonic matter.</a:t>
            </a:r>
          </a:p>
          <a:p>
            <a:pPr algn="l" defTabSz="406400">
              <a:spcBef>
                <a:spcPts val="1900"/>
              </a:spcBef>
              <a:buSzPct val="200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The final A</a:t>
            </a:r>
            <a:r>
              <a:rPr baseline="-5998"/>
              <a:t>J</a:t>
            </a:r>
            <a:r>
              <a:t> is driven by both initial A</a:t>
            </a:r>
            <a:r>
              <a:rPr baseline="-5998"/>
              <a:t>J </a:t>
            </a:r>
            <a:r>
              <a:t>and partonic jet energy loss.</a:t>
            </a:r>
          </a:p>
        </p:txBody>
      </p:sp>
      <p:sp>
        <p:nvSpPr>
          <p:cNvPr id="1152" name="AJ evolution function:…"/>
          <p:cNvSpPr txBox="1"/>
          <p:nvPr/>
        </p:nvSpPr>
        <p:spPr>
          <a:xfrm>
            <a:off x="7315200" y="1071577"/>
            <a:ext cx="3009900" cy="777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06400"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t>A</a:t>
            </a:r>
            <a:r>
              <a:rPr baseline="-5998"/>
              <a:t>J</a:t>
            </a:r>
            <a:r>
              <a:t> evolution function: </a:t>
            </a:r>
          </a:p>
          <a:p>
            <a:pPr algn="l" defTabSz="406400"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t>A</a:t>
            </a:r>
            <a:r>
              <a:rPr baseline="-5998"/>
              <a:t>J,final</a:t>
            </a:r>
            <a:r>
              <a:t> (A</a:t>
            </a:r>
            <a:r>
              <a:rPr baseline="-5998"/>
              <a:t>J,initial</a:t>
            </a:r>
            <a:r>
              <a:t>, Δp</a:t>
            </a:r>
            <a:r>
              <a:rPr baseline="-5998"/>
              <a:t>T</a:t>
            </a:r>
            <a:r>
              <a:t>/p</a:t>
            </a:r>
            <a:r>
              <a:rPr baseline="-5998"/>
              <a:t>T</a:t>
            </a:r>
            <a:r>
              <a:t>)</a:t>
            </a:r>
          </a:p>
        </p:txBody>
      </p:sp>
      <p:sp>
        <p:nvSpPr>
          <p:cNvPr id="1153" name="Square"/>
          <p:cNvSpPr/>
          <p:nvPr/>
        </p:nvSpPr>
        <p:spPr>
          <a:xfrm>
            <a:off x="850900" y="1524000"/>
            <a:ext cx="330200" cy="330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54" name="Rectangle"/>
          <p:cNvSpPr/>
          <p:nvPr/>
        </p:nvSpPr>
        <p:spPr>
          <a:xfrm>
            <a:off x="9067800" y="2260600"/>
            <a:ext cx="444500" cy="330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55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156" name="G.L. Ma, PRC 87, 064901 (2013)"/>
          <p:cNvSpPr txBox="1"/>
          <p:nvPr/>
        </p:nvSpPr>
        <p:spPr>
          <a:xfrm>
            <a:off x="1616075" y="1115404"/>
            <a:ext cx="555942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algn="l">
              <a:spcBef>
                <a:spcPts val="21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G.L. Ma, PRC 87, 064901 (2013)</a:t>
            </a:r>
          </a:p>
        </p:txBody>
      </p:sp>
      <p:sp>
        <p:nvSpPr>
          <p:cNvPr id="1157" name="Dijet asymmetry"/>
          <p:cNvSpPr txBox="1"/>
          <p:nvPr/>
        </p:nvSpPr>
        <p:spPr>
          <a:xfrm>
            <a:off x="806450" y="108014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Dijet asymmetry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9" name="droppedImage.tiff" descr="dropped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3700" y="1473200"/>
            <a:ext cx="3771900" cy="3864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0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0" y="1536700"/>
            <a:ext cx="3810000" cy="375446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1" name="droppedImage.tiff" descr="dropped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636000" y="1600200"/>
            <a:ext cx="3821273" cy="381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62" name="Jet losses more energy by strong partonic interactions than by hadronic interactions only.…"/>
          <p:cNvSpPr txBox="1"/>
          <p:nvPr/>
        </p:nvSpPr>
        <p:spPr>
          <a:xfrm>
            <a:off x="4241799" y="5909194"/>
            <a:ext cx="8199637" cy="2805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500" indent="-571500" algn="l">
              <a:spcBef>
                <a:spcPts val="2400"/>
              </a:spcBef>
              <a:buSzPct val="171000"/>
              <a:buChar char="•"/>
              <a:defRPr sz="3300">
                <a:latin typeface="Arial"/>
                <a:ea typeface="Arial"/>
                <a:cs typeface="Arial"/>
                <a:sym typeface="Arial"/>
              </a:defRPr>
            </a:pPr>
            <a:r>
              <a:t>Jet losses more energy by strong partonic interactions than by hadronic interactions only.</a:t>
            </a:r>
          </a:p>
          <a:p>
            <a:pPr marL="571500" indent="-571500" algn="l">
              <a:spcBef>
                <a:spcPts val="2400"/>
              </a:spcBef>
              <a:buSzPct val="171000"/>
              <a:buChar char="•"/>
              <a:defRPr sz="3300">
                <a:latin typeface="Arial"/>
                <a:ea typeface="Arial"/>
                <a:cs typeface="Arial"/>
                <a:sym typeface="Arial"/>
              </a:defRPr>
            </a:pPr>
            <a:r>
              <a:t>R</a:t>
            </a:r>
            <a:r>
              <a:rPr baseline="-5998"/>
              <a:t>jγ</a:t>
            </a:r>
            <a:r>
              <a:t> favors a partonic jet energy loss scenario.</a:t>
            </a:r>
          </a:p>
        </p:txBody>
      </p:sp>
      <p:pic>
        <p:nvPicPr>
          <p:cNvPr id="1163" name="image.png" descr="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232900" y="4165600"/>
            <a:ext cx="2104403" cy="245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4" name="image.png" descr="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223188" y="4368460"/>
            <a:ext cx="2121872" cy="264301"/>
          </a:xfrm>
          <a:prstGeom prst="rect">
            <a:avLst/>
          </a:prstGeom>
          <a:ln w="12700">
            <a:miter lim="400000"/>
          </a:ln>
        </p:spPr>
      </p:pic>
      <p:sp>
        <p:nvSpPr>
          <p:cNvPr id="1165" name="ΔɸjƔ&gt;7/8 π"/>
          <p:cNvSpPr txBox="1"/>
          <p:nvPr/>
        </p:nvSpPr>
        <p:spPr>
          <a:xfrm>
            <a:off x="9224667" y="4544026"/>
            <a:ext cx="907224" cy="297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Δɸ</a:t>
            </a:r>
            <a:r>
              <a:rPr baseline="-5998"/>
              <a:t>jƔ</a:t>
            </a:r>
            <a:r>
              <a:t>&gt;7/8 π</a:t>
            </a:r>
          </a:p>
        </p:txBody>
      </p:sp>
      <p:sp>
        <p:nvSpPr>
          <p:cNvPr id="1166" name="Square"/>
          <p:cNvSpPr/>
          <p:nvPr/>
        </p:nvSpPr>
        <p:spPr>
          <a:xfrm>
            <a:off x="965200" y="1663700"/>
            <a:ext cx="330200" cy="330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7" name="Square"/>
          <p:cNvSpPr/>
          <p:nvPr/>
        </p:nvSpPr>
        <p:spPr>
          <a:xfrm>
            <a:off x="5130800" y="1663700"/>
            <a:ext cx="330200" cy="330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8" name="Square"/>
          <p:cNvSpPr/>
          <p:nvPr/>
        </p:nvSpPr>
        <p:spPr>
          <a:xfrm>
            <a:off x="9194800" y="1701800"/>
            <a:ext cx="330200" cy="330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9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170" name="G.L. Ma, PLB 724,278 (2013)"/>
          <p:cNvSpPr txBox="1"/>
          <p:nvPr/>
        </p:nvSpPr>
        <p:spPr>
          <a:xfrm>
            <a:off x="8953499" y="1178904"/>
            <a:ext cx="343242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210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G.L. Ma, PLB 724,278 (2013)</a:t>
            </a:r>
          </a:p>
        </p:txBody>
      </p:sp>
      <p:sp>
        <p:nvSpPr>
          <p:cNvPr id="1171" name="γ-jet imbalance"/>
          <p:cNvSpPr txBox="1"/>
          <p:nvPr/>
        </p:nvSpPr>
        <p:spPr>
          <a:xfrm>
            <a:off x="806450" y="108014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γ-jet imbalance</a:t>
            </a:r>
          </a:p>
        </p:txBody>
      </p:sp>
      <p:grpSp>
        <p:nvGrpSpPr>
          <p:cNvPr id="1192" name="Group"/>
          <p:cNvGrpSpPr/>
          <p:nvPr/>
        </p:nvGrpSpPr>
        <p:grpSpPr>
          <a:xfrm>
            <a:off x="905084" y="5047129"/>
            <a:ext cx="2993817" cy="3864968"/>
            <a:chOff x="0" y="0"/>
            <a:chExt cx="2993815" cy="3864967"/>
          </a:xfrm>
        </p:grpSpPr>
        <p:sp>
          <p:nvSpPr>
            <p:cNvPr id="1172" name="Line"/>
            <p:cNvSpPr/>
            <p:nvPr/>
          </p:nvSpPr>
          <p:spPr>
            <a:xfrm>
              <a:off x="1192443" y="2080620"/>
              <a:ext cx="395664" cy="95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73" name="Line"/>
            <p:cNvSpPr/>
            <p:nvPr/>
          </p:nvSpPr>
          <p:spPr>
            <a:xfrm flipH="1">
              <a:off x="707213" y="535917"/>
              <a:ext cx="1286400" cy="119602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74" name="Line"/>
            <p:cNvSpPr/>
            <p:nvPr/>
          </p:nvSpPr>
          <p:spPr>
            <a:xfrm flipH="1">
              <a:off x="1130436" y="2075843"/>
              <a:ext cx="595464" cy="957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75" name="Line"/>
            <p:cNvSpPr/>
            <p:nvPr/>
          </p:nvSpPr>
          <p:spPr>
            <a:xfrm flipV="1">
              <a:off x="1862709" y="0"/>
              <a:ext cx="328736" cy="66870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76" name="Line"/>
            <p:cNvSpPr/>
            <p:nvPr/>
          </p:nvSpPr>
          <p:spPr>
            <a:xfrm flipV="1">
              <a:off x="1942432" y="218761"/>
              <a:ext cx="342515" cy="37065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77" name="Line"/>
            <p:cNvSpPr/>
            <p:nvPr/>
          </p:nvSpPr>
          <p:spPr>
            <a:xfrm flipV="1">
              <a:off x="1627476" y="383071"/>
              <a:ext cx="835619" cy="50726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78" name="Line"/>
            <p:cNvSpPr/>
            <p:nvPr/>
          </p:nvSpPr>
          <p:spPr>
            <a:xfrm flipH="1">
              <a:off x="2019202" y="100305"/>
              <a:ext cx="586607" cy="419373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79" name="Line"/>
            <p:cNvSpPr/>
            <p:nvPr/>
          </p:nvSpPr>
          <p:spPr>
            <a:xfrm flipH="1" flipV="1">
              <a:off x="698355" y="1747224"/>
              <a:ext cx="452751" cy="33530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180" name="Oval"/>
            <p:cNvSpPr/>
            <p:nvPr/>
          </p:nvSpPr>
          <p:spPr>
            <a:xfrm rot="2580000">
              <a:off x="1535995" y="362959"/>
              <a:ext cx="375980" cy="852119"/>
            </a:xfrm>
            <a:prstGeom prst="ellipse">
              <a:avLst/>
            </a:prstGeom>
            <a:solidFill>
              <a:srgbClr val="00D2A9">
                <a:alpha val="3699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81" name="Line"/>
            <p:cNvSpPr/>
            <p:nvPr/>
          </p:nvSpPr>
          <p:spPr>
            <a:xfrm>
              <a:off x="267259" y="1709968"/>
              <a:ext cx="458656" cy="142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621" y="6048"/>
                  </a:lnTo>
                  <a:lnTo>
                    <a:pt x="1241" y="3888"/>
                  </a:lnTo>
                  <a:lnTo>
                    <a:pt x="1986" y="1296"/>
                  </a:lnTo>
                  <a:lnTo>
                    <a:pt x="2979" y="432"/>
                  </a:lnTo>
                  <a:lnTo>
                    <a:pt x="3848" y="3888"/>
                  </a:lnTo>
                  <a:lnTo>
                    <a:pt x="4593" y="6912"/>
                  </a:lnTo>
                  <a:lnTo>
                    <a:pt x="4841" y="10368"/>
                  </a:lnTo>
                  <a:lnTo>
                    <a:pt x="5090" y="14256"/>
                  </a:lnTo>
                  <a:lnTo>
                    <a:pt x="4841" y="18144"/>
                  </a:lnTo>
                  <a:lnTo>
                    <a:pt x="3848" y="21600"/>
                  </a:lnTo>
                  <a:lnTo>
                    <a:pt x="2731" y="19008"/>
                  </a:lnTo>
                  <a:lnTo>
                    <a:pt x="3103" y="12960"/>
                  </a:lnTo>
                  <a:lnTo>
                    <a:pt x="3848" y="8640"/>
                  </a:lnTo>
                  <a:lnTo>
                    <a:pt x="4717" y="4320"/>
                  </a:lnTo>
                  <a:lnTo>
                    <a:pt x="5338" y="2592"/>
                  </a:lnTo>
                  <a:lnTo>
                    <a:pt x="6331" y="864"/>
                  </a:lnTo>
                  <a:lnTo>
                    <a:pt x="7324" y="0"/>
                  </a:lnTo>
                  <a:lnTo>
                    <a:pt x="8441" y="1296"/>
                  </a:lnTo>
                  <a:lnTo>
                    <a:pt x="8938" y="4320"/>
                  </a:lnTo>
                  <a:lnTo>
                    <a:pt x="9434" y="7344"/>
                  </a:lnTo>
                  <a:lnTo>
                    <a:pt x="10055" y="11232"/>
                  </a:lnTo>
                  <a:lnTo>
                    <a:pt x="10055" y="15120"/>
                  </a:lnTo>
                  <a:lnTo>
                    <a:pt x="9807" y="19008"/>
                  </a:lnTo>
                  <a:lnTo>
                    <a:pt x="8895" y="21386"/>
                  </a:lnTo>
                  <a:lnTo>
                    <a:pt x="7945" y="18144"/>
                  </a:lnTo>
                  <a:lnTo>
                    <a:pt x="7945" y="14688"/>
                  </a:lnTo>
                  <a:lnTo>
                    <a:pt x="8069" y="10800"/>
                  </a:lnTo>
                  <a:lnTo>
                    <a:pt x="8566" y="6912"/>
                  </a:lnTo>
                  <a:lnTo>
                    <a:pt x="9559" y="5616"/>
                  </a:lnTo>
                  <a:cubicBezTo>
                    <a:pt x="9559" y="5616"/>
                    <a:pt x="10205" y="3090"/>
                    <a:pt x="10428" y="2592"/>
                  </a:cubicBezTo>
                  <a:cubicBezTo>
                    <a:pt x="10619" y="2162"/>
                    <a:pt x="11421" y="1296"/>
                    <a:pt x="11421" y="1296"/>
                  </a:cubicBezTo>
                  <a:lnTo>
                    <a:pt x="12166" y="432"/>
                  </a:lnTo>
                  <a:lnTo>
                    <a:pt x="13283" y="864"/>
                  </a:lnTo>
                  <a:lnTo>
                    <a:pt x="13761" y="3286"/>
                  </a:lnTo>
                  <a:lnTo>
                    <a:pt x="14400" y="6480"/>
                  </a:lnTo>
                  <a:lnTo>
                    <a:pt x="14524" y="9072"/>
                  </a:lnTo>
                  <a:lnTo>
                    <a:pt x="14768" y="12336"/>
                  </a:lnTo>
                  <a:lnTo>
                    <a:pt x="14772" y="16848"/>
                  </a:lnTo>
                  <a:lnTo>
                    <a:pt x="13761" y="21386"/>
                  </a:lnTo>
                  <a:lnTo>
                    <a:pt x="12662" y="15984"/>
                  </a:lnTo>
                  <a:lnTo>
                    <a:pt x="12586" y="12336"/>
                  </a:lnTo>
                  <a:lnTo>
                    <a:pt x="13407" y="9072"/>
                  </a:lnTo>
                  <a:lnTo>
                    <a:pt x="14648" y="3024"/>
                  </a:lnTo>
                  <a:lnTo>
                    <a:pt x="15766" y="1728"/>
                  </a:lnTo>
                  <a:lnTo>
                    <a:pt x="16634" y="2592"/>
                  </a:lnTo>
                  <a:lnTo>
                    <a:pt x="17752" y="3456"/>
                  </a:lnTo>
                  <a:lnTo>
                    <a:pt x="18993" y="6912"/>
                  </a:lnTo>
                  <a:lnTo>
                    <a:pt x="19969" y="12336"/>
                  </a:lnTo>
                  <a:lnTo>
                    <a:pt x="19969" y="15839"/>
                  </a:lnTo>
                  <a:lnTo>
                    <a:pt x="18962" y="18758"/>
                  </a:lnTo>
                  <a:lnTo>
                    <a:pt x="18291" y="21386"/>
                  </a:lnTo>
                  <a:lnTo>
                    <a:pt x="16613" y="15839"/>
                  </a:lnTo>
                  <a:cubicBezTo>
                    <a:pt x="16613" y="15839"/>
                    <a:pt x="16469" y="11834"/>
                    <a:pt x="16613" y="10876"/>
                  </a:cubicBezTo>
                  <a:cubicBezTo>
                    <a:pt x="16807" y="9590"/>
                    <a:pt x="18372" y="6048"/>
                    <a:pt x="18372" y="6048"/>
                  </a:cubicBezTo>
                  <a:lnTo>
                    <a:pt x="18993" y="2160"/>
                  </a:lnTo>
                  <a:lnTo>
                    <a:pt x="19986" y="3456"/>
                  </a:lnTo>
                  <a:lnTo>
                    <a:pt x="20855" y="6048"/>
                  </a:lnTo>
                  <a:lnTo>
                    <a:pt x="21600" y="10800"/>
                  </a:lnTo>
                </a:path>
              </a:pathLst>
            </a:custGeom>
            <a:noFill/>
            <a:ln w="635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82" name="Line"/>
            <p:cNvSpPr/>
            <p:nvPr/>
          </p:nvSpPr>
          <p:spPr>
            <a:xfrm rot="18360000">
              <a:off x="582461" y="2340870"/>
              <a:ext cx="757865" cy="169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635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83" name="Line"/>
            <p:cNvSpPr/>
            <p:nvPr/>
          </p:nvSpPr>
          <p:spPr>
            <a:xfrm rot="18360000">
              <a:off x="207946" y="2966109"/>
              <a:ext cx="757865" cy="1700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635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84" name="Line"/>
            <p:cNvSpPr/>
            <p:nvPr/>
          </p:nvSpPr>
          <p:spPr>
            <a:xfrm rot="18360000">
              <a:off x="-87805" y="3424168"/>
              <a:ext cx="757865" cy="169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635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85" name="Jet"/>
            <p:cNvSpPr txBox="1"/>
            <p:nvPr/>
          </p:nvSpPr>
          <p:spPr>
            <a:xfrm>
              <a:off x="2282365" y="505766"/>
              <a:ext cx="711451" cy="5665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700">
                  <a:solidFill>
                    <a:srgbClr val="E32400"/>
                  </a:solidFill>
                  <a:uFill>
                    <a:solidFill>
                      <a:srgbClr val="E32400"/>
                    </a:solidFill>
                  </a:uFill>
                </a:defRPr>
              </a:lvl1pPr>
            </a:lstStyle>
            <a:p>
              <a:pPr/>
              <a:r>
                <a:t>Jet</a:t>
              </a:r>
            </a:p>
          </p:txBody>
        </p:sp>
        <p:sp>
          <p:nvSpPr>
            <p:cNvPr id="1186" name="Photon"/>
            <p:cNvSpPr txBox="1"/>
            <p:nvPr/>
          </p:nvSpPr>
          <p:spPr>
            <a:xfrm>
              <a:off x="642747" y="3083835"/>
              <a:ext cx="1415333" cy="7651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300">
                  <a:solidFill>
                    <a:srgbClr val="E32400"/>
                  </a:solidFill>
                  <a:uFill>
                    <a:solidFill>
                      <a:srgbClr val="E32400"/>
                    </a:solidFill>
                  </a:uFill>
                </a:defRPr>
              </a:lvl1pPr>
            </a:lstStyle>
            <a:p>
              <a:pPr/>
              <a:r>
                <a:t>Photon</a:t>
              </a:r>
            </a:p>
          </p:txBody>
        </p:sp>
        <p:sp>
          <p:nvSpPr>
            <p:cNvPr id="1187" name="Line"/>
            <p:cNvSpPr/>
            <p:nvPr/>
          </p:nvSpPr>
          <p:spPr>
            <a:xfrm flipH="1" rot="16980000">
              <a:off x="1563425" y="699801"/>
              <a:ext cx="326769" cy="3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621" y="6048"/>
                  </a:lnTo>
                  <a:lnTo>
                    <a:pt x="1241" y="3888"/>
                  </a:lnTo>
                  <a:lnTo>
                    <a:pt x="1986" y="1296"/>
                  </a:lnTo>
                  <a:lnTo>
                    <a:pt x="2979" y="432"/>
                  </a:lnTo>
                  <a:lnTo>
                    <a:pt x="3848" y="3888"/>
                  </a:lnTo>
                  <a:lnTo>
                    <a:pt x="4593" y="6912"/>
                  </a:lnTo>
                  <a:lnTo>
                    <a:pt x="4841" y="10368"/>
                  </a:lnTo>
                  <a:lnTo>
                    <a:pt x="5090" y="14256"/>
                  </a:lnTo>
                  <a:lnTo>
                    <a:pt x="4841" y="18144"/>
                  </a:lnTo>
                  <a:lnTo>
                    <a:pt x="3848" y="21600"/>
                  </a:lnTo>
                  <a:lnTo>
                    <a:pt x="2731" y="19008"/>
                  </a:lnTo>
                  <a:lnTo>
                    <a:pt x="3103" y="12960"/>
                  </a:lnTo>
                  <a:lnTo>
                    <a:pt x="3848" y="8640"/>
                  </a:lnTo>
                  <a:lnTo>
                    <a:pt x="4717" y="4320"/>
                  </a:lnTo>
                  <a:lnTo>
                    <a:pt x="5338" y="2592"/>
                  </a:lnTo>
                  <a:lnTo>
                    <a:pt x="6331" y="864"/>
                  </a:lnTo>
                  <a:lnTo>
                    <a:pt x="7324" y="0"/>
                  </a:lnTo>
                  <a:lnTo>
                    <a:pt x="8441" y="1296"/>
                  </a:lnTo>
                  <a:lnTo>
                    <a:pt x="8938" y="4320"/>
                  </a:lnTo>
                  <a:lnTo>
                    <a:pt x="9434" y="7344"/>
                  </a:lnTo>
                  <a:lnTo>
                    <a:pt x="10055" y="11232"/>
                  </a:lnTo>
                  <a:lnTo>
                    <a:pt x="10055" y="15120"/>
                  </a:lnTo>
                  <a:lnTo>
                    <a:pt x="9807" y="19008"/>
                  </a:lnTo>
                  <a:lnTo>
                    <a:pt x="8895" y="21386"/>
                  </a:lnTo>
                  <a:lnTo>
                    <a:pt x="7945" y="18144"/>
                  </a:lnTo>
                  <a:lnTo>
                    <a:pt x="7945" y="14688"/>
                  </a:lnTo>
                  <a:lnTo>
                    <a:pt x="8069" y="10800"/>
                  </a:lnTo>
                  <a:lnTo>
                    <a:pt x="8565" y="6912"/>
                  </a:lnTo>
                  <a:lnTo>
                    <a:pt x="9559" y="5616"/>
                  </a:lnTo>
                  <a:cubicBezTo>
                    <a:pt x="9559" y="5616"/>
                    <a:pt x="10205" y="3090"/>
                    <a:pt x="10428" y="2592"/>
                  </a:cubicBezTo>
                  <a:cubicBezTo>
                    <a:pt x="10619" y="2162"/>
                    <a:pt x="11421" y="1296"/>
                    <a:pt x="11421" y="1296"/>
                  </a:cubicBezTo>
                  <a:lnTo>
                    <a:pt x="12166" y="432"/>
                  </a:lnTo>
                  <a:lnTo>
                    <a:pt x="13283" y="864"/>
                  </a:lnTo>
                  <a:lnTo>
                    <a:pt x="13761" y="3286"/>
                  </a:lnTo>
                  <a:lnTo>
                    <a:pt x="14400" y="6480"/>
                  </a:lnTo>
                  <a:lnTo>
                    <a:pt x="14524" y="9072"/>
                  </a:lnTo>
                  <a:lnTo>
                    <a:pt x="14768" y="12336"/>
                  </a:lnTo>
                  <a:lnTo>
                    <a:pt x="14772" y="16848"/>
                  </a:lnTo>
                  <a:lnTo>
                    <a:pt x="13761" y="21386"/>
                  </a:lnTo>
                  <a:lnTo>
                    <a:pt x="12662" y="15984"/>
                  </a:lnTo>
                  <a:lnTo>
                    <a:pt x="12586" y="12336"/>
                  </a:lnTo>
                  <a:lnTo>
                    <a:pt x="13407" y="9072"/>
                  </a:lnTo>
                  <a:lnTo>
                    <a:pt x="14648" y="3024"/>
                  </a:lnTo>
                  <a:lnTo>
                    <a:pt x="15766" y="1728"/>
                  </a:lnTo>
                  <a:lnTo>
                    <a:pt x="16634" y="2592"/>
                  </a:lnTo>
                  <a:lnTo>
                    <a:pt x="17752" y="3456"/>
                  </a:lnTo>
                  <a:lnTo>
                    <a:pt x="18993" y="6912"/>
                  </a:lnTo>
                  <a:lnTo>
                    <a:pt x="19969" y="12336"/>
                  </a:lnTo>
                  <a:lnTo>
                    <a:pt x="19969" y="15839"/>
                  </a:lnTo>
                  <a:lnTo>
                    <a:pt x="18962" y="18758"/>
                  </a:lnTo>
                  <a:lnTo>
                    <a:pt x="18291" y="21386"/>
                  </a:lnTo>
                  <a:lnTo>
                    <a:pt x="16613" y="15839"/>
                  </a:lnTo>
                  <a:cubicBezTo>
                    <a:pt x="16613" y="15839"/>
                    <a:pt x="16469" y="11834"/>
                    <a:pt x="16613" y="10876"/>
                  </a:cubicBezTo>
                  <a:cubicBezTo>
                    <a:pt x="16807" y="9590"/>
                    <a:pt x="18372" y="6048"/>
                    <a:pt x="18372" y="6048"/>
                  </a:cubicBezTo>
                  <a:lnTo>
                    <a:pt x="18993" y="2160"/>
                  </a:lnTo>
                  <a:lnTo>
                    <a:pt x="19986" y="3456"/>
                  </a:lnTo>
                  <a:lnTo>
                    <a:pt x="20855" y="6048"/>
                  </a:lnTo>
                  <a:lnTo>
                    <a:pt x="21600" y="108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88" name="Line"/>
            <p:cNvSpPr/>
            <p:nvPr/>
          </p:nvSpPr>
          <p:spPr>
            <a:xfrm flipH="1" rot="20340000">
              <a:off x="1700839" y="718804"/>
              <a:ext cx="261808" cy="47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621" y="6048"/>
                  </a:lnTo>
                  <a:lnTo>
                    <a:pt x="1241" y="3888"/>
                  </a:lnTo>
                  <a:lnTo>
                    <a:pt x="1986" y="1296"/>
                  </a:lnTo>
                  <a:lnTo>
                    <a:pt x="2979" y="432"/>
                  </a:lnTo>
                  <a:lnTo>
                    <a:pt x="3848" y="3888"/>
                  </a:lnTo>
                  <a:lnTo>
                    <a:pt x="4593" y="6912"/>
                  </a:lnTo>
                  <a:lnTo>
                    <a:pt x="4841" y="10368"/>
                  </a:lnTo>
                  <a:lnTo>
                    <a:pt x="5090" y="14256"/>
                  </a:lnTo>
                  <a:lnTo>
                    <a:pt x="4841" y="18144"/>
                  </a:lnTo>
                  <a:lnTo>
                    <a:pt x="3848" y="21600"/>
                  </a:lnTo>
                  <a:lnTo>
                    <a:pt x="2731" y="19008"/>
                  </a:lnTo>
                  <a:lnTo>
                    <a:pt x="3103" y="12960"/>
                  </a:lnTo>
                  <a:lnTo>
                    <a:pt x="3848" y="8640"/>
                  </a:lnTo>
                  <a:lnTo>
                    <a:pt x="4717" y="4320"/>
                  </a:lnTo>
                  <a:lnTo>
                    <a:pt x="5338" y="2592"/>
                  </a:lnTo>
                  <a:lnTo>
                    <a:pt x="6331" y="864"/>
                  </a:lnTo>
                  <a:lnTo>
                    <a:pt x="7324" y="0"/>
                  </a:lnTo>
                  <a:lnTo>
                    <a:pt x="8441" y="1296"/>
                  </a:lnTo>
                  <a:lnTo>
                    <a:pt x="8938" y="4320"/>
                  </a:lnTo>
                  <a:lnTo>
                    <a:pt x="9434" y="7344"/>
                  </a:lnTo>
                  <a:lnTo>
                    <a:pt x="10055" y="11232"/>
                  </a:lnTo>
                  <a:lnTo>
                    <a:pt x="10055" y="15120"/>
                  </a:lnTo>
                  <a:lnTo>
                    <a:pt x="9807" y="19008"/>
                  </a:lnTo>
                  <a:lnTo>
                    <a:pt x="8895" y="21386"/>
                  </a:lnTo>
                  <a:lnTo>
                    <a:pt x="7945" y="18144"/>
                  </a:lnTo>
                  <a:lnTo>
                    <a:pt x="7945" y="14688"/>
                  </a:lnTo>
                  <a:lnTo>
                    <a:pt x="8069" y="10800"/>
                  </a:lnTo>
                  <a:lnTo>
                    <a:pt x="8565" y="6912"/>
                  </a:lnTo>
                  <a:lnTo>
                    <a:pt x="9559" y="5616"/>
                  </a:lnTo>
                  <a:cubicBezTo>
                    <a:pt x="9559" y="5616"/>
                    <a:pt x="10205" y="3090"/>
                    <a:pt x="10428" y="2592"/>
                  </a:cubicBezTo>
                  <a:cubicBezTo>
                    <a:pt x="10619" y="2162"/>
                    <a:pt x="11421" y="1296"/>
                    <a:pt x="11421" y="1296"/>
                  </a:cubicBezTo>
                  <a:lnTo>
                    <a:pt x="12166" y="432"/>
                  </a:lnTo>
                  <a:lnTo>
                    <a:pt x="13283" y="864"/>
                  </a:lnTo>
                  <a:lnTo>
                    <a:pt x="13761" y="3286"/>
                  </a:lnTo>
                  <a:lnTo>
                    <a:pt x="14400" y="6480"/>
                  </a:lnTo>
                  <a:lnTo>
                    <a:pt x="14524" y="9072"/>
                  </a:lnTo>
                  <a:lnTo>
                    <a:pt x="14768" y="12336"/>
                  </a:lnTo>
                  <a:lnTo>
                    <a:pt x="14772" y="16848"/>
                  </a:lnTo>
                  <a:lnTo>
                    <a:pt x="13761" y="21386"/>
                  </a:lnTo>
                  <a:lnTo>
                    <a:pt x="12662" y="15984"/>
                  </a:lnTo>
                  <a:lnTo>
                    <a:pt x="12586" y="12336"/>
                  </a:lnTo>
                  <a:lnTo>
                    <a:pt x="13407" y="9072"/>
                  </a:lnTo>
                  <a:lnTo>
                    <a:pt x="14648" y="3024"/>
                  </a:lnTo>
                  <a:lnTo>
                    <a:pt x="15766" y="1728"/>
                  </a:lnTo>
                  <a:lnTo>
                    <a:pt x="16634" y="2592"/>
                  </a:lnTo>
                  <a:lnTo>
                    <a:pt x="17752" y="3456"/>
                  </a:lnTo>
                  <a:lnTo>
                    <a:pt x="18993" y="6912"/>
                  </a:lnTo>
                  <a:lnTo>
                    <a:pt x="19969" y="12336"/>
                  </a:lnTo>
                  <a:lnTo>
                    <a:pt x="19969" y="15839"/>
                  </a:lnTo>
                  <a:lnTo>
                    <a:pt x="18962" y="18758"/>
                  </a:lnTo>
                  <a:lnTo>
                    <a:pt x="18291" y="21386"/>
                  </a:lnTo>
                  <a:lnTo>
                    <a:pt x="16613" y="15839"/>
                  </a:lnTo>
                  <a:cubicBezTo>
                    <a:pt x="16613" y="15839"/>
                    <a:pt x="16469" y="11834"/>
                    <a:pt x="16613" y="10876"/>
                  </a:cubicBezTo>
                  <a:cubicBezTo>
                    <a:pt x="16807" y="9590"/>
                    <a:pt x="18372" y="6048"/>
                    <a:pt x="18372" y="6048"/>
                  </a:cubicBezTo>
                  <a:lnTo>
                    <a:pt x="18993" y="2160"/>
                  </a:lnTo>
                  <a:lnTo>
                    <a:pt x="19986" y="3456"/>
                  </a:lnTo>
                  <a:lnTo>
                    <a:pt x="20855" y="6048"/>
                  </a:lnTo>
                  <a:lnTo>
                    <a:pt x="21600" y="108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pic>
          <p:nvPicPr>
            <p:cNvPr id="1189" name="image.png" descr="image.pn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774319" y="98394"/>
              <a:ext cx="928543" cy="4547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90" name="image.png" descr="image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1887043" y="133740"/>
              <a:ext cx="708826" cy="3076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91" name="Oval"/>
            <p:cNvSpPr/>
            <p:nvPr/>
          </p:nvSpPr>
          <p:spPr>
            <a:xfrm>
              <a:off x="412434" y="1032787"/>
              <a:ext cx="1181456" cy="1790452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193" name="xjƔ = pTJet/pTƔ"/>
          <p:cNvSpPr txBox="1"/>
          <p:nvPr/>
        </p:nvSpPr>
        <p:spPr>
          <a:xfrm>
            <a:off x="401157" y="5386610"/>
            <a:ext cx="1862717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42257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x</a:t>
            </a:r>
            <a:r>
              <a:rPr baseline="-5998"/>
              <a:t>jƔ</a:t>
            </a:r>
            <a:r>
              <a:t> = p</a:t>
            </a:r>
            <a:r>
              <a:rPr baseline="-5998"/>
              <a:t>T</a:t>
            </a:r>
            <a:r>
              <a:rPr baseline="31999"/>
              <a:t>Jet</a:t>
            </a:r>
            <a:r>
              <a:t>/p</a:t>
            </a:r>
            <a:r>
              <a:rPr baseline="-5998"/>
              <a:t>T</a:t>
            </a:r>
            <a:r>
              <a:rPr baseline="31999"/>
              <a:t>Ɣ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5" name="circle_contour_forpresentation_v2.gif" descr="circle_contour_forpresentation_v2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74000" y="1206500"/>
            <a:ext cx="5207000" cy="5156200"/>
          </a:xfrm>
          <a:prstGeom prst="rect">
            <a:avLst/>
          </a:prstGeom>
          <a:ln w="12700">
            <a:miter lim="400000"/>
          </a:ln>
        </p:spPr>
      </p:pic>
      <p:sp>
        <p:nvSpPr>
          <p:cNvPr id="1196" name="xjγ is sensitive to the birth information (r,θ) of γ-jet."/>
          <p:cNvSpPr txBox="1"/>
          <p:nvPr/>
        </p:nvSpPr>
        <p:spPr>
          <a:xfrm>
            <a:off x="1244600" y="8091236"/>
            <a:ext cx="10604500" cy="619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10000"/>
              </a:lnSpc>
              <a:buSzPct val="125000"/>
              <a:buChar char="•"/>
              <a:defRPr sz="37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 x</a:t>
            </a:r>
            <a:r>
              <a:rPr baseline="-5998"/>
              <a:t>jγ</a:t>
            </a:r>
            <a:r>
              <a:rPr sz="3400">
                <a:uFillTx/>
              </a:rPr>
              <a:t> is sensitive to the birth information (r,θ) of γ-jet.</a:t>
            </a:r>
          </a:p>
        </p:txBody>
      </p:sp>
      <p:pic>
        <p:nvPicPr>
          <p:cNvPr id="1197" name="circle_contour31.gif" descr="circle_contour31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30300" y="1498600"/>
            <a:ext cx="6350000" cy="6453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8" name="2012082122232854.png" descr="2012082122232854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63631" y="1501637"/>
            <a:ext cx="2560984" cy="3048008"/>
          </a:xfrm>
          <a:prstGeom prst="rect">
            <a:avLst/>
          </a:prstGeom>
          <a:ln w="12700">
            <a:miter lim="400000"/>
          </a:ln>
        </p:spPr>
      </p:pic>
      <p:sp>
        <p:nvSpPr>
          <p:cNvPr id="1199" name="Line"/>
          <p:cNvSpPr/>
          <p:nvPr/>
        </p:nvSpPr>
        <p:spPr>
          <a:xfrm flipV="1">
            <a:off x="932209" y="2346118"/>
            <a:ext cx="2073458" cy="1410403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00" name="Line"/>
          <p:cNvSpPr/>
          <p:nvPr/>
        </p:nvSpPr>
        <p:spPr>
          <a:xfrm flipH="1">
            <a:off x="3067953" y="2193477"/>
            <a:ext cx="1058259" cy="215003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01" name="Rectangle"/>
          <p:cNvSpPr/>
          <p:nvPr/>
        </p:nvSpPr>
        <p:spPr>
          <a:xfrm>
            <a:off x="2936097" y="3982558"/>
            <a:ext cx="1072114" cy="531628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1202" name="image.png" descr="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512300" y="6489700"/>
            <a:ext cx="2104403" cy="245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3" name="image.png" descr="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502588" y="6692561"/>
            <a:ext cx="2121872" cy="264301"/>
          </a:xfrm>
          <a:prstGeom prst="rect">
            <a:avLst/>
          </a:prstGeom>
          <a:ln w="12700">
            <a:miter lim="400000"/>
          </a:ln>
        </p:spPr>
      </p:pic>
      <p:sp>
        <p:nvSpPr>
          <p:cNvPr id="1204" name="ΔɸjƔ&gt;7/8 π"/>
          <p:cNvSpPr txBox="1"/>
          <p:nvPr/>
        </p:nvSpPr>
        <p:spPr>
          <a:xfrm>
            <a:off x="9504067" y="6957025"/>
            <a:ext cx="907224" cy="297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Δɸ</a:t>
            </a:r>
            <a:r>
              <a:rPr baseline="-5998"/>
              <a:t>jƔ</a:t>
            </a:r>
            <a:r>
              <a:t>&gt;7/8 π</a:t>
            </a:r>
          </a:p>
        </p:txBody>
      </p:sp>
      <p:sp>
        <p:nvSpPr>
          <p:cNvPr id="1205" name="xjƔ = pTJet/pTƔ"/>
          <p:cNvSpPr txBox="1"/>
          <p:nvPr/>
        </p:nvSpPr>
        <p:spPr>
          <a:xfrm>
            <a:off x="9418157" y="5660837"/>
            <a:ext cx="1862717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42257">
              <a:defRPr sz="2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x</a:t>
            </a:r>
            <a:r>
              <a:rPr baseline="-5998"/>
              <a:t>jƔ</a:t>
            </a:r>
            <a:r>
              <a:t> = p</a:t>
            </a:r>
            <a:r>
              <a:rPr baseline="-5998"/>
              <a:t>T</a:t>
            </a:r>
            <a:r>
              <a:rPr baseline="31999"/>
              <a:t>Jet</a:t>
            </a:r>
            <a:r>
              <a:t>/p</a:t>
            </a:r>
            <a:r>
              <a:rPr baseline="-5998"/>
              <a:t>T</a:t>
            </a:r>
            <a:r>
              <a:rPr baseline="31999"/>
              <a:t>Ɣ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 </a:t>
            </a:r>
          </a:p>
        </p:txBody>
      </p:sp>
      <p:sp>
        <p:nvSpPr>
          <p:cNvPr id="1206" name="0-10%"/>
          <p:cNvSpPr txBox="1"/>
          <p:nvPr/>
        </p:nvSpPr>
        <p:spPr>
          <a:xfrm>
            <a:off x="4738022" y="1413439"/>
            <a:ext cx="775098" cy="360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0-10%</a:t>
            </a:r>
          </a:p>
        </p:txBody>
      </p:sp>
      <p:sp>
        <p:nvSpPr>
          <p:cNvPr id="1207" name="30-50%"/>
          <p:cNvSpPr txBox="1"/>
          <p:nvPr/>
        </p:nvSpPr>
        <p:spPr>
          <a:xfrm>
            <a:off x="1523930" y="4645588"/>
            <a:ext cx="902235" cy="36082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30-50%</a:t>
            </a:r>
          </a:p>
        </p:txBody>
      </p:sp>
      <p:sp>
        <p:nvSpPr>
          <p:cNvPr id="1208" name="50-100%"/>
          <p:cNvSpPr txBox="1"/>
          <p:nvPr/>
        </p:nvSpPr>
        <p:spPr>
          <a:xfrm>
            <a:off x="4737031" y="4645588"/>
            <a:ext cx="1029370" cy="36082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50-100%</a:t>
            </a:r>
          </a:p>
        </p:txBody>
      </p:sp>
      <p:sp>
        <p:nvSpPr>
          <p:cNvPr id="1209" name="Pb+Pb 2.76 TeV"/>
          <p:cNvSpPr txBox="1"/>
          <p:nvPr/>
        </p:nvSpPr>
        <p:spPr>
          <a:xfrm>
            <a:off x="9516802" y="6149708"/>
            <a:ext cx="1401093" cy="2989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Pb+Pb 2.76 TeV</a:t>
            </a:r>
          </a:p>
        </p:txBody>
      </p:sp>
      <p:sp>
        <p:nvSpPr>
          <p:cNvPr id="1210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211" name="G.L. Ma, PLB 724,278 (2013)"/>
          <p:cNvSpPr txBox="1"/>
          <p:nvPr/>
        </p:nvSpPr>
        <p:spPr>
          <a:xfrm>
            <a:off x="1498599" y="1115404"/>
            <a:ext cx="343242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210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G.L. Ma, PLB 724,278 (2013)</a:t>
            </a:r>
          </a:p>
        </p:txBody>
      </p:sp>
      <p:sp>
        <p:nvSpPr>
          <p:cNvPr id="1212" name="γ-jet tomography of QGP"/>
          <p:cNvSpPr txBox="1"/>
          <p:nvPr/>
        </p:nvSpPr>
        <p:spPr>
          <a:xfrm>
            <a:off x="806450" y="108014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γ-jet tomography of QGP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4" name="circle_contour_forpresentation_v2.gif" descr="circle_contour_forpresentation_v2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74000" y="1206500"/>
            <a:ext cx="5207000" cy="5156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5" name="gammahadronandratio_cen0_10mb_diffAj_Koset_v17.gif" descr="gammahadronandratio_cen0_10mb_diffAj_Koset_v17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0900" y="1294152"/>
            <a:ext cx="7620000" cy="7675058"/>
          </a:xfrm>
          <a:prstGeom prst="rect">
            <a:avLst/>
          </a:prstGeom>
          <a:ln w="12700">
            <a:miter lim="400000"/>
          </a:ln>
        </p:spPr>
      </p:pic>
      <p:sp>
        <p:nvSpPr>
          <p:cNvPr id="1216" name="(γ-hadron correlation) + (selected xjγ) is proposed as a good tool to do detail tomography of QGP."/>
          <p:cNvSpPr txBox="1"/>
          <p:nvPr/>
        </p:nvSpPr>
        <p:spPr>
          <a:xfrm>
            <a:off x="7861300" y="6423393"/>
            <a:ext cx="4445000" cy="18217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10000"/>
              </a:lnSpc>
              <a:buSzPct val="200000"/>
              <a:buChar char="•"/>
              <a:defRPr sz="2700">
                <a:latin typeface="Arial"/>
                <a:ea typeface="Arial"/>
                <a:cs typeface="Arial"/>
                <a:sym typeface="Arial"/>
              </a:defRPr>
            </a:pPr>
            <a:r>
              <a:t> (γ-hadron correlation) + (selected </a:t>
            </a:r>
            <a:r>
              <a:rPr sz="3000">
                <a:uFill>
                  <a:solidFill>
                    <a:srgbClr val="000000"/>
                  </a:solidFill>
                </a:uFill>
              </a:rPr>
              <a:t>x</a:t>
            </a:r>
            <a:r>
              <a:rPr baseline="-5998" sz="3000">
                <a:uFill>
                  <a:solidFill>
                    <a:srgbClr val="000000"/>
                  </a:solidFill>
                </a:uFill>
              </a:rPr>
              <a:t>jγ</a:t>
            </a:r>
            <a:r>
              <a:t>) is proposed as a good tool to do detail tomography of QGP. </a:t>
            </a:r>
          </a:p>
        </p:txBody>
      </p:sp>
      <p:grpSp>
        <p:nvGrpSpPr>
          <p:cNvPr id="1224" name="Group"/>
          <p:cNvGrpSpPr/>
          <p:nvPr/>
        </p:nvGrpSpPr>
        <p:grpSpPr>
          <a:xfrm>
            <a:off x="9372600" y="2679700"/>
            <a:ext cx="1252886" cy="445643"/>
            <a:chOff x="0" y="0"/>
            <a:chExt cx="1252885" cy="445641"/>
          </a:xfrm>
        </p:grpSpPr>
        <p:sp>
          <p:nvSpPr>
            <p:cNvPr id="1217" name="Line"/>
            <p:cNvSpPr/>
            <p:nvPr/>
          </p:nvSpPr>
          <p:spPr>
            <a:xfrm flipV="1">
              <a:off x="634454" y="3720"/>
              <a:ext cx="618432" cy="1800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18" name="Line"/>
            <p:cNvSpPr/>
            <p:nvPr/>
          </p:nvSpPr>
          <p:spPr>
            <a:xfrm flipV="1">
              <a:off x="429567" y="208012"/>
              <a:ext cx="346226" cy="12814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19" name="Line"/>
            <p:cNvSpPr/>
            <p:nvPr/>
          </p:nvSpPr>
          <p:spPr>
            <a:xfrm flipV="1">
              <a:off x="353169" y="101600"/>
              <a:ext cx="343745" cy="763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20" name="Line"/>
            <p:cNvSpPr/>
            <p:nvPr/>
          </p:nvSpPr>
          <p:spPr>
            <a:xfrm flipV="1">
              <a:off x="0" y="317501"/>
              <a:ext cx="346225" cy="12814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21" name="Line"/>
            <p:cNvSpPr/>
            <p:nvPr/>
          </p:nvSpPr>
          <p:spPr>
            <a:xfrm flipV="1">
              <a:off x="127000" y="203200"/>
              <a:ext cx="346225" cy="12814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22" name="Line"/>
            <p:cNvSpPr/>
            <p:nvPr/>
          </p:nvSpPr>
          <p:spPr>
            <a:xfrm flipV="1">
              <a:off x="615999" y="0"/>
              <a:ext cx="433737" cy="6027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23" name="Line"/>
            <p:cNvSpPr/>
            <p:nvPr/>
          </p:nvSpPr>
          <p:spPr>
            <a:xfrm flipV="1">
              <a:off x="127000" y="76200"/>
              <a:ext cx="346225" cy="12814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232" name="Group"/>
          <p:cNvGrpSpPr/>
          <p:nvPr/>
        </p:nvGrpSpPr>
        <p:grpSpPr>
          <a:xfrm>
            <a:off x="9422225" y="2848797"/>
            <a:ext cx="1150810" cy="724398"/>
            <a:chOff x="0" y="0"/>
            <a:chExt cx="1150808" cy="724396"/>
          </a:xfrm>
        </p:grpSpPr>
        <p:sp>
          <p:nvSpPr>
            <p:cNvPr id="1225" name="Line"/>
            <p:cNvSpPr/>
            <p:nvPr/>
          </p:nvSpPr>
          <p:spPr>
            <a:xfrm flipV="1">
              <a:off x="611695" y="0"/>
              <a:ext cx="539114" cy="3524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26" name="Line"/>
            <p:cNvSpPr/>
            <p:nvPr/>
          </p:nvSpPr>
          <p:spPr>
            <a:xfrm flipV="1">
              <a:off x="362652" y="229349"/>
              <a:ext cx="322589" cy="1795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27" name="Line"/>
            <p:cNvSpPr/>
            <p:nvPr/>
          </p:nvSpPr>
          <p:spPr>
            <a:xfrm flipV="1">
              <a:off x="433111" y="358487"/>
              <a:ext cx="281609" cy="21137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28" name="Line"/>
            <p:cNvSpPr/>
            <p:nvPr/>
          </p:nvSpPr>
          <p:spPr>
            <a:xfrm flipV="1">
              <a:off x="0" y="484298"/>
              <a:ext cx="322587" cy="1795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29" name="Line"/>
            <p:cNvSpPr/>
            <p:nvPr/>
          </p:nvSpPr>
          <p:spPr>
            <a:xfrm flipV="1">
              <a:off x="169431" y="462234"/>
              <a:ext cx="322587" cy="17952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30" name="Line"/>
            <p:cNvSpPr/>
            <p:nvPr/>
          </p:nvSpPr>
          <p:spPr>
            <a:xfrm flipV="1">
              <a:off x="693449" y="156682"/>
              <a:ext cx="327998" cy="29013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31" name="Line"/>
            <p:cNvSpPr/>
            <p:nvPr/>
          </p:nvSpPr>
          <p:spPr>
            <a:xfrm flipV="1">
              <a:off x="265868" y="544872"/>
              <a:ext cx="322588" cy="1795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233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234" name="G.L. Ma, PLB 724,278 (2013)"/>
          <p:cNvSpPr txBox="1"/>
          <p:nvPr/>
        </p:nvSpPr>
        <p:spPr>
          <a:xfrm>
            <a:off x="1511299" y="1128104"/>
            <a:ext cx="3432425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210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G.L. Ma, PLB 724,278 (2013)</a:t>
            </a:r>
          </a:p>
        </p:txBody>
      </p:sp>
      <p:sp>
        <p:nvSpPr>
          <p:cNvPr id="1235" name="A tomography tool: γ-hadron + γ-jet"/>
          <p:cNvSpPr txBox="1"/>
          <p:nvPr/>
        </p:nvSpPr>
        <p:spPr>
          <a:xfrm>
            <a:off x="806450" y="108014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A tomography tool: γ-hadron + γ-jet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7" name="jetshape_phoratio_realcen0_1p5mb_diffstages_v12.gif" descr="jetshape_phoratio_realcen0_1p5mb_diffstages_v12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69100" y="1168400"/>
            <a:ext cx="6350000" cy="43975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8" name="phoDis_pp_v6.gif" descr="phoDis_pp_v6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0200" y="1143000"/>
            <a:ext cx="6350000" cy="4361065"/>
          </a:xfrm>
          <a:prstGeom prst="rect">
            <a:avLst/>
          </a:prstGeom>
          <a:ln w="12700">
            <a:miter lim="400000"/>
          </a:ln>
        </p:spPr>
      </p:pic>
      <p:sp>
        <p:nvSpPr>
          <p:cNvPr id="1239" name="Agreement of jet shape between AMPT and p+p data…"/>
          <p:cNvSpPr txBox="1"/>
          <p:nvPr/>
        </p:nvSpPr>
        <p:spPr>
          <a:xfrm>
            <a:off x="594782" y="5762742"/>
            <a:ext cx="9535123" cy="3152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10000"/>
              </a:lnSpc>
              <a:spcBef>
                <a:spcPts val="1800"/>
              </a:spcBef>
              <a:buSzPct val="200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 Agreement of jet shape between AMPT and p+p data</a:t>
            </a:r>
          </a:p>
          <a:p>
            <a:pPr algn="l">
              <a:lnSpc>
                <a:spcPct val="110000"/>
              </a:lnSpc>
              <a:spcBef>
                <a:spcPts val="1800"/>
              </a:spcBef>
              <a:buSzPct val="200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Dynamical evolution of modifications of jet shape:</a:t>
            </a:r>
          </a:p>
          <a:p>
            <a:pPr algn="l">
              <a:lnSpc>
                <a:spcPct val="110000"/>
              </a:lnSpc>
              <a:spcBef>
                <a:spcPts val="1800"/>
              </a:spcBef>
              <a:buSzPct val="200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Jet energy is redistributed towards larger radius via the strong interactions between jet and partonic medium.</a:t>
            </a:r>
          </a:p>
          <a:p>
            <a:pPr algn="l">
              <a:lnSpc>
                <a:spcPct val="110000"/>
              </a:lnSpc>
              <a:spcBef>
                <a:spcPts val="1800"/>
              </a:spcBef>
              <a:buSzPct val="200000"/>
              <a:buChar char="•"/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t>Coalescence </a:t>
            </a:r>
            <a:r>
              <a:rPr sz="2000"/>
              <a:t>reduces the modifications of jet shape and gives qualitative features.</a:t>
            </a:r>
            <a:endParaRPr sz="2000"/>
          </a:p>
          <a:p>
            <a:pPr algn="l">
              <a:lnSpc>
                <a:spcPct val="110000"/>
              </a:lnSpc>
              <a:spcBef>
                <a:spcPts val="1800"/>
              </a:spcBef>
              <a:buSzPct val="200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Hadron scatterings and resonance decays push the jet energy outwards further.</a:t>
            </a:r>
          </a:p>
        </p:txBody>
      </p:sp>
      <p:sp>
        <p:nvSpPr>
          <p:cNvPr id="1240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241" name="Line"/>
          <p:cNvSpPr/>
          <p:nvPr/>
        </p:nvSpPr>
        <p:spPr>
          <a:xfrm flipV="1">
            <a:off x="215899" y="1104961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42" name="G.L. Ma, PRC 89, 024902 (2014)"/>
          <p:cNvSpPr txBox="1"/>
          <p:nvPr/>
        </p:nvSpPr>
        <p:spPr>
          <a:xfrm>
            <a:off x="7727305" y="1168399"/>
            <a:ext cx="5531496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algn="l">
              <a:spcBef>
                <a:spcPts val="21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G.L. Ma, PRC 89, 024902 (2014)</a:t>
            </a:r>
          </a:p>
        </p:txBody>
      </p:sp>
      <p:sp>
        <p:nvSpPr>
          <p:cNvPr id="1243" name="Medium modifications of  jet shape"/>
          <p:cNvSpPr txBox="1"/>
          <p:nvPr/>
        </p:nvSpPr>
        <p:spPr>
          <a:xfrm>
            <a:off x="806450" y="108014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Medium modifications of  jet shape</a:t>
            </a:r>
          </a:p>
        </p:txBody>
      </p:sp>
      <p:pic>
        <p:nvPicPr>
          <p:cNvPr id="1244" name="droppedImage.tiff" descr="dropped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208309">
            <a:off x="1430483" y="3062015"/>
            <a:ext cx="1225598" cy="1898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5" name="droppedImage.tiff" descr="dropped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208309">
            <a:off x="11062421" y="5413447"/>
            <a:ext cx="1405424" cy="2176821"/>
          </a:xfrm>
          <a:prstGeom prst="rect">
            <a:avLst/>
          </a:prstGeom>
          <a:ln w="12700">
            <a:miter lim="400000"/>
          </a:ln>
        </p:spPr>
      </p:pic>
      <p:sp>
        <p:nvSpPr>
          <p:cNvPr id="1246" name="Circle"/>
          <p:cNvSpPr/>
          <p:nvPr/>
        </p:nvSpPr>
        <p:spPr>
          <a:xfrm>
            <a:off x="10160437" y="6592178"/>
            <a:ext cx="1769111" cy="1769112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7" name="Line"/>
          <p:cNvSpPr/>
          <p:nvPr/>
        </p:nvSpPr>
        <p:spPr>
          <a:xfrm flipH="1">
            <a:off x="10650611" y="7008659"/>
            <a:ext cx="787107" cy="783391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48" name="Line"/>
          <p:cNvSpPr/>
          <p:nvPr/>
        </p:nvSpPr>
        <p:spPr>
          <a:xfrm flipV="1">
            <a:off x="11310959" y="6489720"/>
            <a:ext cx="318323" cy="647519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49" name="Line"/>
          <p:cNvSpPr/>
          <p:nvPr/>
        </p:nvSpPr>
        <p:spPr>
          <a:xfrm flipV="1">
            <a:off x="11388156" y="6701552"/>
            <a:ext cx="331665" cy="358911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50" name="Line"/>
          <p:cNvSpPr/>
          <p:nvPr/>
        </p:nvSpPr>
        <p:spPr>
          <a:xfrm flipV="1">
            <a:off x="11083180" y="6860654"/>
            <a:ext cx="809147" cy="491190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51" name="Line"/>
          <p:cNvSpPr/>
          <p:nvPr/>
        </p:nvSpPr>
        <p:spPr>
          <a:xfrm flipH="1">
            <a:off x="11462495" y="6586849"/>
            <a:ext cx="568023" cy="406087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52" name="Line"/>
          <p:cNvSpPr/>
          <p:nvPr/>
        </p:nvSpPr>
        <p:spPr>
          <a:xfrm flipH="1" rot="16980000">
            <a:off x="11021159" y="7167350"/>
            <a:ext cx="316416" cy="305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621" y="6048"/>
                </a:lnTo>
                <a:lnTo>
                  <a:pt x="1241" y="3888"/>
                </a:lnTo>
                <a:lnTo>
                  <a:pt x="1986" y="1296"/>
                </a:lnTo>
                <a:lnTo>
                  <a:pt x="2979" y="432"/>
                </a:lnTo>
                <a:lnTo>
                  <a:pt x="3848" y="3888"/>
                </a:lnTo>
                <a:lnTo>
                  <a:pt x="4593" y="6912"/>
                </a:lnTo>
                <a:lnTo>
                  <a:pt x="4841" y="10368"/>
                </a:lnTo>
                <a:lnTo>
                  <a:pt x="5090" y="14256"/>
                </a:lnTo>
                <a:lnTo>
                  <a:pt x="4841" y="18144"/>
                </a:lnTo>
                <a:lnTo>
                  <a:pt x="3848" y="21600"/>
                </a:lnTo>
                <a:lnTo>
                  <a:pt x="2731" y="19008"/>
                </a:lnTo>
                <a:lnTo>
                  <a:pt x="3103" y="12960"/>
                </a:lnTo>
                <a:lnTo>
                  <a:pt x="3848" y="8640"/>
                </a:lnTo>
                <a:lnTo>
                  <a:pt x="4717" y="4320"/>
                </a:lnTo>
                <a:lnTo>
                  <a:pt x="5338" y="2592"/>
                </a:lnTo>
                <a:lnTo>
                  <a:pt x="6331" y="864"/>
                </a:lnTo>
                <a:lnTo>
                  <a:pt x="7324" y="0"/>
                </a:lnTo>
                <a:lnTo>
                  <a:pt x="8441" y="1296"/>
                </a:lnTo>
                <a:lnTo>
                  <a:pt x="8938" y="4320"/>
                </a:lnTo>
                <a:lnTo>
                  <a:pt x="9434" y="7344"/>
                </a:lnTo>
                <a:lnTo>
                  <a:pt x="10055" y="11232"/>
                </a:lnTo>
                <a:lnTo>
                  <a:pt x="10055" y="15120"/>
                </a:lnTo>
                <a:lnTo>
                  <a:pt x="9807" y="19008"/>
                </a:lnTo>
                <a:lnTo>
                  <a:pt x="8895" y="21386"/>
                </a:lnTo>
                <a:lnTo>
                  <a:pt x="7945" y="18144"/>
                </a:lnTo>
                <a:lnTo>
                  <a:pt x="7945" y="14688"/>
                </a:lnTo>
                <a:lnTo>
                  <a:pt x="8069" y="10800"/>
                </a:lnTo>
                <a:lnTo>
                  <a:pt x="8565" y="6912"/>
                </a:lnTo>
                <a:lnTo>
                  <a:pt x="9559" y="5616"/>
                </a:lnTo>
                <a:cubicBezTo>
                  <a:pt x="9559" y="5616"/>
                  <a:pt x="10205" y="3090"/>
                  <a:pt x="10428" y="2592"/>
                </a:cubicBezTo>
                <a:cubicBezTo>
                  <a:pt x="10619" y="2162"/>
                  <a:pt x="11421" y="1296"/>
                  <a:pt x="11421" y="1296"/>
                </a:cubicBezTo>
                <a:lnTo>
                  <a:pt x="12166" y="432"/>
                </a:lnTo>
                <a:lnTo>
                  <a:pt x="13283" y="864"/>
                </a:lnTo>
                <a:lnTo>
                  <a:pt x="13761" y="3286"/>
                </a:lnTo>
                <a:lnTo>
                  <a:pt x="14400" y="6480"/>
                </a:lnTo>
                <a:lnTo>
                  <a:pt x="14524" y="9072"/>
                </a:lnTo>
                <a:lnTo>
                  <a:pt x="14768" y="12336"/>
                </a:lnTo>
                <a:lnTo>
                  <a:pt x="14772" y="16848"/>
                </a:lnTo>
                <a:lnTo>
                  <a:pt x="13761" y="21386"/>
                </a:lnTo>
                <a:lnTo>
                  <a:pt x="12662" y="15984"/>
                </a:lnTo>
                <a:lnTo>
                  <a:pt x="12586" y="12336"/>
                </a:lnTo>
                <a:lnTo>
                  <a:pt x="13407" y="9072"/>
                </a:lnTo>
                <a:lnTo>
                  <a:pt x="14648" y="3024"/>
                </a:lnTo>
                <a:lnTo>
                  <a:pt x="15766" y="1728"/>
                </a:lnTo>
                <a:lnTo>
                  <a:pt x="16634" y="2592"/>
                </a:lnTo>
                <a:lnTo>
                  <a:pt x="17752" y="3456"/>
                </a:lnTo>
                <a:lnTo>
                  <a:pt x="18993" y="6912"/>
                </a:lnTo>
                <a:lnTo>
                  <a:pt x="19969" y="12336"/>
                </a:lnTo>
                <a:lnTo>
                  <a:pt x="19969" y="15839"/>
                </a:lnTo>
                <a:lnTo>
                  <a:pt x="18962" y="18758"/>
                </a:lnTo>
                <a:lnTo>
                  <a:pt x="18291" y="21386"/>
                </a:lnTo>
                <a:lnTo>
                  <a:pt x="16613" y="15839"/>
                </a:lnTo>
                <a:cubicBezTo>
                  <a:pt x="16613" y="15839"/>
                  <a:pt x="16469" y="11834"/>
                  <a:pt x="16613" y="10876"/>
                </a:cubicBezTo>
                <a:cubicBezTo>
                  <a:pt x="16807" y="9590"/>
                  <a:pt x="18372" y="6048"/>
                  <a:pt x="18372" y="6048"/>
                </a:cubicBezTo>
                <a:lnTo>
                  <a:pt x="18993" y="2160"/>
                </a:lnTo>
                <a:lnTo>
                  <a:pt x="19986" y="3456"/>
                </a:lnTo>
                <a:lnTo>
                  <a:pt x="20855" y="6048"/>
                </a:lnTo>
                <a:lnTo>
                  <a:pt x="21600" y="10800"/>
                </a:lnTo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53" name="Line"/>
          <p:cNvSpPr/>
          <p:nvPr/>
        </p:nvSpPr>
        <p:spPr>
          <a:xfrm flipH="1" rot="20340000">
            <a:off x="11154216" y="7185752"/>
            <a:ext cx="253515" cy="462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621" y="6048"/>
                </a:lnTo>
                <a:lnTo>
                  <a:pt x="1241" y="3888"/>
                </a:lnTo>
                <a:lnTo>
                  <a:pt x="1986" y="1296"/>
                </a:lnTo>
                <a:lnTo>
                  <a:pt x="2979" y="432"/>
                </a:lnTo>
                <a:lnTo>
                  <a:pt x="3848" y="3888"/>
                </a:lnTo>
                <a:lnTo>
                  <a:pt x="4593" y="6912"/>
                </a:lnTo>
                <a:lnTo>
                  <a:pt x="4841" y="10368"/>
                </a:lnTo>
                <a:lnTo>
                  <a:pt x="5090" y="14256"/>
                </a:lnTo>
                <a:lnTo>
                  <a:pt x="4841" y="18144"/>
                </a:lnTo>
                <a:lnTo>
                  <a:pt x="3848" y="21600"/>
                </a:lnTo>
                <a:lnTo>
                  <a:pt x="2731" y="19008"/>
                </a:lnTo>
                <a:lnTo>
                  <a:pt x="3103" y="12960"/>
                </a:lnTo>
                <a:lnTo>
                  <a:pt x="3848" y="8640"/>
                </a:lnTo>
                <a:lnTo>
                  <a:pt x="4717" y="4320"/>
                </a:lnTo>
                <a:lnTo>
                  <a:pt x="5338" y="2592"/>
                </a:lnTo>
                <a:lnTo>
                  <a:pt x="6331" y="864"/>
                </a:lnTo>
                <a:lnTo>
                  <a:pt x="7324" y="0"/>
                </a:lnTo>
                <a:lnTo>
                  <a:pt x="8441" y="1296"/>
                </a:lnTo>
                <a:lnTo>
                  <a:pt x="8938" y="4320"/>
                </a:lnTo>
                <a:lnTo>
                  <a:pt x="9434" y="7344"/>
                </a:lnTo>
                <a:lnTo>
                  <a:pt x="10055" y="11232"/>
                </a:lnTo>
                <a:lnTo>
                  <a:pt x="10055" y="15120"/>
                </a:lnTo>
                <a:lnTo>
                  <a:pt x="9807" y="19008"/>
                </a:lnTo>
                <a:lnTo>
                  <a:pt x="8895" y="21386"/>
                </a:lnTo>
                <a:lnTo>
                  <a:pt x="7945" y="18144"/>
                </a:lnTo>
                <a:lnTo>
                  <a:pt x="7945" y="14688"/>
                </a:lnTo>
                <a:lnTo>
                  <a:pt x="8069" y="10800"/>
                </a:lnTo>
                <a:lnTo>
                  <a:pt x="8565" y="6912"/>
                </a:lnTo>
                <a:lnTo>
                  <a:pt x="9559" y="5616"/>
                </a:lnTo>
                <a:cubicBezTo>
                  <a:pt x="9559" y="5616"/>
                  <a:pt x="10205" y="3090"/>
                  <a:pt x="10428" y="2592"/>
                </a:cubicBezTo>
                <a:cubicBezTo>
                  <a:pt x="10619" y="2162"/>
                  <a:pt x="11421" y="1296"/>
                  <a:pt x="11421" y="1296"/>
                </a:cubicBezTo>
                <a:lnTo>
                  <a:pt x="12166" y="432"/>
                </a:lnTo>
                <a:lnTo>
                  <a:pt x="13283" y="864"/>
                </a:lnTo>
                <a:lnTo>
                  <a:pt x="13761" y="3286"/>
                </a:lnTo>
                <a:lnTo>
                  <a:pt x="14400" y="6480"/>
                </a:lnTo>
                <a:lnTo>
                  <a:pt x="14524" y="9072"/>
                </a:lnTo>
                <a:lnTo>
                  <a:pt x="14768" y="12336"/>
                </a:lnTo>
                <a:lnTo>
                  <a:pt x="14772" y="16848"/>
                </a:lnTo>
                <a:lnTo>
                  <a:pt x="13761" y="21386"/>
                </a:lnTo>
                <a:lnTo>
                  <a:pt x="12662" y="15984"/>
                </a:lnTo>
                <a:lnTo>
                  <a:pt x="12586" y="12336"/>
                </a:lnTo>
                <a:lnTo>
                  <a:pt x="13407" y="9072"/>
                </a:lnTo>
                <a:lnTo>
                  <a:pt x="14648" y="3024"/>
                </a:lnTo>
                <a:lnTo>
                  <a:pt x="15766" y="1728"/>
                </a:lnTo>
                <a:lnTo>
                  <a:pt x="16634" y="2592"/>
                </a:lnTo>
                <a:lnTo>
                  <a:pt x="17752" y="3456"/>
                </a:lnTo>
                <a:lnTo>
                  <a:pt x="18993" y="6912"/>
                </a:lnTo>
                <a:lnTo>
                  <a:pt x="19969" y="12336"/>
                </a:lnTo>
                <a:lnTo>
                  <a:pt x="19969" y="15839"/>
                </a:lnTo>
                <a:lnTo>
                  <a:pt x="18962" y="18758"/>
                </a:lnTo>
                <a:lnTo>
                  <a:pt x="18291" y="21386"/>
                </a:lnTo>
                <a:lnTo>
                  <a:pt x="16613" y="15839"/>
                </a:lnTo>
                <a:cubicBezTo>
                  <a:pt x="16613" y="15839"/>
                  <a:pt x="16469" y="11834"/>
                  <a:pt x="16613" y="10876"/>
                </a:cubicBezTo>
                <a:cubicBezTo>
                  <a:pt x="16807" y="9590"/>
                  <a:pt x="18372" y="6048"/>
                  <a:pt x="18372" y="6048"/>
                </a:cubicBezTo>
                <a:lnTo>
                  <a:pt x="18993" y="2160"/>
                </a:lnTo>
                <a:lnTo>
                  <a:pt x="19986" y="3456"/>
                </a:lnTo>
                <a:lnTo>
                  <a:pt x="20855" y="6048"/>
                </a:lnTo>
                <a:lnTo>
                  <a:pt x="21600" y="10800"/>
                </a:lnTo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5" name="jetshape_dijet_Ajbins_cen0to30_afterART_v11_withnewCMSdata_v3.gif" descr="jetshape_dijet_Ajbins_cen0to30_afterART_v11_withnewCMSdata_v3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19600" y="889000"/>
            <a:ext cx="8839200" cy="6235700"/>
          </a:xfrm>
          <a:prstGeom prst="rect">
            <a:avLst/>
          </a:prstGeom>
          <a:ln w="12700">
            <a:miter lim="400000"/>
          </a:ln>
        </p:spPr>
      </p:pic>
      <p:sp>
        <p:nvSpPr>
          <p:cNvPr id="1256" name="Subleading jet has a larger medium modification than leading jet. This ordering is consistent with the new CMS measurement.…"/>
          <p:cNvSpPr txBox="1"/>
          <p:nvPr/>
        </p:nvSpPr>
        <p:spPr>
          <a:xfrm>
            <a:off x="939800" y="7107766"/>
            <a:ext cx="11125200" cy="1976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10000"/>
              </a:lnSpc>
              <a:spcBef>
                <a:spcPts val="700"/>
              </a:spcBef>
              <a:buSzPct val="200000"/>
              <a:buChar char="•"/>
              <a:defRPr sz="2900">
                <a:latin typeface="Arial"/>
                <a:ea typeface="Arial"/>
                <a:cs typeface="Arial"/>
                <a:sym typeface="Arial"/>
              </a:defRPr>
            </a:pPr>
            <a:r>
              <a:t>Subleading jet has a larger medium modification than leading jet. This ordering is consistent with the new CMS measurement.</a:t>
            </a:r>
          </a:p>
          <a:p>
            <a:pPr algn="l">
              <a:lnSpc>
                <a:spcPct val="110000"/>
              </a:lnSpc>
              <a:spcBef>
                <a:spcPts val="700"/>
              </a:spcBef>
              <a:buSzPct val="200000"/>
              <a:buChar char="•"/>
              <a:defRPr sz="2900">
                <a:latin typeface="Arial"/>
                <a:ea typeface="Arial"/>
                <a:cs typeface="Arial"/>
                <a:sym typeface="Arial"/>
              </a:defRPr>
            </a:pPr>
            <a:r>
              <a:t> The jet shape slightly depends on the dijet asymmetry Aj, consistent with the new CMS data.</a:t>
            </a:r>
          </a:p>
        </p:txBody>
      </p:sp>
      <p:sp>
        <p:nvSpPr>
          <p:cNvPr id="1257" name="Line"/>
          <p:cNvSpPr/>
          <p:nvPr/>
        </p:nvSpPr>
        <p:spPr>
          <a:xfrm flipV="1">
            <a:off x="215899" y="1104961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1258" name="AjDis_cen0to30_afterART_1p5mb_v3.gif" descr="AjDis_cen0to30_afterART_1p5mb_v3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9930" y="1257300"/>
            <a:ext cx="3825370" cy="2616200"/>
          </a:xfrm>
          <a:prstGeom prst="rect">
            <a:avLst/>
          </a:prstGeom>
          <a:ln w="12700">
            <a:miter lim="400000"/>
          </a:ln>
        </p:spPr>
      </p:pic>
      <p:sp>
        <p:nvSpPr>
          <p:cNvPr id="1259" name="Rectangle"/>
          <p:cNvSpPr/>
          <p:nvPr/>
        </p:nvSpPr>
        <p:spPr>
          <a:xfrm>
            <a:off x="1079499" y="4254499"/>
            <a:ext cx="2612264" cy="244587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260" name="Circle"/>
          <p:cNvSpPr/>
          <p:nvPr/>
        </p:nvSpPr>
        <p:spPr>
          <a:xfrm>
            <a:off x="1112776" y="4867452"/>
            <a:ext cx="1807016" cy="1807017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grpSp>
        <p:nvGrpSpPr>
          <p:cNvPr id="1268" name="Group"/>
          <p:cNvGrpSpPr/>
          <p:nvPr/>
        </p:nvGrpSpPr>
        <p:grpSpPr>
          <a:xfrm>
            <a:off x="2550458" y="4271138"/>
            <a:ext cx="1061954" cy="990754"/>
            <a:chOff x="0" y="0"/>
            <a:chExt cx="1061952" cy="990752"/>
          </a:xfrm>
        </p:grpSpPr>
        <p:sp>
          <p:nvSpPr>
            <p:cNvPr id="1261" name="Line"/>
            <p:cNvSpPr/>
            <p:nvPr/>
          </p:nvSpPr>
          <p:spPr>
            <a:xfrm flipH="1">
              <a:off x="0" y="530057"/>
              <a:ext cx="456450" cy="460697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62" name="Line"/>
            <p:cNvSpPr/>
            <p:nvPr/>
          </p:nvSpPr>
          <p:spPr>
            <a:xfrm flipV="1">
              <a:off x="326977" y="0"/>
              <a:ext cx="325142" cy="66139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63" name="Line"/>
            <p:cNvSpPr/>
            <p:nvPr/>
          </p:nvSpPr>
          <p:spPr>
            <a:xfrm flipV="1">
              <a:off x="405828" y="216368"/>
              <a:ext cx="338771" cy="36660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64" name="Line"/>
            <p:cNvSpPr/>
            <p:nvPr/>
          </p:nvSpPr>
          <p:spPr>
            <a:xfrm flipV="1">
              <a:off x="94316" y="378882"/>
              <a:ext cx="826484" cy="50171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65" name="Line"/>
            <p:cNvSpPr/>
            <p:nvPr/>
          </p:nvSpPr>
          <p:spPr>
            <a:xfrm flipH="1">
              <a:off x="481760" y="99208"/>
              <a:ext cx="580194" cy="41478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66" name="Line"/>
            <p:cNvSpPr/>
            <p:nvPr/>
          </p:nvSpPr>
          <p:spPr>
            <a:xfrm flipH="1" rot="16980000">
              <a:off x="30966" y="692148"/>
              <a:ext cx="323196" cy="311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621" y="6048"/>
                  </a:lnTo>
                  <a:lnTo>
                    <a:pt x="1241" y="3888"/>
                  </a:lnTo>
                  <a:lnTo>
                    <a:pt x="1986" y="1296"/>
                  </a:lnTo>
                  <a:lnTo>
                    <a:pt x="2979" y="432"/>
                  </a:lnTo>
                  <a:lnTo>
                    <a:pt x="3848" y="3888"/>
                  </a:lnTo>
                  <a:lnTo>
                    <a:pt x="4593" y="6912"/>
                  </a:lnTo>
                  <a:lnTo>
                    <a:pt x="4841" y="10368"/>
                  </a:lnTo>
                  <a:lnTo>
                    <a:pt x="5090" y="14256"/>
                  </a:lnTo>
                  <a:lnTo>
                    <a:pt x="4841" y="18144"/>
                  </a:lnTo>
                  <a:lnTo>
                    <a:pt x="3848" y="21600"/>
                  </a:lnTo>
                  <a:lnTo>
                    <a:pt x="2731" y="19008"/>
                  </a:lnTo>
                  <a:lnTo>
                    <a:pt x="3103" y="12960"/>
                  </a:lnTo>
                  <a:lnTo>
                    <a:pt x="3848" y="8640"/>
                  </a:lnTo>
                  <a:lnTo>
                    <a:pt x="4717" y="4320"/>
                  </a:lnTo>
                  <a:lnTo>
                    <a:pt x="5338" y="2592"/>
                  </a:lnTo>
                  <a:lnTo>
                    <a:pt x="6331" y="864"/>
                  </a:lnTo>
                  <a:lnTo>
                    <a:pt x="7324" y="0"/>
                  </a:lnTo>
                  <a:lnTo>
                    <a:pt x="8441" y="1296"/>
                  </a:lnTo>
                  <a:lnTo>
                    <a:pt x="8938" y="4320"/>
                  </a:lnTo>
                  <a:lnTo>
                    <a:pt x="9434" y="7344"/>
                  </a:lnTo>
                  <a:lnTo>
                    <a:pt x="10055" y="11232"/>
                  </a:lnTo>
                  <a:lnTo>
                    <a:pt x="10055" y="15120"/>
                  </a:lnTo>
                  <a:lnTo>
                    <a:pt x="9807" y="19008"/>
                  </a:lnTo>
                  <a:lnTo>
                    <a:pt x="8895" y="21386"/>
                  </a:lnTo>
                  <a:lnTo>
                    <a:pt x="7945" y="18144"/>
                  </a:lnTo>
                  <a:lnTo>
                    <a:pt x="7945" y="14688"/>
                  </a:lnTo>
                  <a:lnTo>
                    <a:pt x="8069" y="10800"/>
                  </a:lnTo>
                  <a:lnTo>
                    <a:pt x="8565" y="6912"/>
                  </a:lnTo>
                  <a:lnTo>
                    <a:pt x="9559" y="5616"/>
                  </a:lnTo>
                  <a:cubicBezTo>
                    <a:pt x="9559" y="5616"/>
                    <a:pt x="10205" y="3090"/>
                    <a:pt x="10428" y="2592"/>
                  </a:cubicBezTo>
                  <a:cubicBezTo>
                    <a:pt x="10619" y="2162"/>
                    <a:pt x="11421" y="1296"/>
                    <a:pt x="11421" y="1296"/>
                  </a:cubicBezTo>
                  <a:lnTo>
                    <a:pt x="12166" y="432"/>
                  </a:lnTo>
                  <a:lnTo>
                    <a:pt x="13283" y="864"/>
                  </a:lnTo>
                  <a:lnTo>
                    <a:pt x="13761" y="3286"/>
                  </a:lnTo>
                  <a:lnTo>
                    <a:pt x="14400" y="6480"/>
                  </a:lnTo>
                  <a:lnTo>
                    <a:pt x="14524" y="9072"/>
                  </a:lnTo>
                  <a:lnTo>
                    <a:pt x="14768" y="12336"/>
                  </a:lnTo>
                  <a:lnTo>
                    <a:pt x="14772" y="16848"/>
                  </a:lnTo>
                  <a:lnTo>
                    <a:pt x="13761" y="21386"/>
                  </a:lnTo>
                  <a:lnTo>
                    <a:pt x="12662" y="15984"/>
                  </a:lnTo>
                  <a:lnTo>
                    <a:pt x="12586" y="12336"/>
                  </a:lnTo>
                  <a:lnTo>
                    <a:pt x="13407" y="9072"/>
                  </a:lnTo>
                  <a:lnTo>
                    <a:pt x="14648" y="3024"/>
                  </a:lnTo>
                  <a:lnTo>
                    <a:pt x="15766" y="1728"/>
                  </a:lnTo>
                  <a:lnTo>
                    <a:pt x="16634" y="2592"/>
                  </a:lnTo>
                  <a:lnTo>
                    <a:pt x="17752" y="3456"/>
                  </a:lnTo>
                  <a:lnTo>
                    <a:pt x="18993" y="6912"/>
                  </a:lnTo>
                  <a:lnTo>
                    <a:pt x="19969" y="12336"/>
                  </a:lnTo>
                  <a:lnTo>
                    <a:pt x="19969" y="15839"/>
                  </a:lnTo>
                  <a:lnTo>
                    <a:pt x="18962" y="18758"/>
                  </a:lnTo>
                  <a:lnTo>
                    <a:pt x="18291" y="21386"/>
                  </a:lnTo>
                  <a:lnTo>
                    <a:pt x="16613" y="15839"/>
                  </a:lnTo>
                  <a:cubicBezTo>
                    <a:pt x="16613" y="15839"/>
                    <a:pt x="16469" y="11834"/>
                    <a:pt x="16613" y="10876"/>
                  </a:cubicBezTo>
                  <a:cubicBezTo>
                    <a:pt x="16807" y="9590"/>
                    <a:pt x="18372" y="6048"/>
                    <a:pt x="18372" y="6048"/>
                  </a:cubicBezTo>
                  <a:lnTo>
                    <a:pt x="18993" y="2160"/>
                  </a:lnTo>
                  <a:lnTo>
                    <a:pt x="19986" y="3456"/>
                  </a:lnTo>
                  <a:lnTo>
                    <a:pt x="20855" y="6048"/>
                  </a:lnTo>
                  <a:lnTo>
                    <a:pt x="21600" y="108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67" name="Line"/>
            <p:cNvSpPr/>
            <p:nvPr/>
          </p:nvSpPr>
          <p:spPr>
            <a:xfrm flipH="1" rot="20340000">
              <a:off x="166877" y="710944"/>
              <a:ext cx="258946" cy="47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621" y="6048"/>
                  </a:lnTo>
                  <a:lnTo>
                    <a:pt x="1241" y="3888"/>
                  </a:lnTo>
                  <a:lnTo>
                    <a:pt x="1986" y="1296"/>
                  </a:lnTo>
                  <a:lnTo>
                    <a:pt x="2979" y="432"/>
                  </a:lnTo>
                  <a:lnTo>
                    <a:pt x="3848" y="3888"/>
                  </a:lnTo>
                  <a:lnTo>
                    <a:pt x="4593" y="6912"/>
                  </a:lnTo>
                  <a:lnTo>
                    <a:pt x="4841" y="10368"/>
                  </a:lnTo>
                  <a:lnTo>
                    <a:pt x="5090" y="14256"/>
                  </a:lnTo>
                  <a:lnTo>
                    <a:pt x="4841" y="18144"/>
                  </a:lnTo>
                  <a:lnTo>
                    <a:pt x="3848" y="21600"/>
                  </a:lnTo>
                  <a:lnTo>
                    <a:pt x="2731" y="19008"/>
                  </a:lnTo>
                  <a:lnTo>
                    <a:pt x="3103" y="12960"/>
                  </a:lnTo>
                  <a:lnTo>
                    <a:pt x="3848" y="8640"/>
                  </a:lnTo>
                  <a:lnTo>
                    <a:pt x="4717" y="4320"/>
                  </a:lnTo>
                  <a:lnTo>
                    <a:pt x="5338" y="2592"/>
                  </a:lnTo>
                  <a:lnTo>
                    <a:pt x="6331" y="864"/>
                  </a:lnTo>
                  <a:lnTo>
                    <a:pt x="7324" y="0"/>
                  </a:lnTo>
                  <a:lnTo>
                    <a:pt x="8441" y="1296"/>
                  </a:lnTo>
                  <a:lnTo>
                    <a:pt x="8938" y="4320"/>
                  </a:lnTo>
                  <a:lnTo>
                    <a:pt x="9434" y="7344"/>
                  </a:lnTo>
                  <a:lnTo>
                    <a:pt x="10055" y="11232"/>
                  </a:lnTo>
                  <a:lnTo>
                    <a:pt x="10055" y="15120"/>
                  </a:lnTo>
                  <a:lnTo>
                    <a:pt x="9807" y="19008"/>
                  </a:lnTo>
                  <a:lnTo>
                    <a:pt x="8895" y="21386"/>
                  </a:lnTo>
                  <a:lnTo>
                    <a:pt x="7945" y="18144"/>
                  </a:lnTo>
                  <a:lnTo>
                    <a:pt x="7945" y="14688"/>
                  </a:lnTo>
                  <a:lnTo>
                    <a:pt x="8069" y="10800"/>
                  </a:lnTo>
                  <a:lnTo>
                    <a:pt x="8565" y="6912"/>
                  </a:lnTo>
                  <a:lnTo>
                    <a:pt x="9559" y="5616"/>
                  </a:lnTo>
                  <a:cubicBezTo>
                    <a:pt x="9559" y="5616"/>
                    <a:pt x="10205" y="3090"/>
                    <a:pt x="10428" y="2592"/>
                  </a:cubicBezTo>
                  <a:cubicBezTo>
                    <a:pt x="10619" y="2162"/>
                    <a:pt x="11421" y="1296"/>
                    <a:pt x="11421" y="1296"/>
                  </a:cubicBezTo>
                  <a:lnTo>
                    <a:pt x="12166" y="432"/>
                  </a:lnTo>
                  <a:lnTo>
                    <a:pt x="13283" y="864"/>
                  </a:lnTo>
                  <a:lnTo>
                    <a:pt x="13761" y="3286"/>
                  </a:lnTo>
                  <a:lnTo>
                    <a:pt x="14400" y="6480"/>
                  </a:lnTo>
                  <a:lnTo>
                    <a:pt x="14524" y="9072"/>
                  </a:lnTo>
                  <a:lnTo>
                    <a:pt x="14768" y="12336"/>
                  </a:lnTo>
                  <a:lnTo>
                    <a:pt x="14772" y="16848"/>
                  </a:lnTo>
                  <a:lnTo>
                    <a:pt x="13761" y="21386"/>
                  </a:lnTo>
                  <a:lnTo>
                    <a:pt x="12662" y="15984"/>
                  </a:lnTo>
                  <a:lnTo>
                    <a:pt x="12586" y="12336"/>
                  </a:lnTo>
                  <a:lnTo>
                    <a:pt x="13407" y="9072"/>
                  </a:lnTo>
                  <a:lnTo>
                    <a:pt x="14648" y="3024"/>
                  </a:lnTo>
                  <a:lnTo>
                    <a:pt x="15766" y="1728"/>
                  </a:lnTo>
                  <a:lnTo>
                    <a:pt x="16634" y="2592"/>
                  </a:lnTo>
                  <a:lnTo>
                    <a:pt x="17752" y="3456"/>
                  </a:lnTo>
                  <a:lnTo>
                    <a:pt x="18993" y="6912"/>
                  </a:lnTo>
                  <a:lnTo>
                    <a:pt x="19969" y="12336"/>
                  </a:lnTo>
                  <a:lnTo>
                    <a:pt x="19969" y="15839"/>
                  </a:lnTo>
                  <a:lnTo>
                    <a:pt x="18962" y="18758"/>
                  </a:lnTo>
                  <a:lnTo>
                    <a:pt x="18291" y="21386"/>
                  </a:lnTo>
                  <a:lnTo>
                    <a:pt x="16613" y="15839"/>
                  </a:lnTo>
                  <a:cubicBezTo>
                    <a:pt x="16613" y="15839"/>
                    <a:pt x="16469" y="11834"/>
                    <a:pt x="16613" y="10876"/>
                  </a:cubicBezTo>
                  <a:cubicBezTo>
                    <a:pt x="16807" y="9590"/>
                    <a:pt x="18372" y="6048"/>
                    <a:pt x="18372" y="6048"/>
                  </a:cubicBezTo>
                  <a:lnTo>
                    <a:pt x="18993" y="2160"/>
                  </a:lnTo>
                  <a:lnTo>
                    <a:pt x="19986" y="3456"/>
                  </a:lnTo>
                  <a:lnTo>
                    <a:pt x="20855" y="6048"/>
                  </a:lnTo>
                  <a:lnTo>
                    <a:pt x="21600" y="108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269" name="Line"/>
          <p:cNvSpPr/>
          <p:nvPr/>
        </p:nvSpPr>
        <p:spPr>
          <a:xfrm flipV="1">
            <a:off x="2163211" y="5255986"/>
            <a:ext cx="393935" cy="317617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70" name="Line"/>
          <p:cNvSpPr/>
          <p:nvPr/>
        </p:nvSpPr>
        <p:spPr>
          <a:xfrm flipH="1">
            <a:off x="1965475" y="5482999"/>
            <a:ext cx="309535" cy="484640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71" name="Line"/>
          <p:cNvSpPr/>
          <p:nvPr/>
        </p:nvSpPr>
        <p:spPr>
          <a:xfrm flipH="1">
            <a:off x="1912546" y="5536965"/>
            <a:ext cx="294515" cy="254868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72" name="Line"/>
          <p:cNvSpPr/>
          <p:nvPr/>
        </p:nvSpPr>
        <p:spPr>
          <a:xfrm flipH="1">
            <a:off x="1790020" y="5333219"/>
            <a:ext cx="684429" cy="317303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73" name="Line"/>
          <p:cNvSpPr/>
          <p:nvPr/>
        </p:nvSpPr>
        <p:spPr>
          <a:xfrm flipV="1">
            <a:off x="1656290" y="5583859"/>
            <a:ext cx="485902" cy="271276"/>
          </a:xfrm>
          <a:prstGeom prst="line">
            <a:avLst/>
          </a:prstGeom>
          <a:ln w="508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74" name="Line"/>
          <p:cNvSpPr/>
          <p:nvPr/>
        </p:nvSpPr>
        <p:spPr>
          <a:xfrm flipH="1" rot="6563231">
            <a:off x="2257173" y="5446557"/>
            <a:ext cx="252180" cy="243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621" y="6048"/>
                </a:lnTo>
                <a:lnTo>
                  <a:pt x="1241" y="3888"/>
                </a:lnTo>
                <a:lnTo>
                  <a:pt x="1986" y="1296"/>
                </a:lnTo>
                <a:lnTo>
                  <a:pt x="2979" y="432"/>
                </a:lnTo>
                <a:lnTo>
                  <a:pt x="3848" y="3888"/>
                </a:lnTo>
                <a:lnTo>
                  <a:pt x="4593" y="6912"/>
                </a:lnTo>
                <a:lnTo>
                  <a:pt x="4841" y="10368"/>
                </a:lnTo>
                <a:lnTo>
                  <a:pt x="5090" y="14256"/>
                </a:lnTo>
                <a:lnTo>
                  <a:pt x="4841" y="18144"/>
                </a:lnTo>
                <a:lnTo>
                  <a:pt x="3848" y="21600"/>
                </a:lnTo>
                <a:lnTo>
                  <a:pt x="2731" y="19008"/>
                </a:lnTo>
                <a:lnTo>
                  <a:pt x="3103" y="12960"/>
                </a:lnTo>
                <a:lnTo>
                  <a:pt x="3848" y="8640"/>
                </a:lnTo>
                <a:lnTo>
                  <a:pt x="4717" y="4320"/>
                </a:lnTo>
                <a:lnTo>
                  <a:pt x="5338" y="2592"/>
                </a:lnTo>
                <a:lnTo>
                  <a:pt x="6331" y="864"/>
                </a:lnTo>
                <a:lnTo>
                  <a:pt x="7324" y="0"/>
                </a:lnTo>
                <a:lnTo>
                  <a:pt x="8441" y="1296"/>
                </a:lnTo>
                <a:lnTo>
                  <a:pt x="8938" y="4320"/>
                </a:lnTo>
                <a:lnTo>
                  <a:pt x="9434" y="7344"/>
                </a:lnTo>
                <a:lnTo>
                  <a:pt x="10055" y="11232"/>
                </a:lnTo>
                <a:lnTo>
                  <a:pt x="10055" y="15120"/>
                </a:lnTo>
                <a:lnTo>
                  <a:pt x="9807" y="19008"/>
                </a:lnTo>
                <a:lnTo>
                  <a:pt x="8895" y="21386"/>
                </a:lnTo>
                <a:lnTo>
                  <a:pt x="7945" y="18144"/>
                </a:lnTo>
                <a:lnTo>
                  <a:pt x="7945" y="14688"/>
                </a:lnTo>
                <a:lnTo>
                  <a:pt x="8069" y="10800"/>
                </a:lnTo>
                <a:lnTo>
                  <a:pt x="8565" y="6912"/>
                </a:lnTo>
                <a:lnTo>
                  <a:pt x="9559" y="5616"/>
                </a:lnTo>
                <a:cubicBezTo>
                  <a:pt x="9559" y="5616"/>
                  <a:pt x="10205" y="3090"/>
                  <a:pt x="10428" y="2592"/>
                </a:cubicBezTo>
                <a:cubicBezTo>
                  <a:pt x="10619" y="2162"/>
                  <a:pt x="11421" y="1296"/>
                  <a:pt x="11421" y="1296"/>
                </a:cubicBezTo>
                <a:lnTo>
                  <a:pt x="12166" y="432"/>
                </a:lnTo>
                <a:lnTo>
                  <a:pt x="13283" y="864"/>
                </a:lnTo>
                <a:lnTo>
                  <a:pt x="13761" y="3286"/>
                </a:lnTo>
                <a:lnTo>
                  <a:pt x="14400" y="6480"/>
                </a:lnTo>
                <a:lnTo>
                  <a:pt x="14524" y="9072"/>
                </a:lnTo>
                <a:lnTo>
                  <a:pt x="14768" y="12336"/>
                </a:lnTo>
                <a:lnTo>
                  <a:pt x="14772" y="16848"/>
                </a:lnTo>
                <a:lnTo>
                  <a:pt x="13761" y="21386"/>
                </a:lnTo>
                <a:lnTo>
                  <a:pt x="12662" y="15984"/>
                </a:lnTo>
                <a:lnTo>
                  <a:pt x="12586" y="12336"/>
                </a:lnTo>
                <a:lnTo>
                  <a:pt x="13407" y="9072"/>
                </a:lnTo>
                <a:lnTo>
                  <a:pt x="14648" y="3024"/>
                </a:lnTo>
                <a:lnTo>
                  <a:pt x="15766" y="1728"/>
                </a:lnTo>
                <a:lnTo>
                  <a:pt x="16634" y="2592"/>
                </a:lnTo>
                <a:lnTo>
                  <a:pt x="17752" y="3456"/>
                </a:lnTo>
                <a:lnTo>
                  <a:pt x="18993" y="6912"/>
                </a:lnTo>
                <a:lnTo>
                  <a:pt x="19969" y="12336"/>
                </a:lnTo>
                <a:lnTo>
                  <a:pt x="19969" y="15839"/>
                </a:lnTo>
                <a:lnTo>
                  <a:pt x="18962" y="18758"/>
                </a:lnTo>
                <a:lnTo>
                  <a:pt x="18291" y="21386"/>
                </a:lnTo>
                <a:lnTo>
                  <a:pt x="16613" y="15839"/>
                </a:lnTo>
                <a:cubicBezTo>
                  <a:pt x="16613" y="15839"/>
                  <a:pt x="16469" y="11834"/>
                  <a:pt x="16613" y="10876"/>
                </a:cubicBezTo>
                <a:cubicBezTo>
                  <a:pt x="16807" y="9590"/>
                  <a:pt x="18372" y="6048"/>
                  <a:pt x="18372" y="6048"/>
                </a:cubicBezTo>
                <a:lnTo>
                  <a:pt x="18993" y="2160"/>
                </a:lnTo>
                <a:lnTo>
                  <a:pt x="19986" y="3456"/>
                </a:lnTo>
                <a:lnTo>
                  <a:pt x="20855" y="6048"/>
                </a:lnTo>
                <a:lnTo>
                  <a:pt x="21600" y="10800"/>
                </a:lnTo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275" name="Line"/>
          <p:cNvSpPr/>
          <p:nvPr/>
        </p:nvSpPr>
        <p:spPr>
          <a:xfrm flipH="1" rot="9923229">
            <a:off x="2204078" y="5410489"/>
            <a:ext cx="202049" cy="36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621" y="6048"/>
                </a:lnTo>
                <a:lnTo>
                  <a:pt x="1241" y="3888"/>
                </a:lnTo>
                <a:lnTo>
                  <a:pt x="1986" y="1296"/>
                </a:lnTo>
                <a:lnTo>
                  <a:pt x="2979" y="432"/>
                </a:lnTo>
                <a:lnTo>
                  <a:pt x="3848" y="3888"/>
                </a:lnTo>
                <a:lnTo>
                  <a:pt x="4593" y="6912"/>
                </a:lnTo>
                <a:lnTo>
                  <a:pt x="4841" y="10368"/>
                </a:lnTo>
                <a:lnTo>
                  <a:pt x="5090" y="14256"/>
                </a:lnTo>
                <a:lnTo>
                  <a:pt x="4841" y="18144"/>
                </a:lnTo>
                <a:lnTo>
                  <a:pt x="3848" y="21600"/>
                </a:lnTo>
                <a:lnTo>
                  <a:pt x="2731" y="19008"/>
                </a:lnTo>
                <a:lnTo>
                  <a:pt x="3103" y="12960"/>
                </a:lnTo>
                <a:lnTo>
                  <a:pt x="3848" y="8640"/>
                </a:lnTo>
                <a:lnTo>
                  <a:pt x="4717" y="4320"/>
                </a:lnTo>
                <a:lnTo>
                  <a:pt x="5338" y="2592"/>
                </a:lnTo>
                <a:lnTo>
                  <a:pt x="6331" y="864"/>
                </a:lnTo>
                <a:lnTo>
                  <a:pt x="7324" y="0"/>
                </a:lnTo>
                <a:lnTo>
                  <a:pt x="8441" y="1296"/>
                </a:lnTo>
                <a:lnTo>
                  <a:pt x="8938" y="4320"/>
                </a:lnTo>
                <a:lnTo>
                  <a:pt x="9434" y="7344"/>
                </a:lnTo>
                <a:lnTo>
                  <a:pt x="10055" y="11232"/>
                </a:lnTo>
                <a:lnTo>
                  <a:pt x="10055" y="15120"/>
                </a:lnTo>
                <a:lnTo>
                  <a:pt x="9807" y="19008"/>
                </a:lnTo>
                <a:lnTo>
                  <a:pt x="8895" y="21386"/>
                </a:lnTo>
                <a:lnTo>
                  <a:pt x="7945" y="18144"/>
                </a:lnTo>
                <a:lnTo>
                  <a:pt x="7945" y="14688"/>
                </a:lnTo>
                <a:lnTo>
                  <a:pt x="8069" y="10800"/>
                </a:lnTo>
                <a:lnTo>
                  <a:pt x="8565" y="6912"/>
                </a:lnTo>
                <a:lnTo>
                  <a:pt x="9559" y="5616"/>
                </a:lnTo>
                <a:cubicBezTo>
                  <a:pt x="9559" y="5616"/>
                  <a:pt x="10205" y="3090"/>
                  <a:pt x="10428" y="2592"/>
                </a:cubicBezTo>
                <a:cubicBezTo>
                  <a:pt x="10619" y="2162"/>
                  <a:pt x="11421" y="1296"/>
                  <a:pt x="11421" y="1296"/>
                </a:cubicBezTo>
                <a:lnTo>
                  <a:pt x="12166" y="432"/>
                </a:lnTo>
                <a:lnTo>
                  <a:pt x="13283" y="864"/>
                </a:lnTo>
                <a:lnTo>
                  <a:pt x="13761" y="3286"/>
                </a:lnTo>
                <a:lnTo>
                  <a:pt x="14400" y="6480"/>
                </a:lnTo>
                <a:lnTo>
                  <a:pt x="14524" y="9072"/>
                </a:lnTo>
                <a:lnTo>
                  <a:pt x="14768" y="12336"/>
                </a:lnTo>
                <a:lnTo>
                  <a:pt x="14772" y="16848"/>
                </a:lnTo>
                <a:lnTo>
                  <a:pt x="13761" y="21386"/>
                </a:lnTo>
                <a:lnTo>
                  <a:pt x="12662" y="15984"/>
                </a:lnTo>
                <a:lnTo>
                  <a:pt x="12586" y="12336"/>
                </a:lnTo>
                <a:lnTo>
                  <a:pt x="13407" y="9072"/>
                </a:lnTo>
                <a:lnTo>
                  <a:pt x="14648" y="3024"/>
                </a:lnTo>
                <a:lnTo>
                  <a:pt x="15766" y="1728"/>
                </a:lnTo>
                <a:lnTo>
                  <a:pt x="16634" y="2592"/>
                </a:lnTo>
                <a:lnTo>
                  <a:pt x="17752" y="3456"/>
                </a:lnTo>
                <a:lnTo>
                  <a:pt x="18993" y="6912"/>
                </a:lnTo>
                <a:lnTo>
                  <a:pt x="19969" y="12336"/>
                </a:lnTo>
                <a:lnTo>
                  <a:pt x="19969" y="15839"/>
                </a:lnTo>
                <a:lnTo>
                  <a:pt x="18962" y="18758"/>
                </a:lnTo>
                <a:lnTo>
                  <a:pt x="18291" y="21386"/>
                </a:lnTo>
                <a:lnTo>
                  <a:pt x="16613" y="15839"/>
                </a:lnTo>
                <a:cubicBezTo>
                  <a:pt x="16613" y="15839"/>
                  <a:pt x="16469" y="11834"/>
                  <a:pt x="16613" y="10876"/>
                </a:cubicBezTo>
                <a:cubicBezTo>
                  <a:pt x="16807" y="9590"/>
                  <a:pt x="18372" y="6048"/>
                  <a:pt x="18372" y="6048"/>
                </a:cubicBezTo>
                <a:lnTo>
                  <a:pt x="18993" y="2160"/>
                </a:lnTo>
                <a:lnTo>
                  <a:pt x="19986" y="3456"/>
                </a:lnTo>
                <a:lnTo>
                  <a:pt x="20855" y="6048"/>
                </a:lnTo>
                <a:lnTo>
                  <a:pt x="21600" y="10800"/>
                </a:lnTo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276" name="Circle"/>
          <p:cNvSpPr/>
          <p:nvPr/>
        </p:nvSpPr>
        <p:spPr>
          <a:xfrm>
            <a:off x="2534293" y="5192714"/>
            <a:ext cx="78307" cy="78307"/>
          </a:xfrm>
          <a:prstGeom prst="ellipse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277" name="Oval"/>
          <p:cNvSpPr/>
          <p:nvPr/>
        </p:nvSpPr>
        <p:spPr>
          <a:xfrm rot="1919745">
            <a:off x="2857498" y="4445000"/>
            <a:ext cx="622303" cy="355601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278" name="Oval"/>
          <p:cNvSpPr/>
          <p:nvPr/>
        </p:nvSpPr>
        <p:spPr>
          <a:xfrm rot="1919745">
            <a:off x="1697939" y="5484554"/>
            <a:ext cx="622303" cy="355603"/>
          </a:xfrm>
          <a:prstGeom prst="ellipse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279" name="Line"/>
          <p:cNvSpPr/>
          <p:nvPr/>
        </p:nvSpPr>
        <p:spPr>
          <a:xfrm flipV="1">
            <a:off x="2569914" y="4829273"/>
            <a:ext cx="820988" cy="435076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80" name="Line"/>
          <p:cNvSpPr/>
          <p:nvPr/>
        </p:nvSpPr>
        <p:spPr>
          <a:xfrm flipV="1">
            <a:off x="2553890" y="4446090"/>
            <a:ext cx="362200" cy="80883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81" name="Line"/>
          <p:cNvSpPr/>
          <p:nvPr/>
        </p:nvSpPr>
        <p:spPr>
          <a:xfrm flipH="1">
            <a:off x="2297111" y="5271492"/>
            <a:ext cx="259509" cy="555428"/>
          </a:xfrm>
          <a:prstGeom prst="line">
            <a:avLst/>
          </a:prstGeom>
          <a:ln w="127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82" name="Line"/>
          <p:cNvSpPr/>
          <p:nvPr/>
        </p:nvSpPr>
        <p:spPr>
          <a:xfrm flipH="1">
            <a:off x="1828948" y="5217367"/>
            <a:ext cx="738785" cy="223045"/>
          </a:xfrm>
          <a:prstGeom prst="line">
            <a:avLst/>
          </a:prstGeom>
          <a:ln w="12700">
            <a:solidFill>
              <a:srgbClr val="FF26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83" name="G.L. Ma, PRC 89, 024902 (2014)"/>
          <p:cNvSpPr txBox="1"/>
          <p:nvPr/>
        </p:nvSpPr>
        <p:spPr>
          <a:xfrm>
            <a:off x="8026400" y="1142045"/>
            <a:ext cx="4800600" cy="382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algn="l">
              <a:spcBef>
                <a:spcPts val="2100"/>
              </a:spcBef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G.L. Ma, PRC 89, 024902 (2014)</a:t>
            </a:r>
          </a:p>
        </p:txBody>
      </p:sp>
      <p:sp>
        <p:nvSpPr>
          <p:cNvPr id="1284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285" name="Leading vs subleading jet shapes"/>
          <p:cNvSpPr txBox="1"/>
          <p:nvPr/>
        </p:nvSpPr>
        <p:spPr>
          <a:xfrm>
            <a:off x="806450" y="108014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Leading vs subleading jet shapes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7" name="fragmentfuc_pp_ratio_v9.gif" descr="fragmentfuc_pp_ratio_v9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1142270"/>
            <a:ext cx="6604000" cy="476323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90" name="Group"/>
          <p:cNvGrpSpPr/>
          <p:nvPr/>
        </p:nvGrpSpPr>
        <p:grpSpPr>
          <a:xfrm>
            <a:off x="6490447" y="1035998"/>
            <a:ext cx="6794165" cy="4762501"/>
            <a:chOff x="0" y="0"/>
            <a:chExt cx="6794163" cy="4762500"/>
          </a:xfrm>
        </p:grpSpPr>
        <p:pic>
          <p:nvPicPr>
            <p:cNvPr id="1288" name="fragmentfuc_cen0_1p5mb_zpct0_diffstage_v21.gif" descr="fragmentfuc_cen0_1p5mb_zpct0_diffstage_v21.gi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11297" y="0"/>
              <a:ext cx="6682866" cy="4762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89" name="R(ξ)= D(ξ)Pb+Pb/D(ξ)p+p"/>
            <p:cNvSpPr txBox="1"/>
            <p:nvPr/>
          </p:nvSpPr>
          <p:spPr>
            <a:xfrm rot="16200000">
              <a:off x="-1270750" y="1667531"/>
              <a:ext cx="2976443" cy="43494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sz="2300">
                  <a:latin typeface="Arial"/>
                  <a:ea typeface="Arial"/>
                  <a:cs typeface="Arial"/>
                  <a:sym typeface="Arial"/>
                </a:defRPr>
              </a:pPr>
              <a:r>
                <a:t>R(ξ)= D(ξ)</a:t>
              </a:r>
              <a:r>
                <a:rPr baseline="-5998"/>
                <a:t>Pb+Pb</a:t>
              </a:r>
              <a:r>
                <a:t>/D(ξ)</a:t>
              </a:r>
              <a:r>
                <a:rPr baseline="-5998"/>
                <a:t>p+p</a:t>
              </a:r>
            </a:p>
          </p:txBody>
        </p:sp>
      </p:grpSp>
      <p:grpSp>
        <p:nvGrpSpPr>
          <p:cNvPr id="1338" name="Group"/>
          <p:cNvGrpSpPr/>
          <p:nvPr/>
        </p:nvGrpSpPr>
        <p:grpSpPr>
          <a:xfrm>
            <a:off x="674109" y="5844502"/>
            <a:ext cx="11658603" cy="2273302"/>
            <a:chOff x="0" y="0"/>
            <a:chExt cx="11658601" cy="2273300"/>
          </a:xfrm>
        </p:grpSpPr>
        <p:pic>
          <p:nvPicPr>
            <p:cNvPr id="1291" name="droppedImage.tiff" descr="droppedImage.tif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0"/>
              <a:ext cx="11658603" cy="22733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92" name="Line"/>
            <p:cNvSpPr/>
            <p:nvPr/>
          </p:nvSpPr>
          <p:spPr>
            <a:xfrm flipV="1">
              <a:off x="2125917" y="1018402"/>
              <a:ext cx="1116691" cy="1061896"/>
            </a:xfrm>
            <a:prstGeom prst="line">
              <a:avLst/>
            </a:prstGeom>
            <a:noFill/>
            <a:ln w="1905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93" name="Line"/>
            <p:cNvSpPr/>
            <p:nvPr/>
          </p:nvSpPr>
          <p:spPr>
            <a:xfrm flipV="1">
              <a:off x="2599612" y="844625"/>
              <a:ext cx="516908" cy="850"/>
            </a:xfrm>
            <a:prstGeom prst="line">
              <a:avLst/>
            </a:prstGeom>
            <a:noFill/>
            <a:ln w="1905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94" name="Line"/>
            <p:cNvSpPr/>
            <p:nvPr/>
          </p:nvSpPr>
          <p:spPr>
            <a:xfrm>
              <a:off x="3098576" y="834128"/>
              <a:ext cx="162231" cy="134324"/>
            </a:xfrm>
            <a:prstGeom prst="line">
              <a:avLst/>
            </a:prstGeom>
            <a:noFill/>
            <a:ln w="1905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95" name="Line"/>
            <p:cNvSpPr/>
            <p:nvPr/>
          </p:nvSpPr>
          <p:spPr>
            <a:xfrm rot="10800000">
              <a:off x="3239073" y="924235"/>
              <a:ext cx="398148" cy="126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lnTo>
                    <a:pt x="621" y="6048"/>
                  </a:lnTo>
                  <a:lnTo>
                    <a:pt x="1241" y="3888"/>
                  </a:lnTo>
                  <a:lnTo>
                    <a:pt x="1986" y="1296"/>
                  </a:lnTo>
                  <a:lnTo>
                    <a:pt x="2979" y="432"/>
                  </a:lnTo>
                  <a:lnTo>
                    <a:pt x="3848" y="3888"/>
                  </a:lnTo>
                  <a:lnTo>
                    <a:pt x="4593" y="6912"/>
                  </a:lnTo>
                  <a:lnTo>
                    <a:pt x="4841" y="10368"/>
                  </a:lnTo>
                  <a:lnTo>
                    <a:pt x="5090" y="14256"/>
                  </a:lnTo>
                  <a:lnTo>
                    <a:pt x="4841" y="18144"/>
                  </a:lnTo>
                  <a:lnTo>
                    <a:pt x="3848" y="21600"/>
                  </a:lnTo>
                  <a:lnTo>
                    <a:pt x="2731" y="19008"/>
                  </a:lnTo>
                  <a:lnTo>
                    <a:pt x="3103" y="12960"/>
                  </a:lnTo>
                  <a:lnTo>
                    <a:pt x="3848" y="8640"/>
                  </a:lnTo>
                  <a:lnTo>
                    <a:pt x="4717" y="4320"/>
                  </a:lnTo>
                  <a:lnTo>
                    <a:pt x="5338" y="2592"/>
                  </a:lnTo>
                  <a:lnTo>
                    <a:pt x="6331" y="864"/>
                  </a:lnTo>
                  <a:lnTo>
                    <a:pt x="7324" y="0"/>
                  </a:lnTo>
                  <a:lnTo>
                    <a:pt x="8441" y="1296"/>
                  </a:lnTo>
                  <a:lnTo>
                    <a:pt x="8938" y="4320"/>
                  </a:lnTo>
                  <a:lnTo>
                    <a:pt x="9434" y="7344"/>
                  </a:lnTo>
                  <a:lnTo>
                    <a:pt x="10055" y="11232"/>
                  </a:lnTo>
                  <a:lnTo>
                    <a:pt x="10055" y="15120"/>
                  </a:lnTo>
                  <a:lnTo>
                    <a:pt x="9807" y="19008"/>
                  </a:lnTo>
                  <a:lnTo>
                    <a:pt x="8895" y="21386"/>
                  </a:lnTo>
                  <a:lnTo>
                    <a:pt x="7945" y="18144"/>
                  </a:lnTo>
                  <a:lnTo>
                    <a:pt x="7945" y="14688"/>
                  </a:lnTo>
                  <a:lnTo>
                    <a:pt x="8069" y="10800"/>
                  </a:lnTo>
                  <a:lnTo>
                    <a:pt x="8566" y="6912"/>
                  </a:lnTo>
                  <a:lnTo>
                    <a:pt x="9559" y="5616"/>
                  </a:lnTo>
                  <a:cubicBezTo>
                    <a:pt x="9559" y="5616"/>
                    <a:pt x="10205" y="3090"/>
                    <a:pt x="10428" y="2592"/>
                  </a:cubicBezTo>
                  <a:cubicBezTo>
                    <a:pt x="10619" y="2162"/>
                    <a:pt x="11421" y="1296"/>
                    <a:pt x="11421" y="1296"/>
                  </a:cubicBezTo>
                  <a:lnTo>
                    <a:pt x="12166" y="432"/>
                  </a:lnTo>
                  <a:lnTo>
                    <a:pt x="13283" y="864"/>
                  </a:lnTo>
                  <a:lnTo>
                    <a:pt x="13761" y="3286"/>
                  </a:lnTo>
                  <a:lnTo>
                    <a:pt x="14400" y="6480"/>
                  </a:lnTo>
                  <a:lnTo>
                    <a:pt x="14524" y="9072"/>
                  </a:lnTo>
                  <a:lnTo>
                    <a:pt x="14768" y="12336"/>
                  </a:lnTo>
                  <a:lnTo>
                    <a:pt x="14772" y="16848"/>
                  </a:lnTo>
                  <a:lnTo>
                    <a:pt x="13761" y="21386"/>
                  </a:lnTo>
                  <a:lnTo>
                    <a:pt x="12662" y="15984"/>
                  </a:lnTo>
                  <a:lnTo>
                    <a:pt x="12586" y="12336"/>
                  </a:lnTo>
                  <a:lnTo>
                    <a:pt x="13407" y="9072"/>
                  </a:lnTo>
                  <a:lnTo>
                    <a:pt x="14648" y="3024"/>
                  </a:lnTo>
                  <a:lnTo>
                    <a:pt x="15766" y="1728"/>
                  </a:lnTo>
                  <a:lnTo>
                    <a:pt x="16634" y="2592"/>
                  </a:lnTo>
                  <a:lnTo>
                    <a:pt x="17752" y="3456"/>
                  </a:lnTo>
                  <a:lnTo>
                    <a:pt x="18993" y="6912"/>
                  </a:lnTo>
                  <a:lnTo>
                    <a:pt x="19969" y="12336"/>
                  </a:lnTo>
                  <a:lnTo>
                    <a:pt x="19969" y="15839"/>
                  </a:lnTo>
                  <a:lnTo>
                    <a:pt x="18962" y="18758"/>
                  </a:lnTo>
                  <a:lnTo>
                    <a:pt x="18291" y="21386"/>
                  </a:lnTo>
                  <a:lnTo>
                    <a:pt x="16613" y="15839"/>
                  </a:lnTo>
                  <a:cubicBezTo>
                    <a:pt x="16613" y="15839"/>
                    <a:pt x="16469" y="11834"/>
                    <a:pt x="16613" y="10876"/>
                  </a:cubicBezTo>
                  <a:cubicBezTo>
                    <a:pt x="16807" y="9590"/>
                    <a:pt x="18372" y="6048"/>
                    <a:pt x="18372" y="6048"/>
                  </a:cubicBezTo>
                  <a:lnTo>
                    <a:pt x="18993" y="2160"/>
                  </a:lnTo>
                  <a:lnTo>
                    <a:pt x="19986" y="3456"/>
                  </a:lnTo>
                  <a:lnTo>
                    <a:pt x="20855" y="6048"/>
                  </a:lnTo>
                  <a:lnTo>
                    <a:pt x="21600" y="10800"/>
                  </a:lnTo>
                </a:path>
              </a:pathLst>
            </a:custGeom>
            <a:noFill/>
            <a:ln w="1905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96" name="Line"/>
            <p:cNvSpPr/>
            <p:nvPr/>
          </p:nvSpPr>
          <p:spPr>
            <a:xfrm rot="7523297">
              <a:off x="2929427" y="455718"/>
              <a:ext cx="667696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97" name="Line"/>
            <p:cNvSpPr/>
            <p:nvPr/>
          </p:nvSpPr>
          <p:spPr>
            <a:xfrm flipV="1">
              <a:off x="4405889" y="904102"/>
              <a:ext cx="1116690" cy="1061896"/>
            </a:xfrm>
            <a:prstGeom prst="line">
              <a:avLst/>
            </a:prstGeom>
            <a:noFill/>
            <a:ln w="1905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298" name="Line"/>
            <p:cNvSpPr/>
            <p:nvPr/>
          </p:nvSpPr>
          <p:spPr>
            <a:xfrm rot="7523297">
              <a:off x="5349098" y="531918"/>
              <a:ext cx="667695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99" name="Line"/>
            <p:cNvSpPr/>
            <p:nvPr/>
          </p:nvSpPr>
          <p:spPr>
            <a:xfrm flipV="1">
              <a:off x="4923691" y="863537"/>
              <a:ext cx="512194" cy="390551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00" name="Line"/>
            <p:cNvSpPr/>
            <p:nvPr/>
          </p:nvSpPr>
          <p:spPr>
            <a:xfrm flipV="1">
              <a:off x="4787385" y="1225849"/>
              <a:ext cx="276905" cy="244166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01" name="Line"/>
            <p:cNvSpPr/>
            <p:nvPr/>
          </p:nvSpPr>
          <p:spPr>
            <a:xfrm flipV="1">
              <a:off x="4659149" y="1154958"/>
              <a:ext cx="293249" cy="194906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02" name="Line"/>
            <p:cNvSpPr/>
            <p:nvPr/>
          </p:nvSpPr>
          <p:spPr>
            <a:xfrm flipV="1">
              <a:off x="4426011" y="1482607"/>
              <a:ext cx="276905" cy="244165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03" name="Line"/>
            <p:cNvSpPr/>
            <p:nvPr/>
          </p:nvSpPr>
          <p:spPr>
            <a:xfrm flipV="1">
              <a:off x="4503362" y="1330258"/>
              <a:ext cx="276905" cy="244166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04" name="Line"/>
            <p:cNvSpPr/>
            <p:nvPr/>
          </p:nvSpPr>
          <p:spPr>
            <a:xfrm flipV="1">
              <a:off x="4862032" y="933183"/>
              <a:ext cx="382977" cy="212344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05" name="Line"/>
            <p:cNvSpPr/>
            <p:nvPr/>
          </p:nvSpPr>
          <p:spPr>
            <a:xfrm flipV="1">
              <a:off x="4457653" y="1211768"/>
              <a:ext cx="276905" cy="244166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06" name="Line"/>
            <p:cNvSpPr/>
            <p:nvPr/>
          </p:nvSpPr>
          <p:spPr>
            <a:xfrm flipV="1">
              <a:off x="5072927" y="1040163"/>
              <a:ext cx="376132" cy="522874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07" name="Line"/>
            <p:cNvSpPr/>
            <p:nvPr/>
          </p:nvSpPr>
          <p:spPr>
            <a:xfrm flipV="1">
              <a:off x="4860880" y="1421706"/>
              <a:ext cx="236358" cy="283598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08" name="Line"/>
            <p:cNvSpPr/>
            <p:nvPr/>
          </p:nvSpPr>
          <p:spPr>
            <a:xfrm flipV="1">
              <a:off x="4984557" y="1531580"/>
              <a:ext cx="186661" cy="298564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09" name="Line"/>
            <p:cNvSpPr/>
            <p:nvPr/>
          </p:nvSpPr>
          <p:spPr>
            <a:xfrm flipV="1">
              <a:off x="4614288" y="1790092"/>
              <a:ext cx="236358" cy="283598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10" name="Line"/>
            <p:cNvSpPr/>
            <p:nvPr/>
          </p:nvSpPr>
          <p:spPr>
            <a:xfrm flipV="1">
              <a:off x="4764423" y="1708527"/>
              <a:ext cx="236359" cy="283599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11" name="Line"/>
            <p:cNvSpPr/>
            <p:nvPr/>
          </p:nvSpPr>
          <p:spPr>
            <a:xfrm flipV="1">
              <a:off x="5183163" y="1232905"/>
              <a:ext cx="201594" cy="388743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12" name="Line"/>
            <p:cNvSpPr/>
            <p:nvPr/>
          </p:nvSpPr>
          <p:spPr>
            <a:xfrm flipV="1">
              <a:off x="4884140" y="1750918"/>
              <a:ext cx="236358" cy="283598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13" name="Line"/>
            <p:cNvSpPr/>
            <p:nvPr/>
          </p:nvSpPr>
          <p:spPr>
            <a:xfrm flipV="1">
              <a:off x="6797096" y="904102"/>
              <a:ext cx="1116690" cy="1061896"/>
            </a:xfrm>
            <a:prstGeom prst="line">
              <a:avLst/>
            </a:prstGeom>
            <a:noFill/>
            <a:ln w="19050" cap="flat">
              <a:solidFill>
                <a:srgbClr val="FF40FF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14" name="Line"/>
            <p:cNvSpPr/>
            <p:nvPr/>
          </p:nvSpPr>
          <p:spPr>
            <a:xfrm flipV="1">
              <a:off x="7314898" y="863537"/>
              <a:ext cx="512194" cy="390551"/>
            </a:xfrm>
            <a:prstGeom prst="line">
              <a:avLst/>
            </a:prstGeom>
            <a:noFill/>
            <a:ln w="25400" cap="flat">
              <a:solidFill>
                <a:srgbClr val="FF40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15" name="Line"/>
            <p:cNvSpPr/>
            <p:nvPr/>
          </p:nvSpPr>
          <p:spPr>
            <a:xfrm flipV="1">
              <a:off x="7178593" y="1225849"/>
              <a:ext cx="276905" cy="244166"/>
            </a:xfrm>
            <a:prstGeom prst="line">
              <a:avLst/>
            </a:prstGeom>
            <a:noFill/>
            <a:ln w="25400" cap="flat">
              <a:solidFill>
                <a:srgbClr val="FF40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16" name="Line"/>
            <p:cNvSpPr/>
            <p:nvPr/>
          </p:nvSpPr>
          <p:spPr>
            <a:xfrm flipV="1">
              <a:off x="7050357" y="1154958"/>
              <a:ext cx="293249" cy="194906"/>
            </a:xfrm>
            <a:prstGeom prst="line">
              <a:avLst/>
            </a:prstGeom>
            <a:noFill/>
            <a:ln w="25400" cap="flat">
              <a:solidFill>
                <a:srgbClr val="FF40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17" name="Line"/>
            <p:cNvSpPr/>
            <p:nvPr/>
          </p:nvSpPr>
          <p:spPr>
            <a:xfrm flipV="1">
              <a:off x="6817218" y="1482607"/>
              <a:ext cx="276905" cy="244165"/>
            </a:xfrm>
            <a:prstGeom prst="line">
              <a:avLst/>
            </a:prstGeom>
            <a:noFill/>
            <a:ln w="25400" cap="flat">
              <a:solidFill>
                <a:srgbClr val="FF40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18" name="Line"/>
            <p:cNvSpPr/>
            <p:nvPr/>
          </p:nvSpPr>
          <p:spPr>
            <a:xfrm flipV="1">
              <a:off x="7464134" y="1040163"/>
              <a:ext cx="376132" cy="522874"/>
            </a:xfrm>
            <a:prstGeom prst="line">
              <a:avLst/>
            </a:prstGeom>
            <a:noFill/>
            <a:ln w="25400" cap="flat">
              <a:solidFill>
                <a:srgbClr val="FF40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19" name="Line"/>
            <p:cNvSpPr/>
            <p:nvPr/>
          </p:nvSpPr>
          <p:spPr>
            <a:xfrm flipV="1">
              <a:off x="7375764" y="1531579"/>
              <a:ext cx="186661" cy="298564"/>
            </a:xfrm>
            <a:prstGeom prst="line">
              <a:avLst/>
            </a:prstGeom>
            <a:noFill/>
            <a:ln w="25400" cap="flat">
              <a:solidFill>
                <a:srgbClr val="FF40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20" name="Line"/>
            <p:cNvSpPr/>
            <p:nvPr/>
          </p:nvSpPr>
          <p:spPr>
            <a:xfrm flipV="1">
              <a:off x="7005495" y="1790091"/>
              <a:ext cx="236358" cy="283599"/>
            </a:xfrm>
            <a:prstGeom prst="line">
              <a:avLst/>
            </a:prstGeom>
            <a:noFill/>
            <a:ln w="25400" cap="flat">
              <a:solidFill>
                <a:srgbClr val="FF40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21" name="Line"/>
            <p:cNvSpPr/>
            <p:nvPr/>
          </p:nvSpPr>
          <p:spPr>
            <a:xfrm flipV="1">
              <a:off x="7155630" y="1708527"/>
              <a:ext cx="236358" cy="283599"/>
            </a:xfrm>
            <a:prstGeom prst="line">
              <a:avLst/>
            </a:prstGeom>
            <a:noFill/>
            <a:ln w="25400" cap="flat">
              <a:solidFill>
                <a:srgbClr val="FF40FF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22" name="Line"/>
            <p:cNvSpPr/>
            <p:nvPr/>
          </p:nvSpPr>
          <p:spPr>
            <a:xfrm flipV="1">
              <a:off x="9511886" y="904102"/>
              <a:ext cx="1116690" cy="106189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23" name="Line"/>
            <p:cNvSpPr/>
            <p:nvPr/>
          </p:nvSpPr>
          <p:spPr>
            <a:xfrm flipV="1">
              <a:off x="10029688" y="863537"/>
              <a:ext cx="512194" cy="39055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24" name="Line"/>
            <p:cNvSpPr/>
            <p:nvPr/>
          </p:nvSpPr>
          <p:spPr>
            <a:xfrm flipV="1">
              <a:off x="9893383" y="1225849"/>
              <a:ext cx="276905" cy="24416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25" name="Line"/>
            <p:cNvSpPr/>
            <p:nvPr/>
          </p:nvSpPr>
          <p:spPr>
            <a:xfrm flipV="1">
              <a:off x="9765147" y="1154958"/>
              <a:ext cx="293249" cy="19490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26" name="Line"/>
            <p:cNvSpPr/>
            <p:nvPr/>
          </p:nvSpPr>
          <p:spPr>
            <a:xfrm flipV="1">
              <a:off x="9532008" y="1482607"/>
              <a:ext cx="276905" cy="24416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27" name="Line"/>
            <p:cNvSpPr/>
            <p:nvPr/>
          </p:nvSpPr>
          <p:spPr>
            <a:xfrm flipV="1">
              <a:off x="10178924" y="1040163"/>
              <a:ext cx="376132" cy="5228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28" name="Line"/>
            <p:cNvSpPr/>
            <p:nvPr/>
          </p:nvSpPr>
          <p:spPr>
            <a:xfrm flipV="1">
              <a:off x="9720285" y="1790091"/>
              <a:ext cx="236358" cy="28359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29" name="Line"/>
            <p:cNvSpPr/>
            <p:nvPr/>
          </p:nvSpPr>
          <p:spPr>
            <a:xfrm flipV="1">
              <a:off x="9870420" y="1708527"/>
              <a:ext cx="236358" cy="28359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330" name="Line"/>
            <p:cNvSpPr/>
            <p:nvPr/>
          </p:nvSpPr>
          <p:spPr>
            <a:xfrm rot="7523297">
              <a:off x="5442376" y="392218"/>
              <a:ext cx="667695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1" name="Line"/>
            <p:cNvSpPr/>
            <p:nvPr/>
          </p:nvSpPr>
          <p:spPr>
            <a:xfrm rot="7523297">
              <a:off x="7741077" y="519218"/>
              <a:ext cx="667694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FF40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2" name="Line"/>
            <p:cNvSpPr/>
            <p:nvPr/>
          </p:nvSpPr>
          <p:spPr>
            <a:xfrm rot="7523297">
              <a:off x="7829977" y="379518"/>
              <a:ext cx="667694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FF40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3" name="Line"/>
            <p:cNvSpPr/>
            <p:nvPr/>
          </p:nvSpPr>
          <p:spPr>
            <a:xfrm rot="7523297">
              <a:off x="10446177" y="519218"/>
              <a:ext cx="667695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4" name="Line"/>
            <p:cNvSpPr/>
            <p:nvPr/>
          </p:nvSpPr>
          <p:spPr>
            <a:xfrm rot="7523297">
              <a:off x="10535077" y="379518"/>
              <a:ext cx="667695" cy="147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278"/>
                  </a:moveTo>
                  <a:lnTo>
                    <a:pt x="611" y="7902"/>
                  </a:lnTo>
                  <a:lnTo>
                    <a:pt x="1223" y="4215"/>
                  </a:lnTo>
                  <a:lnTo>
                    <a:pt x="1936" y="4215"/>
                  </a:lnTo>
                  <a:lnTo>
                    <a:pt x="2445" y="9483"/>
                  </a:lnTo>
                  <a:lnTo>
                    <a:pt x="2751" y="13171"/>
                  </a:lnTo>
                  <a:lnTo>
                    <a:pt x="3362" y="17385"/>
                  </a:lnTo>
                  <a:lnTo>
                    <a:pt x="3668" y="20019"/>
                  </a:lnTo>
                  <a:lnTo>
                    <a:pt x="4279" y="21073"/>
                  </a:lnTo>
                  <a:lnTo>
                    <a:pt x="5196" y="16859"/>
                  </a:lnTo>
                  <a:lnTo>
                    <a:pt x="5298" y="13171"/>
                  </a:lnTo>
                  <a:lnTo>
                    <a:pt x="5706" y="8956"/>
                  </a:lnTo>
                  <a:lnTo>
                    <a:pt x="6113" y="5268"/>
                  </a:lnTo>
                  <a:lnTo>
                    <a:pt x="6623" y="2107"/>
                  </a:lnTo>
                  <a:lnTo>
                    <a:pt x="7234" y="2107"/>
                  </a:lnTo>
                  <a:lnTo>
                    <a:pt x="7438" y="5268"/>
                  </a:lnTo>
                  <a:lnTo>
                    <a:pt x="8049" y="10537"/>
                  </a:lnTo>
                  <a:lnTo>
                    <a:pt x="8660" y="14224"/>
                  </a:lnTo>
                  <a:lnTo>
                    <a:pt x="8864" y="17912"/>
                  </a:lnTo>
                  <a:lnTo>
                    <a:pt x="9374" y="21600"/>
                  </a:lnTo>
                  <a:lnTo>
                    <a:pt x="9985" y="20546"/>
                  </a:lnTo>
                  <a:lnTo>
                    <a:pt x="10494" y="16332"/>
                  </a:lnTo>
                  <a:lnTo>
                    <a:pt x="10698" y="10010"/>
                  </a:lnTo>
                  <a:lnTo>
                    <a:pt x="11106" y="6849"/>
                  </a:lnTo>
                  <a:lnTo>
                    <a:pt x="11411" y="3161"/>
                  </a:lnTo>
                  <a:lnTo>
                    <a:pt x="11921" y="2107"/>
                  </a:lnTo>
                  <a:lnTo>
                    <a:pt x="12634" y="3161"/>
                  </a:lnTo>
                  <a:lnTo>
                    <a:pt x="13143" y="6849"/>
                  </a:lnTo>
                  <a:lnTo>
                    <a:pt x="13449" y="11590"/>
                  </a:lnTo>
                  <a:lnTo>
                    <a:pt x="14060" y="15278"/>
                  </a:lnTo>
                  <a:lnTo>
                    <a:pt x="14774" y="18439"/>
                  </a:lnTo>
                  <a:lnTo>
                    <a:pt x="15283" y="17912"/>
                  </a:lnTo>
                  <a:lnTo>
                    <a:pt x="15996" y="11590"/>
                  </a:lnTo>
                  <a:lnTo>
                    <a:pt x="16200" y="7902"/>
                  </a:lnTo>
                  <a:lnTo>
                    <a:pt x="16506" y="3161"/>
                  </a:lnTo>
                  <a:lnTo>
                    <a:pt x="16913" y="527"/>
                  </a:lnTo>
                  <a:lnTo>
                    <a:pt x="17525" y="0"/>
                  </a:lnTo>
                  <a:lnTo>
                    <a:pt x="18136" y="3161"/>
                  </a:lnTo>
                  <a:lnTo>
                    <a:pt x="18442" y="7376"/>
                  </a:lnTo>
                  <a:lnTo>
                    <a:pt x="18951" y="10010"/>
                  </a:lnTo>
                  <a:lnTo>
                    <a:pt x="19562" y="13698"/>
                  </a:lnTo>
                  <a:lnTo>
                    <a:pt x="20072" y="16332"/>
                  </a:lnTo>
                  <a:lnTo>
                    <a:pt x="20887" y="14751"/>
                  </a:lnTo>
                  <a:lnTo>
                    <a:pt x="21192" y="9483"/>
                  </a:lnTo>
                  <a:lnTo>
                    <a:pt x="21600" y="3161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5" name="Circle"/>
            <p:cNvSpPr/>
            <p:nvPr/>
          </p:nvSpPr>
          <p:spPr>
            <a:xfrm>
              <a:off x="5447289" y="835696"/>
              <a:ext cx="76203" cy="76203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6" name="Circle"/>
            <p:cNvSpPr/>
            <p:nvPr/>
          </p:nvSpPr>
          <p:spPr>
            <a:xfrm>
              <a:off x="7834889" y="835696"/>
              <a:ext cx="76203" cy="76203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rgbClr val="FF40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7" name="Circle"/>
            <p:cNvSpPr/>
            <p:nvPr/>
          </p:nvSpPr>
          <p:spPr>
            <a:xfrm>
              <a:off x="10578089" y="835696"/>
              <a:ext cx="76203" cy="76203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339" name="D(ξ)=1/NjetdNch/dξ"/>
          <p:cNvSpPr txBox="1"/>
          <p:nvPr/>
        </p:nvSpPr>
        <p:spPr>
          <a:xfrm>
            <a:off x="1511300" y="2500327"/>
            <a:ext cx="2434841" cy="434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t>D(ξ)=1/N</a:t>
            </a:r>
            <a:r>
              <a:rPr baseline="-5998"/>
              <a:t>jet</a:t>
            </a:r>
            <a:r>
              <a:t>dN</a:t>
            </a:r>
            <a:r>
              <a:rPr baseline="-5998"/>
              <a:t>ch</a:t>
            </a:r>
            <a:r>
              <a:t>/dξ</a:t>
            </a:r>
          </a:p>
        </p:txBody>
      </p:sp>
      <p:sp>
        <p:nvSpPr>
          <p:cNvPr id="1340" name="Line"/>
          <p:cNvSpPr/>
          <p:nvPr/>
        </p:nvSpPr>
        <p:spPr>
          <a:xfrm flipV="1">
            <a:off x="215899" y="1104961"/>
            <a:ext cx="12560405" cy="5"/>
          </a:xfrm>
          <a:prstGeom prst="line">
            <a:avLst/>
          </a:prstGeom>
          <a:ln w="12700">
            <a:solidFill>
              <a:srgbClr val="006D8F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41" name="Good agreement of jet fragmentation function between AMPT results and p+p data…"/>
          <p:cNvSpPr txBox="1"/>
          <p:nvPr/>
        </p:nvSpPr>
        <p:spPr>
          <a:xfrm>
            <a:off x="1028571" y="8278263"/>
            <a:ext cx="10947401" cy="715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l" defTabSz="442257">
              <a:lnSpc>
                <a:spcPct val="120000"/>
              </a:lnSpc>
              <a:buSzPct val="160000"/>
              <a:buFont typeface="Gill Sans"/>
              <a:buChar char="•"/>
              <a:defRPr sz="2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  Good agreement of jet fragmentation function between AMPT results and p+p data</a:t>
            </a:r>
          </a:p>
          <a:p>
            <a:pPr algn="l" defTabSz="442257">
              <a:lnSpc>
                <a:spcPct val="120000"/>
              </a:lnSpc>
              <a:buSzPct val="160000"/>
              <a:buFont typeface="Gill Sans"/>
              <a:buChar char="•"/>
              <a:defRPr sz="2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  Jet fragmentation function evolves, but none of them can describe the data in Pb+Pb.</a:t>
            </a:r>
          </a:p>
        </p:txBody>
      </p:sp>
      <p:sp>
        <p:nvSpPr>
          <p:cNvPr id="1342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343" name="G.L. Ma, PRC 88, 021902(R) (2013)"/>
          <p:cNvSpPr txBox="1"/>
          <p:nvPr/>
        </p:nvSpPr>
        <p:spPr>
          <a:xfrm>
            <a:off x="8483599" y="1102704"/>
            <a:ext cx="4194300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210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G.L. Ma, PRC 88, 021902(R) (2013)</a:t>
            </a:r>
          </a:p>
        </p:txBody>
      </p:sp>
      <p:sp>
        <p:nvSpPr>
          <p:cNvPr id="1344" name="Jet fragmentation function"/>
          <p:cNvSpPr txBox="1"/>
          <p:nvPr/>
        </p:nvSpPr>
        <p:spPr>
          <a:xfrm>
            <a:off x="806450" y="108014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fragmentation function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6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1630" y="2825800"/>
            <a:ext cx="7248130" cy="5403779"/>
          </a:xfrm>
          <a:prstGeom prst="rect">
            <a:avLst/>
          </a:prstGeom>
          <a:ln w="12700">
            <a:miter lim="400000"/>
          </a:ln>
        </p:spPr>
      </p:pic>
      <p:sp>
        <p:nvSpPr>
          <p:cNvPr id="1347" name="Quark coalescence:…"/>
          <p:cNvSpPr txBox="1"/>
          <p:nvPr/>
        </p:nvSpPr>
        <p:spPr>
          <a:xfrm>
            <a:off x="4332816" y="1329473"/>
            <a:ext cx="8877302" cy="1305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400">
                <a:solidFill>
                  <a:srgbClr val="FA2629"/>
                </a:solidFill>
                <a:uFill>
                  <a:solidFill>
                    <a:srgbClr val="FA2629"/>
                  </a:solidFill>
                </a:u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Quark coalescence:</a:t>
            </a:r>
          </a:p>
          <a:p>
            <a:pPr algn="l">
              <a:defRPr>
                <a:solidFill>
                  <a:srgbClr val="011993"/>
                </a:solidFill>
                <a:uFill>
                  <a:solidFill>
                    <a:srgbClr val="011993"/>
                  </a:solidFill>
                </a:u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v</a:t>
            </a:r>
            <a:r>
              <a:rPr baseline="-15047"/>
              <a:t>2</a:t>
            </a:r>
            <a:r>
              <a:rPr b="1" baseline="31047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hadron</a:t>
            </a:r>
            <a:r>
              <a:t>(p</a:t>
            </a:r>
            <a:r>
              <a:rPr baseline="-15047"/>
              <a:t>T</a:t>
            </a:r>
            <a:r>
              <a:t>)   ≈   </a:t>
            </a:r>
            <a:r>
              <a:rPr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n</a:t>
            </a:r>
            <a:r>
              <a:t> v</a:t>
            </a:r>
            <a:r>
              <a:rPr baseline="-15047"/>
              <a:t>2</a:t>
            </a:r>
            <a:r>
              <a:rPr b="1" baseline="31047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quark</a:t>
            </a:r>
            <a:r>
              <a:t>(p</a:t>
            </a:r>
            <a:r>
              <a:rPr baseline="-15047"/>
              <a:t>T</a:t>
            </a:r>
            <a:r>
              <a:t>/</a:t>
            </a:r>
            <a:r>
              <a:rPr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n</a:t>
            </a:r>
            <a:r>
              <a:t>)</a:t>
            </a:r>
          </a:p>
        </p:txBody>
      </p:sp>
      <p:sp>
        <p:nvSpPr>
          <p:cNvPr id="1348" name="Flow follows NCQ scaling: deconfined QGP &amp;&amp; a new hadronization mechanism of coalescence"/>
          <p:cNvSpPr txBox="1"/>
          <p:nvPr/>
        </p:nvSpPr>
        <p:spPr>
          <a:xfrm>
            <a:off x="1207028" y="8053809"/>
            <a:ext cx="11176003" cy="10987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algn="l" defTabSz="914400">
              <a:buClr>
                <a:srgbClr val="000000"/>
              </a:buClr>
              <a:buSzPct val="125000"/>
              <a:buFont typeface="Arial"/>
              <a:buChar char="•"/>
              <a:defRPr sz="35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Flow follows NCQ scaling: deconfined QGP &amp;&amp; a new hadronization mechanism of coalescence</a:t>
            </a:r>
          </a:p>
        </p:txBody>
      </p:sp>
      <p:pic>
        <p:nvPicPr>
          <p:cNvPr id="1349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6008115">
            <a:off x="1037372" y="370939"/>
            <a:ext cx="1763714" cy="3527427"/>
          </a:xfrm>
          <a:prstGeom prst="rect">
            <a:avLst/>
          </a:prstGeom>
          <a:ln w="12700">
            <a:miter lim="400000"/>
          </a:ln>
        </p:spPr>
      </p:pic>
      <p:sp>
        <p:nvSpPr>
          <p:cNvPr id="1350" name="Coalescence &amp;&amp; NCQ scaling of v2"/>
          <p:cNvSpPr txBox="1"/>
          <p:nvPr/>
        </p:nvSpPr>
        <p:spPr>
          <a:xfrm>
            <a:off x="-953724" y="194283"/>
            <a:ext cx="15158841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Coalescence &amp;&amp; NCQ scaling of v2</a:t>
            </a:r>
          </a:p>
        </p:txBody>
      </p:sp>
      <p:sp>
        <p:nvSpPr>
          <p:cNvPr id="1351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3" name="droppedImage.tiff" descr="dropped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1000" y="1689100"/>
            <a:ext cx="4051300" cy="762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4" name="fragmentfucfitting_allcen0_1p5mb_v17.gif" descr="fragmentfucfitting_allcen0_1p5mb_v17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5900" y="1114820"/>
            <a:ext cx="7797800" cy="8003780"/>
          </a:xfrm>
          <a:prstGeom prst="rect">
            <a:avLst/>
          </a:prstGeom>
          <a:ln w="12700">
            <a:miter lim="400000"/>
          </a:ln>
        </p:spPr>
      </p:pic>
      <p:sp>
        <p:nvSpPr>
          <p:cNvPr id="1355" name="Rectangle"/>
          <p:cNvSpPr/>
          <p:nvPr/>
        </p:nvSpPr>
        <p:spPr>
          <a:xfrm>
            <a:off x="9169400" y="1701800"/>
            <a:ext cx="1346200" cy="736600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56" name="Rectangle"/>
          <p:cNvSpPr/>
          <p:nvPr/>
        </p:nvSpPr>
        <p:spPr>
          <a:xfrm>
            <a:off x="10795000" y="1701800"/>
            <a:ext cx="1346200" cy="736600"/>
          </a:xfrm>
          <a:prstGeom prst="rect">
            <a:avLst/>
          </a:prstGeom>
          <a:ln w="25400">
            <a:solidFill>
              <a:srgbClr val="0433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57" name="Fragmentation…"/>
          <p:cNvSpPr txBox="1"/>
          <p:nvPr/>
        </p:nvSpPr>
        <p:spPr>
          <a:xfrm>
            <a:off x="8686800" y="2608484"/>
            <a:ext cx="2164259" cy="802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4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Fragmentation </a:t>
            </a:r>
          </a:p>
          <a:p>
            <a:pPr algn="l">
              <a:defRPr sz="24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part</a:t>
            </a:r>
          </a:p>
        </p:txBody>
      </p:sp>
      <p:sp>
        <p:nvSpPr>
          <p:cNvPr id="1358" name="Coalescence…"/>
          <p:cNvSpPr txBox="1"/>
          <p:nvPr/>
        </p:nvSpPr>
        <p:spPr>
          <a:xfrm>
            <a:off x="10769600" y="2614834"/>
            <a:ext cx="1876425" cy="802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4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Coalescence</a:t>
            </a:r>
          </a:p>
          <a:p>
            <a:pPr algn="l">
              <a:defRPr sz="24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part</a:t>
            </a:r>
          </a:p>
        </p:txBody>
      </p:sp>
      <p:sp>
        <p:nvSpPr>
          <p:cNvPr id="1359" name="Frag. part [λf Rf(ξ)]: more important for low-ξ range in more peripheral collisions.…"/>
          <p:cNvSpPr txBox="1"/>
          <p:nvPr/>
        </p:nvSpPr>
        <p:spPr>
          <a:xfrm>
            <a:off x="7785100" y="5635347"/>
            <a:ext cx="4902200" cy="2788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10000"/>
              </a:lnSpc>
              <a:buSzPct val="200000"/>
              <a:buChar char="•"/>
              <a:defRPr sz="24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Frag. part [</a:t>
            </a:r>
            <a:r>
              <a:rPr sz="2300"/>
              <a:t>λ</a:t>
            </a:r>
            <a:r>
              <a:rPr baseline="-5998" sz="2300"/>
              <a:t>f</a:t>
            </a:r>
            <a:r>
              <a:rPr sz="2300"/>
              <a:t> R</a:t>
            </a:r>
            <a:r>
              <a:rPr baseline="-5998" sz="2300"/>
              <a:t>f</a:t>
            </a:r>
            <a:r>
              <a:rPr sz="2300"/>
              <a:t>(ξ)</a:t>
            </a:r>
            <a:r>
              <a:t>]</a:t>
            </a:r>
            <a:r>
              <a:rPr>
                <a:solidFill>
                  <a:srgbClr val="000000"/>
                </a:solidFill>
              </a:rPr>
              <a:t>: more important for low-ξ range in more peripheral collisions.</a:t>
            </a:r>
          </a:p>
          <a:p>
            <a:pPr algn="l">
              <a:lnSpc>
                <a:spcPct val="110000"/>
              </a:lnSpc>
              <a:defRPr sz="2400">
                <a:latin typeface="Arial"/>
                <a:ea typeface="Arial"/>
                <a:cs typeface="Arial"/>
                <a:sym typeface="Arial"/>
              </a:defRPr>
            </a:pPr>
          </a:p>
          <a:p>
            <a:pPr algn="l">
              <a:lnSpc>
                <a:spcPct val="110000"/>
              </a:lnSpc>
              <a:buSzPct val="200000"/>
              <a:buChar char="•"/>
              <a:defRPr sz="24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Coal. part [</a:t>
            </a:r>
            <a:r>
              <a:rPr sz="2300"/>
              <a:t>λ</a:t>
            </a:r>
            <a:r>
              <a:rPr baseline="-5998" sz="2300"/>
              <a:t>c</a:t>
            </a:r>
            <a:r>
              <a:rPr sz="2300"/>
              <a:t>R</a:t>
            </a:r>
            <a:r>
              <a:rPr baseline="-5998" sz="2300"/>
              <a:t>c</a:t>
            </a:r>
            <a:r>
              <a:rPr sz="2300"/>
              <a:t>(ξ)]</a:t>
            </a:r>
            <a:r>
              <a:rPr>
                <a:solidFill>
                  <a:srgbClr val="000000"/>
                </a:solidFill>
              </a:rPr>
              <a:t>: more dominant for high- ξ range in more central collisions.</a:t>
            </a:r>
          </a:p>
        </p:txBody>
      </p:sp>
      <p:sp>
        <p:nvSpPr>
          <p:cNvPr id="1360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361" name="Rectangle"/>
          <p:cNvSpPr/>
          <p:nvPr/>
        </p:nvSpPr>
        <p:spPr>
          <a:xfrm>
            <a:off x="7772400" y="7239000"/>
            <a:ext cx="4889500" cy="1206500"/>
          </a:xfrm>
          <a:prstGeom prst="rect">
            <a:avLst/>
          </a:prstGeom>
          <a:ln w="25400">
            <a:solidFill>
              <a:srgbClr val="0433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62" name="Rectangle"/>
          <p:cNvSpPr/>
          <p:nvPr/>
        </p:nvSpPr>
        <p:spPr>
          <a:xfrm>
            <a:off x="7772400" y="5689600"/>
            <a:ext cx="4889500" cy="1155700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1363" name="droppedImage.tiff" descr="dropped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64557" y="3797770"/>
            <a:ext cx="4940302" cy="1777464"/>
          </a:xfrm>
          <a:prstGeom prst="rect">
            <a:avLst/>
          </a:prstGeom>
          <a:ln w="12700">
            <a:miter lim="400000"/>
          </a:ln>
        </p:spPr>
      </p:pic>
      <p:sp>
        <p:nvSpPr>
          <p:cNvPr id="1364" name="G.L. Ma, PRC 88, 021902(R) (2013)"/>
          <p:cNvSpPr txBox="1"/>
          <p:nvPr/>
        </p:nvSpPr>
        <p:spPr>
          <a:xfrm>
            <a:off x="8585199" y="1102704"/>
            <a:ext cx="4194300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210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G.L. Ma, PRC 88, 021902(R) (2013)</a:t>
            </a:r>
          </a:p>
        </p:txBody>
      </p:sp>
      <p:sp>
        <p:nvSpPr>
          <p:cNvPr id="1365" name="Decomposition of JFF"/>
          <p:cNvSpPr txBox="1"/>
          <p:nvPr/>
        </p:nvSpPr>
        <p:spPr>
          <a:xfrm>
            <a:off x="670982" y="143270"/>
            <a:ext cx="11899903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Decomposition of JFF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2" name="Screen Shot 2021-12-07 at 1.37.50 PM.png" descr="Screen Shot 2021-12-07 at 1.37.50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83347" y="1266468"/>
            <a:ext cx="8153401" cy="5271149"/>
          </a:xfrm>
          <a:prstGeom prst="rect">
            <a:avLst/>
          </a:prstGeom>
          <a:ln w="12700">
            <a:miter lim="400000"/>
          </a:ln>
        </p:spPr>
      </p:pic>
      <p:sp>
        <p:nvSpPr>
          <p:cNvPr id="563" name="Slide Number"/>
          <p:cNvSpPr txBox="1"/>
          <p:nvPr>
            <p:ph type="sldNum" sz="quarter" idx="4294967295"/>
          </p:nvPr>
        </p:nvSpPr>
        <p:spPr>
          <a:xfrm>
            <a:off x="12596214" y="9326598"/>
            <a:ext cx="241438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564" name="Rectangle"/>
          <p:cNvSpPr/>
          <p:nvPr/>
        </p:nvSpPr>
        <p:spPr>
          <a:xfrm>
            <a:off x="8674100" y="1413939"/>
            <a:ext cx="3789628" cy="1098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65" name="Rectangle"/>
          <p:cNvSpPr/>
          <p:nvPr/>
        </p:nvSpPr>
        <p:spPr>
          <a:xfrm>
            <a:off x="8233833" y="1266468"/>
            <a:ext cx="3789629" cy="109871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66" name="Square"/>
          <p:cNvSpPr/>
          <p:nvPr/>
        </p:nvSpPr>
        <p:spPr>
          <a:xfrm>
            <a:off x="4717723" y="2431214"/>
            <a:ext cx="2845453" cy="2844802"/>
          </a:xfrm>
          <a:prstGeom prst="rect">
            <a:avLst/>
          </a:prstGeom>
          <a:ln w="38100">
            <a:solidFill>
              <a:srgbClr val="B51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56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30732" y="1544401"/>
            <a:ext cx="670238" cy="837797"/>
          </a:xfrm>
          <a:prstGeom prst="rect">
            <a:avLst/>
          </a:prstGeom>
          <a:ln w="12700">
            <a:miter lim="400000"/>
          </a:ln>
        </p:spPr>
      </p:pic>
      <p:sp>
        <p:nvSpPr>
          <p:cNvPr id="568" name="Line"/>
          <p:cNvSpPr/>
          <p:nvPr/>
        </p:nvSpPr>
        <p:spPr>
          <a:xfrm>
            <a:off x="6165849" y="2100982"/>
            <a:ext cx="3" cy="165056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69" name="Line"/>
          <p:cNvSpPr/>
          <p:nvPr/>
        </p:nvSpPr>
        <p:spPr>
          <a:xfrm>
            <a:off x="6191248" y="2102391"/>
            <a:ext cx="183975" cy="164893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70" name="Line"/>
          <p:cNvSpPr/>
          <p:nvPr/>
        </p:nvSpPr>
        <p:spPr>
          <a:xfrm flipH="1">
            <a:off x="5982313" y="2102272"/>
            <a:ext cx="150089" cy="164954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71" name="Hard probe of QGP?"/>
          <p:cNvSpPr txBox="1"/>
          <p:nvPr/>
        </p:nvSpPr>
        <p:spPr>
          <a:xfrm>
            <a:off x="552450" y="61581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Hard probe of QGP?</a:t>
            </a:r>
          </a:p>
        </p:txBody>
      </p:sp>
      <p:pic>
        <p:nvPicPr>
          <p:cNvPr id="572" name="Screen Shot 2021-12-08 at 2.34.41 PM.png" descr="Screen Shot 2021-12-08 at 2.34.41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29028" y="6695571"/>
            <a:ext cx="9346745" cy="2520952"/>
          </a:xfrm>
          <a:prstGeom prst="rect">
            <a:avLst/>
          </a:prstGeom>
          <a:ln w="12700">
            <a:miter lim="400000"/>
          </a:ln>
        </p:spPr>
      </p:pic>
      <p:sp>
        <p:nvSpPr>
          <p:cNvPr id="573" name="Rectangle"/>
          <p:cNvSpPr/>
          <p:nvPr/>
        </p:nvSpPr>
        <p:spPr>
          <a:xfrm>
            <a:off x="4613445" y="6714621"/>
            <a:ext cx="2196242" cy="2380193"/>
          </a:xfrm>
          <a:prstGeom prst="rect">
            <a:avLst/>
          </a:prstGeom>
          <a:ln w="38100">
            <a:solidFill>
              <a:srgbClr val="B51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74" name="Au+Au collision"/>
          <p:cNvSpPr txBox="1"/>
          <p:nvPr/>
        </p:nvSpPr>
        <p:spPr>
          <a:xfrm>
            <a:off x="8259060" y="1548691"/>
            <a:ext cx="3776217" cy="693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Au+Au collision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pic>
        <p:nvPicPr>
          <p:cNvPr id="1368" name="droppedImage.tiff" descr="dropped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6868" y="3278251"/>
            <a:ext cx="7524328" cy="43994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9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00295" y="3265551"/>
            <a:ext cx="4661337" cy="4721097"/>
          </a:xfrm>
          <a:prstGeom prst="rect">
            <a:avLst/>
          </a:prstGeom>
          <a:ln w="12700">
            <a:miter lim="400000"/>
          </a:ln>
        </p:spPr>
      </p:pic>
      <p:sp>
        <p:nvSpPr>
          <p:cNvPr id="1370" name="G.L. Ma, PRC 88, 021902(R) (2013)"/>
          <p:cNvSpPr txBox="1"/>
          <p:nvPr/>
        </p:nvSpPr>
        <p:spPr>
          <a:xfrm>
            <a:off x="7158566" y="6834558"/>
            <a:ext cx="4194300" cy="3853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210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G.L. Ma, PRC 88, 021902(R) (2013)</a:t>
            </a:r>
          </a:p>
        </p:txBody>
      </p:sp>
      <p:sp>
        <p:nvSpPr>
          <p:cNvPr id="1371" name="STAR, PRL 97, 152301 (2006)"/>
          <p:cNvSpPr txBox="1"/>
          <p:nvPr/>
        </p:nvSpPr>
        <p:spPr>
          <a:xfrm>
            <a:off x="3821873" y="6220795"/>
            <a:ext cx="2172892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STAR, PRL 97, 152301 (2006)</a:t>
            </a:r>
          </a:p>
        </p:txBody>
      </p:sp>
      <p:pic>
        <p:nvPicPr>
          <p:cNvPr id="1372" name="droppedImage.tiff" descr="dropped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69895" y="5615051"/>
            <a:ext cx="2120902" cy="596902"/>
          </a:xfrm>
          <a:prstGeom prst="rect">
            <a:avLst/>
          </a:prstGeom>
          <a:ln w="12700">
            <a:miter lim="400000"/>
          </a:ln>
        </p:spPr>
      </p:pic>
      <p:sp>
        <p:nvSpPr>
          <p:cNvPr id="1373" name="Baryon vs meson in JFF"/>
          <p:cNvSpPr txBox="1"/>
          <p:nvPr/>
        </p:nvSpPr>
        <p:spPr>
          <a:xfrm>
            <a:off x="749300" y="16522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Baryon vs meson in JFF</a:t>
            </a:r>
          </a:p>
        </p:txBody>
      </p:sp>
      <p:pic>
        <p:nvPicPr>
          <p:cNvPr id="1374" name="image.png" descr="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6008115">
            <a:off x="2849239" y="624938"/>
            <a:ext cx="1763714" cy="352742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79" name="Group"/>
          <p:cNvGrpSpPr/>
          <p:nvPr/>
        </p:nvGrpSpPr>
        <p:grpSpPr>
          <a:xfrm>
            <a:off x="6717240" y="1506795"/>
            <a:ext cx="3527427" cy="1763716"/>
            <a:chOff x="0" y="0"/>
            <a:chExt cx="3527426" cy="1763715"/>
          </a:xfrm>
        </p:grpSpPr>
        <p:pic>
          <p:nvPicPr>
            <p:cNvPr id="1375" name="image.png" descr="imag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6200000">
              <a:off x="881855" y="-881856"/>
              <a:ext cx="1763716" cy="35274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76" name="Oval Oval" descr="Oval Oval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rot="5400000">
              <a:off x="1971073" y="214379"/>
              <a:ext cx="1346203" cy="11621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77" name="Line Line" descr="Line Lin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 rot="1005293">
              <a:off x="397278" y="1088375"/>
              <a:ext cx="2247546" cy="762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78" name="Line Line" descr="Line Lin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 rot="20560444">
              <a:off x="411695" y="453423"/>
              <a:ext cx="2218712" cy="762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80" name="Large high-ξ enhancement of R(ξ) for protons compared to for pions, due to the relative increase of coalescence part in central Pb+Pb collisions."/>
          <p:cNvSpPr txBox="1"/>
          <p:nvPr/>
        </p:nvSpPr>
        <p:spPr>
          <a:xfrm>
            <a:off x="1016000" y="7987556"/>
            <a:ext cx="11366500" cy="916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10000"/>
              </a:lnSpc>
              <a:buSzPct val="200000"/>
              <a:buChar char="•"/>
              <a:defRPr sz="2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 Large high-ξ enhancement of R(ξ) for protons compared to for pions, due to the relative increase of coalescence part in central Pb+Pb collisions.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" name="vn_all_45to60_v8.gif" descr="vn_all_45to60_v8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900" y="1257300"/>
            <a:ext cx="6350000" cy="43428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3" name="vn_all_60to80_v6.gif" descr="vn_all_60to80_v6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38900" y="1257300"/>
            <a:ext cx="6350000" cy="4342816"/>
          </a:xfrm>
          <a:prstGeom prst="rect">
            <a:avLst/>
          </a:prstGeom>
          <a:ln w="12700">
            <a:miter lim="400000"/>
          </a:ln>
        </p:spPr>
      </p:pic>
      <p:sp>
        <p:nvSpPr>
          <p:cNvPr id="1384" name="Jet v2{ѱ2=0} is consistent with jet v2{ѱ2}.…"/>
          <p:cNvSpPr txBox="1"/>
          <p:nvPr/>
        </p:nvSpPr>
        <p:spPr>
          <a:xfrm>
            <a:off x="725021" y="7137905"/>
            <a:ext cx="11544303" cy="1764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900"/>
              </a:spcBef>
              <a:buSzPct val="125000"/>
              <a:buChar char="•"/>
              <a:defRPr sz="3300">
                <a:latin typeface="Arial"/>
                <a:ea typeface="Arial"/>
                <a:cs typeface="Arial"/>
                <a:sym typeface="Arial"/>
              </a:defRPr>
            </a:pPr>
            <a:r>
              <a:t>Jet v</a:t>
            </a:r>
            <a:r>
              <a:rPr baseline="-5998"/>
              <a:t>2</a:t>
            </a:r>
            <a:r>
              <a:t>{ѱ</a:t>
            </a:r>
            <a:r>
              <a:rPr baseline="-5998"/>
              <a:t>2</a:t>
            </a:r>
            <a:r>
              <a:t>=0} is consistent with jet v</a:t>
            </a:r>
            <a:r>
              <a:rPr baseline="-5998"/>
              <a:t>2</a:t>
            </a:r>
            <a:r>
              <a:t>{ѱ</a:t>
            </a:r>
            <a:r>
              <a:rPr baseline="-5998"/>
              <a:t>2</a:t>
            </a:r>
            <a:r>
              <a:t>}.</a:t>
            </a:r>
          </a:p>
          <a:p>
            <a:pPr algn="l">
              <a:spcBef>
                <a:spcPts val="900"/>
              </a:spcBef>
              <a:buSzPct val="125000"/>
              <a:buChar char="•"/>
              <a:defRPr sz="3300">
                <a:latin typeface="Arial"/>
                <a:ea typeface="Arial"/>
                <a:cs typeface="Arial"/>
                <a:sym typeface="Arial"/>
              </a:defRPr>
            </a:pPr>
            <a:r>
              <a:t>Jet v</a:t>
            </a:r>
            <a:r>
              <a:rPr baseline="-5998"/>
              <a:t>3</a:t>
            </a:r>
            <a:r>
              <a:t> is smaller than jet v</a:t>
            </a:r>
            <a:r>
              <a:rPr baseline="-5998"/>
              <a:t>2</a:t>
            </a:r>
            <a:r>
              <a:t> for 45&lt;p</a:t>
            </a:r>
            <a:r>
              <a:rPr baseline="-5998"/>
              <a:t>T</a:t>
            </a:r>
            <a:r>
              <a:t>&lt;60 GeV/c.</a:t>
            </a:r>
          </a:p>
          <a:p>
            <a:pPr algn="l">
              <a:spcBef>
                <a:spcPts val="900"/>
              </a:spcBef>
              <a:buSzPct val="125000"/>
              <a:buChar char="•"/>
              <a:defRPr sz="3300">
                <a:latin typeface="Arial"/>
                <a:ea typeface="Arial"/>
                <a:cs typeface="Arial"/>
                <a:sym typeface="Arial"/>
              </a:defRPr>
            </a:pPr>
            <a:r>
              <a:t>Jet v</a:t>
            </a:r>
            <a:r>
              <a:rPr baseline="-5998"/>
              <a:t>3</a:t>
            </a:r>
            <a:r>
              <a:t> is consistent with zero for 60&lt;p</a:t>
            </a:r>
            <a:r>
              <a:rPr baseline="-5998"/>
              <a:t>T</a:t>
            </a:r>
            <a:r>
              <a:t>&lt;80 GeV/c.</a:t>
            </a:r>
          </a:p>
        </p:txBody>
      </p:sp>
      <p:pic>
        <p:nvPicPr>
          <p:cNvPr id="1385" name="droppedImage.tiff" descr="dropped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82132" y="5828589"/>
            <a:ext cx="4508503" cy="927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6" name="droppedImage.tiff" descr="droppedImage.tif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84333" y="5980989"/>
            <a:ext cx="3746502" cy="635002"/>
          </a:xfrm>
          <a:prstGeom prst="rect">
            <a:avLst/>
          </a:prstGeom>
          <a:ln w="12700">
            <a:miter lim="400000"/>
          </a:ln>
        </p:spPr>
      </p:pic>
      <p:sp>
        <p:nvSpPr>
          <p:cNvPr id="1387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388" name="M. -W. Nie and G.-L. Ma, PRC 90, 014907 (2014)"/>
          <p:cNvSpPr txBox="1"/>
          <p:nvPr/>
        </p:nvSpPr>
        <p:spPr>
          <a:xfrm>
            <a:off x="6354801" y="1286647"/>
            <a:ext cx="5465434" cy="37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>
              <a:spcBef>
                <a:spcPts val="4400"/>
              </a:spcBef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t>M. -W. Nie and G.-L. Ma, PRC 90, 014907 (2014) </a:t>
            </a:r>
          </a:p>
        </p:txBody>
      </p:sp>
      <p:sp>
        <p:nvSpPr>
          <p:cNvPr id="1389" name="Jet v2 vs v3"/>
          <p:cNvSpPr txBox="1"/>
          <p:nvPr/>
        </p:nvSpPr>
        <p:spPr>
          <a:xfrm>
            <a:off x="749300" y="16522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Jet v</a:t>
            </a:r>
            <a:r>
              <a:rPr baseline="-5998"/>
              <a:t>2</a:t>
            </a:r>
            <a:r>
              <a:t> vs v</a:t>
            </a:r>
            <a:r>
              <a:rPr baseline="-5998"/>
              <a:t>3</a:t>
            </a:r>
          </a:p>
        </p:txBody>
      </p:sp>
      <p:grpSp>
        <p:nvGrpSpPr>
          <p:cNvPr id="1446" name="Group"/>
          <p:cNvGrpSpPr/>
          <p:nvPr/>
        </p:nvGrpSpPr>
        <p:grpSpPr>
          <a:xfrm>
            <a:off x="10076376" y="5396041"/>
            <a:ext cx="2505421" cy="3717827"/>
            <a:chOff x="0" y="0"/>
            <a:chExt cx="2505420" cy="3717826"/>
          </a:xfrm>
        </p:grpSpPr>
        <p:grpSp>
          <p:nvGrpSpPr>
            <p:cNvPr id="1441" name="Group"/>
            <p:cNvGrpSpPr/>
            <p:nvPr/>
          </p:nvGrpSpPr>
          <p:grpSpPr>
            <a:xfrm>
              <a:off x="-1" y="376774"/>
              <a:ext cx="2505421" cy="3341053"/>
              <a:chOff x="0" y="0"/>
              <a:chExt cx="2505420" cy="3341051"/>
            </a:xfrm>
          </p:grpSpPr>
          <p:sp>
            <p:nvSpPr>
              <p:cNvPr id="1390" name="Oval"/>
              <p:cNvSpPr/>
              <p:nvPr/>
            </p:nvSpPr>
            <p:spPr>
              <a:xfrm>
                <a:off x="529919" y="539626"/>
                <a:ext cx="830951" cy="22300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FB00"/>
                  </a:gs>
                  <a:gs pos="100000">
                    <a:srgbClr val="FF4C00"/>
                  </a:gs>
                </a:gsLst>
                <a:path path="circle">
                  <a:fillToRect l="37721" t="-19636" r="62278" b="119636"/>
                </a:path>
              </a:gradFill>
              <a:ln w="9360" cap="flat">
                <a:solidFill>
                  <a:srgbClr val="D81E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40639" algn="l" defTabSz="914400">
                  <a:defRPr sz="180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grpSp>
            <p:nvGrpSpPr>
              <p:cNvPr id="1394" name="Group"/>
              <p:cNvGrpSpPr/>
              <p:nvPr/>
            </p:nvGrpSpPr>
            <p:grpSpPr>
              <a:xfrm>
                <a:off x="439656" y="266562"/>
                <a:ext cx="233036" cy="350355"/>
                <a:chOff x="0" y="0"/>
                <a:chExt cx="233034" cy="350354"/>
              </a:xfrm>
            </p:grpSpPr>
            <p:sp>
              <p:nvSpPr>
                <p:cNvPr id="1391" name="Shape"/>
                <p:cNvSpPr/>
                <p:nvPr/>
              </p:nvSpPr>
              <p:spPr>
                <a:xfrm>
                  <a:off x="0" y="0"/>
                  <a:ext cx="201165" cy="3015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7138" y="21600"/>
                      </a:moveTo>
                      <a:lnTo>
                        <a:pt x="3622" y="7782"/>
                      </a:lnTo>
                      <a:lnTo>
                        <a:pt x="1358" y="9688"/>
                      </a:lnTo>
                      <a:lnTo>
                        <a:pt x="0" y="0"/>
                      </a:lnTo>
                      <a:lnTo>
                        <a:pt x="10283" y="1959"/>
                      </a:lnTo>
                      <a:lnTo>
                        <a:pt x="7954" y="4076"/>
                      </a:lnTo>
                      <a:lnTo>
                        <a:pt x="21600" y="17682"/>
                      </a:lnTo>
                      <a:lnTo>
                        <a:pt x="17138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392" name="Shape"/>
                <p:cNvSpPr/>
                <p:nvPr/>
              </p:nvSpPr>
              <p:spPr>
                <a:xfrm>
                  <a:off x="185836" y="286067"/>
                  <a:ext cx="47199" cy="642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700" y="21600"/>
                      </a:moveTo>
                      <a:lnTo>
                        <a:pt x="0" y="18409"/>
                      </a:lnTo>
                      <a:lnTo>
                        <a:pt x="18630" y="0"/>
                      </a:lnTo>
                      <a:lnTo>
                        <a:pt x="21600" y="3682"/>
                      </a:lnTo>
                      <a:lnTo>
                        <a:pt x="2700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393" name="Shape"/>
                <p:cNvSpPr/>
                <p:nvPr/>
              </p:nvSpPr>
              <p:spPr>
                <a:xfrm>
                  <a:off x="164597" y="256811"/>
                  <a:ext cx="55154" cy="7403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165" y="21600"/>
                      </a:moveTo>
                      <a:lnTo>
                        <a:pt x="0" y="15612"/>
                      </a:lnTo>
                      <a:lnTo>
                        <a:pt x="15730" y="0"/>
                      </a:lnTo>
                      <a:lnTo>
                        <a:pt x="21600" y="5774"/>
                      </a:lnTo>
                      <a:lnTo>
                        <a:pt x="5165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398" name="Group"/>
              <p:cNvGrpSpPr/>
              <p:nvPr/>
            </p:nvGrpSpPr>
            <p:grpSpPr>
              <a:xfrm>
                <a:off x="439656" y="2698136"/>
                <a:ext cx="211774" cy="382853"/>
                <a:chOff x="0" y="0"/>
                <a:chExt cx="211772" cy="382852"/>
              </a:xfrm>
            </p:grpSpPr>
            <p:sp>
              <p:nvSpPr>
                <p:cNvPr id="1395" name="Shape"/>
                <p:cNvSpPr/>
                <p:nvPr/>
              </p:nvSpPr>
              <p:spPr>
                <a:xfrm>
                  <a:off x="0" y="55262"/>
                  <a:ext cx="182583" cy="32759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926"/>
                      </a:moveTo>
                      <a:lnTo>
                        <a:pt x="8100" y="17065"/>
                      </a:lnTo>
                      <a:lnTo>
                        <a:pt x="10658" y="18479"/>
                      </a:lnTo>
                      <a:lnTo>
                        <a:pt x="0" y="21600"/>
                      </a:lnTo>
                      <a:lnTo>
                        <a:pt x="782" y="12726"/>
                      </a:lnTo>
                      <a:lnTo>
                        <a:pt x="3055" y="14091"/>
                      </a:lnTo>
                      <a:lnTo>
                        <a:pt x="16484" y="0"/>
                      </a:lnTo>
                      <a:lnTo>
                        <a:pt x="21600" y="2926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396" name="Shape"/>
                <p:cNvSpPr/>
                <p:nvPr/>
              </p:nvSpPr>
              <p:spPr>
                <a:xfrm>
                  <a:off x="164597" y="0"/>
                  <a:ext cx="47176" cy="545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6930"/>
                      </a:moveTo>
                      <a:lnTo>
                        <a:pt x="19356" y="21600"/>
                      </a:lnTo>
                      <a:lnTo>
                        <a:pt x="0" y="4670"/>
                      </a:lnTo>
                      <a:lnTo>
                        <a:pt x="2244" y="0"/>
                      </a:lnTo>
                      <a:lnTo>
                        <a:pt x="21600" y="1693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397" name="Shape"/>
                <p:cNvSpPr/>
                <p:nvPr/>
              </p:nvSpPr>
              <p:spPr>
                <a:xfrm>
                  <a:off x="146013" y="22755"/>
                  <a:ext cx="52496" cy="6751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3680"/>
                      </a:moveTo>
                      <a:lnTo>
                        <a:pt x="16883" y="21600"/>
                      </a:lnTo>
                      <a:lnTo>
                        <a:pt x="0" y="7680"/>
                      </a:lnTo>
                      <a:lnTo>
                        <a:pt x="4717" y="0"/>
                      </a:lnTo>
                      <a:lnTo>
                        <a:pt x="21600" y="1368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02" name="Group"/>
              <p:cNvGrpSpPr/>
              <p:nvPr/>
            </p:nvGrpSpPr>
            <p:grpSpPr>
              <a:xfrm>
                <a:off x="1259987" y="399844"/>
                <a:ext cx="233026" cy="347087"/>
                <a:chOff x="0" y="0"/>
                <a:chExt cx="233025" cy="347086"/>
              </a:xfrm>
            </p:grpSpPr>
            <p:sp>
              <p:nvSpPr>
                <p:cNvPr id="1399" name="Shape"/>
                <p:cNvSpPr/>
                <p:nvPr/>
              </p:nvSpPr>
              <p:spPr>
                <a:xfrm>
                  <a:off x="31857" y="-1"/>
                  <a:ext cx="201169" cy="2950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7893"/>
                      </a:moveTo>
                      <a:lnTo>
                        <a:pt x="13757" y="3869"/>
                      </a:lnTo>
                      <a:lnTo>
                        <a:pt x="11636" y="2149"/>
                      </a:lnTo>
                      <a:lnTo>
                        <a:pt x="21600" y="0"/>
                      </a:lnTo>
                      <a:lnTo>
                        <a:pt x="19993" y="9672"/>
                      </a:lnTo>
                      <a:lnTo>
                        <a:pt x="17871" y="7737"/>
                      </a:lnTo>
                      <a:lnTo>
                        <a:pt x="4179" y="21600"/>
                      </a:lnTo>
                      <a:lnTo>
                        <a:pt x="0" y="17893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00" name="Shape"/>
                <p:cNvSpPr/>
                <p:nvPr/>
              </p:nvSpPr>
              <p:spPr>
                <a:xfrm>
                  <a:off x="-1" y="282817"/>
                  <a:ext cx="44548" cy="642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4270"/>
                      </a:moveTo>
                      <a:lnTo>
                        <a:pt x="2274" y="0"/>
                      </a:lnTo>
                      <a:lnTo>
                        <a:pt x="21600" y="18084"/>
                      </a:lnTo>
                      <a:lnTo>
                        <a:pt x="18189" y="21600"/>
                      </a:lnTo>
                      <a:lnTo>
                        <a:pt x="0" y="427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01" name="Shape"/>
                <p:cNvSpPr/>
                <p:nvPr/>
              </p:nvSpPr>
              <p:spPr>
                <a:xfrm>
                  <a:off x="13273" y="253559"/>
                  <a:ext cx="52495" cy="707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790"/>
                      </a:moveTo>
                      <a:lnTo>
                        <a:pt x="5710" y="0"/>
                      </a:lnTo>
                      <a:lnTo>
                        <a:pt x="21600" y="15365"/>
                      </a:lnTo>
                      <a:lnTo>
                        <a:pt x="15890" y="21600"/>
                      </a:lnTo>
                      <a:lnTo>
                        <a:pt x="0" y="579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06" name="Group"/>
              <p:cNvGrpSpPr/>
              <p:nvPr/>
            </p:nvGrpSpPr>
            <p:grpSpPr>
              <a:xfrm>
                <a:off x="1390072" y="942721"/>
                <a:ext cx="304701" cy="210575"/>
                <a:chOff x="0" y="0"/>
                <a:chExt cx="304700" cy="210573"/>
              </a:xfrm>
            </p:grpSpPr>
            <p:sp>
              <p:nvSpPr>
                <p:cNvPr id="1403" name="Shape"/>
                <p:cNvSpPr/>
                <p:nvPr/>
              </p:nvSpPr>
              <p:spPr>
                <a:xfrm>
                  <a:off x="45131" y="-1"/>
                  <a:ext cx="259570" cy="1910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3027"/>
                      </a:moveTo>
                      <a:lnTo>
                        <a:pt x="14684" y="4286"/>
                      </a:lnTo>
                      <a:lnTo>
                        <a:pt x="14032" y="0"/>
                      </a:lnTo>
                      <a:lnTo>
                        <a:pt x="21600" y="4875"/>
                      </a:lnTo>
                      <a:lnTo>
                        <a:pt x="16939" y="16893"/>
                      </a:lnTo>
                      <a:lnTo>
                        <a:pt x="16187" y="12691"/>
                      </a:lnTo>
                      <a:lnTo>
                        <a:pt x="1955" y="21600"/>
                      </a:lnTo>
                      <a:lnTo>
                        <a:pt x="0" y="13027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04" name="Shape"/>
                <p:cNvSpPr/>
                <p:nvPr/>
              </p:nvSpPr>
              <p:spPr>
                <a:xfrm>
                  <a:off x="-1" y="133282"/>
                  <a:ext cx="25947" cy="772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223"/>
                      </a:moveTo>
                      <a:lnTo>
                        <a:pt x="7535" y="0"/>
                      </a:lnTo>
                      <a:lnTo>
                        <a:pt x="21600" y="20377"/>
                      </a:lnTo>
                      <a:lnTo>
                        <a:pt x="14065" y="21600"/>
                      </a:lnTo>
                      <a:lnTo>
                        <a:pt x="0" y="1223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05" name="Shape"/>
                <p:cNvSpPr/>
                <p:nvPr/>
              </p:nvSpPr>
              <p:spPr>
                <a:xfrm>
                  <a:off x="18584" y="120279"/>
                  <a:ext cx="36549" cy="8054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749"/>
                      </a:moveTo>
                      <a:lnTo>
                        <a:pt x="10983" y="0"/>
                      </a:lnTo>
                      <a:lnTo>
                        <a:pt x="21600" y="20029"/>
                      </a:lnTo>
                      <a:lnTo>
                        <a:pt x="9519" y="21600"/>
                      </a:lnTo>
                      <a:lnTo>
                        <a:pt x="0" y="2749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10" name="Group"/>
              <p:cNvGrpSpPr/>
              <p:nvPr/>
            </p:nvGrpSpPr>
            <p:grpSpPr>
              <a:xfrm>
                <a:off x="1204237" y="2678631"/>
                <a:ext cx="238332" cy="337347"/>
                <a:chOff x="0" y="0"/>
                <a:chExt cx="238331" cy="337346"/>
              </a:xfrm>
            </p:grpSpPr>
            <p:sp>
              <p:nvSpPr>
                <p:cNvPr id="1407" name="Shape"/>
                <p:cNvSpPr/>
                <p:nvPr/>
              </p:nvSpPr>
              <p:spPr>
                <a:xfrm>
                  <a:off x="31857" y="45510"/>
                  <a:ext cx="206475" cy="29183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4345" y="0"/>
                      </a:moveTo>
                      <a:lnTo>
                        <a:pt x="18073" y="13711"/>
                      </a:lnTo>
                      <a:lnTo>
                        <a:pt x="20152" y="11643"/>
                      </a:lnTo>
                      <a:lnTo>
                        <a:pt x="21600" y="21600"/>
                      </a:lnTo>
                      <a:lnTo>
                        <a:pt x="11587" y="20131"/>
                      </a:lnTo>
                      <a:lnTo>
                        <a:pt x="13791" y="17955"/>
                      </a:lnTo>
                      <a:lnTo>
                        <a:pt x="0" y="4135"/>
                      </a:lnTo>
                      <a:lnTo>
                        <a:pt x="4345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08" name="Shape"/>
                <p:cNvSpPr/>
                <p:nvPr/>
              </p:nvSpPr>
              <p:spPr>
                <a:xfrm>
                  <a:off x="0" y="-1"/>
                  <a:ext cx="49827" cy="675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7333" y="0"/>
                      </a:moveTo>
                      <a:lnTo>
                        <a:pt x="21600" y="2160"/>
                      </a:lnTo>
                      <a:lnTo>
                        <a:pt x="3200" y="21600"/>
                      </a:lnTo>
                      <a:lnTo>
                        <a:pt x="0" y="18480"/>
                      </a:lnTo>
                      <a:lnTo>
                        <a:pt x="17333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09" name="Shape"/>
                <p:cNvSpPr/>
                <p:nvPr/>
              </p:nvSpPr>
              <p:spPr>
                <a:xfrm>
                  <a:off x="10619" y="19504"/>
                  <a:ext cx="57792" cy="772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5396" y="0"/>
                      </a:moveTo>
                      <a:lnTo>
                        <a:pt x="21600" y="5452"/>
                      </a:lnTo>
                      <a:lnTo>
                        <a:pt x="5974" y="21600"/>
                      </a:lnTo>
                      <a:lnTo>
                        <a:pt x="0" y="16357"/>
                      </a:lnTo>
                      <a:lnTo>
                        <a:pt x="15396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14" name="Group"/>
              <p:cNvGrpSpPr/>
              <p:nvPr/>
            </p:nvGrpSpPr>
            <p:grpSpPr>
              <a:xfrm>
                <a:off x="139665" y="1605878"/>
                <a:ext cx="306048" cy="158553"/>
                <a:chOff x="0" y="0"/>
                <a:chExt cx="306047" cy="158552"/>
              </a:xfrm>
            </p:grpSpPr>
            <p:sp>
              <p:nvSpPr>
                <p:cNvPr id="1411" name="Shape"/>
                <p:cNvSpPr/>
                <p:nvPr/>
              </p:nvSpPr>
              <p:spPr>
                <a:xfrm>
                  <a:off x="0" y="0"/>
                  <a:ext cx="262224" cy="1585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0557" y="15974"/>
                      </a:moveTo>
                      <a:lnTo>
                        <a:pt x="5214" y="16175"/>
                      </a:lnTo>
                      <a:lnTo>
                        <a:pt x="5810" y="21600"/>
                      </a:lnTo>
                      <a:lnTo>
                        <a:pt x="0" y="11051"/>
                      </a:lnTo>
                      <a:lnTo>
                        <a:pt x="5710" y="0"/>
                      </a:lnTo>
                      <a:lnTo>
                        <a:pt x="6257" y="5425"/>
                      </a:lnTo>
                      <a:lnTo>
                        <a:pt x="21600" y="5023"/>
                      </a:lnTo>
                      <a:lnTo>
                        <a:pt x="20557" y="15974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12" name="Shape"/>
                <p:cNvSpPr/>
                <p:nvPr/>
              </p:nvSpPr>
              <p:spPr>
                <a:xfrm>
                  <a:off x="293347" y="35758"/>
                  <a:ext cx="12701" cy="805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271" y="21600"/>
                      </a:lnTo>
                      <a:lnTo>
                        <a:pt x="0" y="0"/>
                      </a:lnTo>
                      <a:lnTo>
                        <a:pt x="20329" y="0"/>
                      </a:lnTo>
                      <a:lnTo>
                        <a:pt x="21600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13" name="Shape"/>
                <p:cNvSpPr/>
                <p:nvPr/>
              </p:nvSpPr>
              <p:spPr>
                <a:xfrm>
                  <a:off x="265479" y="39009"/>
                  <a:ext cx="20634" cy="805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635" y="21600"/>
                      </a:lnTo>
                      <a:lnTo>
                        <a:pt x="0" y="0"/>
                      </a:lnTo>
                      <a:lnTo>
                        <a:pt x="20965" y="0"/>
                      </a:lnTo>
                      <a:lnTo>
                        <a:pt x="21600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18" name="Group"/>
              <p:cNvGrpSpPr/>
              <p:nvPr/>
            </p:nvGrpSpPr>
            <p:grpSpPr>
              <a:xfrm>
                <a:off x="893626" y="2886490"/>
                <a:ext cx="108241" cy="454562"/>
                <a:chOff x="0" y="0"/>
                <a:chExt cx="108240" cy="454561"/>
              </a:xfrm>
            </p:grpSpPr>
            <p:sp>
              <p:nvSpPr>
                <p:cNvPr id="1415" name="Shape"/>
                <p:cNvSpPr/>
                <p:nvPr/>
              </p:nvSpPr>
              <p:spPr>
                <a:xfrm>
                  <a:off x="0" y="68455"/>
                  <a:ext cx="108241" cy="3861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6503" y="1033"/>
                      </a:moveTo>
                      <a:lnTo>
                        <a:pt x="16261" y="16190"/>
                      </a:lnTo>
                      <a:lnTo>
                        <a:pt x="21600" y="15240"/>
                      </a:lnTo>
                      <a:lnTo>
                        <a:pt x="10800" y="21600"/>
                      </a:lnTo>
                      <a:lnTo>
                        <a:pt x="0" y="16148"/>
                      </a:lnTo>
                      <a:lnTo>
                        <a:pt x="5582" y="15198"/>
                      </a:lnTo>
                      <a:lnTo>
                        <a:pt x="5825" y="0"/>
                      </a:lnTo>
                      <a:lnTo>
                        <a:pt x="16503" y="1033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16" name="Rectangle"/>
                <p:cNvSpPr/>
                <p:nvPr/>
              </p:nvSpPr>
              <p:spPr>
                <a:xfrm>
                  <a:off x="29203" y="0"/>
                  <a:ext cx="52507" cy="127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17" name="Shape"/>
                <p:cNvSpPr/>
                <p:nvPr/>
              </p:nvSpPr>
              <p:spPr>
                <a:xfrm>
                  <a:off x="29202" y="26195"/>
                  <a:ext cx="55140" cy="28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21120" y="21600"/>
                      </a:lnTo>
                      <a:lnTo>
                        <a:pt x="0" y="21600"/>
                      </a:lnTo>
                      <a:lnTo>
                        <a:pt x="240" y="0"/>
                      </a:lnTo>
                      <a:lnTo>
                        <a:pt x="21600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22" name="Group"/>
              <p:cNvGrpSpPr/>
              <p:nvPr/>
            </p:nvGrpSpPr>
            <p:grpSpPr>
              <a:xfrm>
                <a:off x="182142" y="2226774"/>
                <a:ext cx="288796" cy="246329"/>
                <a:chOff x="0" y="0"/>
                <a:chExt cx="288795" cy="246327"/>
              </a:xfrm>
            </p:grpSpPr>
            <p:sp>
              <p:nvSpPr>
                <p:cNvPr id="1419" name="Shape"/>
                <p:cNvSpPr/>
                <p:nvPr/>
              </p:nvSpPr>
              <p:spPr>
                <a:xfrm>
                  <a:off x="0" y="29256"/>
                  <a:ext cx="251604" cy="2170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7005"/>
                      </a:moveTo>
                      <a:lnTo>
                        <a:pt x="7096" y="18243"/>
                      </a:lnTo>
                      <a:lnTo>
                        <a:pt x="8081" y="21600"/>
                      </a:lnTo>
                      <a:lnTo>
                        <a:pt x="0" y="19630"/>
                      </a:lnTo>
                      <a:lnTo>
                        <a:pt x="3885" y="8100"/>
                      </a:lnTo>
                      <a:lnTo>
                        <a:pt x="5024" y="11530"/>
                      </a:lnTo>
                      <a:lnTo>
                        <a:pt x="19269" y="0"/>
                      </a:lnTo>
                      <a:lnTo>
                        <a:pt x="21600" y="7005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20" name="Shape"/>
                <p:cNvSpPr/>
                <p:nvPr/>
              </p:nvSpPr>
              <p:spPr>
                <a:xfrm>
                  <a:off x="257515" y="0"/>
                  <a:ext cx="31281" cy="74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9675"/>
                      </a:moveTo>
                      <a:lnTo>
                        <a:pt x="16000" y="21600"/>
                      </a:lnTo>
                      <a:lnTo>
                        <a:pt x="0" y="1711"/>
                      </a:lnTo>
                      <a:lnTo>
                        <a:pt x="5600" y="0"/>
                      </a:lnTo>
                      <a:lnTo>
                        <a:pt x="21600" y="19675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21" name="Shape"/>
                <p:cNvSpPr/>
                <p:nvPr/>
              </p:nvSpPr>
              <p:spPr>
                <a:xfrm>
                  <a:off x="230967" y="9752"/>
                  <a:ext cx="41881" cy="805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7835"/>
                      </a:moveTo>
                      <a:lnTo>
                        <a:pt x="13577" y="21600"/>
                      </a:lnTo>
                      <a:lnTo>
                        <a:pt x="0" y="2774"/>
                      </a:lnTo>
                      <a:lnTo>
                        <a:pt x="9566" y="0"/>
                      </a:lnTo>
                      <a:lnTo>
                        <a:pt x="21600" y="17835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26" name="Group"/>
              <p:cNvGrpSpPr/>
              <p:nvPr/>
            </p:nvGrpSpPr>
            <p:grpSpPr>
              <a:xfrm>
                <a:off x="1371488" y="2152007"/>
                <a:ext cx="304701" cy="213815"/>
                <a:chOff x="0" y="0"/>
                <a:chExt cx="304700" cy="213813"/>
              </a:xfrm>
            </p:grpSpPr>
            <p:sp>
              <p:nvSpPr>
                <p:cNvPr id="1423" name="Shape"/>
                <p:cNvSpPr/>
                <p:nvPr/>
              </p:nvSpPr>
              <p:spPr>
                <a:xfrm>
                  <a:off x="47786" y="19504"/>
                  <a:ext cx="256915" cy="1943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14" y="0"/>
                      </a:moveTo>
                      <a:lnTo>
                        <a:pt x="15870" y="9363"/>
                      </a:lnTo>
                      <a:lnTo>
                        <a:pt x="16631" y="5503"/>
                      </a:lnTo>
                      <a:lnTo>
                        <a:pt x="21600" y="17576"/>
                      </a:lnTo>
                      <a:lnTo>
                        <a:pt x="13639" y="21600"/>
                      </a:lnTo>
                      <a:lnTo>
                        <a:pt x="14654" y="17411"/>
                      </a:lnTo>
                      <a:lnTo>
                        <a:pt x="0" y="7720"/>
                      </a:lnTo>
                      <a:lnTo>
                        <a:pt x="1014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24" name="Shape"/>
                <p:cNvSpPr/>
                <p:nvPr/>
              </p:nvSpPr>
              <p:spPr>
                <a:xfrm>
                  <a:off x="0" y="0"/>
                  <a:ext cx="23297" cy="740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6615" y="0"/>
                      </a:moveTo>
                      <a:lnTo>
                        <a:pt x="21600" y="655"/>
                      </a:lnTo>
                      <a:lnTo>
                        <a:pt x="9969" y="21600"/>
                      </a:lnTo>
                      <a:lnTo>
                        <a:pt x="0" y="20945"/>
                      </a:lnTo>
                      <a:lnTo>
                        <a:pt x="16615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25" name="Shape"/>
                <p:cNvSpPr/>
                <p:nvPr/>
              </p:nvSpPr>
              <p:spPr>
                <a:xfrm>
                  <a:off x="18584" y="6501"/>
                  <a:ext cx="36549" cy="805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617" y="0"/>
                      </a:moveTo>
                      <a:lnTo>
                        <a:pt x="21600" y="2180"/>
                      </a:lnTo>
                      <a:lnTo>
                        <a:pt x="10983" y="21600"/>
                      </a:lnTo>
                      <a:lnTo>
                        <a:pt x="0" y="19222"/>
                      </a:lnTo>
                      <a:lnTo>
                        <a:pt x="10617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30" name="Group"/>
              <p:cNvGrpSpPr/>
              <p:nvPr/>
            </p:nvGrpSpPr>
            <p:grpSpPr>
              <a:xfrm>
                <a:off x="917519" y="0"/>
                <a:ext cx="108255" cy="451046"/>
                <a:chOff x="0" y="0"/>
                <a:chExt cx="108254" cy="451045"/>
              </a:xfrm>
            </p:grpSpPr>
            <p:sp>
              <p:nvSpPr>
                <p:cNvPr id="1427" name="Shape"/>
                <p:cNvSpPr/>
                <p:nvPr/>
              </p:nvSpPr>
              <p:spPr>
                <a:xfrm>
                  <a:off x="-1" y="-1"/>
                  <a:ext cx="108256" cy="3763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59" y="21600"/>
                      </a:moveTo>
                      <a:lnTo>
                        <a:pt x="4866" y="6370"/>
                      </a:lnTo>
                      <a:lnTo>
                        <a:pt x="0" y="5822"/>
                      </a:lnTo>
                      <a:lnTo>
                        <a:pt x="11631" y="0"/>
                      </a:lnTo>
                      <a:lnTo>
                        <a:pt x="21600" y="6075"/>
                      </a:lnTo>
                      <a:lnTo>
                        <a:pt x="15785" y="5737"/>
                      </a:lnTo>
                      <a:lnTo>
                        <a:pt x="15666" y="20798"/>
                      </a:lnTo>
                      <a:lnTo>
                        <a:pt x="5459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28" name="Shape"/>
                <p:cNvSpPr/>
                <p:nvPr/>
              </p:nvSpPr>
              <p:spPr>
                <a:xfrm>
                  <a:off x="26547" y="435603"/>
                  <a:ext cx="52496" cy="1544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9326"/>
                      </a:moveTo>
                      <a:lnTo>
                        <a:pt x="0" y="0"/>
                      </a:lnTo>
                      <a:lnTo>
                        <a:pt x="21600" y="3411"/>
                      </a:lnTo>
                      <a:lnTo>
                        <a:pt x="21600" y="21600"/>
                      </a:lnTo>
                      <a:lnTo>
                        <a:pt x="0" y="19326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29" name="Shape"/>
                <p:cNvSpPr/>
                <p:nvPr/>
              </p:nvSpPr>
              <p:spPr>
                <a:xfrm>
                  <a:off x="26547" y="386841"/>
                  <a:ext cx="52503" cy="350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0" y="3287"/>
                      </a:lnTo>
                      <a:lnTo>
                        <a:pt x="21600" y="0"/>
                      </a:lnTo>
                      <a:lnTo>
                        <a:pt x="21600" y="17843"/>
                      </a:lnTo>
                      <a:lnTo>
                        <a:pt x="0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34" name="Group"/>
              <p:cNvGrpSpPr/>
              <p:nvPr/>
            </p:nvGrpSpPr>
            <p:grpSpPr>
              <a:xfrm>
                <a:off x="1444488" y="1557117"/>
                <a:ext cx="316653" cy="155297"/>
                <a:chOff x="0" y="0"/>
                <a:chExt cx="316652" cy="155296"/>
              </a:xfrm>
            </p:grpSpPr>
            <p:sp>
              <p:nvSpPr>
                <p:cNvPr id="1431" name="Shape"/>
                <p:cNvSpPr/>
                <p:nvPr/>
              </p:nvSpPr>
              <p:spPr>
                <a:xfrm>
                  <a:off x="49120" y="0"/>
                  <a:ext cx="267533" cy="1552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8681"/>
                      </a:moveTo>
                      <a:lnTo>
                        <a:pt x="15554" y="5891"/>
                      </a:lnTo>
                      <a:lnTo>
                        <a:pt x="15310" y="0"/>
                      </a:lnTo>
                      <a:lnTo>
                        <a:pt x="21600" y="12712"/>
                      </a:lnTo>
                      <a:lnTo>
                        <a:pt x="15164" y="21600"/>
                      </a:lnTo>
                      <a:lnTo>
                        <a:pt x="14725" y="17673"/>
                      </a:lnTo>
                      <a:lnTo>
                        <a:pt x="488" y="19533"/>
                      </a:lnTo>
                      <a:lnTo>
                        <a:pt x="0" y="8681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32" name="Shape"/>
                <p:cNvSpPr/>
                <p:nvPr/>
              </p:nvSpPr>
              <p:spPr>
                <a:xfrm>
                  <a:off x="0" y="65014"/>
                  <a:ext cx="12701" cy="772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19059" y="0"/>
                      </a:lnTo>
                      <a:lnTo>
                        <a:pt x="21600" y="21600"/>
                      </a:lnTo>
                      <a:lnTo>
                        <a:pt x="2541" y="21600"/>
                      </a:lnTo>
                      <a:lnTo>
                        <a:pt x="0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33" name="Shape"/>
                <p:cNvSpPr/>
                <p:nvPr/>
              </p:nvSpPr>
              <p:spPr>
                <a:xfrm>
                  <a:off x="19918" y="61764"/>
                  <a:ext cx="20616" cy="772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08"/>
                      </a:moveTo>
                      <a:lnTo>
                        <a:pt x="20945" y="0"/>
                      </a:lnTo>
                      <a:lnTo>
                        <a:pt x="21600" y="21600"/>
                      </a:lnTo>
                      <a:lnTo>
                        <a:pt x="1309" y="21600"/>
                      </a:lnTo>
                      <a:lnTo>
                        <a:pt x="0" y="208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38" name="Group"/>
              <p:cNvGrpSpPr/>
              <p:nvPr/>
            </p:nvGrpSpPr>
            <p:grpSpPr>
              <a:xfrm>
                <a:off x="184797" y="916715"/>
                <a:ext cx="302027" cy="220330"/>
                <a:chOff x="0" y="0"/>
                <a:chExt cx="302026" cy="220328"/>
              </a:xfrm>
            </p:grpSpPr>
            <p:sp>
              <p:nvSpPr>
                <p:cNvPr id="1435" name="Shape"/>
                <p:cNvSpPr/>
                <p:nvPr/>
              </p:nvSpPr>
              <p:spPr>
                <a:xfrm>
                  <a:off x="-1" y="0"/>
                  <a:ext cx="259569" cy="1975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993" y="21600"/>
                      </a:moveTo>
                      <a:lnTo>
                        <a:pt x="5475" y="11840"/>
                      </a:lnTo>
                      <a:lnTo>
                        <a:pt x="4621" y="15760"/>
                      </a:lnTo>
                      <a:lnTo>
                        <a:pt x="0" y="3760"/>
                      </a:lnTo>
                      <a:lnTo>
                        <a:pt x="7686" y="0"/>
                      </a:lnTo>
                      <a:lnTo>
                        <a:pt x="6932" y="4000"/>
                      </a:lnTo>
                      <a:lnTo>
                        <a:pt x="21600" y="13760"/>
                      </a:lnTo>
                      <a:lnTo>
                        <a:pt x="19993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36" name="Shape"/>
                <p:cNvSpPr/>
                <p:nvPr/>
              </p:nvSpPr>
              <p:spPr>
                <a:xfrm>
                  <a:off x="273444" y="146285"/>
                  <a:ext cx="28583" cy="740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165" y="21600"/>
                      </a:moveTo>
                      <a:lnTo>
                        <a:pt x="0" y="20329"/>
                      </a:lnTo>
                      <a:lnTo>
                        <a:pt x="14557" y="0"/>
                      </a:lnTo>
                      <a:lnTo>
                        <a:pt x="21600" y="635"/>
                      </a:lnTo>
                      <a:lnTo>
                        <a:pt x="5165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37" name="Shape"/>
                <p:cNvSpPr/>
                <p:nvPr/>
              </p:nvSpPr>
              <p:spPr>
                <a:xfrm>
                  <a:off x="246896" y="130031"/>
                  <a:ext cx="39201" cy="837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943" y="21600"/>
                      </a:moveTo>
                      <a:lnTo>
                        <a:pt x="0" y="18514"/>
                      </a:lnTo>
                      <a:lnTo>
                        <a:pt x="10286" y="0"/>
                      </a:lnTo>
                      <a:lnTo>
                        <a:pt x="21600" y="1929"/>
                      </a:lnTo>
                      <a:lnTo>
                        <a:pt x="9943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sp>
            <p:nvSpPr>
              <p:cNvPr id="1439" name="Triangle"/>
              <p:cNvSpPr/>
              <p:nvPr/>
            </p:nvSpPr>
            <p:spPr>
              <a:xfrm rot="14263627">
                <a:off x="1490906" y="100674"/>
                <a:ext cx="407965" cy="16596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8396" y="0"/>
                    </a:moveTo>
                    <a:lnTo>
                      <a:pt x="21600" y="21600"/>
                    </a:lnTo>
                    <a:lnTo>
                      <a:pt x="0" y="2145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42192"/>
                  </a:gs>
                  <a:gs pos="100000">
                    <a:srgbClr val="EE230C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440" name="Triangle"/>
              <p:cNvSpPr/>
              <p:nvPr/>
            </p:nvSpPr>
            <p:spPr>
              <a:xfrm rot="3446378">
                <a:off x="462261" y="1092917"/>
                <a:ext cx="273726" cy="1246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8096" y="0"/>
                    </a:moveTo>
                    <a:lnTo>
                      <a:pt x="21600" y="21600"/>
                    </a:lnTo>
                    <a:lnTo>
                      <a:pt x="0" y="2147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42192"/>
                  </a:gs>
                  <a:gs pos="100000">
                    <a:srgbClr val="EE230C"/>
                  </a:gs>
                </a:gsLst>
                <a:lin ang="7109542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sp>
          <p:nvSpPr>
            <p:cNvPr id="1442" name="Line"/>
            <p:cNvSpPr/>
            <p:nvPr/>
          </p:nvSpPr>
          <p:spPr>
            <a:xfrm flipV="1">
              <a:off x="962952" y="80454"/>
              <a:ext cx="2" cy="1978344"/>
            </a:xfrm>
            <a:prstGeom prst="line">
              <a:avLst/>
            </a:prstGeom>
            <a:noFill/>
            <a:ln w="1908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443" name="Line"/>
            <p:cNvSpPr/>
            <p:nvPr/>
          </p:nvSpPr>
          <p:spPr>
            <a:xfrm flipV="1">
              <a:off x="954147" y="2036766"/>
              <a:ext cx="1303388" cy="18360"/>
            </a:xfrm>
            <a:prstGeom prst="line">
              <a:avLst/>
            </a:prstGeom>
            <a:noFill/>
            <a:ln w="1908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444" name="x"/>
            <p:cNvSpPr txBox="1"/>
            <p:nvPr/>
          </p:nvSpPr>
          <p:spPr>
            <a:xfrm>
              <a:off x="1902332" y="1985365"/>
              <a:ext cx="432003" cy="2858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marR="43538" indent="43538" algn="l" defTabSz="828675">
                <a:lnSpc>
                  <a:spcPct val="93000"/>
                </a:lnSpc>
                <a:tabLst>
                  <a:tab pos="38100" algn="l"/>
                  <a:tab pos="457200" algn="l"/>
                  <a:tab pos="876300" algn="l"/>
                  <a:tab pos="1282700" algn="l"/>
                  <a:tab pos="1701800" algn="l"/>
                  <a:tab pos="2120900" algn="l"/>
                  <a:tab pos="2527300" algn="l"/>
                  <a:tab pos="2946400" algn="l"/>
                  <a:tab pos="3365500" algn="l"/>
                  <a:tab pos="3771900" algn="l"/>
                  <a:tab pos="4191000" algn="l"/>
                  <a:tab pos="4610100" algn="l"/>
                  <a:tab pos="5016500" algn="l"/>
                  <a:tab pos="5435600" algn="l"/>
                  <a:tab pos="5854700" algn="l"/>
                  <a:tab pos="6261100" algn="l"/>
                  <a:tab pos="6680200" algn="l"/>
                  <a:tab pos="7099300" algn="l"/>
                  <a:tab pos="7505700" algn="l"/>
                  <a:tab pos="7924800" algn="l"/>
                  <a:tab pos="8343900" algn="l"/>
                  <a:tab pos="9156700" algn="l"/>
                </a:tabLst>
                <a:defRPr sz="15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x</a:t>
              </a:r>
            </a:p>
          </p:txBody>
        </p:sp>
        <p:sp>
          <p:nvSpPr>
            <p:cNvPr id="1445" name="y"/>
            <p:cNvSpPr txBox="1"/>
            <p:nvPr/>
          </p:nvSpPr>
          <p:spPr>
            <a:xfrm>
              <a:off x="985907" y="-1"/>
              <a:ext cx="432003" cy="2858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marR="43538" indent="43538" algn="l" defTabSz="828675">
                <a:lnSpc>
                  <a:spcPct val="93000"/>
                </a:lnSpc>
                <a:tabLst>
                  <a:tab pos="38100" algn="l"/>
                  <a:tab pos="457200" algn="l"/>
                  <a:tab pos="876300" algn="l"/>
                  <a:tab pos="1282700" algn="l"/>
                  <a:tab pos="1701800" algn="l"/>
                  <a:tab pos="2120900" algn="l"/>
                  <a:tab pos="2527300" algn="l"/>
                  <a:tab pos="2946400" algn="l"/>
                  <a:tab pos="3365500" algn="l"/>
                  <a:tab pos="3771900" algn="l"/>
                  <a:tab pos="4191000" algn="l"/>
                  <a:tab pos="4610100" algn="l"/>
                  <a:tab pos="5016500" algn="l"/>
                  <a:tab pos="5435600" algn="l"/>
                  <a:tab pos="5854700" algn="l"/>
                  <a:tab pos="6261100" algn="l"/>
                  <a:tab pos="6680200" algn="l"/>
                  <a:tab pos="7099300" algn="l"/>
                  <a:tab pos="7505700" algn="l"/>
                  <a:tab pos="7924800" algn="l"/>
                  <a:tab pos="8343900" algn="l"/>
                  <a:tab pos="9156700" algn="l"/>
                </a:tabLst>
                <a:defRPr sz="15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y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8" name="energylossfraction_deltaphi_cen20to30_v4.gif" descr="energylossfraction_deltaphi_cen20to30_v4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0" y="1447800"/>
            <a:ext cx="6350000" cy="45982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9" name="energylossfraction60to80_deltaphi_cen20to30_v4.gif" descr="energylossfraction60to80_deltaphi_cen20to30_v4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15100" y="1435100"/>
            <a:ext cx="6350000" cy="459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450" name="Jet energy loss fraction is dependent of the azimuthal angles with respect to ѱn, which shows a path-length dependence of jet energy loss."/>
          <p:cNvSpPr txBox="1"/>
          <p:nvPr/>
        </p:nvSpPr>
        <p:spPr>
          <a:xfrm>
            <a:off x="725021" y="6337805"/>
            <a:ext cx="11544303" cy="1535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900"/>
              </a:spcBef>
              <a:buSzPct val="125000"/>
              <a:buChar char="•"/>
              <a:defRPr sz="3300">
                <a:latin typeface="Arial"/>
                <a:ea typeface="Arial"/>
                <a:cs typeface="Arial"/>
                <a:sym typeface="Arial"/>
              </a:defRPr>
            </a:pPr>
            <a:r>
              <a:t>Jet energy loss fraction is dependent of the azimuthal angles with respect to ѱ</a:t>
            </a:r>
            <a:r>
              <a:rPr baseline="-5998"/>
              <a:t>n</a:t>
            </a:r>
            <a:r>
              <a:t>, which shows a path-length dependence of jet energy loss.</a:t>
            </a:r>
          </a:p>
        </p:txBody>
      </p:sp>
      <p:sp>
        <p:nvSpPr>
          <p:cNvPr id="1451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452" name="M. -W. Nie and G.-L. Ma, PRC 90, 014907 (2014)"/>
          <p:cNvSpPr txBox="1"/>
          <p:nvPr/>
        </p:nvSpPr>
        <p:spPr>
          <a:xfrm>
            <a:off x="6431001" y="1286647"/>
            <a:ext cx="5465434" cy="37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>
              <a:spcBef>
                <a:spcPts val="4400"/>
              </a:spcBef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t>M. -W. Nie and G.-L. Ma, PRC 90, 014907 (2014) </a:t>
            </a:r>
          </a:p>
        </p:txBody>
      </p:sp>
      <p:sp>
        <p:nvSpPr>
          <p:cNvPr id="1453" name="Jet energy loss fraction"/>
          <p:cNvSpPr txBox="1"/>
          <p:nvPr/>
        </p:nvSpPr>
        <p:spPr>
          <a:xfrm>
            <a:off x="749300" y="16522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 Jet energy loss fraction</a:t>
            </a:r>
          </a:p>
        </p:txBody>
      </p:sp>
      <p:pic>
        <p:nvPicPr>
          <p:cNvPr id="1454" name="droppedImage.tiff" descr="dropped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28798" y="7573433"/>
            <a:ext cx="7227395" cy="12573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6" name="vntoen_45to60_v5.gif" descr="vntoen_45to60_v5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9100" y="1320800"/>
            <a:ext cx="6350000" cy="43610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7" name="vnvsepsilon_v4.gif" descr="vnvsepsilon_v4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67500" y="1320800"/>
            <a:ext cx="6350000" cy="4361065"/>
          </a:xfrm>
          <a:prstGeom prst="rect">
            <a:avLst/>
          </a:prstGeom>
          <a:ln w="12700">
            <a:miter lim="400000"/>
          </a:ln>
        </p:spPr>
      </p:pic>
      <p:sp>
        <p:nvSpPr>
          <p:cNvPr id="1458" name="The ratio vn/ϵn increases with Npart in non-central Pb+Pb collisions.…"/>
          <p:cNvSpPr txBox="1"/>
          <p:nvPr/>
        </p:nvSpPr>
        <p:spPr>
          <a:xfrm>
            <a:off x="805454" y="6381575"/>
            <a:ext cx="8781061" cy="2132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900"/>
              </a:spcBef>
              <a:buSzPct val="125000"/>
              <a:buChar char="•"/>
              <a:defRPr sz="3300">
                <a:latin typeface="Arial"/>
                <a:ea typeface="Arial"/>
                <a:cs typeface="Arial"/>
                <a:sym typeface="Arial"/>
              </a:defRPr>
            </a:pPr>
            <a:r>
              <a:t>The ratio v</a:t>
            </a:r>
            <a:r>
              <a:rPr baseline="-5998"/>
              <a:t>n</a:t>
            </a:r>
            <a:r>
              <a:t>/ϵ</a:t>
            </a:r>
            <a:r>
              <a:rPr baseline="-5998"/>
              <a:t>n</a:t>
            </a:r>
            <a:r>
              <a:t> increases with N</a:t>
            </a:r>
            <a:r>
              <a:rPr baseline="-5998"/>
              <a:t>part</a:t>
            </a:r>
            <a:r>
              <a:t> in non-central Pb+Pb collisions.</a:t>
            </a:r>
          </a:p>
          <a:p>
            <a:pPr algn="l">
              <a:spcBef>
                <a:spcPts val="900"/>
              </a:spcBef>
              <a:buSzPct val="125000"/>
              <a:buChar char="•"/>
              <a:defRPr sz="3300">
                <a:latin typeface="Arial"/>
                <a:ea typeface="Arial"/>
                <a:cs typeface="Arial"/>
                <a:sym typeface="Arial"/>
              </a:defRPr>
            </a:pPr>
            <a:r>
              <a:t>Jet v</a:t>
            </a:r>
            <a:r>
              <a:rPr baseline="-5998"/>
              <a:t>n</a:t>
            </a:r>
            <a:r>
              <a:t> is sensitive to initial spatial asymmetry ϵ</a:t>
            </a:r>
            <a:r>
              <a:rPr baseline="-5998"/>
              <a:t>n</a:t>
            </a:r>
            <a:r>
              <a:t> of partonic density for a given centrality bin.</a:t>
            </a:r>
          </a:p>
        </p:txBody>
      </p:sp>
      <p:sp>
        <p:nvSpPr>
          <p:cNvPr id="1459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460" name="M. -W. Nie and G.-L. Ma, PRC 90, 014907 (2014)"/>
          <p:cNvSpPr txBox="1"/>
          <p:nvPr/>
        </p:nvSpPr>
        <p:spPr>
          <a:xfrm>
            <a:off x="6235700" y="1286647"/>
            <a:ext cx="5465435" cy="37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>
              <a:spcBef>
                <a:spcPts val="4400"/>
              </a:spcBef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t>M. -W. Nie and G.-L. Ma, PRC 90, 014907 (2014) </a:t>
            </a:r>
          </a:p>
        </p:txBody>
      </p:sp>
      <p:sp>
        <p:nvSpPr>
          <p:cNvPr id="1461" name="Jet vn vs εn"/>
          <p:cNvSpPr txBox="1"/>
          <p:nvPr/>
        </p:nvSpPr>
        <p:spPr>
          <a:xfrm>
            <a:off x="749300" y="16522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Jet v</a:t>
            </a:r>
            <a:r>
              <a:rPr baseline="-5998"/>
              <a:t>n</a:t>
            </a:r>
            <a:r>
              <a:t> vs ε</a:t>
            </a:r>
            <a:r>
              <a:rPr baseline="-5998"/>
              <a:t>n</a:t>
            </a:r>
          </a:p>
        </p:txBody>
      </p:sp>
      <p:sp>
        <p:nvSpPr>
          <p:cNvPr id="1462" name="y"/>
          <p:cNvSpPr txBox="1"/>
          <p:nvPr/>
        </p:nvSpPr>
        <p:spPr>
          <a:xfrm>
            <a:off x="10534416" y="4950850"/>
            <a:ext cx="432003" cy="285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marR="43538" indent="43538" algn="l" defTabSz="828675">
              <a:lnSpc>
                <a:spcPct val="93000"/>
              </a:lnSpc>
              <a:tabLst>
                <a:tab pos="38100" algn="l"/>
                <a:tab pos="457200" algn="l"/>
                <a:tab pos="876300" algn="l"/>
                <a:tab pos="1282700" algn="l"/>
                <a:tab pos="1701800" algn="l"/>
                <a:tab pos="2120900" algn="l"/>
                <a:tab pos="2527300" algn="l"/>
                <a:tab pos="2946400" algn="l"/>
                <a:tab pos="3365500" algn="l"/>
                <a:tab pos="3771900" algn="l"/>
                <a:tab pos="4191000" algn="l"/>
                <a:tab pos="4610100" algn="l"/>
                <a:tab pos="5016500" algn="l"/>
                <a:tab pos="5435600" algn="l"/>
                <a:tab pos="5854700" algn="l"/>
                <a:tab pos="6261100" algn="l"/>
                <a:tab pos="6680200" algn="l"/>
                <a:tab pos="7099300" algn="l"/>
                <a:tab pos="7505700" algn="l"/>
                <a:tab pos="7924800" algn="l"/>
                <a:tab pos="8343900" algn="l"/>
                <a:tab pos="9156700" algn="l"/>
              </a:tabLst>
              <a:defRPr sz="15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y</a:t>
            </a:r>
          </a:p>
        </p:txBody>
      </p:sp>
      <p:grpSp>
        <p:nvGrpSpPr>
          <p:cNvPr id="1519" name="Group"/>
          <p:cNvGrpSpPr/>
          <p:nvPr/>
        </p:nvGrpSpPr>
        <p:grpSpPr>
          <a:xfrm>
            <a:off x="10076376" y="5396041"/>
            <a:ext cx="2505421" cy="3717827"/>
            <a:chOff x="0" y="0"/>
            <a:chExt cx="2505420" cy="3717826"/>
          </a:xfrm>
        </p:grpSpPr>
        <p:grpSp>
          <p:nvGrpSpPr>
            <p:cNvPr id="1514" name="Group"/>
            <p:cNvGrpSpPr/>
            <p:nvPr/>
          </p:nvGrpSpPr>
          <p:grpSpPr>
            <a:xfrm>
              <a:off x="-1" y="376774"/>
              <a:ext cx="2505421" cy="3341053"/>
              <a:chOff x="0" y="0"/>
              <a:chExt cx="2505420" cy="3341051"/>
            </a:xfrm>
          </p:grpSpPr>
          <p:sp>
            <p:nvSpPr>
              <p:cNvPr id="1463" name="Oval"/>
              <p:cNvSpPr/>
              <p:nvPr/>
            </p:nvSpPr>
            <p:spPr>
              <a:xfrm>
                <a:off x="529919" y="539626"/>
                <a:ext cx="830951" cy="22300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FB00"/>
                  </a:gs>
                  <a:gs pos="100000">
                    <a:srgbClr val="FF4C00"/>
                  </a:gs>
                </a:gsLst>
                <a:path path="circle">
                  <a:fillToRect l="37721" t="-19636" r="62278" b="119636"/>
                </a:path>
              </a:gradFill>
              <a:ln w="9360" cap="flat">
                <a:solidFill>
                  <a:srgbClr val="D81E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40639" algn="l" defTabSz="914400">
                  <a:defRPr sz="180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grpSp>
            <p:nvGrpSpPr>
              <p:cNvPr id="1467" name="Group"/>
              <p:cNvGrpSpPr/>
              <p:nvPr/>
            </p:nvGrpSpPr>
            <p:grpSpPr>
              <a:xfrm>
                <a:off x="439656" y="266562"/>
                <a:ext cx="233036" cy="350355"/>
                <a:chOff x="0" y="0"/>
                <a:chExt cx="233034" cy="350354"/>
              </a:xfrm>
            </p:grpSpPr>
            <p:sp>
              <p:nvSpPr>
                <p:cNvPr id="1464" name="Shape"/>
                <p:cNvSpPr/>
                <p:nvPr/>
              </p:nvSpPr>
              <p:spPr>
                <a:xfrm>
                  <a:off x="0" y="0"/>
                  <a:ext cx="201165" cy="3015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7138" y="21600"/>
                      </a:moveTo>
                      <a:lnTo>
                        <a:pt x="3622" y="7782"/>
                      </a:lnTo>
                      <a:lnTo>
                        <a:pt x="1358" y="9688"/>
                      </a:lnTo>
                      <a:lnTo>
                        <a:pt x="0" y="0"/>
                      </a:lnTo>
                      <a:lnTo>
                        <a:pt x="10283" y="1959"/>
                      </a:lnTo>
                      <a:lnTo>
                        <a:pt x="7954" y="4076"/>
                      </a:lnTo>
                      <a:lnTo>
                        <a:pt x="21600" y="17682"/>
                      </a:lnTo>
                      <a:lnTo>
                        <a:pt x="17138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65" name="Shape"/>
                <p:cNvSpPr/>
                <p:nvPr/>
              </p:nvSpPr>
              <p:spPr>
                <a:xfrm>
                  <a:off x="185836" y="286067"/>
                  <a:ext cx="47199" cy="642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700" y="21600"/>
                      </a:moveTo>
                      <a:lnTo>
                        <a:pt x="0" y="18409"/>
                      </a:lnTo>
                      <a:lnTo>
                        <a:pt x="18630" y="0"/>
                      </a:lnTo>
                      <a:lnTo>
                        <a:pt x="21600" y="3682"/>
                      </a:lnTo>
                      <a:lnTo>
                        <a:pt x="2700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66" name="Shape"/>
                <p:cNvSpPr/>
                <p:nvPr/>
              </p:nvSpPr>
              <p:spPr>
                <a:xfrm>
                  <a:off x="164597" y="256811"/>
                  <a:ext cx="55154" cy="7403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165" y="21600"/>
                      </a:moveTo>
                      <a:lnTo>
                        <a:pt x="0" y="15612"/>
                      </a:lnTo>
                      <a:lnTo>
                        <a:pt x="15730" y="0"/>
                      </a:lnTo>
                      <a:lnTo>
                        <a:pt x="21600" y="5774"/>
                      </a:lnTo>
                      <a:lnTo>
                        <a:pt x="5165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71" name="Group"/>
              <p:cNvGrpSpPr/>
              <p:nvPr/>
            </p:nvGrpSpPr>
            <p:grpSpPr>
              <a:xfrm>
                <a:off x="439656" y="2698136"/>
                <a:ext cx="211774" cy="382853"/>
                <a:chOff x="0" y="0"/>
                <a:chExt cx="211772" cy="382852"/>
              </a:xfrm>
            </p:grpSpPr>
            <p:sp>
              <p:nvSpPr>
                <p:cNvPr id="1468" name="Shape"/>
                <p:cNvSpPr/>
                <p:nvPr/>
              </p:nvSpPr>
              <p:spPr>
                <a:xfrm>
                  <a:off x="0" y="55262"/>
                  <a:ext cx="182583" cy="32759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926"/>
                      </a:moveTo>
                      <a:lnTo>
                        <a:pt x="8100" y="17065"/>
                      </a:lnTo>
                      <a:lnTo>
                        <a:pt x="10658" y="18479"/>
                      </a:lnTo>
                      <a:lnTo>
                        <a:pt x="0" y="21600"/>
                      </a:lnTo>
                      <a:lnTo>
                        <a:pt x="782" y="12726"/>
                      </a:lnTo>
                      <a:lnTo>
                        <a:pt x="3055" y="14091"/>
                      </a:lnTo>
                      <a:lnTo>
                        <a:pt x="16484" y="0"/>
                      </a:lnTo>
                      <a:lnTo>
                        <a:pt x="21600" y="2926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69" name="Shape"/>
                <p:cNvSpPr/>
                <p:nvPr/>
              </p:nvSpPr>
              <p:spPr>
                <a:xfrm>
                  <a:off x="164597" y="0"/>
                  <a:ext cx="47176" cy="545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6930"/>
                      </a:moveTo>
                      <a:lnTo>
                        <a:pt x="19356" y="21600"/>
                      </a:lnTo>
                      <a:lnTo>
                        <a:pt x="0" y="4670"/>
                      </a:lnTo>
                      <a:lnTo>
                        <a:pt x="2244" y="0"/>
                      </a:lnTo>
                      <a:lnTo>
                        <a:pt x="21600" y="1693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70" name="Shape"/>
                <p:cNvSpPr/>
                <p:nvPr/>
              </p:nvSpPr>
              <p:spPr>
                <a:xfrm>
                  <a:off x="146013" y="22755"/>
                  <a:ext cx="52496" cy="6751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3680"/>
                      </a:moveTo>
                      <a:lnTo>
                        <a:pt x="16883" y="21600"/>
                      </a:lnTo>
                      <a:lnTo>
                        <a:pt x="0" y="7680"/>
                      </a:lnTo>
                      <a:lnTo>
                        <a:pt x="4717" y="0"/>
                      </a:lnTo>
                      <a:lnTo>
                        <a:pt x="21600" y="1368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75" name="Group"/>
              <p:cNvGrpSpPr/>
              <p:nvPr/>
            </p:nvGrpSpPr>
            <p:grpSpPr>
              <a:xfrm>
                <a:off x="1259987" y="399844"/>
                <a:ext cx="233026" cy="347087"/>
                <a:chOff x="0" y="0"/>
                <a:chExt cx="233025" cy="347086"/>
              </a:xfrm>
            </p:grpSpPr>
            <p:sp>
              <p:nvSpPr>
                <p:cNvPr id="1472" name="Shape"/>
                <p:cNvSpPr/>
                <p:nvPr/>
              </p:nvSpPr>
              <p:spPr>
                <a:xfrm>
                  <a:off x="31857" y="-1"/>
                  <a:ext cx="201169" cy="2950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7893"/>
                      </a:moveTo>
                      <a:lnTo>
                        <a:pt x="13757" y="3869"/>
                      </a:lnTo>
                      <a:lnTo>
                        <a:pt x="11636" y="2149"/>
                      </a:lnTo>
                      <a:lnTo>
                        <a:pt x="21600" y="0"/>
                      </a:lnTo>
                      <a:lnTo>
                        <a:pt x="19993" y="9672"/>
                      </a:lnTo>
                      <a:lnTo>
                        <a:pt x="17871" y="7737"/>
                      </a:lnTo>
                      <a:lnTo>
                        <a:pt x="4179" y="21600"/>
                      </a:lnTo>
                      <a:lnTo>
                        <a:pt x="0" y="17893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73" name="Shape"/>
                <p:cNvSpPr/>
                <p:nvPr/>
              </p:nvSpPr>
              <p:spPr>
                <a:xfrm>
                  <a:off x="-1" y="282817"/>
                  <a:ext cx="44548" cy="642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4270"/>
                      </a:moveTo>
                      <a:lnTo>
                        <a:pt x="2274" y="0"/>
                      </a:lnTo>
                      <a:lnTo>
                        <a:pt x="21600" y="18084"/>
                      </a:lnTo>
                      <a:lnTo>
                        <a:pt x="18189" y="21600"/>
                      </a:lnTo>
                      <a:lnTo>
                        <a:pt x="0" y="427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74" name="Shape"/>
                <p:cNvSpPr/>
                <p:nvPr/>
              </p:nvSpPr>
              <p:spPr>
                <a:xfrm>
                  <a:off x="13273" y="253559"/>
                  <a:ext cx="52495" cy="707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5790"/>
                      </a:moveTo>
                      <a:lnTo>
                        <a:pt x="5710" y="0"/>
                      </a:lnTo>
                      <a:lnTo>
                        <a:pt x="21600" y="15365"/>
                      </a:lnTo>
                      <a:lnTo>
                        <a:pt x="15890" y="21600"/>
                      </a:lnTo>
                      <a:lnTo>
                        <a:pt x="0" y="579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79" name="Group"/>
              <p:cNvGrpSpPr/>
              <p:nvPr/>
            </p:nvGrpSpPr>
            <p:grpSpPr>
              <a:xfrm>
                <a:off x="1390072" y="942721"/>
                <a:ext cx="304701" cy="210575"/>
                <a:chOff x="0" y="0"/>
                <a:chExt cx="304700" cy="210573"/>
              </a:xfrm>
            </p:grpSpPr>
            <p:sp>
              <p:nvSpPr>
                <p:cNvPr id="1476" name="Shape"/>
                <p:cNvSpPr/>
                <p:nvPr/>
              </p:nvSpPr>
              <p:spPr>
                <a:xfrm>
                  <a:off x="45131" y="-1"/>
                  <a:ext cx="259570" cy="1910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3027"/>
                      </a:moveTo>
                      <a:lnTo>
                        <a:pt x="14684" y="4286"/>
                      </a:lnTo>
                      <a:lnTo>
                        <a:pt x="14032" y="0"/>
                      </a:lnTo>
                      <a:lnTo>
                        <a:pt x="21600" y="4875"/>
                      </a:lnTo>
                      <a:lnTo>
                        <a:pt x="16939" y="16893"/>
                      </a:lnTo>
                      <a:lnTo>
                        <a:pt x="16187" y="12691"/>
                      </a:lnTo>
                      <a:lnTo>
                        <a:pt x="1955" y="21600"/>
                      </a:lnTo>
                      <a:lnTo>
                        <a:pt x="0" y="13027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77" name="Shape"/>
                <p:cNvSpPr/>
                <p:nvPr/>
              </p:nvSpPr>
              <p:spPr>
                <a:xfrm>
                  <a:off x="-1" y="133282"/>
                  <a:ext cx="25947" cy="772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223"/>
                      </a:moveTo>
                      <a:lnTo>
                        <a:pt x="7535" y="0"/>
                      </a:lnTo>
                      <a:lnTo>
                        <a:pt x="21600" y="20377"/>
                      </a:lnTo>
                      <a:lnTo>
                        <a:pt x="14065" y="21600"/>
                      </a:lnTo>
                      <a:lnTo>
                        <a:pt x="0" y="1223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78" name="Shape"/>
                <p:cNvSpPr/>
                <p:nvPr/>
              </p:nvSpPr>
              <p:spPr>
                <a:xfrm>
                  <a:off x="18584" y="120279"/>
                  <a:ext cx="36549" cy="8054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749"/>
                      </a:moveTo>
                      <a:lnTo>
                        <a:pt x="10983" y="0"/>
                      </a:lnTo>
                      <a:lnTo>
                        <a:pt x="21600" y="20029"/>
                      </a:lnTo>
                      <a:lnTo>
                        <a:pt x="9519" y="21600"/>
                      </a:lnTo>
                      <a:lnTo>
                        <a:pt x="0" y="2749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83" name="Group"/>
              <p:cNvGrpSpPr/>
              <p:nvPr/>
            </p:nvGrpSpPr>
            <p:grpSpPr>
              <a:xfrm>
                <a:off x="1204237" y="2678631"/>
                <a:ext cx="238332" cy="337347"/>
                <a:chOff x="0" y="0"/>
                <a:chExt cx="238331" cy="337346"/>
              </a:xfrm>
            </p:grpSpPr>
            <p:sp>
              <p:nvSpPr>
                <p:cNvPr id="1480" name="Shape"/>
                <p:cNvSpPr/>
                <p:nvPr/>
              </p:nvSpPr>
              <p:spPr>
                <a:xfrm>
                  <a:off x="31857" y="45510"/>
                  <a:ext cx="206475" cy="29183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4345" y="0"/>
                      </a:moveTo>
                      <a:lnTo>
                        <a:pt x="18073" y="13711"/>
                      </a:lnTo>
                      <a:lnTo>
                        <a:pt x="20152" y="11643"/>
                      </a:lnTo>
                      <a:lnTo>
                        <a:pt x="21600" y="21600"/>
                      </a:lnTo>
                      <a:lnTo>
                        <a:pt x="11587" y="20131"/>
                      </a:lnTo>
                      <a:lnTo>
                        <a:pt x="13791" y="17955"/>
                      </a:lnTo>
                      <a:lnTo>
                        <a:pt x="0" y="4135"/>
                      </a:lnTo>
                      <a:lnTo>
                        <a:pt x="4345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81" name="Shape"/>
                <p:cNvSpPr/>
                <p:nvPr/>
              </p:nvSpPr>
              <p:spPr>
                <a:xfrm>
                  <a:off x="0" y="-1"/>
                  <a:ext cx="49827" cy="675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7333" y="0"/>
                      </a:moveTo>
                      <a:lnTo>
                        <a:pt x="21600" y="2160"/>
                      </a:lnTo>
                      <a:lnTo>
                        <a:pt x="3200" y="21600"/>
                      </a:lnTo>
                      <a:lnTo>
                        <a:pt x="0" y="18480"/>
                      </a:lnTo>
                      <a:lnTo>
                        <a:pt x="17333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82" name="Shape"/>
                <p:cNvSpPr/>
                <p:nvPr/>
              </p:nvSpPr>
              <p:spPr>
                <a:xfrm>
                  <a:off x="10619" y="19504"/>
                  <a:ext cx="57792" cy="772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5396" y="0"/>
                      </a:moveTo>
                      <a:lnTo>
                        <a:pt x="21600" y="5452"/>
                      </a:lnTo>
                      <a:lnTo>
                        <a:pt x="5974" y="21600"/>
                      </a:lnTo>
                      <a:lnTo>
                        <a:pt x="0" y="16357"/>
                      </a:lnTo>
                      <a:lnTo>
                        <a:pt x="15396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87" name="Group"/>
              <p:cNvGrpSpPr/>
              <p:nvPr/>
            </p:nvGrpSpPr>
            <p:grpSpPr>
              <a:xfrm>
                <a:off x="139665" y="1605878"/>
                <a:ext cx="306048" cy="158553"/>
                <a:chOff x="0" y="0"/>
                <a:chExt cx="306047" cy="158552"/>
              </a:xfrm>
            </p:grpSpPr>
            <p:sp>
              <p:nvSpPr>
                <p:cNvPr id="1484" name="Shape"/>
                <p:cNvSpPr/>
                <p:nvPr/>
              </p:nvSpPr>
              <p:spPr>
                <a:xfrm>
                  <a:off x="0" y="0"/>
                  <a:ext cx="262224" cy="1585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0557" y="15974"/>
                      </a:moveTo>
                      <a:lnTo>
                        <a:pt x="5214" y="16175"/>
                      </a:lnTo>
                      <a:lnTo>
                        <a:pt x="5810" y="21600"/>
                      </a:lnTo>
                      <a:lnTo>
                        <a:pt x="0" y="11051"/>
                      </a:lnTo>
                      <a:lnTo>
                        <a:pt x="5710" y="0"/>
                      </a:lnTo>
                      <a:lnTo>
                        <a:pt x="6257" y="5425"/>
                      </a:lnTo>
                      <a:lnTo>
                        <a:pt x="21600" y="5023"/>
                      </a:lnTo>
                      <a:lnTo>
                        <a:pt x="20557" y="15974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85" name="Shape"/>
                <p:cNvSpPr/>
                <p:nvPr/>
              </p:nvSpPr>
              <p:spPr>
                <a:xfrm>
                  <a:off x="293347" y="35758"/>
                  <a:ext cx="12701" cy="805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271" y="21600"/>
                      </a:lnTo>
                      <a:lnTo>
                        <a:pt x="0" y="0"/>
                      </a:lnTo>
                      <a:lnTo>
                        <a:pt x="20329" y="0"/>
                      </a:lnTo>
                      <a:lnTo>
                        <a:pt x="21600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86" name="Shape"/>
                <p:cNvSpPr/>
                <p:nvPr/>
              </p:nvSpPr>
              <p:spPr>
                <a:xfrm>
                  <a:off x="265479" y="39009"/>
                  <a:ext cx="20634" cy="805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635" y="21600"/>
                      </a:lnTo>
                      <a:lnTo>
                        <a:pt x="0" y="0"/>
                      </a:lnTo>
                      <a:lnTo>
                        <a:pt x="20965" y="0"/>
                      </a:lnTo>
                      <a:lnTo>
                        <a:pt x="21600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91" name="Group"/>
              <p:cNvGrpSpPr/>
              <p:nvPr/>
            </p:nvGrpSpPr>
            <p:grpSpPr>
              <a:xfrm>
                <a:off x="893626" y="2886490"/>
                <a:ext cx="108241" cy="454562"/>
                <a:chOff x="0" y="0"/>
                <a:chExt cx="108240" cy="454561"/>
              </a:xfrm>
            </p:grpSpPr>
            <p:sp>
              <p:nvSpPr>
                <p:cNvPr id="1488" name="Shape"/>
                <p:cNvSpPr/>
                <p:nvPr/>
              </p:nvSpPr>
              <p:spPr>
                <a:xfrm>
                  <a:off x="0" y="68455"/>
                  <a:ext cx="108241" cy="3861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6503" y="1033"/>
                      </a:moveTo>
                      <a:lnTo>
                        <a:pt x="16261" y="16190"/>
                      </a:lnTo>
                      <a:lnTo>
                        <a:pt x="21600" y="15240"/>
                      </a:lnTo>
                      <a:lnTo>
                        <a:pt x="10800" y="21600"/>
                      </a:lnTo>
                      <a:lnTo>
                        <a:pt x="0" y="16148"/>
                      </a:lnTo>
                      <a:lnTo>
                        <a:pt x="5582" y="15198"/>
                      </a:lnTo>
                      <a:lnTo>
                        <a:pt x="5825" y="0"/>
                      </a:lnTo>
                      <a:lnTo>
                        <a:pt x="16503" y="1033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89" name="Rectangle"/>
                <p:cNvSpPr/>
                <p:nvPr/>
              </p:nvSpPr>
              <p:spPr>
                <a:xfrm>
                  <a:off x="29203" y="0"/>
                  <a:ext cx="52507" cy="127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90" name="Shape"/>
                <p:cNvSpPr/>
                <p:nvPr/>
              </p:nvSpPr>
              <p:spPr>
                <a:xfrm>
                  <a:off x="29202" y="26195"/>
                  <a:ext cx="55140" cy="28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21120" y="21600"/>
                      </a:lnTo>
                      <a:lnTo>
                        <a:pt x="0" y="21600"/>
                      </a:lnTo>
                      <a:lnTo>
                        <a:pt x="240" y="0"/>
                      </a:lnTo>
                      <a:lnTo>
                        <a:pt x="21600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95" name="Group"/>
              <p:cNvGrpSpPr/>
              <p:nvPr/>
            </p:nvGrpSpPr>
            <p:grpSpPr>
              <a:xfrm>
                <a:off x="182142" y="2226774"/>
                <a:ext cx="288796" cy="246329"/>
                <a:chOff x="0" y="0"/>
                <a:chExt cx="288795" cy="246327"/>
              </a:xfrm>
            </p:grpSpPr>
            <p:sp>
              <p:nvSpPr>
                <p:cNvPr id="1492" name="Shape"/>
                <p:cNvSpPr/>
                <p:nvPr/>
              </p:nvSpPr>
              <p:spPr>
                <a:xfrm>
                  <a:off x="0" y="29256"/>
                  <a:ext cx="251604" cy="2170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7005"/>
                      </a:moveTo>
                      <a:lnTo>
                        <a:pt x="7096" y="18243"/>
                      </a:lnTo>
                      <a:lnTo>
                        <a:pt x="8081" y="21600"/>
                      </a:lnTo>
                      <a:lnTo>
                        <a:pt x="0" y="19630"/>
                      </a:lnTo>
                      <a:lnTo>
                        <a:pt x="3885" y="8100"/>
                      </a:lnTo>
                      <a:lnTo>
                        <a:pt x="5024" y="11530"/>
                      </a:lnTo>
                      <a:lnTo>
                        <a:pt x="19269" y="0"/>
                      </a:lnTo>
                      <a:lnTo>
                        <a:pt x="21600" y="7005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93" name="Shape"/>
                <p:cNvSpPr/>
                <p:nvPr/>
              </p:nvSpPr>
              <p:spPr>
                <a:xfrm>
                  <a:off x="257515" y="0"/>
                  <a:ext cx="31281" cy="74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9675"/>
                      </a:moveTo>
                      <a:lnTo>
                        <a:pt x="16000" y="21600"/>
                      </a:lnTo>
                      <a:lnTo>
                        <a:pt x="0" y="1711"/>
                      </a:lnTo>
                      <a:lnTo>
                        <a:pt x="5600" y="0"/>
                      </a:lnTo>
                      <a:lnTo>
                        <a:pt x="21600" y="19675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94" name="Shape"/>
                <p:cNvSpPr/>
                <p:nvPr/>
              </p:nvSpPr>
              <p:spPr>
                <a:xfrm>
                  <a:off x="230967" y="9752"/>
                  <a:ext cx="41881" cy="805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17835"/>
                      </a:moveTo>
                      <a:lnTo>
                        <a:pt x="13577" y="21600"/>
                      </a:lnTo>
                      <a:lnTo>
                        <a:pt x="0" y="2774"/>
                      </a:lnTo>
                      <a:lnTo>
                        <a:pt x="9566" y="0"/>
                      </a:lnTo>
                      <a:lnTo>
                        <a:pt x="21600" y="17835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499" name="Group"/>
              <p:cNvGrpSpPr/>
              <p:nvPr/>
            </p:nvGrpSpPr>
            <p:grpSpPr>
              <a:xfrm>
                <a:off x="1371488" y="2152007"/>
                <a:ext cx="304701" cy="213815"/>
                <a:chOff x="0" y="0"/>
                <a:chExt cx="304700" cy="213813"/>
              </a:xfrm>
            </p:grpSpPr>
            <p:sp>
              <p:nvSpPr>
                <p:cNvPr id="1496" name="Shape"/>
                <p:cNvSpPr/>
                <p:nvPr/>
              </p:nvSpPr>
              <p:spPr>
                <a:xfrm>
                  <a:off x="47786" y="19504"/>
                  <a:ext cx="256915" cy="1943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14" y="0"/>
                      </a:moveTo>
                      <a:lnTo>
                        <a:pt x="15870" y="9363"/>
                      </a:lnTo>
                      <a:lnTo>
                        <a:pt x="16631" y="5503"/>
                      </a:lnTo>
                      <a:lnTo>
                        <a:pt x="21600" y="17576"/>
                      </a:lnTo>
                      <a:lnTo>
                        <a:pt x="13639" y="21600"/>
                      </a:lnTo>
                      <a:lnTo>
                        <a:pt x="14654" y="17411"/>
                      </a:lnTo>
                      <a:lnTo>
                        <a:pt x="0" y="7720"/>
                      </a:lnTo>
                      <a:lnTo>
                        <a:pt x="1014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97" name="Shape"/>
                <p:cNvSpPr/>
                <p:nvPr/>
              </p:nvSpPr>
              <p:spPr>
                <a:xfrm>
                  <a:off x="0" y="0"/>
                  <a:ext cx="23297" cy="740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6615" y="0"/>
                      </a:moveTo>
                      <a:lnTo>
                        <a:pt x="21600" y="655"/>
                      </a:lnTo>
                      <a:lnTo>
                        <a:pt x="9969" y="21600"/>
                      </a:lnTo>
                      <a:lnTo>
                        <a:pt x="0" y="20945"/>
                      </a:lnTo>
                      <a:lnTo>
                        <a:pt x="16615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498" name="Shape"/>
                <p:cNvSpPr/>
                <p:nvPr/>
              </p:nvSpPr>
              <p:spPr>
                <a:xfrm>
                  <a:off x="18584" y="6501"/>
                  <a:ext cx="36549" cy="805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617" y="0"/>
                      </a:moveTo>
                      <a:lnTo>
                        <a:pt x="21600" y="2180"/>
                      </a:lnTo>
                      <a:lnTo>
                        <a:pt x="10983" y="21600"/>
                      </a:lnTo>
                      <a:lnTo>
                        <a:pt x="0" y="19222"/>
                      </a:lnTo>
                      <a:lnTo>
                        <a:pt x="10617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503" name="Group"/>
              <p:cNvGrpSpPr/>
              <p:nvPr/>
            </p:nvGrpSpPr>
            <p:grpSpPr>
              <a:xfrm>
                <a:off x="917519" y="0"/>
                <a:ext cx="108255" cy="451046"/>
                <a:chOff x="0" y="0"/>
                <a:chExt cx="108254" cy="451045"/>
              </a:xfrm>
            </p:grpSpPr>
            <p:sp>
              <p:nvSpPr>
                <p:cNvPr id="1500" name="Shape"/>
                <p:cNvSpPr/>
                <p:nvPr/>
              </p:nvSpPr>
              <p:spPr>
                <a:xfrm>
                  <a:off x="-1" y="-1"/>
                  <a:ext cx="108256" cy="3763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459" y="21600"/>
                      </a:moveTo>
                      <a:lnTo>
                        <a:pt x="4866" y="6370"/>
                      </a:lnTo>
                      <a:lnTo>
                        <a:pt x="0" y="5822"/>
                      </a:lnTo>
                      <a:lnTo>
                        <a:pt x="11631" y="0"/>
                      </a:lnTo>
                      <a:lnTo>
                        <a:pt x="21600" y="6075"/>
                      </a:lnTo>
                      <a:lnTo>
                        <a:pt x="15785" y="5737"/>
                      </a:lnTo>
                      <a:lnTo>
                        <a:pt x="15666" y="20798"/>
                      </a:lnTo>
                      <a:lnTo>
                        <a:pt x="5459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501" name="Shape"/>
                <p:cNvSpPr/>
                <p:nvPr/>
              </p:nvSpPr>
              <p:spPr>
                <a:xfrm>
                  <a:off x="26547" y="435603"/>
                  <a:ext cx="52496" cy="1544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19326"/>
                      </a:moveTo>
                      <a:lnTo>
                        <a:pt x="0" y="0"/>
                      </a:lnTo>
                      <a:lnTo>
                        <a:pt x="21600" y="3411"/>
                      </a:lnTo>
                      <a:lnTo>
                        <a:pt x="21600" y="21600"/>
                      </a:lnTo>
                      <a:lnTo>
                        <a:pt x="0" y="19326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502" name="Shape"/>
                <p:cNvSpPr/>
                <p:nvPr/>
              </p:nvSpPr>
              <p:spPr>
                <a:xfrm>
                  <a:off x="26547" y="386841"/>
                  <a:ext cx="52503" cy="350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0" y="3287"/>
                      </a:lnTo>
                      <a:lnTo>
                        <a:pt x="21600" y="0"/>
                      </a:lnTo>
                      <a:lnTo>
                        <a:pt x="21600" y="17843"/>
                      </a:lnTo>
                      <a:lnTo>
                        <a:pt x="0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507" name="Group"/>
              <p:cNvGrpSpPr/>
              <p:nvPr/>
            </p:nvGrpSpPr>
            <p:grpSpPr>
              <a:xfrm>
                <a:off x="1444488" y="1557117"/>
                <a:ext cx="316653" cy="155297"/>
                <a:chOff x="0" y="0"/>
                <a:chExt cx="316652" cy="155296"/>
              </a:xfrm>
            </p:grpSpPr>
            <p:sp>
              <p:nvSpPr>
                <p:cNvPr id="1504" name="Shape"/>
                <p:cNvSpPr/>
                <p:nvPr/>
              </p:nvSpPr>
              <p:spPr>
                <a:xfrm>
                  <a:off x="49120" y="0"/>
                  <a:ext cx="267533" cy="1552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8681"/>
                      </a:moveTo>
                      <a:lnTo>
                        <a:pt x="15554" y="5891"/>
                      </a:lnTo>
                      <a:lnTo>
                        <a:pt x="15310" y="0"/>
                      </a:lnTo>
                      <a:lnTo>
                        <a:pt x="21600" y="12712"/>
                      </a:lnTo>
                      <a:lnTo>
                        <a:pt x="15164" y="21600"/>
                      </a:lnTo>
                      <a:lnTo>
                        <a:pt x="14725" y="17673"/>
                      </a:lnTo>
                      <a:lnTo>
                        <a:pt x="488" y="19533"/>
                      </a:lnTo>
                      <a:lnTo>
                        <a:pt x="0" y="8681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505" name="Shape"/>
                <p:cNvSpPr/>
                <p:nvPr/>
              </p:nvSpPr>
              <p:spPr>
                <a:xfrm>
                  <a:off x="0" y="65014"/>
                  <a:ext cx="12701" cy="772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19059" y="0"/>
                      </a:lnTo>
                      <a:lnTo>
                        <a:pt x="21600" y="21600"/>
                      </a:lnTo>
                      <a:lnTo>
                        <a:pt x="2541" y="21600"/>
                      </a:lnTo>
                      <a:lnTo>
                        <a:pt x="0" y="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506" name="Shape"/>
                <p:cNvSpPr/>
                <p:nvPr/>
              </p:nvSpPr>
              <p:spPr>
                <a:xfrm>
                  <a:off x="19918" y="61764"/>
                  <a:ext cx="20616" cy="772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08"/>
                      </a:moveTo>
                      <a:lnTo>
                        <a:pt x="20945" y="0"/>
                      </a:lnTo>
                      <a:lnTo>
                        <a:pt x="21600" y="21600"/>
                      </a:lnTo>
                      <a:lnTo>
                        <a:pt x="1309" y="21600"/>
                      </a:lnTo>
                      <a:lnTo>
                        <a:pt x="0" y="208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grpSp>
            <p:nvGrpSpPr>
              <p:cNvPr id="1511" name="Group"/>
              <p:cNvGrpSpPr/>
              <p:nvPr/>
            </p:nvGrpSpPr>
            <p:grpSpPr>
              <a:xfrm>
                <a:off x="184797" y="916715"/>
                <a:ext cx="302027" cy="220330"/>
                <a:chOff x="0" y="0"/>
                <a:chExt cx="302026" cy="220328"/>
              </a:xfrm>
            </p:grpSpPr>
            <p:sp>
              <p:nvSpPr>
                <p:cNvPr id="1508" name="Shape"/>
                <p:cNvSpPr/>
                <p:nvPr/>
              </p:nvSpPr>
              <p:spPr>
                <a:xfrm>
                  <a:off x="-1" y="0"/>
                  <a:ext cx="259569" cy="1975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993" y="21600"/>
                      </a:moveTo>
                      <a:lnTo>
                        <a:pt x="5475" y="11840"/>
                      </a:lnTo>
                      <a:lnTo>
                        <a:pt x="4621" y="15760"/>
                      </a:lnTo>
                      <a:lnTo>
                        <a:pt x="0" y="3760"/>
                      </a:lnTo>
                      <a:lnTo>
                        <a:pt x="7686" y="0"/>
                      </a:lnTo>
                      <a:lnTo>
                        <a:pt x="6932" y="4000"/>
                      </a:lnTo>
                      <a:lnTo>
                        <a:pt x="21600" y="13760"/>
                      </a:lnTo>
                      <a:lnTo>
                        <a:pt x="19993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509" name="Shape"/>
                <p:cNvSpPr/>
                <p:nvPr/>
              </p:nvSpPr>
              <p:spPr>
                <a:xfrm>
                  <a:off x="273444" y="146285"/>
                  <a:ext cx="28583" cy="740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165" y="21600"/>
                      </a:moveTo>
                      <a:lnTo>
                        <a:pt x="0" y="20329"/>
                      </a:lnTo>
                      <a:lnTo>
                        <a:pt x="14557" y="0"/>
                      </a:lnTo>
                      <a:lnTo>
                        <a:pt x="21600" y="635"/>
                      </a:lnTo>
                      <a:lnTo>
                        <a:pt x="5165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510" name="Shape"/>
                <p:cNvSpPr/>
                <p:nvPr/>
              </p:nvSpPr>
              <p:spPr>
                <a:xfrm>
                  <a:off x="246896" y="130031"/>
                  <a:ext cx="39201" cy="837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943" y="21600"/>
                      </a:moveTo>
                      <a:lnTo>
                        <a:pt x="0" y="18514"/>
                      </a:lnTo>
                      <a:lnTo>
                        <a:pt x="10286" y="0"/>
                      </a:lnTo>
                      <a:lnTo>
                        <a:pt x="21600" y="1929"/>
                      </a:lnTo>
                      <a:lnTo>
                        <a:pt x="9943" y="21600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FF4C00"/>
                    </a:gs>
                    <a:gs pos="100000">
                      <a:srgbClr val="FFFB00"/>
                    </a:gs>
                  </a:gsLst>
                  <a:lin ang="0" scaled="0"/>
                </a:gradFill>
                <a:ln w="936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40639" algn="l" defTabSz="914400">
                    <a:defRPr sz="1800"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</p:grpSp>
          <p:sp>
            <p:nvSpPr>
              <p:cNvPr id="1512" name="Triangle"/>
              <p:cNvSpPr/>
              <p:nvPr/>
            </p:nvSpPr>
            <p:spPr>
              <a:xfrm rot="14263627">
                <a:off x="1490906" y="100674"/>
                <a:ext cx="407965" cy="16596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8396" y="0"/>
                    </a:moveTo>
                    <a:lnTo>
                      <a:pt x="21600" y="21600"/>
                    </a:lnTo>
                    <a:lnTo>
                      <a:pt x="0" y="2145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42192"/>
                  </a:gs>
                  <a:gs pos="100000">
                    <a:srgbClr val="EE230C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513" name="Triangle"/>
              <p:cNvSpPr/>
              <p:nvPr/>
            </p:nvSpPr>
            <p:spPr>
              <a:xfrm rot="3446378">
                <a:off x="462261" y="1092917"/>
                <a:ext cx="273726" cy="1246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8096" y="0"/>
                    </a:moveTo>
                    <a:lnTo>
                      <a:pt x="21600" y="21600"/>
                    </a:lnTo>
                    <a:lnTo>
                      <a:pt x="0" y="2147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42192"/>
                  </a:gs>
                  <a:gs pos="100000">
                    <a:srgbClr val="EE230C"/>
                  </a:gs>
                </a:gsLst>
                <a:lin ang="7109542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sp>
          <p:nvSpPr>
            <p:cNvPr id="1515" name="Line"/>
            <p:cNvSpPr/>
            <p:nvPr/>
          </p:nvSpPr>
          <p:spPr>
            <a:xfrm flipV="1">
              <a:off x="962952" y="80454"/>
              <a:ext cx="2" cy="1978344"/>
            </a:xfrm>
            <a:prstGeom prst="line">
              <a:avLst/>
            </a:prstGeom>
            <a:noFill/>
            <a:ln w="1908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516" name="Line"/>
            <p:cNvSpPr/>
            <p:nvPr/>
          </p:nvSpPr>
          <p:spPr>
            <a:xfrm flipV="1">
              <a:off x="954147" y="2036766"/>
              <a:ext cx="1303388" cy="18360"/>
            </a:xfrm>
            <a:prstGeom prst="line">
              <a:avLst/>
            </a:prstGeom>
            <a:noFill/>
            <a:ln w="1908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517" name="x"/>
            <p:cNvSpPr txBox="1"/>
            <p:nvPr/>
          </p:nvSpPr>
          <p:spPr>
            <a:xfrm>
              <a:off x="1902332" y="1985365"/>
              <a:ext cx="432003" cy="2858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marR="43538" indent="43538" algn="l" defTabSz="828675">
                <a:lnSpc>
                  <a:spcPct val="93000"/>
                </a:lnSpc>
                <a:tabLst>
                  <a:tab pos="38100" algn="l"/>
                  <a:tab pos="457200" algn="l"/>
                  <a:tab pos="876300" algn="l"/>
                  <a:tab pos="1282700" algn="l"/>
                  <a:tab pos="1701800" algn="l"/>
                  <a:tab pos="2120900" algn="l"/>
                  <a:tab pos="2527300" algn="l"/>
                  <a:tab pos="2946400" algn="l"/>
                  <a:tab pos="3365500" algn="l"/>
                  <a:tab pos="3771900" algn="l"/>
                  <a:tab pos="4191000" algn="l"/>
                  <a:tab pos="4610100" algn="l"/>
                  <a:tab pos="5016500" algn="l"/>
                  <a:tab pos="5435600" algn="l"/>
                  <a:tab pos="5854700" algn="l"/>
                  <a:tab pos="6261100" algn="l"/>
                  <a:tab pos="6680200" algn="l"/>
                  <a:tab pos="7099300" algn="l"/>
                  <a:tab pos="7505700" algn="l"/>
                  <a:tab pos="7924800" algn="l"/>
                  <a:tab pos="8343900" algn="l"/>
                  <a:tab pos="9156700" algn="l"/>
                </a:tabLst>
                <a:defRPr sz="15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x</a:t>
              </a:r>
            </a:p>
          </p:txBody>
        </p:sp>
        <p:sp>
          <p:nvSpPr>
            <p:cNvPr id="1518" name="y"/>
            <p:cNvSpPr txBox="1"/>
            <p:nvPr/>
          </p:nvSpPr>
          <p:spPr>
            <a:xfrm>
              <a:off x="985907" y="-1"/>
              <a:ext cx="432003" cy="2858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marR="43538" indent="43538" algn="l" defTabSz="828675">
                <a:lnSpc>
                  <a:spcPct val="93000"/>
                </a:lnSpc>
                <a:tabLst>
                  <a:tab pos="38100" algn="l"/>
                  <a:tab pos="457200" algn="l"/>
                  <a:tab pos="876300" algn="l"/>
                  <a:tab pos="1282700" algn="l"/>
                  <a:tab pos="1701800" algn="l"/>
                  <a:tab pos="2120900" algn="l"/>
                  <a:tab pos="2527300" algn="l"/>
                  <a:tab pos="2946400" algn="l"/>
                  <a:tab pos="3365500" algn="l"/>
                  <a:tab pos="3771900" algn="l"/>
                  <a:tab pos="4191000" algn="l"/>
                  <a:tab pos="4610100" algn="l"/>
                  <a:tab pos="5016500" algn="l"/>
                  <a:tab pos="5435600" algn="l"/>
                  <a:tab pos="5854700" algn="l"/>
                  <a:tab pos="6261100" algn="l"/>
                  <a:tab pos="6680200" algn="l"/>
                  <a:tab pos="7099300" algn="l"/>
                  <a:tab pos="7505700" algn="l"/>
                  <a:tab pos="7924800" algn="l"/>
                  <a:tab pos="8343900" algn="l"/>
                  <a:tab pos="9156700" algn="l"/>
                </a:tabLst>
                <a:defRPr sz="15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y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36650" y="1568450"/>
            <a:ext cx="10731500" cy="6616700"/>
          </a:xfrm>
          <a:prstGeom prst="rect">
            <a:avLst/>
          </a:prstGeom>
          <a:ln w="12700">
            <a:miter lim="400000"/>
          </a:ln>
        </p:spPr>
      </p:pic>
      <p:sp>
        <p:nvSpPr>
          <p:cNvPr id="1522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523" name="After ZPC(ART)"/>
          <p:cNvSpPr txBox="1"/>
          <p:nvPr/>
        </p:nvSpPr>
        <p:spPr>
          <a:xfrm>
            <a:off x="4684297" y="5262369"/>
            <a:ext cx="2163007" cy="42266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After ZPC(ART)</a:t>
            </a:r>
          </a:p>
        </p:txBody>
      </p:sp>
      <p:sp>
        <p:nvSpPr>
          <p:cNvPr id="1524" name="Line"/>
          <p:cNvSpPr/>
          <p:nvPr/>
        </p:nvSpPr>
        <p:spPr>
          <a:xfrm flipH="1" flipV="1">
            <a:off x="5741099" y="5663603"/>
            <a:ext cx="1256150" cy="215959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525" name="Square"/>
          <p:cNvSpPr/>
          <p:nvPr/>
        </p:nvSpPr>
        <p:spPr>
          <a:xfrm>
            <a:off x="3543300" y="2605784"/>
            <a:ext cx="368573" cy="3683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26" name="t1"/>
          <p:cNvSpPr txBox="1"/>
          <p:nvPr/>
        </p:nvSpPr>
        <p:spPr>
          <a:xfrm>
            <a:off x="3491507" y="2668246"/>
            <a:ext cx="294358" cy="348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t1</a:t>
            </a:r>
          </a:p>
        </p:txBody>
      </p:sp>
      <p:sp>
        <p:nvSpPr>
          <p:cNvPr id="1527" name="Rectangle"/>
          <p:cNvSpPr/>
          <p:nvPr/>
        </p:nvSpPr>
        <p:spPr>
          <a:xfrm>
            <a:off x="7121263" y="2184399"/>
            <a:ext cx="368575" cy="2264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28" name="t2"/>
          <p:cNvSpPr txBox="1"/>
          <p:nvPr/>
        </p:nvSpPr>
        <p:spPr>
          <a:xfrm>
            <a:off x="7044072" y="2211046"/>
            <a:ext cx="294358" cy="348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t2</a:t>
            </a:r>
          </a:p>
        </p:txBody>
      </p:sp>
      <p:sp>
        <p:nvSpPr>
          <p:cNvPr id="1529" name="Rectangle"/>
          <p:cNvSpPr/>
          <p:nvPr/>
        </p:nvSpPr>
        <p:spPr>
          <a:xfrm>
            <a:off x="11239500" y="3378200"/>
            <a:ext cx="444500" cy="3429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30" name="Rectangle"/>
          <p:cNvSpPr/>
          <p:nvPr/>
        </p:nvSpPr>
        <p:spPr>
          <a:xfrm>
            <a:off x="9728200" y="2184399"/>
            <a:ext cx="368573" cy="2264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31" name="t2"/>
          <p:cNvSpPr txBox="1"/>
          <p:nvPr/>
        </p:nvSpPr>
        <p:spPr>
          <a:xfrm>
            <a:off x="9727207" y="2236446"/>
            <a:ext cx="294358" cy="348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solidFill>
                  <a:srgbClr val="EE230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t2</a:t>
            </a:r>
          </a:p>
        </p:txBody>
      </p:sp>
      <p:sp>
        <p:nvSpPr>
          <p:cNvPr id="1532" name="t1"/>
          <p:cNvSpPr txBox="1"/>
          <p:nvPr/>
        </p:nvSpPr>
        <p:spPr>
          <a:xfrm>
            <a:off x="11187707" y="3375381"/>
            <a:ext cx="294358" cy="348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solidFill>
                  <a:srgbClr val="EE230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t1</a:t>
            </a:r>
          </a:p>
        </p:txBody>
      </p:sp>
      <p:sp>
        <p:nvSpPr>
          <p:cNvPr id="1533" name="extract jet transport parameter q^"/>
          <p:cNvSpPr txBox="1"/>
          <p:nvPr/>
        </p:nvSpPr>
        <p:spPr>
          <a:xfrm>
            <a:off x="749300" y="16522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extract jet transport parameter q^</a:t>
            </a:r>
          </a:p>
        </p:txBody>
      </p:sp>
      <p:sp>
        <p:nvSpPr>
          <p:cNvPr id="1534" name="Rectangle"/>
          <p:cNvSpPr/>
          <p:nvPr/>
        </p:nvSpPr>
        <p:spPr>
          <a:xfrm rot="1521564">
            <a:off x="6233054" y="6635935"/>
            <a:ext cx="4714541" cy="21868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62300" y="1291513"/>
            <a:ext cx="6270072" cy="4500678"/>
          </a:xfrm>
          <a:prstGeom prst="rect">
            <a:avLst/>
          </a:prstGeom>
          <a:ln w="12700">
            <a:miter lim="400000"/>
          </a:ln>
        </p:spPr>
      </p:pic>
      <p:sp>
        <p:nvSpPr>
          <p:cNvPr id="1537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538" name="qˆ increases with full jet energy (from 30 to 90 GeV) for partonic evolution"/>
          <p:cNvSpPr txBox="1"/>
          <p:nvPr/>
        </p:nvSpPr>
        <p:spPr>
          <a:xfrm>
            <a:off x="855874" y="6374729"/>
            <a:ext cx="11953452" cy="927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algn="l">
              <a:buSzPct val="100000"/>
              <a:buChar char="•"/>
              <a:defRPr sz="29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qˆ increases with full jet energy (from 30 to 90 GeV) for partonic evolution</a:t>
            </a:r>
          </a:p>
        </p:txBody>
      </p:sp>
      <p:pic>
        <p:nvPicPr>
          <p:cNvPr id="153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73164" y="7472643"/>
            <a:ext cx="6837034" cy="1127463"/>
          </a:xfrm>
          <a:prstGeom prst="rect">
            <a:avLst/>
          </a:prstGeom>
          <a:ln w="12700">
            <a:miter lim="400000"/>
          </a:ln>
        </p:spPr>
      </p:pic>
      <p:sp>
        <p:nvSpPr>
          <p:cNvPr id="1540" name="Rounded Rectangle"/>
          <p:cNvSpPr/>
          <p:nvPr/>
        </p:nvSpPr>
        <p:spPr>
          <a:xfrm>
            <a:off x="7200900" y="7373256"/>
            <a:ext cx="727027" cy="513446"/>
          </a:xfrm>
          <a:prstGeom prst="roundRect">
            <a:avLst>
              <a:gd name="adj" fmla="val 18908"/>
            </a:avLst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41" name="F.C. Zhou, G.L. Ma, Y.G. Ma, EPJA 56,70 (2020)"/>
          <p:cNvSpPr txBox="1"/>
          <p:nvPr/>
        </p:nvSpPr>
        <p:spPr>
          <a:xfrm>
            <a:off x="7628979" y="1104962"/>
            <a:ext cx="5295888" cy="37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42257">
              <a:lnSpc>
                <a:spcPct val="120000"/>
              </a:lnSpc>
              <a:defRPr sz="19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F.C. Zhou, G.L. Ma, Y.G. Ma, EPJA 56,70 (2020)</a:t>
            </a:r>
          </a:p>
        </p:txBody>
      </p:sp>
      <p:sp>
        <p:nvSpPr>
          <p:cNvPr id="1542" name="Full jet transport parameter q^"/>
          <p:cNvSpPr txBox="1"/>
          <p:nvPr/>
        </p:nvSpPr>
        <p:spPr>
          <a:xfrm>
            <a:off x="749300" y="16522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Full jet transport parameter q^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62300" y="1291513"/>
            <a:ext cx="6270072" cy="4500678"/>
          </a:xfrm>
          <a:prstGeom prst="rect">
            <a:avLst/>
          </a:prstGeom>
          <a:ln w="12700">
            <a:miter lim="400000"/>
          </a:ln>
        </p:spPr>
      </p:pic>
      <p:sp>
        <p:nvSpPr>
          <p:cNvPr id="1545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546" name="qˆ increases with jet energy for partonic evolution, consistent with the results from jet collaboration."/>
          <p:cNvSpPr txBox="1"/>
          <p:nvPr/>
        </p:nvSpPr>
        <p:spPr>
          <a:xfrm>
            <a:off x="944774" y="8167454"/>
            <a:ext cx="11953452" cy="927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algn="l">
              <a:buSzPct val="100000"/>
              <a:buChar char="•"/>
              <a:defRPr sz="2900">
                <a:latin typeface="Arial"/>
                <a:ea typeface="Arial"/>
                <a:cs typeface="Arial"/>
                <a:sym typeface="Arial"/>
              </a:defRPr>
            </a:pPr>
            <a:r>
              <a:t>qˆ increases with jet energy for partonic evolution, </a:t>
            </a:r>
            <a:r>
              <a:rPr b="1"/>
              <a:t>consistent with the results from jet collaboration.</a:t>
            </a:r>
          </a:p>
        </p:txBody>
      </p:sp>
      <p:sp>
        <p:nvSpPr>
          <p:cNvPr id="1547" name="Line"/>
          <p:cNvSpPr/>
          <p:nvPr/>
        </p:nvSpPr>
        <p:spPr>
          <a:xfrm>
            <a:off x="2401877" y="4978177"/>
            <a:ext cx="1678076" cy="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548" name="Line"/>
          <p:cNvSpPr/>
          <p:nvPr/>
        </p:nvSpPr>
        <p:spPr>
          <a:xfrm flipV="1">
            <a:off x="4089400" y="4965477"/>
            <a:ext cx="0" cy="293891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549" name="2"/>
          <p:cNvSpPr txBox="1"/>
          <p:nvPr/>
        </p:nvSpPr>
        <p:spPr>
          <a:xfrm>
            <a:off x="3820491" y="5851225"/>
            <a:ext cx="283817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1550" name="1.5"/>
          <p:cNvSpPr txBox="1"/>
          <p:nvPr/>
        </p:nvSpPr>
        <p:spPr>
          <a:xfrm>
            <a:off x="3579093" y="6720054"/>
            <a:ext cx="538014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1.5</a:t>
            </a:r>
          </a:p>
        </p:txBody>
      </p:sp>
      <p:sp>
        <p:nvSpPr>
          <p:cNvPr id="1551" name="20"/>
          <p:cNvSpPr txBox="1"/>
          <p:nvPr/>
        </p:nvSpPr>
        <p:spPr>
          <a:xfrm>
            <a:off x="3001549" y="4982009"/>
            <a:ext cx="453332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20</a:t>
            </a:r>
          </a:p>
        </p:txBody>
      </p:sp>
      <p:sp>
        <p:nvSpPr>
          <p:cNvPr id="1552" name="10"/>
          <p:cNvSpPr txBox="1"/>
          <p:nvPr/>
        </p:nvSpPr>
        <p:spPr>
          <a:xfrm>
            <a:off x="2176049" y="4978177"/>
            <a:ext cx="453332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10</a:t>
            </a:r>
          </a:p>
        </p:txBody>
      </p:sp>
      <p:sp>
        <p:nvSpPr>
          <p:cNvPr id="1553" name="Rectangle"/>
          <p:cNvSpPr/>
          <p:nvPr/>
        </p:nvSpPr>
        <p:spPr>
          <a:xfrm>
            <a:off x="2324307" y="4886014"/>
            <a:ext cx="283817" cy="2589478"/>
          </a:xfrm>
          <a:prstGeom prst="rect">
            <a:avLst/>
          </a:prstGeom>
          <a:ln w="25400">
            <a:solidFill>
              <a:srgbClr val="0433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0433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54" name="Rectangle"/>
          <p:cNvSpPr/>
          <p:nvPr/>
        </p:nvSpPr>
        <p:spPr>
          <a:xfrm>
            <a:off x="2286207" y="7000326"/>
            <a:ext cx="283817" cy="1050694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0433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55" name="q^(10 GeV) @RHIC"/>
          <p:cNvSpPr txBox="1"/>
          <p:nvPr/>
        </p:nvSpPr>
        <p:spPr>
          <a:xfrm>
            <a:off x="285452" y="7656228"/>
            <a:ext cx="2802583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q^(10 GeV) @RHIC</a:t>
            </a:r>
          </a:p>
        </p:txBody>
      </p:sp>
      <p:sp>
        <p:nvSpPr>
          <p:cNvPr id="1556" name="1.0"/>
          <p:cNvSpPr txBox="1"/>
          <p:nvPr/>
        </p:nvSpPr>
        <p:spPr>
          <a:xfrm>
            <a:off x="3579093" y="7588883"/>
            <a:ext cx="538014" cy="447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1.0</a:t>
            </a:r>
          </a:p>
        </p:txBody>
      </p:sp>
      <p:sp>
        <p:nvSpPr>
          <p:cNvPr id="1557" name="q^ (10GeV)@LHC"/>
          <p:cNvSpPr txBox="1"/>
          <p:nvPr/>
        </p:nvSpPr>
        <p:spPr>
          <a:xfrm>
            <a:off x="229864" y="6479103"/>
            <a:ext cx="2554388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4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q^</a:t>
            </a:r>
            <a:r>
              <a:rPr baseline="31999"/>
              <a:t> </a:t>
            </a:r>
            <a:r>
              <a:t>(10GeV)@LHC</a:t>
            </a:r>
          </a:p>
        </p:txBody>
      </p:sp>
      <p:pic>
        <p:nvPicPr>
          <p:cNvPr id="155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56300" y="6807200"/>
            <a:ext cx="5461000" cy="965200"/>
          </a:xfrm>
          <a:prstGeom prst="rect">
            <a:avLst/>
          </a:prstGeom>
          <a:ln w="12700">
            <a:miter lim="400000"/>
          </a:ln>
        </p:spPr>
      </p:pic>
      <p:sp>
        <p:nvSpPr>
          <p:cNvPr id="1559" name="Rectangle"/>
          <p:cNvSpPr/>
          <p:nvPr/>
        </p:nvSpPr>
        <p:spPr>
          <a:xfrm>
            <a:off x="5778499" y="6285110"/>
            <a:ext cx="5950548" cy="1512691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0" name="Jet collaboration:"/>
          <p:cNvSpPr txBox="1"/>
          <p:nvPr/>
        </p:nvSpPr>
        <p:spPr>
          <a:xfrm>
            <a:off x="5810327" y="6293101"/>
            <a:ext cx="3818974" cy="595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Jet collaboration:</a:t>
            </a:r>
          </a:p>
        </p:txBody>
      </p:sp>
      <p:sp>
        <p:nvSpPr>
          <p:cNvPr id="1561" name="F.C. Zhou, G.L. Ma, Y.G. Ma, EPJA 56,70 (2020)"/>
          <p:cNvSpPr txBox="1"/>
          <p:nvPr/>
        </p:nvSpPr>
        <p:spPr>
          <a:xfrm>
            <a:off x="7628979" y="1104962"/>
            <a:ext cx="5295888" cy="37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42257">
              <a:lnSpc>
                <a:spcPct val="120000"/>
              </a:lnSpc>
              <a:defRPr sz="19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F.C. Zhou, G.L. Ma, Y.G. Ma, EPJA 56,70 (2020)</a:t>
            </a:r>
          </a:p>
        </p:txBody>
      </p:sp>
      <p:sp>
        <p:nvSpPr>
          <p:cNvPr id="1562" name="Full jet transport parameter q^"/>
          <p:cNvSpPr txBox="1"/>
          <p:nvPr/>
        </p:nvSpPr>
        <p:spPr>
          <a:xfrm>
            <a:off x="749300" y="16522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Full jet transport parameter q^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Jet interacts and excites the surrounding medium by elastic collisions."/>
          <p:cNvSpPr txBox="1"/>
          <p:nvPr/>
        </p:nvSpPr>
        <p:spPr>
          <a:xfrm>
            <a:off x="1075265" y="7368727"/>
            <a:ext cx="11125203" cy="1068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10000"/>
              </a:lnSpc>
              <a:spcBef>
                <a:spcPts val="700"/>
              </a:spcBef>
              <a:buSzPct val="200000"/>
              <a:buChar char="•"/>
              <a:defRPr sz="33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interacts and excites the surrounding medium by elastic collisions. </a:t>
            </a:r>
          </a:p>
        </p:txBody>
      </p:sp>
      <p:sp>
        <p:nvSpPr>
          <p:cNvPr id="1565" name="Slide Number"/>
          <p:cNvSpPr txBox="1"/>
          <p:nvPr>
            <p:ph type="sldNum" sz="quarter" idx="4294967295"/>
          </p:nvPr>
        </p:nvSpPr>
        <p:spPr>
          <a:xfrm>
            <a:off x="12532647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566" name="Line"/>
          <p:cNvSpPr/>
          <p:nvPr/>
        </p:nvSpPr>
        <p:spPr>
          <a:xfrm flipV="1">
            <a:off x="215899" y="1104961"/>
            <a:ext cx="125604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1567" name="图片 3" descr="图片 3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52498" y="1251754"/>
            <a:ext cx="6899804" cy="5891724"/>
          </a:xfrm>
          <a:prstGeom prst="rect">
            <a:avLst/>
          </a:prstGeom>
          <a:ln w="12700">
            <a:miter lim="400000"/>
          </a:ln>
        </p:spPr>
      </p:pic>
      <p:sp>
        <p:nvSpPr>
          <p:cNvPr id="1568" name="Rectangle"/>
          <p:cNvSpPr/>
          <p:nvPr/>
        </p:nvSpPr>
        <p:spPr>
          <a:xfrm>
            <a:off x="5631317" y="1251754"/>
            <a:ext cx="5053146" cy="557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9" name="Jet in a box of thermal partons"/>
          <p:cNvSpPr txBox="1"/>
          <p:nvPr/>
        </p:nvSpPr>
        <p:spPr>
          <a:xfrm>
            <a:off x="552450" y="94569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in a box of thermal partons</a:t>
            </a:r>
          </a:p>
        </p:txBody>
      </p:sp>
      <p:sp>
        <p:nvSpPr>
          <p:cNvPr id="1570" name="Rectangle"/>
          <p:cNvSpPr/>
          <p:nvPr/>
        </p:nvSpPr>
        <p:spPr>
          <a:xfrm flipH="1" rot="16200000">
            <a:off x="6992597" y="3913666"/>
            <a:ext cx="5130277" cy="557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71" name="段香盼制作"/>
          <p:cNvSpPr txBox="1"/>
          <p:nvPr/>
        </p:nvSpPr>
        <p:spPr>
          <a:xfrm>
            <a:off x="3845030" y="5919308"/>
            <a:ext cx="148780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latin typeface="HanziPen SC Regular"/>
                <a:ea typeface="HanziPen SC Regular"/>
                <a:cs typeface="HanziPen SC Regular"/>
                <a:sym typeface="HanziPen SC Regular"/>
              </a:defRPr>
            </a:lvl1pPr>
          </a:lstStyle>
          <a:p>
            <a:pPr/>
            <a:r>
              <a:t>段香盼制作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" name="Dijet asymmetries: driven by both initial asymmetries and partonic jet energy loss…"/>
          <p:cNvSpPr txBox="1"/>
          <p:nvPr>
            <p:ph type="body" idx="1"/>
          </p:nvPr>
        </p:nvSpPr>
        <p:spPr>
          <a:xfrm>
            <a:off x="906297" y="1816972"/>
            <a:ext cx="10763251" cy="4758358"/>
          </a:xfrm>
          <a:prstGeom prst="rect">
            <a:avLst/>
          </a:prstGeom>
        </p:spPr>
        <p:txBody>
          <a:bodyPr/>
          <a:lstStyle/>
          <a:p>
            <a:pPr algn="just">
              <a:spcBef>
                <a:spcPts val="1200"/>
              </a:spcBef>
              <a:buClr>
                <a:srgbClr val="B51600"/>
              </a:buClr>
              <a:defRPr b="1" sz="2800">
                <a:latin typeface="Arial"/>
                <a:ea typeface="Arial"/>
                <a:cs typeface="Arial"/>
                <a:sym typeface="Arial"/>
              </a:defRPr>
            </a:pPr>
            <a:r>
              <a:t>Dijet asymmetries:</a:t>
            </a:r>
            <a:r>
              <a:rPr b="0"/>
              <a:t> driven by both initial asymmetries and partonic jet energy loss</a:t>
            </a:r>
            <a:endParaRPr sz="1500"/>
          </a:p>
          <a:p>
            <a:pPr algn="just">
              <a:spcBef>
                <a:spcPts val="1200"/>
              </a:spcBef>
              <a:buClr>
                <a:srgbClr val="B51600"/>
              </a:buClr>
              <a:defRPr b="1" sz="2800">
                <a:latin typeface="Arial"/>
                <a:ea typeface="Arial"/>
                <a:cs typeface="Arial"/>
                <a:sym typeface="Arial"/>
              </a:defRPr>
            </a:pPr>
            <a:r>
              <a:t>γ-jet imbalance:</a:t>
            </a:r>
            <a:r>
              <a:rPr b="0"/>
              <a:t> sensitive to birth information </a:t>
            </a:r>
            <a:r>
              <a:rPr b="0"/>
              <a:t>of</a:t>
            </a:r>
            <a:r>
              <a:rPr b="0"/>
              <a:t> γ-jet</a:t>
            </a:r>
          </a:p>
          <a:p>
            <a:pPr algn="just">
              <a:spcBef>
                <a:spcPts val="1200"/>
              </a:spcBef>
              <a:buClr>
                <a:srgbClr val="B51600"/>
              </a:buClr>
              <a:defRPr b="1" sz="2800">
                <a:latin typeface="Arial"/>
                <a:ea typeface="Arial"/>
                <a:cs typeface="Arial"/>
                <a:sym typeface="Arial"/>
              </a:defRPr>
            </a:pPr>
            <a:r>
              <a:t>Jet Shape:</a:t>
            </a:r>
            <a:r>
              <a:rPr b="0"/>
              <a:t> subleading jet ha</a:t>
            </a:r>
            <a:r>
              <a:rPr b="0"/>
              <a:t>s</a:t>
            </a:r>
            <a:r>
              <a:rPr b="0"/>
              <a:t> larger medium modifications than leading jet</a:t>
            </a:r>
            <a:endParaRPr sz="1500"/>
          </a:p>
          <a:p>
            <a:pPr algn="just">
              <a:spcBef>
                <a:spcPts val="1200"/>
              </a:spcBef>
              <a:buClr>
                <a:srgbClr val="B51600"/>
              </a:buClr>
              <a:defRPr b="1" sz="2800">
                <a:latin typeface="Arial"/>
                <a:ea typeface="Arial"/>
                <a:cs typeface="Arial"/>
                <a:sym typeface="Arial"/>
              </a:defRPr>
            </a:pPr>
            <a:r>
              <a:t>Jet fragmentation function:</a:t>
            </a:r>
            <a:r>
              <a:rPr b="0"/>
              <a:t> decomposed into fragmentation and coalescence parts, </a:t>
            </a:r>
            <a:r>
              <a:rPr b="0"/>
              <a:t>a </a:t>
            </a:r>
            <a:r>
              <a:rPr b="0"/>
              <a:t>high-ξ enhancement for baryons</a:t>
            </a:r>
          </a:p>
          <a:p>
            <a:pPr algn="just">
              <a:spcBef>
                <a:spcPts val="1200"/>
              </a:spcBef>
              <a:buClr>
                <a:srgbClr val="B51600"/>
              </a:buClr>
              <a:defRPr b="1" sz="2800">
                <a:latin typeface="Arial"/>
                <a:ea typeface="Arial"/>
                <a:cs typeface="Arial"/>
                <a:sym typeface="Arial"/>
              </a:defRPr>
            </a:pPr>
            <a:r>
              <a:t>Jet vn:</a:t>
            </a:r>
            <a:r>
              <a:rPr b="0"/>
              <a:t> path-length dependence of jet energy loss</a:t>
            </a:r>
            <a:r>
              <a:rPr b="0"/>
              <a:t> </a:t>
            </a:r>
          </a:p>
          <a:p>
            <a:pPr algn="just">
              <a:spcBef>
                <a:spcPts val="1200"/>
              </a:spcBef>
              <a:buClr>
                <a:srgbClr val="B51600"/>
              </a:buClr>
              <a:defRPr b="1" sz="2800">
                <a:latin typeface="Arial"/>
                <a:ea typeface="Arial"/>
                <a:cs typeface="Arial"/>
                <a:sym typeface="Arial"/>
              </a:defRPr>
            </a:pPr>
            <a:r>
              <a:t>Jet q^: </a:t>
            </a:r>
            <a:r>
              <a:rPr b="0"/>
              <a:t>consistent with jet collaboration’s q^</a:t>
            </a:r>
          </a:p>
        </p:txBody>
      </p:sp>
      <p:sp>
        <p:nvSpPr>
          <p:cNvPr id="1574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  <p:sp>
        <p:nvSpPr>
          <p:cNvPr id="1575" name="Summary"/>
          <p:cNvSpPr txBox="1"/>
          <p:nvPr/>
        </p:nvSpPr>
        <p:spPr>
          <a:xfrm>
            <a:off x="749300" y="16522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Summary</a:t>
            </a:r>
          </a:p>
        </p:txBody>
      </p:sp>
      <p:sp>
        <p:nvSpPr>
          <p:cNvPr id="1576" name="Jet mass: can jet-QGP interactions change jet mass?…"/>
          <p:cNvSpPr txBox="1"/>
          <p:nvPr/>
        </p:nvSpPr>
        <p:spPr>
          <a:xfrm>
            <a:off x="906297" y="7601136"/>
            <a:ext cx="10061907" cy="1321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889000" indent="-571500" algn="l">
              <a:spcBef>
                <a:spcPts val="100"/>
              </a:spcBef>
              <a:buClr>
                <a:srgbClr val="0433FF"/>
              </a:buClr>
              <a:buSzPct val="171000"/>
              <a:buChar char="•"/>
              <a:defRPr b="1" sz="2800">
                <a:latin typeface="Arial"/>
                <a:ea typeface="Arial"/>
                <a:cs typeface="Arial"/>
                <a:sym typeface="Arial"/>
              </a:defRPr>
            </a:pPr>
            <a:r>
              <a:t>Jet mass:</a:t>
            </a:r>
            <a:r>
              <a:rPr b="0"/>
              <a:t> can jet-QGP interactions change jet mass?</a:t>
            </a:r>
          </a:p>
          <a:p>
            <a:pPr marL="889000" indent="-571500" algn="l">
              <a:spcBef>
                <a:spcPts val="100"/>
              </a:spcBef>
              <a:buClr>
                <a:srgbClr val="0433FF"/>
              </a:buClr>
              <a:buSzPct val="171000"/>
              <a:buChar char="•"/>
              <a:defRPr b="1" sz="2800">
                <a:latin typeface="Arial"/>
                <a:ea typeface="Arial"/>
                <a:cs typeface="Arial"/>
                <a:sym typeface="Arial"/>
              </a:defRPr>
            </a:pPr>
            <a:r>
              <a:t>Jet in small systems: </a:t>
            </a:r>
            <a:r>
              <a:rPr b="0"/>
              <a:t>will jet lose significant energy and change its JFF in small systems?</a:t>
            </a:r>
          </a:p>
        </p:txBody>
      </p:sp>
      <p:sp>
        <p:nvSpPr>
          <p:cNvPr id="1577" name="On-going work(PhD student: Xiangpan Duan):"/>
          <p:cNvSpPr txBox="1"/>
          <p:nvPr/>
        </p:nvSpPr>
        <p:spPr>
          <a:xfrm>
            <a:off x="581774" y="6910730"/>
            <a:ext cx="6004422" cy="558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On-going work(</a:t>
            </a:r>
            <a:r>
              <a:rPr sz="2400"/>
              <a:t>PhD: Xiangpan Duan</a:t>
            </a:r>
            <a:r>
              <a:t>):</a:t>
            </a:r>
          </a:p>
        </p:txBody>
      </p:sp>
      <p:sp>
        <p:nvSpPr>
          <p:cNvPr id="1578" name="By studying jet observables to show jet quenching effect:"/>
          <p:cNvSpPr txBox="1"/>
          <p:nvPr/>
        </p:nvSpPr>
        <p:spPr>
          <a:xfrm>
            <a:off x="422704" y="1258768"/>
            <a:ext cx="11246843" cy="558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200">
                <a:solidFill>
                  <a:srgbClr val="EE230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By studying jet observables to show jet quenching effect: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0" name="droppedImage.tiff" descr="dropped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0" y="1993900"/>
            <a:ext cx="10477500" cy="5468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1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flipH="1" rot="16200000">
            <a:off x="-1181100" y="3592119"/>
            <a:ext cx="4953002" cy="2580082"/>
          </a:xfrm>
          <a:prstGeom prst="rect">
            <a:avLst/>
          </a:prstGeom>
          <a:ln w="12700">
            <a:miter lim="400000"/>
          </a:ln>
        </p:spPr>
      </p:pic>
      <p:sp>
        <p:nvSpPr>
          <p:cNvPr id="1582" name="Jet in vacuum"/>
          <p:cNvSpPr txBox="1"/>
          <p:nvPr/>
        </p:nvSpPr>
        <p:spPr>
          <a:xfrm>
            <a:off x="6350" y="194981"/>
            <a:ext cx="12992100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4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in vacuum</a:t>
            </a:r>
          </a:p>
        </p:txBody>
      </p:sp>
      <p:sp>
        <p:nvSpPr>
          <p:cNvPr id="1583" name="Slide Number"/>
          <p:cNvSpPr txBox="1"/>
          <p:nvPr>
            <p:ph type="sldNum" sz="quarter" idx="4294967295"/>
          </p:nvPr>
        </p:nvSpPr>
        <p:spPr>
          <a:xfrm>
            <a:off x="12532646" y="9326598"/>
            <a:ext cx="368574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47700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6" name="droppedImage.tiff" descr="dropped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0200" y="6197600"/>
            <a:ext cx="3632200" cy="33147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99" name="Group"/>
          <p:cNvGrpSpPr/>
          <p:nvPr/>
        </p:nvGrpSpPr>
        <p:grpSpPr>
          <a:xfrm>
            <a:off x="376201" y="3101057"/>
            <a:ext cx="5137021" cy="3720389"/>
            <a:chOff x="0" y="0"/>
            <a:chExt cx="5137019" cy="3720387"/>
          </a:xfrm>
        </p:grpSpPr>
        <p:grpSp>
          <p:nvGrpSpPr>
            <p:cNvPr id="597" name="Group"/>
            <p:cNvGrpSpPr/>
            <p:nvPr/>
          </p:nvGrpSpPr>
          <p:grpSpPr>
            <a:xfrm>
              <a:off x="-1" y="-1"/>
              <a:ext cx="5137021" cy="2978012"/>
              <a:chOff x="0" y="0"/>
              <a:chExt cx="5137019" cy="2978010"/>
            </a:xfrm>
          </p:grpSpPr>
          <p:sp>
            <p:nvSpPr>
              <p:cNvPr id="577" name="hadrons"/>
              <p:cNvSpPr txBox="1"/>
              <p:nvPr/>
            </p:nvSpPr>
            <p:spPr>
              <a:xfrm>
                <a:off x="0" y="1956978"/>
                <a:ext cx="999882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R="57798" indent="57798" algn="l" defTabSz="1295400">
                  <a:defRPr b="1" sz="1600">
                    <a:uFill>
                      <a:solidFill>
                        <a:srgbClr val="000000"/>
                      </a:solidFill>
                    </a:uFill>
                    <a:latin typeface="Tahoma"/>
                    <a:ea typeface="Tahoma"/>
                    <a:cs typeface="Tahoma"/>
                    <a:sym typeface="Tahoma"/>
                  </a:defRPr>
                </a:lvl1pPr>
              </a:lstStyle>
              <a:p>
                <a:pPr/>
                <a:r>
                  <a:t>hadrons</a:t>
                </a:r>
              </a:p>
            </p:txBody>
          </p:sp>
          <p:sp>
            <p:nvSpPr>
              <p:cNvPr id="578" name="Line"/>
              <p:cNvSpPr/>
              <p:nvPr/>
            </p:nvSpPr>
            <p:spPr>
              <a:xfrm>
                <a:off x="858141" y="1104345"/>
                <a:ext cx="1124726" cy="221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7159" y="21600"/>
                    </a:lnTo>
                    <a:lnTo>
                      <a:pt x="21600" y="0"/>
                    </a:lnTo>
                  </a:path>
                </a:pathLst>
              </a:custGeom>
              <a:noFill/>
              <a:ln w="38100" cap="flat">
                <a:solidFill>
                  <a:srgbClr val="0433FF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579" name="Line"/>
              <p:cNvSpPr/>
              <p:nvPr/>
            </p:nvSpPr>
            <p:spPr>
              <a:xfrm rot="10800000">
                <a:off x="1688355" y="1444688"/>
                <a:ext cx="1127266" cy="223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7159" y="21600"/>
                    </a:lnTo>
                    <a:lnTo>
                      <a:pt x="21600" y="0"/>
                    </a:lnTo>
                  </a:path>
                </a:pathLst>
              </a:custGeom>
              <a:noFill/>
              <a:ln w="38100" cap="flat">
                <a:solidFill>
                  <a:srgbClr val="0433FF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580" name="q"/>
              <p:cNvSpPr txBox="1"/>
              <p:nvPr/>
            </p:nvSpPr>
            <p:spPr>
              <a:xfrm>
                <a:off x="756586" y="1017486"/>
                <a:ext cx="685802" cy="3215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marR="57798" indent="57798" algn="l" defTabSz="1295400">
                  <a:defRPr b="1" sz="16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/>
                <a:r>
                  <a:t>q</a:t>
                </a:r>
              </a:p>
            </p:txBody>
          </p:sp>
          <p:sp>
            <p:nvSpPr>
              <p:cNvPr id="581" name="q"/>
              <p:cNvSpPr txBox="1"/>
              <p:nvPr/>
            </p:nvSpPr>
            <p:spPr>
              <a:xfrm>
                <a:off x="2381469" y="1490777"/>
                <a:ext cx="285111" cy="3215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R="57798" indent="57798" algn="l" defTabSz="1295400">
                  <a:defRPr b="1" sz="16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/>
                <a:r>
                  <a:t>q</a:t>
                </a:r>
              </a:p>
            </p:txBody>
          </p:sp>
          <p:sp>
            <p:nvSpPr>
              <p:cNvPr id="582" name="Line"/>
              <p:cNvSpPr/>
              <p:nvPr/>
            </p:nvSpPr>
            <p:spPr>
              <a:xfrm flipV="1">
                <a:off x="1935463" y="714589"/>
                <a:ext cx="68687" cy="341507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3" name="Line"/>
              <p:cNvSpPr/>
              <p:nvPr/>
            </p:nvSpPr>
            <p:spPr>
              <a:xfrm flipV="1">
                <a:off x="2086959" y="515834"/>
                <a:ext cx="253890" cy="47861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4" name="Line"/>
              <p:cNvSpPr/>
              <p:nvPr/>
            </p:nvSpPr>
            <p:spPr>
              <a:xfrm flipV="1">
                <a:off x="2183437" y="898720"/>
                <a:ext cx="223423" cy="16131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5" name="Line"/>
              <p:cNvSpPr/>
              <p:nvPr/>
            </p:nvSpPr>
            <p:spPr>
              <a:xfrm flipV="1">
                <a:off x="2013332" y="670052"/>
                <a:ext cx="116790" cy="36339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6" name="Line"/>
              <p:cNvSpPr/>
              <p:nvPr/>
            </p:nvSpPr>
            <p:spPr>
              <a:xfrm flipV="1">
                <a:off x="2076803" y="85085"/>
                <a:ext cx="969855" cy="974946"/>
              </a:xfrm>
              <a:prstGeom prst="line">
                <a:avLst/>
              </a:prstGeom>
              <a:noFill/>
              <a:ln w="254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7" name="Line"/>
              <p:cNvSpPr/>
              <p:nvPr/>
            </p:nvSpPr>
            <p:spPr>
              <a:xfrm flipH="1">
                <a:off x="1454777" y="1728310"/>
                <a:ext cx="137102" cy="32616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8" name="Line"/>
              <p:cNvSpPr/>
              <p:nvPr/>
            </p:nvSpPr>
            <p:spPr>
              <a:xfrm flipH="1">
                <a:off x="1370995" y="1705265"/>
                <a:ext cx="220884" cy="16308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89" name="Line"/>
              <p:cNvSpPr/>
              <p:nvPr/>
            </p:nvSpPr>
            <p:spPr>
              <a:xfrm flipH="1">
                <a:off x="1129801" y="1668041"/>
                <a:ext cx="515395" cy="8154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0" name="Line"/>
              <p:cNvSpPr/>
              <p:nvPr/>
            </p:nvSpPr>
            <p:spPr>
              <a:xfrm flipH="1">
                <a:off x="1668045" y="1712356"/>
                <a:ext cx="20312" cy="535334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1" name="Line"/>
              <p:cNvSpPr/>
              <p:nvPr/>
            </p:nvSpPr>
            <p:spPr>
              <a:xfrm>
                <a:off x="1716283" y="1699947"/>
                <a:ext cx="121868" cy="347436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92" name="hadrons"/>
              <p:cNvSpPr txBox="1"/>
              <p:nvPr/>
            </p:nvSpPr>
            <p:spPr>
              <a:xfrm>
                <a:off x="614409" y="595601"/>
                <a:ext cx="1689102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marR="57798" indent="57798" algn="l" defTabSz="1295400">
                  <a:defRPr b="1" sz="1600">
                    <a:uFill>
                      <a:solidFill>
                        <a:srgbClr val="000000"/>
                      </a:solidFill>
                    </a:uFill>
                    <a:latin typeface="Tahoma"/>
                    <a:ea typeface="Tahoma"/>
                    <a:cs typeface="Tahoma"/>
                    <a:sym typeface="Tahoma"/>
                  </a:defRPr>
                </a:lvl1pPr>
              </a:lstStyle>
              <a:p>
                <a:pPr/>
                <a:r>
                  <a:t>hadrons</a:t>
                </a:r>
              </a:p>
            </p:txBody>
          </p:sp>
          <p:sp>
            <p:nvSpPr>
              <p:cNvPr id="593" name="leading…"/>
              <p:cNvSpPr txBox="1"/>
              <p:nvPr/>
            </p:nvSpPr>
            <p:spPr>
              <a:xfrm>
                <a:off x="3181218" y="-1"/>
                <a:ext cx="1955802" cy="584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57798" indent="57798" algn="l" defTabSz="1295400">
                  <a:defRPr b="1" sz="1600">
                    <a:solidFill>
                      <a:srgbClr val="FF2600"/>
                    </a:solidFill>
                    <a:uFill>
                      <a:solidFill>
                        <a:srgbClr val="FF2600"/>
                      </a:solidFill>
                    </a:uFill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t>leading</a:t>
                </a:r>
              </a:p>
              <a:p>
                <a:pPr marR="57798" indent="57798" algn="l" defTabSz="1295400">
                  <a:defRPr b="1" sz="1600">
                    <a:solidFill>
                      <a:srgbClr val="FF2600"/>
                    </a:solidFill>
                    <a:uFill>
                      <a:solidFill>
                        <a:srgbClr val="FF2600"/>
                      </a:solidFill>
                    </a:uFill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t>particle</a:t>
                </a:r>
              </a:p>
            </p:txBody>
          </p:sp>
          <p:sp>
            <p:nvSpPr>
              <p:cNvPr id="594" name="leading particle"/>
              <p:cNvSpPr txBox="1"/>
              <p:nvPr/>
            </p:nvSpPr>
            <p:spPr>
              <a:xfrm>
                <a:off x="1467472" y="2295550"/>
                <a:ext cx="2082802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marR="57798" indent="57798" algn="l" defTabSz="1295400">
                  <a:defRPr b="1" sz="1600">
                    <a:solidFill>
                      <a:srgbClr val="FF2600"/>
                    </a:solidFill>
                    <a:uFill>
                      <a:solidFill>
                        <a:srgbClr val="FF2600"/>
                      </a:solidFill>
                    </a:uFill>
                    <a:latin typeface="Tahoma"/>
                    <a:ea typeface="Tahoma"/>
                    <a:cs typeface="Tahoma"/>
                    <a:sym typeface="Tahoma"/>
                  </a:defRPr>
                </a:lvl1pPr>
              </a:lstStyle>
              <a:p>
                <a:pPr/>
                <a:r>
                  <a:t>leading particle</a:t>
                </a:r>
              </a:p>
            </p:txBody>
          </p:sp>
          <p:sp>
            <p:nvSpPr>
              <p:cNvPr id="595" name="Line"/>
              <p:cNvSpPr/>
              <p:nvPr/>
            </p:nvSpPr>
            <p:spPr>
              <a:xfrm>
                <a:off x="1767060" y="1331241"/>
                <a:ext cx="153047" cy="110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68" h="20171" fill="norm" stroke="1" extrusionOk="0">
                    <a:moveTo>
                      <a:pt x="0" y="1004"/>
                    </a:moveTo>
                    <a:cubicBezTo>
                      <a:pt x="7530" y="78"/>
                      <a:pt x="15259" y="-693"/>
                      <a:pt x="15853" y="1004"/>
                    </a:cubicBezTo>
                    <a:cubicBezTo>
                      <a:pt x="16448" y="2701"/>
                      <a:pt x="2378" y="9181"/>
                      <a:pt x="3171" y="10878"/>
                    </a:cubicBezTo>
                    <a:cubicBezTo>
                      <a:pt x="3963" y="12576"/>
                      <a:pt x="19618" y="9490"/>
                      <a:pt x="20609" y="10878"/>
                    </a:cubicBezTo>
                    <a:cubicBezTo>
                      <a:pt x="21600" y="12267"/>
                      <a:pt x="9710" y="18130"/>
                      <a:pt x="9512" y="19518"/>
                    </a:cubicBezTo>
                    <a:cubicBezTo>
                      <a:pt x="9314" y="20907"/>
                      <a:pt x="17439" y="19673"/>
                      <a:pt x="19024" y="19518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596" name="Line"/>
              <p:cNvSpPr/>
              <p:nvPr/>
            </p:nvSpPr>
            <p:spPr>
              <a:xfrm flipH="1">
                <a:off x="1218662" y="1811622"/>
                <a:ext cx="418917" cy="1166389"/>
              </a:xfrm>
              <a:prstGeom prst="line">
                <a:avLst/>
              </a:prstGeom>
              <a:noFill/>
              <a:ln w="254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598" name="N-N collision"/>
            <p:cNvSpPr txBox="1"/>
            <p:nvPr/>
          </p:nvSpPr>
          <p:spPr>
            <a:xfrm>
              <a:off x="552872" y="3227493"/>
              <a:ext cx="2298702" cy="4928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R="57798" indent="57798" algn="l" defTabSz="1295400">
                <a:spcBef>
                  <a:spcPts val="1600"/>
                </a:spcBef>
                <a:defRPr sz="28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N-N collision</a:t>
              </a:r>
            </a:p>
          </p:txBody>
        </p:sp>
      </p:grpSp>
      <p:pic>
        <p:nvPicPr>
          <p:cNvPr id="600" name="droppedImage.tiff" descr="dropped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09291" y="6115208"/>
            <a:ext cx="3200402" cy="3714592"/>
          </a:xfrm>
          <a:prstGeom prst="rect">
            <a:avLst/>
          </a:prstGeom>
          <a:ln w="12700">
            <a:miter lim="400000"/>
          </a:ln>
        </p:spPr>
      </p:pic>
      <p:sp>
        <p:nvSpPr>
          <p:cNvPr id="601" name="Slide Number"/>
          <p:cNvSpPr txBox="1"/>
          <p:nvPr>
            <p:ph type="sldNum" sz="quarter" idx="4294967295"/>
          </p:nvPr>
        </p:nvSpPr>
        <p:spPr>
          <a:xfrm>
            <a:off x="10716615" y="8882098"/>
            <a:ext cx="241437" cy="360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02" name="Jet quenching:"/>
          <p:cNvSpPr txBox="1"/>
          <p:nvPr/>
        </p:nvSpPr>
        <p:spPr>
          <a:xfrm>
            <a:off x="373943" y="1313180"/>
            <a:ext cx="3810003" cy="590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87680" marR="57798" indent="-429881" algn="l" defTabSz="1295400">
              <a:spcBef>
                <a:spcPts val="900"/>
              </a:spcBef>
              <a:defRPr b="1" sz="35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Jet quenching:</a:t>
            </a:r>
          </a:p>
        </p:txBody>
      </p:sp>
      <p:sp>
        <p:nvSpPr>
          <p:cNvPr id="603" name="A-A collision"/>
          <p:cNvSpPr txBox="1"/>
          <p:nvPr/>
        </p:nvSpPr>
        <p:spPr>
          <a:xfrm>
            <a:off x="5245946" y="6303150"/>
            <a:ext cx="2832102" cy="492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algn="l" defTabSz="1295400">
              <a:spcBef>
                <a:spcPts val="1600"/>
              </a:spcBef>
              <a:defRPr sz="2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A-A collision</a:t>
            </a:r>
          </a:p>
        </p:txBody>
      </p:sp>
      <p:sp>
        <p:nvSpPr>
          <p:cNvPr id="604" name="Line"/>
          <p:cNvSpPr/>
          <p:nvPr/>
        </p:nvSpPr>
        <p:spPr>
          <a:xfrm>
            <a:off x="10701866" y="3971430"/>
            <a:ext cx="1231902" cy="2260"/>
          </a:xfrm>
          <a:prstGeom prst="line">
            <a:avLst/>
          </a:prstGeom>
          <a:ln w="34925">
            <a:solidFill>
              <a:srgbClr val="FF26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05" name="Line"/>
          <p:cNvSpPr/>
          <p:nvPr/>
        </p:nvSpPr>
        <p:spPr>
          <a:xfrm>
            <a:off x="8961119" y="6976250"/>
            <a:ext cx="1329833" cy="2260"/>
          </a:xfrm>
          <a:prstGeom prst="line">
            <a:avLst/>
          </a:prstGeom>
          <a:ln w="34925">
            <a:solidFill>
              <a:srgbClr val="FF26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06" name="X.-N.Wang and M.Gyulassy, Phys.Rev.Lett.68,1480(1992)"/>
          <p:cNvSpPr txBox="1"/>
          <p:nvPr/>
        </p:nvSpPr>
        <p:spPr>
          <a:xfrm>
            <a:off x="3768795" y="1540284"/>
            <a:ext cx="5836647" cy="358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R="57798" indent="57798" algn="l" defTabSz="1295400">
              <a:defRPr b="1" sz="1800">
                <a:solidFill>
                  <a:srgbClr val="008F00"/>
                </a:solidFill>
                <a:uFill>
                  <a:solidFill>
                    <a:srgbClr val="008F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X.-N.Wang and M.Gyulassy, Phys.Rev.Lett.68,1480(1992) </a:t>
            </a:r>
          </a:p>
        </p:txBody>
      </p:sp>
      <p:sp>
        <p:nvSpPr>
          <p:cNvPr id="607" name="Hard probe of QGP: Jet quenching"/>
          <p:cNvSpPr txBox="1"/>
          <p:nvPr/>
        </p:nvSpPr>
        <p:spPr>
          <a:xfrm>
            <a:off x="543841" y="237348"/>
            <a:ext cx="11899903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Hard probe of QGP: Jet quenching</a:t>
            </a:r>
          </a:p>
        </p:txBody>
      </p:sp>
      <p:grpSp>
        <p:nvGrpSpPr>
          <p:cNvPr id="610" name="Group"/>
          <p:cNvGrpSpPr/>
          <p:nvPr/>
        </p:nvGrpSpPr>
        <p:grpSpPr>
          <a:xfrm>
            <a:off x="8444875" y="3086099"/>
            <a:ext cx="4483743" cy="3251213"/>
            <a:chOff x="0" y="0"/>
            <a:chExt cx="4483741" cy="3251212"/>
          </a:xfrm>
        </p:grpSpPr>
        <p:pic>
          <p:nvPicPr>
            <p:cNvPr id="608" name="droppedImage.tiff" descr="droppedImage.tif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-1"/>
              <a:ext cx="4483742" cy="32512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9" name="PRL 96, 202301 (2006)"/>
            <p:cNvSpPr txBox="1"/>
            <p:nvPr/>
          </p:nvSpPr>
          <p:spPr>
            <a:xfrm>
              <a:off x="2150884" y="960581"/>
              <a:ext cx="1915426" cy="311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algn="l" defTabSz="457200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300">
                  <a:latin typeface="Arial"/>
                  <a:ea typeface="Arial"/>
                  <a:cs typeface="Arial"/>
                  <a:sym typeface="Arial"/>
                </a:defRPr>
              </a:pPr>
              <a:r>
                <a:t>PRL</a:t>
              </a:r>
              <a:r>
                <a:rPr sz="1500"/>
                <a:t> </a:t>
              </a:r>
              <a:r>
                <a:t>96,</a:t>
              </a:r>
              <a:r>
                <a:rPr sz="1500"/>
                <a:t> </a:t>
              </a:r>
              <a:r>
                <a:t>202301 (2006)</a:t>
              </a:r>
              <a:r>
                <a:rPr sz="1500"/>
                <a:t> </a:t>
              </a:r>
            </a:p>
          </p:txBody>
        </p:sp>
      </p:grpSp>
      <p:pic>
        <p:nvPicPr>
          <p:cNvPr id="611" name="image.png" descr="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29600" y="6349507"/>
            <a:ext cx="4813302" cy="3314702"/>
          </a:xfrm>
          <a:prstGeom prst="rect">
            <a:avLst/>
          </a:prstGeom>
          <a:ln w="12700">
            <a:miter lim="400000"/>
          </a:ln>
        </p:spPr>
      </p:pic>
      <p:sp>
        <p:nvSpPr>
          <p:cNvPr id="612" name="The hard jet loses a significant amount of its energy via gluon radiation induced by multiple scattering."/>
          <p:cNvSpPr txBox="1"/>
          <p:nvPr/>
        </p:nvSpPr>
        <p:spPr>
          <a:xfrm>
            <a:off x="-108657" y="1879600"/>
            <a:ext cx="12128503" cy="9490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87680" marR="57798" indent="-429881" algn="l" defTabSz="1295400">
              <a:spcBef>
                <a:spcPts val="700"/>
              </a:spcBef>
              <a:defRPr b="1" sz="3000">
                <a:solidFill>
                  <a:srgbClr val="0329D6"/>
                </a:solidFill>
                <a:uFill>
                  <a:solidFill>
                    <a:srgbClr val="0329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     The hard jet loses a significant amount of its energy via gluon radiation induced by multiple scattering.</a:t>
            </a:r>
          </a:p>
        </p:txBody>
      </p:sp>
      <p:grpSp>
        <p:nvGrpSpPr>
          <p:cNvPr id="654" name="Group"/>
          <p:cNvGrpSpPr/>
          <p:nvPr/>
        </p:nvGrpSpPr>
        <p:grpSpPr>
          <a:xfrm>
            <a:off x="4271716" y="2758158"/>
            <a:ext cx="5451771" cy="3270170"/>
            <a:chOff x="0" y="0"/>
            <a:chExt cx="5451769" cy="3270169"/>
          </a:xfrm>
        </p:grpSpPr>
        <p:grpSp>
          <p:nvGrpSpPr>
            <p:cNvPr id="641" name="Group"/>
            <p:cNvGrpSpPr/>
            <p:nvPr/>
          </p:nvGrpSpPr>
          <p:grpSpPr>
            <a:xfrm>
              <a:off x="0" y="0"/>
              <a:ext cx="5451771" cy="3270170"/>
              <a:chOff x="0" y="0"/>
              <a:chExt cx="5451770" cy="3270169"/>
            </a:xfrm>
          </p:grpSpPr>
          <p:grpSp>
            <p:nvGrpSpPr>
              <p:cNvPr id="616" name="Group"/>
              <p:cNvGrpSpPr/>
              <p:nvPr/>
            </p:nvGrpSpPr>
            <p:grpSpPr>
              <a:xfrm>
                <a:off x="870201" y="1017826"/>
                <a:ext cx="2625356" cy="936781"/>
                <a:chOff x="0" y="0"/>
                <a:chExt cx="2625355" cy="936780"/>
              </a:xfrm>
            </p:grpSpPr>
            <p:sp>
              <p:nvSpPr>
                <p:cNvPr id="613" name="Rectangle"/>
                <p:cNvSpPr/>
                <p:nvPr/>
              </p:nvSpPr>
              <p:spPr>
                <a:xfrm>
                  <a:off x="96049" y="9184"/>
                  <a:ext cx="2433258" cy="909229"/>
                </a:xfrm>
                <a:prstGeom prst="rect">
                  <a:avLst/>
                </a:prstGeom>
                <a:solidFill>
                  <a:srgbClr val="FF82D6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57798" algn="l" defTabSz="1295400">
                    <a:defRPr sz="3400">
                      <a:uFill>
                        <a:solidFill>
                          <a:srgbClr val="000000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</a:p>
              </p:txBody>
            </p:sp>
            <p:sp>
              <p:nvSpPr>
                <p:cNvPr id="614" name="Oval"/>
                <p:cNvSpPr/>
                <p:nvPr/>
              </p:nvSpPr>
              <p:spPr>
                <a:xfrm>
                  <a:off x="2422583" y="0"/>
                  <a:ext cx="202773" cy="927597"/>
                </a:xfrm>
                <a:prstGeom prst="ellipse">
                  <a:avLst/>
                </a:prstGeom>
                <a:solidFill>
                  <a:srgbClr val="78ACFF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57798" algn="l" defTabSz="1295400">
                    <a:defRPr sz="3400">
                      <a:uFill>
                        <a:solidFill>
                          <a:srgbClr val="000000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</a:p>
              </p:txBody>
            </p:sp>
            <p:sp>
              <p:nvSpPr>
                <p:cNvPr id="615" name="Oval"/>
                <p:cNvSpPr/>
                <p:nvPr/>
              </p:nvSpPr>
              <p:spPr>
                <a:xfrm>
                  <a:off x="0" y="0"/>
                  <a:ext cx="202773" cy="936781"/>
                </a:xfrm>
                <a:prstGeom prst="ellipse">
                  <a:avLst/>
                </a:prstGeom>
                <a:solidFill>
                  <a:srgbClr val="78ACFF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R="57798" algn="l" defTabSz="1295400">
                    <a:defRPr sz="3400">
                      <a:uFill>
                        <a:solidFill>
                          <a:srgbClr val="000000"/>
                        </a:solidFill>
                      </a:u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</a:p>
              </p:txBody>
            </p:sp>
          </p:grpSp>
          <p:sp>
            <p:nvSpPr>
              <p:cNvPr id="617" name="hadrons"/>
              <p:cNvSpPr txBox="1"/>
              <p:nvPr/>
            </p:nvSpPr>
            <p:spPr>
              <a:xfrm>
                <a:off x="471973" y="2080890"/>
                <a:ext cx="999882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R="57798" indent="57798" algn="l" defTabSz="1295400">
                  <a:defRPr b="1" sz="1600">
                    <a:uFill>
                      <a:solidFill>
                        <a:srgbClr val="000000"/>
                      </a:solidFill>
                    </a:uFill>
                    <a:latin typeface="Tahoma"/>
                    <a:ea typeface="Tahoma"/>
                    <a:cs typeface="Tahoma"/>
                    <a:sym typeface="Tahoma"/>
                  </a:defRPr>
                </a:lvl1pPr>
              </a:lstStyle>
              <a:p>
                <a:pPr/>
                <a:r>
                  <a:t>hadrons</a:t>
                </a:r>
              </a:p>
            </p:txBody>
          </p:sp>
          <p:sp>
            <p:nvSpPr>
              <p:cNvPr id="618" name="Line"/>
              <p:cNvSpPr/>
              <p:nvPr/>
            </p:nvSpPr>
            <p:spPr>
              <a:xfrm>
                <a:off x="1302844" y="1174269"/>
                <a:ext cx="1088983" cy="2356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7159" y="21600"/>
                    </a:lnTo>
                    <a:lnTo>
                      <a:pt x="21600" y="0"/>
                    </a:lnTo>
                  </a:path>
                </a:pathLst>
              </a:custGeom>
              <a:noFill/>
              <a:ln w="38100" cap="flat">
                <a:solidFill>
                  <a:srgbClr val="0433FF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619" name="Line"/>
              <p:cNvSpPr/>
              <p:nvPr/>
            </p:nvSpPr>
            <p:spPr>
              <a:xfrm rot="10800000">
                <a:off x="2103684" y="1536163"/>
                <a:ext cx="1091442" cy="2374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17159" y="21600"/>
                    </a:lnTo>
                    <a:lnTo>
                      <a:pt x="21600" y="0"/>
                    </a:lnTo>
                  </a:path>
                </a:pathLst>
              </a:custGeom>
              <a:noFill/>
              <a:ln w="38100" cap="flat">
                <a:solidFill>
                  <a:srgbClr val="0433FF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620" name="q"/>
              <p:cNvSpPr txBox="1"/>
              <p:nvPr/>
            </p:nvSpPr>
            <p:spPr>
              <a:xfrm>
                <a:off x="1243847" y="1085681"/>
                <a:ext cx="584202" cy="3215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marR="57798" indent="57798" algn="l" defTabSz="1295400">
                  <a:defRPr b="1" sz="16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/>
                <a:r>
                  <a:t>q</a:t>
                </a:r>
              </a:p>
            </p:txBody>
          </p:sp>
          <p:sp>
            <p:nvSpPr>
              <p:cNvPr id="621" name="q"/>
              <p:cNvSpPr txBox="1"/>
              <p:nvPr/>
            </p:nvSpPr>
            <p:spPr>
              <a:xfrm>
                <a:off x="2790053" y="1585170"/>
                <a:ext cx="285110" cy="3215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R="57798" indent="57798" algn="l" defTabSz="1295400">
                  <a:defRPr b="1" sz="16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/>
                <a:r>
                  <a:t>q</a:t>
                </a:r>
              </a:p>
            </p:txBody>
          </p:sp>
          <p:sp>
            <p:nvSpPr>
              <p:cNvPr id="622" name="Line"/>
              <p:cNvSpPr/>
              <p:nvPr/>
            </p:nvSpPr>
            <p:spPr>
              <a:xfrm flipV="1">
                <a:off x="2348571" y="760898"/>
                <a:ext cx="61148" cy="36103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3" name="Line"/>
              <p:cNvSpPr/>
              <p:nvPr/>
            </p:nvSpPr>
            <p:spPr>
              <a:xfrm flipV="1">
                <a:off x="2492611" y="548495"/>
                <a:ext cx="245822" cy="50891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4" name="Line"/>
              <p:cNvSpPr/>
              <p:nvPr/>
            </p:nvSpPr>
            <p:spPr>
              <a:xfrm flipV="1">
                <a:off x="2586022" y="955625"/>
                <a:ext cx="216323" cy="17152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5" name="Line"/>
              <p:cNvSpPr/>
              <p:nvPr/>
            </p:nvSpPr>
            <p:spPr>
              <a:xfrm flipV="1">
                <a:off x="2421322" y="712478"/>
                <a:ext cx="113080" cy="386399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6" name="Line"/>
              <p:cNvSpPr/>
              <p:nvPr/>
            </p:nvSpPr>
            <p:spPr>
              <a:xfrm flipV="1">
                <a:off x="2482779" y="90473"/>
                <a:ext cx="939033" cy="1036677"/>
              </a:xfrm>
              <a:prstGeom prst="line">
                <a:avLst/>
              </a:prstGeom>
              <a:noFill/>
              <a:ln w="25400" cap="flat">
                <a:solidFill>
                  <a:srgbClr val="FF2600"/>
                </a:solidFill>
                <a:prstDash val="dash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7" name="Line"/>
              <p:cNvSpPr/>
              <p:nvPr/>
            </p:nvSpPr>
            <p:spPr>
              <a:xfrm flipH="1">
                <a:off x="1769902" y="1860361"/>
                <a:ext cx="275320" cy="853845"/>
              </a:xfrm>
              <a:prstGeom prst="line">
                <a:avLst/>
              </a:prstGeom>
              <a:noFill/>
              <a:ln w="254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8" name="Line"/>
              <p:cNvSpPr/>
              <p:nvPr/>
            </p:nvSpPr>
            <p:spPr>
              <a:xfrm flipH="1">
                <a:off x="1880520" y="1837743"/>
                <a:ext cx="132745" cy="346816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9" name="Line"/>
              <p:cNvSpPr/>
              <p:nvPr/>
            </p:nvSpPr>
            <p:spPr>
              <a:xfrm flipH="1">
                <a:off x="1798883" y="1813238"/>
                <a:ext cx="213866" cy="173409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0" name="Line"/>
              <p:cNvSpPr/>
              <p:nvPr/>
            </p:nvSpPr>
            <p:spPr>
              <a:xfrm flipH="1">
                <a:off x="1565871" y="1773656"/>
                <a:ext cx="499016" cy="86706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1" name="Line"/>
              <p:cNvSpPr/>
              <p:nvPr/>
            </p:nvSpPr>
            <p:spPr>
              <a:xfrm flipH="1">
                <a:off x="2087008" y="1820778"/>
                <a:ext cx="19667" cy="56923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2" name="Line"/>
              <p:cNvSpPr/>
              <p:nvPr/>
            </p:nvSpPr>
            <p:spPr>
              <a:xfrm>
                <a:off x="2133714" y="1807584"/>
                <a:ext cx="117995" cy="36943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3" name="hadrons"/>
              <p:cNvSpPr txBox="1"/>
              <p:nvPr/>
            </p:nvSpPr>
            <p:spPr>
              <a:xfrm>
                <a:off x="1064398" y="631429"/>
                <a:ext cx="1638302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marR="57798" indent="57798" algn="l" defTabSz="1295400">
                  <a:defRPr b="1" sz="1600">
                    <a:uFill>
                      <a:solidFill>
                        <a:srgbClr val="000000"/>
                      </a:solidFill>
                    </a:uFill>
                    <a:latin typeface="Tahoma"/>
                    <a:ea typeface="Tahoma"/>
                    <a:cs typeface="Tahoma"/>
                    <a:sym typeface="Tahoma"/>
                  </a:defRPr>
                </a:lvl1pPr>
              </a:lstStyle>
              <a:p>
                <a:pPr/>
                <a:r>
                  <a:t>hadrons</a:t>
                </a:r>
              </a:p>
            </p:txBody>
          </p:sp>
          <p:sp>
            <p:nvSpPr>
              <p:cNvPr id="634" name="Leading particle suppressed"/>
              <p:cNvSpPr txBox="1"/>
              <p:nvPr/>
            </p:nvSpPr>
            <p:spPr>
              <a:xfrm>
                <a:off x="3559469" y="-1"/>
                <a:ext cx="1892302" cy="584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57798" indent="57798" algn="l" defTabSz="1295400">
                  <a:defRPr b="1" sz="1600">
                    <a:solidFill>
                      <a:srgbClr val="FF2600"/>
                    </a:solidFill>
                    <a:uFill>
                      <a:solidFill>
                        <a:srgbClr val="FF2600"/>
                      </a:solidFill>
                    </a:uFill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t>Leading particle </a:t>
                </a:r>
                <a:r>
                  <a:rPr>
                    <a:solidFill>
                      <a:srgbClr val="0329D6"/>
                    </a:solidFill>
                    <a:uFill>
                      <a:solidFill>
                        <a:srgbClr val="0329D6"/>
                      </a:solidFill>
                    </a:uFill>
                  </a:rPr>
                  <a:t>suppressed</a:t>
                </a:r>
              </a:p>
            </p:txBody>
          </p:sp>
          <p:sp>
            <p:nvSpPr>
              <p:cNvPr id="635" name="leading…"/>
              <p:cNvSpPr txBox="1"/>
              <p:nvPr/>
            </p:nvSpPr>
            <p:spPr>
              <a:xfrm>
                <a:off x="1885436" y="2444669"/>
                <a:ext cx="2019302" cy="825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R="57798" indent="57798" algn="l" defTabSz="1295400">
                  <a:defRPr b="1" sz="1600">
                    <a:solidFill>
                      <a:srgbClr val="FF2600"/>
                    </a:solidFill>
                    <a:uFill>
                      <a:solidFill>
                        <a:srgbClr val="FF2600"/>
                      </a:solidFill>
                    </a:uFill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t>leading </a:t>
                </a:r>
                <a:endParaRPr sz="34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  <a:p>
                <a:pPr marR="57798" indent="57798" algn="l" defTabSz="1295400">
                  <a:defRPr b="1" sz="1600">
                    <a:solidFill>
                      <a:srgbClr val="FF2600"/>
                    </a:solidFill>
                    <a:uFill>
                      <a:solidFill>
                        <a:srgbClr val="FF2600"/>
                      </a:solidFill>
                    </a:uFill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t>particle </a:t>
                </a:r>
                <a:r>
                  <a:rPr>
                    <a:solidFill>
                      <a:srgbClr val="0329D6"/>
                    </a:solidFill>
                    <a:uFill>
                      <a:solidFill>
                        <a:srgbClr val="0329D6"/>
                      </a:solidFill>
                    </a:uFill>
                  </a:rPr>
                  <a:t>suppressed</a:t>
                </a:r>
              </a:p>
            </p:txBody>
          </p:sp>
          <p:sp>
            <p:nvSpPr>
              <p:cNvPr id="636" name="Line"/>
              <p:cNvSpPr/>
              <p:nvPr/>
            </p:nvSpPr>
            <p:spPr>
              <a:xfrm>
                <a:off x="2182879" y="1413930"/>
                <a:ext cx="148183" cy="117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68" h="20171" fill="norm" stroke="1" extrusionOk="0">
                    <a:moveTo>
                      <a:pt x="0" y="1004"/>
                    </a:moveTo>
                    <a:cubicBezTo>
                      <a:pt x="7530" y="78"/>
                      <a:pt x="15259" y="-693"/>
                      <a:pt x="15853" y="1004"/>
                    </a:cubicBezTo>
                    <a:cubicBezTo>
                      <a:pt x="16448" y="2701"/>
                      <a:pt x="2378" y="9181"/>
                      <a:pt x="3171" y="10878"/>
                    </a:cubicBezTo>
                    <a:cubicBezTo>
                      <a:pt x="3963" y="12576"/>
                      <a:pt x="19618" y="9490"/>
                      <a:pt x="20609" y="10878"/>
                    </a:cubicBezTo>
                    <a:cubicBezTo>
                      <a:pt x="21600" y="12267"/>
                      <a:pt x="9710" y="18130"/>
                      <a:pt x="9512" y="19518"/>
                    </a:cubicBezTo>
                    <a:cubicBezTo>
                      <a:pt x="9314" y="20907"/>
                      <a:pt x="17439" y="19673"/>
                      <a:pt x="19024" y="19518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637" name="Line"/>
              <p:cNvSpPr/>
              <p:nvPr/>
            </p:nvSpPr>
            <p:spPr>
              <a:xfrm flipH="1">
                <a:off x="0" y="1432841"/>
                <a:ext cx="594885" cy="1887"/>
              </a:xfrm>
              <a:prstGeom prst="line">
                <a:avLst/>
              </a:prstGeom>
              <a:noFill/>
              <a:ln w="28575" cap="flat">
                <a:solidFill>
                  <a:srgbClr val="78ACF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8" name="Line"/>
              <p:cNvSpPr/>
              <p:nvPr/>
            </p:nvSpPr>
            <p:spPr>
              <a:xfrm flipH="1">
                <a:off x="3869202" y="1432841"/>
                <a:ext cx="594886" cy="1887"/>
              </a:xfrm>
              <a:prstGeom prst="line">
                <a:avLst/>
              </a:prstGeom>
              <a:noFill/>
              <a:ln w="28575" cap="flat">
                <a:solidFill>
                  <a:srgbClr val="78ACFF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9" name="Line"/>
              <p:cNvSpPr/>
              <p:nvPr/>
            </p:nvSpPr>
            <p:spPr>
              <a:xfrm flipV="1">
                <a:off x="2418865" y="452368"/>
                <a:ext cx="648965" cy="744523"/>
              </a:xfrm>
              <a:prstGeom prst="line">
                <a:avLst/>
              </a:prstGeom>
              <a:noFill/>
              <a:ln w="254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0" name="Line"/>
              <p:cNvSpPr/>
              <p:nvPr/>
            </p:nvSpPr>
            <p:spPr>
              <a:xfrm flipH="1">
                <a:off x="1651907" y="1926332"/>
                <a:ext cx="405605" cy="1240242"/>
              </a:xfrm>
              <a:prstGeom prst="line">
                <a:avLst/>
              </a:prstGeom>
              <a:noFill/>
              <a:ln w="25400" cap="flat">
                <a:solidFill>
                  <a:srgbClr val="FF2600"/>
                </a:solidFill>
                <a:prstDash val="dash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644" name="Group"/>
            <p:cNvGrpSpPr/>
            <p:nvPr/>
          </p:nvGrpSpPr>
          <p:grpSpPr>
            <a:xfrm>
              <a:off x="2328625" y="1055232"/>
              <a:ext cx="652325" cy="398156"/>
              <a:chOff x="0" y="0"/>
              <a:chExt cx="652323" cy="398155"/>
            </a:xfrm>
          </p:grpSpPr>
          <p:sp>
            <p:nvSpPr>
              <p:cNvPr id="642" name="Line"/>
              <p:cNvSpPr/>
              <p:nvPr/>
            </p:nvSpPr>
            <p:spPr>
              <a:xfrm flipV="1">
                <a:off x="569991" y="118988"/>
                <a:ext cx="82333" cy="26366"/>
              </a:xfrm>
              <a:prstGeom prst="line">
                <a:avLst/>
              </a:prstGeom>
              <a:noFill/>
              <a:ln w="9525" cap="flat">
                <a:solidFill>
                  <a:srgbClr val="FF40F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3" name="Line"/>
              <p:cNvSpPr/>
              <p:nvPr/>
            </p:nvSpPr>
            <p:spPr>
              <a:xfrm rot="960000">
                <a:off x="25252" y="69478"/>
                <a:ext cx="540556" cy="2591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015"/>
                    </a:moveTo>
                    <a:cubicBezTo>
                      <a:pt x="2334" y="19265"/>
                      <a:pt x="2154" y="18097"/>
                      <a:pt x="2932" y="18764"/>
                    </a:cubicBezTo>
                    <a:cubicBezTo>
                      <a:pt x="3470" y="19181"/>
                      <a:pt x="2573" y="18931"/>
                      <a:pt x="3171" y="19181"/>
                    </a:cubicBezTo>
                    <a:cubicBezTo>
                      <a:pt x="3470" y="19348"/>
                      <a:pt x="4906" y="21600"/>
                      <a:pt x="4906" y="21600"/>
                    </a:cubicBezTo>
                    <a:cubicBezTo>
                      <a:pt x="5505" y="21350"/>
                      <a:pt x="6462" y="21600"/>
                      <a:pt x="6642" y="20766"/>
                    </a:cubicBezTo>
                    <a:cubicBezTo>
                      <a:pt x="6821" y="19932"/>
                      <a:pt x="7240" y="18347"/>
                      <a:pt x="7240" y="18347"/>
                    </a:cubicBezTo>
                    <a:cubicBezTo>
                      <a:pt x="7120" y="17013"/>
                      <a:pt x="7240" y="15595"/>
                      <a:pt x="6941" y="14344"/>
                    </a:cubicBezTo>
                    <a:cubicBezTo>
                      <a:pt x="6642" y="13010"/>
                      <a:pt x="4368" y="12343"/>
                      <a:pt x="4368" y="12343"/>
                    </a:cubicBezTo>
                    <a:cubicBezTo>
                      <a:pt x="4547" y="14344"/>
                      <a:pt x="4188" y="15762"/>
                      <a:pt x="5505" y="16763"/>
                    </a:cubicBezTo>
                    <a:cubicBezTo>
                      <a:pt x="6043" y="17180"/>
                      <a:pt x="7240" y="17597"/>
                      <a:pt x="7240" y="17597"/>
                    </a:cubicBezTo>
                    <a:cubicBezTo>
                      <a:pt x="10172" y="17097"/>
                      <a:pt x="10291" y="17263"/>
                      <a:pt x="11249" y="13594"/>
                    </a:cubicBezTo>
                    <a:cubicBezTo>
                      <a:pt x="10950" y="10508"/>
                      <a:pt x="10770" y="9424"/>
                      <a:pt x="8676" y="8340"/>
                    </a:cubicBezTo>
                    <a:cubicBezTo>
                      <a:pt x="7120" y="11592"/>
                      <a:pt x="9573" y="13594"/>
                      <a:pt x="11548" y="14344"/>
                    </a:cubicBezTo>
                    <a:cubicBezTo>
                      <a:pt x="14360" y="13844"/>
                      <a:pt x="14061" y="12343"/>
                      <a:pt x="14719" y="8757"/>
                    </a:cubicBezTo>
                    <a:cubicBezTo>
                      <a:pt x="14420" y="6171"/>
                      <a:pt x="14480" y="5254"/>
                      <a:pt x="12685" y="4337"/>
                    </a:cubicBezTo>
                    <a:cubicBezTo>
                      <a:pt x="10890" y="8090"/>
                      <a:pt x="14420" y="9341"/>
                      <a:pt x="16155" y="10758"/>
                    </a:cubicBezTo>
                    <a:cubicBezTo>
                      <a:pt x="17471" y="10258"/>
                      <a:pt x="18010" y="10175"/>
                      <a:pt x="18429" y="8340"/>
                    </a:cubicBezTo>
                    <a:cubicBezTo>
                      <a:pt x="18189" y="4170"/>
                      <a:pt x="18967" y="2335"/>
                      <a:pt x="16394" y="1168"/>
                    </a:cubicBezTo>
                    <a:cubicBezTo>
                      <a:pt x="15796" y="2502"/>
                      <a:pt x="15796" y="5754"/>
                      <a:pt x="16993" y="6755"/>
                    </a:cubicBezTo>
                    <a:cubicBezTo>
                      <a:pt x="17531" y="7172"/>
                      <a:pt x="18728" y="7589"/>
                      <a:pt x="18728" y="7589"/>
                    </a:cubicBezTo>
                    <a:cubicBezTo>
                      <a:pt x="21600" y="6171"/>
                      <a:pt x="17172" y="0"/>
                      <a:pt x="21600" y="0"/>
                    </a:cubicBezTo>
                  </a:path>
                </a:pathLst>
              </a:custGeom>
              <a:noFill/>
              <a:ln w="9525" cap="flat">
                <a:solidFill>
                  <a:srgbClr val="FF40FF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</p:grpSp>
        <p:grpSp>
          <p:nvGrpSpPr>
            <p:cNvPr id="647" name="Group"/>
            <p:cNvGrpSpPr/>
            <p:nvPr/>
          </p:nvGrpSpPr>
          <p:grpSpPr>
            <a:xfrm>
              <a:off x="2086286" y="1586788"/>
              <a:ext cx="421744" cy="535864"/>
              <a:chOff x="0" y="0"/>
              <a:chExt cx="421743" cy="535862"/>
            </a:xfrm>
          </p:grpSpPr>
          <p:sp>
            <p:nvSpPr>
              <p:cNvPr id="645" name="Line"/>
              <p:cNvSpPr/>
              <p:nvPr/>
            </p:nvSpPr>
            <p:spPr>
              <a:xfrm>
                <a:off x="297475" y="455614"/>
                <a:ext cx="20564" cy="80249"/>
              </a:xfrm>
              <a:prstGeom prst="line">
                <a:avLst/>
              </a:prstGeom>
              <a:noFill/>
              <a:ln w="9525" cap="flat">
                <a:solidFill>
                  <a:srgbClr val="FFA9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6" name="Line"/>
              <p:cNvSpPr/>
              <p:nvPr/>
            </p:nvSpPr>
            <p:spPr>
              <a:xfrm flipH="1" rot="11820000">
                <a:off x="48704" y="39075"/>
                <a:ext cx="324335" cy="3816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015"/>
                    </a:moveTo>
                    <a:cubicBezTo>
                      <a:pt x="2334" y="19265"/>
                      <a:pt x="2154" y="18097"/>
                      <a:pt x="2932" y="18764"/>
                    </a:cubicBezTo>
                    <a:cubicBezTo>
                      <a:pt x="3470" y="19181"/>
                      <a:pt x="2573" y="18931"/>
                      <a:pt x="3171" y="19181"/>
                    </a:cubicBezTo>
                    <a:cubicBezTo>
                      <a:pt x="3470" y="19348"/>
                      <a:pt x="4906" y="21600"/>
                      <a:pt x="4906" y="21600"/>
                    </a:cubicBezTo>
                    <a:cubicBezTo>
                      <a:pt x="5505" y="21350"/>
                      <a:pt x="6462" y="21600"/>
                      <a:pt x="6642" y="20766"/>
                    </a:cubicBezTo>
                    <a:cubicBezTo>
                      <a:pt x="6821" y="19932"/>
                      <a:pt x="7240" y="18347"/>
                      <a:pt x="7240" y="18347"/>
                    </a:cubicBezTo>
                    <a:cubicBezTo>
                      <a:pt x="7120" y="17013"/>
                      <a:pt x="7240" y="15595"/>
                      <a:pt x="6941" y="14344"/>
                    </a:cubicBezTo>
                    <a:cubicBezTo>
                      <a:pt x="6642" y="13010"/>
                      <a:pt x="4368" y="12343"/>
                      <a:pt x="4368" y="12343"/>
                    </a:cubicBezTo>
                    <a:cubicBezTo>
                      <a:pt x="4547" y="14344"/>
                      <a:pt x="4188" y="15762"/>
                      <a:pt x="5505" y="16763"/>
                    </a:cubicBezTo>
                    <a:cubicBezTo>
                      <a:pt x="6043" y="17180"/>
                      <a:pt x="7240" y="17597"/>
                      <a:pt x="7240" y="17597"/>
                    </a:cubicBezTo>
                    <a:cubicBezTo>
                      <a:pt x="10172" y="17097"/>
                      <a:pt x="10291" y="17263"/>
                      <a:pt x="11249" y="13594"/>
                    </a:cubicBezTo>
                    <a:cubicBezTo>
                      <a:pt x="10950" y="10508"/>
                      <a:pt x="10770" y="9424"/>
                      <a:pt x="8676" y="8340"/>
                    </a:cubicBezTo>
                    <a:cubicBezTo>
                      <a:pt x="7120" y="11592"/>
                      <a:pt x="9573" y="13594"/>
                      <a:pt x="11548" y="14344"/>
                    </a:cubicBezTo>
                    <a:cubicBezTo>
                      <a:pt x="14360" y="13844"/>
                      <a:pt x="14061" y="12343"/>
                      <a:pt x="14719" y="8757"/>
                    </a:cubicBezTo>
                    <a:cubicBezTo>
                      <a:pt x="14420" y="6171"/>
                      <a:pt x="14480" y="5254"/>
                      <a:pt x="12685" y="4337"/>
                    </a:cubicBezTo>
                    <a:cubicBezTo>
                      <a:pt x="10890" y="8090"/>
                      <a:pt x="14420" y="9341"/>
                      <a:pt x="16155" y="10758"/>
                    </a:cubicBezTo>
                    <a:cubicBezTo>
                      <a:pt x="17471" y="10258"/>
                      <a:pt x="18010" y="10175"/>
                      <a:pt x="18429" y="8340"/>
                    </a:cubicBezTo>
                    <a:cubicBezTo>
                      <a:pt x="18189" y="4170"/>
                      <a:pt x="18967" y="2335"/>
                      <a:pt x="16394" y="1168"/>
                    </a:cubicBezTo>
                    <a:cubicBezTo>
                      <a:pt x="15796" y="2502"/>
                      <a:pt x="15796" y="5754"/>
                      <a:pt x="16993" y="6755"/>
                    </a:cubicBezTo>
                    <a:cubicBezTo>
                      <a:pt x="17531" y="7172"/>
                      <a:pt x="18728" y="7589"/>
                      <a:pt x="18728" y="7589"/>
                    </a:cubicBezTo>
                    <a:cubicBezTo>
                      <a:pt x="21600" y="6171"/>
                      <a:pt x="17172" y="0"/>
                      <a:pt x="21600" y="0"/>
                    </a:cubicBezTo>
                  </a:path>
                </a:pathLst>
              </a:custGeom>
              <a:noFill/>
              <a:ln w="9525" cap="flat">
                <a:solidFill>
                  <a:srgbClr val="FFA9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</p:grpSp>
        <p:grpSp>
          <p:nvGrpSpPr>
            <p:cNvPr id="650" name="Group"/>
            <p:cNvGrpSpPr/>
            <p:nvPr/>
          </p:nvGrpSpPr>
          <p:grpSpPr>
            <a:xfrm>
              <a:off x="1571225" y="1387356"/>
              <a:ext cx="679539" cy="583386"/>
              <a:chOff x="0" y="0"/>
              <a:chExt cx="679538" cy="583384"/>
            </a:xfrm>
          </p:grpSpPr>
          <p:sp>
            <p:nvSpPr>
              <p:cNvPr id="648" name="Line"/>
              <p:cNvSpPr/>
              <p:nvPr/>
            </p:nvSpPr>
            <p:spPr>
              <a:xfrm flipH="1">
                <a:off x="0" y="335690"/>
                <a:ext cx="97980" cy="3763"/>
              </a:xfrm>
              <a:prstGeom prst="line">
                <a:avLst/>
              </a:prstGeom>
              <a:noFill/>
              <a:ln w="9525" cap="flat">
                <a:solidFill>
                  <a:srgbClr val="4180F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9" name="Line"/>
              <p:cNvSpPr/>
              <p:nvPr/>
            </p:nvSpPr>
            <p:spPr>
              <a:xfrm flipH="1" rot="18120000">
                <a:off x="176929" y="72899"/>
                <a:ext cx="414482" cy="4375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015"/>
                    </a:moveTo>
                    <a:cubicBezTo>
                      <a:pt x="2334" y="19265"/>
                      <a:pt x="2154" y="18097"/>
                      <a:pt x="2932" y="18764"/>
                    </a:cubicBezTo>
                    <a:cubicBezTo>
                      <a:pt x="3470" y="19181"/>
                      <a:pt x="2573" y="18931"/>
                      <a:pt x="3171" y="19181"/>
                    </a:cubicBezTo>
                    <a:cubicBezTo>
                      <a:pt x="3470" y="19348"/>
                      <a:pt x="4906" y="21600"/>
                      <a:pt x="4906" y="21600"/>
                    </a:cubicBezTo>
                    <a:cubicBezTo>
                      <a:pt x="5505" y="21350"/>
                      <a:pt x="6462" y="21600"/>
                      <a:pt x="6642" y="20766"/>
                    </a:cubicBezTo>
                    <a:cubicBezTo>
                      <a:pt x="6821" y="19932"/>
                      <a:pt x="7240" y="18347"/>
                      <a:pt x="7240" y="18347"/>
                    </a:cubicBezTo>
                    <a:cubicBezTo>
                      <a:pt x="7120" y="17013"/>
                      <a:pt x="7240" y="15595"/>
                      <a:pt x="6941" y="14344"/>
                    </a:cubicBezTo>
                    <a:cubicBezTo>
                      <a:pt x="6642" y="13010"/>
                      <a:pt x="4368" y="12343"/>
                      <a:pt x="4368" y="12343"/>
                    </a:cubicBezTo>
                    <a:cubicBezTo>
                      <a:pt x="4547" y="14344"/>
                      <a:pt x="4188" y="15762"/>
                      <a:pt x="5505" y="16763"/>
                    </a:cubicBezTo>
                    <a:cubicBezTo>
                      <a:pt x="6043" y="17180"/>
                      <a:pt x="7240" y="17597"/>
                      <a:pt x="7240" y="17597"/>
                    </a:cubicBezTo>
                    <a:cubicBezTo>
                      <a:pt x="10172" y="17097"/>
                      <a:pt x="10291" y="17263"/>
                      <a:pt x="11249" y="13594"/>
                    </a:cubicBezTo>
                    <a:cubicBezTo>
                      <a:pt x="10950" y="10508"/>
                      <a:pt x="10770" y="9424"/>
                      <a:pt x="8676" y="8340"/>
                    </a:cubicBezTo>
                    <a:cubicBezTo>
                      <a:pt x="7120" y="11592"/>
                      <a:pt x="9573" y="13594"/>
                      <a:pt x="11548" y="14344"/>
                    </a:cubicBezTo>
                    <a:cubicBezTo>
                      <a:pt x="14360" y="13844"/>
                      <a:pt x="14061" y="12343"/>
                      <a:pt x="14719" y="8757"/>
                    </a:cubicBezTo>
                    <a:cubicBezTo>
                      <a:pt x="14420" y="6171"/>
                      <a:pt x="14480" y="5254"/>
                      <a:pt x="12685" y="4337"/>
                    </a:cubicBezTo>
                    <a:cubicBezTo>
                      <a:pt x="10890" y="8090"/>
                      <a:pt x="14420" y="9341"/>
                      <a:pt x="16155" y="10758"/>
                    </a:cubicBezTo>
                    <a:cubicBezTo>
                      <a:pt x="17471" y="10258"/>
                      <a:pt x="18010" y="10175"/>
                      <a:pt x="18429" y="8340"/>
                    </a:cubicBezTo>
                    <a:cubicBezTo>
                      <a:pt x="18189" y="4170"/>
                      <a:pt x="18967" y="2335"/>
                      <a:pt x="16394" y="1168"/>
                    </a:cubicBezTo>
                    <a:cubicBezTo>
                      <a:pt x="15796" y="2502"/>
                      <a:pt x="15796" y="5754"/>
                      <a:pt x="16993" y="6755"/>
                    </a:cubicBezTo>
                    <a:cubicBezTo>
                      <a:pt x="17531" y="7172"/>
                      <a:pt x="18728" y="7589"/>
                      <a:pt x="18728" y="7589"/>
                    </a:cubicBezTo>
                    <a:cubicBezTo>
                      <a:pt x="21600" y="6171"/>
                      <a:pt x="17172" y="0"/>
                      <a:pt x="21600" y="0"/>
                    </a:cubicBezTo>
                  </a:path>
                </a:pathLst>
              </a:custGeom>
              <a:noFill/>
              <a:ln w="9525" cap="flat">
                <a:solidFill>
                  <a:srgbClr val="4180FF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</p:grpSp>
        <p:grpSp>
          <p:nvGrpSpPr>
            <p:cNvPr id="653" name="Group"/>
            <p:cNvGrpSpPr/>
            <p:nvPr/>
          </p:nvGrpSpPr>
          <p:grpSpPr>
            <a:xfrm>
              <a:off x="1933098" y="739390"/>
              <a:ext cx="519413" cy="602249"/>
              <a:chOff x="0" y="0"/>
              <a:chExt cx="519411" cy="602248"/>
            </a:xfrm>
          </p:grpSpPr>
          <p:sp>
            <p:nvSpPr>
              <p:cNvPr id="651" name="Line"/>
              <p:cNvSpPr/>
              <p:nvPr/>
            </p:nvSpPr>
            <p:spPr>
              <a:xfrm flipV="1">
                <a:off x="284885" y="-1"/>
                <a:ext cx="16868" cy="81720"/>
              </a:xfrm>
              <a:prstGeom prst="line">
                <a:avLst/>
              </a:prstGeom>
              <a:noFill/>
              <a:ln w="9525" cap="flat">
                <a:solidFill>
                  <a:srgbClr val="00F9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2" name="Line"/>
              <p:cNvSpPr/>
              <p:nvPr/>
            </p:nvSpPr>
            <p:spPr>
              <a:xfrm flipH="1" rot="3180000">
                <a:off x="52465" y="165999"/>
                <a:ext cx="414482" cy="3380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015"/>
                    </a:moveTo>
                    <a:cubicBezTo>
                      <a:pt x="2334" y="19265"/>
                      <a:pt x="2154" y="18097"/>
                      <a:pt x="2932" y="18764"/>
                    </a:cubicBezTo>
                    <a:cubicBezTo>
                      <a:pt x="3470" y="19181"/>
                      <a:pt x="2573" y="18931"/>
                      <a:pt x="3171" y="19181"/>
                    </a:cubicBezTo>
                    <a:cubicBezTo>
                      <a:pt x="3470" y="19348"/>
                      <a:pt x="4906" y="21600"/>
                      <a:pt x="4906" y="21600"/>
                    </a:cubicBezTo>
                    <a:cubicBezTo>
                      <a:pt x="5505" y="21350"/>
                      <a:pt x="6462" y="21600"/>
                      <a:pt x="6642" y="20766"/>
                    </a:cubicBezTo>
                    <a:cubicBezTo>
                      <a:pt x="6821" y="19932"/>
                      <a:pt x="7240" y="18347"/>
                      <a:pt x="7240" y="18347"/>
                    </a:cubicBezTo>
                    <a:cubicBezTo>
                      <a:pt x="7120" y="17013"/>
                      <a:pt x="7240" y="15595"/>
                      <a:pt x="6941" y="14344"/>
                    </a:cubicBezTo>
                    <a:cubicBezTo>
                      <a:pt x="6642" y="13010"/>
                      <a:pt x="4368" y="12343"/>
                      <a:pt x="4368" y="12343"/>
                    </a:cubicBezTo>
                    <a:cubicBezTo>
                      <a:pt x="4547" y="14344"/>
                      <a:pt x="4188" y="15762"/>
                      <a:pt x="5505" y="16763"/>
                    </a:cubicBezTo>
                    <a:cubicBezTo>
                      <a:pt x="6043" y="17180"/>
                      <a:pt x="7240" y="17597"/>
                      <a:pt x="7240" y="17597"/>
                    </a:cubicBezTo>
                    <a:cubicBezTo>
                      <a:pt x="10172" y="17097"/>
                      <a:pt x="10291" y="17263"/>
                      <a:pt x="11249" y="13594"/>
                    </a:cubicBezTo>
                    <a:cubicBezTo>
                      <a:pt x="10950" y="10508"/>
                      <a:pt x="10770" y="9424"/>
                      <a:pt x="8676" y="8340"/>
                    </a:cubicBezTo>
                    <a:cubicBezTo>
                      <a:pt x="7120" y="11592"/>
                      <a:pt x="9573" y="13594"/>
                      <a:pt x="11548" y="14344"/>
                    </a:cubicBezTo>
                    <a:cubicBezTo>
                      <a:pt x="14360" y="13844"/>
                      <a:pt x="14061" y="12343"/>
                      <a:pt x="14719" y="8757"/>
                    </a:cubicBezTo>
                    <a:cubicBezTo>
                      <a:pt x="14420" y="6171"/>
                      <a:pt x="14480" y="5254"/>
                      <a:pt x="12685" y="4337"/>
                    </a:cubicBezTo>
                    <a:cubicBezTo>
                      <a:pt x="10890" y="8090"/>
                      <a:pt x="14420" y="9341"/>
                      <a:pt x="16155" y="10758"/>
                    </a:cubicBezTo>
                    <a:cubicBezTo>
                      <a:pt x="17471" y="10258"/>
                      <a:pt x="18010" y="10175"/>
                      <a:pt x="18429" y="8340"/>
                    </a:cubicBezTo>
                    <a:cubicBezTo>
                      <a:pt x="18189" y="4170"/>
                      <a:pt x="18967" y="2335"/>
                      <a:pt x="16394" y="1168"/>
                    </a:cubicBezTo>
                    <a:cubicBezTo>
                      <a:pt x="15796" y="2502"/>
                      <a:pt x="15796" y="5754"/>
                      <a:pt x="16993" y="6755"/>
                    </a:cubicBezTo>
                    <a:cubicBezTo>
                      <a:pt x="17531" y="7172"/>
                      <a:pt x="18728" y="7589"/>
                      <a:pt x="18728" y="7589"/>
                    </a:cubicBezTo>
                    <a:cubicBezTo>
                      <a:pt x="21600" y="6171"/>
                      <a:pt x="17172" y="0"/>
                      <a:pt x="21600" y="0"/>
                    </a:cubicBezTo>
                  </a:path>
                </a:pathLst>
              </a:custGeom>
              <a:noFill/>
              <a:ln w="9525" cap="flat">
                <a:solidFill>
                  <a:srgbClr val="00F9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57798" algn="l" defTabSz="1295400">
                  <a:defRPr sz="34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</p:grpSp>
      </p:grpSp>
      <p:sp>
        <p:nvSpPr>
          <p:cNvPr id="655" name="Text"/>
          <p:cNvSpPr txBox="1"/>
          <p:nvPr/>
        </p:nvSpPr>
        <p:spPr>
          <a:xfrm>
            <a:off x="12596214" y="9326598"/>
            <a:ext cx="24143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647700">
              <a:defRPr b="1" sz="1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5" name="Hard processes in QCD"/>
          <p:cNvSpPr txBox="1"/>
          <p:nvPr/>
        </p:nvSpPr>
        <p:spPr>
          <a:xfrm>
            <a:off x="3092741" y="150085"/>
            <a:ext cx="6819318" cy="817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Hard processes in QCD</a:t>
            </a:r>
          </a:p>
        </p:txBody>
      </p:sp>
      <p:pic>
        <p:nvPicPr>
          <p:cNvPr id="158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50402" y="1242411"/>
            <a:ext cx="7626663" cy="2315238"/>
          </a:xfrm>
          <a:prstGeom prst="rect">
            <a:avLst/>
          </a:prstGeom>
          <a:ln w="12700">
            <a:miter lim="400000"/>
          </a:ln>
        </p:spPr>
      </p:pic>
      <p:sp>
        <p:nvSpPr>
          <p:cNvPr id="1587" name="Hard process: scale Q &gt;&gt; ΛQCD…"/>
          <p:cNvSpPr txBox="1"/>
          <p:nvPr>
            <p:ph type="body" sz="quarter" idx="1"/>
          </p:nvPr>
        </p:nvSpPr>
        <p:spPr>
          <a:xfrm>
            <a:off x="1449474" y="6679065"/>
            <a:ext cx="10005790" cy="1533773"/>
          </a:xfrm>
          <a:prstGeom prst="rect">
            <a:avLst/>
          </a:prstGeom>
        </p:spPr>
        <p:txBody>
          <a:bodyPr lIns="0" tIns="0" rIns="0" bIns="0"/>
          <a:lstStyle/>
          <a:p>
            <a:pPr marL="321025" indent="-321025" defTabSz="914400">
              <a:spcBef>
                <a:spcPts val="400"/>
              </a:spcBef>
              <a:buSzPct val="75000"/>
              <a:defRPr sz="24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Hard process: scale Q &gt;&gt;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1831"/>
              <a:t>QCD</a:t>
            </a:r>
          </a:p>
          <a:p>
            <a:pPr marL="321025" indent="-321025" defTabSz="914400">
              <a:spcBef>
                <a:spcPts val="400"/>
              </a:spcBef>
              <a:buSzPct val="75000"/>
              <a:defRPr sz="24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Hard scattering High-p</a:t>
            </a:r>
            <a:r>
              <a:rPr baseline="-21831"/>
              <a:t>T</a:t>
            </a:r>
            <a:r>
              <a:t> parton(photon) Q ~ p</a:t>
            </a:r>
            <a:r>
              <a:rPr baseline="-21831"/>
              <a:t>T</a:t>
            </a:r>
          </a:p>
          <a:p>
            <a:pPr marL="321025" indent="-321025" defTabSz="914400">
              <a:spcBef>
                <a:spcPts val="400"/>
              </a:spcBef>
              <a:buSzPct val="75000"/>
              <a:defRPr sz="24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Heavy flavour production m &gt;&gt;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1831"/>
              <a:t>QCD</a:t>
            </a:r>
          </a:p>
        </p:txBody>
      </p:sp>
      <p:sp>
        <p:nvSpPr>
          <p:cNvPr id="1588" name="Shape 97"/>
          <p:cNvSpPr txBox="1"/>
          <p:nvPr/>
        </p:nvSpPr>
        <p:spPr>
          <a:xfrm>
            <a:off x="1419386" y="3740980"/>
            <a:ext cx="7227045" cy="1186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2" tIns="65022" rIns="65022" bIns="65022">
            <a:spAutoFit/>
          </a:bodyPr>
          <a:lstStyle/>
          <a:p>
            <a:pPr marL="66675" indent="-12700" algn="l" defTabSz="914400">
              <a:tabLst>
                <a:tab pos="482600" algn="l"/>
              </a:tabLst>
              <a:defRPr sz="24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Cross section calculation can be split into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57702" indent="-203727" algn="l" defTabSz="914400">
              <a:buClr>
                <a:srgbClr val="000099"/>
              </a:buClr>
              <a:buSzPct val="100000"/>
              <a:buFont typeface="Arial"/>
              <a:buChar char="•"/>
              <a:tabLst>
                <a:tab pos="482600" algn="l"/>
              </a:tabLst>
              <a:defRPr sz="24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Hard part: perturbative matrix element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57702" indent="-203727" algn="l" defTabSz="914400">
              <a:buClr>
                <a:srgbClr val="000099"/>
              </a:buClr>
              <a:buSzPct val="100000"/>
              <a:buFont typeface="Arial"/>
              <a:buChar char="•"/>
              <a:tabLst>
                <a:tab pos="482600" algn="l"/>
              </a:tabLst>
              <a:defRPr sz="2400">
                <a:solidFill>
                  <a:srgbClr val="DCBD23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Soft part: parton density (PDF), fragmentation (FF)</a:t>
            </a:r>
          </a:p>
        </p:txBody>
      </p:sp>
      <p:sp>
        <p:nvSpPr>
          <p:cNvPr id="1589" name="Shape 98"/>
          <p:cNvSpPr txBox="1"/>
          <p:nvPr/>
        </p:nvSpPr>
        <p:spPr>
          <a:xfrm>
            <a:off x="1549535" y="8044284"/>
            <a:ext cx="10005784" cy="524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2" tIns="65022" rIns="65022" bIns="65022">
            <a:spAutoFit/>
          </a:bodyPr>
          <a:lstStyle/>
          <a:p>
            <a:pPr defTabSz="914400">
              <a:defRPr sz="2800">
                <a:solidFill>
                  <a:srgbClr val="9A251C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Soft parts, PDF, FF are </a:t>
            </a:r>
            <a:r>
              <a:rPr i="1"/>
              <a:t>universal</a:t>
            </a:r>
            <a:r>
              <a:t>: independent of hard process</a:t>
            </a:r>
          </a:p>
        </p:txBody>
      </p:sp>
      <p:pic>
        <p:nvPicPr>
          <p:cNvPr id="1590" name="image.pdf" descr="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01419" y="5013088"/>
            <a:ext cx="11225673" cy="1302740"/>
          </a:xfrm>
          <a:prstGeom prst="rect">
            <a:avLst/>
          </a:prstGeom>
          <a:ln w="12700">
            <a:miter lim="400000"/>
          </a:ln>
        </p:spPr>
      </p:pic>
      <p:sp>
        <p:nvSpPr>
          <p:cNvPr id="1591" name="Shape 102"/>
          <p:cNvSpPr txBox="1"/>
          <p:nvPr/>
        </p:nvSpPr>
        <p:spPr>
          <a:xfrm>
            <a:off x="5625986" y="6313566"/>
            <a:ext cx="2376531" cy="524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2" tIns="65022" rIns="65022" bIns="65022">
            <a:spAutoFit/>
          </a:bodyPr>
          <a:lstStyle>
            <a:lvl1pPr defTabSz="914400">
              <a:defRPr sz="2800">
                <a:solidFill>
                  <a:srgbClr val="DCBD23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parton density</a:t>
            </a:r>
          </a:p>
        </p:txBody>
      </p:sp>
      <p:sp>
        <p:nvSpPr>
          <p:cNvPr id="1592" name="Shape 103"/>
          <p:cNvSpPr txBox="1"/>
          <p:nvPr/>
        </p:nvSpPr>
        <p:spPr>
          <a:xfrm>
            <a:off x="8917317" y="6313566"/>
            <a:ext cx="2474634" cy="524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2" tIns="65022" rIns="65022" bIns="65022">
            <a:spAutoFit/>
          </a:bodyPr>
          <a:lstStyle>
            <a:lvl1pPr defTabSz="914400">
              <a:defRPr sz="28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matrix element</a:t>
            </a:r>
          </a:p>
        </p:txBody>
      </p:sp>
      <p:sp>
        <p:nvSpPr>
          <p:cNvPr id="1593" name="Shape 104"/>
          <p:cNvSpPr txBox="1"/>
          <p:nvPr/>
        </p:nvSpPr>
        <p:spPr>
          <a:xfrm>
            <a:off x="11654208" y="6313566"/>
            <a:ext cx="577175" cy="524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2" tIns="65022" rIns="65022" bIns="65022">
            <a:spAutoFit/>
          </a:bodyPr>
          <a:lstStyle>
            <a:lvl1pPr defTabSz="914400">
              <a:defRPr sz="2800">
                <a:solidFill>
                  <a:srgbClr val="DCBD23"/>
                </a:solidFill>
                <a:uFill>
                  <a:solidFill>
                    <a:srgbClr val="000099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FF</a:t>
            </a:r>
          </a:p>
        </p:txBody>
      </p:sp>
      <p:sp>
        <p:nvSpPr>
          <p:cNvPr id="1594" name="Shape 105"/>
          <p:cNvSpPr/>
          <p:nvPr/>
        </p:nvSpPr>
        <p:spPr>
          <a:xfrm>
            <a:off x="5427979" y="6313566"/>
            <a:ext cx="3359576" cy="4"/>
          </a:xfrm>
          <a:prstGeom prst="line">
            <a:avLst/>
          </a:prstGeom>
          <a:ln w="38100">
            <a:solidFill>
              <a:srgbClr val="DCBD23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595" name="Shape 106"/>
          <p:cNvSpPr/>
          <p:nvPr/>
        </p:nvSpPr>
        <p:spPr>
          <a:xfrm>
            <a:off x="11521722" y="6313566"/>
            <a:ext cx="842153" cy="3"/>
          </a:xfrm>
          <a:prstGeom prst="line">
            <a:avLst/>
          </a:prstGeom>
          <a:ln w="38100">
            <a:solidFill>
              <a:srgbClr val="DCBD23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596" name="Shape 107"/>
          <p:cNvSpPr/>
          <p:nvPr/>
        </p:nvSpPr>
        <p:spPr>
          <a:xfrm>
            <a:off x="8895925" y="6313566"/>
            <a:ext cx="2492590" cy="4"/>
          </a:xfrm>
          <a:prstGeom prst="line">
            <a:avLst/>
          </a:prstGeom>
          <a:ln w="38100">
            <a:solidFill>
              <a:srgbClr val="000099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597" name="Shape 108"/>
          <p:cNvSpPr txBox="1"/>
          <p:nvPr/>
        </p:nvSpPr>
        <p:spPr>
          <a:xfrm>
            <a:off x="2075522" y="8635916"/>
            <a:ext cx="817642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200">
                <a:solidFill>
                  <a:srgbClr val="101F98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This is likely to break down in a QGP, but still a good starting point</a:t>
            </a:r>
          </a:p>
        </p:txBody>
      </p:sp>
      <p:sp>
        <p:nvSpPr>
          <p:cNvPr id="1598" name="Rectangle"/>
          <p:cNvSpPr/>
          <p:nvPr/>
        </p:nvSpPr>
        <p:spPr>
          <a:xfrm>
            <a:off x="8936369" y="4810366"/>
            <a:ext cx="2569025" cy="1981202"/>
          </a:xfrm>
          <a:prstGeom prst="rect">
            <a:avLst/>
          </a:prstGeom>
          <a:ln w="63500">
            <a:solidFill>
              <a:srgbClr val="004D8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99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1" name="Line"/>
          <p:cNvSpPr/>
          <p:nvPr/>
        </p:nvSpPr>
        <p:spPr>
          <a:xfrm>
            <a:off x="10449338" y="1672033"/>
            <a:ext cx="1231902" cy="2051"/>
          </a:xfrm>
          <a:prstGeom prst="line">
            <a:avLst/>
          </a:prstGeom>
          <a:ln w="91440">
            <a:solidFill>
              <a:srgbClr val="0433FF"/>
            </a:solidFill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602" name="Final particle spectra"/>
          <p:cNvSpPr txBox="1"/>
          <p:nvPr/>
        </p:nvSpPr>
        <p:spPr>
          <a:xfrm>
            <a:off x="1639652" y="8379256"/>
            <a:ext cx="4343403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1181100">
              <a:lnSpc>
                <a:spcPts val="2400"/>
              </a:lnSpc>
              <a:defRPr sz="3600">
                <a:uFill>
                  <a:solidFill>
                    <a:srgbClr val="000000"/>
                  </a:solidFill>
                </a:u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/>
            <a:r>
              <a:t>Final particle spectra</a:t>
            </a:r>
          </a:p>
        </p:txBody>
      </p:sp>
      <p:sp>
        <p:nvSpPr>
          <p:cNvPr id="1603" name="Line"/>
          <p:cNvSpPr/>
          <p:nvPr/>
        </p:nvSpPr>
        <p:spPr>
          <a:xfrm>
            <a:off x="3730733" y="5576120"/>
            <a:ext cx="2" cy="977902"/>
          </a:xfrm>
          <a:prstGeom prst="line">
            <a:avLst/>
          </a:prstGeom>
          <a:ln w="91440">
            <a:solidFill>
              <a:srgbClr val="929292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604" name="Line"/>
          <p:cNvSpPr/>
          <p:nvPr/>
        </p:nvSpPr>
        <p:spPr>
          <a:xfrm>
            <a:off x="3709753" y="7158008"/>
            <a:ext cx="6152" cy="1036834"/>
          </a:xfrm>
          <a:prstGeom prst="line">
            <a:avLst/>
          </a:prstGeom>
          <a:ln w="91440">
            <a:solidFill>
              <a:srgbClr val="929292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605" name="Hadronization (Quark Coalescence)"/>
          <p:cNvSpPr txBox="1"/>
          <p:nvPr/>
        </p:nvSpPr>
        <p:spPr>
          <a:xfrm>
            <a:off x="1565999" y="4985987"/>
            <a:ext cx="6311903" cy="491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algn="l" defTabSz="1181100">
              <a:defRPr sz="3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Hadronization (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Quark Coalescence</a:t>
            </a:r>
            <a:r>
              <a:t>)</a:t>
            </a:r>
          </a:p>
        </p:txBody>
      </p:sp>
      <p:sp>
        <p:nvSpPr>
          <p:cNvPr id="1606" name="Rounded Rectangle"/>
          <p:cNvSpPr/>
          <p:nvPr/>
        </p:nvSpPr>
        <p:spPr>
          <a:xfrm>
            <a:off x="1369205" y="4985987"/>
            <a:ext cx="6385555" cy="610627"/>
          </a:xfrm>
          <a:prstGeom prst="roundRect">
            <a:avLst>
              <a:gd name="adj" fmla="val 126"/>
            </a:avLst>
          </a:prstGeom>
          <a:ln w="91440">
            <a:solidFill>
              <a:srgbClr val="929292"/>
            </a:solidFill>
          </a:ln>
        </p:spPr>
        <p:txBody>
          <a:bodyPr lIns="50800" tIns="50800" rIns="50800" bIns="50800"/>
          <a:lstStyle/>
          <a:p>
            <a:pPr algn="l">
              <a:defRPr sz="14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1607" name="Line"/>
          <p:cNvSpPr/>
          <p:nvPr/>
        </p:nvSpPr>
        <p:spPr>
          <a:xfrm>
            <a:off x="3730733" y="4199142"/>
            <a:ext cx="2" cy="787402"/>
          </a:xfrm>
          <a:prstGeom prst="line">
            <a:avLst/>
          </a:prstGeom>
          <a:ln w="91440">
            <a:solidFill>
              <a:srgbClr val="929292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608" name="HIJING (PDFs, nuclear shadowing):…"/>
          <p:cNvSpPr txBox="1"/>
          <p:nvPr/>
        </p:nvSpPr>
        <p:spPr>
          <a:xfrm>
            <a:off x="1992385" y="1131677"/>
            <a:ext cx="7472525" cy="845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 defTabSz="1181100">
              <a:defRPr sz="3000">
                <a:solidFill>
                  <a:srgbClr val="007600"/>
                </a:solidFill>
                <a:uFill>
                  <a:solidFill>
                    <a:srgbClr val="007600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r>
              <a:t>HIJING 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(PDFs, nuclear shadowing):</a:t>
            </a:r>
            <a:endParaRPr b="1">
              <a:uFill>
                <a:solidFill>
                  <a:srgbClr val="000000"/>
                </a:solidFill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1181100">
              <a:lnSpc>
                <a:spcPts val="2600"/>
              </a:lnSpc>
              <a:defRPr sz="3000">
                <a:solidFill>
                  <a:srgbClr val="434ED6"/>
                </a:solidFill>
                <a:uFill>
                  <a:solidFill>
                    <a:srgbClr val="434E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</a:t>
            </a:r>
            <a:r>
              <a:rPr>
                <a:solidFill>
                  <a:srgbClr val="007600"/>
                </a:solidFill>
                <a:uFill>
                  <a:solidFill>
                    <a:srgbClr val="007600"/>
                  </a:solidFill>
                </a:uFill>
              </a:rPr>
              <a:t>minijet partons,      excited</a:t>
            </a:r>
            <a:r>
              <a:rPr i="1">
                <a:solidFill>
                  <a:srgbClr val="007600"/>
                </a:solidFill>
                <a:uFill>
                  <a:solidFill>
                    <a:srgbClr val="007600"/>
                  </a:solidFill>
                </a:uFill>
                <a:latin typeface="Times"/>
                <a:ea typeface="Times"/>
                <a:cs typeface="Times"/>
                <a:sym typeface="Times"/>
              </a:rPr>
              <a:t> </a:t>
            </a:r>
            <a:r>
              <a:rPr>
                <a:solidFill>
                  <a:srgbClr val="007600"/>
                </a:solidFill>
                <a:uFill>
                  <a:solidFill>
                    <a:srgbClr val="007600"/>
                  </a:solidFill>
                </a:uFill>
              </a:rPr>
              <a:t>strings,    spectators</a:t>
            </a:r>
          </a:p>
        </p:txBody>
      </p:sp>
      <p:sp>
        <p:nvSpPr>
          <p:cNvPr id="1609" name="Rounded Rectangle"/>
          <p:cNvSpPr/>
          <p:nvPr/>
        </p:nvSpPr>
        <p:spPr>
          <a:xfrm>
            <a:off x="1770994" y="1051761"/>
            <a:ext cx="8453942" cy="1241742"/>
          </a:xfrm>
          <a:prstGeom prst="roundRect">
            <a:avLst>
              <a:gd name="adj" fmla="val 126"/>
            </a:avLst>
          </a:prstGeom>
          <a:ln w="91440">
            <a:solidFill>
              <a:srgbClr val="008F00"/>
            </a:solidFill>
          </a:ln>
        </p:spPr>
        <p:txBody>
          <a:bodyPr lIns="50800" tIns="50800" rIns="50800" bIns="50800"/>
          <a:lstStyle/>
          <a:p>
            <a:pPr algn="l">
              <a:defRPr sz="14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1610" name="ART (A Relativistic Transport model for hadrons)"/>
          <p:cNvSpPr txBox="1"/>
          <p:nvPr/>
        </p:nvSpPr>
        <p:spPr>
          <a:xfrm>
            <a:off x="1451203" y="6746144"/>
            <a:ext cx="8229601" cy="339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1181100">
              <a:lnSpc>
                <a:spcPts val="2400"/>
              </a:lnSpc>
              <a:defRPr sz="30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r>
              <a:t>ART</a:t>
            </a:r>
            <a:r>
              <a: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(A Relativistic Transport model for hadrons)</a:t>
            </a:r>
          </a:p>
        </p:txBody>
      </p:sp>
      <p:sp>
        <p:nvSpPr>
          <p:cNvPr id="1611" name="Rounded Rectangle"/>
          <p:cNvSpPr/>
          <p:nvPr/>
        </p:nvSpPr>
        <p:spPr>
          <a:xfrm>
            <a:off x="1369205" y="6621150"/>
            <a:ext cx="8559802" cy="584202"/>
          </a:xfrm>
          <a:prstGeom prst="roundRect">
            <a:avLst>
              <a:gd name="adj" fmla="val 185"/>
            </a:avLst>
          </a:prstGeom>
          <a:ln w="91440">
            <a:solidFill>
              <a:srgbClr val="011993"/>
            </a:solidFill>
          </a:ln>
        </p:spPr>
        <p:txBody>
          <a:bodyPr lIns="50800" tIns="50800" rIns="50800" bIns="50800"/>
          <a:lstStyle/>
          <a:p>
            <a:pPr algn="l">
              <a:defRPr sz="14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1612" name="Line"/>
          <p:cNvSpPr/>
          <p:nvPr/>
        </p:nvSpPr>
        <p:spPr>
          <a:xfrm>
            <a:off x="9370107" y="2133673"/>
            <a:ext cx="67651" cy="4432303"/>
          </a:xfrm>
          <a:prstGeom prst="line">
            <a:avLst/>
          </a:prstGeom>
          <a:ln w="91440">
            <a:solidFill>
              <a:srgbClr val="929292"/>
            </a:solidFill>
            <a:prstDash val="sysDot"/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613" name="Partons freeze out"/>
          <p:cNvSpPr txBox="1"/>
          <p:nvPr/>
        </p:nvSpPr>
        <p:spPr>
          <a:xfrm>
            <a:off x="3999274" y="4297498"/>
            <a:ext cx="2839430" cy="491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algn="l" defTabSz="1181100">
              <a:defRPr sz="3000">
                <a:solidFill>
                  <a:srgbClr val="434ED6"/>
                </a:solidFill>
                <a:uFill>
                  <a:solidFill>
                    <a:srgbClr val="434E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Partons freeze out</a:t>
            </a:r>
          </a:p>
        </p:txBody>
      </p:sp>
      <p:sp>
        <p:nvSpPr>
          <p:cNvPr id="1614" name="ZPC (Zhang's Parton Cascade)"/>
          <p:cNvSpPr txBox="1"/>
          <p:nvPr/>
        </p:nvSpPr>
        <p:spPr>
          <a:xfrm>
            <a:off x="2033352" y="3731078"/>
            <a:ext cx="5168903" cy="339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1181100">
              <a:lnSpc>
                <a:spcPts val="2400"/>
              </a:lnSpc>
              <a:defRPr sz="3000">
                <a:solidFill>
                  <a:srgbClr val="7B1979"/>
                </a:solidFill>
                <a:uFill>
                  <a:solidFill>
                    <a:srgbClr val="7B1979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r>
              <a:t>ZPC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 </a:t>
            </a:r>
            <a:r>
              <a: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(Zhang's Parton Cascade)</a:t>
            </a:r>
          </a:p>
        </p:txBody>
      </p:sp>
      <p:sp>
        <p:nvSpPr>
          <p:cNvPr id="1615" name="Rounded Rectangle"/>
          <p:cNvSpPr/>
          <p:nvPr/>
        </p:nvSpPr>
        <p:spPr>
          <a:xfrm>
            <a:off x="1889890" y="3609009"/>
            <a:ext cx="5186342" cy="610626"/>
          </a:xfrm>
          <a:prstGeom prst="roundRect">
            <a:avLst>
              <a:gd name="adj" fmla="val 126"/>
            </a:avLst>
          </a:prstGeom>
          <a:ln w="91440">
            <a:solidFill>
              <a:srgbClr val="942193"/>
            </a:solidFill>
          </a:ln>
        </p:spPr>
        <p:txBody>
          <a:bodyPr lIns="50800" tIns="50800" rIns="50800" bIns="50800"/>
          <a:lstStyle/>
          <a:p>
            <a:pPr algn="l">
              <a:defRPr sz="14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1616" name="Line"/>
          <p:cNvSpPr/>
          <p:nvPr/>
        </p:nvSpPr>
        <p:spPr>
          <a:xfrm>
            <a:off x="3730731" y="2133674"/>
            <a:ext cx="1367310" cy="889001"/>
          </a:xfrm>
          <a:prstGeom prst="line">
            <a:avLst/>
          </a:prstGeom>
          <a:ln w="91440">
            <a:solidFill>
              <a:srgbClr val="FF26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617" name="Line"/>
          <p:cNvSpPr/>
          <p:nvPr/>
        </p:nvSpPr>
        <p:spPr>
          <a:xfrm flipH="1">
            <a:off x="3829129" y="2133673"/>
            <a:ext cx="3671439" cy="1371603"/>
          </a:xfrm>
          <a:prstGeom prst="line">
            <a:avLst/>
          </a:prstGeom>
          <a:ln w="91440">
            <a:solidFill>
              <a:srgbClr val="FF2600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618" name="Line"/>
          <p:cNvSpPr/>
          <p:nvPr/>
        </p:nvSpPr>
        <p:spPr>
          <a:xfrm flipV="1">
            <a:off x="2285526" y="2133674"/>
            <a:ext cx="2330781" cy="18445"/>
          </a:xfrm>
          <a:prstGeom prst="line">
            <a:avLst/>
          </a:prstGeom>
          <a:ln w="91440">
            <a:solidFill>
              <a:srgbClr val="929292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619" name="Line"/>
          <p:cNvSpPr/>
          <p:nvPr/>
        </p:nvSpPr>
        <p:spPr>
          <a:xfrm>
            <a:off x="5600274" y="2133674"/>
            <a:ext cx="2362202" cy="2"/>
          </a:xfrm>
          <a:prstGeom prst="line">
            <a:avLst/>
          </a:prstGeom>
          <a:ln w="91440">
            <a:solidFill>
              <a:srgbClr val="FF2600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620" name="Line"/>
          <p:cNvSpPr/>
          <p:nvPr/>
        </p:nvSpPr>
        <p:spPr>
          <a:xfrm>
            <a:off x="8552184" y="2133674"/>
            <a:ext cx="1574802" cy="2"/>
          </a:xfrm>
          <a:prstGeom prst="line">
            <a:avLst/>
          </a:prstGeom>
          <a:ln w="91440">
            <a:solidFill>
              <a:srgbClr val="929292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621" name="Line"/>
          <p:cNvSpPr/>
          <p:nvPr/>
        </p:nvSpPr>
        <p:spPr>
          <a:xfrm>
            <a:off x="8552184" y="2133674"/>
            <a:ext cx="1574802" cy="2"/>
          </a:xfrm>
          <a:prstGeom prst="line">
            <a:avLst/>
          </a:prstGeom>
          <a:ln w="91440">
            <a:solidFill>
              <a:srgbClr val="929292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622" name="Melt to q &amp; qbar via intermediate hadrons"/>
          <p:cNvSpPr txBox="1"/>
          <p:nvPr/>
        </p:nvSpPr>
        <p:spPr>
          <a:xfrm>
            <a:off x="5688422" y="2600778"/>
            <a:ext cx="3263902" cy="749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l" defTabSz="1181100">
              <a:defRPr i="1" sz="240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Melt to q &amp; qbar via intermediate hadrons</a:t>
            </a:r>
          </a:p>
        </p:txBody>
      </p:sp>
      <p:sp>
        <p:nvSpPr>
          <p:cNvPr id="1623" name="Hadrons freeze out (at a global cut-off time);…"/>
          <p:cNvSpPr txBox="1"/>
          <p:nvPr/>
        </p:nvSpPr>
        <p:spPr>
          <a:xfrm>
            <a:off x="4001853" y="7388677"/>
            <a:ext cx="6850237" cy="631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 defTabSz="1181100">
              <a:lnSpc>
                <a:spcPts val="2400"/>
              </a:lnSpc>
              <a:defRPr sz="3000">
                <a:solidFill>
                  <a:srgbClr val="434ED6"/>
                </a:solidFill>
                <a:uFill>
                  <a:solidFill>
                    <a:srgbClr val="434E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Hadrons freeze out (at a global cut-off time);</a:t>
            </a:r>
            <a:endParaRPr b="1">
              <a:uFill>
                <a:solidFill>
                  <a:srgbClr val="000000"/>
                </a:solidFill>
              </a:uFill>
            </a:endParaRPr>
          </a:p>
          <a:p>
            <a:pPr algn="l" defTabSz="1181100">
              <a:lnSpc>
                <a:spcPts val="2400"/>
              </a:lnSpc>
              <a:defRPr sz="3000">
                <a:solidFill>
                  <a:srgbClr val="434ED6"/>
                </a:solidFill>
                <a:uFill>
                  <a:solidFill>
                    <a:srgbClr val="434ED6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strong-decay all remaining resonances</a:t>
            </a:r>
          </a:p>
        </p:txBody>
      </p:sp>
      <p:sp>
        <p:nvSpPr>
          <p:cNvPr id="1624" name="玻尔兹曼部分子输运"/>
          <p:cNvSpPr txBox="1"/>
          <p:nvPr/>
        </p:nvSpPr>
        <p:spPr>
          <a:xfrm>
            <a:off x="4299898" y="3086174"/>
            <a:ext cx="2857501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4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玻尔兹曼部分子输运</a:t>
            </a:r>
          </a:p>
        </p:txBody>
      </p:sp>
      <p:sp>
        <p:nvSpPr>
          <p:cNvPr id="1625" name="玻尔兹曼强子输运"/>
          <p:cNvSpPr txBox="1"/>
          <p:nvPr/>
        </p:nvSpPr>
        <p:spPr>
          <a:xfrm>
            <a:off x="5998221" y="6090737"/>
            <a:ext cx="2552701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4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玻尔兹曼强子输运</a:t>
            </a:r>
          </a:p>
        </p:txBody>
      </p:sp>
      <p:sp>
        <p:nvSpPr>
          <p:cNvPr id="1626" name="[2&lt;-&gt;2 elastic collisions]"/>
          <p:cNvSpPr txBox="1"/>
          <p:nvPr/>
        </p:nvSpPr>
        <p:spPr>
          <a:xfrm>
            <a:off x="1930598" y="3920263"/>
            <a:ext cx="2463404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600">
                <a:solidFill>
                  <a:srgbClr val="CB2A7A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[2&lt;-&gt;2 elastic collisions]</a:t>
            </a:r>
          </a:p>
        </p:txBody>
      </p:sp>
      <p:sp>
        <p:nvSpPr>
          <p:cNvPr id="1627" name="triggered jet"/>
          <p:cNvSpPr txBox="1"/>
          <p:nvPr/>
        </p:nvSpPr>
        <p:spPr>
          <a:xfrm>
            <a:off x="7901795" y="1124751"/>
            <a:ext cx="2127573" cy="4481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1181100">
              <a:lnSpc>
                <a:spcPts val="2600"/>
              </a:lnSpc>
              <a:defRPr b="1" sz="3000" u="sng">
                <a:solidFill>
                  <a:srgbClr val="0433FF"/>
                </a:solidFill>
                <a:uFill>
                  <a:solidFill>
                    <a:srgbClr val="0076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triggered jet</a:t>
            </a:r>
          </a:p>
        </p:txBody>
      </p:sp>
      <p:sp>
        <p:nvSpPr>
          <p:cNvPr id="1628" name="Slide Number"/>
          <p:cNvSpPr txBox="1"/>
          <p:nvPr>
            <p:ph type="sldNum" sz="quarter" idx="4294967295"/>
          </p:nvPr>
        </p:nvSpPr>
        <p:spPr>
          <a:xfrm>
            <a:off x="12545483" y="93646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000" y="1291513"/>
            <a:ext cx="5307863" cy="38100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75400" y="1291513"/>
            <a:ext cx="5309681" cy="38100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6367" y="5281714"/>
            <a:ext cx="5401380" cy="3814532"/>
          </a:xfrm>
          <a:prstGeom prst="rect">
            <a:avLst/>
          </a:prstGeom>
          <a:ln w="12700">
            <a:miter lim="400000"/>
          </a:ln>
        </p:spPr>
      </p:pic>
      <p:sp>
        <p:nvSpPr>
          <p:cNvPr id="1633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634" name="qˆ(whole)≠qˆ(partonic)+qˆ(hadronic)…"/>
          <p:cNvSpPr txBox="1"/>
          <p:nvPr/>
        </p:nvSpPr>
        <p:spPr>
          <a:xfrm>
            <a:off x="5874531" y="5614316"/>
            <a:ext cx="7103489" cy="2197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599" indent="-228599" algn="l">
              <a:spcBef>
                <a:spcPts val="1000"/>
              </a:spcBef>
              <a:buSzPct val="100000"/>
              <a:buChar char="•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qˆ(whole)≠qˆ(partonic)+qˆ(hadronic)</a:t>
            </a:r>
          </a:p>
          <a:p>
            <a:pPr algn="l">
              <a:spcBef>
                <a:spcPts val="1000"/>
              </a:spcBef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qˆ(partonic): RHIC≈LHC</a:t>
            </a:r>
          </a:p>
          <a:p>
            <a:pPr algn="l">
              <a:spcBef>
                <a:spcPts val="1000"/>
              </a:spcBef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qˆ(hadronic): RHIC&gt;LHC</a:t>
            </a:r>
          </a:p>
          <a:p>
            <a:pPr algn="l">
              <a:spcBef>
                <a:spcPts val="1000"/>
              </a:spcBef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qˆ(whole): LHC&gt;RHIC</a:t>
            </a:r>
          </a:p>
        </p:txBody>
      </p:sp>
      <p:sp>
        <p:nvSpPr>
          <p:cNvPr id="1635" name="F.C. Zhou, G.L. Ma, Y.G. Ma, EPJA 56,70 (2020)"/>
          <p:cNvSpPr txBox="1"/>
          <p:nvPr/>
        </p:nvSpPr>
        <p:spPr>
          <a:xfrm>
            <a:off x="7628979" y="1104962"/>
            <a:ext cx="5295888" cy="37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42257">
              <a:lnSpc>
                <a:spcPct val="120000"/>
              </a:lnSpc>
              <a:defRPr sz="19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F.C. Zhou, G.L. Ma, Y.G. Ma, EPJA 56,70 (2020)</a:t>
            </a:r>
          </a:p>
        </p:txBody>
      </p:sp>
      <p:sp>
        <p:nvSpPr>
          <p:cNvPr id="1636" name="Full jet q^ for different phases"/>
          <p:cNvSpPr txBox="1"/>
          <p:nvPr/>
        </p:nvSpPr>
        <p:spPr>
          <a:xfrm>
            <a:off x="749300" y="16522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Full jet q^ for different phases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1479550"/>
            <a:ext cx="5765800" cy="4076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51600" y="1390650"/>
            <a:ext cx="5881143" cy="4076700"/>
          </a:xfrm>
          <a:prstGeom prst="rect">
            <a:avLst/>
          </a:prstGeom>
          <a:ln w="12700">
            <a:miter lim="400000"/>
          </a:ln>
        </p:spPr>
      </p:pic>
      <p:sp>
        <p:nvSpPr>
          <p:cNvPr id="1640" name="Slide Number"/>
          <p:cNvSpPr txBox="1"/>
          <p:nvPr>
            <p:ph type="sldNum" sz="quarter" idx="4294967295"/>
          </p:nvPr>
        </p:nvSpPr>
        <p:spPr>
          <a:xfrm>
            <a:off x="12545483" y="9326598"/>
            <a:ext cx="3429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641" name="qˆ increases with AJ…"/>
          <p:cNvSpPr txBox="1"/>
          <p:nvPr/>
        </p:nvSpPr>
        <p:spPr>
          <a:xfrm>
            <a:off x="1134256" y="5920537"/>
            <a:ext cx="11577064" cy="1586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algn="l">
              <a:spcBef>
                <a:spcPts val="700"/>
              </a:spcBef>
              <a:buSzPct val="100000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qˆ increases with A</a:t>
            </a:r>
            <a:r>
              <a:rPr baseline="-5998"/>
              <a:t>J</a:t>
            </a:r>
          </a:p>
          <a:p>
            <a:pPr marL="228600" indent="-228600" algn="l">
              <a:spcBef>
                <a:spcPts val="700"/>
              </a:spcBef>
              <a:buSzPct val="100000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Ones could measure dijet A</a:t>
            </a:r>
            <a:r>
              <a:rPr baseline="-5998"/>
              <a:t>J</a:t>
            </a:r>
            <a:r>
              <a:t> distributions with different q^ ranges to study jet quenching </a:t>
            </a:r>
          </a:p>
        </p:txBody>
      </p:sp>
      <p:sp>
        <p:nvSpPr>
          <p:cNvPr id="1642" name="F.C. Zhou, G.L. Ma, Y.G. Ma, EPJA 56,70 (2020)"/>
          <p:cNvSpPr txBox="1"/>
          <p:nvPr/>
        </p:nvSpPr>
        <p:spPr>
          <a:xfrm>
            <a:off x="7628979" y="1104962"/>
            <a:ext cx="5295888" cy="37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42257">
              <a:lnSpc>
                <a:spcPct val="120000"/>
              </a:lnSpc>
              <a:defRPr sz="19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F.C. Zhou, G.L. Ma, Y.G. Ma, EPJA 56,70 (2020)</a:t>
            </a:r>
          </a:p>
        </p:txBody>
      </p:sp>
      <p:sp>
        <p:nvSpPr>
          <p:cNvPr id="1643" name="Correlation between q^ and AJ"/>
          <p:cNvSpPr txBox="1"/>
          <p:nvPr/>
        </p:nvSpPr>
        <p:spPr>
          <a:xfrm>
            <a:off x="749300" y="165225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Correlation between q^ and A</a:t>
            </a:r>
            <a:r>
              <a:rPr baseline="-5998"/>
              <a:t>J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5" name="v75_2.jpeg" descr="v75_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92812" y="6856411"/>
            <a:ext cx="5399088" cy="2147889"/>
          </a:xfrm>
          <a:prstGeom prst="rect">
            <a:avLst/>
          </a:prstGeom>
          <a:ln w="12700">
            <a:miter lim="400000"/>
          </a:ln>
        </p:spPr>
      </p:pic>
      <p:sp>
        <p:nvSpPr>
          <p:cNvPr id="1646" name="Chesler &amp; Yaffe arXiv:0712.0050"/>
          <p:cNvSpPr txBox="1"/>
          <p:nvPr/>
        </p:nvSpPr>
        <p:spPr>
          <a:xfrm>
            <a:off x="5994399" y="8890000"/>
            <a:ext cx="3107939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26191" indent="26191" algn="l" defTabSz="642937">
              <a:spcBef>
                <a:spcPts val="1000"/>
              </a:spcBef>
              <a:defRPr sz="18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Chesler &amp; Yaffe arXiv:0712.0050</a:t>
            </a:r>
          </a:p>
        </p:txBody>
      </p:sp>
      <p:sp>
        <p:nvSpPr>
          <p:cNvPr id="1647" name="Mach cone and dihadron correlation"/>
          <p:cNvSpPr txBox="1"/>
          <p:nvPr/>
        </p:nvSpPr>
        <p:spPr>
          <a:xfrm>
            <a:off x="717550" y="342899"/>
            <a:ext cx="11569700" cy="675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43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Mach cone and dihadron correlation</a:t>
            </a:r>
          </a:p>
        </p:txBody>
      </p:sp>
      <p:grpSp>
        <p:nvGrpSpPr>
          <p:cNvPr id="1668" name="Group"/>
          <p:cNvGrpSpPr/>
          <p:nvPr/>
        </p:nvGrpSpPr>
        <p:grpSpPr>
          <a:xfrm>
            <a:off x="635000" y="5959396"/>
            <a:ext cx="4597400" cy="3568992"/>
            <a:chOff x="0" y="0"/>
            <a:chExt cx="4597400" cy="3568991"/>
          </a:xfrm>
        </p:grpSpPr>
        <p:pic>
          <p:nvPicPr>
            <p:cNvPr id="1648" name="image.png" descr="imag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381290"/>
              <a:ext cx="4597400" cy="31877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49" name="Oval"/>
            <p:cNvSpPr/>
            <p:nvPr/>
          </p:nvSpPr>
          <p:spPr>
            <a:xfrm>
              <a:off x="2446336" y="511253"/>
              <a:ext cx="1639890" cy="1571627"/>
            </a:xfrm>
            <a:prstGeom prst="ellipse">
              <a:avLst/>
            </a:prstGeom>
            <a:gradFill flip="none" rotWithShape="1">
              <a:gsLst>
                <a:gs pos="0">
                  <a:srgbClr val="FF2600">
                    <a:alpha val="75000"/>
                  </a:srgbClr>
                </a:gs>
                <a:gs pos="100000">
                  <a:srgbClr val="FFFC79">
                    <a:alpha val="83000"/>
                  </a:srgbClr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40639" algn="l" defTabSz="914400">
                <a:defRPr sz="1800"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650" name="Line"/>
            <p:cNvSpPr/>
            <p:nvPr/>
          </p:nvSpPr>
          <p:spPr>
            <a:xfrm>
              <a:off x="3657600" y="1728866"/>
              <a:ext cx="307976" cy="368302"/>
            </a:xfrm>
            <a:prstGeom prst="line">
              <a:avLst/>
            </a:prstGeom>
            <a:noFill/>
            <a:ln w="9525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651" name="Line"/>
            <p:cNvSpPr/>
            <p:nvPr/>
          </p:nvSpPr>
          <p:spPr>
            <a:xfrm>
              <a:off x="3657600" y="1728866"/>
              <a:ext cx="123826" cy="306389"/>
            </a:xfrm>
            <a:prstGeom prst="line">
              <a:avLst/>
            </a:prstGeom>
            <a:noFill/>
            <a:ln w="9525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652" name="Line"/>
            <p:cNvSpPr/>
            <p:nvPr/>
          </p:nvSpPr>
          <p:spPr>
            <a:xfrm>
              <a:off x="3657600" y="1728866"/>
              <a:ext cx="246064" cy="1589"/>
            </a:xfrm>
            <a:prstGeom prst="line">
              <a:avLst/>
            </a:prstGeom>
            <a:noFill/>
            <a:ln w="9525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653" name="Line"/>
            <p:cNvSpPr/>
            <p:nvPr/>
          </p:nvSpPr>
          <p:spPr>
            <a:xfrm flipV="1">
              <a:off x="3272766" y="0"/>
              <a:ext cx="4494" cy="671672"/>
            </a:xfrm>
            <a:prstGeom prst="line">
              <a:avLst/>
            </a:prstGeom>
            <a:noFill/>
            <a:ln w="28575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654" name="Line"/>
            <p:cNvSpPr/>
            <p:nvPr/>
          </p:nvSpPr>
          <p:spPr>
            <a:xfrm>
              <a:off x="3657600" y="1728866"/>
              <a:ext cx="246064" cy="184152"/>
            </a:xfrm>
            <a:prstGeom prst="line">
              <a:avLst/>
            </a:prstGeom>
            <a:noFill/>
            <a:ln w="9525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655" name="Line"/>
            <p:cNvSpPr/>
            <p:nvPr/>
          </p:nvSpPr>
          <p:spPr>
            <a:xfrm flipH="1" flipV="1">
              <a:off x="3175153" y="279520"/>
              <a:ext cx="63195" cy="306305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656" name="Line"/>
            <p:cNvSpPr/>
            <p:nvPr/>
          </p:nvSpPr>
          <p:spPr>
            <a:xfrm flipV="1">
              <a:off x="3302651" y="178234"/>
              <a:ext cx="76486" cy="467603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657" name="Line"/>
            <p:cNvSpPr/>
            <p:nvPr/>
          </p:nvSpPr>
          <p:spPr>
            <a:xfrm>
              <a:off x="3289300" y="747791"/>
              <a:ext cx="1589" cy="1287464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658" name="Line"/>
            <p:cNvSpPr/>
            <p:nvPr/>
          </p:nvSpPr>
          <p:spPr>
            <a:xfrm flipH="1">
              <a:off x="2554287" y="1717753"/>
              <a:ext cx="368301" cy="306390"/>
            </a:xfrm>
            <a:prstGeom prst="line">
              <a:avLst/>
            </a:prstGeom>
            <a:noFill/>
            <a:ln w="9525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659" name="Line"/>
            <p:cNvSpPr/>
            <p:nvPr/>
          </p:nvSpPr>
          <p:spPr>
            <a:xfrm flipH="1">
              <a:off x="2676525" y="1717753"/>
              <a:ext cx="246064" cy="122240"/>
            </a:xfrm>
            <a:prstGeom prst="line">
              <a:avLst/>
            </a:prstGeom>
            <a:noFill/>
            <a:ln w="9525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660" name="Line"/>
            <p:cNvSpPr/>
            <p:nvPr/>
          </p:nvSpPr>
          <p:spPr>
            <a:xfrm flipH="1">
              <a:off x="2677318" y="1716959"/>
              <a:ext cx="246065" cy="1590"/>
            </a:xfrm>
            <a:prstGeom prst="line">
              <a:avLst/>
            </a:prstGeom>
            <a:noFill/>
            <a:ln w="9525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661" name="Line"/>
            <p:cNvSpPr/>
            <p:nvPr/>
          </p:nvSpPr>
          <p:spPr>
            <a:xfrm flipH="1">
              <a:off x="2738437" y="1717753"/>
              <a:ext cx="184152" cy="306390"/>
            </a:xfrm>
            <a:prstGeom prst="line">
              <a:avLst/>
            </a:prstGeom>
            <a:noFill/>
            <a:ln w="9525" cap="flat">
              <a:solidFill>
                <a:srgbClr val="0433FF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grpSp>
          <p:nvGrpSpPr>
            <p:cNvPr id="1667" name="Group"/>
            <p:cNvGrpSpPr/>
            <p:nvPr/>
          </p:nvGrpSpPr>
          <p:grpSpPr>
            <a:xfrm>
              <a:off x="2750821" y="487361"/>
              <a:ext cx="1096850" cy="1450700"/>
              <a:chOff x="0" y="0"/>
              <a:chExt cx="1096849" cy="1450698"/>
            </a:xfrm>
          </p:grpSpPr>
          <p:sp>
            <p:nvSpPr>
              <p:cNvPr id="1662" name="Line"/>
              <p:cNvSpPr/>
              <p:nvPr/>
            </p:nvSpPr>
            <p:spPr>
              <a:xfrm rot="8040000">
                <a:off x="327436" y="76257"/>
                <a:ext cx="368087" cy="367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1929" y="0"/>
                      <a:pt x="21600" y="967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00A5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40639" algn="l" defTabSz="914400">
                  <a:defRPr sz="18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1663" name="Line"/>
              <p:cNvSpPr/>
              <p:nvPr/>
            </p:nvSpPr>
            <p:spPr>
              <a:xfrm rot="8040000">
                <a:off x="237292" y="442959"/>
                <a:ext cx="613478" cy="6127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1929" y="0"/>
                      <a:pt x="21600" y="967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00A5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40639" algn="l" defTabSz="914400">
                  <a:defRPr sz="18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1664" name="Line"/>
              <p:cNvSpPr/>
              <p:nvPr/>
            </p:nvSpPr>
            <p:spPr>
              <a:xfrm rot="8040000">
                <a:off x="171392" y="504494"/>
                <a:ext cx="754066" cy="7966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1929" y="0"/>
                      <a:pt x="21600" y="967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00A5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40639" algn="l" defTabSz="914400">
                  <a:defRPr sz="18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1665" name="Line"/>
              <p:cNvSpPr/>
              <p:nvPr/>
            </p:nvSpPr>
            <p:spPr>
              <a:xfrm rot="8040000">
                <a:off x="299918" y="198207"/>
                <a:ext cx="449883" cy="4289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1929" y="0"/>
                      <a:pt x="21600" y="967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00A5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40639" algn="l" defTabSz="914400">
                  <a:defRPr sz="18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1666" name="Line"/>
              <p:cNvSpPr/>
              <p:nvPr/>
            </p:nvSpPr>
            <p:spPr>
              <a:xfrm rot="8040000">
                <a:off x="283708" y="318333"/>
                <a:ext cx="552129" cy="517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1929" y="0"/>
                      <a:pt x="21600" y="967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00A5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R="40639" algn="l" defTabSz="914400">
                  <a:defRPr sz="1800">
                    <a:uFill>
                      <a:solidFill>
                        <a:srgbClr val="000000"/>
                      </a:solidFill>
                    </a:u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</p:grpSp>
      </p:grpSp>
      <p:pic>
        <p:nvPicPr>
          <p:cNvPr id="1669" name="droppedImage.pdf" descr="dropped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74800" y="1435100"/>
            <a:ext cx="8813800" cy="5486400"/>
          </a:xfrm>
          <a:prstGeom prst="rect">
            <a:avLst/>
          </a:prstGeom>
          <a:ln w="12700">
            <a:miter lim="400000"/>
          </a:ln>
        </p:spPr>
      </p:pic>
      <p:sp>
        <p:nvSpPr>
          <p:cNvPr id="1670" name="?"/>
          <p:cNvSpPr txBox="1"/>
          <p:nvPr/>
        </p:nvSpPr>
        <p:spPr>
          <a:xfrm>
            <a:off x="3657599" y="6858000"/>
            <a:ext cx="532320" cy="829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R="57798" indent="57798" algn="l" defTabSz="1295400">
              <a:defRPr sz="5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4" name="uniform.mov" descr="uniform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7234766" y="3971925"/>
            <a:ext cx="5270502" cy="39528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5" name="droppedImage.png" descr="dropped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2924" y="1371600"/>
            <a:ext cx="6362703" cy="300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6" name="droppedImage.png" descr="dropped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200" y="4330700"/>
            <a:ext cx="6350000" cy="2908300"/>
          </a:xfrm>
          <a:prstGeom prst="rect">
            <a:avLst/>
          </a:prstGeom>
          <a:ln w="12700">
            <a:miter lim="400000"/>
          </a:ln>
        </p:spPr>
      </p:pic>
      <p:sp>
        <p:nvSpPr>
          <p:cNvPr id="1677" name="uniform medium…"/>
          <p:cNvSpPr txBox="1"/>
          <p:nvPr/>
        </p:nvSpPr>
        <p:spPr>
          <a:xfrm>
            <a:off x="8903821" y="1823922"/>
            <a:ext cx="4737102" cy="1343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9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uniform medium </a:t>
            </a:r>
          </a:p>
          <a:p>
            <a:pPr algn="l">
              <a:defRPr sz="29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(T=300 MeV, E</a:t>
            </a:r>
            <a:r>
              <a:rPr baseline="-5998"/>
              <a:t>jet</a:t>
            </a:r>
            <a:r>
              <a:t>=20 GeV, α</a:t>
            </a:r>
            <a:r>
              <a:rPr baseline="-5998"/>
              <a:t>s</a:t>
            </a:r>
            <a:r>
              <a:t>=0.5, μ=1 GeV)</a:t>
            </a:r>
          </a:p>
        </p:txBody>
      </p:sp>
      <p:grpSp>
        <p:nvGrpSpPr>
          <p:cNvPr id="1680" name="Group"/>
          <p:cNvGrpSpPr/>
          <p:nvPr/>
        </p:nvGrpSpPr>
        <p:grpSpPr>
          <a:xfrm>
            <a:off x="7213600" y="1841500"/>
            <a:ext cx="1270000" cy="2078568"/>
            <a:chOff x="0" y="0"/>
            <a:chExt cx="1270000" cy="2078567"/>
          </a:xfrm>
        </p:grpSpPr>
        <p:sp>
          <p:nvSpPr>
            <p:cNvPr id="1678" name="Rounded Rectangle"/>
            <p:cNvSpPr/>
            <p:nvPr/>
          </p:nvSpPr>
          <p:spPr>
            <a:xfrm>
              <a:off x="0" y="-1"/>
              <a:ext cx="1270000" cy="1270002"/>
            </a:xfrm>
            <a:prstGeom prst="roundRect">
              <a:avLst>
                <a:gd name="adj" fmla="val 15000"/>
              </a:avLst>
            </a:prstGeom>
            <a:solidFill>
              <a:srgbClr val="FFFB0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79" name="Line"/>
            <p:cNvSpPr/>
            <p:nvPr/>
          </p:nvSpPr>
          <p:spPr>
            <a:xfrm flipH="1">
              <a:off x="635000" y="892674"/>
              <a:ext cx="2" cy="1185894"/>
            </a:xfrm>
            <a:prstGeom prst="line">
              <a:avLst/>
            </a:prstGeom>
            <a:noFill/>
            <a:ln w="38100" cap="flat">
              <a:solidFill>
                <a:srgbClr val="E324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681" name="Mach-cone-like medium excitation and diffusion wake behind the jet are formed by jet-medium interactions in a linear transport model."/>
          <p:cNvSpPr txBox="1"/>
          <p:nvPr/>
        </p:nvSpPr>
        <p:spPr>
          <a:xfrm>
            <a:off x="191621" y="8092182"/>
            <a:ext cx="12611103" cy="1049536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2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Mach-cone-like medium excitation and diffusion wake behind the jet are formed by jet-medium interactions in a linear transport model.</a:t>
            </a:r>
          </a:p>
        </p:txBody>
      </p:sp>
      <p:sp>
        <p:nvSpPr>
          <p:cNvPr id="1682" name="single quark jet"/>
          <p:cNvSpPr txBox="1"/>
          <p:nvPr/>
        </p:nvSpPr>
        <p:spPr>
          <a:xfrm>
            <a:off x="6825586" y="3234432"/>
            <a:ext cx="2619773" cy="5542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>
                <a:solidFill>
                  <a:srgbClr val="E324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single quark jet</a:t>
            </a:r>
          </a:p>
        </p:txBody>
      </p:sp>
      <p:sp>
        <p:nvSpPr>
          <p:cNvPr id="1683" name="PRL 106, 012301 (2011)"/>
          <p:cNvSpPr txBox="1"/>
          <p:nvPr/>
        </p:nvSpPr>
        <p:spPr>
          <a:xfrm>
            <a:off x="6932313" y="1443399"/>
            <a:ext cx="4445003" cy="370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9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PRL 106, 012301 (2011)</a:t>
            </a:r>
          </a:p>
        </p:txBody>
      </p:sp>
      <p:sp>
        <p:nvSpPr>
          <p:cNvPr id="1684" name="H. Li, F. M. Liu, G.-L. Ma, X.-N. Wang, Y. Zhu"/>
          <p:cNvSpPr txBox="1"/>
          <p:nvPr/>
        </p:nvSpPr>
        <p:spPr>
          <a:xfrm>
            <a:off x="7881955" y="1037527"/>
            <a:ext cx="4722566" cy="5601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4000"/>
              </a:lnSpc>
              <a:defRPr sz="19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H. Li</a:t>
            </a:r>
            <a:r>
              <a:rPr>
                <a:uFillTx/>
              </a:rPr>
              <a:t>, F. M. Liu, G.-L. Ma, X.-N. Wang, Y. Zhu</a:t>
            </a:r>
          </a:p>
        </p:txBody>
      </p:sp>
      <p:sp>
        <p:nvSpPr>
          <p:cNvPr id="1685" name="Mach cone and dihadron correlation"/>
          <p:cNvSpPr txBox="1"/>
          <p:nvPr/>
        </p:nvSpPr>
        <p:spPr>
          <a:xfrm>
            <a:off x="711200" y="355578"/>
            <a:ext cx="11569700" cy="736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47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Mach cone and dihadron correlation </a:t>
            </a:r>
          </a:p>
        </p:txBody>
      </p:sp>
      <p:grpSp>
        <p:nvGrpSpPr>
          <p:cNvPr id="1688" name="Group"/>
          <p:cNvGrpSpPr/>
          <p:nvPr/>
        </p:nvGrpSpPr>
        <p:grpSpPr>
          <a:xfrm>
            <a:off x="836611" y="7258049"/>
            <a:ext cx="5016501" cy="787404"/>
            <a:chOff x="0" y="0"/>
            <a:chExt cx="5016499" cy="787402"/>
          </a:xfrm>
        </p:grpSpPr>
        <p:pic>
          <p:nvPicPr>
            <p:cNvPr id="1686" name="image.pdf" descr="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328937" y="-1"/>
              <a:ext cx="2687563" cy="7874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87" name="image.pdf" descr="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1" y="41814"/>
              <a:ext cx="2025167" cy="6999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66666" fill="hold"/>
                                        <p:tgtEl>
                                          <p:spTgt spid="16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674"/>
                </p:tgtEl>
              </p:cMediaNode>
            </p:vide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0" name="gamma.gif" descr="gamma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35200" y="1371600"/>
            <a:ext cx="8839200" cy="6451600"/>
          </a:xfrm>
          <a:prstGeom prst="rect">
            <a:avLst/>
          </a:prstGeom>
          <a:ln w="12700">
            <a:miter lim="400000"/>
          </a:ln>
        </p:spPr>
      </p:pic>
      <p:sp>
        <p:nvSpPr>
          <p:cNvPr id="1691" name="dihadron and γ-hadron"/>
          <p:cNvSpPr txBox="1"/>
          <p:nvPr>
            <p:ph type="title"/>
          </p:nvPr>
        </p:nvSpPr>
        <p:spPr>
          <a:xfrm>
            <a:off x="1422400" y="-660400"/>
            <a:ext cx="10464800" cy="2438400"/>
          </a:xfrm>
          <a:prstGeom prst="rect">
            <a:avLst/>
          </a:prstGeom>
        </p:spPr>
        <p:txBody>
          <a:bodyPr/>
          <a:lstStyle>
            <a:lvl1pPr>
              <a:defRPr b="1" sz="6500">
                <a:uFill>
                  <a:solidFill>
                    <a:srgbClr val="FF26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dihadron and γ-hadron</a:t>
            </a:r>
          </a:p>
        </p:txBody>
      </p:sp>
      <p:sp>
        <p:nvSpPr>
          <p:cNvPr id="1692" name="γ-hadron correlation is comparable but different from dihadron correlation, which reflects the information about jet-medium interactions."/>
          <p:cNvSpPr txBox="1"/>
          <p:nvPr/>
        </p:nvSpPr>
        <p:spPr>
          <a:xfrm>
            <a:off x="648821" y="8172800"/>
            <a:ext cx="12014203" cy="96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10000"/>
              </a:lnSpc>
              <a:buSzPct val="125000"/>
              <a:buChar char="•"/>
              <a:defRPr sz="29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γ-hadron correlation is comparable but different from dihadron correlation, which reflects the information about jet-medium interactions. </a:t>
            </a:r>
          </a:p>
        </p:txBody>
      </p:sp>
      <p:pic>
        <p:nvPicPr>
          <p:cNvPr id="1693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25800" y="2730500"/>
            <a:ext cx="2247900" cy="419100"/>
          </a:xfrm>
          <a:prstGeom prst="rect">
            <a:avLst/>
          </a:prstGeom>
          <a:ln w="12700">
            <a:miter lim="400000"/>
          </a:ln>
        </p:spPr>
      </p:pic>
      <p:sp>
        <p:nvSpPr>
          <p:cNvPr id="1694" name="σ=10mb"/>
          <p:cNvSpPr txBox="1"/>
          <p:nvPr/>
        </p:nvSpPr>
        <p:spPr>
          <a:xfrm>
            <a:off x="8718853" y="2716434"/>
            <a:ext cx="1297038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σ=10mb</a:t>
            </a:r>
          </a:p>
        </p:txBody>
      </p:sp>
      <p:sp>
        <p:nvSpPr>
          <p:cNvPr id="1695" name="G. L. Ma and X.-N. Wang, PRL 106, 162301 (2011)"/>
          <p:cNvSpPr txBox="1"/>
          <p:nvPr/>
        </p:nvSpPr>
        <p:spPr>
          <a:xfrm>
            <a:off x="4698322" y="1595949"/>
            <a:ext cx="5410846" cy="382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G. L. Ma and X.-N. Wang, PRL 106, 162301 (2011)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8" name="Group"/>
          <p:cNvGrpSpPr/>
          <p:nvPr/>
        </p:nvGrpSpPr>
        <p:grpSpPr>
          <a:xfrm>
            <a:off x="9385298" y="6273798"/>
            <a:ext cx="2540005" cy="2507750"/>
            <a:chOff x="0" y="0"/>
            <a:chExt cx="2540004" cy="2507749"/>
          </a:xfrm>
        </p:grpSpPr>
        <p:pic>
          <p:nvPicPr>
            <p:cNvPr id="1697" name="xyDis_zpct0_e2_0.017_e3_0.025_v4_test.gif" descr="xyDis_zpct0_e2_0.017_e3_0.025_v4_test.gi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5400000">
              <a:off x="16126" y="-16128"/>
              <a:ext cx="2507750" cy="25400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98" name="Circle"/>
            <p:cNvSpPr/>
            <p:nvPr/>
          </p:nvSpPr>
          <p:spPr>
            <a:xfrm rot="2580000">
              <a:off x="1594455" y="1065293"/>
              <a:ext cx="169335" cy="1693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99" name="Line"/>
            <p:cNvSpPr/>
            <p:nvPr/>
          </p:nvSpPr>
          <p:spPr>
            <a:xfrm flipV="1">
              <a:off x="1554985" y="1137967"/>
              <a:ext cx="140837" cy="26926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00" name="Line"/>
            <p:cNvSpPr/>
            <p:nvPr/>
          </p:nvSpPr>
          <p:spPr>
            <a:xfrm>
              <a:off x="1370794" y="1088461"/>
              <a:ext cx="307733" cy="4440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01" name="Line"/>
            <p:cNvSpPr/>
            <p:nvPr/>
          </p:nvSpPr>
          <p:spPr>
            <a:xfrm flipH="1">
              <a:off x="1684339" y="1132985"/>
              <a:ext cx="317489" cy="1804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02" name="Line"/>
            <p:cNvSpPr/>
            <p:nvPr/>
          </p:nvSpPr>
          <p:spPr>
            <a:xfrm>
              <a:off x="1628116" y="887399"/>
              <a:ext cx="48977" cy="25883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03" name="Circle"/>
            <p:cNvSpPr/>
            <p:nvPr/>
          </p:nvSpPr>
          <p:spPr>
            <a:xfrm rot="16080000">
              <a:off x="1238795" y="891896"/>
              <a:ext cx="169335" cy="1693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04" name="Line"/>
            <p:cNvSpPr/>
            <p:nvPr/>
          </p:nvSpPr>
          <p:spPr>
            <a:xfrm flipH="1">
              <a:off x="1303174" y="882451"/>
              <a:ext cx="289982" cy="9081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05" name="Line"/>
            <p:cNvSpPr/>
            <p:nvPr/>
          </p:nvSpPr>
          <p:spPr>
            <a:xfrm flipH="1" flipV="1">
              <a:off x="1311797" y="989075"/>
              <a:ext cx="186202" cy="24900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06" name="Line"/>
            <p:cNvSpPr/>
            <p:nvPr/>
          </p:nvSpPr>
          <p:spPr>
            <a:xfrm>
              <a:off x="1083274" y="760346"/>
              <a:ext cx="237254" cy="21174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07" name="Line"/>
            <p:cNvSpPr/>
            <p:nvPr/>
          </p:nvSpPr>
          <p:spPr>
            <a:xfrm flipV="1">
              <a:off x="1173870" y="980636"/>
              <a:ext cx="148390" cy="21765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pic>
        <p:nvPicPr>
          <p:cNvPr id="1709" name="xyDis_zpct0_event0_cut.gif" descr="xyDis_zpct0_event0_cut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360000">
            <a:off x="7964489" y="7840751"/>
            <a:ext cx="1574802" cy="159448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24" name="Group"/>
          <p:cNvGrpSpPr/>
          <p:nvPr/>
        </p:nvGrpSpPr>
        <p:grpSpPr>
          <a:xfrm>
            <a:off x="9385299" y="977898"/>
            <a:ext cx="2540006" cy="2507753"/>
            <a:chOff x="0" y="0"/>
            <a:chExt cx="2540005" cy="2507752"/>
          </a:xfrm>
        </p:grpSpPr>
        <p:pic>
          <p:nvPicPr>
            <p:cNvPr id="1710" name="xyDis_zpct0_e2_0.017_e3_0.025_v4_test.gif" descr="xyDis_zpct0_e2_0.017_e3_0.025_v4_test.gi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5400000">
              <a:off x="16125" y="-16127"/>
              <a:ext cx="2507754" cy="25400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11" name="Circle"/>
            <p:cNvSpPr/>
            <p:nvPr/>
          </p:nvSpPr>
          <p:spPr>
            <a:xfrm rot="3420000">
              <a:off x="1248991" y="859665"/>
              <a:ext cx="169335" cy="16933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12" name="Line"/>
            <p:cNvSpPr/>
            <p:nvPr/>
          </p:nvSpPr>
          <p:spPr>
            <a:xfrm flipH="1">
              <a:off x="527537" y="410308"/>
              <a:ext cx="1510977" cy="117231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headEnd type="stealth" w="med" len="med"/>
              <a:tail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13" name="Line"/>
            <p:cNvSpPr/>
            <p:nvPr/>
          </p:nvSpPr>
          <p:spPr>
            <a:xfrm flipH="1">
              <a:off x="1371727" y="697571"/>
              <a:ext cx="117364" cy="14993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14" name="Line"/>
            <p:cNvSpPr/>
            <p:nvPr/>
          </p:nvSpPr>
          <p:spPr>
            <a:xfrm flipH="1">
              <a:off x="1416731" y="792391"/>
              <a:ext cx="278902" cy="12062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15" name="Line"/>
            <p:cNvSpPr/>
            <p:nvPr/>
          </p:nvSpPr>
          <p:spPr>
            <a:xfrm flipV="1">
              <a:off x="994967" y="933693"/>
              <a:ext cx="278903" cy="12062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16" name="Line"/>
            <p:cNvSpPr/>
            <p:nvPr/>
          </p:nvSpPr>
          <p:spPr>
            <a:xfrm flipV="1">
              <a:off x="1203137" y="1010072"/>
              <a:ext cx="110718" cy="15522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17" name="Circle"/>
            <p:cNvSpPr/>
            <p:nvPr/>
          </p:nvSpPr>
          <p:spPr>
            <a:xfrm rot="2580000">
              <a:off x="1594454" y="1065293"/>
              <a:ext cx="169335" cy="1693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18" name="Line"/>
            <p:cNvSpPr/>
            <p:nvPr/>
          </p:nvSpPr>
          <p:spPr>
            <a:xfrm flipV="1">
              <a:off x="1554983" y="1137967"/>
              <a:ext cx="140837" cy="26926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19" name="Line"/>
            <p:cNvSpPr/>
            <p:nvPr/>
          </p:nvSpPr>
          <p:spPr>
            <a:xfrm>
              <a:off x="1370793" y="1088461"/>
              <a:ext cx="307733" cy="4440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20" name="Line"/>
            <p:cNvSpPr/>
            <p:nvPr/>
          </p:nvSpPr>
          <p:spPr>
            <a:xfrm flipH="1">
              <a:off x="1684337" y="1132985"/>
              <a:ext cx="317489" cy="1804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21" name="Line"/>
            <p:cNvSpPr/>
            <p:nvPr/>
          </p:nvSpPr>
          <p:spPr>
            <a:xfrm>
              <a:off x="1628114" y="887399"/>
              <a:ext cx="48977" cy="25883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22" name="Line"/>
            <p:cNvSpPr/>
            <p:nvPr/>
          </p:nvSpPr>
          <p:spPr>
            <a:xfrm flipH="1" flipV="1">
              <a:off x="1689921" y="1132468"/>
              <a:ext cx="260675" cy="27616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23" name="Line"/>
            <p:cNvSpPr/>
            <p:nvPr/>
          </p:nvSpPr>
          <p:spPr>
            <a:xfrm flipH="1">
              <a:off x="1673025" y="814413"/>
              <a:ext cx="302463" cy="32435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741" name="Group"/>
          <p:cNvGrpSpPr/>
          <p:nvPr/>
        </p:nvGrpSpPr>
        <p:grpSpPr>
          <a:xfrm>
            <a:off x="9380438" y="3619498"/>
            <a:ext cx="2540005" cy="2507750"/>
            <a:chOff x="0" y="0"/>
            <a:chExt cx="2540004" cy="2507749"/>
          </a:xfrm>
        </p:grpSpPr>
        <p:pic>
          <p:nvPicPr>
            <p:cNvPr id="1725" name="xyDis_zpct0_e2_0.017_e3_0.025_v4_test.gif" descr="xyDis_zpct0_e2_0.017_e3_0.025_v4_test.gi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5400000">
              <a:off x="16126" y="-16128"/>
              <a:ext cx="2507750" cy="25400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733" name="Group"/>
            <p:cNvGrpSpPr/>
            <p:nvPr/>
          </p:nvGrpSpPr>
          <p:grpSpPr>
            <a:xfrm>
              <a:off x="1370794" y="814412"/>
              <a:ext cx="631035" cy="594217"/>
              <a:chOff x="-1" y="0"/>
              <a:chExt cx="631034" cy="594215"/>
            </a:xfrm>
          </p:grpSpPr>
          <p:sp>
            <p:nvSpPr>
              <p:cNvPr id="1726" name="Circle"/>
              <p:cNvSpPr/>
              <p:nvPr/>
            </p:nvSpPr>
            <p:spPr>
              <a:xfrm rot="2580000">
                <a:off x="223661" y="250881"/>
                <a:ext cx="169335" cy="169335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727" name="Line"/>
              <p:cNvSpPr/>
              <p:nvPr/>
            </p:nvSpPr>
            <p:spPr>
              <a:xfrm flipV="1">
                <a:off x="184190" y="323554"/>
                <a:ext cx="140836" cy="269263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28" name="Line"/>
              <p:cNvSpPr/>
              <p:nvPr/>
            </p:nvSpPr>
            <p:spPr>
              <a:xfrm>
                <a:off x="-2" y="274048"/>
                <a:ext cx="307733" cy="44407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29" name="Line"/>
              <p:cNvSpPr/>
              <p:nvPr/>
            </p:nvSpPr>
            <p:spPr>
              <a:xfrm flipH="1">
                <a:off x="313545" y="318573"/>
                <a:ext cx="317489" cy="1804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0" name="Line"/>
              <p:cNvSpPr/>
              <p:nvPr/>
            </p:nvSpPr>
            <p:spPr>
              <a:xfrm>
                <a:off x="257321" y="72986"/>
                <a:ext cx="48977" cy="25883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1" name="Line"/>
              <p:cNvSpPr/>
              <p:nvPr/>
            </p:nvSpPr>
            <p:spPr>
              <a:xfrm flipH="1" flipV="1">
                <a:off x="319128" y="318055"/>
                <a:ext cx="260676" cy="27616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  <a:headEnd type="stealth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32" name="Line"/>
              <p:cNvSpPr/>
              <p:nvPr/>
            </p:nvSpPr>
            <p:spPr>
              <a:xfrm flipH="1">
                <a:off x="302232" y="0"/>
                <a:ext cx="302463" cy="324352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  <a:headEnd type="stealth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734" name="Circle"/>
            <p:cNvSpPr/>
            <p:nvPr/>
          </p:nvSpPr>
          <p:spPr>
            <a:xfrm rot="16080000">
              <a:off x="1238795" y="891896"/>
              <a:ext cx="169335" cy="16933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35" name="Line"/>
            <p:cNvSpPr/>
            <p:nvPr/>
          </p:nvSpPr>
          <p:spPr>
            <a:xfrm flipH="1">
              <a:off x="1303173" y="882451"/>
              <a:ext cx="289983" cy="9081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36" name="Line"/>
            <p:cNvSpPr/>
            <p:nvPr/>
          </p:nvSpPr>
          <p:spPr>
            <a:xfrm flipH="1" flipV="1">
              <a:off x="1311796" y="989075"/>
              <a:ext cx="186202" cy="24899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37" name="Line"/>
            <p:cNvSpPr/>
            <p:nvPr/>
          </p:nvSpPr>
          <p:spPr>
            <a:xfrm>
              <a:off x="1083274" y="760346"/>
              <a:ext cx="237254" cy="21174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38" name="Line"/>
            <p:cNvSpPr/>
            <p:nvPr/>
          </p:nvSpPr>
          <p:spPr>
            <a:xfrm flipV="1">
              <a:off x="1173870" y="980636"/>
              <a:ext cx="148391" cy="21765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39" name="Line"/>
            <p:cNvSpPr/>
            <p:nvPr/>
          </p:nvSpPr>
          <p:spPr>
            <a:xfrm flipH="1">
              <a:off x="1303456" y="244241"/>
              <a:ext cx="28900" cy="73702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  <p:sp>
          <p:nvSpPr>
            <p:cNvPr id="1740" name="Line"/>
            <p:cNvSpPr/>
            <p:nvPr/>
          </p:nvSpPr>
          <p:spPr>
            <a:xfrm flipV="1">
              <a:off x="550809" y="988911"/>
              <a:ext cx="769046" cy="2368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/>
            </a:p>
          </p:txBody>
        </p:sp>
      </p:grpSp>
      <p:sp>
        <p:nvSpPr>
          <p:cNvPr id="1742" name="different components in dihadron correlation"/>
          <p:cNvSpPr txBox="1"/>
          <p:nvPr>
            <p:ph type="title"/>
          </p:nvPr>
        </p:nvSpPr>
        <p:spPr>
          <a:xfrm>
            <a:off x="532738" y="-609600"/>
            <a:ext cx="11939324" cy="2438400"/>
          </a:xfrm>
          <a:prstGeom prst="rect">
            <a:avLst/>
          </a:prstGeom>
        </p:spPr>
        <p:txBody>
          <a:bodyPr/>
          <a:lstStyle>
            <a:lvl1pPr>
              <a:defRPr b="1" sz="4200">
                <a:uFill>
                  <a:solidFill>
                    <a:srgbClr val="FF26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 different components in dihadron correlation</a:t>
            </a:r>
          </a:p>
        </p:txBody>
      </p:sp>
      <p:sp>
        <p:nvSpPr>
          <p:cNvPr id="1743" name="(A) jet; (B) hot spot; (C) no jet and hot spo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(A) jet; (B) hot spot; (C) no jet and hot spot</a:t>
            </a:r>
          </a:p>
        </p:txBody>
      </p:sp>
      <p:sp>
        <p:nvSpPr>
          <p:cNvPr id="1744" name="We use different initial conditions (A)-(D) to study jet and (soft) hot spots effects on dihadron correlation."/>
          <p:cNvSpPr txBox="1"/>
          <p:nvPr/>
        </p:nvSpPr>
        <p:spPr>
          <a:xfrm>
            <a:off x="190500" y="7126982"/>
            <a:ext cx="7086600" cy="1519436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buSzPct val="125000"/>
              <a:buChar char="•"/>
              <a:defRPr sz="3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We use different initial conditions</a:t>
            </a:r>
            <a:r>
              <a:rPr>
                <a:uFill>
                  <a:solidFill>
                    <a:srgbClr val="000000"/>
                  </a:solidFill>
                </a:uFill>
              </a:rPr>
              <a:t> (A)-(D) </a:t>
            </a:r>
            <a:r>
              <a:t>to study jet and (soft) hot spots effects on dihadron correlation.</a:t>
            </a:r>
          </a:p>
        </p:txBody>
      </p:sp>
      <p:pic>
        <p:nvPicPr>
          <p:cNvPr id="1745" name="droppedImage.png" descr="dropped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9700" y="1406902"/>
            <a:ext cx="6083300" cy="5095499"/>
          </a:xfrm>
          <a:prstGeom prst="rect">
            <a:avLst/>
          </a:prstGeom>
          <a:ln w="12700">
            <a:miter lim="400000"/>
          </a:ln>
        </p:spPr>
      </p:pic>
      <p:sp>
        <p:nvSpPr>
          <p:cNvPr id="1746" name="Quote Bubble"/>
          <p:cNvSpPr/>
          <p:nvPr/>
        </p:nvSpPr>
        <p:spPr>
          <a:xfrm flipH="1" rot="16200000">
            <a:off x="9423400" y="952497"/>
            <a:ext cx="2540002" cy="2565402"/>
          </a:xfrm>
          <a:prstGeom prst="wedgeEllipseCallout">
            <a:avLst>
              <a:gd name="adj1" fmla="val 12667"/>
              <a:gd name="adj2" fmla="val -245215"/>
            </a:avLst>
          </a:prstGeom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47" name="Quote Bubble"/>
          <p:cNvSpPr/>
          <p:nvPr/>
        </p:nvSpPr>
        <p:spPr>
          <a:xfrm flipH="1" rot="16200000">
            <a:off x="9423400" y="3594100"/>
            <a:ext cx="2540000" cy="2565400"/>
          </a:xfrm>
          <a:prstGeom prst="wedgeEllipseCallout">
            <a:avLst>
              <a:gd name="adj1" fmla="val -82000"/>
              <a:gd name="adj2" fmla="val -245875"/>
            </a:avLst>
          </a:prstGeom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48" name="(B) hot spots"/>
          <p:cNvSpPr txBox="1"/>
          <p:nvPr/>
        </p:nvSpPr>
        <p:spPr>
          <a:xfrm rot="1282240">
            <a:off x="6970791" y="3268116"/>
            <a:ext cx="1893963" cy="468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6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(B) hot spots</a:t>
            </a:r>
          </a:p>
        </p:txBody>
      </p:sp>
      <p:sp>
        <p:nvSpPr>
          <p:cNvPr id="1749" name="(A) full: jets + hot spots"/>
          <p:cNvSpPr txBox="1"/>
          <p:nvPr/>
        </p:nvSpPr>
        <p:spPr>
          <a:xfrm rot="21462561">
            <a:off x="5770046" y="1756455"/>
            <a:ext cx="3430006" cy="468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6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(A) full: jets + hot spots</a:t>
            </a:r>
          </a:p>
        </p:txBody>
      </p:sp>
      <p:sp>
        <p:nvSpPr>
          <p:cNvPr id="1750" name="Quote Bubble"/>
          <p:cNvSpPr/>
          <p:nvPr/>
        </p:nvSpPr>
        <p:spPr>
          <a:xfrm flipH="1" rot="16200000">
            <a:off x="9423400" y="6248400"/>
            <a:ext cx="2540000" cy="2565400"/>
          </a:xfrm>
          <a:prstGeom prst="wedgeEllipseCallout">
            <a:avLst>
              <a:gd name="adj1" fmla="val -176500"/>
              <a:gd name="adj2" fmla="val -247195"/>
            </a:avLst>
          </a:prstGeom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51" name="(C) soft hot spots"/>
          <p:cNvSpPr txBox="1"/>
          <p:nvPr/>
        </p:nvSpPr>
        <p:spPr>
          <a:xfrm rot="2132261">
            <a:off x="6447514" y="4685305"/>
            <a:ext cx="2508251" cy="468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6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(C) soft hot spots</a:t>
            </a:r>
          </a:p>
        </p:txBody>
      </p:sp>
      <p:sp>
        <p:nvSpPr>
          <p:cNvPr id="1752" name="(D) smoothed condition"/>
          <p:cNvSpPr txBox="1"/>
          <p:nvPr/>
        </p:nvSpPr>
        <p:spPr>
          <a:xfrm rot="2940000">
            <a:off x="5534016" y="6041847"/>
            <a:ext cx="3416462" cy="468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6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(D) smoothed condition</a:t>
            </a:r>
          </a:p>
        </p:txBody>
      </p:sp>
      <p:sp>
        <p:nvSpPr>
          <p:cNvPr id="1753" name="Quote Bubble"/>
          <p:cNvSpPr/>
          <p:nvPr/>
        </p:nvSpPr>
        <p:spPr>
          <a:xfrm flipH="1" rot="17058347">
            <a:off x="7939078" y="7817277"/>
            <a:ext cx="1659804" cy="1676402"/>
          </a:xfrm>
          <a:prstGeom prst="wedgeEllipseCallout">
            <a:avLst>
              <a:gd name="adj1" fmla="val -256375"/>
              <a:gd name="adj2" fmla="val -358280"/>
            </a:avLst>
          </a:prstGeom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5" name="dihadron3.gif" descr="dihadron3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05201" y="1135695"/>
            <a:ext cx="8537199" cy="6255705"/>
          </a:xfrm>
          <a:prstGeom prst="rect">
            <a:avLst/>
          </a:prstGeom>
          <a:ln w="12700">
            <a:miter lim="400000"/>
          </a:ln>
        </p:spPr>
      </p:pic>
      <p:sp>
        <p:nvSpPr>
          <p:cNvPr id="1756" name="dihadron from different initial conditions"/>
          <p:cNvSpPr txBox="1"/>
          <p:nvPr>
            <p:ph type="title"/>
          </p:nvPr>
        </p:nvSpPr>
        <p:spPr>
          <a:xfrm>
            <a:off x="432192" y="-3683"/>
            <a:ext cx="13004802" cy="1077914"/>
          </a:xfrm>
          <a:prstGeom prst="rect">
            <a:avLst/>
          </a:prstGeom>
        </p:spPr>
        <p:txBody>
          <a:bodyPr/>
          <a:lstStyle>
            <a:lvl1pPr>
              <a:defRPr b="1" sz="4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dihadron from different initial conditions</a:t>
            </a:r>
          </a:p>
        </p:txBody>
      </p:sp>
      <p:sp>
        <p:nvSpPr>
          <p:cNvPr id="1757" name="(v1-v5 BG removed)"/>
          <p:cNvSpPr txBox="1"/>
          <p:nvPr/>
        </p:nvSpPr>
        <p:spPr>
          <a:xfrm>
            <a:off x="5081121" y="3364134"/>
            <a:ext cx="6426203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(v1-v5 BG removed)</a:t>
            </a:r>
          </a:p>
        </p:txBody>
      </p:sp>
      <p:sp>
        <p:nvSpPr>
          <p:cNvPr id="1758" name="Hot spots form a double hump on away side, but the magnitude is less than that of full jet.…"/>
          <p:cNvSpPr txBox="1"/>
          <p:nvPr/>
        </p:nvSpPr>
        <p:spPr>
          <a:xfrm>
            <a:off x="514350" y="7336132"/>
            <a:ext cx="11976100" cy="176347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57798" marR="57798" algn="l" defTabSz="1295400">
              <a:lnSpc>
                <a:spcPct val="90000"/>
              </a:lnSpc>
              <a:spcBef>
                <a:spcPts val="900"/>
              </a:spcBef>
              <a:buSzPct val="151000"/>
              <a:buChar char="•"/>
              <a:defRPr sz="25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Hot spots form a double hump on away side, but the magnitude is less than that of full jet.</a:t>
            </a:r>
          </a:p>
          <a:p>
            <a:pPr marL="57798" marR="57798" algn="l" defTabSz="1295400">
              <a:lnSpc>
                <a:spcPct val="90000"/>
              </a:lnSpc>
              <a:spcBef>
                <a:spcPts val="900"/>
              </a:spcBef>
              <a:buSzPct val="151000"/>
              <a:buChar char="•"/>
              <a:defRPr sz="25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Soft hot spots present a weak double hump (a broadening single peak).</a:t>
            </a:r>
          </a:p>
          <a:p>
            <a:pPr marL="57798" marR="57798" algn="l" defTabSz="1295400">
              <a:lnSpc>
                <a:spcPct val="90000"/>
              </a:lnSpc>
              <a:spcBef>
                <a:spcPts val="900"/>
              </a:spcBef>
              <a:buSzPct val="151000"/>
              <a:buChar char="•"/>
              <a:defRPr sz="25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dihadron correlation from smoothed initial condition becomes almost flat.</a:t>
            </a:r>
          </a:p>
          <a:p>
            <a:pPr marL="57798" marR="57798" algn="l" defTabSz="1295400">
              <a:lnSpc>
                <a:spcPct val="90000"/>
              </a:lnSpc>
              <a:spcBef>
                <a:spcPts val="900"/>
              </a:spcBef>
              <a:buSzPct val="151000"/>
              <a:buChar char="•"/>
              <a:defRPr sz="25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It is difficult to extract dihadron correlation from dijets alone.</a:t>
            </a:r>
          </a:p>
        </p:txBody>
      </p:sp>
      <p:sp>
        <p:nvSpPr>
          <p:cNvPr id="1759" name="|Δη|&lt;2"/>
          <p:cNvSpPr txBox="1"/>
          <p:nvPr/>
        </p:nvSpPr>
        <p:spPr>
          <a:xfrm>
            <a:off x="4844975" y="3152607"/>
            <a:ext cx="1018395" cy="438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200"/>
            </a:lvl1pPr>
          </a:lstStyle>
          <a:p>
            <a:pPr/>
            <a:r>
              <a:t>|Δη|&lt;2</a:t>
            </a:r>
          </a:p>
        </p:txBody>
      </p:sp>
      <p:sp>
        <p:nvSpPr>
          <p:cNvPr id="1760" name="σ=10mb"/>
          <p:cNvSpPr txBox="1"/>
          <p:nvPr/>
        </p:nvSpPr>
        <p:spPr>
          <a:xfrm>
            <a:off x="4883453" y="3681634"/>
            <a:ext cx="1297038" cy="44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σ=10mb</a:t>
            </a:r>
          </a:p>
        </p:txBody>
      </p:sp>
      <p:sp>
        <p:nvSpPr>
          <p:cNvPr id="1761" name="G. L. Ma and X.-N. Wang, PRL 106, 162301 (2011)"/>
          <p:cNvSpPr txBox="1"/>
          <p:nvPr/>
        </p:nvSpPr>
        <p:spPr>
          <a:xfrm>
            <a:off x="4178300" y="1281745"/>
            <a:ext cx="5410845" cy="382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G. L. Ma and X.-N. Wang, PRL 106, 162301 (2011)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1432018"/>
            <a:ext cx="13004803" cy="6415430"/>
          </a:xfrm>
          <a:prstGeom prst="rect">
            <a:avLst/>
          </a:prstGeom>
          <a:ln w="12700">
            <a:miter lim="400000"/>
          </a:ln>
        </p:spPr>
      </p:pic>
      <p:sp>
        <p:nvSpPr>
          <p:cNvPr id="1764" name="A Linear Boltzmann Transport (LBT) Model"/>
          <p:cNvSpPr txBox="1"/>
          <p:nvPr/>
        </p:nvSpPr>
        <p:spPr>
          <a:xfrm>
            <a:off x="1805271" y="333405"/>
            <a:ext cx="93942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b="1" sz="36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A Linear Boltzmann Transport (LBT) Model</a:t>
            </a:r>
          </a:p>
        </p:txBody>
      </p:sp>
      <p:sp>
        <p:nvSpPr>
          <p:cNvPr id="1765" name="Rectangle"/>
          <p:cNvSpPr/>
          <p:nvPr/>
        </p:nvSpPr>
        <p:spPr>
          <a:xfrm>
            <a:off x="11581407" y="7154333"/>
            <a:ext cx="957728" cy="11318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1982, Bjorken (unpublished): elastic dE/dx too small…"/>
          <p:cNvSpPr txBox="1"/>
          <p:nvPr>
            <p:ph type="body" idx="1"/>
          </p:nvPr>
        </p:nvSpPr>
        <p:spPr>
          <a:xfrm>
            <a:off x="1694489" y="1352119"/>
            <a:ext cx="10131891" cy="7620956"/>
          </a:xfrm>
          <a:prstGeom prst="rect">
            <a:avLst/>
          </a:prstGeom>
        </p:spPr>
        <p:txBody>
          <a:bodyPr lIns="45718" tIns="45718" rIns="45718" bIns="45718" anchor="t"/>
          <a:lstStyle/>
          <a:p>
            <a:pPr marL="250316" indent="-250316" defTabSz="667512">
              <a:lnSpc>
                <a:spcPct val="90000"/>
              </a:lnSpc>
              <a:spcBef>
                <a:spcPts val="400"/>
              </a:spcBef>
              <a:buSzPct val="100000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1982, Bjorken (unpublished): elastic dE/dx too small</a:t>
            </a:r>
          </a:p>
          <a:p>
            <a:pPr marL="250316" indent="-250316" defTabSz="667512">
              <a:lnSpc>
                <a:spcPct val="90000"/>
              </a:lnSpc>
              <a:spcBef>
                <a:spcPts val="400"/>
              </a:spcBef>
              <a:buSzPct val="100000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1990,Gyulassy, Pluemer: Evoking inelastic dE/dx</a:t>
            </a:r>
          </a:p>
          <a:p>
            <a:pPr marL="250316" indent="-250316" defTabSz="667512">
              <a:lnSpc>
                <a:spcPct val="90000"/>
              </a:lnSpc>
              <a:spcBef>
                <a:spcPts val="400"/>
              </a:spcBef>
              <a:buSzPct val="100000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1992, Gyulassy, XNW: Suppression of leading hadrons due to jet quenching</a:t>
            </a:r>
          </a:p>
          <a:p>
            <a:pPr marL="250316" indent="-250316" defTabSz="667512">
              <a:lnSpc>
                <a:spcPct val="90000"/>
              </a:lnSpc>
              <a:spcBef>
                <a:spcPts val="400"/>
              </a:spcBef>
              <a:buSzPct val="100000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1994, Gyulassy, XNW: First calculation of radiative parton energy loss with LPM</a:t>
            </a:r>
          </a:p>
          <a:p>
            <a:pPr marL="250316" indent="-250316" defTabSz="667512">
              <a:lnSpc>
                <a:spcPct val="90000"/>
              </a:lnSpc>
              <a:spcBef>
                <a:spcPts val="400"/>
              </a:spcBef>
              <a:buSzPct val="100000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1995, Gyulassy, Pluemer, XNW: Estimate of mono-jet rate in AA at RHIC</a:t>
            </a:r>
          </a:p>
          <a:p>
            <a:pPr marL="250316" indent="-250316" defTabSz="667512">
              <a:lnSpc>
                <a:spcPct val="90000"/>
              </a:lnSpc>
              <a:spcBef>
                <a:spcPts val="400"/>
              </a:spcBef>
              <a:buSzPct val="100000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1996, Huang, Sarcevic, XNW: Medium modified fragmentation function &amp; gamma tagged jet quenching</a:t>
            </a:r>
          </a:p>
          <a:p>
            <a:pPr marL="250316" indent="-250316" defTabSz="667512">
              <a:lnSpc>
                <a:spcPct val="90000"/>
              </a:lnSpc>
              <a:spcBef>
                <a:spcPts val="400"/>
              </a:spcBef>
              <a:buSzPct val="100000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1996, Zakharov: Path integral formulation of dE/dx</a:t>
            </a:r>
          </a:p>
          <a:p>
            <a:pPr marL="250316" indent="-250316" defTabSz="667512">
              <a:lnSpc>
                <a:spcPct val="90000"/>
              </a:lnSpc>
              <a:spcBef>
                <a:spcPts val="400"/>
              </a:spcBef>
              <a:buSzPct val="100000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1997, Baier et al: non-abelian LPM in QCD- interaction with gluonic clouds</a:t>
            </a:r>
          </a:p>
          <a:p>
            <a:pPr marL="250316" indent="-250316" defTabSz="667512">
              <a:lnSpc>
                <a:spcPct val="90000"/>
              </a:lnSpc>
              <a:spcBef>
                <a:spcPts val="400"/>
              </a:spcBef>
              <a:buSzPct val="100000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2000, XNW: First estimate of Cronin at RHIC</a:t>
            </a:r>
            <a:endParaRPr sz="2700"/>
          </a:p>
          <a:p>
            <a:pPr marL="250316" indent="-250316" defTabSz="667512">
              <a:lnSpc>
                <a:spcPct val="80000"/>
              </a:lnSpc>
              <a:spcBef>
                <a:spcPts val="400"/>
              </a:spcBef>
              <a:buSzPct val="100000"/>
              <a:defRPr sz="27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2000, Gyulassy, Levai, Vitev: Opacity expansion I.</a:t>
            </a:r>
          </a:p>
          <a:p>
            <a:pPr marL="250316" indent="-250316" defTabSz="667512">
              <a:lnSpc>
                <a:spcPct val="80000"/>
              </a:lnSpc>
              <a:spcBef>
                <a:spcPts val="400"/>
              </a:spcBef>
              <a:buSzPct val="100000"/>
              <a:defRPr sz="27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2001, Wiedemann: Opacity expansion II</a:t>
            </a:r>
          </a:p>
          <a:p>
            <a:pPr marL="250316" indent="-250316" defTabSz="667512">
              <a:lnSpc>
                <a:spcPct val="80000"/>
              </a:lnSpc>
              <a:spcBef>
                <a:spcPts val="400"/>
              </a:spcBef>
              <a:buSzPct val="100000"/>
              <a:defRPr sz="27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2001, Guo, XNW: Higher-Twist expansion and calculation of modified frag. function.</a:t>
            </a:r>
          </a:p>
          <a:p>
            <a:pPr marL="250316" indent="-250316" defTabSz="667512">
              <a:lnSpc>
                <a:spcPct val="80000"/>
              </a:lnSpc>
              <a:spcBef>
                <a:spcPts val="400"/>
              </a:spcBef>
              <a:buSzPct val="100000"/>
              <a:defRPr sz="27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2001, XNW, GVW: high p</a:t>
            </a:r>
            <a:r>
              <a:rPr baseline="-25696"/>
              <a:t>T</a:t>
            </a:r>
            <a:r>
              <a:t> v</a:t>
            </a:r>
            <a:r>
              <a:rPr baseline="-25696"/>
              <a:t>2</a:t>
            </a:r>
            <a:r>
              <a:t> due to jet quenching </a:t>
            </a:r>
          </a:p>
          <a:p>
            <a:pPr marL="250316" indent="-250316" defTabSz="667512">
              <a:lnSpc>
                <a:spcPct val="80000"/>
              </a:lnSpc>
              <a:spcBef>
                <a:spcPts val="400"/>
              </a:spcBef>
              <a:buSzPct val="100000"/>
              <a:defRPr sz="27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2002: RHIC: Suppression of high p</a:t>
            </a:r>
            <a:r>
              <a:rPr baseline="-25696"/>
              <a:t>T</a:t>
            </a:r>
            <a:r>
              <a:t> hadron in Au+Au</a:t>
            </a:r>
          </a:p>
          <a:p>
            <a:pPr marL="250316" indent="-250316" defTabSz="667512">
              <a:lnSpc>
                <a:spcPct val="80000"/>
              </a:lnSpc>
              <a:spcBef>
                <a:spcPts val="400"/>
              </a:spcBef>
              <a:buSzPct val="100000"/>
              <a:defRPr sz="27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2003: RHIC: v</a:t>
            </a:r>
            <a:r>
              <a:rPr baseline="-25696"/>
              <a:t>2</a:t>
            </a:r>
            <a:r>
              <a:t> at high pt observed </a:t>
            </a:r>
          </a:p>
          <a:p>
            <a:pPr marL="250316" indent="-250316" defTabSz="667512">
              <a:lnSpc>
                <a:spcPct val="80000"/>
              </a:lnSpc>
              <a:spcBef>
                <a:spcPts val="400"/>
              </a:spcBef>
              <a:buSzPct val="100000"/>
              <a:defRPr sz="27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2003: RHIC: Suppression of back-side jet</a:t>
            </a:r>
          </a:p>
          <a:p>
            <a:pPr marL="250316" indent="-250316" defTabSz="667512">
              <a:lnSpc>
                <a:spcPct val="80000"/>
              </a:lnSpc>
              <a:spcBef>
                <a:spcPts val="400"/>
              </a:spcBef>
              <a:buSzPct val="100000"/>
              <a:defRPr sz="27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……</a:t>
            </a:r>
          </a:p>
        </p:txBody>
      </p:sp>
      <p:sp>
        <p:nvSpPr>
          <p:cNvPr id="658" name="Chronicle of jet quenching"/>
          <p:cNvSpPr txBox="1"/>
          <p:nvPr/>
        </p:nvSpPr>
        <p:spPr>
          <a:xfrm>
            <a:off x="543841" y="211948"/>
            <a:ext cx="11899903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Chronicle of jet quenching</a:t>
            </a:r>
          </a:p>
        </p:txBody>
      </p:sp>
      <p:sp>
        <p:nvSpPr>
          <p:cNvPr id="659" name="Slide Number"/>
          <p:cNvSpPr txBox="1"/>
          <p:nvPr>
            <p:ph type="sldNum" sz="quarter" idx="4294967295"/>
          </p:nvPr>
        </p:nvSpPr>
        <p:spPr>
          <a:xfrm>
            <a:off x="12602633" y="9326598"/>
            <a:ext cx="2286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50114"/>
            <a:ext cx="13004802" cy="6440572"/>
          </a:xfrm>
          <a:prstGeom prst="rect">
            <a:avLst/>
          </a:prstGeom>
          <a:ln w="12700">
            <a:miter lim="400000"/>
          </a:ln>
        </p:spPr>
      </p:pic>
      <p:sp>
        <p:nvSpPr>
          <p:cNvPr id="1768" name="A coupled LBT Hydro (CoLBT-hydro) Model"/>
          <p:cNvSpPr txBox="1"/>
          <p:nvPr/>
        </p:nvSpPr>
        <p:spPr>
          <a:xfrm>
            <a:off x="1665968" y="312109"/>
            <a:ext cx="967286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b="1" sz="36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A coupled LBT Hydro (CoLBT-hydro) Model </a:t>
            </a:r>
          </a:p>
        </p:txBody>
      </p:sp>
      <p:sp>
        <p:nvSpPr>
          <p:cNvPr id="1769" name="Rectangle"/>
          <p:cNvSpPr/>
          <p:nvPr/>
        </p:nvSpPr>
        <p:spPr>
          <a:xfrm>
            <a:off x="11581407" y="7154333"/>
            <a:ext cx="957728" cy="11318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1500" y="279400"/>
            <a:ext cx="11861800" cy="919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62" name="Slide Number"/>
          <p:cNvSpPr txBox="1"/>
          <p:nvPr>
            <p:ph type="sldNum" sz="quarter" idx="4294967295"/>
          </p:nvPr>
        </p:nvSpPr>
        <p:spPr>
          <a:xfrm>
            <a:off x="12602633" y="9326598"/>
            <a:ext cx="2286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" name="Screen Shot 2016-06-21 at 08.14.41.png" descr="Screen Shot 2016-06-21 at 08.14.4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1130" y="1711930"/>
            <a:ext cx="7401860" cy="6619549"/>
          </a:xfrm>
          <a:prstGeom prst="rect">
            <a:avLst/>
          </a:prstGeom>
          <a:ln w="12700">
            <a:miter lim="400000"/>
          </a:ln>
        </p:spPr>
      </p:pic>
      <p:sp>
        <p:nvSpPr>
          <p:cNvPr id="665" name="Uncolored particles are not quenched: Photons, Z, W"/>
          <p:cNvSpPr txBox="1"/>
          <p:nvPr/>
        </p:nvSpPr>
        <p:spPr>
          <a:xfrm>
            <a:off x="1170515" y="8731118"/>
            <a:ext cx="11099803" cy="431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spcBef>
                <a:spcPts val="4200"/>
              </a:spcBef>
              <a:buSzPct val="75000"/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Uncolored particles are not quenched: Photons, Z, W</a:t>
            </a:r>
          </a:p>
        </p:txBody>
      </p:sp>
      <p:sp>
        <p:nvSpPr>
          <p:cNvPr id="666" name="Slide Number"/>
          <p:cNvSpPr txBox="1"/>
          <p:nvPr>
            <p:ph type="sldNum" sz="quarter" idx="4294967295"/>
          </p:nvPr>
        </p:nvSpPr>
        <p:spPr>
          <a:xfrm>
            <a:off x="12602633" y="9326598"/>
            <a:ext cx="2286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667" name="Screen Shot 2016-06-15 at 16.01.32.png" descr="Screen Shot 2016-06-15 at 16.01.3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45234" y="3030322"/>
            <a:ext cx="5384802" cy="1701801"/>
          </a:xfrm>
          <a:prstGeom prst="rect">
            <a:avLst/>
          </a:prstGeom>
          <a:ln w="12700">
            <a:miter lim="400000"/>
          </a:ln>
        </p:spPr>
      </p:pic>
      <p:sp>
        <p:nvSpPr>
          <p:cNvPr id="668" name="Suppression of leading hadron production compared to pp baseline"/>
          <p:cNvSpPr txBox="1"/>
          <p:nvPr/>
        </p:nvSpPr>
        <p:spPr>
          <a:xfrm>
            <a:off x="1170515" y="8229723"/>
            <a:ext cx="11099803" cy="431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44500" indent="-444500" algn="l">
              <a:spcBef>
                <a:spcPts val="4200"/>
              </a:spcBef>
              <a:buSzPct val="75000"/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Suppression of leading hadron production compared to pp baseline</a:t>
            </a:r>
          </a:p>
        </p:txBody>
      </p:sp>
      <p:sp>
        <p:nvSpPr>
          <p:cNvPr id="669" name="Nuclear modification factor"/>
          <p:cNvSpPr txBox="1"/>
          <p:nvPr/>
        </p:nvSpPr>
        <p:spPr>
          <a:xfrm>
            <a:off x="552450" y="177800"/>
            <a:ext cx="11899900" cy="85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Nuclear modification factor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2200" y="2192865"/>
            <a:ext cx="10820400" cy="7162802"/>
          </a:xfrm>
          <a:prstGeom prst="rect">
            <a:avLst/>
          </a:prstGeom>
          <a:ln w="12700">
            <a:miter lim="400000"/>
          </a:ln>
        </p:spPr>
      </p:pic>
      <p:sp>
        <p:nvSpPr>
          <p:cNvPr id="672" name="Disappearance of away side in dihadron correlation"/>
          <p:cNvSpPr txBox="1"/>
          <p:nvPr/>
        </p:nvSpPr>
        <p:spPr>
          <a:xfrm>
            <a:off x="552450" y="177799"/>
            <a:ext cx="11899900" cy="164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R="57798" indent="57798" defTabSz="1295400">
              <a:defRPr b="1" sz="5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Disappearance of away side in dihadron correlation </a:t>
            </a:r>
          </a:p>
        </p:txBody>
      </p:sp>
      <p:sp>
        <p:nvSpPr>
          <p:cNvPr id="673" name="Slide Number"/>
          <p:cNvSpPr txBox="1"/>
          <p:nvPr>
            <p:ph type="sldNum" sz="quarter" idx="4294967295"/>
          </p:nvPr>
        </p:nvSpPr>
        <p:spPr>
          <a:xfrm>
            <a:off x="12602633" y="9326598"/>
            <a:ext cx="228601" cy="368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4200"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