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5"/>
  </p:notesMasterIdLst>
  <p:sldIdLst>
    <p:sldId id="256" r:id="rId2"/>
    <p:sldId id="329" r:id="rId3"/>
    <p:sldId id="330" r:id="rId4"/>
    <p:sldId id="331" r:id="rId5"/>
    <p:sldId id="307" r:id="rId6"/>
    <p:sldId id="322" r:id="rId7"/>
    <p:sldId id="334" r:id="rId8"/>
    <p:sldId id="310" r:id="rId9"/>
    <p:sldId id="311" r:id="rId10"/>
    <p:sldId id="323" r:id="rId11"/>
    <p:sldId id="327" r:id="rId12"/>
    <p:sldId id="335" r:id="rId13"/>
    <p:sldId id="336" r:id="rId14"/>
    <p:sldId id="337" r:id="rId15"/>
    <p:sldId id="301" r:id="rId16"/>
    <p:sldId id="300" r:id="rId17"/>
    <p:sldId id="332" r:id="rId18"/>
    <p:sldId id="342" r:id="rId19"/>
    <p:sldId id="339" r:id="rId20"/>
    <p:sldId id="338" r:id="rId21"/>
    <p:sldId id="328" r:id="rId22"/>
    <p:sldId id="340" r:id="rId23"/>
    <p:sldId id="341"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51"/>
    <p:restoredTop sz="95147"/>
  </p:normalViewPr>
  <p:slideViewPr>
    <p:cSldViewPr snapToGrid="0" snapToObjects="1">
      <p:cViewPr varScale="1">
        <p:scale>
          <a:sx n="126" d="100"/>
          <a:sy n="126" d="100"/>
        </p:scale>
        <p:origin x="49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01C7B7-EC92-584C-BA55-7ECEBF24840B}" type="datetimeFigureOut">
              <a:rPr lang="en-US" smtClean="0"/>
              <a:t>1/14/25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5BB33-9EA9-E746-B369-434DCCEEEC64}" type="slidenum">
              <a:rPr lang="en-US" smtClean="0"/>
              <a:t>‹#›</a:t>
            </a:fld>
            <a:endParaRPr lang="en-US"/>
          </a:p>
        </p:txBody>
      </p:sp>
    </p:spTree>
    <p:extLst>
      <p:ext uri="{BB962C8B-B14F-4D97-AF65-F5344CB8AC3E}">
        <p14:creationId xmlns:p14="http://schemas.microsoft.com/office/powerpoint/2010/main" val="751408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Observed amplitude scales with mass at almost the same rate predicted by simulations, supporting the primordial Gaussian field hypothesis</a:t>
            </a:r>
          </a:p>
        </p:txBody>
      </p:sp>
      <p:sp>
        <p:nvSpPr>
          <p:cNvPr id="4" name="Slide Number Placeholder 3"/>
          <p:cNvSpPr>
            <a:spLocks noGrp="1"/>
          </p:cNvSpPr>
          <p:nvPr>
            <p:ph type="sldNum" sz="quarter" idx="5"/>
          </p:nvPr>
        </p:nvSpPr>
        <p:spPr/>
        <p:txBody>
          <a:bodyPr/>
          <a:lstStyle/>
          <a:p>
            <a:fld id="{F1E5BB33-9EA9-E746-B369-434DCCEEEC64}" type="slidenum">
              <a:rPr lang="en-US" smtClean="0"/>
              <a:t>5</a:t>
            </a:fld>
            <a:endParaRPr lang="en-US"/>
          </a:p>
        </p:txBody>
      </p:sp>
    </p:spTree>
    <p:extLst>
      <p:ext uri="{BB962C8B-B14F-4D97-AF65-F5344CB8AC3E}">
        <p14:creationId xmlns:p14="http://schemas.microsoft.com/office/powerpoint/2010/main" val="4256443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Marginalized best-fit parameters shown.</a:t>
                </a:r>
              </a:p>
              <a:p>
                <a:r>
                  <a:rPr lang="en-US" dirty="0"/>
                  <a:t>Treat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Ω</m:t>
                        </m:r>
                      </m:e>
                      <m:sub>
                        <m:r>
                          <a:rPr lang="en-US" i="1">
                            <a:latin typeface="Cambria Math" panose="02040503050406030204" pitchFamily="18" charset="0"/>
                          </a:rPr>
                          <m:t>𝜈</m:t>
                        </m:r>
                      </m:sub>
                    </m:sSub>
                  </m:oMath>
                </a14:m>
                <a:r>
                  <a:rPr lang="en-US" dirty="0"/>
                  <a:t> as a perturbation in the fiducial (neutrino-less </a:t>
                </a:r>
                <a14:m>
                  <m:oMath xmlns:m="http://schemas.openxmlformats.org/officeDocument/2006/math">
                    <m:r>
                      <m:rPr>
                        <m:sty m:val="p"/>
                      </m:rPr>
                      <a:rPr lang="en-US">
                        <a:latin typeface="Cambria Math" panose="02040503050406030204" pitchFamily="18" charset="0"/>
                      </a:rPr>
                      <m:t>Λ</m:t>
                    </m:r>
                  </m:oMath>
                </a14:m>
                <a:r>
                  <a:rPr lang="en-US" dirty="0"/>
                  <a:t>CDM) model</a:t>
                </a:r>
              </a:p>
              <a:p>
                <a:r>
                  <a:rPr lang="en-US" dirty="0"/>
                  <a:t>Attempt to remove degeneracies with other cosmological parameters and isolate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 effects</a:t>
                </a:r>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Marginalized best-fit parameters shown.</a:t>
                </a:r>
              </a:p>
              <a:p>
                <a:r>
                  <a:rPr lang="en-US" dirty="0"/>
                  <a:t>Treat </a:t>
                </a:r>
                <a:r>
                  <a:rPr lang="en-US" i="0">
                    <a:latin typeface="Cambria Math" panose="02040503050406030204" pitchFamily="18" charset="0"/>
                  </a:rPr>
                  <a:t>Ω_𝜈</a:t>
                </a:r>
                <a:r>
                  <a:rPr lang="en-US" dirty="0"/>
                  <a:t> as a perturbation in the fiducial (neutrino-less </a:t>
                </a:r>
                <a:r>
                  <a:rPr lang="en-US" i="0">
                    <a:latin typeface="Cambria Math" panose="02040503050406030204" pitchFamily="18" charset="0"/>
                  </a:rPr>
                  <a:t>Λ</a:t>
                </a:r>
                <a:r>
                  <a:rPr lang="en-US" dirty="0"/>
                  <a:t>CDM) model</a:t>
                </a:r>
              </a:p>
              <a:p>
                <a:r>
                  <a:rPr lang="en-US" dirty="0"/>
                  <a:t>Attempt to remove degeneracies with other cosmological parameters and isolate </a:t>
                </a:r>
                <a:r>
                  <a:rPr lang="en-US" i="0">
                    <a:latin typeface="Cambria Math" panose="02040503050406030204" pitchFamily="18" charset="0"/>
                  </a:rPr>
                  <a:t>𝑚_𝜈</a:t>
                </a:r>
                <a:r>
                  <a:rPr lang="en-US" dirty="0"/>
                  <a:t> effects</a:t>
                </a:r>
              </a:p>
              <a:p>
                <a:endParaRPr lang="en-US" dirty="0"/>
              </a:p>
            </p:txBody>
          </p:sp>
        </mc:Fallback>
      </mc:AlternateContent>
      <p:sp>
        <p:nvSpPr>
          <p:cNvPr id="4" name="Slide Number Placeholder 3"/>
          <p:cNvSpPr>
            <a:spLocks noGrp="1"/>
          </p:cNvSpPr>
          <p:nvPr>
            <p:ph type="sldNum" sz="quarter" idx="5"/>
          </p:nvPr>
        </p:nvSpPr>
        <p:spPr/>
        <p:txBody>
          <a:bodyPr/>
          <a:lstStyle/>
          <a:p>
            <a:fld id="{F1E5BB33-9EA9-E746-B369-434DCCEEEC64}" type="slidenum">
              <a:rPr lang="en-US" smtClean="0"/>
              <a:t>7</a:t>
            </a:fld>
            <a:endParaRPr lang="en-US"/>
          </a:p>
        </p:txBody>
      </p:sp>
    </p:spTree>
    <p:extLst>
      <p:ext uri="{BB962C8B-B14F-4D97-AF65-F5344CB8AC3E}">
        <p14:creationId xmlns:p14="http://schemas.microsoft.com/office/powerpoint/2010/main" val="477784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5BB33-9EA9-E746-B369-434DCCEEEC64}" type="slidenum">
              <a:rPr lang="en-US" smtClean="0"/>
              <a:t>15</a:t>
            </a:fld>
            <a:endParaRPr lang="en-US"/>
          </a:p>
        </p:txBody>
      </p:sp>
    </p:spTree>
    <p:extLst>
      <p:ext uri="{BB962C8B-B14F-4D97-AF65-F5344CB8AC3E}">
        <p14:creationId xmlns:p14="http://schemas.microsoft.com/office/powerpoint/2010/main" val="994296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C2AA0711-013D-5141-BC13-D3A83505AEC9}" type="datetime1">
              <a:rPr lang="en-HK" smtClean="0"/>
              <a:t>14/1/2025</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540427FD-0CF2-BA4B-A240-FDDF11719DB2}" type="slidenum">
              <a:rPr lang="en-US" smtClean="0"/>
              <a:t>‹#›</a:t>
            </a:fld>
            <a:endParaRPr lang="en-US"/>
          </a:p>
        </p:txBody>
      </p:sp>
    </p:spTree>
    <p:extLst>
      <p:ext uri="{BB962C8B-B14F-4D97-AF65-F5344CB8AC3E}">
        <p14:creationId xmlns:p14="http://schemas.microsoft.com/office/powerpoint/2010/main" val="3300061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6DE08E-5EAF-3B4F-82AA-318FAD0EC930}" type="datetime1">
              <a:rPr lang="en-HK" smtClean="0"/>
              <a:t>14/1/2025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427FD-0CF2-BA4B-A240-FDDF11719DB2}" type="slidenum">
              <a:rPr lang="en-US" smtClean="0"/>
              <a:t>‹#›</a:t>
            </a:fld>
            <a:endParaRPr lang="en-US"/>
          </a:p>
        </p:txBody>
      </p:sp>
    </p:spTree>
    <p:extLst>
      <p:ext uri="{BB962C8B-B14F-4D97-AF65-F5344CB8AC3E}">
        <p14:creationId xmlns:p14="http://schemas.microsoft.com/office/powerpoint/2010/main" val="110375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7075D858-08FA-8941-AF6F-471C9B528AD4}" type="datetime1">
              <a:rPr lang="en-HK" smtClean="0"/>
              <a:t>14/1/2025</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540427FD-0CF2-BA4B-A240-FDDF11719DB2}" type="slidenum">
              <a:rPr lang="en-US" smtClean="0"/>
              <a:t>‹#›</a:t>
            </a:fld>
            <a:endParaRPr lang="en-US"/>
          </a:p>
        </p:txBody>
      </p:sp>
    </p:spTree>
    <p:extLst>
      <p:ext uri="{BB962C8B-B14F-4D97-AF65-F5344CB8AC3E}">
        <p14:creationId xmlns:p14="http://schemas.microsoft.com/office/powerpoint/2010/main" val="1457260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D1D9D2-828D-6F43-8212-C62D83B69847}" type="datetime1">
              <a:rPr lang="en-HK" smtClean="0"/>
              <a:t>14/1/2025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540427FD-0CF2-BA4B-A240-FDDF11719DB2}" type="slidenum">
              <a:rPr lang="en-US" smtClean="0"/>
              <a:t>‹#›</a:t>
            </a:fld>
            <a:endParaRPr lang="en-US"/>
          </a:p>
        </p:txBody>
      </p:sp>
    </p:spTree>
    <p:extLst>
      <p:ext uri="{BB962C8B-B14F-4D97-AF65-F5344CB8AC3E}">
        <p14:creationId xmlns:p14="http://schemas.microsoft.com/office/powerpoint/2010/main" val="2850426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12AA7D0-9C62-9D4F-92D7-CE99C4D30DF1}" type="datetime1">
              <a:rPr lang="en-HK" smtClean="0"/>
              <a:t>14/1/2025</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540427FD-0CF2-BA4B-A240-FDDF11719DB2}" type="slidenum">
              <a:rPr lang="en-US" smtClean="0"/>
              <a:t>‹#›</a:t>
            </a:fld>
            <a:endParaRPr lang="en-US"/>
          </a:p>
        </p:txBody>
      </p:sp>
    </p:spTree>
    <p:extLst>
      <p:ext uri="{BB962C8B-B14F-4D97-AF65-F5344CB8AC3E}">
        <p14:creationId xmlns:p14="http://schemas.microsoft.com/office/powerpoint/2010/main" val="3266383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75E852-9E3B-3B41-81EA-81AF5D50DF97}" type="datetime1">
              <a:rPr lang="en-HK" smtClean="0"/>
              <a:t>14/1/2025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427FD-0CF2-BA4B-A240-FDDF11719DB2}" type="slidenum">
              <a:rPr lang="en-US" smtClean="0"/>
              <a:t>‹#›</a:t>
            </a:fld>
            <a:endParaRPr lang="en-US"/>
          </a:p>
        </p:txBody>
      </p:sp>
    </p:spTree>
    <p:extLst>
      <p:ext uri="{BB962C8B-B14F-4D97-AF65-F5344CB8AC3E}">
        <p14:creationId xmlns:p14="http://schemas.microsoft.com/office/powerpoint/2010/main" val="2427995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F31101-E2C6-9E4E-8B4C-0ED674E7E302}" type="datetime1">
              <a:rPr lang="en-HK" smtClean="0"/>
              <a:t>14/1/2025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0427FD-0CF2-BA4B-A240-FDDF11719DB2}" type="slidenum">
              <a:rPr lang="en-US" smtClean="0"/>
              <a:t>‹#›</a:t>
            </a:fld>
            <a:endParaRPr lang="en-US"/>
          </a:p>
        </p:txBody>
      </p:sp>
    </p:spTree>
    <p:extLst>
      <p:ext uri="{BB962C8B-B14F-4D97-AF65-F5344CB8AC3E}">
        <p14:creationId xmlns:p14="http://schemas.microsoft.com/office/powerpoint/2010/main" val="2465565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AFF19C-39F6-4045-8D3F-9FC4511A129A}" type="datetime1">
              <a:rPr lang="en-HK" smtClean="0"/>
              <a:t>14/1/2025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0427FD-0CF2-BA4B-A240-FDDF11719DB2}" type="slidenum">
              <a:rPr lang="en-US" smtClean="0"/>
              <a:t>‹#›</a:t>
            </a:fld>
            <a:endParaRPr lang="en-US"/>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Tree>
    <p:extLst>
      <p:ext uri="{BB962C8B-B14F-4D97-AF65-F5344CB8AC3E}">
        <p14:creationId xmlns:p14="http://schemas.microsoft.com/office/powerpoint/2010/main" val="3436375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0C08A-DEEE-EA45-A1FC-BDC11DD64EFF}" type="datetime1">
              <a:rPr lang="en-HK" smtClean="0"/>
              <a:t>14/1/2025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0427FD-0CF2-BA4B-A240-FDDF11719DB2}" type="slidenum">
              <a:rPr lang="en-US" smtClean="0"/>
              <a:t>‹#›</a:t>
            </a:fld>
            <a:endParaRPr lang="en-US"/>
          </a:p>
        </p:txBody>
      </p:sp>
    </p:spTree>
    <p:extLst>
      <p:ext uri="{BB962C8B-B14F-4D97-AF65-F5344CB8AC3E}">
        <p14:creationId xmlns:p14="http://schemas.microsoft.com/office/powerpoint/2010/main" val="16343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4DBD9692-CA56-3B48-881C-FA478BCB4592}" type="datetime1">
              <a:rPr lang="en-HK" smtClean="0"/>
              <a:t>14/1/2025</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540427FD-0CF2-BA4B-A240-FDDF11719DB2}" type="slidenum">
              <a:rPr lang="en-US" smtClean="0"/>
              <a:t>‹#›</a:t>
            </a:fld>
            <a:endParaRPr lang="en-US"/>
          </a:p>
        </p:txBody>
      </p:sp>
    </p:spTree>
    <p:extLst>
      <p:ext uri="{BB962C8B-B14F-4D97-AF65-F5344CB8AC3E}">
        <p14:creationId xmlns:p14="http://schemas.microsoft.com/office/powerpoint/2010/main" val="4033959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70280ED-FA5F-934C-8F41-C44F40AF112F}" type="datetime1">
              <a:rPr lang="en-HK" smtClean="0"/>
              <a:t>14/1/2025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427FD-0CF2-BA4B-A240-FDDF11719DB2}" type="slidenum">
              <a:rPr lang="en-US" smtClean="0"/>
              <a:t>‹#›</a:t>
            </a:fld>
            <a:endParaRPr lang="en-US"/>
          </a:p>
        </p:txBody>
      </p:sp>
    </p:spTree>
    <p:extLst>
      <p:ext uri="{BB962C8B-B14F-4D97-AF65-F5344CB8AC3E}">
        <p14:creationId xmlns:p14="http://schemas.microsoft.com/office/powerpoint/2010/main" val="3362659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4E00D622-70C1-8147-AB5C-783B1526E7ED}" type="datetime1">
              <a:rPr lang="en-HK" smtClean="0"/>
              <a:t>14/1/2025</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540427FD-0CF2-BA4B-A240-FDDF11719DB2}"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35402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27.emf"/><Relationship Id="rId7" Type="http://schemas.openxmlformats.org/officeDocument/2006/relationships/image" Target="../media/image41.png"/><Relationship Id="rId2" Type="http://schemas.openxmlformats.org/officeDocument/2006/relationships/image" Target="../media/image26.emf"/><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29.emf"/><Relationship Id="rId10" Type="http://schemas.openxmlformats.org/officeDocument/2006/relationships/image" Target="../media/image44.png"/><Relationship Id="rId4" Type="http://schemas.openxmlformats.org/officeDocument/2006/relationships/image" Target="../media/image28.emf"/><Relationship Id="rId9" Type="http://schemas.openxmlformats.org/officeDocument/2006/relationships/image" Target="../media/image43.png"/></Relationships>
</file>

<file path=ppt/slides/_rels/slide1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31.emf"/><Relationship Id="rId7" Type="http://schemas.openxmlformats.org/officeDocument/2006/relationships/image" Target="../media/image50.png"/><Relationship Id="rId2" Type="http://schemas.openxmlformats.org/officeDocument/2006/relationships/image" Target="../media/image30.emf"/><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33.emf"/><Relationship Id="rId10" Type="http://schemas.openxmlformats.org/officeDocument/2006/relationships/image" Target="../media/image53.png"/><Relationship Id="rId4" Type="http://schemas.openxmlformats.org/officeDocument/2006/relationships/image" Target="../media/image32.emf"/><Relationship Id="rId9" Type="http://schemas.openxmlformats.org/officeDocument/2006/relationships/image" Target="../media/image52.png"/></Relationships>
</file>

<file path=ppt/slides/_rels/slide1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1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57.png"/><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image" Target="../media/image37.emf"/></Relationships>
</file>

<file path=ppt/slides/_rels/slide1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1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7.xml"/><Relationship Id="rId5" Type="http://schemas.openxmlformats.org/officeDocument/2006/relationships/image" Target="../media/image70.png"/><Relationship Id="rId4" Type="http://schemas.openxmlformats.org/officeDocument/2006/relationships/image" Target="../media/image69.png"/></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8.png"/><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5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21.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58.emf"/><Relationship Id="rId7" Type="http://schemas.openxmlformats.org/officeDocument/2006/relationships/image" Target="../media/image83.png"/><Relationship Id="rId2" Type="http://schemas.openxmlformats.org/officeDocument/2006/relationships/image" Target="../media/image57.emf"/><Relationship Id="rId1" Type="http://schemas.openxmlformats.org/officeDocument/2006/relationships/slideLayout" Target="../slideLayouts/slideLayout7.xml"/><Relationship Id="rId6" Type="http://schemas.openxmlformats.org/officeDocument/2006/relationships/image" Target="../media/image82.png"/><Relationship Id="rId5" Type="http://schemas.openxmlformats.org/officeDocument/2006/relationships/image" Target="../media/image60.emf"/><Relationship Id="rId4" Type="http://schemas.openxmlformats.org/officeDocument/2006/relationships/image" Target="../media/image59.emf"/></Relationships>
</file>

<file path=ppt/slides/_rels/slide22.xml.rels><?xml version="1.0" encoding="UTF-8" standalone="yes"?>
<Relationships xmlns="http://schemas.openxmlformats.org/package/2006/relationships"><Relationship Id="rId3" Type="http://schemas.openxmlformats.org/officeDocument/2006/relationships/image" Target="../media/image62.emf"/><Relationship Id="rId7" Type="http://schemas.openxmlformats.org/officeDocument/2006/relationships/image" Target="../media/image90.png"/><Relationship Id="rId2" Type="http://schemas.openxmlformats.org/officeDocument/2006/relationships/image" Target="../media/image61.emf"/><Relationship Id="rId1" Type="http://schemas.openxmlformats.org/officeDocument/2006/relationships/slideLayout" Target="../slideLayouts/slideLayout7.xml"/><Relationship Id="rId6" Type="http://schemas.openxmlformats.org/officeDocument/2006/relationships/image" Target="../media/image89.png"/><Relationship Id="rId5" Type="http://schemas.openxmlformats.org/officeDocument/2006/relationships/image" Target="../media/image64.emf"/><Relationship Id="rId4" Type="http://schemas.openxmlformats.org/officeDocument/2006/relationships/image" Target="../media/image63.emf"/></Relationships>
</file>

<file path=ppt/slides/_rels/slide23.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4.png"/><Relationship Id="rId7"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19.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22.emf"/><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25.emf"/><Relationship Id="rId4" Type="http://schemas.openxmlformats.org/officeDocument/2006/relationships/image" Target="../media/image2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B8469-67DF-6C4C-B1E9-2F9D3BA60AE2}"/>
              </a:ext>
            </a:extLst>
          </p:cNvPr>
          <p:cNvSpPr>
            <a:spLocks noGrp="1"/>
          </p:cNvSpPr>
          <p:nvPr>
            <p:ph type="ctrTitle"/>
          </p:nvPr>
        </p:nvSpPr>
        <p:spPr/>
        <p:txBody>
          <a:bodyPr/>
          <a:lstStyle/>
          <a:p>
            <a:pPr algn="ctr"/>
            <a:r>
              <a:rPr lang="en-US" dirty="0">
                <a:solidFill>
                  <a:schemeClr val="tx1"/>
                </a:solidFill>
              </a:rPr>
              <a:t>Measuring Relic Neutrino Effects Against Galaxy Cluster Formation Simulations</a:t>
            </a:r>
            <a:endParaRPr lang="en-US" dirty="0"/>
          </a:p>
        </p:txBody>
      </p:sp>
      <p:sp>
        <p:nvSpPr>
          <p:cNvPr id="4" name="TextBox 3">
            <a:extLst>
              <a:ext uri="{FF2B5EF4-FFF2-40B4-BE49-F238E27FC236}">
                <a16:creationId xmlns:a16="http://schemas.microsoft.com/office/drawing/2014/main" id="{CA958956-A667-1E4D-B950-64A12D279017}"/>
              </a:ext>
            </a:extLst>
          </p:cNvPr>
          <p:cNvSpPr txBox="1"/>
          <p:nvPr/>
        </p:nvSpPr>
        <p:spPr>
          <a:xfrm>
            <a:off x="428791" y="3877732"/>
            <a:ext cx="11272142" cy="1815882"/>
          </a:xfrm>
          <a:prstGeom prst="rect">
            <a:avLst/>
          </a:prstGeom>
          <a:noFill/>
        </p:spPr>
        <p:txBody>
          <a:bodyPr wrap="square" rtlCol="0">
            <a:spAutoFit/>
          </a:bodyPr>
          <a:lstStyle/>
          <a:p>
            <a:pPr algn="ctr"/>
            <a:r>
              <a:rPr lang="en-US" sz="2200" dirty="0">
                <a:solidFill>
                  <a:schemeClr val="bg1"/>
                </a:solidFill>
                <a:latin typeface="Cambria" panose="02040503050406030204" pitchFamily="18" charset="0"/>
                <a:cs typeface="Adobe Arabic" panose="02040503050201020203" pitchFamily="18" charset="-78"/>
              </a:rPr>
              <a:t>Au Wang To Anthony (HKUST)</a:t>
            </a:r>
          </a:p>
          <a:p>
            <a:pPr algn="ctr"/>
            <a:endParaRPr lang="en-HK" dirty="0">
              <a:solidFill>
                <a:schemeClr val="bg1"/>
              </a:solidFill>
              <a:latin typeface="Cambria" panose="02040503050406030204" pitchFamily="18" charset="0"/>
              <a:cs typeface="Adobe Arabic" panose="02040503050201020203" pitchFamily="18" charset="-78"/>
            </a:endParaRPr>
          </a:p>
          <a:p>
            <a:pPr algn="ctr"/>
            <a:r>
              <a:rPr lang="en-US" dirty="0">
                <a:solidFill>
                  <a:schemeClr val="bg1"/>
                </a:solidFill>
                <a:latin typeface="Cambria" panose="02040503050406030204" pitchFamily="18" charset="0"/>
                <a:cs typeface="Adobe Arabic" panose="02040503050201020203" pitchFamily="18" charset="-78"/>
              </a:rPr>
              <a:t>Prof. Kirill Prokofiev (HKUST) 		Prof. Tom Broadhurst (University of the Basque Country)</a:t>
            </a:r>
          </a:p>
          <a:p>
            <a:pPr algn="ctr"/>
            <a:endParaRPr lang="en-HK" dirty="0">
              <a:solidFill>
                <a:schemeClr val="bg1"/>
              </a:solidFill>
              <a:latin typeface="Cambria" panose="02040503050406030204" pitchFamily="18" charset="0"/>
              <a:cs typeface="Adobe Arabic" panose="02040503050201020203" pitchFamily="18" charset="-78"/>
            </a:endParaRPr>
          </a:p>
          <a:p>
            <a:pPr algn="ctr"/>
            <a:endParaRPr lang="en-HK" dirty="0">
              <a:solidFill>
                <a:schemeClr val="bg1"/>
              </a:solidFill>
              <a:latin typeface="Cambria" panose="02040503050406030204" pitchFamily="18" charset="0"/>
              <a:cs typeface="Adobe Arabic" panose="02040503050201020203" pitchFamily="18" charset="-78"/>
            </a:endParaRPr>
          </a:p>
          <a:p>
            <a:endParaRPr lang="en-US" dirty="0">
              <a:latin typeface="Cambria" panose="02040503050406030204" pitchFamily="18" charset="0"/>
              <a:cs typeface="Adobe Arabic" panose="02040503050201020203" pitchFamily="18" charset="-78"/>
            </a:endParaRPr>
          </a:p>
        </p:txBody>
      </p:sp>
      <p:sp>
        <p:nvSpPr>
          <p:cNvPr id="5" name="Slide Number Placeholder 4">
            <a:extLst>
              <a:ext uri="{FF2B5EF4-FFF2-40B4-BE49-F238E27FC236}">
                <a16:creationId xmlns:a16="http://schemas.microsoft.com/office/drawing/2014/main" id="{8B0DE9F8-AFF7-FE4A-80BB-7784B019A569}"/>
              </a:ext>
            </a:extLst>
          </p:cNvPr>
          <p:cNvSpPr>
            <a:spLocks noGrp="1"/>
          </p:cNvSpPr>
          <p:nvPr>
            <p:ph type="sldNum" sz="quarter" idx="12"/>
          </p:nvPr>
        </p:nvSpPr>
        <p:spPr/>
        <p:txBody>
          <a:bodyPr/>
          <a:lstStyle/>
          <a:p>
            <a:fld id="{540427FD-0CF2-BA4B-A240-FDDF11719DB2}" type="slidenum">
              <a:rPr lang="en-US" smtClean="0"/>
              <a:t>1</a:t>
            </a:fld>
            <a:endParaRPr lang="en-US"/>
          </a:p>
        </p:txBody>
      </p:sp>
    </p:spTree>
    <p:extLst>
      <p:ext uri="{BB962C8B-B14F-4D97-AF65-F5344CB8AC3E}">
        <p14:creationId xmlns:p14="http://schemas.microsoft.com/office/powerpoint/2010/main" val="308679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4DEDF0-BA3D-5642-8F87-439E467A31AF}"/>
              </a:ext>
            </a:extLst>
          </p:cNvPr>
          <p:cNvSpPr>
            <a:spLocks noGrp="1"/>
          </p:cNvSpPr>
          <p:nvPr>
            <p:ph type="sldNum" sz="quarter" idx="12"/>
          </p:nvPr>
        </p:nvSpPr>
        <p:spPr/>
        <p:txBody>
          <a:bodyPr/>
          <a:lstStyle/>
          <a:p>
            <a:fld id="{540427FD-0CF2-BA4B-A240-FDDF11719DB2}" type="slidenum">
              <a:rPr lang="en-US" smtClean="0"/>
              <a:t>10</a:t>
            </a:fld>
            <a:endParaRPr lang="en-US"/>
          </a:p>
        </p:txBody>
      </p:sp>
      <p:pic>
        <p:nvPicPr>
          <p:cNvPr id="3" name="Picture 2">
            <a:extLst>
              <a:ext uri="{FF2B5EF4-FFF2-40B4-BE49-F238E27FC236}">
                <a16:creationId xmlns:a16="http://schemas.microsoft.com/office/drawing/2014/main" id="{29554BB6-B3E7-A442-B57E-682E3E182F92}"/>
              </a:ext>
            </a:extLst>
          </p:cNvPr>
          <p:cNvPicPr>
            <a:picLocks noChangeAspect="1"/>
          </p:cNvPicPr>
          <p:nvPr/>
        </p:nvPicPr>
        <p:blipFill>
          <a:blip r:embed="rId2"/>
          <a:stretch>
            <a:fillRect/>
          </a:stretch>
        </p:blipFill>
        <p:spPr>
          <a:xfrm>
            <a:off x="423837" y="659756"/>
            <a:ext cx="3871751" cy="3110400"/>
          </a:xfrm>
          <a:prstGeom prst="rect">
            <a:avLst/>
          </a:prstGeom>
        </p:spPr>
      </p:pic>
      <p:pic>
        <p:nvPicPr>
          <p:cNvPr id="4" name="Picture 3">
            <a:extLst>
              <a:ext uri="{FF2B5EF4-FFF2-40B4-BE49-F238E27FC236}">
                <a16:creationId xmlns:a16="http://schemas.microsoft.com/office/drawing/2014/main" id="{DFD65D99-377E-D345-B148-A3CA42606735}"/>
              </a:ext>
            </a:extLst>
          </p:cNvPr>
          <p:cNvPicPr>
            <a:picLocks noChangeAspect="1"/>
          </p:cNvPicPr>
          <p:nvPr/>
        </p:nvPicPr>
        <p:blipFill>
          <a:blip r:embed="rId3"/>
          <a:stretch>
            <a:fillRect/>
          </a:stretch>
        </p:blipFill>
        <p:spPr>
          <a:xfrm>
            <a:off x="4295588" y="659756"/>
            <a:ext cx="3871752" cy="3110400"/>
          </a:xfrm>
          <a:prstGeom prst="rect">
            <a:avLst/>
          </a:prstGeom>
        </p:spPr>
      </p:pic>
      <p:pic>
        <p:nvPicPr>
          <p:cNvPr id="5" name="Picture 4">
            <a:extLst>
              <a:ext uri="{FF2B5EF4-FFF2-40B4-BE49-F238E27FC236}">
                <a16:creationId xmlns:a16="http://schemas.microsoft.com/office/drawing/2014/main" id="{DCE2E88E-BF95-F141-9001-8404AD3617A1}"/>
              </a:ext>
            </a:extLst>
          </p:cNvPr>
          <p:cNvPicPr>
            <a:picLocks noChangeAspect="1"/>
          </p:cNvPicPr>
          <p:nvPr/>
        </p:nvPicPr>
        <p:blipFill>
          <a:blip r:embed="rId4"/>
          <a:stretch>
            <a:fillRect/>
          </a:stretch>
        </p:blipFill>
        <p:spPr>
          <a:xfrm>
            <a:off x="423836" y="3747600"/>
            <a:ext cx="3871752" cy="3110400"/>
          </a:xfrm>
          <a:prstGeom prst="rect">
            <a:avLst/>
          </a:prstGeom>
        </p:spPr>
      </p:pic>
      <p:pic>
        <p:nvPicPr>
          <p:cNvPr id="6" name="Picture 5">
            <a:extLst>
              <a:ext uri="{FF2B5EF4-FFF2-40B4-BE49-F238E27FC236}">
                <a16:creationId xmlns:a16="http://schemas.microsoft.com/office/drawing/2014/main" id="{E74E8D5D-D12C-B340-8C57-9E23B7438023}"/>
              </a:ext>
            </a:extLst>
          </p:cNvPr>
          <p:cNvPicPr>
            <a:picLocks noChangeAspect="1"/>
          </p:cNvPicPr>
          <p:nvPr/>
        </p:nvPicPr>
        <p:blipFill>
          <a:blip r:embed="rId5"/>
          <a:stretch>
            <a:fillRect/>
          </a:stretch>
        </p:blipFill>
        <p:spPr>
          <a:xfrm>
            <a:off x="4295588" y="3770156"/>
            <a:ext cx="3871752" cy="3110400"/>
          </a:xfrm>
          <a:prstGeom prst="rect">
            <a:avLst/>
          </a:prstGeom>
        </p:spPr>
      </p:pic>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B651BE48-B606-C448-AE4F-A4ADA689AC30}"/>
                  </a:ext>
                </a:extLst>
              </p:cNvPr>
              <p:cNvSpPr/>
              <p:nvPr/>
            </p:nvSpPr>
            <p:spPr>
              <a:xfrm>
                <a:off x="1171694" y="2807542"/>
                <a:ext cx="2376035" cy="3863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m:oMathPara>
                </a14:m>
                <a:endParaRPr lang="en-US" dirty="0"/>
              </a:p>
            </p:txBody>
          </p:sp>
        </mc:Choice>
        <mc:Fallback xmlns="">
          <p:sp>
            <p:nvSpPr>
              <p:cNvPr id="7" name="Rectangle 6">
                <a:extLst>
                  <a:ext uri="{FF2B5EF4-FFF2-40B4-BE49-F238E27FC236}">
                    <a16:creationId xmlns:a16="http://schemas.microsoft.com/office/drawing/2014/main" id="{B651BE48-B606-C448-AE4F-A4ADA689AC30}"/>
                  </a:ext>
                </a:extLst>
              </p:cNvPr>
              <p:cNvSpPr>
                <a:spLocks noRot="1" noChangeAspect="1" noMove="1" noResize="1" noEditPoints="1" noAdjustHandles="1" noChangeArrowheads="1" noChangeShapeType="1" noTextEdit="1"/>
              </p:cNvSpPr>
              <p:nvPr/>
            </p:nvSpPr>
            <p:spPr>
              <a:xfrm>
                <a:off x="1171694" y="2807542"/>
                <a:ext cx="2376035" cy="386388"/>
              </a:xfrm>
              <a:prstGeom prst="rect">
                <a:avLst/>
              </a:prstGeom>
              <a:blipFill>
                <a:blip r:embed="rId6"/>
                <a:stretch>
                  <a:fillRect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9821E323-C8AA-764E-94C2-B8D7F02BFAE5}"/>
                  </a:ext>
                </a:extLst>
              </p:cNvPr>
              <p:cNvSpPr/>
              <p:nvPr/>
            </p:nvSpPr>
            <p:spPr>
              <a:xfrm>
                <a:off x="4867115" y="2807542"/>
                <a:ext cx="2552365" cy="3863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≥1.4×</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m:oMathPara>
                </a14:m>
                <a:endParaRPr lang="en-US" dirty="0"/>
              </a:p>
            </p:txBody>
          </p:sp>
        </mc:Choice>
        <mc:Fallback xmlns="">
          <p:sp>
            <p:nvSpPr>
              <p:cNvPr id="8" name="Rectangle 7">
                <a:extLst>
                  <a:ext uri="{FF2B5EF4-FFF2-40B4-BE49-F238E27FC236}">
                    <a16:creationId xmlns:a16="http://schemas.microsoft.com/office/drawing/2014/main" id="{9821E323-C8AA-764E-94C2-B8D7F02BFAE5}"/>
                  </a:ext>
                </a:extLst>
              </p:cNvPr>
              <p:cNvSpPr>
                <a:spLocks noRot="1" noChangeAspect="1" noMove="1" noResize="1" noEditPoints="1" noAdjustHandles="1" noChangeArrowheads="1" noChangeShapeType="1" noTextEdit="1"/>
              </p:cNvSpPr>
              <p:nvPr/>
            </p:nvSpPr>
            <p:spPr>
              <a:xfrm>
                <a:off x="4867115" y="2807542"/>
                <a:ext cx="2552365" cy="386388"/>
              </a:xfrm>
              <a:prstGeom prst="rect">
                <a:avLst/>
              </a:prstGeom>
              <a:blipFill>
                <a:blip r:embed="rId7"/>
                <a:stretch>
                  <a:fillRect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ED0E6DEC-D5CC-7243-9312-019409070EE1}"/>
                  </a:ext>
                </a:extLst>
              </p:cNvPr>
              <p:cNvSpPr/>
              <p:nvPr/>
            </p:nvSpPr>
            <p:spPr>
              <a:xfrm>
                <a:off x="1171694" y="5917942"/>
                <a:ext cx="2376035" cy="3863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m:oMathPara>
                </a14:m>
                <a:endParaRPr lang="en-US" dirty="0"/>
              </a:p>
            </p:txBody>
          </p:sp>
        </mc:Choice>
        <mc:Fallback xmlns="">
          <p:sp>
            <p:nvSpPr>
              <p:cNvPr id="9" name="Rectangle 8">
                <a:extLst>
                  <a:ext uri="{FF2B5EF4-FFF2-40B4-BE49-F238E27FC236}">
                    <a16:creationId xmlns:a16="http://schemas.microsoft.com/office/drawing/2014/main" id="{ED0E6DEC-D5CC-7243-9312-019409070EE1}"/>
                  </a:ext>
                </a:extLst>
              </p:cNvPr>
              <p:cNvSpPr>
                <a:spLocks noRot="1" noChangeAspect="1" noMove="1" noResize="1" noEditPoints="1" noAdjustHandles="1" noChangeArrowheads="1" noChangeShapeType="1" noTextEdit="1"/>
              </p:cNvSpPr>
              <p:nvPr/>
            </p:nvSpPr>
            <p:spPr>
              <a:xfrm>
                <a:off x="1171694" y="5917942"/>
                <a:ext cx="2376035" cy="386388"/>
              </a:xfrm>
              <a:prstGeom prst="rect">
                <a:avLst/>
              </a:prstGeom>
              <a:blipFill>
                <a:blip r:embed="rId6"/>
                <a:stretch>
                  <a:fillRect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27287703-74D0-844A-BABF-0DD54CE9DA0A}"/>
                  </a:ext>
                </a:extLst>
              </p:cNvPr>
              <p:cNvSpPr/>
              <p:nvPr/>
            </p:nvSpPr>
            <p:spPr>
              <a:xfrm>
                <a:off x="4955281" y="5917942"/>
                <a:ext cx="2552365" cy="3863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≥1.4×</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m:oMathPara>
                </a14:m>
                <a:endParaRPr lang="en-US" dirty="0"/>
              </a:p>
            </p:txBody>
          </p:sp>
        </mc:Choice>
        <mc:Fallback xmlns="">
          <p:sp>
            <p:nvSpPr>
              <p:cNvPr id="10" name="Rectangle 9">
                <a:extLst>
                  <a:ext uri="{FF2B5EF4-FFF2-40B4-BE49-F238E27FC236}">
                    <a16:creationId xmlns:a16="http://schemas.microsoft.com/office/drawing/2014/main" id="{27287703-74D0-844A-BABF-0DD54CE9DA0A}"/>
                  </a:ext>
                </a:extLst>
              </p:cNvPr>
              <p:cNvSpPr>
                <a:spLocks noRot="1" noChangeAspect="1" noMove="1" noResize="1" noEditPoints="1" noAdjustHandles="1" noChangeArrowheads="1" noChangeShapeType="1" noTextEdit="1"/>
              </p:cNvSpPr>
              <p:nvPr/>
            </p:nvSpPr>
            <p:spPr>
              <a:xfrm>
                <a:off x="4955281" y="5917942"/>
                <a:ext cx="2552365" cy="386388"/>
              </a:xfrm>
              <a:prstGeom prst="rect">
                <a:avLst/>
              </a:prstGeom>
              <a:blipFill>
                <a:blip r:embed="rId8"/>
                <a:stretch>
                  <a:fillRect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363ED80-4EC3-F442-8789-C84EA6B69F5C}"/>
                  </a:ext>
                </a:extLst>
              </p:cNvPr>
              <p:cNvSpPr txBox="1"/>
              <p:nvPr/>
            </p:nvSpPr>
            <p:spPr>
              <a:xfrm>
                <a:off x="8274571" y="1635014"/>
                <a:ext cx="3476081" cy="923330"/>
              </a:xfrm>
              <a:prstGeom prst="rect">
                <a:avLst/>
              </a:prstGeom>
              <a:noFill/>
            </p:spPr>
            <p:txBody>
              <a:bodyPr wrap="square" rtlCol="0">
                <a:spAutoFit/>
              </a:bodyPr>
              <a:lstStyle/>
              <a:p>
                <a:pPr algn="ctr"/>
                <a:r>
                  <a:rPr lang="en-US" b="1" dirty="0"/>
                  <a:t>Conventional model</a:t>
                </a:r>
              </a:p>
              <a:p>
                <a:pPr marL="285750"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oMath>
                </a14:m>
                <a:r>
                  <a:rPr lang="en-US" dirty="0"/>
                  <a:t> increases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oMath>
                </a14:m>
                <a:r>
                  <a:rPr lang="en-US" dirty="0"/>
                  <a:t>.</a:t>
                </a:r>
              </a:p>
              <a:p>
                <a:pPr marL="285750" indent="-285750">
                  <a:buFont typeface="Arial" panose="020B0604020202020204" pitchFamily="34" charset="0"/>
                  <a:buChar char="•"/>
                </a:pPr>
                <a:r>
                  <a:rPr lang="en-US" dirty="0"/>
                  <a:t>Large distinctions between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a:t>
                </a:r>
              </a:p>
            </p:txBody>
          </p:sp>
        </mc:Choice>
        <mc:Fallback xmlns="">
          <p:sp>
            <p:nvSpPr>
              <p:cNvPr id="11" name="TextBox 10">
                <a:extLst>
                  <a:ext uri="{FF2B5EF4-FFF2-40B4-BE49-F238E27FC236}">
                    <a16:creationId xmlns:a16="http://schemas.microsoft.com/office/drawing/2014/main" id="{6363ED80-4EC3-F442-8789-C84EA6B69F5C}"/>
                  </a:ext>
                </a:extLst>
              </p:cNvPr>
              <p:cNvSpPr txBox="1">
                <a:spLocks noRot="1" noChangeAspect="1" noMove="1" noResize="1" noEditPoints="1" noAdjustHandles="1" noChangeArrowheads="1" noChangeShapeType="1" noTextEdit="1"/>
              </p:cNvSpPr>
              <p:nvPr/>
            </p:nvSpPr>
            <p:spPr>
              <a:xfrm>
                <a:off x="8274571" y="1635014"/>
                <a:ext cx="3476081" cy="923330"/>
              </a:xfrm>
              <a:prstGeom prst="rect">
                <a:avLst/>
              </a:prstGeom>
              <a:blipFill>
                <a:blip r:embed="rId9"/>
                <a:stretch>
                  <a:fillRect l="-1095" t="-2740" b="-95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4B63A83-7629-8F49-B5D3-C71A25CC1C64}"/>
                  </a:ext>
                </a:extLst>
              </p:cNvPr>
              <p:cNvSpPr txBox="1"/>
              <p:nvPr/>
            </p:nvSpPr>
            <p:spPr>
              <a:xfrm>
                <a:off x="8274570" y="4478809"/>
                <a:ext cx="3476081" cy="1477328"/>
              </a:xfrm>
              <a:prstGeom prst="rect">
                <a:avLst/>
              </a:prstGeom>
              <a:noFill/>
            </p:spPr>
            <p:txBody>
              <a:bodyPr wrap="square" rtlCol="0">
                <a:spAutoFit/>
              </a:bodyPr>
              <a:lstStyle/>
              <a:p>
                <a:pPr algn="ct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𝜴</m:t>
                        </m:r>
                      </m:e>
                      <m:sub>
                        <m:r>
                          <a:rPr lang="en-US" b="1" i="1">
                            <a:latin typeface="Cambria Math" panose="02040503050406030204" pitchFamily="18" charset="0"/>
                          </a:rPr>
                          <m:t>𝝂</m:t>
                        </m:r>
                      </m:sub>
                    </m:sSub>
                  </m:oMath>
                </a14:m>
                <a:r>
                  <a:rPr lang="en-US" b="1" dirty="0"/>
                  <a:t>-scaled model</a:t>
                </a:r>
              </a:p>
              <a:p>
                <a:pPr marL="285750"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oMath>
                </a14:m>
                <a:r>
                  <a:rPr lang="en-US" dirty="0"/>
                  <a:t> increases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oMath>
                </a14:m>
                <a:r>
                  <a:rPr lang="en-US" dirty="0"/>
                  <a:t>.</a:t>
                </a:r>
              </a:p>
              <a:p>
                <a:pPr marL="285750" indent="-285750">
                  <a:buFont typeface="Arial" panose="020B0604020202020204" pitchFamily="34" charset="0"/>
                  <a:buChar char="•"/>
                </a:pPr>
                <a:r>
                  <a:rPr lang="en-US" dirty="0"/>
                  <a:t>Small distinctions between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 with ambiguity between fiducial predictions and low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a:t>
                </a:r>
              </a:p>
            </p:txBody>
          </p:sp>
        </mc:Choice>
        <mc:Fallback xmlns="">
          <p:sp>
            <p:nvSpPr>
              <p:cNvPr id="12" name="TextBox 11">
                <a:extLst>
                  <a:ext uri="{FF2B5EF4-FFF2-40B4-BE49-F238E27FC236}">
                    <a16:creationId xmlns:a16="http://schemas.microsoft.com/office/drawing/2014/main" id="{E4B63A83-7629-8F49-B5D3-C71A25CC1C64}"/>
                  </a:ext>
                </a:extLst>
              </p:cNvPr>
              <p:cNvSpPr txBox="1">
                <a:spLocks noRot="1" noChangeAspect="1" noMove="1" noResize="1" noEditPoints="1" noAdjustHandles="1" noChangeArrowheads="1" noChangeShapeType="1" noTextEdit="1"/>
              </p:cNvSpPr>
              <p:nvPr/>
            </p:nvSpPr>
            <p:spPr>
              <a:xfrm>
                <a:off x="8274570" y="4478809"/>
                <a:ext cx="3476081" cy="1477328"/>
              </a:xfrm>
              <a:prstGeom prst="rect">
                <a:avLst/>
              </a:prstGeom>
              <a:blipFill>
                <a:blip r:embed="rId10"/>
                <a:stretch>
                  <a:fillRect l="-1095" t="-1709" b="-5128"/>
                </a:stretch>
              </a:blipFill>
            </p:spPr>
            <p:txBody>
              <a:bodyPr/>
              <a:lstStyle/>
              <a:p>
                <a:r>
                  <a:rPr lang="en-US">
                    <a:noFill/>
                  </a:rPr>
                  <a:t> </a:t>
                </a:r>
              </a:p>
            </p:txBody>
          </p:sp>
        </mc:Fallback>
      </mc:AlternateContent>
    </p:spTree>
    <p:extLst>
      <p:ext uri="{BB962C8B-B14F-4D97-AF65-F5344CB8AC3E}">
        <p14:creationId xmlns:p14="http://schemas.microsoft.com/office/powerpoint/2010/main" val="2140183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4DEDF0-BA3D-5642-8F87-439E467A31AF}"/>
              </a:ext>
            </a:extLst>
          </p:cNvPr>
          <p:cNvSpPr>
            <a:spLocks noGrp="1"/>
          </p:cNvSpPr>
          <p:nvPr>
            <p:ph type="sldNum" sz="quarter" idx="12"/>
          </p:nvPr>
        </p:nvSpPr>
        <p:spPr/>
        <p:txBody>
          <a:bodyPr/>
          <a:lstStyle/>
          <a:p>
            <a:fld id="{540427FD-0CF2-BA4B-A240-FDDF11719DB2}" type="slidenum">
              <a:rPr lang="en-US" smtClean="0"/>
              <a:t>11</a:t>
            </a:fld>
            <a:endParaRPr lang="en-US"/>
          </a:p>
        </p:txBody>
      </p:sp>
      <p:pic>
        <p:nvPicPr>
          <p:cNvPr id="3" name="Picture 2">
            <a:extLst>
              <a:ext uri="{FF2B5EF4-FFF2-40B4-BE49-F238E27FC236}">
                <a16:creationId xmlns:a16="http://schemas.microsoft.com/office/drawing/2014/main" id="{29554BB6-B3E7-A442-B57E-682E3E182F92}"/>
              </a:ext>
            </a:extLst>
          </p:cNvPr>
          <p:cNvPicPr>
            <a:picLocks noChangeAspect="1"/>
          </p:cNvPicPr>
          <p:nvPr/>
        </p:nvPicPr>
        <p:blipFill>
          <a:blip r:embed="rId2"/>
          <a:stretch>
            <a:fillRect/>
          </a:stretch>
        </p:blipFill>
        <p:spPr>
          <a:xfrm>
            <a:off x="423837" y="659756"/>
            <a:ext cx="3871751" cy="3110399"/>
          </a:xfrm>
          <a:prstGeom prst="rect">
            <a:avLst/>
          </a:prstGeom>
        </p:spPr>
      </p:pic>
      <p:pic>
        <p:nvPicPr>
          <p:cNvPr id="4" name="Picture 3">
            <a:extLst>
              <a:ext uri="{FF2B5EF4-FFF2-40B4-BE49-F238E27FC236}">
                <a16:creationId xmlns:a16="http://schemas.microsoft.com/office/drawing/2014/main" id="{DFD65D99-377E-D345-B148-A3CA42606735}"/>
              </a:ext>
            </a:extLst>
          </p:cNvPr>
          <p:cNvPicPr>
            <a:picLocks noChangeAspect="1"/>
          </p:cNvPicPr>
          <p:nvPr/>
        </p:nvPicPr>
        <p:blipFill>
          <a:blip r:embed="rId3"/>
          <a:stretch>
            <a:fillRect/>
          </a:stretch>
        </p:blipFill>
        <p:spPr>
          <a:xfrm>
            <a:off x="4295588" y="681815"/>
            <a:ext cx="3871752" cy="3066281"/>
          </a:xfrm>
          <a:prstGeom prst="rect">
            <a:avLst/>
          </a:prstGeom>
        </p:spPr>
      </p:pic>
      <p:pic>
        <p:nvPicPr>
          <p:cNvPr id="5" name="Picture 4">
            <a:extLst>
              <a:ext uri="{FF2B5EF4-FFF2-40B4-BE49-F238E27FC236}">
                <a16:creationId xmlns:a16="http://schemas.microsoft.com/office/drawing/2014/main" id="{DCE2E88E-BF95-F141-9001-8404AD3617A1}"/>
              </a:ext>
            </a:extLst>
          </p:cNvPr>
          <p:cNvPicPr>
            <a:picLocks noChangeAspect="1"/>
          </p:cNvPicPr>
          <p:nvPr/>
        </p:nvPicPr>
        <p:blipFill>
          <a:blip r:embed="rId4"/>
          <a:stretch>
            <a:fillRect/>
          </a:stretch>
        </p:blipFill>
        <p:spPr>
          <a:xfrm>
            <a:off x="423836" y="3747600"/>
            <a:ext cx="3871751" cy="3110400"/>
          </a:xfrm>
          <a:prstGeom prst="rect">
            <a:avLst/>
          </a:prstGeom>
        </p:spPr>
      </p:pic>
      <p:pic>
        <p:nvPicPr>
          <p:cNvPr id="6" name="Picture 5">
            <a:extLst>
              <a:ext uri="{FF2B5EF4-FFF2-40B4-BE49-F238E27FC236}">
                <a16:creationId xmlns:a16="http://schemas.microsoft.com/office/drawing/2014/main" id="{E74E8D5D-D12C-B340-8C57-9E23B7438023}"/>
              </a:ext>
            </a:extLst>
          </p:cNvPr>
          <p:cNvPicPr>
            <a:picLocks noChangeAspect="1"/>
          </p:cNvPicPr>
          <p:nvPr/>
        </p:nvPicPr>
        <p:blipFill>
          <a:blip r:embed="rId5"/>
          <a:stretch>
            <a:fillRect/>
          </a:stretch>
        </p:blipFill>
        <p:spPr>
          <a:xfrm>
            <a:off x="4295588" y="3770156"/>
            <a:ext cx="3871751" cy="3110400"/>
          </a:xfrm>
          <a:prstGeom prst="rect">
            <a:avLst/>
          </a:prstGeom>
        </p:spPr>
      </p:pic>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B651BE48-B606-C448-AE4F-A4ADA689AC30}"/>
                  </a:ext>
                </a:extLst>
              </p:cNvPr>
              <p:cNvSpPr/>
              <p:nvPr/>
            </p:nvSpPr>
            <p:spPr>
              <a:xfrm>
                <a:off x="1171694" y="2807542"/>
                <a:ext cx="2376035" cy="3863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m:t>
                      </m:r>
                      <m:r>
                        <a:rPr lang="en-US" b="0" i="1" smtClean="0">
                          <a:latin typeface="Cambria Math" panose="02040503050406030204" pitchFamily="18" charset="0"/>
                        </a:rPr>
                        <m:t>2</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m:oMathPara>
                </a14:m>
                <a:endParaRPr lang="en-US" dirty="0"/>
              </a:p>
            </p:txBody>
          </p:sp>
        </mc:Choice>
        <mc:Fallback xmlns="">
          <p:sp>
            <p:nvSpPr>
              <p:cNvPr id="7" name="Rectangle 6">
                <a:extLst>
                  <a:ext uri="{FF2B5EF4-FFF2-40B4-BE49-F238E27FC236}">
                    <a16:creationId xmlns:a16="http://schemas.microsoft.com/office/drawing/2014/main" id="{B651BE48-B606-C448-AE4F-A4ADA689AC30}"/>
                  </a:ext>
                </a:extLst>
              </p:cNvPr>
              <p:cNvSpPr>
                <a:spLocks noRot="1" noChangeAspect="1" noMove="1" noResize="1" noEditPoints="1" noAdjustHandles="1" noChangeArrowheads="1" noChangeShapeType="1" noTextEdit="1"/>
              </p:cNvSpPr>
              <p:nvPr/>
            </p:nvSpPr>
            <p:spPr>
              <a:xfrm>
                <a:off x="1171694" y="2807542"/>
                <a:ext cx="2376035" cy="386388"/>
              </a:xfrm>
              <a:prstGeom prst="rect">
                <a:avLst/>
              </a:prstGeom>
              <a:blipFill>
                <a:blip r:embed="rId6"/>
                <a:stretch>
                  <a:fillRect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9821E323-C8AA-764E-94C2-B8D7F02BFAE5}"/>
                  </a:ext>
                </a:extLst>
              </p:cNvPr>
              <p:cNvSpPr/>
              <p:nvPr/>
            </p:nvSpPr>
            <p:spPr>
              <a:xfrm>
                <a:off x="4955280" y="2052197"/>
                <a:ext cx="2552365" cy="3863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m:t>
                      </m:r>
                      <m:r>
                        <a:rPr lang="en-US" b="0" i="1" smtClean="0">
                          <a:latin typeface="Cambria Math" panose="02040503050406030204" pitchFamily="18" charset="0"/>
                        </a:rPr>
                        <m:t>2.5</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m:oMathPara>
                </a14:m>
                <a:endParaRPr lang="en-US" dirty="0"/>
              </a:p>
            </p:txBody>
          </p:sp>
        </mc:Choice>
        <mc:Fallback xmlns="">
          <p:sp>
            <p:nvSpPr>
              <p:cNvPr id="8" name="Rectangle 7">
                <a:extLst>
                  <a:ext uri="{FF2B5EF4-FFF2-40B4-BE49-F238E27FC236}">
                    <a16:creationId xmlns:a16="http://schemas.microsoft.com/office/drawing/2014/main" id="{9821E323-C8AA-764E-94C2-B8D7F02BFAE5}"/>
                  </a:ext>
                </a:extLst>
              </p:cNvPr>
              <p:cNvSpPr>
                <a:spLocks noRot="1" noChangeAspect="1" noMove="1" noResize="1" noEditPoints="1" noAdjustHandles="1" noChangeArrowheads="1" noChangeShapeType="1" noTextEdit="1"/>
              </p:cNvSpPr>
              <p:nvPr/>
            </p:nvSpPr>
            <p:spPr>
              <a:xfrm>
                <a:off x="4955280" y="2052197"/>
                <a:ext cx="2552365" cy="386388"/>
              </a:xfrm>
              <a:prstGeom prst="rect">
                <a:avLst/>
              </a:prstGeom>
              <a:blipFill>
                <a:blip r:embed="rId7"/>
                <a:stretch>
                  <a:fillRect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ED0E6DEC-D5CC-7243-9312-019409070EE1}"/>
                  </a:ext>
                </a:extLst>
              </p:cNvPr>
              <p:cNvSpPr/>
              <p:nvPr/>
            </p:nvSpPr>
            <p:spPr>
              <a:xfrm>
                <a:off x="1171694" y="5917942"/>
                <a:ext cx="2376035" cy="3863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m:t>
                      </m:r>
                      <m:r>
                        <a:rPr lang="en-US" b="0" i="1" smtClean="0">
                          <a:latin typeface="Cambria Math" panose="02040503050406030204" pitchFamily="18" charset="0"/>
                        </a:rPr>
                        <m:t>2</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m:oMathPara>
                </a14:m>
                <a:endParaRPr lang="en-US" dirty="0"/>
              </a:p>
            </p:txBody>
          </p:sp>
        </mc:Choice>
        <mc:Fallback xmlns="">
          <p:sp>
            <p:nvSpPr>
              <p:cNvPr id="9" name="Rectangle 8">
                <a:extLst>
                  <a:ext uri="{FF2B5EF4-FFF2-40B4-BE49-F238E27FC236}">
                    <a16:creationId xmlns:a16="http://schemas.microsoft.com/office/drawing/2014/main" id="{ED0E6DEC-D5CC-7243-9312-019409070EE1}"/>
                  </a:ext>
                </a:extLst>
              </p:cNvPr>
              <p:cNvSpPr>
                <a:spLocks noRot="1" noChangeAspect="1" noMove="1" noResize="1" noEditPoints="1" noAdjustHandles="1" noChangeArrowheads="1" noChangeShapeType="1" noTextEdit="1"/>
              </p:cNvSpPr>
              <p:nvPr/>
            </p:nvSpPr>
            <p:spPr>
              <a:xfrm>
                <a:off x="1171694" y="5917942"/>
                <a:ext cx="2376035" cy="386388"/>
              </a:xfrm>
              <a:prstGeom prst="rect">
                <a:avLst/>
              </a:prstGeom>
              <a:blipFill>
                <a:blip r:embed="rId6"/>
                <a:stretch>
                  <a:fillRect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27287703-74D0-844A-BABF-0DD54CE9DA0A}"/>
                  </a:ext>
                </a:extLst>
              </p:cNvPr>
              <p:cNvSpPr/>
              <p:nvPr/>
            </p:nvSpPr>
            <p:spPr>
              <a:xfrm>
                <a:off x="5614974" y="4148367"/>
                <a:ext cx="2552365" cy="3863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m:t>
                      </m:r>
                      <m:r>
                        <a:rPr lang="en-US" b="0" i="1" smtClean="0">
                          <a:latin typeface="Cambria Math" panose="02040503050406030204" pitchFamily="18" charset="0"/>
                        </a:rPr>
                        <m:t>2.5</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m:oMathPara>
                </a14:m>
                <a:endParaRPr lang="en-US" dirty="0"/>
              </a:p>
            </p:txBody>
          </p:sp>
        </mc:Choice>
        <mc:Fallback xmlns="">
          <p:sp>
            <p:nvSpPr>
              <p:cNvPr id="10" name="Rectangle 9">
                <a:extLst>
                  <a:ext uri="{FF2B5EF4-FFF2-40B4-BE49-F238E27FC236}">
                    <a16:creationId xmlns:a16="http://schemas.microsoft.com/office/drawing/2014/main" id="{27287703-74D0-844A-BABF-0DD54CE9DA0A}"/>
                  </a:ext>
                </a:extLst>
              </p:cNvPr>
              <p:cNvSpPr>
                <a:spLocks noRot="1" noChangeAspect="1" noMove="1" noResize="1" noEditPoints="1" noAdjustHandles="1" noChangeArrowheads="1" noChangeShapeType="1" noTextEdit="1"/>
              </p:cNvSpPr>
              <p:nvPr/>
            </p:nvSpPr>
            <p:spPr>
              <a:xfrm>
                <a:off x="5614974" y="4148367"/>
                <a:ext cx="2552365" cy="386388"/>
              </a:xfrm>
              <a:prstGeom prst="rect">
                <a:avLst/>
              </a:prstGeom>
              <a:blipFill>
                <a:blip r:embed="rId8"/>
                <a:stretch>
                  <a:fillRect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363ED80-4EC3-F442-8789-C84EA6B69F5C}"/>
                  </a:ext>
                </a:extLst>
              </p:cNvPr>
              <p:cNvSpPr txBox="1"/>
              <p:nvPr/>
            </p:nvSpPr>
            <p:spPr>
              <a:xfrm>
                <a:off x="8274572" y="1330214"/>
                <a:ext cx="3476081" cy="1771382"/>
              </a:xfrm>
              <a:prstGeom prst="rect">
                <a:avLst/>
              </a:prstGeom>
              <a:noFill/>
            </p:spPr>
            <p:txBody>
              <a:bodyPr wrap="square" rtlCol="0">
                <a:spAutoFit/>
              </a:bodyPr>
              <a:lstStyle/>
              <a:p>
                <a:pPr algn="ctr"/>
                <a:r>
                  <a:rPr lang="en-US" b="1" dirty="0"/>
                  <a:t>Conventional model</a:t>
                </a:r>
                <a:endParaRPr lang="en-US" dirty="0"/>
              </a:p>
              <a:p>
                <a:pPr marL="285750" indent="-285750">
                  <a:buFont typeface="Arial" panose="020B0604020202020204" pitchFamily="34" charset="0"/>
                  <a:buChar char="•"/>
                </a:pPr>
                <a:r>
                  <a:rPr lang="en-US" dirty="0">
                    <a:solidFill>
                      <a:srgbClr val="FF0000"/>
                    </a:solidFill>
                  </a:rPr>
                  <a:t>Unreliable </a:t>
                </a:r>
                <a14:m>
                  <m:oMath xmlns:m="http://schemas.openxmlformats.org/officeDocument/2006/math">
                    <m:r>
                      <a:rPr lang="en-US" i="1">
                        <a:solidFill>
                          <a:srgbClr val="FF0000"/>
                        </a:solidFill>
                        <a:latin typeface="Cambria Math" panose="02040503050406030204" pitchFamily="18" charset="0"/>
                      </a:rPr>
                      <m:t>𝜉</m:t>
                    </m:r>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𝑟</m:t>
                        </m:r>
                      </m:e>
                    </m:d>
                  </m:oMath>
                </a14:m>
                <a:r>
                  <a:rPr lang="en-US" dirty="0">
                    <a:solidFill>
                      <a:srgbClr val="FF0000"/>
                    </a:solidFill>
                  </a:rPr>
                  <a:t> estimates due to large errors.</a:t>
                </a:r>
              </a:p>
              <a:p>
                <a:pPr marL="285750"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h</m:t>
                        </m:r>
                      </m:sub>
                    </m:sSub>
                  </m:oMath>
                </a14:m>
                <a:r>
                  <a:rPr lang="en-US" dirty="0"/>
                  <a:t> fall below </a:t>
                </a:r>
                <a14:m>
                  <m:oMath xmlns:m="http://schemas.openxmlformats.org/officeDocument/2006/math">
                    <m:r>
                      <a:rPr lang="en-US" i="1">
                        <a:latin typeface="Cambria Math" panose="02040503050406030204" pitchFamily="18" charset="0"/>
                      </a:rPr>
                      <m:t>1000</m:t>
                    </m:r>
                  </m:oMath>
                </a14:m>
                <a:r>
                  <a:rPr lang="en-US" dirty="0"/>
                  <a:t> at halo mass limit </a:t>
                </a:r>
                <a14:m>
                  <m:oMath xmlns:m="http://schemas.openxmlformats.org/officeDocument/2006/math">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a14:m>
                <a:r>
                  <a:rPr lang="en-US" dirty="0"/>
                  <a:t>.</a:t>
                </a:r>
              </a:p>
              <a:p>
                <a:pPr marL="285750" indent="-285750">
                  <a:buFont typeface="Arial" panose="020B0604020202020204" pitchFamily="34" charset="0"/>
                  <a:buChar char="•"/>
                </a:pPr>
                <a:endParaRPr lang="en-US" dirty="0"/>
              </a:p>
            </p:txBody>
          </p:sp>
        </mc:Choice>
        <mc:Fallback xmlns="">
          <p:sp>
            <p:nvSpPr>
              <p:cNvPr id="11" name="TextBox 10">
                <a:extLst>
                  <a:ext uri="{FF2B5EF4-FFF2-40B4-BE49-F238E27FC236}">
                    <a16:creationId xmlns:a16="http://schemas.microsoft.com/office/drawing/2014/main" id="{6363ED80-4EC3-F442-8789-C84EA6B69F5C}"/>
                  </a:ext>
                </a:extLst>
              </p:cNvPr>
              <p:cNvSpPr txBox="1">
                <a:spLocks noRot="1" noChangeAspect="1" noMove="1" noResize="1" noEditPoints="1" noAdjustHandles="1" noChangeArrowheads="1" noChangeShapeType="1" noTextEdit="1"/>
              </p:cNvSpPr>
              <p:nvPr/>
            </p:nvSpPr>
            <p:spPr>
              <a:xfrm>
                <a:off x="8274572" y="1330214"/>
                <a:ext cx="3476081" cy="1771382"/>
              </a:xfrm>
              <a:prstGeom prst="rect">
                <a:avLst/>
              </a:prstGeom>
              <a:blipFill>
                <a:blip r:embed="rId9"/>
                <a:stretch>
                  <a:fillRect l="-1095" t="-1429" r="-25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4B63A83-7629-8F49-B5D3-C71A25CC1C64}"/>
                  </a:ext>
                </a:extLst>
              </p:cNvPr>
              <p:cNvSpPr txBox="1"/>
              <p:nvPr/>
            </p:nvSpPr>
            <p:spPr>
              <a:xfrm>
                <a:off x="8274572" y="4341561"/>
                <a:ext cx="3476081" cy="1477328"/>
              </a:xfrm>
              <a:prstGeom prst="rect">
                <a:avLst/>
              </a:prstGeom>
              <a:noFill/>
            </p:spPr>
            <p:txBody>
              <a:bodyPr wrap="square" rtlCol="0">
                <a:spAutoFit/>
              </a:bodyPr>
              <a:lstStyle/>
              <a:p>
                <a:pPr algn="ctr"/>
                <a14:m>
                  <m:oMath xmlns:m="http://schemas.openxmlformats.org/officeDocument/2006/math">
                    <m:sSub>
                      <m:sSubPr>
                        <m:ctrlPr>
                          <a:rPr lang="en-US" b="1" i="1" smtClean="0">
                            <a:latin typeface="Cambria Math" panose="02040503050406030204" pitchFamily="18" charset="0"/>
                          </a:rPr>
                        </m:ctrlPr>
                      </m:sSubPr>
                      <m:e>
                        <m:r>
                          <a:rPr lang="en-US" b="1" i="1">
                            <a:latin typeface="Cambria Math" panose="02040503050406030204" pitchFamily="18" charset="0"/>
                          </a:rPr>
                          <m:t>𝜴</m:t>
                        </m:r>
                      </m:e>
                      <m:sub>
                        <m:r>
                          <a:rPr lang="en-US" b="1" i="1">
                            <a:latin typeface="Cambria Math" panose="02040503050406030204" pitchFamily="18" charset="0"/>
                          </a:rPr>
                          <m:t>𝝂</m:t>
                        </m:r>
                      </m:sub>
                    </m:sSub>
                  </m:oMath>
                </a14:m>
                <a:r>
                  <a:rPr lang="en-US" b="1" dirty="0"/>
                  <a:t>-scaled model</a:t>
                </a:r>
                <a:endParaRPr lang="en-US" dirty="0"/>
              </a:p>
              <a:p>
                <a:pPr marL="285750" indent="-285750">
                  <a:buFont typeface="Arial" panose="020B0604020202020204" pitchFamily="34" charset="0"/>
                  <a:buChar char="•"/>
                </a:pPr>
                <a:r>
                  <a:rPr lang="en-US" dirty="0"/>
                  <a:t>Sufficient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h</m:t>
                        </m:r>
                      </m:sub>
                    </m:sSub>
                  </m:oMath>
                </a14:m>
                <a:r>
                  <a:rPr lang="en-US" dirty="0"/>
                  <a:t> for accurate </a:t>
                </a:r>
                <a14:m>
                  <m:oMath xmlns:m="http://schemas.openxmlformats.org/officeDocument/2006/math">
                    <m:r>
                      <a:rPr lang="en-US" i="1">
                        <a:latin typeface="Cambria Math" panose="02040503050406030204" pitchFamily="18" charset="0"/>
                      </a:rPr>
                      <m:t>𝜉</m:t>
                    </m:r>
                    <m:r>
                      <a:rPr lang="en-US" i="1">
                        <a:latin typeface="Cambria Math" panose="02040503050406030204" pitchFamily="18" charset="0"/>
                      </a:rPr>
                      <m:t>(</m:t>
                    </m:r>
                    <m:r>
                      <a:rPr lang="en-US" i="1">
                        <a:latin typeface="Cambria Math" panose="02040503050406030204" pitchFamily="18" charset="0"/>
                      </a:rPr>
                      <m:t>𝑟</m:t>
                    </m:r>
                    <m:r>
                      <a:rPr lang="en-US" i="1">
                        <a:latin typeface="Cambria Math" panose="02040503050406030204" pitchFamily="18" charset="0"/>
                      </a:rPr>
                      <m:t>)</m:t>
                    </m:r>
                  </m:oMath>
                </a14:m>
                <a:r>
                  <a:rPr lang="en-US" dirty="0"/>
                  <a:t> estimates</a:t>
                </a:r>
              </a:p>
              <a:p>
                <a:pPr marL="285750"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0</m:t>
                        </m:r>
                      </m:sub>
                    </m:sSub>
                  </m:oMath>
                </a14:m>
                <a:r>
                  <a:rPr lang="en-US" dirty="0"/>
                  <a:t> increases with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 but with small distinctions between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r>
                      <a:rPr lang="en-US" b="0" i="1" smtClean="0">
                        <a:latin typeface="Cambria Math" panose="02040503050406030204" pitchFamily="18" charset="0"/>
                      </a:rPr>
                      <m:t>.</m:t>
                    </m:r>
                  </m:oMath>
                </a14:m>
                <a:r>
                  <a:rPr lang="en-US" dirty="0"/>
                  <a:t> </a:t>
                </a:r>
              </a:p>
            </p:txBody>
          </p:sp>
        </mc:Choice>
        <mc:Fallback xmlns="">
          <p:sp>
            <p:nvSpPr>
              <p:cNvPr id="12" name="TextBox 11">
                <a:extLst>
                  <a:ext uri="{FF2B5EF4-FFF2-40B4-BE49-F238E27FC236}">
                    <a16:creationId xmlns:a16="http://schemas.microsoft.com/office/drawing/2014/main" id="{E4B63A83-7629-8F49-B5D3-C71A25CC1C64}"/>
                  </a:ext>
                </a:extLst>
              </p:cNvPr>
              <p:cNvSpPr txBox="1">
                <a:spLocks noRot="1" noChangeAspect="1" noMove="1" noResize="1" noEditPoints="1" noAdjustHandles="1" noChangeArrowheads="1" noChangeShapeType="1" noTextEdit="1"/>
              </p:cNvSpPr>
              <p:nvPr/>
            </p:nvSpPr>
            <p:spPr>
              <a:xfrm>
                <a:off x="8274572" y="4341561"/>
                <a:ext cx="3476081" cy="1477328"/>
              </a:xfrm>
              <a:prstGeom prst="rect">
                <a:avLst/>
              </a:prstGeom>
              <a:blipFill>
                <a:blip r:embed="rId10"/>
                <a:stretch>
                  <a:fillRect l="-1095" t="-1709" b="-5128"/>
                </a:stretch>
              </a:blipFill>
            </p:spPr>
            <p:txBody>
              <a:bodyPr/>
              <a:lstStyle/>
              <a:p>
                <a:r>
                  <a:rPr lang="en-US">
                    <a:noFill/>
                  </a:rPr>
                  <a:t> </a:t>
                </a:r>
              </a:p>
            </p:txBody>
          </p:sp>
        </mc:Fallback>
      </mc:AlternateContent>
    </p:spTree>
    <p:extLst>
      <p:ext uri="{BB962C8B-B14F-4D97-AF65-F5344CB8AC3E}">
        <p14:creationId xmlns:p14="http://schemas.microsoft.com/office/powerpoint/2010/main" val="3688983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283CE9-762A-7949-8153-BCDCAC1B7B63}"/>
              </a:ext>
            </a:extLst>
          </p:cNvPr>
          <p:cNvSpPr>
            <a:spLocks noGrp="1"/>
          </p:cNvSpPr>
          <p:nvPr>
            <p:ph type="sldNum" sz="quarter" idx="12"/>
          </p:nvPr>
        </p:nvSpPr>
        <p:spPr/>
        <p:txBody>
          <a:bodyPr/>
          <a:lstStyle/>
          <a:p>
            <a:fld id="{540427FD-0CF2-BA4B-A240-FDDF11719DB2}" type="slidenum">
              <a:rPr lang="en-US" smtClean="0"/>
              <a:t>12</a:t>
            </a:fld>
            <a:endParaRPr lang="en-US"/>
          </a:p>
        </p:txBody>
      </p:sp>
      <p:sp>
        <p:nvSpPr>
          <p:cNvPr id="3" name="TextBox 2">
            <a:extLst>
              <a:ext uri="{FF2B5EF4-FFF2-40B4-BE49-F238E27FC236}">
                <a16:creationId xmlns:a16="http://schemas.microsoft.com/office/drawing/2014/main" id="{1BFDE2E3-FFFB-A442-BB6A-F0B7C0C2974E}"/>
              </a:ext>
            </a:extLst>
          </p:cNvPr>
          <p:cNvSpPr txBox="1"/>
          <p:nvPr/>
        </p:nvSpPr>
        <p:spPr>
          <a:xfrm>
            <a:off x="1915498" y="609270"/>
            <a:ext cx="8486608" cy="477054"/>
          </a:xfrm>
          <a:prstGeom prst="rect">
            <a:avLst/>
          </a:prstGeom>
          <a:noFill/>
        </p:spPr>
        <p:txBody>
          <a:bodyPr wrap="square" rtlCol="0">
            <a:spAutoFit/>
          </a:bodyPr>
          <a:lstStyle/>
          <a:p>
            <a:pPr algn="ctr"/>
            <a:r>
              <a:rPr lang="en-US" sz="2500" b="1" dirty="0"/>
              <a:t>Conventional model</a:t>
            </a:r>
            <a:endParaRPr lang="en-US" dirty="0"/>
          </a:p>
        </p:txBody>
      </p:sp>
      <p:pic>
        <p:nvPicPr>
          <p:cNvPr id="4" name="Picture 3">
            <a:extLst>
              <a:ext uri="{FF2B5EF4-FFF2-40B4-BE49-F238E27FC236}">
                <a16:creationId xmlns:a16="http://schemas.microsoft.com/office/drawing/2014/main" id="{E0D91F0F-45BD-094C-BC47-D23CF5B4F486}"/>
              </a:ext>
            </a:extLst>
          </p:cNvPr>
          <p:cNvPicPr>
            <a:picLocks noChangeAspect="1"/>
          </p:cNvPicPr>
          <p:nvPr/>
        </p:nvPicPr>
        <p:blipFill>
          <a:blip r:embed="rId2"/>
          <a:stretch>
            <a:fillRect/>
          </a:stretch>
        </p:blipFill>
        <p:spPr>
          <a:xfrm>
            <a:off x="381600" y="1087200"/>
            <a:ext cx="5620199" cy="4651200"/>
          </a:xfrm>
          <a:prstGeom prst="rect">
            <a:avLst/>
          </a:prstGeom>
        </p:spPr>
      </p:pic>
      <p:pic>
        <p:nvPicPr>
          <p:cNvPr id="5" name="Picture 4">
            <a:extLst>
              <a:ext uri="{FF2B5EF4-FFF2-40B4-BE49-F238E27FC236}">
                <a16:creationId xmlns:a16="http://schemas.microsoft.com/office/drawing/2014/main" id="{A7CD96C9-1AE5-8642-811D-441090A1E800}"/>
              </a:ext>
            </a:extLst>
          </p:cNvPr>
          <p:cNvPicPr>
            <a:picLocks noChangeAspect="1"/>
          </p:cNvPicPr>
          <p:nvPr/>
        </p:nvPicPr>
        <p:blipFill>
          <a:blip r:embed="rId3"/>
          <a:stretch>
            <a:fillRect/>
          </a:stretch>
        </p:blipFill>
        <p:spPr>
          <a:xfrm>
            <a:off x="6314400" y="1086324"/>
            <a:ext cx="5491000" cy="4651200"/>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5BF94FE-350A-D145-ABE7-E4A076A50E07}"/>
                  </a:ext>
                </a:extLst>
              </p:cNvPr>
              <p:cNvSpPr txBox="1"/>
              <p:nvPr/>
            </p:nvSpPr>
            <p:spPr>
              <a:xfrm>
                <a:off x="2363240" y="5956137"/>
                <a:ext cx="8486608" cy="646331"/>
              </a:xfrm>
              <a:prstGeom prst="rect">
                <a:avLst/>
              </a:prstGeom>
              <a:noFill/>
            </p:spPr>
            <p:txBody>
              <a:bodyPr wrap="square" rtlCol="0">
                <a:spAutoFit/>
              </a:bodyPr>
              <a:lstStyle/>
              <a:p>
                <a:r>
                  <a:rPr lang="en-US" b="0" dirty="0"/>
                  <a:t>Correlation length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oMath>
                </a14:m>
                <a:r>
                  <a:rPr lang="en-US" dirty="0"/>
                  <a:t> increases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oMath>
                </a14:m>
                <a:r>
                  <a:rPr lang="en-US" dirty="0"/>
                  <a:t> despite a decrease in number of halos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h</m:t>
                        </m:r>
                      </m:sub>
                    </m:sSub>
                  </m:oMath>
                </a14:m>
                <a:r>
                  <a:rPr lang="en-US" dirty="0"/>
                  <a:t>, characteristic of the Kaiser bias effect.</a:t>
                </a:r>
              </a:p>
            </p:txBody>
          </p:sp>
        </mc:Choice>
        <mc:Fallback xmlns="">
          <p:sp>
            <p:nvSpPr>
              <p:cNvPr id="6" name="TextBox 5">
                <a:extLst>
                  <a:ext uri="{FF2B5EF4-FFF2-40B4-BE49-F238E27FC236}">
                    <a16:creationId xmlns:a16="http://schemas.microsoft.com/office/drawing/2014/main" id="{45BF94FE-350A-D145-ABE7-E4A076A50E07}"/>
                  </a:ext>
                </a:extLst>
              </p:cNvPr>
              <p:cNvSpPr txBox="1">
                <a:spLocks noRot="1" noChangeAspect="1" noMove="1" noResize="1" noEditPoints="1" noAdjustHandles="1" noChangeArrowheads="1" noChangeShapeType="1" noTextEdit="1"/>
              </p:cNvSpPr>
              <p:nvPr/>
            </p:nvSpPr>
            <p:spPr>
              <a:xfrm>
                <a:off x="2363240" y="5956137"/>
                <a:ext cx="8486608" cy="646331"/>
              </a:xfrm>
              <a:prstGeom prst="rect">
                <a:avLst/>
              </a:prstGeom>
              <a:blipFill>
                <a:blip r:embed="rId4"/>
                <a:stretch>
                  <a:fillRect l="-598" t="-1923" b="-13462"/>
                </a:stretch>
              </a:blipFill>
            </p:spPr>
            <p:txBody>
              <a:bodyPr/>
              <a:lstStyle/>
              <a:p>
                <a:r>
                  <a:rPr lang="en-US">
                    <a:noFill/>
                  </a:rPr>
                  <a:t> </a:t>
                </a:r>
              </a:p>
            </p:txBody>
          </p:sp>
        </mc:Fallback>
      </mc:AlternateContent>
    </p:spTree>
    <p:extLst>
      <p:ext uri="{BB962C8B-B14F-4D97-AF65-F5344CB8AC3E}">
        <p14:creationId xmlns:p14="http://schemas.microsoft.com/office/powerpoint/2010/main" val="4182364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2F7D8-0F4C-484E-9D30-0F82EE2EC56B}"/>
              </a:ext>
            </a:extLst>
          </p:cNvPr>
          <p:cNvSpPr>
            <a:spLocks noGrp="1"/>
          </p:cNvSpPr>
          <p:nvPr>
            <p:ph type="sldNum" sz="quarter" idx="12"/>
          </p:nvPr>
        </p:nvSpPr>
        <p:spPr/>
        <p:txBody>
          <a:bodyPr/>
          <a:lstStyle/>
          <a:p>
            <a:fld id="{540427FD-0CF2-BA4B-A240-FDDF11719DB2}" type="slidenum">
              <a:rPr lang="en-US" smtClean="0"/>
              <a:t>13</a:t>
            </a:fld>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1652BCC-50F2-144B-9C6A-D3C88FBC6A9D}"/>
                  </a:ext>
                </a:extLst>
              </p:cNvPr>
              <p:cNvSpPr txBox="1"/>
              <p:nvPr/>
            </p:nvSpPr>
            <p:spPr>
              <a:xfrm>
                <a:off x="1925918" y="582766"/>
                <a:ext cx="8486608" cy="477054"/>
              </a:xfrm>
              <a:prstGeom prst="rect">
                <a:avLst/>
              </a:prstGeom>
              <a:noFill/>
            </p:spPr>
            <p:txBody>
              <a:bodyPr wrap="square" rtlCol="0">
                <a:spAutoFit/>
              </a:bodyPr>
              <a:lstStyle/>
              <a:p>
                <a:pPr algn="ctr"/>
                <a14:m>
                  <m:oMath xmlns:m="http://schemas.openxmlformats.org/officeDocument/2006/math">
                    <m:sSub>
                      <m:sSubPr>
                        <m:ctrlPr>
                          <a:rPr lang="en-US" sz="2500" b="1" i="1">
                            <a:latin typeface="Cambria Math" panose="02040503050406030204" pitchFamily="18" charset="0"/>
                          </a:rPr>
                        </m:ctrlPr>
                      </m:sSubPr>
                      <m:e>
                        <m:r>
                          <a:rPr lang="en-US" sz="2500" b="1" i="1">
                            <a:latin typeface="Cambria Math" panose="02040503050406030204" pitchFamily="18" charset="0"/>
                          </a:rPr>
                          <m:t>𝜴</m:t>
                        </m:r>
                      </m:e>
                      <m:sub>
                        <m:r>
                          <a:rPr lang="en-US" sz="2500" b="1" i="1">
                            <a:latin typeface="Cambria Math" panose="02040503050406030204" pitchFamily="18" charset="0"/>
                          </a:rPr>
                          <m:t>𝝂</m:t>
                        </m:r>
                      </m:sub>
                    </m:sSub>
                  </m:oMath>
                </a14:m>
                <a:r>
                  <a:rPr lang="en-US" sz="2500" b="1" dirty="0"/>
                  <a:t>-scaled model</a:t>
                </a:r>
                <a:endParaRPr lang="en-US" dirty="0"/>
              </a:p>
            </p:txBody>
          </p:sp>
        </mc:Choice>
        <mc:Fallback xmlns="">
          <p:sp>
            <p:nvSpPr>
              <p:cNvPr id="3" name="TextBox 2">
                <a:extLst>
                  <a:ext uri="{FF2B5EF4-FFF2-40B4-BE49-F238E27FC236}">
                    <a16:creationId xmlns:a16="http://schemas.microsoft.com/office/drawing/2014/main" id="{41652BCC-50F2-144B-9C6A-D3C88FBC6A9D}"/>
                  </a:ext>
                </a:extLst>
              </p:cNvPr>
              <p:cNvSpPr txBox="1">
                <a:spLocks noRot="1" noChangeAspect="1" noMove="1" noResize="1" noEditPoints="1" noAdjustHandles="1" noChangeArrowheads="1" noChangeShapeType="1" noTextEdit="1"/>
              </p:cNvSpPr>
              <p:nvPr/>
            </p:nvSpPr>
            <p:spPr>
              <a:xfrm>
                <a:off x="1925918" y="582766"/>
                <a:ext cx="8486608" cy="477054"/>
              </a:xfrm>
              <a:prstGeom prst="rect">
                <a:avLst/>
              </a:prstGeom>
              <a:blipFill>
                <a:blip r:embed="rId2"/>
                <a:stretch>
                  <a:fillRect t="-10526" b="-28947"/>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D38C89EA-B9C0-F047-A173-31AC3C1FCD52}"/>
              </a:ext>
            </a:extLst>
          </p:cNvPr>
          <p:cNvPicPr>
            <a:picLocks noChangeAspect="1"/>
          </p:cNvPicPr>
          <p:nvPr/>
        </p:nvPicPr>
        <p:blipFill>
          <a:blip r:embed="rId3"/>
          <a:stretch>
            <a:fillRect/>
          </a:stretch>
        </p:blipFill>
        <p:spPr>
          <a:xfrm>
            <a:off x="381600" y="1087200"/>
            <a:ext cx="5620201" cy="4651200"/>
          </a:xfrm>
          <a:prstGeom prst="rect">
            <a:avLst/>
          </a:prstGeom>
        </p:spPr>
      </p:pic>
      <p:pic>
        <p:nvPicPr>
          <p:cNvPr id="6" name="Picture 5">
            <a:extLst>
              <a:ext uri="{FF2B5EF4-FFF2-40B4-BE49-F238E27FC236}">
                <a16:creationId xmlns:a16="http://schemas.microsoft.com/office/drawing/2014/main" id="{E6720EF4-D161-3C4C-BA50-9D1C484CECC3}"/>
              </a:ext>
            </a:extLst>
          </p:cNvPr>
          <p:cNvPicPr>
            <a:picLocks noChangeAspect="1"/>
          </p:cNvPicPr>
          <p:nvPr/>
        </p:nvPicPr>
        <p:blipFill>
          <a:blip r:embed="rId4"/>
          <a:stretch>
            <a:fillRect/>
          </a:stretch>
        </p:blipFill>
        <p:spPr>
          <a:xfrm>
            <a:off x="6314400" y="1087200"/>
            <a:ext cx="5620201" cy="4651200"/>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EF7BB76-2196-3646-BB01-1040F07B9E46}"/>
                  </a:ext>
                </a:extLst>
              </p:cNvPr>
              <p:cNvSpPr txBox="1"/>
              <p:nvPr/>
            </p:nvSpPr>
            <p:spPr>
              <a:xfrm>
                <a:off x="2363240" y="5956137"/>
                <a:ext cx="8486608" cy="646331"/>
              </a:xfrm>
              <a:prstGeom prst="rect">
                <a:avLst/>
              </a:prstGeom>
              <a:noFill/>
            </p:spPr>
            <p:txBody>
              <a:bodyPr wrap="square" rtlCol="0">
                <a:spAutoFit/>
              </a:bodyPr>
              <a:lstStyle/>
              <a:p>
                <a:r>
                  <a:rPr lang="en-US" b="0" dirty="0"/>
                  <a:t>Correlation length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oMath>
                </a14:m>
                <a:r>
                  <a:rPr lang="en-US" dirty="0"/>
                  <a:t> increases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oMath>
                </a14:m>
                <a:r>
                  <a:rPr lang="en-US" dirty="0"/>
                  <a:t> despite a decrease in number of halos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h</m:t>
                        </m:r>
                      </m:sub>
                    </m:sSub>
                  </m:oMath>
                </a14:m>
                <a:r>
                  <a:rPr lang="en-US" dirty="0"/>
                  <a:t>, characteristic of the Kaiser bias effect.</a:t>
                </a:r>
              </a:p>
            </p:txBody>
          </p:sp>
        </mc:Choice>
        <mc:Fallback xmlns="">
          <p:sp>
            <p:nvSpPr>
              <p:cNvPr id="8" name="TextBox 7">
                <a:extLst>
                  <a:ext uri="{FF2B5EF4-FFF2-40B4-BE49-F238E27FC236}">
                    <a16:creationId xmlns:a16="http://schemas.microsoft.com/office/drawing/2014/main" id="{4EF7BB76-2196-3646-BB01-1040F07B9E46}"/>
                  </a:ext>
                </a:extLst>
              </p:cNvPr>
              <p:cNvSpPr txBox="1">
                <a:spLocks noRot="1" noChangeAspect="1" noMove="1" noResize="1" noEditPoints="1" noAdjustHandles="1" noChangeArrowheads="1" noChangeShapeType="1" noTextEdit="1"/>
              </p:cNvSpPr>
              <p:nvPr/>
            </p:nvSpPr>
            <p:spPr>
              <a:xfrm>
                <a:off x="2363240" y="5956137"/>
                <a:ext cx="8486608" cy="646331"/>
              </a:xfrm>
              <a:prstGeom prst="rect">
                <a:avLst/>
              </a:prstGeom>
              <a:blipFill>
                <a:blip r:embed="rId5"/>
                <a:stretch>
                  <a:fillRect l="-598" t="-1923" b="-13462"/>
                </a:stretch>
              </a:blipFill>
            </p:spPr>
            <p:txBody>
              <a:bodyPr/>
              <a:lstStyle/>
              <a:p>
                <a:r>
                  <a:rPr lang="en-US">
                    <a:noFill/>
                  </a:rPr>
                  <a:t> </a:t>
                </a:r>
              </a:p>
            </p:txBody>
          </p:sp>
        </mc:Fallback>
      </mc:AlternateContent>
    </p:spTree>
    <p:extLst>
      <p:ext uri="{BB962C8B-B14F-4D97-AF65-F5344CB8AC3E}">
        <p14:creationId xmlns:p14="http://schemas.microsoft.com/office/powerpoint/2010/main" val="2199959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16C3C9-A325-C142-9D4A-D9223CDAB752}"/>
              </a:ext>
            </a:extLst>
          </p:cNvPr>
          <p:cNvSpPr>
            <a:spLocks noGrp="1"/>
          </p:cNvSpPr>
          <p:nvPr>
            <p:ph type="sldNum" sz="quarter" idx="12"/>
          </p:nvPr>
        </p:nvSpPr>
        <p:spPr/>
        <p:txBody>
          <a:bodyPr/>
          <a:lstStyle/>
          <a:p>
            <a:fld id="{540427FD-0CF2-BA4B-A240-FDDF11719DB2}" type="slidenum">
              <a:rPr lang="en-US" smtClean="0"/>
              <a:t>14</a:t>
            </a:fld>
            <a:endParaRPr lang="en-US"/>
          </a:p>
        </p:txBody>
      </p:sp>
      <p:pic>
        <p:nvPicPr>
          <p:cNvPr id="3" name="Picture 2">
            <a:extLst>
              <a:ext uri="{FF2B5EF4-FFF2-40B4-BE49-F238E27FC236}">
                <a16:creationId xmlns:a16="http://schemas.microsoft.com/office/drawing/2014/main" id="{6F016F2C-0CCD-594A-8F09-32FBA99293B0}"/>
              </a:ext>
            </a:extLst>
          </p:cNvPr>
          <p:cNvPicPr>
            <a:picLocks noChangeAspect="1"/>
          </p:cNvPicPr>
          <p:nvPr/>
        </p:nvPicPr>
        <p:blipFill>
          <a:blip r:embed="rId2"/>
          <a:stretch>
            <a:fillRect/>
          </a:stretch>
        </p:blipFill>
        <p:spPr>
          <a:xfrm>
            <a:off x="83604" y="1087200"/>
            <a:ext cx="5853811" cy="4320000"/>
          </a:xfrm>
          <a:prstGeom prst="rect">
            <a:avLst/>
          </a:prstGeom>
        </p:spPr>
      </p:pic>
      <p:pic>
        <p:nvPicPr>
          <p:cNvPr id="4" name="Picture 3">
            <a:extLst>
              <a:ext uri="{FF2B5EF4-FFF2-40B4-BE49-F238E27FC236}">
                <a16:creationId xmlns:a16="http://schemas.microsoft.com/office/drawing/2014/main" id="{DB5AB76C-F102-BE4C-9EE5-CD0F8D667CEC}"/>
              </a:ext>
            </a:extLst>
          </p:cNvPr>
          <p:cNvPicPr>
            <a:picLocks noChangeAspect="1"/>
          </p:cNvPicPr>
          <p:nvPr/>
        </p:nvPicPr>
        <p:blipFill>
          <a:blip r:embed="rId3"/>
          <a:stretch>
            <a:fillRect/>
          </a:stretch>
        </p:blipFill>
        <p:spPr>
          <a:xfrm>
            <a:off x="5940000" y="1087200"/>
            <a:ext cx="5853811" cy="4320000"/>
          </a:xfrm>
          <a:prstGeom prst="rect">
            <a:avLst/>
          </a:prstGeom>
        </p:spPr>
      </p:pic>
      <p:sp>
        <p:nvSpPr>
          <p:cNvPr id="5" name="TextBox 4">
            <a:extLst>
              <a:ext uri="{FF2B5EF4-FFF2-40B4-BE49-F238E27FC236}">
                <a16:creationId xmlns:a16="http://schemas.microsoft.com/office/drawing/2014/main" id="{72AA027F-3EB1-E540-A939-870F078FFB0D}"/>
              </a:ext>
            </a:extLst>
          </p:cNvPr>
          <p:cNvSpPr txBox="1"/>
          <p:nvPr/>
        </p:nvSpPr>
        <p:spPr>
          <a:xfrm>
            <a:off x="2062296" y="717868"/>
            <a:ext cx="2474908" cy="369332"/>
          </a:xfrm>
          <a:prstGeom prst="rect">
            <a:avLst/>
          </a:prstGeom>
          <a:noFill/>
        </p:spPr>
        <p:txBody>
          <a:bodyPr wrap="square" rtlCol="0">
            <a:spAutoFit/>
          </a:bodyPr>
          <a:lstStyle/>
          <a:p>
            <a:pPr algn="ctr"/>
            <a:r>
              <a:rPr lang="en-US" b="1" dirty="0"/>
              <a:t>Conventional model</a:t>
            </a:r>
            <a:endParaRPr lang="en-US"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4DCE13A-6082-B143-A4A8-1712F128F367}"/>
                  </a:ext>
                </a:extLst>
              </p:cNvPr>
              <p:cNvSpPr txBox="1"/>
              <p:nvPr/>
            </p:nvSpPr>
            <p:spPr>
              <a:xfrm>
                <a:off x="8083392" y="717868"/>
                <a:ext cx="2474908" cy="369332"/>
              </a:xfrm>
              <a:prstGeom prst="rect">
                <a:avLst/>
              </a:prstGeom>
              <a:noFill/>
            </p:spPr>
            <p:txBody>
              <a:bodyPr wrap="square" rtlCol="0">
                <a:spAutoFit/>
              </a:bodyPr>
              <a:lstStyle/>
              <a:p>
                <a:pPr algn="ct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𝜴</m:t>
                        </m:r>
                      </m:e>
                      <m:sub>
                        <m:r>
                          <a:rPr lang="en-US" b="1" i="1">
                            <a:latin typeface="Cambria Math" panose="02040503050406030204" pitchFamily="18" charset="0"/>
                          </a:rPr>
                          <m:t>𝝂</m:t>
                        </m:r>
                      </m:sub>
                    </m:sSub>
                  </m:oMath>
                </a14:m>
                <a:r>
                  <a:rPr lang="en-US" b="1" dirty="0"/>
                  <a:t>-scaled model</a:t>
                </a:r>
                <a:endParaRPr lang="en-US" dirty="0"/>
              </a:p>
            </p:txBody>
          </p:sp>
        </mc:Choice>
        <mc:Fallback xmlns="">
          <p:sp>
            <p:nvSpPr>
              <p:cNvPr id="6" name="TextBox 5">
                <a:extLst>
                  <a:ext uri="{FF2B5EF4-FFF2-40B4-BE49-F238E27FC236}">
                    <a16:creationId xmlns:a16="http://schemas.microsoft.com/office/drawing/2014/main" id="{14DCE13A-6082-B143-A4A8-1712F128F367}"/>
                  </a:ext>
                </a:extLst>
              </p:cNvPr>
              <p:cNvSpPr txBox="1">
                <a:spLocks noRot="1" noChangeAspect="1" noMove="1" noResize="1" noEditPoints="1" noAdjustHandles="1" noChangeArrowheads="1" noChangeShapeType="1" noTextEdit="1"/>
              </p:cNvSpPr>
              <p:nvPr/>
            </p:nvSpPr>
            <p:spPr>
              <a:xfrm>
                <a:off x="8083392" y="717868"/>
                <a:ext cx="2474908" cy="369332"/>
              </a:xfrm>
              <a:prstGeom prst="rect">
                <a:avLst/>
              </a:prstGeom>
              <a:blipFill>
                <a:blip r:embed="rId4"/>
                <a:stretch>
                  <a:fillRect t="-6667" b="-20000"/>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7955DBA3-75EB-2B43-85FB-ABD91F44BBB1}"/>
              </a:ext>
            </a:extLst>
          </p:cNvPr>
          <p:cNvSpPr txBox="1"/>
          <p:nvPr/>
        </p:nvSpPr>
        <p:spPr>
          <a:xfrm>
            <a:off x="8873004" y="6396335"/>
            <a:ext cx="3685854" cy="461665"/>
          </a:xfrm>
          <a:prstGeom prst="rect">
            <a:avLst/>
          </a:prstGeom>
          <a:noFill/>
        </p:spPr>
        <p:txBody>
          <a:bodyPr wrap="square" rtlCol="0">
            <a:spAutoFit/>
          </a:bodyPr>
          <a:lstStyle/>
          <a:p>
            <a:r>
              <a:rPr lang="en-US" sz="1200" dirty="0" err="1"/>
              <a:t>Jimeno</a:t>
            </a:r>
            <a:r>
              <a:rPr lang="en-US" sz="1200" dirty="0"/>
              <a:t> et al. (2017) MNRAS 466 (3): 2658-2674</a:t>
            </a:r>
          </a:p>
          <a:p>
            <a:r>
              <a:rPr lang="en-US" sz="1200" dirty="0"/>
              <a:t>Chen et al. (2024) [</a:t>
            </a:r>
            <a:r>
              <a:rPr lang="en-US" sz="1200" dirty="0" err="1"/>
              <a:t>arXiv</a:t>
            </a:r>
            <a:r>
              <a:rPr lang="en-US" sz="1200" dirty="0"/>
              <a:t>:</a:t>
            </a:r>
            <a:r>
              <a:rPr lang="en-HK" sz="1200" dirty="0"/>
              <a:t>2401.10322</a:t>
            </a:r>
            <a:r>
              <a:rPr lang="en-US" sz="1200" dirty="0"/>
              <a:t>.] </a:t>
            </a:r>
          </a:p>
        </p:txBody>
      </p:sp>
      <p:sp>
        <p:nvSpPr>
          <p:cNvPr id="9" name="TextBox 8">
            <a:extLst>
              <a:ext uri="{FF2B5EF4-FFF2-40B4-BE49-F238E27FC236}">
                <a16:creationId xmlns:a16="http://schemas.microsoft.com/office/drawing/2014/main" id="{ADEE0A5A-075E-5247-A12D-7F9669683205}"/>
              </a:ext>
            </a:extLst>
          </p:cNvPr>
          <p:cNvSpPr txBox="1"/>
          <p:nvPr/>
        </p:nvSpPr>
        <p:spPr>
          <a:xfrm>
            <a:off x="870063" y="5586805"/>
            <a:ext cx="11045546" cy="369332"/>
          </a:xfrm>
          <a:prstGeom prst="rect">
            <a:avLst/>
          </a:prstGeom>
          <a:noFill/>
        </p:spPr>
        <p:txBody>
          <a:bodyPr wrap="square" rtlCol="0">
            <a:spAutoFit/>
          </a:bodyPr>
          <a:lstStyle/>
          <a:p>
            <a:r>
              <a:rPr lang="en-US" dirty="0"/>
              <a:t>Observation data from </a:t>
            </a:r>
            <a:r>
              <a:rPr lang="en-US" b="0" dirty="0"/>
              <a:t>extraction of cluster richness function from</a:t>
            </a:r>
            <a:r>
              <a:rPr lang="en-US" dirty="0"/>
              <a:t> </a:t>
            </a:r>
            <a:r>
              <a:rPr lang="en-US" dirty="0" err="1"/>
              <a:t>redMaPPer</a:t>
            </a:r>
            <a:r>
              <a:rPr lang="en-US" dirty="0"/>
              <a:t> sample</a:t>
            </a:r>
            <a:r>
              <a:rPr lang="en-US" b="0" dirty="0"/>
              <a:t>, and CAMIRA S21A sample. </a:t>
            </a:r>
            <a:endParaRPr lang="en-US" dirty="0"/>
          </a:p>
        </p:txBody>
      </p:sp>
    </p:spTree>
    <p:extLst>
      <p:ext uri="{BB962C8B-B14F-4D97-AF65-F5344CB8AC3E}">
        <p14:creationId xmlns:p14="http://schemas.microsoft.com/office/powerpoint/2010/main" val="3332094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50521-DDE3-A34F-B543-DCD7DB5633F7}"/>
              </a:ext>
            </a:extLst>
          </p:cNvPr>
          <p:cNvSpPr>
            <a:spLocks noGrp="1"/>
          </p:cNvSpPr>
          <p:nvPr>
            <p:ph type="title"/>
          </p:nvPr>
        </p:nvSpPr>
        <p:spPr/>
        <p:txBody>
          <a:bodyPr>
            <a:normAutofit/>
          </a:bodyPr>
          <a:lstStyle/>
          <a:p>
            <a:r>
              <a:rPr lang="en-US" sz="3500" dirty="0"/>
              <a:t>Conclusion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AE2E06B-9386-534A-9723-6EF65F247355}"/>
                  </a:ext>
                </a:extLst>
              </p:cNvPr>
              <p:cNvSpPr>
                <a:spLocks noGrp="1"/>
              </p:cNvSpPr>
              <p:nvPr>
                <p:ph idx="1"/>
              </p:nvPr>
            </p:nvSpPr>
            <p:spPr>
              <a:xfrm>
                <a:off x="581192" y="2180496"/>
                <a:ext cx="11029615" cy="4419087"/>
              </a:xfrm>
            </p:spPr>
            <p:txBody>
              <a:bodyPr>
                <a:normAutofit/>
              </a:bodyPr>
              <a:lstStyle/>
              <a:p>
                <a:r>
                  <a:rPr lang="en-US" sz="2200" dirty="0"/>
                  <a:t>Massive relic neutrinos reduce density contrasts and suppress structure growth, which can be modelled precisely by simulations.</a:t>
                </a:r>
              </a:p>
              <a:p>
                <a:endParaRPr lang="en-US" sz="2200" dirty="0"/>
              </a:p>
              <a:p>
                <a14:m>
                  <m:oMath xmlns:m="http://schemas.openxmlformats.org/officeDocument/2006/math">
                    <m:r>
                      <a:rPr lang="en-US" sz="2200" b="0" i="1" dirty="0" smtClean="0">
                        <a:latin typeface="Cambria Math" panose="02040503050406030204" pitchFamily="18" charset="0"/>
                      </a:rPr>
                      <m:t>𝜉</m:t>
                    </m:r>
                    <m:d>
                      <m:dPr>
                        <m:ctrlPr>
                          <a:rPr lang="en-US" sz="2200" b="0" i="1" dirty="0" smtClean="0">
                            <a:latin typeface="Cambria Math" panose="02040503050406030204" pitchFamily="18" charset="0"/>
                          </a:rPr>
                        </m:ctrlPr>
                      </m:dPr>
                      <m:e>
                        <m:r>
                          <a:rPr lang="en-US" sz="2200" b="0" i="1" dirty="0" smtClean="0">
                            <a:latin typeface="Cambria Math" panose="02040503050406030204" pitchFamily="18" charset="0"/>
                          </a:rPr>
                          <m:t>𝑟</m:t>
                        </m:r>
                      </m:e>
                    </m:d>
                  </m:oMath>
                </a14:m>
                <a:r>
                  <a:rPr lang="en-US" sz="2200" dirty="0"/>
                  <a:t> increases with neutrino mass at a fixed cluster mass limit, despite a decrease in cluster number, demonstrating the Kaiser bias effect. </a:t>
                </a:r>
              </a:p>
              <a:p>
                <a:endParaRPr lang="en-US" sz="2200" dirty="0"/>
              </a:p>
              <a:p>
                <a:r>
                  <a:rPr lang="en-US" sz="2200" dirty="0"/>
                  <a:t>Standard </a:t>
                </a:r>
                <a:r>
                  <a:rPr lang="el-GR" sz="2200" dirty="0"/>
                  <a:t>Λ</a:t>
                </a:r>
                <a:r>
                  <a:rPr lang="en-US" sz="2200" dirty="0"/>
                  <a:t>CDM model is insufficient to account for the difference between the expected cluster number density and the observed density. Relic neutrinos significantly affect these measurements, and are essential in interpreting cluster statistics and setting precise cosmological constraints.</a:t>
                </a:r>
              </a:p>
            </p:txBody>
          </p:sp>
        </mc:Choice>
        <mc:Fallback xmlns="">
          <p:sp>
            <p:nvSpPr>
              <p:cNvPr id="3" name="Content Placeholder 2">
                <a:extLst>
                  <a:ext uri="{FF2B5EF4-FFF2-40B4-BE49-F238E27FC236}">
                    <a16:creationId xmlns:a16="http://schemas.microsoft.com/office/drawing/2014/main" id="{AAE2E06B-9386-534A-9723-6EF65F247355}"/>
                  </a:ext>
                </a:extLst>
              </p:cNvPr>
              <p:cNvSpPr>
                <a:spLocks noGrp="1" noRot="1" noChangeAspect="1" noMove="1" noResize="1" noEditPoints="1" noAdjustHandles="1" noChangeArrowheads="1" noChangeShapeType="1" noTextEdit="1"/>
              </p:cNvSpPr>
              <p:nvPr>
                <p:ph idx="1"/>
              </p:nvPr>
            </p:nvSpPr>
            <p:spPr>
              <a:xfrm>
                <a:off x="581192" y="2180496"/>
                <a:ext cx="11029615" cy="4419087"/>
              </a:xfrm>
              <a:blipFill>
                <a:blip r:embed="rId3"/>
                <a:stretch>
                  <a:fillRect l="-34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68719C0-DE83-E34A-B1C0-40348F0B7124}"/>
              </a:ext>
            </a:extLst>
          </p:cNvPr>
          <p:cNvSpPr>
            <a:spLocks noGrp="1"/>
          </p:cNvSpPr>
          <p:nvPr>
            <p:ph type="sldNum" sz="quarter" idx="12"/>
          </p:nvPr>
        </p:nvSpPr>
        <p:spPr/>
        <p:txBody>
          <a:bodyPr/>
          <a:lstStyle/>
          <a:p>
            <a:fld id="{540427FD-0CF2-BA4B-A240-FDDF11719DB2}" type="slidenum">
              <a:rPr lang="en-US" smtClean="0"/>
              <a:t>15</a:t>
            </a:fld>
            <a:endParaRPr lang="en-US"/>
          </a:p>
        </p:txBody>
      </p:sp>
    </p:spTree>
    <p:extLst>
      <p:ext uri="{BB962C8B-B14F-4D97-AF65-F5344CB8AC3E}">
        <p14:creationId xmlns:p14="http://schemas.microsoft.com/office/powerpoint/2010/main" val="2519405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6C310-467F-EB4F-B972-4C986861F131}"/>
              </a:ext>
            </a:extLst>
          </p:cNvPr>
          <p:cNvSpPr>
            <a:spLocks noGrp="1"/>
          </p:cNvSpPr>
          <p:nvPr>
            <p:ph type="title"/>
          </p:nvPr>
        </p:nvSpPr>
        <p:spPr>
          <a:xfrm>
            <a:off x="581192" y="2229746"/>
            <a:ext cx="11029615" cy="1497507"/>
          </a:xfrm>
        </p:spPr>
        <p:txBody>
          <a:bodyPr>
            <a:noAutofit/>
          </a:bodyPr>
          <a:lstStyle/>
          <a:p>
            <a:pPr algn="ctr"/>
            <a:r>
              <a:rPr lang="en-US" sz="5500" dirty="0"/>
              <a:t>Supplementary</a:t>
            </a:r>
            <a:br>
              <a:rPr lang="en-US" sz="5500" dirty="0"/>
            </a:br>
            <a:r>
              <a:rPr lang="en-US" sz="5500" dirty="0"/>
              <a:t>Materials</a:t>
            </a:r>
          </a:p>
        </p:txBody>
      </p:sp>
      <p:sp>
        <p:nvSpPr>
          <p:cNvPr id="3" name="Text Placeholder 2">
            <a:extLst>
              <a:ext uri="{FF2B5EF4-FFF2-40B4-BE49-F238E27FC236}">
                <a16:creationId xmlns:a16="http://schemas.microsoft.com/office/drawing/2014/main" id="{5F2A1E1A-F6F2-394C-83A4-B7E315557C9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0C83B8-F1A6-F64B-B824-EAF739E2AAFF}"/>
              </a:ext>
            </a:extLst>
          </p:cNvPr>
          <p:cNvSpPr>
            <a:spLocks noGrp="1"/>
          </p:cNvSpPr>
          <p:nvPr>
            <p:ph type="sldNum" sz="quarter" idx="12"/>
          </p:nvPr>
        </p:nvSpPr>
        <p:spPr/>
        <p:txBody>
          <a:bodyPr/>
          <a:lstStyle/>
          <a:p>
            <a:fld id="{540427FD-0CF2-BA4B-A240-FDDF11719DB2}" type="slidenum">
              <a:rPr lang="en-US" smtClean="0"/>
              <a:t>16</a:t>
            </a:fld>
            <a:endParaRPr lang="en-US"/>
          </a:p>
        </p:txBody>
      </p:sp>
    </p:spTree>
    <p:extLst>
      <p:ext uri="{BB962C8B-B14F-4D97-AF65-F5344CB8AC3E}">
        <p14:creationId xmlns:p14="http://schemas.microsoft.com/office/powerpoint/2010/main" val="1658465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B63263-DCB6-1F49-8F7E-0A30F1236604}"/>
              </a:ext>
            </a:extLst>
          </p:cNvPr>
          <p:cNvSpPr>
            <a:spLocks noGrp="1"/>
          </p:cNvSpPr>
          <p:nvPr>
            <p:ph type="sldNum" sz="quarter" idx="12"/>
          </p:nvPr>
        </p:nvSpPr>
        <p:spPr/>
        <p:txBody>
          <a:bodyPr/>
          <a:lstStyle/>
          <a:p>
            <a:fld id="{540427FD-0CF2-BA4B-A240-FDDF11719DB2}" type="slidenum">
              <a:rPr lang="en-US" smtClean="0"/>
              <a:t>17</a:t>
            </a:fld>
            <a:endParaRPr lang="en-US"/>
          </a:p>
        </p:txBody>
      </p:sp>
      <p:pic>
        <p:nvPicPr>
          <p:cNvPr id="4" name="Picture 3">
            <a:extLst>
              <a:ext uri="{FF2B5EF4-FFF2-40B4-BE49-F238E27FC236}">
                <a16:creationId xmlns:a16="http://schemas.microsoft.com/office/drawing/2014/main" id="{DFB85934-78A3-0F4C-93C0-342075FC7EAD}"/>
              </a:ext>
            </a:extLst>
          </p:cNvPr>
          <p:cNvPicPr>
            <a:picLocks noChangeAspect="1"/>
          </p:cNvPicPr>
          <p:nvPr/>
        </p:nvPicPr>
        <p:blipFill>
          <a:blip r:embed="rId2"/>
          <a:stretch>
            <a:fillRect/>
          </a:stretch>
        </p:blipFill>
        <p:spPr>
          <a:xfrm>
            <a:off x="1486083" y="988944"/>
            <a:ext cx="8966200" cy="4191000"/>
          </a:xfrm>
          <a:prstGeom prst="rect">
            <a:avLst/>
          </a:prstGeom>
        </p:spPr>
      </p:pic>
      <p:sp>
        <p:nvSpPr>
          <p:cNvPr id="5" name="TextBox 4">
            <a:extLst>
              <a:ext uri="{FF2B5EF4-FFF2-40B4-BE49-F238E27FC236}">
                <a16:creationId xmlns:a16="http://schemas.microsoft.com/office/drawing/2014/main" id="{0C1BA9A0-BA79-9743-9AB7-94A4EEEA7057}"/>
              </a:ext>
            </a:extLst>
          </p:cNvPr>
          <p:cNvSpPr txBox="1"/>
          <p:nvPr/>
        </p:nvSpPr>
        <p:spPr>
          <a:xfrm>
            <a:off x="8873004" y="6396335"/>
            <a:ext cx="3685854" cy="461665"/>
          </a:xfrm>
          <a:prstGeom prst="rect">
            <a:avLst/>
          </a:prstGeom>
          <a:noFill/>
        </p:spPr>
        <p:txBody>
          <a:bodyPr wrap="square" rtlCol="0">
            <a:spAutoFit/>
          </a:bodyPr>
          <a:lstStyle/>
          <a:p>
            <a:r>
              <a:rPr lang="en-US" sz="1200" dirty="0"/>
              <a:t>R. </a:t>
            </a:r>
            <a:r>
              <a:rPr lang="en-US" sz="1200" dirty="0" err="1"/>
              <a:t>Emami,T</a:t>
            </a:r>
            <a:r>
              <a:rPr lang="en-US" sz="1200" dirty="0"/>
              <a:t>. Broadhurst, P. </a:t>
            </a:r>
            <a:r>
              <a:rPr lang="en-US" sz="1200" dirty="0" err="1"/>
              <a:t>Jimeno</a:t>
            </a:r>
            <a:r>
              <a:rPr lang="en-US" sz="1200" dirty="0"/>
              <a:t>, et al. (2019)</a:t>
            </a:r>
          </a:p>
          <a:p>
            <a:r>
              <a:rPr lang="en-US" sz="1200" dirty="0"/>
              <a:t>[arXiv:1711.05210.] </a:t>
            </a: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D7F5066D-5114-9E4E-B003-F743EDB844FC}"/>
                  </a:ext>
                </a:extLst>
              </p:cNvPr>
              <p:cNvSpPr/>
              <p:nvPr/>
            </p:nvSpPr>
            <p:spPr>
              <a:xfrm>
                <a:off x="3379305" y="5309806"/>
                <a:ext cx="6096000" cy="646331"/>
              </a:xfrm>
              <a:prstGeom prst="rect">
                <a:avLst/>
              </a:prstGeom>
            </p:spPr>
            <p:txBody>
              <a:bodyPr>
                <a:spAutoFit/>
              </a:bodyPr>
              <a:lstStyle/>
              <a:p>
                <a:r>
                  <a:rPr lang="en-US" dirty="0"/>
                  <a:t>J</a:t>
                </a:r>
                <a14:m>
                  <m:oMath xmlns:m="http://schemas.openxmlformats.org/officeDocument/2006/math">
                    <m:r>
                      <m:rPr>
                        <m:sty m:val="p"/>
                      </m:rPr>
                      <a:rPr lang="en-US">
                        <a:latin typeface="Cambria Math" panose="02040503050406030204" pitchFamily="18" charset="0"/>
                      </a:rPr>
                      <m:t>oint</m:t>
                    </m:r>
                    <m:r>
                      <a:rPr lang="en-US">
                        <a:latin typeface="Cambria Math" panose="02040503050406030204" pitchFamily="18" charset="0"/>
                      </a:rPr>
                      <m:t> </m:t>
                    </m:r>
                    <m:r>
                      <m:rPr>
                        <m:sty m:val="p"/>
                      </m:rPr>
                      <a:rPr lang="en-US">
                        <a:latin typeface="Cambria Math" panose="02040503050406030204" pitchFamily="18" charset="0"/>
                      </a:rPr>
                      <m:t>MCMC</m:t>
                    </m:r>
                    <m:r>
                      <a:rPr lang="en-US">
                        <a:latin typeface="Cambria Math" panose="02040503050406030204" pitchFamily="18" charset="0"/>
                      </a:rPr>
                      <m:t> </m:t>
                    </m:r>
                    <m:r>
                      <m:rPr>
                        <m:sty m:val="p"/>
                      </m:rPr>
                      <a:rPr lang="en-US">
                        <a:latin typeface="Cambria Math" panose="02040503050406030204" pitchFamily="18" charset="0"/>
                      </a:rPr>
                      <m:t>analysis</m:t>
                    </m:r>
                    <m:r>
                      <a:rPr lang="en-US">
                        <a:latin typeface="Cambria Math" panose="02040503050406030204" pitchFamily="18" charset="0"/>
                      </a:rPr>
                      <m:t> </m:t>
                    </m:r>
                    <m:r>
                      <m:rPr>
                        <m:sty m:val="p"/>
                      </m:rPr>
                      <a:rPr lang="en-US">
                        <a:latin typeface="Cambria Math" panose="02040503050406030204" pitchFamily="18" charset="0"/>
                      </a:rPr>
                      <m:t>constrained</m:t>
                    </m:r>
                    <m:r>
                      <a:rPr lang="en-US">
                        <a:latin typeface="Cambria Math" panose="02040503050406030204" pitchFamily="18" charset="0"/>
                      </a:rPr>
                      <m:t> </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l-GR" dirty="0"/>
                  <a:t> = 0.119 ± 0.034 </a:t>
                </a:r>
                <a:r>
                  <a:rPr lang="en-HK" dirty="0"/>
                  <a:t>eV at 67% confidence level</a:t>
                </a:r>
              </a:p>
            </p:txBody>
          </p:sp>
        </mc:Choice>
        <mc:Fallback xmlns="">
          <p:sp>
            <p:nvSpPr>
              <p:cNvPr id="6" name="Rectangle 5">
                <a:extLst>
                  <a:ext uri="{FF2B5EF4-FFF2-40B4-BE49-F238E27FC236}">
                    <a16:creationId xmlns:a16="http://schemas.microsoft.com/office/drawing/2014/main" id="{D7F5066D-5114-9E4E-B003-F743EDB844FC}"/>
                  </a:ext>
                </a:extLst>
              </p:cNvPr>
              <p:cNvSpPr>
                <a:spLocks noRot="1" noChangeAspect="1" noMove="1" noResize="1" noEditPoints="1" noAdjustHandles="1" noChangeArrowheads="1" noChangeShapeType="1" noTextEdit="1"/>
              </p:cNvSpPr>
              <p:nvPr/>
            </p:nvSpPr>
            <p:spPr>
              <a:xfrm>
                <a:off x="3379305" y="5309806"/>
                <a:ext cx="6096000" cy="646331"/>
              </a:xfrm>
              <a:prstGeom prst="rect">
                <a:avLst/>
              </a:prstGeom>
              <a:blipFill>
                <a:blip r:embed="rId3"/>
                <a:stretch>
                  <a:fillRect l="-624" t="-1923" b="-13462"/>
                </a:stretch>
              </a:blipFill>
            </p:spPr>
            <p:txBody>
              <a:bodyPr/>
              <a:lstStyle/>
              <a:p>
                <a:r>
                  <a:rPr lang="en-US">
                    <a:noFill/>
                  </a:rPr>
                  <a:t> </a:t>
                </a:r>
              </a:p>
            </p:txBody>
          </p:sp>
        </mc:Fallback>
      </mc:AlternateContent>
    </p:spTree>
    <p:extLst>
      <p:ext uri="{BB962C8B-B14F-4D97-AF65-F5344CB8AC3E}">
        <p14:creationId xmlns:p14="http://schemas.microsoft.com/office/powerpoint/2010/main" val="2917001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3C9397A-860F-1D4B-90B1-2014F374DEAD}"/>
              </a:ext>
            </a:extLst>
          </p:cNvPr>
          <p:cNvSpPr>
            <a:spLocks noGrp="1"/>
          </p:cNvSpPr>
          <p:nvPr>
            <p:ph type="sldNum" sz="quarter" idx="12"/>
          </p:nvPr>
        </p:nvSpPr>
        <p:spPr/>
        <p:txBody>
          <a:bodyPr/>
          <a:lstStyle/>
          <a:p>
            <a:fld id="{540427FD-0CF2-BA4B-A240-FDDF11719DB2}" type="slidenum">
              <a:rPr lang="en-US" smtClean="0"/>
              <a:t>18</a:t>
            </a:fld>
            <a:endParaRPr lang="en-US"/>
          </a:p>
        </p:txBody>
      </p:sp>
      <p:pic>
        <p:nvPicPr>
          <p:cNvPr id="4" name="Picture 3">
            <a:extLst>
              <a:ext uri="{FF2B5EF4-FFF2-40B4-BE49-F238E27FC236}">
                <a16:creationId xmlns:a16="http://schemas.microsoft.com/office/drawing/2014/main" id="{A9BF0F35-CC61-9F4D-AF70-BEFB10582F41}"/>
              </a:ext>
            </a:extLst>
          </p:cNvPr>
          <p:cNvPicPr>
            <a:picLocks noChangeAspect="1"/>
          </p:cNvPicPr>
          <p:nvPr/>
        </p:nvPicPr>
        <p:blipFill>
          <a:blip r:embed="rId2"/>
          <a:stretch>
            <a:fillRect/>
          </a:stretch>
        </p:blipFill>
        <p:spPr>
          <a:xfrm>
            <a:off x="0" y="603489"/>
            <a:ext cx="6102821" cy="6109200"/>
          </a:xfrm>
          <a:prstGeom prst="rect">
            <a:avLst/>
          </a:prstGeom>
        </p:spPr>
      </p:pic>
      <p:pic>
        <p:nvPicPr>
          <p:cNvPr id="6" name="Picture 5">
            <a:extLst>
              <a:ext uri="{FF2B5EF4-FFF2-40B4-BE49-F238E27FC236}">
                <a16:creationId xmlns:a16="http://schemas.microsoft.com/office/drawing/2014/main" id="{56BFAEAC-3C44-2F44-9089-F5B59D3009F3}"/>
              </a:ext>
            </a:extLst>
          </p:cNvPr>
          <p:cNvPicPr>
            <a:picLocks noChangeAspect="1"/>
          </p:cNvPicPr>
          <p:nvPr/>
        </p:nvPicPr>
        <p:blipFill>
          <a:blip r:embed="rId3"/>
          <a:stretch>
            <a:fillRect/>
          </a:stretch>
        </p:blipFill>
        <p:spPr>
          <a:xfrm>
            <a:off x="6102821" y="603489"/>
            <a:ext cx="6102821" cy="6109200"/>
          </a:xfrm>
          <a:prstGeom prst="rect">
            <a:avLst/>
          </a:prstGeom>
        </p:spPr>
      </p:pic>
      <p:sp>
        <p:nvSpPr>
          <p:cNvPr id="7" name="TextBox 6">
            <a:extLst>
              <a:ext uri="{FF2B5EF4-FFF2-40B4-BE49-F238E27FC236}">
                <a16:creationId xmlns:a16="http://schemas.microsoft.com/office/drawing/2014/main" id="{7CEF31C8-ABD5-4F4A-AF20-2D5F426833A5}"/>
              </a:ext>
            </a:extLst>
          </p:cNvPr>
          <p:cNvSpPr txBox="1"/>
          <p:nvPr/>
        </p:nvSpPr>
        <p:spPr>
          <a:xfrm>
            <a:off x="4048734" y="92765"/>
            <a:ext cx="4108173" cy="369332"/>
          </a:xfrm>
          <a:prstGeom prst="rect">
            <a:avLst/>
          </a:prstGeom>
          <a:noFill/>
        </p:spPr>
        <p:txBody>
          <a:bodyPr wrap="square" rtlCol="0">
            <a:spAutoFit/>
          </a:bodyPr>
          <a:lstStyle/>
          <a:p>
            <a:r>
              <a:rPr lang="en-US" dirty="0"/>
              <a:t>Conventional model </a:t>
            </a:r>
            <a:r>
              <a:rPr lang="en-US" dirty="0" err="1"/>
              <a:t>CosmoMC</a:t>
            </a:r>
            <a:r>
              <a:rPr lang="en-US" dirty="0"/>
              <a:t> contours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A3B8F5B-EFDD-F843-881A-B850E8BFBF4A}"/>
                  </a:ext>
                </a:extLst>
              </p:cNvPr>
              <p:cNvSpPr txBox="1"/>
              <p:nvPr/>
            </p:nvSpPr>
            <p:spPr>
              <a:xfrm>
                <a:off x="3101009" y="1709530"/>
                <a:ext cx="1921565" cy="369332"/>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r>
                      <a:rPr lang="en-US" b="0" i="1" smtClean="0">
                        <a:latin typeface="Cambria Math" panose="02040503050406030204" pitchFamily="18" charset="0"/>
                      </a:rPr>
                      <m:t>=0.05</m:t>
                    </m:r>
                  </m:oMath>
                </a14:m>
                <a:r>
                  <a:rPr lang="en-US" dirty="0"/>
                  <a:t> eV</a:t>
                </a:r>
              </a:p>
            </p:txBody>
          </p:sp>
        </mc:Choice>
        <mc:Fallback xmlns="">
          <p:sp>
            <p:nvSpPr>
              <p:cNvPr id="8" name="TextBox 7">
                <a:extLst>
                  <a:ext uri="{FF2B5EF4-FFF2-40B4-BE49-F238E27FC236}">
                    <a16:creationId xmlns:a16="http://schemas.microsoft.com/office/drawing/2014/main" id="{1A3B8F5B-EFDD-F843-881A-B850E8BFBF4A}"/>
                  </a:ext>
                </a:extLst>
              </p:cNvPr>
              <p:cNvSpPr txBox="1">
                <a:spLocks noRot="1" noChangeAspect="1" noMove="1" noResize="1" noEditPoints="1" noAdjustHandles="1" noChangeArrowheads="1" noChangeShapeType="1" noTextEdit="1"/>
              </p:cNvSpPr>
              <p:nvPr/>
            </p:nvSpPr>
            <p:spPr>
              <a:xfrm>
                <a:off x="3101009" y="1709530"/>
                <a:ext cx="1921565" cy="369332"/>
              </a:xfrm>
              <a:prstGeom prst="rect">
                <a:avLst/>
              </a:prstGeom>
              <a:blipFill>
                <a:blip r:embed="rId4"/>
                <a:stretch>
                  <a:fillRect t="-6667"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3308444-A8C7-584A-8798-AB15E5DEDD97}"/>
                  </a:ext>
                </a:extLst>
              </p:cNvPr>
              <p:cNvSpPr txBox="1"/>
              <p:nvPr/>
            </p:nvSpPr>
            <p:spPr>
              <a:xfrm>
                <a:off x="9597517" y="1703419"/>
                <a:ext cx="1921565" cy="369332"/>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r>
                      <a:rPr lang="en-US" b="0" i="1" smtClean="0">
                        <a:latin typeface="Cambria Math" panose="02040503050406030204" pitchFamily="18" charset="0"/>
                      </a:rPr>
                      <m:t>=0.25</m:t>
                    </m:r>
                  </m:oMath>
                </a14:m>
                <a:r>
                  <a:rPr lang="en-US" dirty="0"/>
                  <a:t> eV</a:t>
                </a:r>
              </a:p>
            </p:txBody>
          </p:sp>
        </mc:Choice>
        <mc:Fallback xmlns="">
          <p:sp>
            <p:nvSpPr>
              <p:cNvPr id="9" name="TextBox 8">
                <a:extLst>
                  <a:ext uri="{FF2B5EF4-FFF2-40B4-BE49-F238E27FC236}">
                    <a16:creationId xmlns:a16="http://schemas.microsoft.com/office/drawing/2014/main" id="{D3308444-A8C7-584A-8798-AB15E5DEDD97}"/>
                  </a:ext>
                </a:extLst>
              </p:cNvPr>
              <p:cNvSpPr txBox="1">
                <a:spLocks noRot="1" noChangeAspect="1" noMove="1" noResize="1" noEditPoints="1" noAdjustHandles="1" noChangeArrowheads="1" noChangeShapeType="1" noTextEdit="1"/>
              </p:cNvSpPr>
              <p:nvPr/>
            </p:nvSpPr>
            <p:spPr>
              <a:xfrm>
                <a:off x="9597517" y="1703419"/>
                <a:ext cx="1921565" cy="369332"/>
              </a:xfrm>
              <a:prstGeom prst="rect">
                <a:avLst/>
              </a:prstGeom>
              <a:blipFill>
                <a:blip r:embed="rId5"/>
                <a:stretch>
                  <a:fillRect t="-3333" b="-20000"/>
                </a:stretch>
              </a:blipFill>
            </p:spPr>
            <p:txBody>
              <a:bodyPr/>
              <a:lstStyle/>
              <a:p>
                <a:r>
                  <a:rPr lang="en-US">
                    <a:noFill/>
                  </a:rPr>
                  <a:t> </a:t>
                </a:r>
              </a:p>
            </p:txBody>
          </p:sp>
        </mc:Fallback>
      </mc:AlternateContent>
    </p:spTree>
    <p:extLst>
      <p:ext uri="{BB962C8B-B14F-4D97-AF65-F5344CB8AC3E}">
        <p14:creationId xmlns:p14="http://schemas.microsoft.com/office/powerpoint/2010/main" val="3034418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608CB2-5843-584A-91A9-CC1E4375EFA9}"/>
              </a:ext>
            </a:extLst>
          </p:cNvPr>
          <p:cNvSpPr>
            <a:spLocks noGrp="1"/>
          </p:cNvSpPr>
          <p:nvPr>
            <p:ph type="sldNum" sz="quarter" idx="12"/>
          </p:nvPr>
        </p:nvSpPr>
        <p:spPr/>
        <p:txBody>
          <a:bodyPr/>
          <a:lstStyle/>
          <a:p>
            <a:fld id="{540427FD-0CF2-BA4B-A240-FDDF11719DB2}" type="slidenum">
              <a:rPr lang="en-US" smtClean="0"/>
              <a:t>19</a:t>
            </a:fld>
            <a:endParaRPr lang="en-US"/>
          </a:p>
        </p:txBody>
      </p:sp>
      <p:pic>
        <p:nvPicPr>
          <p:cNvPr id="4" name="Picture 3">
            <a:extLst>
              <a:ext uri="{FF2B5EF4-FFF2-40B4-BE49-F238E27FC236}">
                <a16:creationId xmlns:a16="http://schemas.microsoft.com/office/drawing/2014/main" id="{20AF056C-BDB6-C64E-9F88-70D7BAA7DD58}"/>
              </a:ext>
            </a:extLst>
          </p:cNvPr>
          <p:cNvPicPr>
            <a:picLocks noChangeAspect="1"/>
          </p:cNvPicPr>
          <p:nvPr/>
        </p:nvPicPr>
        <p:blipFill rotWithShape="1">
          <a:blip r:embed="rId2"/>
          <a:srcRect l="3061" t="5188" b="3516"/>
          <a:stretch/>
        </p:blipFill>
        <p:spPr>
          <a:xfrm>
            <a:off x="5064481" y="1616764"/>
            <a:ext cx="6930641" cy="3419061"/>
          </a:xfrm>
          <a:prstGeom prst="rect">
            <a:avLst/>
          </a:prstGeom>
        </p:spPr>
      </p:pic>
      <p:sp>
        <p:nvSpPr>
          <p:cNvPr id="5" name="TextBox 4">
            <a:extLst>
              <a:ext uri="{FF2B5EF4-FFF2-40B4-BE49-F238E27FC236}">
                <a16:creationId xmlns:a16="http://schemas.microsoft.com/office/drawing/2014/main" id="{73A41544-2B41-2647-BC69-A50D8BB8363F}"/>
              </a:ext>
            </a:extLst>
          </p:cNvPr>
          <p:cNvSpPr txBox="1"/>
          <p:nvPr/>
        </p:nvSpPr>
        <p:spPr>
          <a:xfrm>
            <a:off x="8873004" y="6396335"/>
            <a:ext cx="3685854" cy="276999"/>
          </a:xfrm>
          <a:prstGeom prst="rect">
            <a:avLst/>
          </a:prstGeom>
          <a:noFill/>
        </p:spPr>
        <p:txBody>
          <a:bodyPr wrap="square" rtlCol="0">
            <a:spAutoFit/>
          </a:bodyPr>
          <a:lstStyle/>
          <a:p>
            <a:r>
              <a:rPr lang="en-US" sz="1200" dirty="0" err="1"/>
              <a:t>Hou</a:t>
            </a:r>
            <a:r>
              <a:rPr lang="en-US" sz="1200" dirty="0"/>
              <a:t> et al. (2013). Phys. Rev. D, 87 (8), 083008.</a:t>
            </a:r>
          </a:p>
        </p:txBody>
      </p:sp>
      <p:pic>
        <p:nvPicPr>
          <p:cNvPr id="7" name="Picture 6">
            <a:extLst>
              <a:ext uri="{FF2B5EF4-FFF2-40B4-BE49-F238E27FC236}">
                <a16:creationId xmlns:a16="http://schemas.microsoft.com/office/drawing/2014/main" id="{28955E37-6412-174B-85AB-2BC77ECCC4CD}"/>
              </a:ext>
            </a:extLst>
          </p:cNvPr>
          <p:cNvPicPr>
            <a:picLocks noChangeAspect="1"/>
          </p:cNvPicPr>
          <p:nvPr/>
        </p:nvPicPr>
        <p:blipFill rotWithShape="1">
          <a:blip r:embed="rId3"/>
          <a:srcRect r="2678"/>
          <a:stretch/>
        </p:blipFill>
        <p:spPr>
          <a:xfrm>
            <a:off x="5366166" y="5110898"/>
            <a:ext cx="6825834" cy="900060"/>
          </a:xfrm>
          <a:prstGeom prst="rect">
            <a:avLst/>
          </a:prstGeom>
        </p:spPr>
      </p:pic>
      <p:pic>
        <p:nvPicPr>
          <p:cNvPr id="9" name="Picture 8">
            <a:extLst>
              <a:ext uri="{FF2B5EF4-FFF2-40B4-BE49-F238E27FC236}">
                <a16:creationId xmlns:a16="http://schemas.microsoft.com/office/drawing/2014/main" id="{FDC7B61C-F6FD-7141-A9E1-BE46C0B172F2}"/>
              </a:ext>
            </a:extLst>
          </p:cNvPr>
          <p:cNvPicPr>
            <a:picLocks noChangeAspect="1"/>
          </p:cNvPicPr>
          <p:nvPr/>
        </p:nvPicPr>
        <p:blipFill>
          <a:blip r:embed="rId4"/>
          <a:stretch>
            <a:fillRect/>
          </a:stretch>
        </p:blipFill>
        <p:spPr>
          <a:xfrm>
            <a:off x="4645381" y="2030894"/>
            <a:ext cx="419100" cy="2590800"/>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5DB97F4-AEBE-3443-9D0E-1D908D2FC9A2}"/>
                  </a:ext>
                </a:extLst>
              </p:cNvPr>
              <p:cNvSpPr txBox="1"/>
              <p:nvPr/>
            </p:nvSpPr>
            <p:spPr>
              <a:xfrm>
                <a:off x="212035" y="2619479"/>
                <a:ext cx="4433346" cy="2002215"/>
              </a:xfrm>
              <a:prstGeom prst="rect">
                <a:avLst/>
              </a:prstGeom>
              <a:noFill/>
            </p:spPr>
            <p:txBody>
              <a:bodyPr wrap="square" rtlCol="0">
                <a:spAutoFit/>
              </a:bodyPr>
              <a:lstStyle/>
              <a:p>
                <a:pPr marL="285750" indent="-285750">
                  <a:buFont typeface="Arial" panose="020B0604020202020204" pitchFamily="34" charset="0"/>
                  <a:buChar char="•"/>
                </a:pPr>
                <a:r>
                  <a:rPr lang="en-US" dirty="0"/>
                  <a:t>Irreducible signature of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𝑒𝑓𝑓</m:t>
                        </m:r>
                      </m:sub>
                    </m:sSub>
                  </m:oMath>
                </a14:m>
                <a:r>
                  <a:rPr lang="en-US" dirty="0"/>
                  <a:t> in the CMB power spectrum is in the damping tail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14:m>
                  <m:oMath xmlns:m="http://schemas.openxmlformats.org/officeDocument/2006/math">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𝑒</m:t>
                        </m:r>
                        <m:r>
                          <a:rPr lang="en-US" b="0" i="1" smtClean="0">
                            <a:latin typeface="Cambria Math" panose="02040503050406030204" pitchFamily="18" charset="0"/>
                          </a:rPr>
                          <m:t>,</m:t>
                        </m:r>
                        <m:r>
                          <a:rPr lang="en-US" b="0" i="1" smtClean="0">
                            <a:latin typeface="Cambria Math" panose="02040503050406030204" pitchFamily="18" charset="0"/>
                          </a:rPr>
                          <m:t>𝜇</m:t>
                        </m:r>
                        <m:r>
                          <a:rPr lang="en-US" b="0" i="1" smtClean="0">
                            <a:latin typeface="Cambria Math" panose="02040503050406030204" pitchFamily="18" charset="0"/>
                          </a:rPr>
                          <m:t>,</m:t>
                        </m:r>
                        <m:r>
                          <a:rPr lang="en-US" b="0" i="1" smtClean="0">
                            <a:latin typeface="Cambria Math" panose="02040503050406030204" pitchFamily="18" charset="0"/>
                          </a:rPr>
                          <m:t>𝜏</m:t>
                        </m:r>
                      </m:sub>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𝜌</m:t>
                            </m:r>
                          </m:e>
                          <m:sub>
                            <m:r>
                              <a:rPr lang="en-US" b="0" i="1" smtClean="0">
                                <a:latin typeface="Cambria Math" panose="02040503050406030204" pitchFamily="18" charset="0"/>
                              </a:rPr>
                              <m:t>𝛼</m:t>
                            </m:r>
                          </m:sub>
                        </m:sSub>
                      </m:e>
                    </m:nary>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𝑒𝑓𝑓</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7</m:t>
                        </m:r>
                      </m:num>
                      <m:den>
                        <m:r>
                          <a:rPr lang="en-US" b="0" i="1" smtClean="0">
                            <a:latin typeface="Cambria Math" panose="02040503050406030204" pitchFamily="18" charset="0"/>
                          </a:rPr>
                          <m:t>8</m:t>
                        </m:r>
                      </m:den>
                    </m:f>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4</m:t>
                                </m:r>
                              </m:num>
                              <m:den>
                                <m:r>
                                  <a:rPr lang="en-US" b="0" i="1" smtClean="0">
                                    <a:latin typeface="Cambria Math" panose="02040503050406030204" pitchFamily="18" charset="0"/>
                                  </a:rPr>
                                  <m:t>11</m:t>
                                </m:r>
                              </m:den>
                            </m:f>
                          </m:e>
                        </m:d>
                      </m:e>
                      <m:sup>
                        <m:r>
                          <a:rPr lang="en-US" b="0" i="1" smtClean="0">
                            <a:latin typeface="Cambria Math" panose="02040503050406030204" pitchFamily="18" charset="0"/>
                          </a:rPr>
                          <m:t>4/3</m:t>
                        </m:r>
                      </m:sup>
                    </m:sSup>
                    <m:sSub>
                      <m:sSubPr>
                        <m:ctrlPr>
                          <a:rPr lang="en-US" b="0" i="1" smtClean="0">
                            <a:latin typeface="Cambria Math" panose="02040503050406030204" pitchFamily="18" charset="0"/>
                          </a:rPr>
                        </m:ctrlPr>
                      </m:sSubPr>
                      <m:e>
                        <m:r>
                          <a:rPr lang="en-US" b="0" i="1" smtClean="0">
                            <a:latin typeface="Cambria Math" panose="02040503050406030204" pitchFamily="18" charset="0"/>
                          </a:rPr>
                          <m:t>𝜌</m:t>
                        </m:r>
                      </m:e>
                      <m:sub>
                        <m:r>
                          <a:rPr lang="en-US" b="0" i="1" smtClean="0">
                            <a:latin typeface="Cambria Math" panose="02040503050406030204" pitchFamily="18" charset="0"/>
                          </a:rPr>
                          <m:t>𝛾</m:t>
                        </m:r>
                      </m:sub>
                    </m:sSub>
                  </m:oMath>
                </a14:m>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𝑒𝑓𝑓</m:t>
                        </m:r>
                      </m:sub>
                    </m:sSub>
                    <m:r>
                      <a:rPr lang="en-US" b="0" i="0" smtClean="0">
                        <a:latin typeface="Cambria Math" panose="02040503050406030204" pitchFamily="18" charset="0"/>
                      </a:rPr>
                      <m:t>=2.99</m:t>
                    </m:r>
                    <m:r>
                      <a:rPr lang="en-US" b="0" i="1" smtClean="0">
                        <a:latin typeface="Cambria Math" panose="02040503050406030204" pitchFamily="18" charset="0"/>
                      </a:rPr>
                      <m:t>±0.34 (95%</m:t>
                    </m:r>
                  </m:oMath>
                </a14:m>
                <a:r>
                  <a:rPr lang="en-US" dirty="0"/>
                  <a:t> CL</a:t>
                </a:r>
                <a14:m>
                  <m:oMath xmlns:m="http://schemas.openxmlformats.org/officeDocument/2006/math">
                    <m:r>
                      <a:rPr lang="en-US" b="0" i="1" dirty="0" smtClean="0">
                        <a:latin typeface="Cambria Math" panose="02040503050406030204" pitchFamily="18" charset="0"/>
                      </a:rPr>
                      <m:t>)</m:t>
                    </m:r>
                  </m:oMath>
                </a14:m>
                <a:endParaRPr lang="en-US" dirty="0"/>
              </a:p>
            </p:txBody>
          </p:sp>
        </mc:Choice>
        <mc:Fallback xmlns="">
          <p:sp>
            <p:nvSpPr>
              <p:cNvPr id="10" name="TextBox 9">
                <a:extLst>
                  <a:ext uri="{FF2B5EF4-FFF2-40B4-BE49-F238E27FC236}">
                    <a16:creationId xmlns:a16="http://schemas.microsoft.com/office/drawing/2014/main" id="{E5DB97F4-AEBE-3443-9D0E-1D908D2FC9A2}"/>
                  </a:ext>
                </a:extLst>
              </p:cNvPr>
              <p:cNvSpPr txBox="1">
                <a:spLocks noRot="1" noChangeAspect="1" noMove="1" noResize="1" noEditPoints="1" noAdjustHandles="1" noChangeArrowheads="1" noChangeShapeType="1" noTextEdit="1"/>
              </p:cNvSpPr>
              <p:nvPr/>
            </p:nvSpPr>
            <p:spPr>
              <a:xfrm>
                <a:off x="212035" y="2619479"/>
                <a:ext cx="4433346" cy="2002215"/>
              </a:xfrm>
              <a:prstGeom prst="rect">
                <a:avLst/>
              </a:prstGeom>
              <a:blipFill>
                <a:blip r:embed="rId5"/>
                <a:stretch>
                  <a:fillRect l="-857" t="-629" b="-2516"/>
                </a:stretch>
              </a:blipFill>
            </p:spPr>
            <p:txBody>
              <a:bodyPr/>
              <a:lstStyle/>
              <a:p>
                <a:r>
                  <a:rPr lang="en-US">
                    <a:noFill/>
                  </a:rPr>
                  <a:t> </a:t>
                </a:r>
              </a:p>
            </p:txBody>
          </p:sp>
        </mc:Fallback>
      </mc:AlternateContent>
    </p:spTree>
    <p:extLst>
      <p:ext uri="{BB962C8B-B14F-4D97-AF65-F5344CB8AC3E}">
        <p14:creationId xmlns:p14="http://schemas.microsoft.com/office/powerpoint/2010/main" val="2213188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5984D65-773E-5542-9CFC-7515803A1446}"/>
              </a:ext>
            </a:extLst>
          </p:cNvPr>
          <p:cNvSpPr>
            <a:spLocks noGrp="1"/>
          </p:cNvSpPr>
          <p:nvPr>
            <p:ph type="sldNum" sz="quarter" idx="12"/>
          </p:nvPr>
        </p:nvSpPr>
        <p:spPr/>
        <p:txBody>
          <a:bodyPr/>
          <a:lstStyle/>
          <a:p>
            <a:fld id="{540427FD-0CF2-BA4B-A240-FDDF11719DB2}" type="slidenum">
              <a:rPr lang="en-US" smtClean="0"/>
              <a:t>2</a:t>
            </a:fld>
            <a:endParaRPr lang="en-US"/>
          </a:p>
        </p:txBody>
      </p:sp>
      <p:pic>
        <p:nvPicPr>
          <p:cNvPr id="3" name="Picture 2">
            <a:extLst>
              <a:ext uri="{FF2B5EF4-FFF2-40B4-BE49-F238E27FC236}">
                <a16:creationId xmlns:a16="http://schemas.microsoft.com/office/drawing/2014/main" id="{AFC278DA-11E2-5B46-8BEB-DB9C83E48840}"/>
              </a:ext>
            </a:extLst>
          </p:cNvPr>
          <p:cNvPicPr>
            <a:picLocks noChangeAspect="1"/>
          </p:cNvPicPr>
          <p:nvPr/>
        </p:nvPicPr>
        <p:blipFill>
          <a:blip r:embed="rId2"/>
          <a:stretch>
            <a:fillRect/>
          </a:stretch>
        </p:blipFill>
        <p:spPr>
          <a:xfrm>
            <a:off x="718686" y="797278"/>
            <a:ext cx="5319555" cy="2680959"/>
          </a:xfrm>
          <a:prstGeom prst="rect">
            <a:avLst/>
          </a:prstGeom>
        </p:spPr>
      </p:pic>
      <p:pic>
        <p:nvPicPr>
          <p:cNvPr id="4" name="Picture 3">
            <a:extLst>
              <a:ext uri="{FF2B5EF4-FFF2-40B4-BE49-F238E27FC236}">
                <a16:creationId xmlns:a16="http://schemas.microsoft.com/office/drawing/2014/main" id="{C93819EC-033B-E74A-BDB8-4884B5A0B82D}"/>
              </a:ext>
            </a:extLst>
          </p:cNvPr>
          <p:cNvPicPr>
            <a:picLocks noChangeAspect="1"/>
          </p:cNvPicPr>
          <p:nvPr/>
        </p:nvPicPr>
        <p:blipFill>
          <a:blip r:embed="rId3"/>
          <a:stretch>
            <a:fillRect/>
          </a:stretch>
        </p:blipFill>
        <p:spPr>
          <a:xfrm>
            <a:off x="6844662" y="797278"/>
            <a:ext cx="4766148" cy="2680959"/>
          </a:xfrm>
          <a:prstGeom prst="rect">
            <a:avLst/>
          </a:prstGeom>
        </p:spPr>
      </p:pic>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EB968983-35EB-4E45-83B1-69ADFD8EA0B5}"/>
                  </a:ext>
                </a:extLst>
              </p:cNvPr>
              <p:cNvSpPr txBox="1">
                <a:spLocks/>
              </p:cNvSpPr>
              <p:nvPr/>
            </p:nvSpPr>
            <p:spPr>
              <a:xfrm>
                <a:off x="508416" y="3915291"/>
                <a:ext cx="5740096" cy="2729924"/>
              </a:xfrm>
              <a:prstGeom prst="rect">
                <a:avLst/>
              </a:prstGeom>
            </p:spPr>
            <p:txBody>
              <a:bodyP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dirty="0"/>
                  <a:t>Neutrinos are leptons that only interact via the weak interaction in the Standard Model.</a:t>
                </a:r>
              </a:p>
              <a:p>
                <a:r>
                  <a:rPr lang="en-US" dirty="0"/>
                  <a:t>Neutrino oscillation suggests at least two mass eigenstates are massive.</a:t>
                </a:r>
              </a:p>
              <a:p>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rPr>
                          <m:t>𝑚</m:t>
                        </m:r>
                      </m:e>
                      <m:sub>
                        <m:r>
                          <a:rPr lang="en-US" i="1" smtClean="0">
                            <a:latin typeface="Cambria Math" panose="02040503050406030204" pitchFamily="18" charset="0"/>
                          </a:rPr>
                          <m:t>𝜈</m:t>
                        </m:r>
                      </m:sub>
                    </m:sSub>
                    <m:r>
                      <a:rPr lang="en-US" i="1" smtClean="0">
                        <a:latin typeface="Cambria Math" panose="02040503050406030204" pitchFamily="18" charset="0"/>
                      </a:rPr>
                      <m:t>≪</m:t>
                    </m:r>
                    <m:sSub>
                      <m:sSubPr>
                        <m:ctrlPr>
                          <a:rPr lang="en-US" i="1" smtClean="0">
                            <a:latin typeface="Cambria Math" panose="02040503050406030204" pitchFamily="18" charset="0"/>
                          </a:rPr>
                        </m:ctrlPr>
                      </m:sSubPr>
                      <m:e>
                        <m:r>
                          <a:rPr lang="en-US" i="1" smtClean="0">
                            <a:latin typeface="Cambria Math" panose="02040503050406030204" pitchFamily="18" charset="0"/>
                          </a:rPr>
                          <m:t>𝑚</m:t>
                        </m:r>
                      </m:e>
                      <m:sub>
                        <m:r>
                          <a:rPr lang="en-US" i="1" smtClean="0">
                            <a:latin typeface="Cambria Math" panose="02040503050406030204" pitchFamily="18" charset="0"/>
                          </a:rPr>
                          <m:t>𝑒</m:t>
                        </m:r>
                      </m:sub>
                    </m:sSub>
                  </m:oMath>
                </a14:m>
                <a:r>
                  <a:rPr lang="en-US" dirty="0"/>
                  <a:t> , latest direct measurements from KATRIN gives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rPr>
                          <m:t>𝑚</m:t>
                        </m:r>
                      </m:e>
                      <m:sub>
                        <m:r>
                          <a:rPr lang="en-US" i="1" smtClean="0">
                            <a:latin typeface="Cambria Math" panose="02040503050406030204" pitchFamily="18" charset="0"/>
                          </a:rPr>
                          <m:t>𝜈</m:t>
                        </m:r>
                      </m:sub>
                    </m:sSub>
                    <m:r>
                      <a:rPr lang="en-US" i="1" smtClean="0">
                        <a:latin typeface="Cambria Math" panose="02040503050406030204" pitchFamily="18" charset="0"/>
                      </a:rPr>
                      <m:t>&lt;0.8</m:t>
                    </m:r>
                  </m:oMath>
                </a14:m>
                <a:r>
                  <a:rPr lang="en-US" dirty="0"/>
                  <a:t> eV (90% CL).</a:t>
                </a:r>
              </a:p>
              <a:p>
                <a:endParaRPr lang="en-US" dirty="0"/>
              </a:p>
            </p:txBody>
          </p:sp>
        </mc:Choice>
        <mc:Fallback xmlns="">
          <p:sp>
            <p:nvSpPr>
              <p:cNvPr id="5" name="Content Placeholder 2">
                <a:extLst>
                  <a:ext uri="{FF2B5EF4-FFF2-40B4-BE49-F238E27FC236}">
                    <a16:creationId xmlns:a16="http://schemas.microsoft.com/office/drawing/2014/main" id="{EB968983-35EB-4E45-83B1-69ADFD8EA0B5}"/>
                  </a:ext>
                </a:extLst>
              </p:cNvPr>
              <p:cNvSpPr txBox="1">
                <a:spLocks noRot="1" noChangeAspect="1" noMove="1" noResize="1" noEditPoints="1" noAdjustHandles="1" noChangeArrowheads="1" noChangeShapeType="1" noTextEdit="1"/>
              </p:cNvSpPr>
              <p:nvPr/>
            </p:nvSpPr>
            <p:spPr>
              <a:xfrm>
                <a:off x="508416" y="3915291"/>
                <a:ext cx="5740096" cy="2729924"/>
              </a:xfrm>
              <a:prstGeom prst="rect">
                <a:avLst/>
              </a:prstGeom>
              <a:blipFill>
                <a:blip r:embed="rId4"/>
                <a:stretch>
                  <a:fillRect l="-221" t="-4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ADFAF704-40E4-164B-8786-BEC10EEE0C9D}"/>
                  </a:ext>
                </a:extLst>
              </p:cNvPr>
              <p:cNvSpPr txBox="1">
                <a:spLocks/>
              </p:cNvSpPr>
              <p:nvPr/>
            </p:nvSpPr>
            <p:spPr>
              <a:xfrm>
                <a:off x="6467061" y="3725635"/>
                <a:ext cx="5143749" cy="2413064"/>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dirty="0"/>
                  <a:t>General relativity describes gravity as curvature in spacetime by perturbations in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𝜇𝜈</m:t>
                        </m:r>
                      </m:sub>
                    </m:sSub>
                  </m:oMath>
                </a14:m>
                <a:r>
                  <a:rPr lang="en-US" dirty="0"/>
                  <a:t>.</a:t>
                </a:r>
              </a:p>
              <a:p>
                <a:r>
                  <a:rPr lang="en-US" dirty="0"/>
                  <a:t>Gravity is a long-range force with effects on the largest observable scales.</a:t>
                </a:r>
              </a:p>
              <a:p>
                <a:r>
                  <a:rPr lang="en-US" dirty="0"/>
                  <a:t>Cosmology studies the matter-energy content of the universe in the cosmic evolution.</a:t>
                </a:r>
              </a:p>
            </p:txBody>
          </p:sp>
        </mc:Choice>
        <mc:Fallback xmlns="">
          <p:sp>
            <p:nvSpPr>
              <p:cNvPr id="6" name="Content Placeholder 2">
                <a:extLst>
                  <a:ext uri="{FF2B5EF4-FFF2-40B4-BE49-F238E27FC236}">
                    <a16:creationId xmlns:a16="http://schemas.microsoft.com/office/drawing/2014/main" id="{ADFAF704-40E4-164B-8786-BEC10EEE0C9D}"/>
                  </a:ext>
                </a:extLst>
              </p:cNvPr>
              <p:cNvSpPr txBox="1">
                <a:spLocks noRot="1" noChangeAspect="1" noMove="1" noResize="1" noEditPoints="1" noAdjustHandles="1" noChangeArrowheads="1" noChangeShapeType="1" noTextEdit="1"/>
              </p:cNvSpPr>
              <p:nvPr/>
            </p:nvSpPr>
            <p:spPr>
              <a:xfrm>
                <a:off x="6467061" y="3725635"/>
                <a:ext cx="5143749" cy="2413064"/>
              </a:xfrm>
              <a:prstGeom prst="rect">
                <a:avLst/>
              </a:prstGeom>
              <a:blipFill>
                <a:blip r:embed="rId5"/>
                <a:stretch>
                  <a:fillRect l="-246" r="-1724"/>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AA7C5617-F98E-5749-9478-8E6EA6C6F555}"/>
              </a:ext>
            </a:extLst>
          </p:cNvPr>
          <p:cNvSpPr txBox="1"/>
          <p:nvPr/>
        </p:nvSpPr>
        <p:spPr>
          <a:xfrm>
            <a:off x="779206" y="6398994"/>
            <a:ext cx="2388987" cy="246221"/>
          </a:xfrm>
          <a:prstGeom prst="rect">
            <a:avLst/>
          </a:prstGeom>
          <a:noFill/>
        </p:spPr>
        <p:txBody>
          <a:bodyPr wrap="square" rtlCol="0">
            <a:spAutoFit/>
          </a:bodyPr>
          <a:lstStyle/>
          <a:p>
            <a:r>
              <a:rPr lang="en-US" sz="1000" dirty="0"/>
              <a:t>KATRIN. Nat. Phys. 18, 160–166 (2022).</a:t>
            </a:r>
          </a:p>
        </p:txBody>
      </p:sp>
      <mc:AlternateContent xmlns:mc="http://schemas.openxmlformats.org/markup-compatibility/2006" xmlns:a14="http://schemas.microsoft.com/office/drawing/2010/main">
        <mc:Choice Requires="a14">
          <p:sp>
            <p:nvSpPr>
              <p:cNvPr id="8" name="Oval 7">
                <a:extLst>
                  <a:ext uri="{FF2B5EF4-FFF2-40B4-BE49-F238E27FC236}">
                    <a16:creationId xmlns:a16="http://schemas.microsoft.com/office/drawing/2014/main" id="{BFEB69C9-036B-2749-999A-21EDF09F6474}"/>
                  </a:ext>
                </a:extLst>
              </p:cNvPr>
              <p:cNvSpPr/>
              <p:nvPr/>
            </p:nvSpPr>
            <p:spPr>
              <a:xfrm>
                <a:off x="5419743" y="6109684"/>
                <a:ext cx="1273301" cy="68907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C</a:t>
                </a:r>
                <a14:m>
                  <m:oMath xmlns:m="http://schemas.openxmlformats.org/officeDocument/2006/math">
                    <m:r>
                      <a:rPr lang="en-US" b="0" i="1" smtClean="0">
                        <a:latin typeface="Cambria Math" panose="02040503050406030204" pitchFamily="18" charset="0"/>
                      </a:rPr>
                      <m:t>𝜈</m:t>
                    </m:r>
                  </m:oMath>
                </a14:m>
                <a:r>
                  <a:rPr lang="en-US" dirty="0"/>
                  <a:t>B</a:t>
                </a:r>
              </a:p>
            </p:txBody>
          </p:sp>
        </mc:Choice>
        <mc:Fallback xmlns="">
          <p:sp>
            <p:nvSpPr>
              <p:cNvPr id="8" name="Oval 7">
                <a:extLst>
                  <a:ext uri="{FF2B5EF4-FFF2-40B4-BE49-F238E27FC236}">
                    <a16:creationId xmlns:a16="http://schemas.microsoft.com/office/drawing/2014/main" id="{BFEB69C9-036B-2749-999A-21EDF09F6474}"/>
                  </a:ext>
                </a:extLst>
              </p:cNvPr>
              <p:cNvSpPr>
                <a:spLocks noRot="1" noChangeAspect="1" noMove="1" noResize="1" noEditPoints="1" noAdjustHandles="1" noChangeArrowheads="1" noChangeShapeType="1" noTextEdit="1"/>
              </p:cNvSpPr>
              <p:nvPr/>
            </p:nvSpPr>
            <p:spPr>
              <a:xfrm>
                <a:off x="5419743" y="6109684"/>
                <a:ext cx="1273301" cy="689078"/>
              </a:xfrm>
              <a:prstGeom prst="ellipse">
                <a:avLst/>
              </a:prstGeom>
              <a:blipFill>
                <a:blip r:embed="rId6"/>
                <a:stretch>
                  <a:fillRect/>
                </a:stretch>
              </a:blipFill>
            </p:spPr>
            <p:txBody>
              <a:bodyPr/>
              <a:lstStyle/>
              <a:p>
                <a:r>
                  <a:rPr lang="en-US">
                    <a:noFill/>
                  </a:rPr>
                  <a:t> </a:t>
                </a:r>
              </a:p>
            </p:txBody>
          </p:sp>
        </mc:Fallback>
      </mc:AlternateContent>
      <p:sp>
        <p:nvSpPr>
          <p:cNvPr id="9" name="Right Arrow 8">
            <a:extLst>
              <a:ext uri="{FF2B5EF4-FFF2-40B4-BE49-F238E27FC236}">
                <a16:creationId xmlns:a16="http://schemas.microsoft.com/office/drawing/2014/main" id="{6568D0C0-7FFD-DA45-B577-460BBD5380AB}"/>
              </a:ext>
            </a:extLst>
          </p:cNvPr>
          <p:cNvSpPr/>
          <p:nvPr/>
        </p:nvSpPr>
        <p:spPr>
          <a:xfrm rot="2742720">
            <a:off x="4898513" y="6013557"/>
            <a:ext cx="476655" cy="3204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6FA76751-011E-4547-B9C7-EE4556B827F6}"/>
              </a:ext>
            </a:extLst>
          </p:cNvPr>
          <p:cNvSpPr/>
          <p:nvPr/>
        </p:nvSpPr>
        <p:spPr>
          <a:xfrm rot="8122332">
            <a:off x="6740466" y="6012529"/>
            <a:ext cx="476655" cy="3204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5871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8BEF2-458E-A747-AAB4-F72AA8F5DA52}"/>
              </a:ext>
            </a:extLst>
          </p:cNvPr>
          <p:cNvSpPr>
            <a:spLocks noGrp="1"/>
          </p:cNvSpPr>
          <p:nvPr>
            <p:ph type="title"/>
          </p:nvPr>
        </p:nvSpPr>
        <p:spPr/>
        <p:txBody>
          <a:bodyPr/>
          <a:lstStyle/>
          <a:p>
            <a:r>
              <a:rPr lang="en-US" dirty="0"/>
              <a:t>Simulation technicalities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AF7E89D-3789-3D45-B30F-4B31AD47265F}"/>
                  </a:ext>
                </a:extLst>
              </p:cNvPr>
              <p:cNvSpPr>
                <a:spLocks noGrp="1"/>
              </p:cNvSpPr>
              <p:nvPr>
                <p:ph idx="1"/>
              </p:nvPr>
            </p:nvSpPr>
            <p:spPr>
              <a:xfrm>
                <a:off x="450575" y="2180496"/>
                <a:ext cx="6298372" cy="3678303"/>
              </a:xfrm>
            </p:spPr>
            <p:txBody>
              <a:bodyPr/>
              <a:lstStyle/>
              <a:p>
                <a:r>
                  <a:rPr lang="en-US" dirty="0"/>
                  <a:t>Resolution: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1024</m:t>
                        </m:r>
                      </m:e>
                      <m:sup>
                        <m:r>
                          <a:rPr lang="en-US" i="1">
                            <a:latin typeface="Cambria Math" panose="02040503050406030204" pitchFamily="18" charset="0"/>
                          </a:rPr>
                          <m:t>3</m:t>
                        </m:r>
                      </m:sup>
                    </m:sSup>
                  </m:oMath>
                </a14:m>
                <a:r>
                  <a:rPr lang="en-US" dirty="0"/>
                  <a:t> CDM particles in </a:t>
                </a:r>
                <a14:m>
                  <m:oMath xmlns:m="http://schemas.openxmlformats.org/officeDocument/2006/math">
                    <m:r>
                      <a:rPr lang="en-US" i="1">
                        <a:latin typeface="Cambria Math" panose="02040503050406030204" pitchFamily="18" charset="0"/>
                      </a:rPr>
                      <m:t>1 </m:t>
                    </m:r>
                    <m:sSup>
                      <m:sSupPr>
                        <m:ctrlPr>
                          <a:rPr lang="en-US" i="1">
                            <a:latin typeface="Cambria Math" panose="02040503050406030204" pitchFamily="18" charset="0"/>
                          </a:rPr>
                        </m:ctrlPr>
                      </m:sSupPr>
                      <m:e>
                        <m:r>
                          <a:rPr lang="en-US" i="1">
                            <a:latin typeface="Cambria Math" panose="02040503050406030204" pitchFamily="18" charset="0"/>
                          </a:rPr>
                          <m:t>h</m:t>
                        </m:r>
                      </m:e>
                      <m:sup>
                        <m:r>
                          <a:rPr lang="en-US" i="1">
                            <a:latin typeface="Cambria Math" panose="02040503050406030204" pitchFamily="18" charset="0"/>
                          </a:rPr>
                          <m:t>−1</m:t>
                        </m:r>
                      </m:sup>
                    </m:sSup>
                  </m:oMath>
                </a14:m>
                <a:r>
                  <a:rPr lang="en-US" dirty="0" err="1"/>
                  <a:t>Gpc</a:t>
                </a:r>
                <a:r>
                  <a:rPr lang="en-US" dirty="0"/>
                  <a:t> periodic box. </a:t>
                </a:r>
              </a:p>
              <a:p>
                <a:r>
                  <a:rPr lang="en-US" dirty="0"/>
                  <a:t>Simulate from </a:t>
                </a:r>
                <a14:m>
                  <m:oMath xmlns:m="http://schemas.openxmlformats.org/officeDocument/2006/math">
                    <m:r>
                      <a:rPr lang="en-US" i="1">
                        <a:latin typeface="Cambria Math" panose="02040503050406030204" pitchFamily="18" charset="0"/>
                      </a:rPr>
                      <m:t>𝑧</m:t>
                    </m:r>
                    <m:r>
                      <a:rPr lang="en-US" i="1">
                        <a:latin typeface="Cambria Math" panose="02040503050406030204" pitchFamily="18" charset="0"/>
                      </a:rPr>
                      <m:t>=49</m:t>
                    </m:r>
                  </m:oMath>
                </a14:m>
                <a:r>
                  <a:rPr lang="en-US" dirty="0"/>
                  <a:t> to </a:t>
                </a:r>
                <a14:m>
                  <m:oMath xmlns:m="http://schemas.openxmlformats.org/officeDocument/2006/math">
                    <m:r>
                      <a:rPr lang="en-US" i="1">
                        <a:latin typeface="Cambria Math" panose="02040503050406030204" pitchFamily="18" charset="0"/>
                      </a:rPr>
                      <m:t>𝑧</m:t>
                    </m:r>
                    <m:r>
                      <a:rPr lang="en-US" i="1">
                        <a:latin typeface="Cambria Math" panose="02040503050406030204" pitchFamily="18" charset="0"/>
                      </a:rPr>
                      <m:t>=0</m:t>
                    </m:r>
                  </m:oMath>
                </a14:m>
                <a:r>
                  <a:rPr lang="en-US" dirty="0"/>
                  <a:t>.</a:t>
                </a:r>
              </a:p>
              <a:p>
                <a:r>
                  <a:rPr lang="en-US" dirty="0"/>
                  <a:t>Initial CDM and neutrino power spectra generated by CAMB.</a:t>
                </a:r>
              </a:p>
              <a:p>
                <a:r>
                  <a:rPr lang="en-US" dirty="0"/>
                  <a:t>Initial conditions generated by 2</a:t>
                </a:r>
                <a:r>
                  <a:rPr lang="en-US" baseline="30000" dirty="0"/>
                  <a:t>nd</a:t>
                </a:r>
                <a:r>
                  <a:rPr lang="en-US" dirty="0"/>
                  <a:t> order </a:t>
                </a:r>
                <a:r>
                  <a:rPr lang="en-US" dirty="0" err="1"/>
                  <a:t>Lagrangian</a:t>
                </a:r>
                <a:r>
                  <a:rPr lang="en-US" dirty="0"/>
                  <a:t> perturbation theory (2LPTic).</a:t>
                </a:r>
              </a:p>
              <a:p>
                <a:endParaRPr lang="en-US" dirty="0"/>
              </a:p>
            </p:txBody>
          </p:sp>
        </mc:Choice>
        <mc:Fallback xmlns="">
          <p:sp>
            <p:nvSpPr>
              <p:cNvPr id="3" name="Content Placeholder 2">
                <a:extLst>
                  <a:ext uri="{FF2B5EF4-FFF2-40B4-BE49-F238E27FC236}">
                    <a16:creationId xmlns:a16="http://schemas.microsoft.com/office/drawing/2014/main" id="{0AF7E89D-3789-3D45-B30F-4B31AD47265F}"/>
                  </a:ext>
                </a:extLst>
              </p:cNvPr>
              <p:cNvSpPr>
                <a:spLocks noGrp="1" noRot="1" noChangeAspect="1" noMove="1" noResize="1" noEditPoints="1" noAdjustHandles="1" noChangeArrowheads="1" noChangeShapeType="1" noTextEdit="1"/>
              </p:cNvSpPr>
              <p:nvPr>
                <p:ph idx="1"/>
              </p:nvPr>
            </p:nvSpPr>
            <p:spPr>
              <a:xfrm>
                <a:off x="450575" y="2180496"/>
                <a:ext cx="6298372" cy="3678303"/>
              </a:xfrm>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5D7D2C76-3330-B64E-B0BF-7F39D33F314E}"/>
              </a:ext>
            </a:extLst>
          </p:cNvPr>
          <p:cNvSpPr>
            <a:spLocks noGrp="1"/>
          </p:cNvSpPr>
          <p:nvPr>
            <p:ph type="sldNum" sz="quarter" idx="12"/>
          </p:nvPr>
        </p:nvSpPr>
        <p:spPr/>
        <p:txBody>
          <a:bodyPr/>
          <a:lstStyle/>
          <a:p>
            <a:fld id="{540427FD-0CF2-BA4B-A240-FDDF11719DB2}" type="slidenum">
              <a:rPr lang="en-US" smtClean="0"/>
              <a:t>20</a:t>
            </a:fld>
            <a:endParaRPr lang="en-US"/>
          </a:p>
        </p:txBody>
      </p:sp>
      <p:pic>
        <p:nvPicPr>
          <p:cNvPr id="6" name="Picture 5">
            <a:extLst>
              <a:ext uri="{FF2B5EF4-FFF2-40B4-BE49-F238E27FC236}">
                <a16:creationId xmlns:a16="http://schemas.microsoft.com/office/drawing/2014/main" id="{B9246C53-EF84-8C45-83AE-613124E150C4}"/>
              </a:ext>
            </a:extLst>
          </p:cNvPr>
          <p:cNvPicPr>
            <a:picLocks noChangeAspect="1"/>
          </p:cNvPicPr>
          <p:nvPr/>
        </p:nvPicPr>
        <p:blipFill>
          <a:blip r:embed="rId3"/>
          <a:stretch>
            <a:fillRect/>
          </a:stretch>
        </p:blipFill>
        <p:spPr>
          <a:xfrm>
            <a:off x="6576668" y="1924147"/>
            <a:ext cx="5346700" cy="419100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F16989E-7559-0F41-828B-D1B37445AA85}"/>
                  </a:ext>
                </a:extLst>
              </p:cNvPr>
              <p:cNvSpPr txBox="1"/>
              <p:nvPr/>
            </p:nvSpPr>
            <p:spPr>
              <a:xfrm>
                <a:off x="7504488" y="5998096"/>
                <a:ext cx="3835615" cy="646331"/>
              </a:xfrm>
              <a:prstGeom prst="rect">
                <a:avLst/>
              </a:prstGeom>
              <a:noFill/>
            </p:spPr>
            <p:txBody>
              <a:bodyPr wrap="square" rtlCol="0">
                <a:spAutoFit/>
              </a:bodyPr>
              <a:lstStyle/>
              <a:p>
                <a:r>
                  <a:rPr lang="en-US" dirty="0"/>
                  <a:t>Initial power spectra for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r>
                      <a:rPr lang="en-US" b="0" i="1" smtClean="0">
                        <a:latin typeface="Cambria Math" panose="02040503050406030204" pitchFamily="18" charset="0"/>
                      </a:rPr>
                      <m:t>=0.05</m:t>
                    </m:r>
                    <m:r>
                      <a:rPr lang="en-US" b="0" i="0" smtClean="0">
                        <a:latin typeface="Cambria Math" panose="02040503050406030204" pitchFamily="18" charset="0"/>
                      </a:rPr>
                      <m:t> </m:t>
                    </m:r>
                  </m:oMath>
                </a14:m>
                <a:r>
                  <a:rPr lang="en-US" dirty="0"/>
                  <a:t>eV in conventional model </a:t>
                </a:r>
              </a:p>
            </p:txBody>
          </p:sp>
        </mc:Choice>
        <mc:Fallback xmlns="">
          <p:sp>
            <p:nvSpPr>
              <p:cNvPr id="7" name="TextBox 6">
                <a:extLst>
                  <a:ext uri="{FF2B5EF4-FFF2-40B4-BE49-F238E27FC236}">
                    <a16:creationId xmlns:a16="http://schemas.microsoft.com/office/drawing/2014/main" id="{CF16989E-7559-0F41-828B-D1B37445AA85}"/>
                  </a:ext>
                </a:extLst>
              </p:cNvPr>
              <p:cNvSpPr txBox="1">
                <a:spLocks noRot="1" noChangeAspect="1" noMove="1" noResize="1" noEditPoints="1" noAdjustHandles="1" noChangeArrowheads="1" noChangeShapeType="1" noTextEdit="1"/>
              </p:cNvSpPr>
              <p:nvPr/>
            </p:nvSpPr>
            <p:spPr>
              <a:xfrm>
                <a:off x="7504488" y="5998096"/>
                <a:ext cx="3835615" cy="646331"/>
              </a:xfrm>
              <a:prstGeom prst="rect">
                <a:avLst/>
              </a:prstGeom>
              <a:blipFill>
                <a:blip r:embed="rId4"/>
                <a:stretch>
                  <a:fillRect l="-990" t="-3846" r="-1980" b="-11538"/>
                </a:stretch>
              </a:blipFill>
            </p:spPr>
            <p:txBody>
              <a:bodyPr/>
              <a:lstStyle/>
              <a:p>
                <a:r>
                  <a:rPr lang="en-US">
                    <a:noFill/>
                  </a:rPr>
                  <a:t> </a:t>
                </a:r>
              </a:p>
            </p:txBody>
          </p:sp>
        </mc:Fallback>
      </mc:AlternateContent>
    </p:spTree>
    <p:extLst>
      <p:ext uri="{BB962C8B-B14F-4D97-AF65-F5344CB8AC3E}">
        <p14:creationId xmlns:p14="http://schemas.microsoft.com/office/powerpoint/2010/main" val="10012761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58149B-637C-8C46-9C70-F33610EA0E84}"/>
              </a:ext>
            </a:extLst>
          </p:cNvPr>
          <p:cNvSpPr>
            <a:spLocks noGrp="1"/>
          </p:cNvSpPr>
          <p:nvPr>
            <p:ph type="sldNum" sz="quarter" idx="12"/>
          </p:nvPr>
        </p:nvSpPr>
        <p:spPr/>
        <p:txBody>
          <a:bodyPr/>
          <a:lstStyle/>
          <a:p>
            <a:fld id="{540427FD-0CF2-BA4B-A240-FDDF11719DB2}" type="slidenum">
              <a:rPr lang="en-US" smtClean="0"/>
              <a:t>21</a:t>
            </a:fld>
            <a:endParaRPr lang="en-US"/>
          </a:p>
        </p:txBody>
      </p:sp>
      <p:pic>
        <p:nvPicPr>
          <p:cNvPr id="3" name="Picture 2">
            <a:extLst>
              <a:ext uri="{FF2B5EF4-FFF2-40B4-BE49-F238E27FC236}">
                <a16:creationId xmlns:a16="http://schemas.microsoft.com/office/drawing/2014/main" id="{BCFE5F72-3AE8-5A41-BA9C-74595AEB4C8C}"/>
              </a:ext>
            </a:extLst>
          </p:cNvPr>
          <p:cNvPicPr>
            <a:picLocks noChangeAspect="1"/>
          </p:cNvPicPr>
          <p:nvPr/>
        </p:nvPicPr>
        <p:blipFill>
          <a:blip r:embed="rId2"/>
          <a:stretch>
            <a:fillRect/>
          </a:stretch>
        </p:blipFill>
        <p:spPr>
          <a:xfrm>
            <a:off x="441453" y="601140"/>
            <a:ext cx="3828632" cy="3088800"/>
          </a:xfrm>
          <a:prstGeom prst="rect">
            <a:avLst/>
          </a:prstGeom>
        </p:spPr>
      </p:pic>
      <p:pic>
        <p:nvPicPr>
          <p:cNvPr id="4" name="Picture 3">
            <a:extLst>
              <a:ext uri="{FF2B5EF4-FFF2-40B4-BE49-F238E27FC236}">
                <a16:creationId xmlns:a16="http://schemas.microsoft.com/office/drawing/2014/main" id="{33FB00D1-70F5-EB4E-8176-34D9DB1D9208}"/>
              </a:ext>
            </a:extLst>
          </p:cNvPr>
          <p:cNvPicPr>
            <a:picLocks noChangeAspect="1"/>
          </p:cNvPicPr>
          <p:nvPr/>
        </p:nvPicPr>
        <p:blipFill>
          <a:blip r:embed="rId3"/>
          <a:stretch>
            <a:fillRect/>
          </a:stretch>
        </p:blipFill>
        <p:spPr>
          <a:xfrm>
            <a:off x="4270085" y="601140"/>
            <a:ext cx="3828633" cy="3088800"/>
          </a:xfrm>
          <a:prstGeom prst="rect">
            <a:avLst/>
          </a:prstGeom>
        </p:spPr>
      </p:pic>
      <p:pic>
        <p:nvPicPr>
          <p:cNvPr id="5" name="Picture 4">
            <a:extLst>
              <a:ext uri="{FF2B5EF4-FFF2-40B4-BE49-F238E27FC236}">
                <a16:creationId xmlns:a16="http://schemas.microsoft.com/office/drawing/2014/main" id="{0547000D-F083-0846-BCCE-53696E5528D2}"/>
              </a:ext>
            </a:extLst>
          </p:cNvPr>
          <p:cNvPicPr>
            <a:picLocks noChangeAspect="1"/>
          </p:cNvPicPr>
          <p:nvPr/>
        </p:nvPicPr>
        <p:blipFill>
          <a:blip r:embed="rId4"/>
          <a:stretch>
            <a:fillRect/>
          </a:stretch>
        </p:blipFill>
        <p:spPr>
          <a:xfrm>
            <a:off x="441453" y="3689940"/>
            <a:ext cx="3828632" cy="3088800"/>
          </a:xfrm>
          <a:prstGeom prst="rect">
            <a:avLst/>
          </a:prstGeom>
        </p:spPr>
      </p:pic>
      <p:pic>
        <p:nvPicPr>
          <p:cNvPr id="6" name="Picture 5">
            <a:extLst>
              <a:ext uri="{FF2B5EF4-FFF2-40B4-BE49-F238E27FC236}">
                <a16:creationId xmlns:a16="http://schemas.microsoft.com/office/drawing/2014/main" id="{AB161863-7888-B840-809F-C742CC1D082F}"/>
              </a:ext>
            </a:extLst>
          </p:cNvPr>
          <p:cNvPicPr>
            <a:picLocks noChangeAspect="1"/>
          </p:cNvPicPr>
          <p:nvPr/>
        </p:nvPicPr>
        <p:blipFill>
          <a:blip r:embed="rId5"/>
          <a:stretch>
            <a:fillRect/>
          </a:stretch>
        </p:blipFill>
        <p:spPr>
          <a:xfrm>
            <a:off x="4270085" y="3676688"/>
            <a:ext cx="3828632" cy="3088800"/>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69ECEEE-8647-EA4E-AA66-32103CB49CA7}"/>
                  </a:ext>
                </a:extLst>
              </p:cNvPr>
              <p:cNvSpPr txBox="1"/>
              <p:nvPr/>
            </p:nvSpPr>
            <p:spPr>
              <a:xfrm>
                <a:off x="8098717" y="819426"/>
                <a:ext cx="3873500" cy="766557"/>
              </a:xfrm>
              <a:prstGeom prst="rect">
                <a:avLst/>
              </a:prstGeom>
              <a:noFill/>
            </p:spPr>
            <p:txBody>
              <a:bodyPr wrap="square" rtlCol="0">
                <a:spAutoFit/>
              </a:bodyPr>
              <a:lstStyle/>
              <a:p>
                <a:r>
                  <a:rPr lang="en-US" dirty="0"/>
                  <a:t>Define relative correlation function to be </a:t>
                </a:r>
                <a14:m>
                  <m:oMath xmlns:m="http://schemas.openxmlformats.org/officeDocument/2006/math">
                    <m:f>
                      <m:fPr>
                        <m:type m:val="skw"/>
                        <m:ctrlPr>
                          <a:rPr lang="en-US" i="1" smtClean="0">
                            <a:latin typeface="Cambria Math" panose="02040503050406030204" pitchFamily="18" charset="0"/>
                          </a:rPr>
                        </m:ctrlPr>
                      </m:fPr>
                      <m:num>
                        <m:r>
                          <a:rPr lang="en-US" b="0" i="1" smtClean="0">
                            <a:latin typeface="Cambria Math" panose="02040503050406030204" pitchFamily="18" charset="0"/>
                          </a:rPr>
                          <m:t>𝜉</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num>
                      <m:den>
                        <m:sSub>
                          <m:sSubPr>
                            <m:ctrlPr>
                              <a:rPr lang="en-US" b="0" i="1" smtClean="0">
                                <a:latin typeface="Cambria Math" panose="02040503050406030204" pitchFamily="18" charset="0"/>
                              </a:rPr>
                            </m:ctrlPr>
                          </m:sSubPr>
                          <m:e>
                            <m:r>
                              <a:rPr lang="en-US" i="1">
                                <a:latin typeface="Cambria Math" panose="02040503050406030204" pitchFamily="18" charset="0"/>
                              </a:rPr>
                              <m:t>𝜉</m:t>
                            </m:r>
                          </m:e>
                          <m:sub>
                            <m:r>
                              <a:rPr lang="en-US" b="0" i="1" smtClean="0">
                                <a:latin typeface="Cambria Math" panose="02040503050406030204" pitchFamily="18" charset="0"/>
                              </a:rPr>
                              <m:t>𝑓𝑖𝑑</m:t>
                            </m:r>
                          </m:sub>
                        </m:sSub>
                        <m:r>
                          <a:rPr lang="en-US" i="1">
                            <a:latin typeface="Cambria Math" panose="02040503050406030204" pitchFamily="18" charset="0"/>
                          </a:rPr>
                          <m:t>(</m:t>
                        </m:r>
                        <m:r>
                          <a:rPr lang="en-US" i="1">
                            <a:latin typeface="Cambria Math" panose="02040503050406030204" pitchFamily="18" charset="0"/>
                          </a:rPr>
                          <m:t>𝑟</m:t>
                        </m:r>
                        <m:r>
                          <a:rPr lang="en-US" i="1">
                            <a:latin typeface="Cambria Math" panose="02040503050406030204" pitchFamily="18" charset="0"/>
                          </a:rPr>
                          <m:t>)</m:t>
                        </m:r>
                      </m:den>
                    </m:f>
                  </m:oMath>
                </a14:m>
                <a:endParaRPr lang="en-US" dirty="0"/>
              </a:p>
            </p:txBody>
          </p:sp>
        </mc:Choice>
        <mc:Fallback xmlns="">
          <p:sp>
            <p:nvSpPr>
              <p:cNvPr id="8" name="TextBox 7">
                <a:extLst>
                  <a:ext uri="{FF2B5EF4-FFF2-40B4-BE49-F238E27FC236}">
                    <a16:creationId xmlns:a16="http://schemas.microsoft.com/office/drawing/2014/main" id="{169ECEEE-8647-EA4E-AA66-32103CB49CA7}"/>
                  </a:ext>
                </a:extLst>
              </p:cNvPr>
              <p:cNvSpPr txBox="1">
                <a:spLocks noRot="1" noChangeAspect="1" noMove="1" noResize="1" noEditPoints="1" noAdjustHandles="1" noChangeArrowheads="1" noChangeShapeType="1" noTextEdit="1"/>
              </p:cNvSpPr>
              <p:nvPr/>
            </p:nvSpPr>
            <p:spPr>
              <a:xfrm>
                <a:off x="8098717" y="819426"/>
                <a:ext cx="3873500" cy="766557"/>
              </a:xfrm>
              <a:prstGeom prst="rect">
                <a:avLst/>
              </a:prstGeom>
              <a:blipFill>
                <a:blip r:embed="rId6"/>
                <a:stretch>
                  <a:fillRect l="-1307" t="-31148" b="-10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5DE7A74-96E9-BA43-8C06-89A1D56C1296}"/>
                  </a:ext>
                </a:extLst>
              </p:cNvPr>
              <p:cNvSpPr txBox="1"/>
              <p:nvPr/>
            </p:nvSpPr>
            <p:spPr>
              <a:xfrm>
                <a:off x="8098717" y="1930053"/>
                <a:ext cx="3873500" cy="1200329"/>
              </a:xfrm>
              <a:prstGeom prst="rect">
                <a:avLst/>
              </a:prstGeom>
              <a:noFill/>
            </p:spPr>
            <p:txBody>
              <a:bodyPr wrap="square" rtlCol="0">
                <a:spAutoFit/>
              </a:bodyPr>
              <a:lstStyle/>
              <a:p>
                <a:r>
                  <a:rPr lang="en-US" b="1" dirty="0"/>
                  <a:t>Conventional model </a:t>
                </a:r>
                <a:r>
                  <a:rPr lang="en-US" dirty="0"/>
                  <a:t>has clear distinctions between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oMath>
                </a14:m>
                <a:r>
                  <a:rPr lang="en-US" dirty="0"/>
                  <a:t>, but more ambiguous with fiducial predictions at low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endParaRPr lang="en-US" b="1" dirty="0"/>
              </a:p>
            </p:txBody>
          </p:sp>
        </mc:Choice>
        <mc:Fallback xmlns="">
          <p:sp>
            <p:nvSpPr>
              <p:cNvPr id="9" name="TextBox 8">
                <a:extLst>
                  <a:ext uri="{FF2B5EF4-FFF2-40B4-BE49-F238E27FC236}">
                    <a16:creationId xmlns:a16="http://schemas.microsoft.com/office/drawing/2014/main" id="{45DE7A74-96E9-BA43-8C06-89A1D56C1296}"/>
                  </a:ext>
                </a:extLst>
              </p:cNvPr>
              <p:cNvSpPr txBox="1">
                <a:spLocks noRot="1" noChangeAspect="1" noMove="1" noResize="1" noEditPoints="1" noAdjustHandles="1" noChangeArrowheads="1" noChangeShapeType="1" noTextEdit="1"/>
              </p:cNvSpPr>
              <p:nvPr/>
            </p:nvSpPr>
            <p:spPr>
              <a:xfrm>
                <a:off x="8098717" y="1930053"/>
                <a:ext cx="3873500" cy="1200329"/>
              </a:xfrm>
              <a:prstGeom prst="rect">
                <a:avLst/>
              </a:prstGeom>
              <a:blipFill>
                <a:blip r:embed="rId7"/>
                <a:stretch>
                  <a:fillRect l="-1307" t="-2105" b="-6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28D14E2-A39D-6844-A5E3-CF136E573254}"/>
                  </a:ext>
                </a:extLst>
              </p:cNvPr>
              <p:cNvSpPr txBox="1"/>
              <p:nvPr/>
            </p:nvSpPr>
            <p:spPr>
              <a:xfrm>
                <a:off x="8053849" y="4303994"/>
                <a:ext cx="3873500" cy="1200329"/>
              </a:xfrm>
              <a:prstGeom prst="rect">
                <a:avLst/>
              </a:prstGeom>
              <a:noFill/>
            </p:spPr>
            <p:txBody>
              <a:bodyPr wrap="square" rtlCol="0">
                <a:spAutoFit/>
              </a:bodyPr>
              <a:lstStyle/>
              <a:p>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𝜴</m:t>
                        </m:r>
                      </m:e>
                      <m:sub>
                        <m:r>
                          <a:rPr lang="en-US" b="1" i="1">
                            <a:latin typeface="Cambria Math" panose="02040503050406030204" pitchFamily="18" charset="0"/>
                          </a:rPr>
                          <m:t>𝝂</m:t>
                        </m:r>
                      </m:sub>
                    </m:sSub>
                  </m:oMath>
                </a14:m>
                <a:r>
                  <a:rPr lang="en-US" b="1" dirty="0"/>
                  <a:t>-scaled model </a:t>
                </a:r>
                <a:r>
                  <a:rPr lang="en-US" dirty="0"/>
                  <a:t>has distinctions between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oMath>
                </a14:m>
                <a:r>
                  <a:rPr lang="en-US" dirty="0"/>
                  <a:t> but to a lesser extent, ambiguity with fiducial predictions at low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n-US" b="1" dirty="0"/>
                  <a:t> </a:t>
                </a:r>
                <a:r>
                  <a:rPr lang="en-US" dirty="0"/>
                  <a:t>is more apparent</a:t>
                </a:r>
                <a:endParaRPr lang="en-US" b="1" dirty="0"/>
              </a:p>
            </p:txBody>
          </p:sp>
        </mc:Choice>
        <mc:Fallback xmlns="">
          <p:sp>
            <p:nvSpPr>
              <p:cNvPr id="10" name="TextBox 9">
                <a:extLst>
                  <a:ext uri="{FF2B5EF4-FFF2-40B4-BE49-F238E27FC236}">
                    <a16:creationId xmlns:a16="http://schemas.microsoft.com/office/drawing/2014/main" id="{B28D14E2-A39D-6844-A5E3-CF136E573254}"/>
                  </a:ext>
                </a:extLst>
              </p:cNvPr>
              <p:cNvSpPr txBox="1">
                <a:spLocks noRot="1" noChangeAspect="1" noMove="1" noResize="1" noEditPoints="1" noAdjustHandles="1" noChangeArrowheads="1" noChangeShapeType="1" noTextEdit="1"/>
              </p:cNvSpPr>
              <p:nvPr/>
            </p:nvSpPr>
            <p:spPr>
              <a:xfrm>
                <a:off x="8053849" y="4303994"/>
                <a:ext cx="3873500" cy="1200329"/>
              </a:xfrm>
              <a:prstGeom prst="rect">
                <a:avLst/>
              </a:prstGeom>
              <a:blipFill>
                <a:blip r:embed="rId8"/>
                <a:stretch>
                  <a:fillRect l="-980" t="-2105" b="-6316"/>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7B51E176-AF8E-6D47-9648-A3354BB12183}"/>
              </a:ext>
            </a:extLst>
          </p:cNvPr>
          <p:cNvSpPr txBox="1"/>
          <p:nvPr/>
        </p:nvSpPr>
        <p:spPr>
          <a:xfrm>
            <a:off x="8441626" y="5674931"/>
            <a:ext cx="3873500" cy="646331"/>
          </a:xfrm>
          <a:prstGeom prst="rect">
            <a:avLst/>
          </a:prstGeom>
          <a:noFill/>
        </p:spPr>
        <p:txBody>
          <a:bodyPr wrap="square" rtlCol="0">
            <a:spAutoFit/>
          </a:bodyPr>
          <a:lstStyle/>
          <a:p>
            <a:r>
              <a:rPr lang="en-US" dirty="0"/>
              <a:t>Reduce statistical uncertainties by Monte-Carlo or re-binning</a:t>
            </a:r>
          </a:p>
        </p:txBody>
      </p:sp>
      <p:sp>
        <p:nvSpPr>
          <p:cNvPr id="12" name="Right Arrow 11">
            <a:extLst>
              <a:ext uri="{FF2B5EF4-FFF2-40B4-BE49-F238E27FC236}">
                <a16:creationId xmlns:a16="http://schemas.microsoft.com/office/drawing/2014/main" id="{1C3C139D-A70C-D74F-A0BF-4268DAB69E5F}"/>
              </a:ext>
            </a:extLst>
          </p:cNvPr>
          <p:cNvSpPr/>
          <p:nvPr/>
        </p:nvSpPr>
        <p:spPr>
          <a:xfrm>
            <a:off x="8138034" y="5871999"/>
            <a:ext cx="277052" cy="266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57918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E4B4E0-E934-2F44-9688-B346EF077CC8}"/>
              </a:ext>
            </a:extLst>
          </p:cNvPr>
          <p:cNvSpPr>
            <a:spLocks noGrp="1"/>
          </p:cNvSpPr>
          <p:nvPr>
            <p:ph type="sldNum" sz="quarter" idx="12"/>
          </p:nvPr>
        </p:nvSpPr>
        <p:spPr/>
        <p:txBody>
          <a:bodyPr/>
          <a:lstStyle/>
          <a:p>
            <a:fld id="{540427FD-0CF2-BA4B-A240-FDDF11719DB2}" type="slidenum">
              <a:rPr lang="en-US" smtClean="0"/>
              <a:t>22</a:t>
            </a:fld>
            <a:endParaRPr lang="en-US"/>
          </a:p>
        </p:txBody>
      </p:sp>
      <p:pic>
        <p:nvPicPr>
          <p:cNvPr id="4" name="Picture 3">
            <a:extLst>
              <a:ext uri="{FF2B5EF4-FFF2-40B4-BE49-F238E27FC236}">
                <a16:creationId xmlns:a16="http://schemas.microsoft.com/office/drawing/2014/main" id="{6C46195D-555F-0345-A1FA-467EA5F12DD0}"/>
              </a:ext>
            </a:extLst>
          </p:cNvPr>
          <p:cNvPicPr>
            <a:picLocks noChangeAspect="1"/>
          </p:cNvPicPr>
          <p:nvPr/>
        </p:nvPicPr>
        <p:blipFill>
          <a:blip r:embed="rId2"/>
          <a:stretch>
            <a:fillRect/>
          </a:stretch>
        </p:blipFill>
        <p:spPr>
          <a:xfrm>
            <a:off x="389572" y="586409"/>
            <a:ext cx="3680640" cy="3110400"/>
          </a:xfrm>
          <a:prstGeom prst="rect">
            <a:avLst/>
          </a:prstGeom>
        </p:spPr>
      </p:pic>
      <p:pic>
        <p:nvPicPr>
          <p:cNvPr id="6" name="Picture 5">
            <a:extLst>
              <a:ext uri="{FF2B5EF4-FFF2-40B4-BE49-F238E27FC236}">
                <a16:creationId xmlns:a16="http://schemas.microsoft.com/office/drawing/2014/main" id="{B217A9C4-7A62-BF47-B944-2DE102404ACC}"/>
              </a:ext>
            </a:extLst>
          </p:cNvPr>
          <p:cNvPicPr>
            <a:picLocks noChangeAspect="1"/>
          </p:cNvPicPr>
          <p:nvPr/>
        </p:nvPicPr>
        <p:blipFill>
          <a:blip r:embed="rId3"/>
          <a:stretch>
            <a:fillRect/>
          </a:stretch>
        </p:blipFill>
        <p:spPr>
          <a:xfrm>
            <a:off x="4189039" y="586409"/>
            <a:ext cx="3672000" cy="3110400"/>
          </a:xfrm>
          <a:prstGeom prst="rect">
            <a:avLst/>
          </a:prstGeom>
        </p:spPr>
      </p:pic>
      <p:pic>
        <p:nvPicPr>
          <p:cNvPr id="8" name="Picture 7">
            <a:extLst>
              <a:ext uri="{FF2B5EF4-FFF2-40B4-BE49-F238E27FC236}">
                <a16:creationId xmlns:a16="http://schemas.microsoft.com/office/drawing/2014/main" id="{CFDC474E-E586-C34E-9CD5-4A818634BE61}"/>
              </a:ext>
            </a:extLst>
          </p:cNvPr>
          <p:cNvPicPr>
            <a:picLocks noChangeAspect="1"/>
          </p:cNvPicPr>
          <p:nvPr/>
        </p:nvPicPr>
        <p:blipFill>
          <a:blip r:embed="rId4"/>
          <a:stretch>
            <a:fillRect/>
          </a:stretch>
        </p:blipFill>
        <p:spPr>
          <a:xfrm>
            <a:off x="311812" y="3696809"/>
            <a:ext cx="3758400" cy="3110400"/>
          </a:xfrm>
          <a:prstGeom prst="rect">
            <a:avLst/>
          </a:prstGeom>
        </p:spPr>
      </p:pic>
      <p:pic>
        <p:nvPicPr>
          <p:cNvPr id="10" name="Picture 9">
            <a:extLst>
              <a:ext uri="{FF2B5EF4-FFF2-40B4-BE49-F238E27FC236}">
                <a16:creationId xmlns:a16="http://schemas.microsoft.com/office/drawing/2014/main" id="{7B51E4D8-F307-B041-8987-C38E839D98E6}"/>
              </a:ext>
            </a:extLst>
          </p:cNvPr>
          <p:cNvPicPr>
            <a:picLocks noChangeAspect="1"/>
          </p:cNvPicPr>
          <p:nvPr/>
        </p:nvPicPr>
        <p:blipFill>
          <a:blip r:embed="rId5"/>
          <a:stretch>
            <a:fillRect/>
          </a:stretch>
        </p:blipFill>
        <p:spPr>
          <a:xfrm>
            <a:off x="4070212" y="3696809"/>
            <a:ext cx="3672000" cy="31104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481C688-87D6-374D-9A05-9806CA805D76}"/>
                  </a:ext>
                </a:extLst>
              </p:cNvPr>
              <p:cNvSpPr txBox="1"/>
              <p:nvPr/>
            </p:nvSpPr>
            <p:spPr>
              <a:xfrm>
                <a:off x="7861039" y="1394417"/>
                <a:ext cx="4092422" cy="1494383"/>
              </a:xfrm>
              <a:prstGeom prst="rect">
                <a:avLst/>
              </a:prstGeom>
              <a:noFill/>
            </p:spPr>
            <p:txBody>
              <a:bodyPr wrap="square" rtlCol="0">
                <a:spAutoFit/>
              </a:bodyPr>
              <a:lstStyle/>
              <a:p>
                <a:pPr algn="ctr"/>
                <a:r>
                  <a:rPr lang="en-US" b="1" dirty="0"/>
                  <a:t>Conventional model</a:t>
                </a:r>
              </a:p>
              <a:p>
                <a:pPr marL="285750"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h</m:t>
                        </m:r>
                      </m:sub>
                    </m:sSub>
                  </m:oMath>
                </a14:m>
                <a:r>
                  <a:rPr lang="en-US" dirty="0"/>
                  <a:t> decreases exponentially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oMath>
                </a14:m>
                <a:r>
                  <a:rPr lang="en-US" dirty="0"/>
                  <a:t>, leading to large errors 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oMath>
                </a14:m>
                <a:r>
                  <a:rPr lang="en-US" dirty="0"/>
                  <a:t> estimates.</a:t>
                </a:r>
              </a:p>
              <a:p>
                <a:pPr marL="285750" indent="-285750">
                  <a:buFont typeface="Arial" panose="020B0604020202020204" pitchFamily="34" charset="0"/>
                  <a:buChar char="•"/>
                </a:pPr>
                <a:r>
                  <a:rPr lang="en-US" dirty="0"/>
                  <a:t>Statistical uncertainties worsens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b="0" i="1" smtClean="0">
                        <a:latin typeface="Cambria Math" panose="02040503050406030204" pitchFamily="18" charset="0"/>
                      </a:rPr>
                      <m:t>&gt;</m:t>
                    </m:r>
                    <m:r>
                      <a:rPr lang="en-US" i="1">
                        <a:latin typeface="Cambria Math" panose="02040503050406030204" pitchFamily="18" charset="0"/>
                      </a:rPr>
                      <m:t>1</m:t>
                    </m:r>
                    <m:r>
                      <a:rPr lang="en-US" b="0" i="1" smtClean="0">
                        <a:latin typeface="Cambria Math" panose="02040503050406030204" pitchFamily="18" charset="0"/>
                      </a:rPr>
                      <m:t>.4</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a14:m>
                <a:endParaRPr lang="en-US" dirty="0"/>
              </a:p>
            </p:txBody>
          </p:sp>
        </mc:Choice>
        <mc:Fallback xmlns="">
          <p:sp>
            <p:nvSpPr>
              <p:cNvPr id="11" name="TextBox 10">
                <a:extLst>
                  <a:ext uri="{FF2B5EF4-FFF2-40B4-BE49-F238E27FC236}">
                    <a16:creationId xmlns:a16="http://schemas.microsoft.com/office/drawing/2014/main" id="{3481C688-87D6-374D-9A05-9806CA805D76}"/>
                  </a:ext>
                </a:extLst>
              </p:cNvPr>
              <p:cNvSpPr txBox="1">
                <a:spLocks noRot="1" noChangeAspect="1" noMove="1" noResize="1" noEditPoints="1" noAdjustHandles="1" noChangeArrowheads="1" noChangeShapeType="1" noTextEdit="1"/>
              </p:cNvSpPr>
              <p:nvPr/>
            </p:nvSpPr>
            <p:spPr>
              <a:xfrm>
                <a:off x="7861039" y="1394417"/>
                <a:ext cx="4092422" cy="1494383"/>
              </a:xfrm>
              <a:prstGeom prst="rect">
                <a:avLst/>
              </a:prstGeom>
              <a:blipFill>
                <a:blip r:embed="rId6"/>
                <a:stretch>
                  <a:fillRect l="-929" t="-1695" b="-25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0CFA285-02B2-724A-9B19-800B701792B4}"/>
                  </a:ext>
                </a:extLst>
              </p:cNvPr>
              <p:cNvSpPr txBox="1"/>
              <p:nvPr/>
            </p:nvSpPr>
            <p:spPr>
              <a:xfrm>
                <a:off x="7861040" y="4478809"/>
                <a:ext cx="3889612" cy="1477328"/>
              </a:xfrm>
              <a:prstGeom prst="rect">
                <a:avLst/>
              </a:prstGeom>
              <a:noFill/>
            </p:spPr>
            <p:txBody>
              <a:bodyPr wrap="square" rtlCol="0">
                <a:spAutoFit/>
              </a:bodyPr>
              <a:lstStyle/>
              <a:p>
                <a:pPr algn="ctr"/>
                <a14:m>
                  <m:oMath xmlns:m="http://schemas.openxmlformats.org/officeDocument/2006/math">
                    <m:sSub>
                      <m:sSubPr>
                        <m:ctrlPr>
                          <a:rPr lang="en-US" b="1" i="1" smtClean="0">
                            <a:latin typeface="Cambria Math" panose="02040503050406030204" pitchFamily="18" charset="0"/>
                          </a:rPr>
                        </m:ctrlPr>
                      </m:sSubPr>
                      <m:e>
                        <m:r>
                          <a:rPr lang="en-US" b="1" i="1">
                            <a:latin typeface="Cambria Math" panose="02040503050406030204" pitchFamily="18" charset="0"/>
                          </a:rPr>
                          <m:t>𝜴</m:t>
                        </m:r>
                      </m:e>
                      <m:sub>
                        <m:r>
                          <a:rPr lang="en-US" b="1" i="1">
                            <a:latin typeface="Cambria Math" panose="02040503050406030204" pitchFamily="18" charset="0"/>
                          </a:rPr>
                          <m:t>𝝂</m:t>
                        </m:r>
                      </m:sub>
                    </m:sSub>
                  </m:oMath>
                </a14:m>
                <a:r>
                  <a:rPr lang="en-US" b="1" dirty="0"/>
                  <a:t>-scaled model</a:t>
                </a:r>
              </a:p>
              <a:p>
                <a:pPr marL="285750"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h</m:t>
                        </m:r>
                      </m:sub>
                    </m:sSub>
                  </m:oMath>
                </a14:m>
                <a:r>
                  <a:rPr lang="en-US" dirty="0"/>
                  <a:t> decreases approximately linearly with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a:t>
                </a:r>
              </a:p>
              <a:p>
                <a:pPr marL="285750" indent="-285750">
                  <a:buFont typeface="Arial" panose="020B0604020202020204" pitchFamily="34" charset="0"/>
                  <a:buChar char="•"/>
                </a:pPr>
                <a:r>
                  <a:rPr lang="en-US" dirty="0"/>
                  <a:t>Predicted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oMath>
                </a14:m>
                <a:r>
                  <a:rPr lang="en-US" dirty="0"/>
                  <a:t> are similar to conventional model at low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oMath>
                </a14:m>
                <a:r>
                  <a:rPr lang="en-US" dirty="0"/>
                  <a:t>.</a:t>
                </a:r>
              </a:p>
            </p:txBody>
          </p:sp>
        </mc:Choice>
        <mc:Fallback xmlns="">
          <p:sp>
            <p:nvSpPr>
              <p:cNvPr id="13" name="TextBox 12">
                <a:extLst>
                  <a:ext uri="{FF2B5EF4-FFF2-40B4-BE49-F238E27FC236}">
                    <a16:creationId xmlns:a16="http://schemas.microsoft.com/office/drawing/2014/main" id="{10CFA285-02B2-724A-9B19-800B701792B4}"/>
                  </a:ext>
                </a:extLst>
              </p:cNvPr>
              <p:cNvSpPr txBox="1">
                <a:spLocks noRot="1" noChangeAspect="1" noMove="1" noResize="1" noEditPoints="1" noAdjustHandles="1" noChangeArrowheads="1" noChangeShapeType="1" noTextEdit="1"/>
              </p:cNvSpPr>
              <p:nvPr/>
            </p:nvSpPr>
            <p:spPr>
              <a:xfrm>
                <a:off x="7861040" y="4478809"/>
                <a:ext cx="3889612" cy="1477328"/>
              </a:xfrm>
              <a:prstGeom prst="rect">
                <a:avLst/>
              </a:prstGeom>
              <a:blipFill>
                <a:blip r:embed="rId7"/>
                <a:stretch>
                  <a:fillRect l="-977" t="-1709" r="-326" b="-5128"/>
                </a:stretch>
              </a:blipFill>
            </p:spPr>
            <p:txBody>
              <a:bodyPr/>
              <a:lstStyle/>
              <a:p>
                <a:r>
                  <a:rPr lang="en-US">
                    <a:noFill/>
                  </a:rPr>
                  <a:t> </a:t>
                </a:r>
              </a:p>
            </p:txBody>
          </p:sp>
        </mc:Fallback>
      </mc:AlternateContent>
    </p:spTree>
    <p:extLst>
      <p:ext uri="{BB962C8B-B14F-4D97-AF65-F5344CB8AC3E}">
        <p14:creationId xmlns:p14="http://schemas.microsoft.com/office/powerpoint/2010/main" val="440774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0C819C-D61C-E843-81B7-8936381EC868}"/>
              </a:ext>
            </a:extLst>
          </p:cNvPr>
          <p:cNvSpPr>
            <a:spLocks noGrp="1"/>
          </p:cNvSpPr>
          <p:nvPr>
            <p:ph type="sldNum" sz="quarter" idx="12"/>
          </p:nvPr>
        </p:nvSpPr>
        <p:spPr/>
        <p:txBody>
          <a:bodyPr/>
          <a:lstStyle/>
          <a:p>
            <a:fld id="{540427FD-0CF2-BA4B-A240-FDDF11719DB2}" type="slidenum">
              <a:rPr lang="en-US" smtClean="0"/>
              <a:t>23</a:t>
            </a:fld>
            <a:endParaRPr lang="en-US"/>
          </a:p>
        </p:txBody>
      </p:sp>
      <p:pic>
        <p:nvPicPr>
          <p:cNvPr id="4" name="Picture 3">
            <a:extLst>
              <a:ext uri="{FF2B5EF4-FFF2-40B4-BE49-F238E27FC236}">
                <a16:creationId xmlns:a16="http://schemas.microsoft.com/office/drawing/2014/main" id="{F81C20DB-8743-7F4C-97B9-89AFEF29FE33}"/>
              </a:ext>
            </a:extLst>
          </p:cNvPr>
          <p:cNvPicPr>
            <a:picLocks noChangeAspect="1"/>
          </p:cNvPicPr>
          <p:nvPr/>
        </p:nvPicPr>
        <p:blipFill>
          <a:blip r:embed="rId2"/>
          <a:stretch>
            <a:fillRect/>
          </a:stretch>
        </p:blipFill>
        <p:spPr>
          <a:xfrm>
            <a:off x="159027" y="1192972"/>
            <a:ext cx="5607936" cy="4381200"/>
          </a:xfrm>
          <a:prstGeom prst="rect">
            <a:avLst/>
          </a:prstGeom>
        </p:spPr>
      </p:pic>
      <p:pic>
        <p:nvPicPr>
          <p:cNvPr id="6" name="Picture 5">
            <a:extLst>
              <a:ext uri="{FF2B5EF4-FFF2-40B4-BE49-F238E27FC236}">
                <a16:creationId xmlns:a16="http://schemas.microsoft.com/office/drawing/2014/main" id="{E8D484B1-B614-B647-BCF7-B7C5757BA35E}"/>
              </a:ext>
            </a:extLst>
          </p:cNvPr>
          <p:cNvPicPr>
            <a:picLocks noChangeAspect="1"/>
          </p:cNvPicPr>
          <p:nvPr/>
        </p:nvPicPr>
        <p:blipFill>
          <a:blip r:embed="rId3"/>
          <a:stretch>
            <a:fillRect/>
          </a:stretch>
        </p:blipFill>
        <p:spPr>
          <a:xfrm>
            <a:off x="6002874" y="1192972"/>
            <a:ext cx="5607936" cy="438120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CB82EB4-F98B-4646-A78D-E0C655D39898}"/>
                  </a:ext>
                </a:extLst>
              </p:cNvPr>
              <p:cNvSpPr txBox="1"/>
              <p:nvPr/>
            </p:nvSpPr>
            <p:spPr>
              <a:xfrm>
                <a:off x="929920" y="5538534"/>
                <a:ext cx="4837043" cy="1200329"/>
              </a:xfrm>
              <a:prstGeom prst="rect">
                <a:avLst/>
              </a:prstGeom>
              <a:noFill/>
            </p:spPr>
            <p:txBody>
              <a:bodyPr wrap="square" rtlCol="0">
                <a:spAutoFit/>
              </a:bodyPr>
              <a:lstStyle/>
              <a:p>
                <a:pPr algn="ctr"/>
                <a:r>
                  <a:rPr lang="en-US" b="1" dirty="0"/>
                  <a:t>Conventional model</a:t>
                </a:r>
              </a:p>
              <a:p>
                <a:pPr marL="285750" indent="-285750">
                  <a:buFont typeface="Arial" panose="020B0604020202020204" pitchFamily="34" charset="0"/>
                  <a:buChar char="•"/>
                </a:pPr>
                <a:r>
                  <a:rPr lang="en-US" dirty="0"/>
                  <a:t>Halo mass functions clearly distinguishable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oMath>
                </a14:m>
                <a:r>
                  <a:rPr lang="en-US" dirty="0"/>
                  <a:t>, with the number density decreasing with increasing</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a:t>
                </a:r>
              </a:p>
            </p:txBody>
          </p:sp>
        </mc:Choice>
        <mc:Fallback xmlns="">
          <p:sp>
            <p:nvSpPr>
              <p:cNvPr id="7" name="TextBox 6">
                <a:extLst>
                  <a:ext uri="{FF2B5EF4-FFF2-40B4-BE49-F238E27FC236}">
                    <a16:creationId xmlns:a16="http://schemas.microsoft.com/office/drawing/2014/main" id="{FCB82EB4-F98B-4646-A78D-E0C655D39898}"/>
                  </a:ext>
                </a:extLst>
              </p:cNvPr>
              <p:cNvSpPr txBox="1">
                <a:spLocks noRot="1" noChangeAspect="1" noMove="1" noResize="1" noEditPoints="1" noAdjustHandles="1" noChangeArrowheads="1" noChangeShapeType="1" noTextEdit="1"/>
              </p:cNvSpPr>
              <p:nvPr/>
            </p:nvSpPr>
            <p:spPr>
              <a:xfrm>
                <a:off x="929920" y="5538534"/>
                <a:ext cx="4837043" cy="1200329"/>
              </a:xfrm>
              <a:prstGeom prst="rect">
                <a:avLst/>
              </a:prstGeom>
              <a:blipFill>
                <a:blip r:embed="rId4"/>
                <a:stretch>
                  <a:fillRect l="-524" t="-2083"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695F1F9-DD8B-9744-A7A9-5B6087A68385}"/>
                  </a:ext>
                </a:extLst>
              </p:cNvPr>
              <p:cNvSpPr txBox="1"/>
              <p:nvPr/>
            </p:nvSpPr>
            <p:spPr>
              <a:xfrm>
                <a:off x="6679096" y="5582598"/>
                <a:ext cx="4797287" cy="1200329"/>
              </a:xfrm>
              <a:prstGeom prst="rect">
                <a:avLst/>
              </a:prstGeom>
              <a:noFill/>
            </p:spPr>
            <p:txBody>
              <a:bodyPr wrap="square" rtlCol="0">
                <a:spAutoFit/>
              </a:bodyPr>
              <a:lstStyle/>
              <a:p>
                <a:pPr algn="ctr"/>
                <a14:m>
                  <m:oMath xmlns:m="http://schemas.openxmlformats.org/officeDocument/2006/math">
                    <m:sSub>
                      <m:sSubPr>
                        <m:ctrlPr>
                          <a:rPr lang="en-US" b="1" i="1" smtClean="0">
                            <a:latin typeface="Cambria Math" panose="02040503050406030204" pitchFamily="18" charset="0"/>
                          </a:rPr>
                        </m:ctrlPr>
                      </m:sSubPr>
                      <m:e>
                        <m:r>
                          <a:rPr lang="en-US" b="1" i="1">
                            <a:latin typeface="Cambria Math" panose="02040503050406030204" pitchFamily="18" charset="0"/>
                          </a:rPr>
                          <m:t>𝜴</m:t>
                        </m:r>
                      </m:e>
                      <m:sub>
                        <m:r>
                          <a:rPr lang="en-US" b="1" i="1">
                            <a:latin typeface="Cambria Math" panose="02040503050406030204" pitchFamily="18" charset="0"/>
                          </a:rPr>
                          <m:t>𝝂</m:t>
                        </m:r>
                      </m:sub>
                    </m:sSub>
                  </m:oMath>
                </a14:m>
                <a:r>
                  <a:rPr lang="en-US" b="1" dirty="0"/>
                  <a:t>-scaled model</a:t>
                </a:r>
              </a:p>
              <a:p>
                <a:pPr marL="285750" indent="-285750">
                  <a:buFont typeface="Arial" panose="020B0604020202020204" pitchFamily="34" charset="0"/>
                  <a:buChar char="•"/>
                </a:pPr>
                <a:r>
                  <a:rPr lang="en-US" dirty="0"/>
                  <a:t>Near identical halo mass functions, but with slight decrease in number density with increasing</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a:t>
                </a:r>
              </a:p>
            </p:txBody>
          </p:sp>
        </mc:Choice>
        <mc:Fallback xmlns="">
          <p:sp>
            <p:nvSpPr>
              <p:cNvPr id="8" name="TextBox 7">
                <a:extLst>
                  <a:ext uri="{FF2B5EF4-FFF2-40B4-BE49-F238E27FC236}">
                    <a16:creationId xmlns:a16="http://schemas.microsoft.com/office/drawing/2014/main" id="{3695F1F9-DD8B-9744-A7A9-5B6087A68385}"/>
                  </a:ext>
                </a:extLst>
              </p:cNvPr>
              <p:cNvSpPr txBox="1">
                <a:spLocks noRot="1" noChangeAspect="1" noMove="1" noResize="1" noEditPoints="1" noAdjustHandles="1" noChangeArrowheads="1" noChangeShapeType="1" noTextEdit="1"/>
              </p:cNvSpPr>
              <p:nvPr/>
            </p:nvSpPr>
            <p:spPr>
              <a:xfrm>
                <a:off x="6679096" y="5582598"/>
                <a:ext cx="4797287" cy="1200329"/>
              </a:xfrm>
              <a:prstGeom prst="rect">
                <a:avLst/>
              </a:prstGeom>
              <a:blipFill>
                <a:blip r:embed="rId5"/>
                <a:stretch>
                  <a:fillRect l="-792" t="-2105" b="-6316"/>
                </a:stretch>
              </a:blipFill>
            </p:spPr>
            <p:txBody>
              <a:bodyPr/>
              <a:lstStyle/>
              <a:p>
                <a:r>
                  <a:rPr lang="en-US">
                    <a:noFill/>
                  </a:rPr>
                  <a:t> </a:t>
                </a:r>
              </a:p>
            </p:txBody>
          </p:sp>
        </mc:Fallback>
      </mc:AlternateContent>
    </p:spTree>
    <p:extLst>
      <p:ext uri="{BB962C8B-B14F-4D97-AF65-F5344CB8AC3E}">
        <p14:creationId xmlns:p14="http://schemas.microsoft.com/office/powerpoint/2010/main" val="1031965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BA3B83-930B-214E-95E7-5DD97A816CE7}"/>
              </a:ext>
            </a:extLst>
          </p:cNvPr>
          <p:cNvSpPr>
            <a:spLocks noGrp="1"/>
          </p:cNvSpPr>
          <p:nvPr>
            <p:ph type="sldNum" sz="quarter" idx="12"/>
          </p:nvPr>
        </p:nvSpPr>
        <p:spPr/>
        <p:txBody>
          <a:bodyPr/>
          <a:lstStyle/>
          <a:p>
            <a:fld id="{540427FD-0CF2-BA4B-A240-FDDF11719DB2}" type="slidenum">
              <a:rPr lang="en-US" smtClean="0"/>
              <a:t>3</a:t>
            </a:fld>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A125A9E-1B3E-1B42-9B7D-366B99D98F99}"/>
                  </a:ext>
                </a:extLst>
              </p:cNvPr>
              <p:cNvSpPr txBox="1">
                <a:spLocks/>
              </p:cNvSpPr>
              <p:nvPr/>
            </p:nvSpPr>
            <p:spPr>
              <a:xfrm>
                <a:off x="581195" y="870081"/>
                <a:ext cx="11029615" cy="1952631"/>
              </a:xfrm>
              <a:prstGeom prst="rect">
                <a:avLst/>
              </a:prstGeom>
            </p:spPr>
            <p:txBody>
              <a:bodyP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dirty="0"/>
                  <a:t>Cosmic neutrino background (C</a:t>
                </a:r>
                <a14:m>
                  <m:oMath xmlns:m="http://schemas.openxmlformats.org/officeDocument/2006/math">
                    <m:r>
                      <a:rPr lang="en-US" i="1">
                        <a:latin typeface="Cambria Math" panose="02040503050406030204" pitchFamily="18" charset="0"/>
                      </a:rPr>
                      <m:t>𝜈</m:t>
                    </m:r>
                  </m:oMath>
                </a14:m>
                <a:r>
                  <a:rPr lang="en-US" dirty="0"/>
                  <a:t>B) was formed </a:t>
                </a:r>
                <a14:m>
                  <m:oMath xmlns:m="http://schemas.openxmlformats.org/officeDocument/2006/math">
                    <m:r>
                      <a:rPr lang="en-US" i="1" smtClean="0">
                        <a:latin typeface="Cambria Math" panose="02040503050406030204" pitchFamily="18" charset="0"/>
                      </a:rPr>
                      <m:t>∼1</m:t>
                    </m:r>
                  </m:oMath>
                </a14:m>
                <a:r>
                  <a:rPr lang="en-US" dirty="0"/>
                  <a:t>s after the Big Bang, and relic neutrinos are the second most abundant particles in the universe with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rPr>
                          <m:t>𝑛</m:t>
                        </m:r>
                      </m:e>
                      <m:sub>
                        <m:r>
                          <a:rPr lang="en-US" i="1" smtClean="0">
                            <a:latin typeface="Cambria Math" panose="02040503050406030204" pitchFamily="18" charset="0"/>
                          </a:rPr>
                          <m:t>𝜈</m:t>
                        </m:r>
                      </m:sub>
                    </m:sSub>
                    <m:r>
                      <a:rPr lang="en-US" i="1" smtClean="0">
                        <a:latin typeface="Cambria Math" panose="02040503050406030204" pitchFamily="18" charset="0"/>
                      </a:rPr>
                      <m:t>≈330</m:t>
                    </m:r>
                    <m:r>
                      <a:rPr lang="en-US" smtClean="0">
                        <a:latin typeface="Cambria Math" panose="02040503050406030204" pitchFamily="18" charset="0"/>
                      </a:rPr>
                      <m:t> </m:t>
                    </m:r>
                    <m:sSup>
                      <m:sSupPr>
                        <m:ctrlPr>
                          <a:rPr lang="en-US" i="1" smtClean="0">
                            <a:latin typeface="Cambria Math" panose="02040503050406030204" pitchFamily="18" charset="0"/>
                          </a:rPr>
                        </m:ctrlPr>
                      </m:sSupPr>
                      <m:e>
                        <m:r>
                          <m:rPr>
                            <m:sty m:val="p"/>
                          </m:rPr>
                          <a:rPr lang="en-US" smtClean="0">
                            <a:latin typeface="Cambria Math" panose="02040503050406030204" pitchFamily="18" charset="0"/>
                          </a:rPr>
                          <m:t>cm</m:t>
                        </m:r>
                      </m:e>
                      <m:sup>
                        <m:r>
                          <a:rPr lang="en-US" smtClean="0">
                            <a:latin typeface="Cambria Math" panose="02040503050406030204" pitchFamily="18" charset="0"/>
                          </a:rPr>
                          <m:t>−3</m:t>
                        </m:r>
                      </m:sup>
                    </m:sSup>
                  </m:oMath>
                </a14:m>
                <a:r>
                  <a:rPr lang="en-US" dirty="0"/>
                  <a:t> and </a:t>
                </a:r>
                <a14:m>
                  <m:oMath xmlns:m="http://schemas.openxmlformats.org/officeDocument/2006/math">
                    <m:r>
                      <a:rPr lang="en-US" i="1" smtClean="0">
                        <a:latin typeface="Cambria Math" panose="02040503050406030204" pitchFamily="18" charset="0"/>
                      </a:rPr>
                      <m:t>𝑇</m:t>
                    </m:r>
                    <m:r>
                      <a:rPr lang="en-US" i="1" smtClean="0">
                        <a:latin typeface="Cambria Math" panose="02040503050406030204" pitchFamily="18" charset="0"/>
                      </a:rPr>
                      <m:t>∼2 </m:t>
                    </m:r>
                  </m:oMath>
                </a14:m>
                <a:r>
                  <a:rPr lang="en-US" dirty="0"/>
                  <a:t>K at present.</a:t>
                </a:r>
              </a:p>
              <a:p>
                <a:r>
                  <a:rPr lang="en-US" dirty="0"/>
                  <a:t>No direct detection yet but strong indirect evidence in cosmological observables.</a:t>
                </a:r>
              </a:p>
              <a:p>
                <a:r>
                  <a:rPr lang="en-US" dirty="0"/>
                  <a:t>Free-streaming neutrinos act as hot dark matter and suppress structure formation.</a:t>
                </a:r>
              </a:p>
            </p:txBody>
          </p:sp>
        </mc:Choice>
        <mc:Fallback xmlns="">
          <p:sp>
            <p:nvSpPr>
              <p:cNvPr id="3" name="Content Placeholder 2">
                <a:extLst>
                  <a:ext uri="{FF2B5EF4-FFF2-40B4-BE49-F238E27FC236}">
                    <a16:creationId xmlns:a16="http://schemas.microsoft.com/office/drawing/2014/main" id="{1A125A9E-1B3E-1B42-9B7D-366B99D98F99}"/>
                  </a:ext>
                </a:extLst>
              </p:cNvPr>
              <p:cNvSpPr txBox="1">
                <a:spLocks noRot="1" noChangeAspect="1" noMove="1" noResize="1" noEditPoints="1" noAdjustHandles="1" noChangeArrowheads="1" noChangeShapeType="1" noTextEdit="1"/>
              </p:cNvSpPr>
              <p:nvPr/>
            </p:nvSpPr>
            <p:spPr>
              <a:xfrm>
                <a:off x="581195" y="870081"/>
                <a:ext cx="11029615" cy="1952631"/>
              </a:xfrm>
              <a:prstGeom prst="rect">
                <a:avLst/>
              </a:prstGeom>
              <a:blipFill>
                <a:blip r:embed="rId2"/>
                <a:stretch>
                  <a:fillRect l="-115" t="-1299" r="-3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2EA07A6-5981-DE40-A01C-C7665DCDB1EE}"/>
                  </a:ext>
                </a:extLst>
              </p:cNvPr>
              <p:cNvSpPr txBox="1"/>
              <p:nvPr/>
            </p:nvSpPr>
            <p:spPr>
              <a:xfrm>
                <a:off x="4694239" y="6082094"/>
                <a:ext cx="2803524" cy="4783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rPr>
                          </m:ctrlPr>
                        </m:sSubPr>
                        <m:e>
                          <m:r>
                            <a:rPr lang="en-US" b="1">
                              <a:latin typeface="Cambria Math" panose="02040503050406030204" pitchFamily="18" charset="0"/>
                            </a:rPr>
                            <m:t>𝛀</m:t>
                          </m:r>
                        </m:e>
                        <m:sub>
                          <m:r>
                            <a:rPr lang="en-US" b="1" i="1">
                              <a:latin typeface="Cambria Math" panose="02040503050406030204" pitchFamily="18" charset="0"/>
                            </a:rPr>
                            <m:t>𝝂</m:t>
                          </m:r>
                        </m:sub>
                      </m:sSub>
                      <m:r>
                        <a:rPr lang="en-US" b="1" i="1">
                          <a:latin typeface="Cambria Math" panose="02040503050406030204" pitchFamily="18" charset="0"/>
                        </a:rPr>
                        <m:t>=∑</m:t>
                      </m:r>
                      <m:f>
                        <m:fPr>
                          <m:ctrlPr>
                            <a:rPr lang="en-US" b="1" i="1">
                              <a:latin typeface="Cambria Math" panose="02040503050406030204" pitchFamily="18" charset="0"/>
                            </a:rPr>
                          </m:ctrlPr>
                        </m:fPr>
                        <m:num>
                          <m:sSub>
                            <m:sSubPr>
                              <m:ctrlPr>
                                <a:rPr lang="en-US" b="1" i="1">
                                  <a:latin typeface="Cambria Math" panose="02040503050406030204" pitchFamily="18" charset="0"/>
                                </a:rPr>
                              </m:ctrlPr>
                            </m:sSubPr>
                            <m:e>
                              <m:r>
                                <a:rPr lang="en-US" b="1" i="1">
                                  <a:latin typeface="Cambria Math" panose="02040503050406030204" pitchFamily="18" charset="0"/>
                                </a:rPr>
                                <m:t>𝒎</m:t>
                              </m:r>
                            </m:e>
                            <m:sub>
                              <m:r>
                                <a:rPr lang="en-US" b="1" i="1">
                                  <a:latin typeface="Cambria Math" panose="02040503050406030204" pitchFamily="18" charset="0"/>
                                </a:rPr>
                                <m:t>𝝂</m:t>
                              </m:r>
                            </m:sub>
                          </m:sSub>
                        </m:num>
                        <m:den>
                          <m:r>
                            <a:rPr lang="en-US" b="1" i="1">
                              <a:latin typeface="Cambria Math" panose="02040503050406030204" pitchFamily="18" charset="0"/>
                            </a:rPr>
                            <m:t>𝟗𝟒</m:t>
                          </m:r>
                          <m:sSup>
                            <m:sSupPr>
                              <m:ctrlPr>
                                <a:rPr lang="en-US" b="1" i="1">
                                  <a:latin typeface="Cambria Math" panose="02040503050406030204" pitchFamily="18" charset="0"/>
                                </a:rPr>
                              </m:ctrlPr>
                            </m:sSupPr>
                            <m:e>
                              <m:r>
                                <a:rPr lang="en-US" b="1" i="1">
                                  <a:latin typeface="Cambria Math" panose="02040503050406030204" pitchFamily="18" charset="0"/>
                                </a:rPr>
                                <m:t>𝒉</m:t>
                              </m:r>
                            </m:e>
                            <m:sup>
                              <m:r>
                                <a:rPr lang="en-US" b="1" i="1">
                                  <a:latin typeface="Cambria Math" panose="02040503050406030204" pitchFamily="18" charset="0"/>
                                </a:rPr>
                                <m:t>𝟐</m:t>
                              </m:r>
                            </m:sup>
                          </m:sSup>
                          <m:r>
                            <a:rPr lang="en-US" b="1" i="1">
                              <a:latin typeface="Cambria Math" panose="02040503050406030204" pitchFamily="18" charset="0"/>
                            </a:rPr>
                            <m:t> </m:t>
                          </m:r>
                          <m:r>
                            <a:rPr lang="en-US" b="1" i="1">
                              <a:latin typeface="Cambria Math" panose="02040503050406030204" pitchFamily="18" charset="0"/>
                            </a:rPr>
                            <m:t>𝒆𝑽</m:t>
                          </m:r>
                        </m:den>
                      </m:f>
                      <m:r>
                        <m:rPr>
                          <m:nor/>
                        </m:rPr>
                        <a:rPr lang="en-US" dirty="0"/>
                        <m:t> </m:t>
                      </m:r>
                      <m:r>
                        <m:rPr>
                          <m:nor/>
                        </m:rPr>
                        <a:rPr lang="en-US" dirty="0"/>
                        <m:t>at</m:t>
                      </m:r>
                      <m:r>
                        <m:rPr>
                          <m:nor/>
                        </m:rPr>
                        <a:rPr lang="en-US" dirty="0"/>
                        <m:t> </m:t>
                      </m:r>
                      <m:r>
                        <m:rPr>
                          <m:nor/>
                        </m:rPr>
                        <a:rPr lang="en-US" dirty="0"/>
                        <m:t>present</m:t>
                      </m:r>
                      <m:r>
                        <m:rPr>
                          <m:nor/>
                        </m:rPr>
                        <a:rPr lang="en-US" b="0" i="0" dirty="0" smtClean="0"/>
                        <m:t>.</m:t>
                      </m:r>
                    </m:oMath>
                  </m:oMathPara>
                </a14:m>
                <a:endParaRPr lang="en-US" dirty="0"/>
              </a:p>
            </p:txBody>
          </p:sp>
        </mc:Choice>
        <mc:Fallback xmlns="">
          <p:sp>
            <p:nvSpPr>
              <p:cNvPr id="4" name="TextBox 3">
                <a:extLst>
                  <a:ext uri="{FF2B5EF4-FFF2-40B4-BE49-F238E27FC236}">
                    <a16:creationId xmlns:a16="http://schemas.microsoft.com/office/drawing/2014/main" id="{A2EA07A6-5981-DE40-A01C-C7665DCDB1EE}"/>
                  </a:ext>
                </a:extLst>
              </p:cNvPr>
              <p:cNvSpPr txBox="1">
                <a:spLocks noRot="1" noChangeAspect="1" noMove="1" noResize="1" noEditPoints="1" noAdjustHandles="1" noChangeArrowheads="1" noChangeShapeType="1" noTextEdit="1"/>
              </p:cNvSpPr>
              <p:nvPr/>
            </p:nvSpPr>
            <p:spPr>
              <a:xfrm>
                <a:off x="4694239" y="6082094"/>
                <a:ext cx="2803524" cy="478336"/>
              </a:xfrm>
              <a:prstGeom prst="rect">
                <a:avLst/>
              </a:prstGeom>
              <a:blipFill>
                <a:blip r:embed="rId3"/>
                <a:stretch>
                  <a:fillRect l="-1357" b="-28205"/>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94E2F5E4-4BAD-D945-9823-74F705DDB668}"/>
              </a:ext>
            </a:extLst>
          </p:cNvPr>
          <p:cNvPicPr>
            <a:picLocks noChangeAspect="1"/>
          </p:cNvPicPr>
          <p:nvPr/>
        </p:nvPicPr>
        <p:blipFill>
          <a:blip r:embed="rId4"/>
          <a:stretch>
            <a:fillRect/>
          </a:stretch>
        </p:blipFill>
        <p:spPr>
          <a:xfrm>
            <a:off x="3571200" y="2695267"/>
            <a:ext cx="5047200" cy="2400766"/>
          </a:xfrm>
          <a:prstGeom prst="rect">
            <a:avLst/>
          </a:prstGeom>
        </p:spPr>
      </p:pic>
      <p:sp>
        <p:nvSpPr>
          <p:cNvPr id="6" name="Right Arrow 5">
            <a:extLst>
              <a:ext uri="{FF2B5EF4-FFF2-40B4-BE49-F238E27FC236}">
                <a16:creationId xmlns:a16="http://schemas.microsoft.com/office/drawing/2014/main" id="{E682AE3F-285B-8541-88F3-AB17D14AD75D}"/>
              </a:ext>
            </a:extLst>
          </p:cNvPr>
          <p:cNvSpPr/>
          <p:nvPr/>
        </p:nvSpPr>
        <p:spPr>
          <a:xfrm rot="10800000">
            <a:off x="2934596" y="3749850"/>
            <a:ext cx="381600" cy="291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Arrow 6">
            <a:extLst>
              <a:ext uri="{FF2B5EF4-FFF2-40B4-BE49-F238E27FC236}">
                <a16:creationId xmlns:a16="http://schemas.microsoft.com/office/drawing/2014/main" id="{4C57E3EE-0839-C14A-A03D-80ACC63742E9}"/>
              </a:ext>
            </a:extLst>
          </p:cNvPr>
          <p:cNvSpPr/>
          <p:nvPr/>
        </p:nvSpPr>
        <p:spPr>
          <a:xfrm>
            <a:off x="8875806" y="3749850"/>
            <a:ext cx="381600" cy="291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554AE6F-0AFD-E741-92B5-08A88A9E0524}"/>
                  </a:ext>
                </a:extLst>
              </p:cNvPr>
              <p:cNvSpPr txBox="1"/>
              <p:nvPr/>
            </p:nvSpPr>
            <p:spPr>
              <a:xfrm>
                <a:off x="1116290" y="3672118"/>
                <a:ext cx="15621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𝐶𝐷𝑀</m:t>
                          </m:r>
                        </m:sub>
                      </m:sSub>
                      <m:r>
                        <a:rPr lang="en-US" b="0" i="1" smtClean="0">
                          <a:latin typeface="Cambria Math" panose="02040503050406030204" pitchFamily="18" charset="0"/>
                        </a:rPr>
                        <m:t>≈0.25</m:t>
                      </m:r>
                    </m:oMath>
                  </m:oMathPara>
                </a14:m>
                <a:endParaRPr lang="en-US" dirty="0"/>
              </a:p>
            </p:txBody>
          </p:sp>
        </mc:Choice>
        <mc:Fallback xmlns="">
          <p:sp>
            <p:nvSpPr>
              <p:cNvPr id="8" name="TextBox 7">
                <a:extLst>
                  <a:ext uri="{FF2B5EF4-FFF2-40B4-BE49-F238E27FC236}">
                    <a16:creationId xmlns:a16="http://schemas.microsoft.com/office/drawing/2014/main" id="{6554AE6F-0AFD-E741-92B5-08A88A9E0524}"/>
                  </a:ext>
                </a:extLst>
              </p:cNvPr>
              <p:cNvSpPr txBox="1">
                <a:spLocks noRot="1" noChangeAspect="1" noMove="1" noResize="1" noEditPoints="1" noAdjustHandles="1" noChangeArrowheads="1" noChangeShapeType="1" noTextEdit="1"/>
              </p:cNvSpPr>
              <p:nvPr/>
            </p:nvSpPr>
            <p:spPr>
              <a:xfrm>
                <a:off x="1116290" y="3672118"/>
                <a:ext cx="1562100"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3A7E0AE-9332-2F4A-AF03-DB274808E837}"/>
                  </a:ext>
                </a:extLst>
              </p:cNvPr>
              <p:cNvSpPr txBox="1"/>
              <p:nvPr/>
            </p:nvSpPr>
            <p:spPr>
              <a:xfrm>
                <a:off x="9513611" y="3395119"/>
                <a:ext cx="1562100"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𝐶𝐷𝑀</m:t>
                          </m:r>
                        </m:sub>
                      </m:sSub>
                      <m:r>
                        <a:rPr lang="en-US" b="0" i="1" smtClean="0">
                          <a:latin typeface="Cambria Math" panose="02040503050406030204" pitchFamily="18" charset="0"/>
                        </a:rPr>
                        <m:t>≈0.1</m:t>
                      </m:r>
                    </m:oMath>
                  </m:oMathPara>
                </a14:m>
                <a:endParaRPr lang="en-US" b="0" dirty="0"/>
              </a:p>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Ω</m:t>
                          </m:r>
                        </m:e>
                        <m:sub>
                          <m:r>
                            <a:rPr lang="en-US" b="0" i="1" smtClean="0">
                              <a:latin typeface="Cambria Math" panose="02040503050406030204" pitchFamily="18" charset="0"/>
                            </a:rPr>
                            <m:t>𝜈</m:t>
                          </m:r>
                        </m:sub>
                      </m:sSub>
                      <m:r>
                        <a:rPr lang="en-US" b="0" i="1" smtClean="0">
                          <a:latin typeface="Cambria Math" panose="02040503050406030204" pitchFamily="18" charset="0"/>
                        </a:rPr>
                        <m:t>≈0.15</m:t>
                      </m:r>
                    </m:oMath>
                  </m:oMathPara>
                </a14:m>
                <a:endParaRPr lang="en-US" b="0" dirty="0"/>
              </a:p>
              <a:p>
                <a:pPr algn="ct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r>
                      <a:rPr lang="en-US" b="0" i="1" smtClean="0">
                        <a:latin typeface="Cambria Math" panose="02040503050406030204" pitchFamily="18" charset="0"/>
                      </a:rPr>
                      <m:t>=6.9</m:t>
                    </m:r>
                  </m:oMath>
                </a14:m>
                <a:r>
                  <a:rPr lang="en-US" dirty="0"/>
                  <a:t> eV</a:t>
                </a:r>
              </a:p>
            </p:txBody>
          </p:sp>
        </mc:Choice>
        <mc:Fallback xmlns="">
          <p:sp>
            <p:nvSpPr>
              <p:cNvPr id="9" name="TextBox 8">
                <a:extLst>
                  <a:ext uri="{FF2B5EF4-FFF2-40B4-BE49-F238E27FC236}">
                    <a16:creationId xmlns:a16="http://schemas.microsoft.com/office/drawing/2014/main" id="{53A7E0AE-9332-2F4A-AF03-DB274808E837}"/>
                  </a:ext>
                </a:extLst>
              </p:cNvPr>
              <p:cNvSpPr txBox="1">
                <a:spLocks noRot="1" noChangeAspect="1" noMove="1" noResize="1" noEditPoints="1" noAdjustHandles="1" noChangeArrowheads="1" noChangeShapeType="1" noTextEdit="1"/>
              </p:cNvSpPr>
              <p:nvPr/>
            </p:nvSpPr>
            <p:spPr>
              <a:xfrm>
                <a:off x="9513611" y="3395119"/>
                <a:ext cx="1562100" cy="923330"/>
              </a:xfrm>
              <a:prstGeom prst="rect">
                <a:avLst/>
              </a:prstGeom>
              <a:blipFill>
                <a:blip r:embed="rId6"/>
                <a:stretch>
                  <a:fillRect l="-806" r="-3226" b="-94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6BCF3F0-78CD-EB4E-8181-F27FB4A6B967}"/>
                  </a:ext>
                </a:extLst>
              </p:cNvPr>
              <p:cNvSpPr txBox="1"/>
              <p:nvPr/>
            </p:nvSpPr>
            <p:spPr>
              <a:xfrm>
                <a:off x="4770314" y="5185427"/>
                <a:ext cx="2651374" cy="523220"/>
              </a:xfrm>
              <a:prstGeom prst="rect">
                <a:avLst/>
              </a:prstGeom>
              <a:noFill/>
            </p:spPr>
            <p:txBody>
              <a:bodyPr wrap="square" rtlCol="0">
                <a:spAutoFit/>
              </a:bodyPr>
              <a:lstStyle/>
              <a:p>
                <a:r>
                  <a:rPr lang="en-US" sz="1400" dirty="0"/>
                  <a:t>Simulations by Troels </a:t>
                </a:r>
                <a:r>
                  <a:rPr lang="en-US" sz="1400" dirty="0" err="1"/>
                  <a:t>Haugbølle</a:t>
                </a:r>
                <a:endParaRPr lang="en-US" sz="1400" dirty="0"/>
              </a:p>
              <a:p>
                <a:pPr algn="ctr"/>
                <a:r>
                  <a:rPr lang="en-US" sz="1400" dirty="0"/>
                  <a:t>Box size: 256 </a:t>
                </a:r>
                <a14:m>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h</m:t>
                        </m:r>
                      </m:e>
                      <m:sup>
                        <m:r>
                          <a:rPr lang="en-US" sz="1400" b="0" i="1" smtClean="0">
                            <a:latin typeface="Cambria Math" panose="02040503050406030204" pitchFamily="18" charset="0"/>
                          </a:rPr>
                          <m:t>−1</m:t>
                        </m:r>
                      </m:sup>
                    </m:sSup>
                  </m:oMath>
                </a14:m>
                <a:r>
                  <a:rPr lang="en-US" sz="1400" dirty="0"/>
                  <a:t>Mpc</a:t>
                </a:r>
              </a:p>
            </p:txBody>
          </p:sp>
        </mc:Choice>
        <mc:Fallback xmlns="">
          <p:sp>
            <p:nvSpPr>
              <p:cNvPr id="10" name="TextBox 9">
                <a:extLst>
                  <a:ext uri="{FF2B5EF4-FFF2-40B4-BE49-F238E27FC236}">
                    <a16:creationId xmlns:a16="http://schemas.microsoft.com/office/drawing/2014/main" id="{76BCF3F0-78CD-EB4E-8181-F27FB4A6B967}"/>
                  </a:ext>
                </a:extLst>
              </p:cNvPr>
              <p:cNvSpPr txBox="1">
                <a:spLocks noRot="1" noChangeAspect="1" noMove="1" noResize="1" noEditPoints="1" noAdjustHandles="1" noChangeArrowheads="1" noChangeShapeType="1" noTextEdit="1"/>
              </p:cNvSpPr>
              <p:nvPr/>
            </p:nvSpPr>
            <p:spPr>
              <a:xfrm>
                <a:off x="4770314" y="5185427"/>
                <a:ext cx="2651374" cy="523220"/>
              </a:xfrm>
              <a:prstGeom prst="rect">
                <a:avLst/>
              </a:prstGeom>
              <a:blipFill>
                <a:blip r:embed="rId7"/>
                <a:stretch>
                  <a:fillRect l="-957" t="-2439" b="-9756"/>
                </a:stretch>
              </a:blipFill>
            </p:spPr>
            <p:txBody>
              <a:bodyPr/>
              <a:lstStyle/>
              <a:p>
                <a:r>
                  <a:rPr lang="en-US">
                    <a:noFill/>
                  </a:rPr>
                  <a:t> </a:t>
                </a:r>
              </a:p>
            </p:txBody>
          </p:sp>
        </mc:Fallback>
      </mc:AlternateContent>
    </p:spTree>
    <p:extLst>
      <p:ext uri="{BB962C8B-B14F-4D97-AF65-F5344CB8AC3E}">
        <p14:creationId xmlns:p14="http://schemas.microsoft.com/office/powerpoint/2010/main" val="3445177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BA3B83-930B-214E-95E7-5DD97A816CE7}"/>
              </a:ext>
            </a:extLst>
          </p:cNvPr>
          <p:cNvSpPr>
            <a:spLocks noGrp="1"/>
          </p:cNvSpPr>
          <p:nvPr>
            <p:ph type="sldNum" sz="quarter" idx="12"/>
          </p:nvPr>
        </p:nvSpPr>
        <p:spPr/>
        <p:txBody>
          <a:bodyPr/>
          <a:lstStyle/>
          <a:p>
            <a:fld id="{540427FD-0CF2-BA4B-A240-FDDF11719DB2}" type="slidenum">
              <a:rPr lang="en-US" smtClean="0"/>
              <a:t>4</a:t>
            </a:fld>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A125A9E-1B3E-1B42-9B7D-366B99D98F99}"/>
                  </a:ext>
                </a:extLst>
              </p:cNvPr>
              <p:cNvSpPr txBox="1">
                <a:spLocks/>
              </p:cNvSpPr>
              <p:nvPr/>
            </p:nvSpPr>
            <p:spPr>
              <a:xfrm>
                <a:off x="581195" y="870081"/>
                <a:ext cx="11029615" cy="1952631"/>
              </a:xfrm>
              <a:prstGeom prst="rect">
                <a:avLst/>
              </a:prstGeom>
            </p:spPr>
            <p:txBody>
              <a:bodyP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dirty="0"/>
                  <a:t>Cosmic neutrino background (C</a:t>
                </a:r>
                <a14:m>
                  <m:oMath xmlns:m="http://schemas.openxmlformats.org/officeDocument/2006/math">
                    <m:r>
                      <a:rPr lang="en-US" i="1">
                        <a:latin typeface="Cambria Math" panose="02040503050406030204" pitchFamily="18" charset="0"/>
                      </a:rPr>
                      <m:t>𝜈</m:t>
                    </m:r>
                  </m:oMath>
                </a14:m>
                <a:r>
                  <a:rPr lang="en-US" dirty="0"/>
                  <a:t>B) was formed </a:t>
                </a:r>
                <a14:m>
                  <m:oMath xmlns:m="http://schemas.openxmlformats.org/officeDocument/2006/math">
                    <m:r>
                      <a:rPr lang="en-US" i="1" smtClean="0">
                        <a:latin typeface="Cambria Math" panose="02040503050406030204" pitchFamily="18" charset="0"/>
                      </a:rPr>
                      <m:t>∼1</m:t>
                    </m:r>
                  </m:oMath>
                </a14:m>
                <a:r>
                  <a:rPr lang="en-US" dirty="0"/>
                  <a:t>s after the Big Bang, and relic neutrinos are the second most abundant particles in the universe with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rPr>
                          <m:t>𝑛</m:t>
                        </m:r>
                      </m:e>
                      <m:sub>
                        <m:r>
                          <a:rPr lang="en-US" i="1" smtClean="0">
                            <a:latin typeface="Cambria Math" panose="02040503050406030204" pitchFamily="18" charset="0"/>
                          </a:rPr>
                          <m:t>𝜈</m:t>
                        </m:r>
                      </m:sub>
                    </m:sSub>
                    <m:r>
                      <a:rPr lang="en-US" i="1" smtClean="0">
                        <a:latin typeface="Cambria Math" panose="02040503050406030204" pitchFamily="18" charset="0"/>
                      </a:rPr>
                      <m:t>≈330</m:t>
                    </m:r>
                    <m:r>
                      <a:rPr lang="en-US" smtClean="0">
                        <a:latin typeface="Cambria Math" panose="02040503050406030204" pitchFamily="18" charset="0"/>
                      </a:rPr>
                      <m:t> </m:t>
                    </m:r>
                    <m:sSup>
                      <m:sSupPr>
                        <m:ctrlPr>
                          <a:rPr lang="en-US" i="1" smtClean="0">
                            <a:latin typeface="Cambria Math" panose="02040503050406030204" pitchFamily="18" charset="0"/>
                          </a:rPr>
                        </m:ctrlPr>
                      </m:sSupPr>
                      <m:e>
                        <m:r>
                          <m:rPr>
                            <m:sty m:val="p"/>
                          </m:rPr>
                          <a:rPr lang="en-US" smtClean="0">
                            <a:latin typeface="Cambria Math" panose="02040503050406030204" pitchFamily="18" charset="0"/>
                          </a:rPr>
                          <m:t>cm</m:t>
                        </m:r>
                      </m:e>
                      <m:sup>
                        <m:r>
                          <a:rPr lang="en-US" smtClean="0">
                            <a:latin typeface="Cambria Math" panose="02040503050406030204" pitchFamily="18" charset="0"/>
                          </a:rPr>
                          <m:t>−3</m:t>
                        </m:r>
                      </m:sup>
                    </m:sSup>
                  </m:oMath>
                </a14:m>
                <a:r>
                  <a:rPr lang="en-US" dirty="0"/>
                  <a:t> and </a:t>
                </a:r>
                <a14:m>
                  <m:oMath xmlns:m="http://schemas.openxmlformats.org/officeDocument/2006/math">
                    <m:r>
                      <a:rPr lang="en-US" i="1" smtClean="0">
                        <a:latin typeface="Cambria Math" panose="02040503050406030204" pitchFamily="18" charset="0"/>
                      </a:rPr>
                      <m:t>𝑇</m:t>
                    </m:r>
                    <m:r>
                      <a:rPr lang="en-US" i="1" smtClean="0">
                        <a:latin typeface="Cambria Math" panose="02040503050406030204" pitchFamily="18" charset="0"/>
                      </a:rPr>
                      <m:t>∼2 </m:t>
                    </m:r>
                  </m:oMath>
                </a14:m>
                <a:r>
                  <a:rPr lang="en-US" dirty="0"/>
                  <a:t>K at present.</a:t>
                </a:r>
              </a:p>
              <a:p>
                <a:r>
                  <a:rPr lang="en-US" dirty="0"/>
                  <a:t>No direct detection yet but strong indirect evidence in cosmological observables.</a:t>
                </a:r>
              </a:p>
              <a:p>
                <a:r>
                  <a:rPr lang="en-US" dirty="0"/>
                  <a:t>Free-streaming neutrinos act as hot dark matter and suppress structure formation.</a:t>
                </a:r>
              </a:p>
            </p:txBody>
          </p:sp>
        </mc:Choice>
        <mc:Fallback xmlns="">
          <p:sp>
            <p:nvSpPr>
              <p:cNvPr id="3" name="Content Placeholder 2">
                <a:extLst>
                  <a:ext uri="{FF2B5EF4-FFF2-40B4-BE49-F238E27FC236}">
                    <a16:creationId xmlns:a16="http://schemas.microsoft.com/office/drawing/2014/main" id="{1A125A9E-1B3E-1B42-9B7D-366B99D98F99}"/>
                  </a:ext>
                </a:extLst>
              </p:cNvPr>
              <p:cNvSpPr txBox="1">
                <a:spLocks noRot="1" noChangeAspect="1" noMove="1" noResize="1" noEditPoints="1" noAdjustHandles="1" noChangeArrowheads="1" noChangeShapeType="1" noTextEdit="1"/>
              </p:cNvSpPr>
              <p:nvPr/>
            </p:nvSpPr>
            <p:spPr>
              <a:xfrm>
                <a:off x="581195" y="870081"/>
                <a:ext cx="11029615" cy="1952631"/>
              </a:xfrm>
              <a:prstGeom prst="rect">
                <a:avLst/>
              </a:prstGeom>
              <a:blipFill>
                <a:blip r:embed="rId2"/>
                <a:stretch>
                  <a:fillRect l="-115" t="-1299" r="-3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2EA07A6-5981-DE40-A01C-C7665DCDB1EE}"/>
                  </a:ext>
                </a:extLst>
              </p:cNvPr>
              <p:cNvSpPr txBox="1"/>
              <p:nvPr/>
            </p:nvSpPr>
            <p:spPr>
              <a:xfrm>
                <a:off x="4694239" y="6082094"/>
                <a:ext cx="2803524" cy="4783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rPr>
                          </m:ctrlPr>
                        </m:sSubPr>
                        <m:e>
                          <m:r>
                            <a:rPr lang="en-US" b="1">
                              <a:latin typeface="Cambria Math" panose="02040503050406030204" pitchFamily="18" charset="0"/>
                            </a:rPr>
                            <m:t>𝛀</m:t>
                          </m:r>
                        </m:e>
                        <m:sub>
                          <m:r>
                            <a:rPr lang="en-US" b="1" i="1">
                              <a:latin typeface="Cambria Math" panose="02040503050406030204" pitchFamily="18" charset="0"/>
                            </a:rPr>
                            <m:t>𝝂</m:t>
                          </m:r>
                        </m:sub>
                      </m:sSub>
                      <m:r>
                        <a:rPr lang="en-US" b="1" i="1">
                          <a:latin typeface="Cambria Math" panose="02040503050406030204" pitchFamily="18" charset="0"/>
                        </a:rPr>
                        <m:t>=∑</m:t>
                      </m:r>
                      <m:f>
                        <m:fPr>
                          <m:ctrlPr>
                            <a:rPr lang="en-US" b="1" i="1">
                              <a:latin typeface="Cambria Math" panose="02040503050406030204" pitchFamily="18" charset="0"/>
                            </a:rPr>
                          </m:ctrlPr>
                        </m:fPr>
                        <m:num>
                          <m:sSub>
                            <m:sSubPr>
                              <m:ctrlPr>
                                <a:rPr lang="en-US" b="1" i="1">
                                  <a:latin typeface="Cambria Math" panose="02040503050406030204" pitchFamily="18" charset="0"/>
                                </a:rPr>
                              </m:ctrlPr>
                            </m:sSubPr>
                            <m:e>
                              <m:r>
                                <a:rPr lang="en-US" b="1" i="1">
                                  <a:latin typeface="Cambria Math" panose="02040503050406030204" pitchFamily="18" charset="0"/>
                                </a:rPr>
                                <m:t>𝒎</m:t>
                              </m:r>
                            </m:e>
                            <m:sub>
                              <m:r>
                                <a:rPr lang="en-US" b="1" i="1">
                                  <a:latin typeface="Cambria Math" panose="02040503050406030204" pitchFamily="18" charset="0"/>
                                </a:rPr>
                                <m:t>𝝂</m:t>
                              </m:r>
                            </m:sub>
                          </m:sSub>
                        </m:num>
                        <m:den>
                          <m:r>
                            <a:rPr lang="en-US" b="1" i="1">
                              <a:latin typeface="Cambria Math" panose="02040503050406030204" pitchFamily="18" charset="0"/>
                            </a:rPr>
                            <m:t>𝟗𝟒</m:t>
                          </m:r>
                          <m:sSup>
                            <m:sSupPr>
                              <m:ctrlPr>
                                <a:rPr lang="en-US" b="1" i="1">
                                  <a:latin typeface="Cambria Math" panose="02040503050406030204" pitchFamily="18" charset="0"/>
                                </a:rPr>
                              </m:ctrlPr>
                            </m:sSupPr>
                            <m:e>
                              <m:r>
                                <a:rPr lang="en-US" b="1" i="1">
                                  <a:latin typeface="Cambria Math" panose="02040503050406030204" pitchFamily="18" charset="0"/>
                                </a:rPr>
                                <m:t>𝒉</m:t>
                              </m:r>
                            </m:e>
                            <m:sup>
                              <m:r>
                                <a:rPr lang="en-US" b="1" i="1">
                                  <a:latin typeface="Cambria Math" panose="02040503050406030204" pitchFamily="18" charset="0"/>
                                </a:rPr>
                                <m:t>𝟐</m:t>
                              </m:r>
                            </m:sup>
                          </m:sSup>
                          <m:r>
                            <a:rPr lang="en-US" b="1" i="1">
                              <a:latin typeface="Cambria Math" panose="02040503050406030204" pitchFamily="18" charset="0"/>
                            </a:rPr>
                            <m:t> </m:t>
                          </m:r>
                          <m:r>
                            <a:rPr lang="en-US" b="1" i="1">
                              <a:latin typeface="Cambria Math" panose="02040503050406030204" pitchFamily="18" charset="0"/>
                            </a:rPr>
                            <m:t>𝒆𝑽</m:t>
                          </m:r>
                        </m:den>
                      </m:f>
                      <m:r>
                        <m:rPr>
                          <m:nor/>
                        </m:rPr>
                        <a:rPr lang="en-US" dirty="0"/>
                        <m:t> </m:t>
                      </m:r>
                      <m:r>
                        <m:rPr>
                          <m:nor/>
                        </m:rPr>
                        <a:rPr lang="en-US" dirty="0"/>
                        <m:t>at</m:t>
                      </m:r>
                      <m:r>
                        <m:rPr>
                          <m:nor/>
                        </m:rPr>
                        <a:rPr lang="en-US" dirty="0"/>
                        <m:t> </m:t>
                      </m:r>
                      <m:r>
                        <m:rPr>
                          <m:nor/>
                        </m:rPr>
                        <a:rPr lang="en-US" dirty="0"/>
                        <m:t>present</m:t>
                      </m:r>
                      <m:r>
                        <m:rPr>
                          <m:nor/>
                        </m:rPr>
                        <a:rPr lang="en-US" b="0" i="0" dirty="0" smtClean="0"/>
                        <m:t>.</m:t>
                      </m:r>
                    </m:oMath>
                  </m:oMathPara>
                </a14:m>
                <a:endParaRPr lang="en-US" dirty="0"/>
              </a:p>
            </p:txBody>
          </p:sp>
        </mc:Choice>
        <mc:Fallback xmlns="">
          <p:sp>
            <p:nvSpPr>
              <p:cNvPr id="4" name="TextBox 3">
                <a:extLst>
                  <a:ext uri="{FF2B5EF4-FFF2-40B4-BE49-F238E27FC236}">
                    <a16:creationId xmlns:a16="http://schemas.microsoft.com/office/drawing/2014/main" id="{A2EA07A6-5981-DE40-A01C-C7665DCDB1EE}"/>
                  </a:ext>
                </a:extLst>
              </p:cNvPr>
              <p:cNvSpPr txBox="1">
                <a:spLocks noRot="1" noChangeAspect="1" noMove="1" noResize="1" noEditPoints="1" noAdjustHandles="1" noChangeArrowheads="1" noChangeShapeType="1" noTextEdit="1"/>
              </p:cNvSpPr>
              <p:nvPr/>
            </p:nvSpPr>
            <p:spPr>
              <a:xfrm>
                <a:off x="4694239" y="6082094"/>
                <a:ext cx="2803524" cy="478336"/>
              </a:xfrm>
              <a:prstGeom prst="rect">
                <a:avLst/>
              </a:prstGeom>
              <a:blipFill>
                <a:blip r:embed="rId3"/>
                <a:stretch>
                  <a:fillRect l="-1357" b="-28205"/>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94E2F5E4-4BAD-D945-9823-74F705DDB668}"/>
              </a:ext>
            </a:extLst>
          </p:cNvPr>
          <p:cNvPicPr>
            <a:picLocks/>
          </p:cNvPicPr>
          <p:nvPr/>
        </p:nvPicPr>
        <p:blipFill>
          <a:blip r:embed="rId4"/>
          <a:stretch>
            <a:fillRect/>
          </a:stretch>
        </p:blipFill>
        <p:spPr>
          <a:xfrm>
            <a:off x="3571200" y="2695267"/>
            <a:ext cx="5047200" cy="2400766"/>
          </a:xfrm>
          <a:prstGeom prst="rect">
            <a:avLst/>
          </a:prstGeom>
        </p:spPr>
      </p:pic>
      <p:sp>
        <p:nvSpPr>
          <p:cNvPr id="6" name="Right Arrow 5">
            <a:extLst>
              <a:ext uri="{FF2B5EF4-FFF2-40B4-BE49-F238E27FC236}">
                <a16:creationId xmlns:a16="http://schemas.microsoft.com/office/drawing/2014/main" id="{E682AE3F-285B-8541-88F3-AB17D14AD75D}"/>
              </a:ext>
            </a:extLst>
          </p:cNvPr>
          <p:cNvSpPr/>
          <p:nvPr/>
        </p:nvSpPr>
        <p:spPr>
          <a:xfrm rot="10800000">
            <a:off x="2934596" y="3749850"/>
            <a:ext cx="381600" cy="291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Arrow 6">
            <a:extLst>
              <a:ext uri="{FF2B5EF4-FFF2-40B4-BE49-F238E27FC236}">
                <a16:creationId xmlns:a16="http://schemas.microsoft.com/office/drawing/2014/main" id="{4C57E3EE-0839-C14A-A03D-80ACC63742E9}"/>
              </a:ext>
            </a:extLst>
          </p:cNvPr>
          <p:cNvSpPr/>
          <p:nvPr/>
        </p:nvSpPr>
        <p:spPr>
          <a:xfrm>
            <a:off x="8875806" y="3749850"/>
            <a:ext cx="381600" cy="291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554AE6F-0AFD-E741-92B5-08A88A9E0524}"/>
                  </a:ext>
                </a:extLst>
              </p:cNvPr>
              <p:cNvSpPr txBox="1"/>
              <p:nvPr/>
            </p:nvSpPr>
            <p:spPr>
              <a:xfrm>
                <a:off x="1116290" y="3672118"/>
                <a:ext cx="15621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𝐶𝐷𝑀</m:t>
                          </m:r>
                        </m:sub>
                      </m:sSub>
                      <m:r>
                        <a:rPr lang="en-US" b="0" i="1" smtClean="0">
                          <a:latin typeface="Cambria Math" panose="02040503050406030204" pitchFamily="18" charset="0"/>
                        </a:rPr>
                        <m:t>≈0.25</m:t>
                      </m:r>
                    </m:oMath>
                  </m:oMathPara>
                </a14:m>
                <a:endParaRPr lang="en-US" dirty="0"/>
              </a:p>
            </p:txBody>
          </p:sp>
        </mc:Choice>
        <mc:Fallback xmlns="">
          <p:sp>
            <p:nvSpPr>
              <p:cNvPr id="8" name="TextBox 7">
                <a:extLst>
                  <a:ext uri="{FF2B5EF4-FFF2-40B4-BE49-F238E27FC236}">
                    <a16:creationId xmlns:a16="http://schemas.microsoft.com/office/drawing/2014/main" id="{6554AE6F-0AFD-E741-92B5-08A88A9E0524}"/>
                  </a:ext>
                </a:extLst>
              </p:cNvPr>
              <p:cNvSpPr txBox="1">
                <a:spLocks noRot="1" noChangeAspect="1" noMove="1" noResize="1" noEditPoints="1" noAdjustHandles="1" noChangeArrowheads="1" noChangeShapeType="1" noTextEdit="1"/>
              </p:cNvSpPr>
              <p:nvPr/>
            </p:nvSpPr>
            <p:spPr>
              <a:xfrm>
                <a:off x="1116290" y="3672118"/>
                <a:ext cx="1562100"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3A7E0AE-9332-2F4A-AF03-DB274808E837}"/>
                  </a:ext>
                </a:extLst>
              </p:cNvPr>
              <p:cNvSpPr txBox="1"/>
              <p:nvPr/>
            </p:nvSpPr>
            <p:spPr>
              <a:xfrm>
                <a:off x="9513611" y="3395119"/>
                <a:ext cx="1562100"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𝐶𝐷𝑀</m:t>
                          </m:r>
                        </m:sub>
                      </m:sSub>
                      <m:r>
                        <a:rPr lang="en-US" b="0" i="1" smtClean="0">
                          <a:latin typeface="Cambria Math" panose="02040503050406030204" pitchFamily="18" charset="0"/>
                        </a:rPr>
                        <m:t>≈0.1</m:t>
                      </m:r>
                    </m:oMath>
                  </m:oMathPara>
                </a14:m>
                <a:endParaRPr lang="en-US" b="0" dirty="0"/>
              </a:p>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Ω</m:t>
                          </m:r>
                        </m:e>
                        <m:sub>
                          <m:r>
                            <a:rPr lang="en-US" b="0" i="1" smtClean="0">
                              <a:latin typeface="Cambria Math" panose="02040503050406030204" pitchFamily="18" charset="0"/>
                            </a:rPr>
                            <m:t>𝜈</m:t>
                          </m:r>
                        </m:sub>
                      </m:sSub>
                      <m:r>
                        <a:rPr lang="en-US" b="0" i="1" smtClean="0">
                          <a:latin typeface="Cambria Math" panose="02040503050406030204" pitchFamily="18" charset="0"/>
                        </a:rPr>
                        <m:t>≈0.15</m:t>
                      </m:r>
                    </m:oMath>
                  </m:oMathPara>
                </a14:m>
                <a:endParaRPr lang="en-US" b="0" dirty="0"/>
              </a:p>
              <a:p>
                <a:pPr algn="ct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r>
                      <a:rPr lang="en-US" b="0" i="1" smtClean="0">
                        <a:latin typeface="Cambria Math" panose="02040503050406030204" pitchFamily="18" charset="0"/>
                      </a:rPr>
                      <m:t>=6.9</m:t>
                    </m:r>
                  </m:oMath>
                </a14:m>
                <a:r>
                  <a:rPr lang="en-US" dirty="0"/>
                  <a:t> eV</a:t>
                </a:r>
              </a:p>
            </p:txBody>
          </p:sp>
        </mc:Choice>
        <mc:Fallback xmlns="">
          <p:sp>
            <p:nvSpPr>
              <p:cNvPr id="9" name="TextBox 8">
                <a:extLst>
                  <a:ext uri="{FF2B5EF4-FFF2-40B4-BE49-F238E27FC236}">
                    <a16:creationId xmlns:a16="http://schemas.microsoft.com/office/drawing/2014/main" id="{53A7E0AE-9332-2F4A-AF03-DB274808E837}"/>
                  </a:ext>
                </a:extLst>
              </p:cNvPr>
              <p:cNvSpPr txBox="1">
                <a:spLocks noRot="1" noChangeAspect="1" noMove="1" noResize="1" noEditPoints="1" noAdjustHandles="1" noChangeArrowheads="1" noChangeShapeType="1" noTextEdit="1"/>
              </p:cNvSpPr>
              <p:nvPr/>
            </p:nvSpPr>
            <p:spPr>
              <a:xfrm>
                <a:off x="9513611" y="3395119"/>
                <a:ext cx="1562100" cy="923330"/>
              </a:xfrm>
              <a:prstGeom prst="rect">
                <a:avLst/>
              </a:prstGeom>
              <a:blipFill>
                <a:blip r:embed="rId6"/>
                <a:stretch>
                  <a:fillRect l="-806" r="-3226" b="-94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6BCF3F0-78CD-EB4E-8181-F27FB4A6B967}"/>
                  </a:ext>
                </a:extLst>
              </p:cNvPr>
              <p:cNvSpPr txBox="1"/>
              <p:nvPr/>
            </p:nvSpPr>
            <p:spPr>
              <a:xfrm>
                <a:off x="4770314" y="5185427"/>
                <a:ext cx="2651374" cy="523220"/>
              </a:xfrm>
              <a:prstGeom prst="rect">
                <a:avLst/>
              </a:prstGeom>
              <a:noFill/>
            </p:spPr>
            <p:txBody>
              <a:bodyPr wrap="square" rtlCol="0">
                <a:spAutoFit/>
              </a:bodyPr>
              <a:lstStyle/>
              <a:p>
                <a:r>
                  <a:rPr lang="en-US" sz="1400" dirty="0"/>
                  <a:t>Simulations by Troels </a:t>
                </a:r>
                <a:r>
                  <a:rPr lang="en-US" sz="1400" dirty="0" err="1"/>
                  <a:t>Haugbølle</a:t>
                </a:r>
                <a:endParaRPr lang="en-US" sz="1400" dirty="0"/>
              </a:p>
              <a:p>
                <a:pPr algn="ctr"/>
                <a:r>
                  <a:rPr lang="en-US" sz="1400" dirty="0"/>
                  <a:t>Box size: 256 </a:t>
                </a:r>
                <a14:m>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h</m:t>
                        </m:r>
                      </m:e>
                      <m:sup>
                        <m:r>
                          <a:rPr lang="en-US" sz="1400" b="0" i="1" smtClean="0">
                            <a:latin typeface="Cambria Math" panose="02040503050406030204" pitchFamily="18" charset="0"/>
                          </a:rPr>
                          <m:t>−1</m:t>
                        </m:r>
                      </m:sup>
                    </m:sSup>
                  </m:oMath>
                </a14:m>
                <a:r>
                  <a:rPr lang="en-US" sz="1400" dirty="0"/>
                  <a:t>Mpc</a:t>
                </a:r>
              </a:p>
            </p:txBody>
          </p:sp>
        </mc:Choice>
        <mc:Fallback xmlns="">
          <p:sp>
            <p:nvSpPr>
              <p:cNvPr id="10" name="TextBox 9">
                <a:extLst>
                  <a:ext uri="{FF2B5EF4-FFF2-40B4-BE49-F238E27FC236}">
                    <a16:creationId xmlns:a16="http://schemas.microsoft.com/office/drawing/2014/main" id="{76BCF3F0-78CD-EB4E-8181-F27FB4A6B967}"/>
                  </a:ext>
                </a:extLst>
              </p:cNvPr>
              <p:cNvSpPr txBox="1">
                <a:spLocks noRot="1" noChangeAspect="1" noMove="1" noResize="1" noEditPoints="1" noAdjustHandles="1" noChangeArrowheads="1" noChangeShapeType="1" noTextEdit="1"/>
              </p:cNvSpPr>
              <p:nvPr/>
            </p:nvSpPr>
            <p:spPr>
              <a:xfrm>
                <a:off x="4770314" y="5185427"/>
                <a:ext cx="2651374" cy="523220"/>
              </a:xfrm>
              <a:prstGeom prst="rect">
                <a:avLst/>
              </a:prstGeom>
              <a:blipFill>
                <a:blip r:embed="rId7"/>
                <a:stretch>
                  <a:fillRect l="-957" t="-2439" b="-9756"/>
                </a:stretch>
              </a:blipFill>
            </p:spPr>
            <p:txBody>
              <a:bodyPr/>
              <a:lstStyle/>
              <a:p>
                <a:r>
                  <a:rPr lang="en-US">
                    <a:noFill/>
                  </a:rPr>
                  <a:t> </a:t>
                </a:r>
              </a:p>
            </p:txBody>
          </p:sp>
        </mc:Fallback>
      </mc:AlternateContent>
    </p:spTree>
    <p:extLst>
      <p:ext uri="{BB962C8B-B14F-4D97-AF65-F5344CB8AC3E}">
        <p14:creationId xmlns:p14="http://schemas.microsoft.com/office/powerpoint/2010/main" val="650153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632FC-828D-5D49-A6E0-7314F6C754B7}"/>
              </a:ext>
            </a:extLst>
          </p:cNvPr>
          <p:cNvSpPr>
            <a:spLocks noGrp="1"/>
          </p:cNvSpPr>
          <p:nvPr>
            <p:ph type="title"/>
          </p:nvPr>
        </p:nvSpPr>
        <p:spPr/>
        <p:txBody>
          <a:bodyPr>
            <a:normAutofit/>
          </a:bodyPr>
          <a:lstStyle/>
          <a:p>
            <a:r>
              <a:rPr lang="en-US" sz="3500" dirty="0"/>
              <a:t>Project Motivation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D4732FF-42E7-C049-B689-10D38C0B7303}"/>
                  </a:ext>
                </a:extLst>
              </p:cNvPr>
              <p:cNvSpPr>
                <a:spLocks noGrp="1"/>
              </p:cNvSpPr>
              <p:nvPr>
                <p:ph idx="1"/>
              </p:nvPr>
            </p:nvSpPr>
            <p:spPr>
              <a:xfrm>
                <a:off x="581193" y="1478604"/>
                <a:ext cx="5448546" cy="5041466"/>
              </a:xfrm>
            </p:spPr>
            <p:txBody>
              <a:bodyPr anchor="t" anchorCtr="0">
                <a:noAutofit/>
              </a:bodyPr>
              <a:lstStyle/>
              <a:p>
                <a:pPr marL="0" indent="0">
                  <a:buNone/>
                </a:pPr>
                <a:endParaRPr lang="en-US" dirty="0"/>
              </a:p>
              <a:p>
                <a:r>
                  <a:rPr lang="en-US" dirty="0" err="1"/>
                  <a:t>redMaPPer</a:t>
                </a:r>
                <a:r>
                  <a:rPr lang="en-US" dirty="0"/>
                  <a:t> cluster correlation amplitudes found to be at least </a:t>
                </a:r>
                <a14:m>
                  <m:oMath xmlns:m="http://schemas.openxmlformats.org/officeDocument/2006/math">
                    <m:r>
                      <a:rPr lang="en-US" i="1" smtClean="0">
                        <a:latin typeface="Cambria Math" panose="02040503050406030204" pitchFamily="18" charset="0"/>
                      </a:rPr>
                      <m:t>≈</m:t>
                    </m:r>
                    <m:r>
                      <a:rPr lang="en-US" b="0" i="1" smtClean="0">
                        <a:latin typeface="Cambria Math" panose="02040503050406030204" pitchFamily="18" charset="0"/>
                      </a:rPr>
                      <m:t>6%</m:t>
                    </m:r>
                  </m:oMath>
                </a14:m>
                <a:r>
                  <a:rPr lang="en-US" dirty="0"/>
                  <a:t> greater, on average, than pure </a:t>
                </a:r>
                <a14:m>
                  <m:oMath xmlns:m="http://schemas.openxmlformats.org/officeDocument/2006/math">
                    <m:r>
                      <m:rPr>
                        <m:sty m:val="p"/>
                      </m:rPr>
                      <a:rPr lang="en-US">
                        <a:latin typeface="Cambria Math" panose="02040503050406030204" pitchFamily="18" charset="0"/>
                      </a:rPr>
                      <m:t>Λ</m:t>
                    </m:r>
                  </m:oMath>
                </a14:m>
                <a:r>
                  <a:rPr lang="en-US" dirty="0"/>
                  <a:t>CDM simulation (MXXL) predictions.</a:t>
                </a:r>
              </a:p>
              <a:p>
                <a:r>
                  <a:rPr lang="en-US" dirty="0"/>
                  <a:t>Resolve the tension by incorporating relic neutrinos (C</a:t>
                </a:r>
                <a14:m>
                  <m:oMath xmlns:m="http://schemas.openxmlformats.org/officeDocument/2006/math">
                    <m:r>
                      <a:rPr lang="en-US" i="1">
                        <a:latin typeface="Cambria Math" panose="02040503050406030204" pitchFamily="18" charset="0"/>
                      </a:rPr>
                      <m:t>𝜈</m:t>
                    </m:r>
                  </m:oMath>
                </a14:m>
                <a:r>
                  <a:rPr lang="en-US" dirty="0"/>
                  <a:t>B) in the model and introduce biased clustering.</a:t>
                </a:r>
              </a:p>
              <a:p>
                <a:endParaRPr lang="en-US" dirty="0"/>
              </a:p>
              <a:p>
                <a:r>
                  <a:rPr lang="en-US" b="1" dirty="0"/>
                  <a:t>Kaiser bias</a:t>
                </a:r>
                <a:r>
                  <a:rPr lang="en-US" dirty="0"/>
                  <a:t>: For a Gaussian distribution of initial mass density fluctuations, the peaks which first collapse will be more clustered than the mean mass distribution.</a:t>
                </a:r>
              </a:p>
              <a:p>
                <a:endParaRPr lang="en-HK" dirty="0"/>
              </a:p>
              <a:p>
                <a:r>
                  <a:rPr lang="en-US" b="1" dirty="0"/>
                  <a:t>Objective: Predict sensitivity of Kaiser bias in </a:t>
                </a:r>
                <a14:m>
                  <m:oMath xmlns:m="http://schemas.openxmlformats.org/officeDocument/2006/math">
                    <m:r>
                      <a:rPr lang="en-US" b="1" i="1" smtClean="0">
                        <a:latin typeface="Cambria Math" panose="02040503050406030204" pitchFamily="18" charset="0"/>
                      </a:rPr>
                      <m:t>𝝃</m:t>
                    </m:r>
                    <m:r>
                      <a:rPr lang="en-US" b="1" i="1" smtClean="0">
                        <a:latin typeface="Cambria Math" panose="02040503050406030204" pitchFamily="18" charset="0"/>
                      </a:rPr>
                      <m:t>(</m:t>
                    </m:r>
                    <m:r>
                      <a:rPr lang="en-US" b="1" i="1" smtClean="0">
                        <a:latin typeface="Cambria Math" panose="02040503050406030204" pitchFamily="18" charset="0"/>
                      </a:rPr>
                      <m:t>𝒓</m:t>
                    </m:r>
                    <m:r>
                      <a:rPr lang="en-US" b="1" i="1" smtClean="0">
                        <a:latin typeface="Cambria Math" panose="02040503050406030204" pitchFamily="18" charset="0"/>
                      </a:rPr>
                      <m:t>)</m:t>
                    </m:r>
                  </m:oMath>
                </a14:m>
                <a:r>
                  <a:rPr lang="en-US" b="1" dirty="0"/>
                  <a:t> to </a:t>
                </a:r>
                <a14:m>
                  <m:oMath xmlns:m="http://schemas.openxmlformats.org/officeDocument/2006/math">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𝒎</m:t>
                        </m:r>
                      </m:e>
                      <m:sub>
                        <m:r>
                          <a:rPr lang="en-US" b="1" i="1">
                            <a:latin typeface="Cambria Math" panose="02040503050406030204" pitchFamily="18" charset="0"/>
                          </a:rPr>
                          <m:t>𝝂</m:t>
                        </m:r>
                      </m:sub>
                    </m:sSub>
                  </m:oMath>
                </a14:m>
                <a:r>
                  <a:rPr lang="en-HK" b="1" dirty="0"/>
                  <a:t> by simulations, and compare against survey data from DESI, Euclid, etc.</a:t>
                </a:r>
              </a:p>
            </p:txBody>
          </p:sp>
        </mc:Choice>
        <mc:Fallback xmlns="">
          <p:sp>
            <p:nvSpPr>
              <p:cNvPr id="3" name="Content Placeholder 2">
                <a:extLst>
                  <a:ext uri="{FF2B5EF4-FFF2-40B4-BE49-F238E27FC236}">
                    <a16:creationId xmlns:a16="http://schemas.microsoft.com/office/drawing/2014/main" id="{4D4732FF-42E7-C049-B689-10D38C0B7303}"/>
                  </a:ext>
                </a:extLst>
              </p:cNvPr>
              <p:cNvSpPr>
                <a:spLocks noGrp="1" noRot="1" noChangeAspect="1" noMove="1" noResize="1" noEditPoints="1" noAdjustHandles="1" noChangeArrowheads="1" noChangeShapeType="1" noTextEdit="1"/>
              </p:cNvSpPr>
              <p:nvPr>
                <p:ph idx="1"/>
              </p:nvPr>
            </p:nvSpPr>
            <p:spPr>
              <a:xfrm>
                <a:off x="581193" y="1478604"/>
                <a:ext cx="5448546" cy="5041466"/>
              </a:xfrm>
              <a:blipFill>
                <a:blip r:embed="rId3"/>
                <a:stretch>
                  <a:fillRect l="-233" b="-1005"/>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BB643476-C26F-644D-B6CC-9150A9DBB038}"/>
              </a:ext>
            </a:extLst>
          </p:cNvPr>
          <p:cNvSpPr txBox="1"/>
          <p:nvPr/>
        </p:nvSpPr>
        <p:spPr>
          <a:xfrm>
            <a:off x="8873004" y="6396335"/>
            <a:ext cx="3685854" cy="461665"/>
          </a:xfrm>
          <a:prstGeom prst="rect">
            <a:avLst/>
          </a:prstGeom>
          <a:noFill/>
        </p:spPr>
        <p:txBody>
          <a:bodyPr wrap="square" rtlCol="0">
            <a:spAutoFit/>
          </a:bodyPr>
          <a:lstStyle/>
          <a:p>
            <a:r>
              <a:rPr lang="en-US" sz="1200" dirty="0"/>
              <a:t>R. </a:t>
            </a:r>
            <a:r>
              <a:rPr lang="en-US" sz="1200" dirty="0" err="1"/>
              <a:t>Emami,T</a:t>
            </a:r>
            <a:r>
              <a:rPr lang="en-US" sz="1200" dirty="0"/>
              <a:t>. Broadhurst, P. </a:t>
            </a:r>
            <a:r>
              <a:rPr lang="en-US" sz="1200" dirty="0" err="1"/>
              <a:t>Jimeno</a:t>
            </a:r>
            <a:r>
              <a:rPr lang="en-US" sz="1200" dirty="0"/>
              <a:t>, et al. (2019)</a:t>
            </a:r>
          </a:p>
          <a:p>
            <a:r>
              <a:rPr lang="en-US" sz="1200" dirty="0"/>
              <a:t>[arXiv:1711.05210.] </a:t>
            </a:r>
          </a:p>
        </p:txBody>
      </p:sp>
      <p:sp>
        <p:nvSpPr>
          <p:cNvPr id="6" name="Slide Number Placeholder 5">
            <a:extLst>
              <a:ext uri="{FF2B5EF4-FFF2-40B4-BE49-F238E27FC236}">
                <a16:creationId xmlns:a16="http://schemas.microsoft.com/office/drawing/2014/main" id="{1D6BCD11-C94E-874F-AA82-6981AE789E4B}"/>
              </a:ext>
            </a:extLst>
          </p:cNvPr>
          <p:cNvSpPr>
            <a:spLocks noGrp="1"/>
          </p:cNvSpPr>
          <p:nvPr>
            <p:ph type="sldNum" sz="quarter" idx="12"/>
          </p:nvPr>
        </p:nvSpPr>
        <p:spPr/>
        <p:txBody>
          <a:bodyPr/>
          <a:lstStyle/>
          <a:p>
            <a:fld id="{4923FCA5-3901-754E-A173-C483A6F6268A}" type="slidenum">
              <a:rPr lang="en-US" smtClean="0"/>
              <a:t>5</a:t>
            </a:fld>
            <a:endParaRPr lang="en-US"/>
          </a:p>
        </p:txBody>
      </p:sp>
      <p:pic>
        <p:nvPicPr>
          <p:cNvPr id="8" name="Picture 7">
            <a:extLst>
              <a:ext uri="{FF2B5EF4-FFF2-40B4-BE49-F238E27FC236}">
                <a16:creationId xmlns:a16="http://schemas.microsoft.com/office/drawing/2014/main" id="{4BA2115C-B44A-714F-B389-4D0C5D7FB4EB}"/>
              </a:ext>
            </a:extLst>
          </p:cNvPr>
          <p:cNvPicPr>
            <a:picLocks noChangeAspect="1"/>
          </p:cNvPicPr>
          <p:nvPr/>
        </p:nvPicPr>
        <p:blipFill>
          <a:blip r:embed="rId4"/>
          <a:stretch>
            <a:fillRect/>
          </a:stretch>
        </p:blipFill>
        <p:spPr>
          <a:xfrm>
            <a:off x="5883116" y="1827451"/>
            <a:ext cx="5548658" cy="4387820"/>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C1807AB-BECC-B947-9E32-E544EF7E2B12}"/>
                  </a:ext>
                </a:extLst>
              </p:cNvPr>
              <p:cNvSpPr txBox="1"/>
              <p:nvPr/>
            </p:nvSpPr>
            <p:spPr>
              <a:xfrm>
                <a:off x="7415682" y="2148838"/>
                <a:ext cx="3915980" cy="7338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500" b="0" i="1" smtClean="0">
                          <a:latin typeface="Cambria Math" panose="02040503050406030204" pitchFamily="18" charset="0"/>
                        </a:rPr>
                        <m:t>𝜉</m:t>
                      </m:r>
                      <m:d>
                        <m:dPr>
                          <m:ctrlPr>
                            <a:rPr lang="en-US" sz="1500" b="0" i="1" smtClean="0">
                              <a:latin typeface="Cambria Math" panose="02040503050406030204" pitchFamily="18" charset="0"/>
                            </a:rPr>
                          </m:ctrlPr>
                        </m:dPr>
                        <m:e>
                          <m:r>
                            <a:rPr lang="en-US" sz="1500" b="0" i="1" smtClean="0">
                              <a:latin typeface="Cambria Math" panose="02040503050406030204" pitchFamily="18" charset="0"/>
                            </a:rPr>
                            <m:t>𝑟</m:t>
                          </m:r>
                        </m:e>
                      </m:d>
                      <m:r>
                        <a:rPr lang="en-US" sz="1500" b="0" i="1" smtClean="0">
                          <a:latin typeface="Cambria Math" panose="02040503050406030204" pitchFamily="18" charset="0"/>
                        </a:rPr>
                        <m:t>=</m:t>
                      </m:r>
                      <m:d>
                        <m:dPr>
                          <m:begChr m:val="〈"/>
                          <m:endChr m:val="〉"/>
                          <m:ctrlPr>
                            <a:rPr lang="en-HK" sz="1500" i="1">
                              <a:latin typeface="Cambria Math" panose="02040503050406030204" pitchFamily="18" charset="0"/>
                            </a:rPr>
                          </m:ctrlPr>
                        </m:dPr>
                        <m:e>
                          <m:r>
                            <a:rPr lang="en-HK" sz="1500" i="1">
                              <a:latin typeface="Cambria Math" panose="02040503050406030204" pitchFamily="18" charset="0"/>
                            </a:rPr>
                            <m:t>𝛿</m:t>
                          </m:r>
                          <m:d>
                            <m:dPr>
                              <m:ctrlPr>
                                <a:rPr lang="en-HK" sz="1500" i="1">
                                  <a:latin typeface="Cambria Math" panose="02040503050406030204" pitchFamily="18" charset="0"/>
                                </a:rPr>
                              </m:ctrlPr>
                            </m:dPr>
                            <m:e>
                              <m:r>
                                <a:rPr lang="en-US" sz="1500" b="0" i="1" smtClean="0">
                                  <a:latin typeface="Cambria Math" panose="02040503050406030204" pitchFamily="18" charset="0"/>
                                </a:rPr>
                                <m:t>𝑟</m:t>
                              </m:r>
                            </m:e>
                          </m:d>
                          <m:r>
                            <a:rPr lang="en-HK" sz="1500" i="1">
                              <a:latin typeface="Cambria Math" panose="02040503050406030204" pitchFamily="18" charset="0"/>
                            </a:rPr>
                            <m:t>𝛿</m:t>
                          </m:r>
                          <m:d>
                            <m:dPr>
                              <m:ctrlPr>
                                <a:rPr lang="en-HK" sz="1500" i="1">
                                  <a:latin typeface="Cambria Math" panose="02040503050406030204" pitchFamily="18" charset="0"/>
                                </a:rPr>
                              </m:ctrlPr>
                            </m:dPr>
                            <m:e>
                              <m:sSup>
                                <m:sSupPr>
                                  <m:ctrlPr>
                                    <a:rPr lang="en-HK" sz="1500" i="1">
                                      <a:latin typeface="Cambria Math" panose="02040503050406030204" pitchFamily="18" charset="0"/>
                                    </a:rPr>
                                  </m:ctrlPr>
                                </m:sSupPr>
                                <m:e>
                                  <m:r>
                                    <a:rPr lang="en-US" sz="1500" b="0" i="1" smtClean="0">
                                      <a:latin typeface="Cambria Math" panose="02040503050406030204" pitchFamily="18" charset="0"/>
                                    </a:rPr>
                                    <m:t>𝑟</m:t>
                                  </m:r>
                                </m:e>
                                <m:sup>
                                  <m:r>
                                    <a:rPr lang="en-HK" sz="1500" i="1">
                                      <a:latin typeface="Cambria Math" panose="02040503050406030204" pitchFamily="18" charset="0"/>
                                    </a:rPr>
                                    <m:t>′</m:t>
                                  </m:r>
                                </m:sup>
                              </m:sSup>
                            </m:e>
                          </m:d>
                          <m:r>
                            <a:rPr lang="en-HK" sz="1500" i="1">
                              <a:latin typeface="Cambria Math" panose="02040503050406030204" pitchFamily="18" charset="0"/>
                            </a:rPr>
                            <m:t> </m:t>
                          </m:r>
                        </m:e>
                      </m:d>
                      <m:r>
                        <a:rPr lang="en-HK" sz="1500" i="1">
                          <a:latin typeface="Cambria Math" panose="02040503050406030204" pitchFamily="18" charset="0"/>
                        </a:rPr>
                        <m:t> = </m:t>
                      </m:r>
                      <m:nary>
                        <m:naryPr>
                          <m:limLoc m:val="undOvr"/>
                          <m:subHide m:val="on"/>
                          <m:supHide m:val="on"/>
                          <m:ctrlPr>
                            <a:rPr lang="en-HK" sz="1500" i="1">
                              <a:latin typeface="Cambria Math" panose="02040503050406030204" pitchFamily="18" charset="0"/>
                            </a:rPr>
                          </m:ctrlPr>
                        </m:naryPr>
                        <m:sub/>
                        <m:sup/>
                        <m:e>
                          <m:f>
                            <m:fPr>
                              <m:ctrlPr>
                                <a:rPr lang="en-HK" sz="1500" i="1">
                                  <a:latin typeface="Cambria Math" panose="02040503050406030204" pitchFamily="18" charset="0"/>
                                </a:rPr>
                              </m:ctrlPr>
                            </m:fPr>
                            <m:num>
                              <m:r>
                                <a:rPr lang="en-HK" sz="1500" i="1">
                                  <a:latin typeface="Cambria Math" panose="02040503050406030204" pitchFamily="18" charset="0"/>
                                </a:rPr>
                                <m:t>𝑃</m:t>
                              </m:r>
                              <m:d>
                                <m:dPr>
                                  <m:ctrlPr>
                                    <a:rPr lang="en-HK" sz="1500" i="1">
                                      <a:latin typeface="Cambria Math" panose="02040503050406030204" pitchFamily="18" charset="0"/>
                                    </a:rPr>
                                  </m:ctrlPr>
                                </m:dPr>
                                <m:e>
                                  <m:r>
                                    <a:rPr lang="en-HK" sz="1500" i="1">
                                      <a:latin typeface="Cambria Math" panose="02040503050406030204" pitchFamily="18" charset="0"/>
                                    </a:rPr>
                                    <m:t>𝑘</m:t>
                                  </m:r>
                                </m:e>
                              </m:d>
                              <m:sSup>
                                <m:sSupPr>
                                  <m:ctrlPr>
                                    <a:rPr lang="en-HK" sz="1500" i="1">
                                      <a:latin typeface="Cambria Math" panose="02040503050406030204" pitchFamily="18" charset="0"/>
                                    </a:rPr>
                                  </m:ctrlPr>
                                </m:sSupPr>
                                <m:e>
                                  <m:r>
                                    <a:rPr lang="en-HK" sz="1500" i="1">
                                      <a:latin typeface="Cambria Math" panose="02040503050406030204" pitchFamily="18" charset="0"/>
                                    </a:rPr>
                                    <m:t>𝑒</m:t>
                                  </m:r>
                                </m:e>
                                <m:sup>
                                  <m:r>
                                    <a:rPr lang="en-HK" sz="1500" i="1">
                                      <a:latin typeface="Cambria Math" panose="02040503050406030204" pitchFamily="18" charset="0"/>
                                    </a:rPr>
                                    <m:t>𝑖𝑘</m:t>
                                  </m:r>
                                  <m:d>
                                    <m:dPr>
                                      <m:ctrlPr>
                                        <a:rPr lang="en-HK" sz="1500" i="1">
                                          <a:latin typeface="Cambria Math" panose="02040503050406030204" pitchFamily="18" charset="0"/>
                                        </a:rPr>
                                      </m:ctrlPr>
                                    </m:dPr>
                                    <m:e>
                                      <m:r>
                                        <a:rPr lang="en-US" sz="1500" b="0" i="1" smtClean="0">
                                          <a:latin typeface="Cambria Math" panose="02040503050406030204" pitchFamily="18" charset="0"/>
                                        </a:rPr>
                                        <m:t>𝑟</m:t>
                                      </m:r>
                                      <m:r>
                                        <a:rPr lang="en-HK" sz="1500" i="1">
                                          <a:latin typeface="Cambria Math" panose="02040503050406030204" pitchFamily="18" charset="0"/>
                                        </a:rPr>
                                        <m:t>−</m:t>
                                      </m:r>
                                      <m:sSup>
                                        <m:sSupPr>
                                          <m:ctrlPr>
                                            <a:rPr lang="en-HK" sz="1500" i="1">
                                              <a:latin typeface="Cambria Math" panose="02040503050406030204" pitchFamily="18" charset="0"/>
                                            </a:rPr>
                                          </m:ctrlPr>
                                        </m:sSupPr>
                                        <m:e>
                                          <m:r>
                                            <a:rPr lang="en-US" sz="1500" b="0" i="1" smtClean="0">
                                              <a:latin typeface="Cambria Math" panose="02040503050406030204" pitchFamily="18" charset="0"/>
                                            </a:rPr>
                                            <m:t>𝑟</m:t>
                                          </m:r>
                                        </m:e>
                                        <m:sup>
                                          <m:r>
                                            <a:rPr lang="en-HK" sz="1500" i="1">
                                              <a:latin typeface="Cambria Math" panose="02040503050406030204" pitchFamily="18" charset="0"/>
                                            </a:rPr>
                                            <m:t>′</m:t>
                                          </m:r>
                                        </m:sup>
                                      </m:sSup>
                                    </m:e>
                                  </m:d>
                                </m:sup>
                              </m:sSup>
                            </m:num>
                            <m:den>
                              <m:sSup>
                                <m:sSupPr>
                                  <m:ctrlPr>
                                    <a:rPr lang="en-HK" sz="1500" i="1">
                                      <a:latin typeface="Cambria Math" panose="02040503050406030204" pitchFamily="18" charset="0"/>
                                    </a:rPr>
                                  </m:ctrlPr>
                                </m:sSupPr>
                                <m:e>
                                  <m:d>
                                    <m:dPr>
                                      <m:ctrlPr>
                                        <a:rPr lang="en-HK" sz="1500" i="1">
                                          <a:latin typeface="Cambria Math" panose="02040503050406030204" pitchFamily="18" charset="0"/>
                                        </a:rPr>
                                      </m:ctrlPr>
                                    </m:dPr>
                                    <m:e>
                                      <m:r>
                                        <a:rPr lang="en-HK" sz="1500" i="1">
                                          <a:latin typeface="Cambria Math" panose="02040503050406030204" pitchFamily="18" charset="0"/>
                                        </a:rPr>
                                        <m:t>2</m:t>
                                      </m:r>
                                      <m:r>
                                        <a:rPr lang="en-HK" sz="1500" i="1">
                                          <a:latin typeface="Cambria Math" panose="02040503050406030204" pitchFamily="18" charset="0"/>
                                        </a:rPr>
                                        <m:t>𝜋</m:t>
                                      </m:r>
                                    </m:e>
                                  </m:d>
                                </m:e>
                                <m:sup>
                                  <m:r>
                                    <a:rPr lang="en-HK" sz="1500" i="1">
                                      <a:latin typeface="Cambria Math" panose="02040503050406030204" pitchFamily="18" charset="0"/>
                                    </a:rPr>
                                    <m:t>3</m:t>
                                  </m:r>
                                </m:sup>
                              </m:sSup>
                            </m:den>
                          </m:f>
                          <m:sSup>
                            <m:sSupPr>
                              <m:ctrlPr>
                                <a:rPr lang="en-HK" sz="1500" i="1">
                                  <a:latin typeface="Cambria Math" panose="02040503050406030204" pitchFamily="18" charset="0"/>
                                </a:rPr>
                              </m:ctrlPr>
                            </m:sSupPr>
                            <m:e>
                              <m:r>
                                <a:rPr lang="en-HK" sz="1500" i="1">
                                  <a:latin typeface="Cambria Math" panose="02040503050406030204" pitchFamily="18" charset="0"/>
                                </a:rPr>
                                <m:t>𝑑</m:t>
                              </m:r>
                            </m:e>
                            <m:sup>
                              <m:r>
                                <a:rPr lang="en-HK" sz="1500" i="1">
                                  <a:latin typeface="Cambria Math" panose="02040503050406030204" pitchFamily="18" charset="0"/>
                                </a:rPr>
                                <m:t>3</m:t>
                              </m:r>
                            </m:sup>
                          </m:sSup>
                          <m:r>
                            <a:rPr lang="en-HK" sz="1500" i="1">
                              <a:latin typeface="Cambria Math" panose="02040503050406030204" pitchFamily="18" charset="0"/>
                            </a:rPr>
                            <m:t>𝑘</m:t>
                          </m:r>
                        </m:e>
                      </m:nary>
                    </m:oMath>
                  </m:oMathPara>
                </a14:m>
                <a:endParaRPr lang="en-US" sz="1500" dirty="0"/>
              </a:p>
            </p:txBody>
          </p:sp>
        </mc:Choice>
        <mc:Fallback xmlns="">
          <p:sp>
            <p:nvSpPr>
              <p:cNvPr id="4" name="TextBox 3">
                <a:extLst>
                  <a:ext uri="{FF2B5EF4-FFF2-40B4-BE49-F238E27FC236}">
                    <a16:creationId xmlns:a16="http://schemas.microsoft.com/office/drawing/2014/main" id="{9C1807AB-BECC-B947-9E32-E544EF7E2B12}"/>
                  </a:ext>
                </a:extLst>
              </p:cNvPr>
              <p:cNvSpPr txBox="1">
                <a:spLocks noRot="1" noChangeAspect="1" noMove="1" noResize="1" noEditPoints="1" noAdjustHandles="1" noChangeArrowheads="1" noChangeShapeType="1" noTextEdit="1"/>
              </p:cNvSpPr>
              <p:nvPr/>
            </p:nvSpPr>
            <p:spPr>
              <a:xfrm>
                <a:off x="7415682" y="2148838"/>
                <a:ext cx="3915980" cy="733831"/>
              </a:xfrm>
              <a:prstGeom prst="rect">
                <a:avLst/>
              </a:prstGeom>
              <a:blipFill>
                <a:blip r:embed="rId5"/>
                <a:stretch>
                  <a:fillRect t="-113559" b="-16610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9ADBF7E-1296-1F46-9B9E-9761C1CC742A}"/>
                  </a:ext>
                </a:extLst>
              </p:cNvPr>
              <p:cNvSpPr txBox="1"/>
              <p:nvPr/>
            </p:nvSpPr>
            <p:spPr>
              <a:xfrm rot="16200000">
                <a:off x="5611431" y="3680827"/>
                <a:ext cx="1205948"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𝜉</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m:t>
                          </m:r>
                        </m:sub>
                      </m:sSub>
                      <m:r>
                        <a:rPr lang="en-US" b="0" i="1" smtClean="0">
                          <a:latin typeface="Cambria Math" panose="02040503050406030204" pitchFamily="18" charset="0"/>
                        </a:rPr>
                        <m:t>)</m:t>
                      </m:r>
                    </m:oMath>
                  </m:oMathPara>
                </a14:m>
                <a:endParaRPr lang="en-US" dirty="0"/>
              </a:p>
            </p:txBody>
          </p:sp>
        </mc:Choice>
        <mc:Fallback xmlns="">
          <p:sp>
            <p:nvSpPr>
              <p:cNvPr id="9" name="TextBox 8">
                <a:extLst>
                  <a:ext uri="{FF2B5EF4-FFF2-40B4-BE49-F238E27FC236}">
                    <a16:creationId xmlns:a16="http://schemas.microsoft.com/office/drawing/2014/main" id="{C9ADBF7E-1296-1F46-9B9E-9761C1CC742A}"/>
                  </a:ext>
                </a:extLst>
              </p:cNvPr>
              <p:cNvSpPr txBox="1">
                <a:spLocks noRot="1" noChangeAspect="1" noMove="1" noResize="1" noEditPoints="1" noAdjustHandles="1" noChangeArrowheads="1" noChangeShapeType="1" noTextEdit="1"/>
              </p:cNvSpPr>
              <p:nvPr/>
            </p:nvSpPr>
            <p:spPr>
              <a:xfrm rot="16200000">
                <a:off x="5611431" y="3680827"/>
                <a:ext cx="1205948" cy="369332"/>
              </a:xfrm>
              <a:prstGeom prst="rect">
                <a:avLst/>
              </a:prstGeom>
              <a:blipFill>
                <a:blip r:embed="rId6"/>
                <a:stretch>
                  <a:fillRect r="-13333"/>
                </a:stretch>
              </a:blipFill>
            </p:spPr>
            <p:txBody>
              <a:bodyPr/>
              <a:lstStyle/>
              <a:p>
                <a:r>
                  <a:rPr lang="en-US">
                    <a:noFill/>
                  </a:rPr>
                  <a:t> </a:t>
                </a:r>
              </a:p>
            </p:txBody>
          </p:sp>
        </mc:Fallback>
      </mc:AlternateContent>
    </p:spTree>
    <p:extLst>
      <p:ext uri="{BB962C8B-B14F-4D97-AF65-F5344CB8AC3E}">
        <p14:creationId xmlns:p14="http://schemas.microsoft.com/office/powerpoint/2010/main" val="3148096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4DEDF0-BA3D-5642-8F87-439E467A31AF}"/>
              </a:ext>
            </a:extLst>
          </p:cNvPr>
          <p:cNvSpPr>
            <a:spLocks noGrp="1"/>
          </p:cNvSpPr>
          <p:nvPr>
            <p:ph type="sldNum" sz="quarter" idx="12"/>
          </p:nvPr>
        </p:nvSpPr>
        <p:spPr/>
        <p:txBody>
          <a:bodyPr/>
          <a:lstStyle/>
          <a:p>
            <a:fld id="{540427FD-0CF2-BA4B-A240-FDDF11719DB2}" type="slidenum">
              <a:rPr lang="en-US" smtClean="0"/>
              <a:t>6</a:t>
            </a:fld>
            <a:endParaRPr lang="en-US"/>
          </a:p>
        </p:txBody>
      </p:sp>
      <p:sp>
        <p:nvSpPr>
          <p:cNvPr id="4" name="Rounded Rectangle 3">
            <a:extLst>
              <a:ext uri="{FF2B5EF4-FFF2-40B4-BE49-F238E27FC236}">
                <a16:creationId xmlns:a16="http://schemas.microsoft.com/office/drawing/2014/main" id="{895E951C-4FDA-0946-9685-52E99D4399D8}"/>
              </a:ext>
            </a:extLst>
          </p:cNvPr>
          <p:cNvSpPr/>
          <p:nvPr/>
        </p:nvSpPr>
        <p:spPr>
          <a:xfrm>
            <a:off x="1205170" y="717630"/>
            <a:ext cx="10405640" cy="7423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Down Arrow 4">
            <a:extLst>
              <a:ext uri="{FF2B5EF4-FFF2-40B4-BE49-F238E27FC236}">
                <a16:creationId xmlns:a16="http://schemas.microsoft.com/office/drawing/2014/main" id="{7134AF2D-ACCF-234A-BA9D-F55EF7AF1B94}"/>
              </a:ext>
            </a:extLst>
          </p:cNvPr>
          <p:cNvSpPr/>
          <p:nvPr/>
        </p:nvSpPr>
        <p:spPr>
          <a:xfrm>
            <a:off x="6157180" y="1572920"/>
            <a:ext cx="462987" cy="5092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a:extLst>
              <a:ext uri="{FF2B5EF4-FFF2-40B4-BE49-F238E27FC236}">
                <a16:creationId xmlns:a16="http://schemas.microsoft.com/office/drawing/2014/main" id="{76E5C790-859E-9B41-B667-AC0EA23B5F91}"/>
              </a:ext>
            </a:extLst>
          </p:cNvPr>
          <p:cNvSpPr/>
          <p:nvPr/>
        </p:nvSpPr>
        <p:spPr>
          <a:xfrm>
            <a:off x="1205168" y="2145964"/>
            <a:ext cx="10405640" cy="53101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dirty="0">
              <a:solidFill>
                <a:schemeClr val="tx1"/>
              </a:solidFill>
            </a:endParaRPr>
          </a:p>
          <a:p>
            <a:pPr algn="ctr"/>
            <a:endParaRPr lang="en-US" dirty="0">
              <a:solidFill>
                <a:schemeClr val="tx1"/>
              </a:solidFill>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1B01D40-B79F-5E46-993A-22E6B9DC1F91}"/>
                  </a:ext>
                </a:extLst>
              </p:cNvPr>
              <p:cNvSpPr txBox="1"/>
              <p:nvPr/>
            </p:nvSpPr>
            <p:spPr>
              <a:xfrm>
                <a:off x="1205168" y="717630"/>
                <a:ext cx="10405640" cy="923330"/>
              </a:xfrm>
              <a:prstGeom prst="rect">
                <a:avLst/>
              </a:prstGeom>
              <a:noFill/>
            </p:spPr>
            <p:txBody>
              <a:bodyPr wrap="square" rtlCol="0">
                <a:spAutoFit/>
              </a:bodyPr>
              <a:lstStyle/>
              <a:p>
                <a:pPr algn="ctr"/>
                <a:r>
                  <a:rPr lang="en-US" b="1" dirty="0"/>
                  <a:t>NuGrid:</a:t>
                </a:r>
                <a:r>
                  <a:rPr lang="en-US" dirty="0"/>
                  <a:t> Modified Gadget-2 N-body simulation code with C</a:t>
                </a:r>
                <a14:m>
                  <m:oMath xmlns:m="http://schemas.openxmlformats.org/officeDocument/2006/math">
                    <m:r>
                      <a:rPr lang="en-US" b="0" i="1" smtClean="0">
                        <a:latin typeface="Cambria Math" panose="02040503050406030204" pitchFamily="18" charset="0"/>
                      </a:rPr>
                      <m:t>𝜈</m:t>
                    </m:r>
                  </m:oMath>
                </a14:m>
                <a:r>
                  <a:rPr lang="en-US" dirty="0"/>
                  <a:t>B modelled as a grid-based density field. </a:t>
                </a:r>
              </a:p>
              <a:p>
                <a:pPr algn="ctr"/>
                <a:r>
                  <a:rPr lang="en-US" dirty="0"/>
                  <a:t>Gravitational potential by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𝑚</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𝜈</m:t>
                        </m:r>
                      </m:sub>
                    </m:sSub>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𝜈</m:t>
                        </m:r>
                      </m:sub>
                    </m:sSub>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𝜈</m:t>
                            </m:r>
                          </m:sub>
                        </m:sSub>
                      </m:e>
                    </m:d>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𝐶𝐷𝑀</m:t>
                        </m:r>
                        <m:r>
                          <a:rPr lang="en-US" i="1">
                            <a:latin typeface="Cambria Math" panose="02040503050406030204" pitchFamily="18" charset="0"/>
                          </a:rPr>
                          <m:t>+</m:t>
                        </m:r>
                        <m:r>
                          <a:rPr lang="en-US" i="1">
                            <a:latin typeface="Cambria Math" panose="02040503050406030204" pitchFamily="18" charset="0"/>
                          </a:rPr>
                          <m:t>𝑏</m:t>
                        </m:r>
                      </m:sub>
                    </m:sSub>
                  </m:oMath>
                </a14:m>
                <a:r>
                  <a:rPr lang="en-US" dirty="0"/>
                  <a:t> and linearly perturbing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𝜈</m:t>
                        </m:r>
                      </m:sub>
                    </m:sSub>
                  </m:oMath>
                </a14:m>
                <a:r>
                  <a:rPr lang="en-US" dirty="0"/>
                  <a:t>.</a:t>
                </a:r>
              </a:p>
              <a:p>
                <a:endParaRPr lang="en-US" dirty="0"/>
              </a:p>
            </p:txBody>
          </p:sp>
        </mc:Choice>
        <mc:Fallback xmlns="">
          <p:sp>
            <p:nvSpPr>
              <p:cNvPr id="7" name="TextBox 6">
                <a:extLst>
                  <a:ext uri="{FF2B5EF4-FFF2-40B4-BE49-F238E27FC236}">
                    <a16:creationId xmlns:a16="http://schemas.microsoft.com/office/drawing/2014/main" id="{71B01D40-B79F-5E46-993A-22E6B9DC1F91}"/>
                  </a:ext>
                </a:extLst>
              </p:cNvPr>
              <p:cNvSpPr txBox="1">
                <a:spLocks noRot="1" noChangeAspect="1" noMove="1" noResize="1" noEditPoints="1" noAdjustHandles="1" noChangeArrowheads="1" noChangeShapeType="1" noTextEdit="1"/>
              </p:cNvSpPr>
              <p:nvPr/>
            </p:nvSpPr>
            <p:spPr>
              <a:xfrm>
                <a:off x="1205168" y="717630"/>
                <a:ext cx="10405640" cy="923330"/>
              </a:xfrm>
              <a:prstGeom prst="rect">
                <a:avLst/>
              </a:prstGeom>
              <a:blipFill>
                <a:blip r:embed="rId2"/>
                <a:stretch>
                  <a:fillRect t="-2740"/>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C5104B67-FC0C-A149-BB73-723ABF7D4037}"/>
              </a:ext>
            </a:extLst>
          </p:cNvPr>
          <p:cNvSpPr txBox="1"/>
          <p:nvPr/>
        </p:nvSpPr>
        <p:spPr>
          <a:xfrm>
            <a:off x="1442450" y="2208598"/>
            <a:ext cx="10168358" cy="646331"/>
          </a:xfrm>
          <a:prstGeom prst="rect">
            <a:avLst/>
          </a:prstGeom>
          <a:noFill/>
        </p:spPr>
        <p:txBody>
          <a:bodyPr wrap="square" rtlCol="0">
            <a:spAutoFit/>
          </a:bodyPr>
          <a:lstStyle/>
          <a:p>
            <a:r>
              <a:rPr lang="en-US" b="1" dirty="0"/>
              <a:t>AMIGA Halo Finder: </a:t>
            </a:r>
            <a:r>
              <a:rPr lang="en-US" dirty="0"/>
              <a:t>Identifies halos and </a:t>
            </a:r>
            <a:r>
              <a:rPr lang="en-US" dirty="0" err="1"/>
              <a:t>subhalos</a:t>
            </a:r>
            <a:r>
              <a:rPr lang="en-US" dirty="0"/>
              <a:t> by virial </a:t>
            </a:r>
            <a:r>
              <a:rPr lang="en-US" dirty="0" err="1"/>
              <a:t>overdensity</a:t>
            </a:r>
            <a:r>
              <a:rPr lang="en-US" dirty="0"/>
              <a:t> criterion. </a:t>
            </a:r>
            <a:r>
              <a:rPr lang="en-US" i="1" dirty="0"/>
              <a:t>(not Friends-of-Friends)</a:t>
            </a:r>
          </a:p>
          <a:p>
            <a:endParaRPr lang="en-US" dirty="0"/>
          </a:p>
        </p:txBody>
      </p:sp>
      <p:sp>
        <p:nvSpPr>
          <p:cNvPr id="9" name="Down Arrow 8">
            <a:extLst>
              <a:ext uri="{FF2B5EF4-FFF2-40B4-BE49-F238E27FC236}">
                <a16:creationId xmlns:a16="http://schemas.microsoft.com/office/drawing/2014/main" id="{03BAFB64-9437-5C48-A404-C246E80C7403}"/>
              </a:ext>
            </a:extLst>
          </p:cNvPr>
          <p:cNvSpPr/>
          <p:nvPr/>
        </p:nvSpPr>
        <p:spPr>
          <a:xfrm>
            <a:off x="6157179" y="2775709"/>
            <a:ext cx="462987" cy="5092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3FF24BEE-DE61-6446-B4AB-7ECA2D0F9CC9}"/>
              </a:ext>
            </a:extLst>
          </p:cNvPr>
          <p:cNvSpPr/>
          <p:nvPr/>
        </p:nvSpPr>
        <p:spPr>
          <a:xfrm>
            <a:off x="1205168" y="3357917"/>
            <a:ext cx="10405640" cy="64421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dirty="0">
              <a:solidFill>
                <a:schemeClr val="tx1"/>
              </a:solidFill>
            </a:endParaRPr>
          </a:p>
          <a:p>
            <a:pPr algn="ctr"/>
            <a:endParaRPr lang="en-US" dirty="0">
              <a:solidFill>
                <a:schemeClr val="tx1"/>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85932F4-E7D0-C140-A23B-67D57E4DF4A0}"/>
                  </a:ext>
                </a:extLst>
              </p:cNvPr>
              <p:cNvSpPr txBox="1"/>
              <p:nvPr/>
            </p:nvSpPr>
            <p:spPr>
              <a:xfrm>
                <a:off x="1353585" y="3415561"/>
                <a:ext cx="9931078" cy="817660"/>
              </a:xfrm>
              <a:prstGeom prst="rect">
                <a:avLst/>
              </a:prstGeom>
              <a:noFill/>
            </p:spPr>
            <p:txBody>
              <a:bodyPr wrap="square" rtlCol="0">
                <a:spAutoFit/>
              </a:bodyPr>
              <a:lstStyle/>
              <a:p>
                <a:pPr algn="ctr"/>
                <a:r>
                  <a:rPr lang="en-US" b="1" dirty="0"/>
                  <a:t>Landy-</a:t>
                </a:r>
                <a:r>
                  <a:rPr lang="en-US" b="1" dirty="0" err="1"/>
                  <a:t>Szalay</a:t>
                </a:r>
                <a:r>
                  <a:rPr lang="en-US" b="1" dirty="0"/>
                  <a:t> Estimator: </a:t>
                </a:r>
                <a14:m>
                  <m:oMath xmlns:m="http://schemas.openxmlformats.org/officeDocument/2006/math">
                    <m:r>
                      <a:rPr lang="en-US" i="1">
                        <a:latin typeface="Cambria Math" panose="02040503050406030204" pitchFamily="18" charset="0"/>
                      </a:rPr>
                      <m:t>𝜉</m:t>
                    </m:r>
                    <m:d>
                      <m:dPr>
                        <m:ctrlPr>
                          <a:rPr lang="en-US" i="1">
                            <a:latin typeface="Cambria Math" panose="02040503050406030204" pitchFamily="18" charset="0"/>
                          </a:rPr>
                        </m:ctrlPr>
                      </m:dPr>
                      <m:e>
                        <m:r>
                          <a:rPr lang="en-US" i="1">
                            <a:latin typeface="Cambria Math" panose="02040503050406030204" pitchFamily="18" charset="0"/>
                          </a:rPr>
                          <m:t>𝑟</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𝐷𝐷</m:t>
                        </m:r>
                        <m:d>
                          <m:dPr>
                            <m:ctrlPr>
                              <a:rPr lang="en-US" i="1">
                                <a:latin typeface="Cambria Math" panose="02040503050406030204" pitchFamily="18" charset="0"/>
                              </a:rPr>
                            </m:ctrlPr>
                          </m:dPr>
                          <m:e>
                            <m:r>
                              <a:rPr lang="en-US" i="1">
                                <a:latin typeface="Cambria Math" panose="02040503050406030204" pitchFamily="18" charset="0"/>
                              </a:rPr>
                              <m:t>𝑟</m:t>
                            </m:r>
                          </m:e>
                        </m:d>
                        <m:r>
                          <a:rPr lang="en-US" i="1">
                            <a:latin typeface="Cambria Math" panose="02040503050406030204" pitchFamily="18" charset="0"/>
                          </a:rPr>
                          <m:t>−2</m:t>
                        </m:r>
                        <m:r>
                          <a:rPr lang="en-US" i="1">
                            <a:latin typeface="Cambria Math" panose="02040503050406030204" pitchFamily="18" charset="0"/>
                          </a:rPr>
                          <m:t>𝐷𝑅</m:t>
                        </m:r>
                        <m:d>
                          <m:dPr>
                            <m:ctrlPr>
                              <a:rPr lang="en-US" i="1">
                                <a:latin typeface="Cambria Math" panose="02040503050406030204" pitchFamily="18" charset="0"/>
                              </a:rPr>
                            </m:ctrlPr>
                          </m:dPr>
                          <m:e>
                            <m:r>
                              <a:rPr lang="en-US" i="1">
                                <a:latin typeface="Cambria Math" panose="02040503050406030204" pitchFamily="18" charset="0"/>
                              </a:rPr>
                              <m:t>𝑟</m:t>
                            </m:r>
                          </m:e>
                        </m:d>
                        <m:r>
                          <a:rPr lang="en-US" i="1">
                            <a:latin typeface="Cambria Math" panose="02040503050406030204" pitchFamily="18" charset="0"/>
                          </a:rPr>
                          <m:t>+</m:t>
                        </m:r>
                        <m:r>
                          <a:rPr lang="en-US" i="1">
                            <a:latin typeface="Cambria Math" panose="02040503050406030204" pitchFamily="18" charset="0"/>
                          </a:rPr>
                          <m:t>𝑅𝑅</m:t>
                        </m:r>
                        <m:r>
                          <a:rPr lang="en-US" i="1">
                            <a:latin typeface="Cambria Math" panose="02040503050406030204" pitchFamily="18" charset="0"/>
                          </a:rPr>
                          <m:t>(</m:t>
                        </m:r>
                        <m:r>
                          <a:rPr lang="en-US" i="1">
                            <a:latin typeface="Cambria Math" panose="02040503050406030204" pitchFamily="18" charset="0"/>
                          </a:rPr>
                          <m:t>𝑟</m:t>
                        </m:r>
                        <m:r>
                          <a:rPr lang="en-US" i="1">
                            <a:latin typeface="Cambria Math" panose="02040503050406030204" pitchFamily="18" charset="0"/>
                          </a:rPr>
                          <m:t>)</m:t>
                        </m:r>
                      </m:num>
                      <m:den>
                        <m:r>
                          <a:rPr lang="en-US" i="1">
                            <a:latin typeface="Cambria Math" panose="02040503050406030204" pitchFamily="18" charset="0"/>
                          </a:rPr>
                          <m:t>𝑅𝑅</m:t>
                        </m:r>
                        <m:r>
                          <a:rPr lang="en-US" i="1">
                            <a:latin typeface="Cambria Math" panose="02040503050406030204" pitchFamily="18" charset="0"/>
                          </a:rPr>
                          <m:t>(</m:t>
                        </m:r>
                        <m:r>
                          <a:rPr lang="en-US" i="1">
                            <a:latin typeface="Cambria Math" panose="02040503050406030204" pitchFamily="18" charset="0"/>
                          </a:rPr>
                          <m:t>𝑟</m:t>
                        </m:r>
                        <m:r>
                          <a:rPr lang="en-US" i="1">
                            <a:latin typeface="Cambria Math" panose="02040503050406030204" pitchFamily="18" charset="0"/>
                          </a:rPr>
                          <m:t>)</m:t>
                        </m:r>
                      </m:den>
                    </m:f>
                  </m:oMath>
                </a14:m>
                <a:r>
                  <a:rPr lang="en-US" dirty="0"/>
                  <a:t> to calculate 2-point correlation function of halos.</a:t>
                </a:r>
              </a:p>
              <a:p>
                <a:endParaRPr lang="en-US" dirty="0"/>
              </a:p>
            </p:txBody>
          </p:sp>
        </mc:Choice>
        <mc:Fallback xmlns="">
          <p:sp>
            <p:nvSpPr>
              <p:cNvPr id="11" name="TextBox 10">
                <a:extLst>
                  <a:ext uri="{FF2B5EF4-FFF2-40B4-BE49-F238E27FC236}">
                    <a16:creationId xmlns:a16="http://schemas.microsoft.com/office/drawing/2014/main" id="{085932F4-E7D0-C140-A23B-67D57E4DF4A0}"/>
                  </a:ext>
                </a:extLst>
              </p:cNvPr>
              <p:cNvSpPr txBox="1">
                <a:spLocks noRot="1" noChangeAspect="1" noMove="1" noResize="1" noEditPoints="1" noAdjustHandles="1" noChangeArrowheads="1" noChangeShapeType="1" noTextEdit="1"/>
              </p:cNvSpPr>
              <p:nvPr/>
            </p:nvSpPr>
            <p:spPr>
              <a:xfrm>
                <a:off x="1353585" y="3415561"/>
                <a:ext cx="9931078" cy="817660"/>
              </a:xfrm>
              <a:prstGeom prst="rect">
                <a:avLst/>
              </a:prstGeom>
              <a:blipFill>
                <a:blip r:embed="rId3"/>
                <a:stretch>
                  <a:fillRect l="-128"/>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75AF96DB-15D7-CB49-A1B4-65FB8B597707}"/>
              </a:ext>
            </a:extLst>
          </p:cNvPr>
          <p:cNvPicPr>
            <a:picLocks noChangeAspect="1"/>
          </p:cNvPicPr>
          <p:nvPr/>
        </p:nvPicPr>
        <p:blipFill rotWithShape="1">
          <a:blip r:embed="rId4"/>
          <a:srcRect l="1400" r="1351"/>
          <a:stretch/>
        </p:blipFill>
        <p:spPr>
          <a:xfrm>
            <a:off x="6112734" y="4089865"/>
            <a:ext cx="5320346" cy="2618459"/>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99F24F0-C078-C94C-A0EC-ABEC2F5E392A}"/>
                  </a:ext>
                </a:extLst>
              </p:cNvPr>
              <p:cNvSpPr txBox="1"/>
              <p:nvPr/>
            </p:nvSpPr>
            <p:spPr>
              <a:xfrm>
                <a:off x="884809" y="4732108"/>
                <a:ext cx="5434315" cy="1477328"/>
              </a:xfrm>
              <a:prstGeom prst="rect">
                <a:avLst/>
              </a:prstGeom>
              <a:noFill/>
            </p:spPr>
            <p:txBody>
              <a:bodyPr wrap="square" rtlCol="0">
                <a:spAutoFit/>
              </a:bodyPr>
              <a:lstStyle/>
              <a:p>
                <a:pPr marL="285750" indent="-285750">
                  <a:buFont typeface="Arial" panose="020B0604020202020204" pitchFamily="34" charset="0"/>
                  <a:buChar char="•"/>
                </a:pPr>
                <a:r>
                  <a:rPr lang="en-US" b="1" dirty="0"/>
                  <a:t>Focus on redshifts beyond SDSS cluster data (𝒛&gt;𝟎.𝟑𝟑).</a:t>
                </a:r>
              </a:p>
              <a:p>
                <a:pPr marL="285750" indent="-285750">
                  <a:buFont typeface="Arial" panose="020B0604020202020204" pitchFamily="34" charset="0"/>
                  <a:buChar char="•"/>
                </a:pPr>
                <a:r>
                  <a:rPr lang="en-US" b="1" dirty="0"/>
                  <a:t>Find optimal survey parameters to detect Kaiser bias and constrain </a:t>
                </a:r>
                <a14:m>
                  <m:oMath xmlns:m="http://schemas.openxmlformats.org/officeDocument/2006/math">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𝒎</m:t>
                        </m:r>
                      </m:e>
                      <m:sub>
                        <m:r>
                          <a:rPr lang="en-US" b="1" i="1">
                            <a:latin typeface="Cambria Math" panose="02040503050406030204" pitchFamily="18" charset="0"/>
                          </a:rPr>
                          <m:t>𝝂</m:t>
                        </m:r>
                      </m:sub>
                    </m:sSub>
                  </m:oMath>
                </a14:m>
                <a:r>
                  <a:rPr lang="el-GR" b="1" dirty="0"/>
                  <a:t> </a:t>
                </a:r>
                <a:r>
                  <a:rPr lang="en-US" b="1" dirty="0"/>
                  <a:t>.</a:t>
                </a:r>
                <a:endParaRPr lang="en-US" dirty="0"/>
              </a:p>
              <a:p>
                <a:pPr marL="285750" indent="-285750">
                  <a:buFont typeface="Arial" panose="020B0604020202020204" pitchFamily="34" charset="0"/>
                  <a:buChar char="•"/>
                </a:pPr>
                <a:endParaRPr lang="en-US" dirty="0"/>
              </a:p>
            </p:txBody>
          </p:sp>
        </mc:Choice>
        <mc:Fallback xmlns="">
          <p:sp>
            <p:nvSpPr>
              <p:cNvPr id="17" name="TextBox 16">
                <a:extLst>
                  <a:ext uri="{FF2B5EF4-FFF2-40B4-BE49-F238E27FC236}">
                    <a16:creationId xmlns:a16="http://schemas.microsoft.com/office/drawing/2014/main" id="{499F24F0-C078-C94C-A0EC-ABEC2F5E392A}"/>
                  </a:ext>
                </a:extLst>
              </p:cNvPr>
              <p:cNvSpPr txBox="1">
                <a:spLocks noRot="1" noChangeAspect="1" noMove="1" noResize="1" noEditPoints="1" noAdjustHandles="1" noChangeArrowheads="1" noChangeShapeType="1" noTextEdit="1"/>
              </p:cNvSpPr>
              <p:nvPr/>
            </p:nvSpPr>
            <p:spPr>
              <a:xfrm>
                <a:off x="884809" y="4732108"/>
                <a:ext cx="5434315" cy="1477328"/>
              </a:xfrm>
              <a:prstGeom prst="rect">
                <a:avLst/>
              </a:prstGeom>
              <a:blipFill>
                <a:blip r:embed="rId5"/>
                <a:stretch>
                  <a:fillRect l="-699" t="-1709"/>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0DC7086B-74AB-5942-BB6B-753E009CFFB9}"/>
              </a:ext>
            </a:extLst>
          </p:cNvPr>
          <p:cNvSpPr txBox="1"/>
          <p:nvPr/>
        </p:nvSpPr>
        <p:spPr>
          <a:xfrm>
            <a:off x="8041482" y="1550409"/>
            <a:ext cx="3685854" cy="276999"/>
          </a:xfrm>
          <a:prstGeom prst="rect">
            <a:avLst/>
          </a:prstGeom>
          <a:noFill/>
        </p:spPr>
        <p:txBody>
          <a:bodyPr wrap="square" rtlCol="0">
            <a:spAutoFit/>
          </a:bodyPr>
          <a:lstStyle/>
          <a:p>
            <a:r>
              <a:rPr lang="en-HK" sz="1200" dirty="0"/>
              <a:t>Z. Zeng, S. Yeung and M. C. Chu. JCAP 1903, 015 (2019).</a:t>
            </a:r>
          </a:p>
        </p:txBody>
      </p:sp>
      <p:sp>
        <p:nvSpPr>
          <p:cNvPr id="19" name="TextBox 18">
            <a:extLst>
              <a:ext uri="{FF2B5EF4-FFF2-40B4-BE49-F238E27FC236}">
                <a16:creationId xmlns:a16="http://schemas.microsoft.com/office/drawing/2014/main" id="{AFD8450A-38DF-2B47-A6C5-A6226CA6007D}"/>
              </a:ext>
            </a:extLst>
          </p:cNvPr>
          <p:cNvSpPr txBox="1"/>
          <p:nvPr/>
        </p:nvSpPr>
        <p:spPr>
          <a:xfrm>
            <a:off x="8162236" y="2781161"/>
            <a:ext cx="3685854" cy="276999"/>
          </a:xfrm>
          <a:prstGeom prst="rect">
            <a:avLst/>
          </a:prstGeom>
          <a:noFill/>
        </p:spPr>
        <p:txBody>
          <a:bodyPr wrap="square" rtlCol="0">
            <a:spAutoFit/>
          </a:bodyPr>
          <a:lstStyle/>
          <a:p>
            <a:r>
              <a:rPr lang="en-US" sz="1200" dirty="0" err="1"/>
              <a:t>Knollmann</a:t>
            </a:r>
            <a:r>
              <a:rPr lang="en-US" sz="1200" dirty="0"/>
              <a:t>, S. R. &amp; </a:t>
            </a:r>
            <a:r>
              <a:rPr lang="en-US" sz="1200" dirty="0" err="1"/>
              <a:t>Knebe</a:t>
            </a:r>
            <a:r>
              <a:rPr lang="en-US" sz="1200" dirty="0"/>
              <a:t>,. </a:t>
            </a:r>
            <a:r>
              <a:rPr lang="en-US" sz="1200" dirty="0" err="1"/>
              <a:t>ApJS</a:t>
            </a:r>
            <a:r>
              <a:rPr lang="en-US" sz="1200" dirty="0"/>
              <a:t> 182, 608–624 (2009).</a:t>
            </a:r>
          </a:p>
        </p:txBody>
      </p:sp>
    </p:spTree>
    <p:extLst>
      <p:ext uri="{BB962C8B-B14F-4D97-AF65-F5344CB8AC3E}">
        <p14:creationId xmlns:p14="http://schemas.microsoft.com/office/powerpoint/2010/main" val="329685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DF4C058-7B28-7B47-8C15-DF0E43E77DF9}"/>
              </a:ext>
            </a:extLst>
          </p:cNvPr>
          <p:cNvSpPr>
            <a:spLocks noGrp="1"/>
          </p:cNvSpPr>
          <p:nvPr>
            <p:ph type="sldNum" sz="quarter" idx="12"/>
          </p:nvPr>
        </p:nvSpPr>
        <p:spPr/>
        <p:txBody>
          <a:bodyPr/>
          <a:lstStyle/>
          <a:p>
            <a:fld id="{540427FD-0CF2-BA4B-A240-FDDF11719DB2}" type="slidenum">
              <a:rPr lang="en-US" smtClean="0"/>
              <a:t>7</a:t>
            </a:fld>
            <a:endParaRPr lang="en-US"/>
          </a:p>
        </p:txBody>
      </p:sp>
      <p:sp>
        <p:nvSpPr>
          <p:cNvPr id="3" name="TextBox 2">
            <a:extLst>
              <a:ext uri="{FF2B5EF4-FFF2-40B4-BE49-F238E27FC236}">
                <a16:creationId xmlns:a16="http://schemas.microsoft.com/office/drawing/2014/main" id="{B4F18343-D555-DB41-8408-0258FE74B2AD}"/>
              </a:ext>
            </a:extLst>
          </p:cNvPr>
          <p:cNvSpPr txBox="1"/>
          <p:nvPr/>
        </p:nvSpPr>
        <p:spPr>
          <a:xfrm>
            <a:off x="4433208" y="620200"/>
            <a:ext cx="3344994" cy="477054"/>
          </a:xfrm>
          <a:prstGeom prst="rect">
            <a:avLst/>
          </a:prstGeom>
          <a:noFill/>
        </p:spPr>
        <p:txBody>
          <a:bodyPr wrap="square" rtlCol="0">
            <a:spAutoFit/>
          </a:bodyPr>
          <a:lstStyle/>
          <a:p>
            <a:pPr algn="ctr"/>
            <a:r>
              <a:rPr lang="en-US" sz="2500" b="1" dirty="0"/>
              <a:t>Conventional model</a:t>
            </a:r>
          </a:p>
        </p:txBody>
      </p:sp>
      <p:pic>
        <p:nvPicPr>
          <p:cNvPr id="4" name="Picture 3">
            <a:extLst>
              <a:ext uri="{FF2B5EF4-FFF2-40B4-BE49-F238E27FC236}">
                <a16:creationId xmlns:a16="http://schemas.microsoft.com/office/drawing/2014/main" id="{F9BACCBD-14D8-2840-9393-E70C2C2139E9}"/>
              </a:ext>
            </a:extLst>
          </p:cNvPr>
          <p:cNvPicPr>
            <a:picLocks noChangeAspect="1"/>
          </p:cNvPicPr>
          <p:nvPr/>
        </p:nvPicPr>
        <p:blipFill>
          <a:blip r:embed="rId3"/>
          <a:stretch>
            <a:fillRect/>
          </a:stretch>
        </p:blipFill>
        <p:spPr>
          <a:xfrm>
            <a:off x="1008285" y="1097254"/>
            <a:ext cx="10194840" cy="1631773"/>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868861D-81DB-9C4F-BB47-F87802D7882E}"/>
                  </a:ext>
                </a:extLst>
              </p:cNvPr>
              <p:cNvSpPr txBox="1"/>
              <p:nvPr/>
            </p:nvSpPr>
            <p:spPr>
              <a:xfrm>
                <a:off x="4808631" y="3303276"/>
                <a:ext cx="2719093" cy="477054"/>
              </a:xfrm>
              <a:prstGeom prst="rect">
                <a:avLst/>
              </a:prstGeom>
              <a:noFill/>
            </p:spPr>
            <p:txBody>
              <a:bodyPr wrap="square" rtlCol="0">
                <a:spAutoFit/>
              </a:bodyPr>
              <a:lstStyle/>
              <a:p>
                <a14:m>
                  <m:oMath xmlns:m="http://schemas.openxmlformats.org/officeDocument/2006/math">
                    <m:sSub>
                      <m:sSubPr>
                        <m:ctrlPr>
                          <a:rPr lang="en-US" sz="2500" b="1" i="1">
                            <a:latin typeface="Cambria Math" panose="02040503050406030204" pitchFamily="18" charset="0"/>
                          </a:rPr>
                        </m:ctrlPr>
                      </m:sSubPr>
                      <m:e>
                        <m:r>
                          <a:rPr lang="en-US" sz="2500" b="1" i="1">
                            <a:latin typeface="Cambria Math" panose="02040503050406030204" pitchFamily="18" charset="0"/>
                          </a:rPr>
                          <m:t>𝜴</m:t>
                        </m:r>
                      </m:e>
                      <m:sub>
                        <m:r>
                          <a:rPr lang="en-US" sz="2500" b="1" i="1">
                            <a:latin typeface="Cambria Math" panose="02040503050406030204" pitchFamily="18" charset="0"/>
                          </a:rPr>
                          <m:t>𝝂</m:t>
                        </m:r>
                      </m:sub>
                    </m:sSub>
                  </m:oMath>
                </a14:m>
                <a:r>
                  <a:rPr lang="en-US" sz="2500" b="1" dirty="0"/>
                  <a:t>-scaled model</a:t>
                </a:r>
              </a:p>
            </p:txBody>
          </p:sp>
        </mc:Choice>
        <mc:Fallback xmlns="">
          <p:sp>
            <p:nvSpPr>
              <p:cNvPr id="5" name="TextBox 4">
                <a:extLst>
                  <a:ext uri="{FF2B5EF4-FFF2-40B4-BE49-F238E27FC236}">
                    <a16:creationId xmlns:a16="http://schemas.microsoft.com/office/drawing/2014/main" id="{1868861D-81DB-9C4F-BB47-F87802D7882E}"/>
                  </a:ext>
                </a:extLst>
              </p:cNvPr>
              <p:cNvSpPr txBox="1">
                <a:spLocks noRot="1" noChangeAspect="1" noMove="1" noResize="1" noEditPoints="1" noAdjustHandles="1" noChangeArrowheads="1" noChangeShapeType="1" noTextEdit="1"/>
              </p:cNvSpPr>
              <p:nvPr/>
            </p:nvSpPr>
            <p:spPr>
              <a:xfrm>
                <a:off x="4808631" y="3303276"/>
                <a:ext cx="2719093" cy="477054"/>
              </a:xfrm>
              <a:prstGeom prst="rect">
                <a:avLst/>
              </a:prstGeom>
              <a:blipFill>
                <a:blip r:embed="rId4"/>
                <a:stretch>
                  <a:fillRect l="-465" t="-10256" b="-28205"/>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249D21AF-2B53-E040-88C2-005A1DA9C72A}"/>
              </a:ext>
            </a:extLst>
          </p:cNvPr>
          <p:cNvPicPr>
            <a:picLocks noChangeAspect="1"/>
          </p:cNvPicPr>
          <p:nvPr/>
        </p:nvPicPr>
        <p:blipFill>
          <a:blip r:embed="rId5"/>
          <a:stretch>
            <a:fillRect/>
          </a:stretch>
        </p:blipFill>
        <p:spPr>
          <a:xfrm>
            <a:off x="1133231" y="3774808"/>
            <a:ext cx="10069894" cy="1026328"/>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403F12D-F1F8-EF42-87CB-0F57F497274D}"/>
                  </a:ext>
                </a:extLst>
              </p:cNvPr>
              <p:cNvSpPr txBox="1"/>
              <p:nvPr/>
            </p:nvSpPr>
            <p:spPr>
              <a:xfrm>
                <a:off x="2547004" y="2722806"/>
                <a:ext cx="8011296" cy="923330"/>
              </a:xfrm>
              <a:prstGeom prst="rect">
                <a:avLst/>
              </a:prstGeom>
              <a:noFill/>
            </p:spPr>
            <p:txBody>
              <a:bodyPr wrap="none" rtlCol="0">
                <a:spAutoFit/>
              </a:bodyPr>
              <a:lstStyle/>
              <a:p>
                <a:r>
                  <a:rPr lang="en-US" dirty="0"/>
                  <a:t>Refitted Planck 2018 data (</a:t>
                </a:r>
                <a14:m>
                  <m:oMath xmlns:m="http://schemas.openxmlformats.org/officeDocument/2006/math">
                    <m:r>
                      <a:rPr lang="en-US" i="1">
                        <a:latin typeface="Cambria Math" panose="02040503050406030204" pitchFamily="18" charset="0"/>
                      </a:rPr>
                      <m:t>𝑇𝑇</m:t>
                    </m:r>
                    <m:r>
                      <a:rPr lang="en-US" i="1">
                        <a:latin typeface="Cambria Math" panose="02040503050406030204" pitchFamily="18" charset="0"/>
                      </a:rPr>
                      <m:t>, </m:t>
                    </m:r>
                    <m:r>
                      <a:rPr lang="en-US" i="1">
                        <a:latin typeface="Cambria Math" panose="02040503050406030204" pitchFamily="18" charset="0"/>
                      </a:rPr>
                      <m:t>𝑇𝐸</m:t>
                    </m:r>
                    <m:r>
                      <a:rPr lang="en-US" i="1">
                        <a:latin typeface="Cambria Math" panose="02040503050406030204" pitchFamily="18" charset="0"/>
                      </a:rPr>
                      <m:t>, </m:t>
                    </m:r>
                    <m:r>
                      <a:rPr lang="en-US" i="1">
                        <a:latin typeface="Cambria Math" panose="02040503050406030204" pitchFamily="18" charset="0"/>
                      </a:rPr>
                      <m:t>𝐸𝐸</m:t>
                    </m:r>
                  </m:oMath>
                </a14:m>
                <a:r>
                  <a:rPr lang="en-US" dirty="0"/>
                  <a:t> polarizations) with CosmoMC to include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Ω</m:t>
                        </m:r>
                      </m:e>
                      <m:sub>
                        <m:r>
                          <a:rPr lang="en-US" i="1">
                            <a:latin typeface="Cambria Math" panose="02040503050406030204" pitchFamily="18" charset="0"/>
                          </a:rPr>
                          <m:t>𝜈</m:t>
                        </m:r>
                      </m:sub>
                    </m:sSub>
                  </m:oMath>
                </a14:m>
                <a:r>
                  <a:rPr lang="en-US" dirty="0"/>
                  <a:t>.</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0</m:t>
                        </m:r>
                      </m:sub>
                    </m:sSub>
                  </m:oMath>
                </a14:m>
                <a:r>
                  <a:rPr lang="en-US" dirty="0"/>
                  <a:t> constrained between 65-70 km s</a:t>
                </a:r>
                <a14:m>
                  <m:oMath xmlns:m="http://schemas.openxmlformats.org/officeDocument/2006/math">
                    <m:r>
                      <a:rPr lang="en-US" baseline="30000">
                        <a:latin typeface="Cambria Math" panose="02040503050406030204" pitchFamily="18" charset="0"/>
                      </a:rPr>
                      <m:t>−1</m:t>
                    </m:r>
                    <m:r>
                      <a:rPr lang="en-US" i="1">
                        <a:latin typeface="Cambria Math" panose="02040503050406030204" pitchFamily="18" charset="0"/>
                      </a:rPr>
                      <m:t> </m:t>
                    </m:r>
                  </m:oMath>
                </a14:m>
                <a:r>
                  <a:rPr lang="en-US" dirty="0"/>
                  <a:t>Mpc</a:t>
                </a:r>
                <a:r>
                  <a:rPr lang="en-US" baseline="30000" dirty="0"/>
                  <a:t>-</a:t>
                </a:r>
                <a14:m>
                  <m:oMath xmlns:m="http://schemas.openxmlformats.org/officeDocument/2006/math">
                    <m:r>
                      <a:rPr lang="en-US" i="1" baseline="30000" dirty="0">
                        <a:latin typeface="Cambria Math" panose="02040503050406030204" pitchFamily="18" charset="0"/>
                      </a:rPr>
                      <m:t>1</m:t>
                    </m:r>
                  </m:oMath>
                </a14:m>
                <a:r>
                  <a:rPr lang="en-US" dirty="0"/>
                  <a:t>.</a:t>
                </a:r>
              </a:p>
              <a:p>
                <a:endParaRPr lang="en-US" dirty="0"/>
              </a:p>
            </p:txBody>
          </p:sp>
        </mc:Choice>
        <mc:Fallback xmlns="">
          <p:sp>
            <p:nvSpPr>
              <p:cNvPr id="7" name="TextBox 6">
                <a:extLst>
                  <a:ext uri="{FF2B5EF4-FFF2-40B4-BE49-F238E27FC236}">
                    <a16:creationId xmlns:a16="http://schemas.microsoft.com/office/drawing/2014/main" id="{F403F12D-F1F8-EF42-87CB-0F57F497274D}"/>
                  </a:ext>
                </a:extLst>
              </p:cNvPr>
              <p:cNvSpPr txBox="1">
                <a:spLocks noRot="1" noChangeAspect="1" noMove="1" noResize="1" noEditPoints="1" noAdjustHandles="1" noChangeArrowheads="1" noChangeShapeType="1" noTextEdit="1"/>
              </p:cNvSpPr>
              <p:nvPr/>
            </p:nvSpPr>
            <p:spPr>
              <a:xfrm>
                <a:off x="2547004" y="2722806"/>
                <a:ext cx="8011296" cy="923330"/>
              </a:xfrm>
              <a:prstGeom prst="rect">
                <a:avLst/>
              </a:prstGeom>
              <a:blipFill>
                <a:blip r:embed="rId6"/>
                <a:stretch>
                  <a:fillRect l="-634" t="-13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74E62E35-B82E-2B46-9324-E04265CFE09C}"/>
                  </a:ext>
                </a:extLst>
              </p:cNvPr>
              <p:cNvSpPr/>
              <p:nvPr/>
            </p:nvSpPr>
            <p:spPr>
              <a:xfrm>
                <a:off x="2547004" y="4785575"/>
                <a:ext cx="8011296" cy="1477328"/>
              </a:xfrm>
              <a:prstGeom prst="rect">
                <a:avLst/>
              </a:prstGeom>
            </p:spPr>
            <p:txBody>
              <a:bodyPr wrap="square">
                <a:spAutoFit/>
              </a:bodyPr>
              <a:lstStyle/>
              <a:p>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Ω</m:t>
                        </m:r>
                      </m:e>
                      <m:sub>
                        <m:r>
                          <a:rPr lang="en-US" i="1">
                            <a:latin typeface="Cambria Math" panose="02040503050406030204" pitchFamily="18" charset="0"/>
                          </a:rPr>
                          <m:t>𝜈</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 and an empirical rate of </a:t>
                </a:r>
                <a14:m>
                  <m:oMath xmlns:m="http://schemas.openxmlformats.org/officeDocument/2006/math">
                    <m:r>
                      <a:rPr lang="en-US" i="1">
                        <a:latin typeface="Cambria Math" panose="02040503050406030204" pitchFamily="18" charset="0"/>
                      </a:rPr>
                      <m:t>∼0.0007</m:t>
                    </m:r>
                    <m:r>
                      <a:rPr lang="en-US">
                        <a:latin typeface="Cambria Math" panose="02040503050406030204" pitchFamily="18" charset="0"/>
                      </a:rPr>
                      <m:t>/0.01</m:t>
                    </m:r>
                    <m:r>
                      <m:rPr>
                        <m:sty m:val="p"/>
                      </m:rPr>
                      <a:rPr lang="en-US">
                        <a:latin typeface="Cambria Math" panose="02040503050406030204" pitchFamily="18" charset="0"/>
                      </a:rPr>
                      <m:t>eV</m:t>
                    </m:r>
                  </m:oMath>
                </a14:m>
                <a:r>
                  <a:rPr lang="en-US" dirty="0"/>
                  <a:t> of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𝜈</m:t>
                        </m:r>
                      </m:sub>
                    </m:sSub>
                  </m:oMath>
                </a14:m>
                <a:r>
                  <a:rPr lang="en-US" dirty="0"/>
                  <a:t> was found.</a:t>
                </a:r>
              </a:p>
              <a:p>
                <a:r>
                  <a:rPr lang="en-US" dirty="0"/>
                  <a:t>Introduces curvature to the model as </a:t>
                </a:r>
                <a14:m>
                  <m:oMath xmlns:m="http://schemas.openxmlformats.org/officeDocument/2006/math">
                    <m:r>
                      <a:rPr lang="en-US" i="1">
                        <a:latin typeface="Cambria Math" panose="02040503050406030204" pitchFamily="18" charset="0"/>
                      </a:rPr>
                      <m:t>∑</m:t>
                    </m:r>
                    <m:r>
                      <m:rPr>
                        <m:sty m:val="p"/>
                      </m:rPr>
                      <a:rPr lang="en-US">
                        <a:latin typeface="Cambria Math" panose="02040503050406030204" pitchFamily="18" charset="0"/>
                      </a:rPr>
                      <m:t>Ω</m:t>
                    </m:r>
                    <m:r>
                      <a:rPr lang="en-US" i="1">
                        <a:latin typeface="Cambria Math" panose="02040503050406030204" pitchFamily="18" charset="0"/>
                      </a:rPr>
                      <m:t>&gt;1</m:t>
                    </m:r>
                  </m:oMath>
                </a14:m>
                <a:r>
                  <a:rPr lang="en-US" dirty="0"/>
                  <a:t>.</a:t>
                </a:r>
              </a:p>
              <a:p>
                <a:endParaRPr lang="en-US" dirty="0"/>
              </a:p>
              <a:p>
                <a:r>
                  <a:rPr lang="en-US" b="1" dirty="0"/>
                  <a:t>Is </a:t>
                </a: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𝜴</m:t>
                        </m:r>
                      </m:e>
                      <m:sub>
                        <m:r>
                          <a:rPr lang="en-US" b="1" i="1">
                            <a:latin typeface="Cambria Math" panose="02040503050406030204" pitchFamily="18" charset="0"/>
                          </a:rPr>
                          <m:t>𝝂</m:t>
                        </m:r>
                      </m:sub>
                    </m:sSub>
                    <m:r>
                      <a:rPr lang="en-US" b="1" i="1">
                        <a:latin typeface="Cambria Math" panose="02040503050406030204" pitchFamily="18" charset="0"/>
                      </a:rPr>
                      <m:t>~</m:t>
                    </m:r>
                    <m:r>
                      <a:rPr lang="en-US" b="1" i="1">
                        <a:latin typeface="Cambria Math" panose="02040503050406030204" pitchFamily="18" charset="0"/>
                      </a:rPr>
                      <m:t>𝑶</m:t>
                    </m:r>
                    <m:r>
                      <a:rPr lang="en-US" b="1" i="1">
                        <a:latin typeface="Cambria Math" panose="02040503050406030204" pitchFamily="18" charset="0"/>
                      </a:rPr>
                      <m:t>(</m:t>
                    </m:r>
                    <m:sSup>
                      <m:sSupPr>
                        <m:ctrlPr>
                          <a:rPr lang="en-US" b="1" i="1">
                            <a:latin typeface="Cambria Math" panose="02040503050406030204" pitchFamily="18" charset="0"/>
                          </a:rPr>
                        </m:ctrlPr>
                      </m:sSupPr>
                      <m:e>
                        <m:r>
                          <a:rPr lang="en-US" b="1" i="1">
                            <a:latin typeface="Cambria Math" panose="02040503050406030204" pitchFamily="18" charset="0"/>
                          </a:rPr>
                          <m:t>𝟏𝟎</m:t>
                        </m:r>
                      </m:e>
                      <m:sup>
                        <m:r>
                          <a:rPr lang="en-US" b="1" i="1">
                            <a:latin typeface="Cambria Math" panose="02040503050406030204" pitchFamily="18" charset="0"/>
                          </a:rPr>
                          <m:t>−</m:t>
                        </m:r>
                        <m:r>
                          <a:rPr lang="en-US" b="1" i="1">
                            <a:latin typeface="Cambria Math" panose="02040503050406030204" pitchFamily="18" charset="0"/>
                          </a:rPr>
                          <m:t>𝟒</m:t>
                        </m:r>
                      </m:sup>
                    </m:sSup>
                    <m:r>
                      <a:rPr lang="en-US" b="1" i="1">
                        <a:latin typeface="Cambria Math" panose="02040503050406030204" pitchFamily="18" charset="0"/>
                      </a:rPr>
                      <m:t>)</m:t>
                    </m:r>
                  </m:oMath>
                </a14:m>
                <a:r>
                  <a:rPr lang="en-US" b="1" dirty="0"/>
                  <a:t> sufficiently small to produce similar cluster statistics as conventional model?</a:t>
                </a:r>
              </a:p>
            </p:txBody>
          </p:sp>
        </mc:Choice>
        <mc:Fallback xmlns="">
          <p:sp>
            <p:nvSpPr>
              <p:cNvPr id="8" name="Rectangle 7">
                <a:extLst>
                  <a:ext uri="{FF2B5EF4-FFF2-40B4-BE49-F238E27FC236}">
                    <a16:creationId xmlns:a16="http://schemas.microsoft.com/office/drawing/2014/main" id="{74E62E35-B82E-2B46-9324-E04265CFE09C}"/>
                  </a:ext>
                </a:extLst>
              </p:cNvPr>
              <p:cNvSpPr>
                <a:spLocks noRot="1" noChangeAspect="1" noMove="1" noResize="1" noEditPoints="1" noAdjustHandles="1" noChangeArrowheads="1" noChangeShapeType="1" noTextEdit="1"/>
              </p:cNvSpPr>
              <p:nvPr/>
            </p:nvSpPr>
            <p:spPr>
              <a:xfrm>
                <a:off x="2547004" y="4785575"/>
                <a:ext cx="8011296" cy="1477328"/>
              </a:xfrm>
              <a:prstGeom prst="rect">
                <a:avLst/>
              </a:prstGeom>
              <a:blipFill>
                <a:blip r:embed="rId7"/>
                <a:stretch>
                  <a:fillRect l="-634" t="-1709" b="-5128"/>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FFC34CE1-6A91-7740-BCC1-FDE7C4A6199C}"/>
              </a:ext>
            </a:extLst>
          </p:cNvPr>
          <p:cNvSpPr txBox="1"/>
          <p:nvPr/>
        </p:nvSpPr>
        <p:spPr>
          <a:xfrm>
            <a:off x="8506146" y="6540374"/>
            <a:ext cx="3685854" cy="276999"/>
          </a:xfrm>
          <a:prstGeom prst="rect">
            <a:avLst/>
          </a:prstGeom>
          <a:noFill/>
        </p:spPr>
        <p:txBody>
          <a:bodyPr wrap="square" rtlCol="0">
            <a:spAutoFit/>
          </a:bodyPr>
          <a:lstStyle/>
          <a:p>
            <a:r>
              <a:rPr lang="en-HK" sz="1200" dirty="0"/>
              <a:t>Z. Zeng, S. Yeung and M. C. Chu. JCAP 1903, 015 (2019).</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DDD28AB-6258-2146-8F55-B948265DC46B}"/>
                  </a:ext>
                </a:extLst>
              </p:cNvPr>
              <p:cNvSpPr txBox="1"/>
              <p:nvPr/>
            </p:nvSpPr>
            <p:spPr>
              <a:xfrm>
                <a:off x="151743" y="6407111"/>
                <a:ext cx="5953962" cy="508537"/>
              </a:xfrm>
              <a:prstGeom prst="rect">
                <a:avLst/>
              </a:prstGeom>
              <a:noFill/>
            </p:spPr>
            <p:txBody>
              <a:bodyPr wrap="square" rtlCol="0">
                <a:spAutoFit/>
              </a:bodyPr>
              <a:lstStyle/>
              <a:p>
                <a:r>
                  <a:rPr lang="en-US" dirty="0"/>
                  <a:t>Assume all neutrinos have the same mass i.e.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𝜈</m:t>
                            </m:r>
                          </m:sub>
                        </m:sSub>
                      </m:num>
                      <m:den>
                        <m:r>
                          <a:rPr lang="en-US" b="0" i="1" smtClean="0">
                            <a:latin typeface="Cambria Math" panose="02040503050406030204" pitchFamily="18" charset="0"/>
                          </a:rPr>
                          <m:t>3</m:t>
                        </m:r>
                      </m:den>
                    </m:f>
                  </m:oMath>
                </a14:m>
                <a:endParaRPr lang="en-US" dirty="0"/>
              </a:p>
            </p:txBody>
          </p:sp>
        </mc:Choice>
        <mc:Fallback xmlns="">
          <p:sp>
            <p:nvSpPr>
              <p:cNvPr id="10" name="TextBox 9">
                <a:extLst>
                  <a:ext uri="{FF2B5EF4-FFF2-40B4-BE49-F238E27FC236}">
                    <a16:creationId xmlns:a16="http://schemas.microsoft.com/office/drawing/2014/main" id="{4DDD28AB-6258-2146-8F55-B948265DC46B}"/>
                  </a:ext>
                </a:extLst>
              </p:cNvPr>
              <p:cNvSpPr txBox="1">
                <a:spLocks noRot="1" noChangeAspect="1" noMove="1" noResize="1" noEditPoints="1" noAdjustHandles="1" noChangeArrowheads="1" noChangeShapeType="1" noTextEdit="1"/>
              </p:cNvSpPr>
              <p:nvPr/>
            </p:nvSpPr>
            <p:spPr>
              <a:xfrm>
                <a:off x="151743" y="6407111"/>
                <a:ext cx="5953962" cy="508537"/>
              </a:xfrm>
              <a:prstGeom prst="rect">
                <a:avLst/>
              </a:prstGeom>
              <a:blipFill>
                <a:blip r:embed="rId8"/>
                <a:stretch>
                  <a:fillRect l="-1066"/>
                </a:stretch>
              </a:blipFill>
            </p:spPr>
            <p:txBody>
              <a:bodyPr/>
              <a:lstStyle/>
              <a:p>
                <a:r>
                  <a:rPr lang="en-US">
                    <a:noFill/>
                  </a:rPr>
                  <a:t> </a:t>
                </a:r>
              </a:p>
            </p:txBody>
          </p:sp>
        </mc:Fallback>
      </mc:AlternateContent>
    </p:spTree>
    <p:extLst>
      <p:ext uri="{BB962C8B-B14F-4D97-AF65-F5344CB8AC3E}">
        <p14:creationId xmlns:p14="http://schemas.microsoft.com/office/powerpoint/2010/main" val="883334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3875DF86-5B6F-DE4E-B57E-B001CC02D02F}"/>
                  </a:ext>
                </a:extLst>
              </p:cNvPr>
              <p:cNvSpPr>
                <a:spLocks noGrp="1"/>
              </p:cNvSpPr>
              <p:nvPr>
                <p:ph type="title"/>
              </p:nvPr>
            </p:nvSpPr>
            <p:spPr/>
            <p:txBody>
              <a:bodyPr/>
              <a:lstStyle/>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a14:m>
                <a:r>
                  <a:rPr lang="en-US" dirty="0"/>
                  <a:t> for </a:t>
                </a:r>
                <a:r>
                  <a:rPr lang="en-US" b="1" dirty="0"/>
                  <a:t>conventional model</a:t>
                </a:r>
                <a:endParaRPr lang="en-US" dirty="0"/>
              </a:p>
            </p:txBody>
          </p:sp>
        </mc:Choice>
        <mc:Fallback xmlns="">
          <p:sp>
            <p:nvSpPr>
              <p:cNvPr id="2" name="Title 1">
                <a:extLst>
                  <a:ext uri="{FF2B5EF4-FFF2-40B4-BE49-F238E27FC236}">
                    <a16:creationId xmlns:a16="http://schemas.microsoft.com/office/drawing/2014/main" id="{3875DF86-5B6F-DE4E-B57E-B001CC02D02F}"/>
                  </a:ext>
                </a:extLst>
              </p:cNvPr>
              <p:cNvSpPr>
                <a:spLocks noGrp="1" noRot="1" noChangeAspect="1" noMove="1" noResize="1" noEditPoints="1" noAdjustHandles="1" noChangeArrowheads="1" noChangeShapeType="1" noTextEdit="1"/>
              </p:cNvSpPr>
              <p:nvPr>
                <p:ph type="title"/>
              </p:nvPr>
            </p:nvSpPr>
            <p:spPr>
              <a:blipFill>
                <a:blip r:embed="rId2"/>
                <a:stretch>
                  <a:fillRect l="-230" b="-13580"/>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67A539BD-0565-EE4A-91FA-25EEE124FE76}"/>
              </a:ext>
            </a:extLst>
          </p:cNvPr>
          <p:cNvSpPr>
            <a:spLocks noGrp="1"/>
          </p:cNvSpPr>
          <p:nvPr>
            <p:ph idx="1"/>
          </p:nvPr>
        </p:nvSpPr>
        <p:spPr>
          <a:xfrm>
            <a:off x="581192" y="2180496"/>
            <a:ext cx="5265131" cy="3678303"/>
          </a:xfrm>
        </p:spPr>
        <p:txBody>
          <a:bodyPr/>
          <a:lstStyle/>
          <a:p>
            <a:r>
              <a:rPr lang="en-US" dirty="0"/>
              <a:t>CM</a:t>
            </a:r>
          </a:p>
        </p:txBody>
      </p:sp>
      <p:sp>
        <p:nvSpPr>
          <p:cNvPr id="4" name="Slide Number Placeholder 3">
            <a:extLst>
              <a:ext uri="{FF2B5EF4-FFF2-40B4-BE49-F238E27FC236}">
                <a16:creationId xmlns:a16="http://schemas.microsoft.com/office/drawing/2014/main" id="{CE56C91D-E17B-924F-AB32-4D1612ABC688}"/>
              </a:ext>
            </a:extLst>
          </p:cNvPr>
          <p:cNvSpPr>
            <a:spLocks noGrp="1"/>
          </p:cNvSpPr>
          <p:nvPr>
            <p:ph type="sldNum" sz="quarter" idx="12"/>
          </p:nvPr>
        </p:nvSpPr>
        <p:spPr/>
        <p:txBody>
          <a:bodyPr/>
          <a:lstStyle/>
          <a:p>
            <a:fld id="{540427FD-0CF2-BA4B-A240-FDDF11719DB2}" type="slidenum">
              <a:rPr lang="en-US" smtClean="0"/>
              <a:t>8</a:t>
            </a:fld>
            <a:endParaRPr lang="en-US"/>
          </a:p>
        </p:txBody>
      </p:sp>
      <p:sp>
        <p:nvSpPr>
          <p:cNvPr id="6" name="Content Placeholder 2">
            <a:extLst>
              <a:ext uri="{FF2B5EF4-FFF2-40B4-BE49-F238E27FC236}">
                <a16:creationId xmlns:a16="http://schemas.microsoft.com/office/drawing/2014/main" id="{7E9566B9-84F3-334C-B347-BB3317EBF05C}"/>
              </a:ext>
            </a:extLst>
          </p:cNvPr>
          <p:cNvSpPr txBox="1">
            <a:spLocks/>
          </p:cNvSpPr>
          <p:nvPr/>
        </p:nvSpPr>
        <p:spPr>
          <a:xfrm>
            <a:off x="6096000" y="2277834"/>
            <a:ext cx="5265131" cy="3678303"/>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dirty="0"/>
              <a:t>CM</a:t>
            </a:r>
          </a:p>
        </p:txBody>
      </p:sp>
      <p:pic>
        <p:nvPicPr>
          <p:cNvPr id="8" name="Picture 7">
            <a:extLst>
              <a:ext uri="{FF2B5EF4-FFF2-40B4-BE49-F238E27FC236}">
                <a16:creationId xmlns:a16="http://schemas.microsoft.com/office/drawing/2014/main" id="{D9BA9D7C-8F7E-B143-9F42-C28E756168E2}"/>
              </a:ext>
            </a:extLst>
          </p:cNvPr>
          <p:cNvPicPr>
            <a:picLocks noChangeAspect="1"/>
          </p:cNvPicPr>
          <p:nvPr/>
        </p:nvPicPr>
        <p:blipFill>
          <a:blip r:embed="rId3"/>
          <a:stretch>
            <a:fillRect/>
          </a:stretch>
        </p:blipFill>
        <p:spPr>
          <a:xfrm>
            <a:off x="183600" y="2376000"/>
            <a:ext cx="3907601" cy="3139200"/>
          </a:xfrm>
          <a:prstGeom prst="rect">
            <a:avLst/>
          </a:prstGeom>
        </p:spPr>
      </p:pic>
      <p:pic>
        <p:nvPicPr>
          <p:cNvPr id="10" name="Picture 9">
            <a:extLst>
              <a:ext uri="{FF2B5EF4-FFF2-40B4-BE49-F238E27FC236}">
                <a16:creationId xmlns:a16="http://schemas.microsoft.com/office/drawing/2014/main" id="{2E22527F-5837-F94E-877F-13298E36B6BA}"/>
              </a:ext>
            </a:extLst>
          </p:cNvPr>
          <p:cNvPicPr>
            <a:picLocks noChangeAspect="1"/>
          </p:cNvPicPr>
          <p:nvPr/>
        </p:nvPicPr>
        <p:blipFill>
          <a:blip r:embed="rId4"/>
          <a:stretch>
            <a:fillRect/>
          </a:stretch>
        </p:blipFill>
        <p:spPr>
          <a:xfrm>
            <a:off x="4291200" y="2376000"/>
            <a:ext cx="3907601" cy="3139200"/>
          </a:xfrm>
          <a:prstGeom prst="rect">
            <a:avLst/>
          </a:prstGeom>
        </p:spPr>
      </p:pic>
      <p:pic>
        <p:nvPicPr>
          <p:cNvPr id="12" name="Picture 11">
            <a:extLst>
              <a:ext uri="{FF2B5EF4-FFF2-40B4-BE49-F238E27FC236}">
                <a16:creationId xmlns:a16="http://schemas.microsoft.com/office/drawing/2014/main" id="{F2A44860-255C-A540-9679-E0592E161017}"/>
              </a:ext>
            </a:extLst>
          </p:cNvPr>
          <p:cNvPicPr>
            <a:picLocks noChangeAspect="1"/>
          </p:cNvPicPr>
          <p:nvPr/>
        </p:nvPicPr>
        <p:blipFill>
          <a:blip r:embed="rId5"/>
          <a:stretch>
            <a:fillRect/>
          </a:stretch>
        </p:blipFill>
        <p:spPr>
          <a:xfrm>
            <a:off x="8197200" y="2376000"/>
            <a:ext cx="3907601" cy="3139200"/>
          </a:xfrm>
          <a:prstGeom prst="rect">
            <a:avLst/>
          </a:prstGeom>
        </p:spPr>
      </p:pic>
      <p:sp>
        <p:nvSpPr>
          <p:cNvPr id="13" name="TextBox 12">
            <a:extLst>
              <a:ext uri="{FF2B5EF4-FFF2-40B4-BE49-F238E27FC236}">
                <a16:creationId xmlns:a16="http://schemas.microsoft.com/office/drawing/2014/main" id="{64572A49-53FD-E845-B9D9-DD4A4633E56C}"/>
              </a:ext>
            </a:extLst>
          </p:cNvPr>
          <p:cNvSpPr txBox="1"/>
          <p:nvPr/>
        </p:nvSpPr>
        <p:spPr>
          <a:xfrm>
            <a:off x="5638800" y="2971800"/>
            <a:ext cx="65" cy="276999"/>
          </a:xfrm>
          <a:prstGeom prst="rect">
            <a:avLst/>
          </a:prstGeom>
          <a:noFill/>
        </p:spPr>
        <p:txBody>
          <a:bodyPr wrap="none" lIns="0" tIns="0" rIns="0" bIns="0" rtlCol="0">
            <a:spAutoFit/>
          </a:bodyPr>
          <a:lstStyle/>
          <a:p>
            <a:endParaRPr lang="en-US"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3077E55-8144-AF4B-8E4E-02552BD06981}"/>
                  </a:ext>
                </a:extLst>
              </p:cNvPr>
              <p:cNvSpPr txBox="1"/>
              <p:nvPr/>
            </p:nvSpPr>
            <p:spPr>
              <a:xfrm>
                <a:off x="581192" y="5817600"/>
                <a:ext cx="7330908" cy="566502"/>
              </a:xfrm>
              <a:prstGeom prst="rect">
                <a:avLst/>
              </a:prstGeom>
              <a:noFill/>
            </p:spPr>
            <p:txBody>
              <a:bodyPr wrap="square" rtlCol="0">
                <a:spAutoFit/>
              </a:bodyPr>
              <a:lstStyle/>
              <a:p>
                <a14:m>
                  <m:oMath xmlns:m="http://schemas.openxmlformats.org/officeDocument/2006/math">
                    <m:r>
                      <a:rPr lang="en-US" b="0" i="1" smtClean="0">
                        <a:latin typeface="Cambria Math" panose="02040503050406030204" pitchFamily="18" charset="0"/>
                      </a:rPr>
                      <m:t>𝜉</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oMath>
                </a14:m>
                <a:r>
                  <a:rPr lang="en-US" dirty="0"/>
                  <a:t> fitted to power law </a:t>
                </a:r>
                <a14:m>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𝑟</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den>
                            </m:f>
                          </m:e>
                        </m:d>
                      </m:e>
                      <m:sup>
                        <m:r>
                          <a:rPr lang="en-US" b="0" i="1" smtClean="0">
                            <a:latin typeface="Cambria Math" panose="02040503050406030204" pitchFamily="18" charset="0"/>
                          </a:rPr>
                          <m:t>−</m:t>
                        </m:r>
                        <m:r>
                          <a:rPr lang="en-US" b="0" i="1" smtClean="0">
                            <a:latin typeface="Cambria Math" panose="02040503050406030204" pitchFamily="18" charset="0"/>
                          </a:rPr>
                          <m:t>𝛾</m:t>
                        </m:r>
                      </m:sup>
                    </m:sSup>
                  </m:oMath>
                </a14:m>
                <a:r>
                  <a:rPr lang="en-US" dirty="0"/>
                  <a:t>with </a:t>
                </a:r>
                <a14:m>
                  <m:oMath xmlns:m="http://schemas.openxmlformats.org/officeDocument/2006/math">
                    <m:r>
                      <a:rPr lang="en-US" b="0" i="1" smtClean="0">
                        <a:latin typeface="Cambria Math" panose="02040503050406030204" pitchFamily="18" charset="0"/>
                      </a:rPr>
                      <m:t>𝛾</m:t>
                    </m:r>
                  </m:oMath>
                </a14:m>
                <a:r>
                  <a:rPr lang="en-US" dirty="0"/>
                  <a:t> fixed at 2 based on previous fittings.</a:t>
                </a:r>
              </a:p>
            </p:txBody>
          </p:sp>
        </mc:Choice>
        <mc:Fallback xmlns="">
          <p:sp>
            <p:nvSpPr>
              <p:cNvPr id="14" name="TextBox 13">
                <a:extLst>
                  <a:ext uri="{FF2B5EF4-FFF2-40B4-BE49-F238E27FC236}">
                    <a16:creationId xmlns:a16="http://schemas.microsoft.com/office/drawing/2014/main" id="{13077E55-8144-AF4B-8E4E-02552BD06981}"/>
                  </a:ext>
                </a:extLst>
              </p:cNvPr>
              <p:cNvSpPr txBox="1">
                <a:spLocks noRot="1" noChangeAspect="1" noMove="1" noResize="1" noEditPoints="1" noAdjustHandles="1" noChangeArrowheads="1" noChangeShapeType="1" noTextEdit="1"/>
              </p:cNvSpPr>
              <p:nvPr/>
            </p:nvSpPr>
            <p:spPr>
              <a:xfrm>
                <a:off x="581192" y="5817600"/>
                <a:ext cx="7330908" cy="566502"/>
              </a:xfrm>
              <a:prstGeom prst="rect">
                <a:avLst/>
              </a:prstGeom>
              <a:blipFill>
                <a:blip r:embed="rId6"/>
                <a:stretch>
                  <a:fillRect l="-173"/>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D232A03B-9158-A743-BABE-649ACE49E321}"/>
              </a:ext>
            </a:extLst>
          </p:cNvPr>
          <p:cNvSpPr txBox="1"/>
          <p:nvPr/>
        </p:nvSpPr>
        <p:spPr>
          <a:xfrm>
            <a:off x="1584000" y="2178000"/>
            <a:ext cx="1263558" cy="370800"/>
          </a:xfrm>
          <a:prstGeom prst="rect">
            <a:avLst/>
          </a:prstGeom>
          <a:solidFill>
            <a:schemeClr val="bg1"/>
          </a:solidFill>
        </p:spPr>
        <p:txBody>
          <a:bodyPr wrap="square" rtlCol="0">
            <a:spAutoFit/>
          </a:bodyPr>
          <a:lstStyle/>
          <a:p>
            <a:pPr algn="ctr"/>
            <a:r>
              <a:rPr lang="en-US" dirty="0"/>
              <a:t>z=0.25</a:t>
            </a:r>
          </a:p>
        </p:txBody>
      </p:sp>
      <p:sp>
        <p:nvSpPr>
          <p:cNvPr id="15" name="TextBox 14">
            <a:extLst>
              <a:ext uri="{FF2B5EF4-FFF2-40B4-BE49-F238E27FC236}">
                <a16:creationId xmlns:a16="http://schemas.microsoft.com/office/drawing/2014/main" id="{EEE0C7F0-9AF5-724B-8C9C-D048523D8FFD}"/>
              </a:ext>
            </a:extLst>
          </p:cNvPr>
          <p:cNvSpPr txBox="1"/>
          <p:nvPr/>
        </p:nvSpPr>
        <p:spPr>
          <a:xfrm>
            <a:off x="5713200" y="2178000"/>
            <a:ext cx="1263558" cy="369332"/>
          </a:xfrm>
          <a:prstGeom prst="rect">
            <a:avLst/>
          </a:prstGeom>
          <a:solidFill>
            <a:schemeClr val="bg1"/>
          </a:solidFill>
        </p:spPr>
        <p:txBody>
          <a:bodyPr wrap="square" rtlCol="0">
            <a:spAutoFit/>
          </a:bodyPr>
          <a:lstStyle/>
          <a:p>
            <a:pPr algn="ctr"/>
            <a:r>
              <a:rPr lang="en-US" dirty="0"/>
              <a:t>z=0.5</a:t>
            </a:r>
          </a:p>
        </p:txBody>
      </p:sp>
      <p:sp>
        <p:nvSpPr>
          <p:cNvPr id="16" name="TextBox 15">
            <a:extLst>
              <a:ext uri="{FF2B5EF4-FFF2-40B4-BE49-F238E27FC236}">
                <a16:creationId xmlns:a16="http://schemas.microsoft.com/office/drawing/2014/main" id="{21CFE924-C89D-D14C-B814-884C74AED4BA}"/>
              </a:ext>
            </a:extLst>
          </p:cNvPr>
          <p:cNvSpPr txBox="1"/>
          <p:nvPr/>
        </p:nvSpPr>
        <p:spPr>
          <a:xfrm>
            <a:off x="9802800" y="2178000"/>
            <a:ext cx="1263558" cy="369332"/>
          </a:xfrm>
          <a:prstGeom prst="rect">
            <a:avLst/>
          </a:prstGeom>
          <a:solidFill>
            <a:schemeClr val="bg1"/>
          </a:solidFill>
        </p:spPr>
        <p:txBody>
          <a:bodyPr wrap="square" rtlCol="0">
            <a:spAutoFit/>
          </a:bodyPr>
          <a:lstStyle/>
          <a:p>
            <a:pPr algn="ctr"/>
            <a:r>
              <a:rPr lang="en-US" dirty="0"/>
              <a:t>z=0.75</a:t>
            </a:r>
          </a:p>
        </p:txBody>
      </p:sp>
    </p:spTree>
    <p:extLst>
      <p:ext uri="{BB962C8B-B14F-4D97-AF65-F5344CB8AC3E}">
        <p14:creationId xmlns:p14="http://schemas.microsoft.com/office/powerpoint/2010/main" val="2532576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3875DF86-5B6F-DE4E-B57E-B001CC02D02F}"/>
                  </a:ext>
                </a:extLst>
              </p:cNvPr>
              <p:cNvSpPr>
                <a:spLocks noGrp="1"/>
              </p:cNvSpPr>
              <p:nvPr>
                <p:ph type="title"/>
              </p:nvPr>
            </p:nvSpPr>
            <p:spPr/>
            <p:txBody>
              <a:bodyPr/>
              <a:lstStyle/>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h</m:t>
                        </m:r>
                      </m:sub>
                    </m:sSub>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14</m:t>
                        </m:r>
                      </m:sup>
                    </m:sSup>
                    <m:sSup>
                      <m:sSupPr>
                        <m:ctrlPr>
                          <a:rPr lang="en-US"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h</m:t>
                        </m:r>
                      </m:e>
                      <m:sup>
                        <m:r>
                          <a:rPr lang="en-US" i="1">
                            <a:latin typeface="Cambria Math" panose="02040503050406030204" pitchFamily="18" charset="0"/>
                          </a:rPr>
                          <m:t>−1</m:t>
                        </m:r>
                      </m:sup>
                    </m:sSup>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oMath>
                </a14:m>
                <a:r>
                  <a:rPr lang="en-US" dirty="0"/>
                  <a:t> for </a:t>
                </a: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𝜴</m:t>
                        </m:r>
                      </m:e>
                      <m:sub>
                        <m:r>
                          <a:rPr lang="en-US" b="1" i="1">
                            <a:latin typeface="Cambria Math" panose="02040503050406030204" pitchFamily="18" charset="0"/>
                          </a:rPr>
                          <m:t>𝝂</m:t>
                        </m:r>
                      </m:sub>
                    </m:sSub>
                  </m:oMath>
                </a14:m>
                <a:r>
                  <a:rPr lang="en-US" b="1" dirty="0"/>
                  <a:t>-scaled model</a:t>
                </a:r>
                <a:endParaRPr lang="en-US" dirty="0"/>
              </a:p>
            </p:txBody>
          </p:sp>
        </mc:Choice>
        <mc:Fallback xmlns="">
          <p:sp>
            <p:nvSpPr>
              <p:cNvPr id="2" name="Title 1">
                <a:extLst>
                  <a:ext uri="{FF2B5EF4-FFF2-40B4-BE49-F238E27FC236}">
                    <a16:creationId xmlns:a16="http://schemas.microsoft.com/office/drawing/2014/main" id="{3875DF86-5B6F-DE4E-B57E-B001CC02D02F}"/>
                  </a:ext>
                </a:extLst>
              </p:cNvPr>
              <p:cNvSpPr>
                <a:spLocks noGrp="1" noRot="1" noChangeAspect="1" noMove="1" noResize="1" noEditPoints="1" noAdjustHandles="1" noChangeArrowheads="1" noChangeShapeType="1" noTextEdit="1"/>
              </p:cNvSpPr>
              <p:nvPr>
                <p:ph type="title"/>
              </p:nvPr>
            </p:nvSpPr>
            <p:spPr>
              <a:blipFill>
                <a:blip r:embed="rId2"/>
                <a:stretch>
                  <a:fillRect l="-230" b="-13580"/>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67A539BD-0565-EE4A-91FA-25EEE124FE76}"/>
              </a:ext>
            </a:extLst>
          </p:cNvPr>
          <p:cNvSpPr>
            <a:spLocks noGrp="1"/>
          </p:cNvSpPr>
          <p:nvPr>
            <p:ph idx="1"/>
          </p:nvPr>
        </p:nvSpPr>
        <p:spPr>
          <a:xfrm>
            <a:off x="581192" y="2180496"/>
            <a:ext cx="5265131" cy="3678303"/>
          </a:xfrm>
        </p:spPr>
        <p:txBody>
          <a:bodyPr/>
          <a:lstStyle/>
          <a:p>
            <a:r>
              <a:rPr lang="en-US" dirty="0"/>
              <a:t>CM</a:t>
            </a:r>
          </a:p>
        </p:txBody>
      </p:sp>
      <p:sp>
        <p:nvSpPr>
          <p:cNvPr id="4" name="Slide Number Placeholder 3">
            <a:extLst>
              <a:ext uri="{FF2B5EF4-FFF2-40B4-BE49-F238E27FC236}">
                <a16:creationId xmlns:a16="http://schemas.microsoft.com/office/drawing/2014/main" id="{CE56C91D-E17B-924F-AB32-4D1612ABC688}"/>
              </a:ext>
            </a:extLst>
          </p:cNvPr>
          <p:cNvSpPr>
            <a:spLocks noGrp="1"/>
          </p:cNvSpPr>
          <p:nvPr>
            <p:ph type="sldNum" sz="quarter" idx="12"/>
          </p:nvPr>
        </p:nvSpPr>
        <p:spPr/>
        <p:txBody>
          <a:bodyPr/>
          <a:lstStyle/>
          <a:p>
            <a:fld id="{540427FD-0CF2-BA4B-A240-FDDF11719DB2}" type="slidenum">
              <a:rPr lang="en-US" smtClean="0"/>
              <a:t>9</a:t>
            </a:fld>
            <a:endParaRPr lang="en-US"/>
          </a:p>
        </p:txBody>
      </p:sp>
      <p:sp>
        <p:nvSpPr>
          <p:cNvPr id="6" name="Content Placeholder 2">
            <a:extLst>
              <a:ext uri="{FF2B5EF4-FFF2-40B4-BE49-F238E27FC236}">
                <a16:creationId xmlns:a16="http://schemas.microsoft.com/office/drawing/2014/main" id="{7E9566B9-84F3-334C-B347-BB3317EBF05C}"/>
              </a:ext>
            </a:extLst>
          </p:cNvPr>
          <p:cNvSpPr txBox="1">
            <a:spLocks/>
          </p:cNvSpPr>
          <p:nvPr/>
        </p:nvSpPr>
        <p:spPr>
          <a:xfrm>
            <a:off x="6096000" y="2277834"/>
            <a:ext cx="5265131" cy="3678303"/>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dirty="0"/>
              <a:t>CM</a:t>
            </a:r>
          </a:p>
        </p:txBody>
      </p:sp>
      <p:pic>
        <p:nvPicPr>
          <p:cNvPr id="9" name="Picture 8">
            <a:extLst>
              <a:ext uri="{FF2B5EF4-FFF2-40B4-BE49-F238E27FC236}">
                <a16:creationId xmlns:a16="http://schemas.microsoft.com/office/drawing/2014/main" id="{70D28CB7-6DBB-4A42-BD22-C943C703B08D}"/>
              </a:ext>
            </a:extLst>
          </p:cNvPr>
          <p:cNvPicPr>
            <a:picLocks noChangeAspect="1"/>
          </p:cNvPicPr>
          <p:nvPr/>
        </p:nvPicPr>
        <p:blipFill>
          <a:blip r:embed="rId3"/>
          <a:stretch>
            <a:fillRect/>
          </a:stretch>
        </p:blipFill>
        <p:spPr>
          <a:xfrm>
            <a:off x="183600" y="2376000"/>
            <a:ext cx="3907601" cy="3139200"/>
          </a:xfrm>
          <a:prstGeom prst="rect">
            <a:avLst/>
          </a:prstGeom>
        </p:spPr>
      </p:pic>
      <p:pic>
        <p:nvPicPr>
          <p:cNvPr id="13" name="Picture 12">
            <a:extLst>
              <a:ext uri="{FF2B5EF4-FFF2-40B4-BE49-F238E27FC236}">
                <a16:creationId xmlns:a16="http://schemas.microsoft.com/office/drawing/2014/main" id="{C4C33D42-B417-5E41-89C1-7B257AA42245}"/>
              </a:ext>
            </a:extLst>
          </p:cNvPr>
          <p:cNvPicPr>
            <a:picLocks noChangeAspect="1"/>
          </p:cNvPicPr>
          <p:nvPr/>
        </p:nvPicPr>
        <p:blipFill>
          <a:blip r:embed="rId4"/>
          <a:stretch>
            <a:fillRect/>
          </a:stretch>
        </p:blipFill>
        <p:spPr>
          <a:xfrm>
            <a:off x="4291200" y="2376000"/>
            <a:ext cx="3907602" cy="3139200"/>
          </a:xfrm>
          <a:prstGeom prst="rect">
            <a:avLst/>
          </a:prstGeom>
        </p:spPr>
      </p:pic>
      <p:pic>
        <p:nvPicPr>
          <p:cNvPr id="15" name="Picture 14">
            <a:extLst>
              <a:ext uri="{FF2B5EF4-FFF2-40B4-BE49-F238E27FC236}">
                <a16:creationId xmlns:a16="http://schemas.microsoft.com/office/drawing/2014/main" id="{678612A9-0879-154A-B4D7-4F5D32C58D4C}"/>
              </a:ext>
            </a:extLst>
          </p:cNvPr>
          <p:cNvPicPr>
            <a:picLocks noChangeAspect="1"/>
          </p:cNvPicPr>
          <p:nvPr/>
        </p:nvPicPr>
        <p:blipFill>
          <a:blip r:embed="rId5"/>
          <a:stretch>
            <a:fillRect/>
          </a:stretch>
        </p:blipFill>
        <p:spPr>
          <a:xfrm>
            <a:off x="8197200" y="2376000"/>
            <a:ext cx="3907601" cy="3139200"/>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1EFC107-4945-F64E-831C-36A44C52AA29}"/>
                  </a:ext>
                </a:extLst>
              </p:cNvPr>
              <p:cNvSpPr txBox="1"/>
              <p:nvPr/>
            </p:nvSpPr>
            <p:spPr>
              <a:xfrm>
                <a:off x="581192" y="5817600"/>
                <a:ext cx="7330908" cy="566502"/>
              </a:xfrm>
              <a:prstGeom prst="rect">
                <a:avLst/>
              </a:prstGeom>
              <a:noFill/>
            </p:spPr>
            <p:txBody>
              <a:bodyPr wrap="square" rtlCol="0">
                <a:spAutoFit/>
              </a:bodyPr>
              <a:lstStyle/>
              <a:p>
                <a14:m>
                  <m:oMath xmlns:m="http://schemas.openxmlformats.org/officeDocument/2006/math">
                    <m:r>
                      <a:rPr lang="en-US" b="0" i="1" smtClean="0">
                        <a:latin typeface="Cambria Math" panose="02040503050406030204" pitchFamily="18" charset="0"/>
                      </a:rPr>
                      <m:t>𝜉</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oMath>
                </a14:m>
                <a:r>
                  <a:rPr lang="en-US" dirty="0"/>
                  <a:t> fitted to power law </a:t>
                </a:r>
                <a14:m>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𝑟</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den>
                            </m:f>
                          </m:e>
                        </m:d>
                      </m:e>
                      <m:sup>
                        <m:r>
                          <a:rPr lang="en-US" b="0" i="1" smtClean="0">
                            <a:latin typeface="Cambria Math" panose="02040503050406030204" pitchFamily="18" charset="0"/>
                          </a:rPr>
                          <m:t>−</m:t>
                        </m:r>
                        <m:r>
                          <a:rPr lang="en-US" b="0" i="1" smtClean="0">
                            <a:latin typeface="Cambria Math" panose="02040503050406030204" pitchFamily="18" charset="0"/>
                          </a:rPr>
                          <m:t>𝛾</m:t>
                        </m:r>
                      </m:sup>
                    </m:sSup>
                  </m:oMath>
                </a14:m>
                <a:r>
                  <a:rPr lang="en-US" dirty="0"/>
                  <a:t>with </a:t>
                </a:r>
                <a14:m>
                  <m:oMath xmlns:m="http://schemas.openxmlformats.org/officeDocument/2006/math">
                    <m:r>
                      <a:rPr lang="en-US" b="0" i="1" smtClean="0">
                        <a:latin typeface="Cambria Math" panose="02040503050406030204" pitchFamily="18" charset="0"/>
                      </a:rPr>
                      <m:t>𝛾</m:t>
                    </m:r>
                  </m:oMath>
                </a14:m>
                <a:r>
                  <a:rPr lang="en-US" dirty="0"/>
                  <a:t> fixed at 2 based on previous fittings.</a:t>
                </a:r>
              </a:p>
            </p:txBody>
          </p:sp>
        </mc:Choice>
        <mc:Fallback xmlns="">
          <p:sp>
            <p:nvSpPr>
              <p:cNvPr id="16" name="TextBox 15">
                <a:extLst>
                  <a:ext uri="{FF2B5EF4-FFF2-40B4-BE49-F238E27FC236}">
                    <a16:creationId xmlns:a16="http://schemas.microsoft.com/office/drawing/2014/main" id="{31EFC107-4945-F64E-831C-36A44C52AA29}"/>
                  </a:ext>
                </a:extLst>
              </p:cNvPr>
              <p:cNvSpPr txBox="1">
                <a:spLocks noRot="1" noChangeAspect="1" noMove="1" noResize="1" noEditPoints="1" noAdjustHandles="1" noChangeArrowheads="1" noChangeShapeType="1" noTextEdit="1"/>
              </p:cNvSpPr>
              <p:nvPr/>
            </p:nvSpPr>
            <p:spPr>
              <a:xfrm>
                <a:off x="581192" y="5817600"/>
                <a:ext cx="7330908" cy="566502"/>
              </a:xfrm>
              <a:prstGeom prst="rect">
                <a:avLst/>
              </a:prstGeom>
              <a:blipFill>
                <a:blip r:embed="rId6"/>
                <a:stretch>
                  <a:fillRect l="-173"/>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44122313-5E13-3D42-9DCF-A15921E8E238}"/>
              </a:ext>
            </a:extLst>
          </p:cNvPr>
          <p:cNvSpPr txBox="1"/>
          <p:nvPr/>
        </p:nvSpPr>
        <p:spPr>
          <a:xfrm>
            <a:off x="5713200" y="2178000"/>
            <a:ext cx="1263558" cy="369332"/>
          </a:xfrm>
          <a:prstGeom prst="rect">
            <a:avLst/>
          </a:prstGeom>
          <a:solidFill>
            <a:schemeClr val="bg1"/>
          </a:solidFill>
        </p:spPr>
        <p:txBody>
          <a:bodyPr wrap="square" rtlCol="0">
            <a:spAutoFit/>
          </a:bodyPr>
          <a:lstStyle/>
          <a:p>
            <a:pPr algn="ctr"/>
            <a:r>
              <a:rPr lang="en-US" dirty="0"/>
              <a:t>z=0.5</a:t>
            </a:r>
          </a:p>
        </p:txBody>
      </p:sp>
      <p:sp>
        <p:nvSpPr>
          <p:cNvPr id="12" name="TextBox 11">
            <a:extLst>
              <a:ext uri="{FF2B5EF4-FFF2-40B4-BE49-F238E27FC236}">
                <a16:creationId xmlns:a16="http://schemas.microsoft.com/office/drawing/2014/main" id="{D91D4124-8BAA-A648-A4D4-91266C47FDDB}"/>
              </a:ext>
            </a:extLst>
          </p:cNvPr>
          <p:cNvSpPr txBox="1"/>
          <p:nvPr/>
        </p:nvSpPr>
        <p:spPr>
          <a:xfrm>
            <a:off x="1584000" y="2178000"/>
            <a:ext cx="1263558" cy="370800"/>
          </a:xfrm>
          <a:prstGeom prst="rect">
            <a:avLst/>
          </a:prstGeom>
          <a:solidFill>
            <a:schemeClr val="bg1"/>
          </a:solidFill>
        </p:spPr>
        <p:txBody>
          <a:bodyPr wrap="square" rtlCol="0">
            <a:spAutoFit/>
          </a:bodyPr>
          <a:lstStyle/>
          <a:p>
            <a:pPr algn="ctr"/>
            <a:r>
              <a:rPr lang="en-US" dirty="0"/>
              <a:t>z=0.25</a:t>
            </a:r>
          </a:p>
        </p:txBody>
      </p:sp>
      <p:sp>
        <p:nvSpPr>
          <p:cNvPr id="14" name="TextBox 13">
            <a:extLst>
              <a:ext uri="{FF2B5EF4-FFF2-40B4-BE49-F238E27FC236}">
                <a16:creationId xmlns:a16="http://schemas.microsoft.com/office/drawing/2014/main" id="{78FF60EF-03CE-FD48-9D99-652675A6E2A5}"/>
              </a:ext>
            </a:extLst>
          </p:cNvPr>
          <p:cNvSpPr txBox="1"/>
          <p:nvPr/>
        </p:nvSpPr>
        <p:spPr>
          <a:xfrm>
            <a:off x="9802800" y="2178000"/>
            <a:ext cx="1263558" cy="369332"/>
          </a:xfrm>
          <a:prstGeom prst="rect">
            <a:avLst/>
          </a:prstGeom>
          <a:solidFill>
            <a:schemeClr val="bg1"/>
          </a:solidFill>
        </p:spPr>
        <p:txBody>
          <a:bodyPr wrap="square" rtlCol="0">
            <a:spAutoFit/>
          </a:bodyPr>
          <a:lstStyle/>
          <a:p>
            <a:pPr algn="ctr"/>
            <a:r>
              <a:rPr lang="en-US" dirty="0"/>
              <a:t>z=0.75</a:t>
            </a:r>
          </a:p>
        </p:txBody>
      </p:sp>
    </p:spTree>
    <p:extLst>
      <p:ext uri="{BB962C8B-B14F-4D97-AF65-F5344CB8AC3E}">
        <p14:creationId xmlns:p14="http://schemas.microsoft.com/office/powerpoint/2010/main" val="3475914665"/>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{13BDCA48-0852-2246-B837-C147FF727790}tf10001123</Template>
  <TotalTime>15527</TotalTime>
  <Words>1498</Words>
  <Application>Microsoft Macintosh PowerPoint</Application>
  <PresentationFormat>Widescreen</PresentationFormat>
  <Paragraphs>175</Paragraphs>
  <Slides>23</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Adobe Arabic</vt:lpstr>
      <vt:lpstr>Arial</vt:lpstr>
      <vt:lpstr>Calibri</vt:lpstr>
      <vt:lpstr>Cambria</vt:lpstr>
      <vt:lpstr>Cambria Math</vt:lpstr>
      <vt:lpstr>Corbel</vt:lpstr>
      <vt:lpstr>Gill Sans MT</vt:lpstr>
      <vt:lpstr>Wingdings 2</vt:lpstr>
      <vt:lpstr>Dividend</vt:lpstr>
      <vt:lpstr>Measuring Relic Neutrino Effects Against Galaxy Cluster Formation Simulations</vt:lpstr>
      <vt:lpstr>PowerPoint Presentation</vt:lpstr>
      <vt:lpstr>PowerPoint Presentation</vt:lpstr>
      <vt:lpstr>PowerPoint Presentation</vt:lpstr>
      <vt:lpstr>Project Motivation</vt:lpstr>
      <vt:lpstr>PowerPoint Presentation</vt:lpstr>
      <vt:lpstr>PowerPoint Presentation</vt:lpstr>
      <vt:lpstr>M_h≥1×〖10〗^14 〖 h〗^(-1) M_⊙ for conventional model</vt:lpstr>
      <vt:lpstr>M_h≥1×〖10〗^14 〖 h〗^(-1) M_⊙ for Ω_ν-scaled model</vt:lpstr>
      <vt:lpstr>PowerPoint Presentation</vt:lpstr>
      <vt:lpstr>PowerPoint Presentation</vt:lpstr>
      <vt:lpstr>PowerPoint Presentation</vt:lpstr>
      <vt:lpstr>PowerPoint Presentation</vt:lpstr>
      <vt:lpstr>PowerPoint Presentation</vt:lpstr>
      <vt:lpstr>Conclusion</vt:lpstr>
      <vt:lpstr>Supplementary Materials</vt:lpstr>
      <vt:lpstr>PowerPoint Presentation</vt:lpstr>
      <vt:lpstr>PowerPoint Presentation</vt:lpstr>
      <vt:lpstr>PowerPoint Presentation</vt:lpstr>
      <vt:lpstr>Simulation technicalities</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Optimizing the Detection of Neutrino Mass  using Galaxy Clusters</dc:title>
  <dc:creator>Anthony Au</dc:creator>
  <cp:lastModifiedBy>Anthony Au</cp:lastModifiedBy>
  <cp:revision>127</cp:revision>
  <cp:lastPrinted>2025-01-08T07:21:08Z</cp:lastPrinted>
  <dcterms:created xsi:type="dcterms:W3CDTF">2023-02-20T11:21:12Z</dcterms:created>
  <dcterms:modified xsi:type="dcterms:W3CDTF">2025-01-15T01:27:20Z</dcterms:modified>
</cp:coreProperties>
</file>