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notesSlides/notesSlide2.xml" ContentType="application/vnd.openxmlformats-officedocument.presentationml.notesSlide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6"/>
  </p:notesMasterIdLst>
  <p:sldIdLst>
    <p:sldId id="256" r:id="rId5"/>
    <p:sldId id="263" r:id="rId6"/>
    <p:sldId id="264" r:id="rId7"/>
    <p:sldId id="258" r:id="rId8"/>
    <p:sldId id="267" r:id="rId9"/>
    <p:sldId id="266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316" r:id="rId18"/>
    <p:sldId id="320" r:id="rId19"/>
    <p:sldId id="278" r:id="rId20"/>
    <p:sldId id="318" r:id="rId21"/>
    <p:sldId id="321" r:id="rId22"/>
    <p:sldId id="322" r:id="rId23"/>
    <p:sldId id="279" r:id="rId24"/>
    <p:sldId id="302" r:id="rId25"/>
    <p:sldId id="282" r:id="rId26"/>
    <p:sldId id="303" r:id="rId27"/>
    <p:sldId id="284" r:id="rId28"/>
    <p:sldId id="285" r:id="rId29"/>
    <p:sldId id="307" r:id="rId30"/>
    <p:sldId id="308" r:id="rId31"/>
    <p:sldId id="286" r:id="rId32"/>
    <p:sldId id="324" r:id="rId33"/>
    <p:sldId id="288" r:id="rId34"/>
    <p:sldId id="298" r:id="rId35"/>
    <p:sldId id="319" r:id="rId36"/>
    <p:sldId id="304" r:id="rId37"/>
    <p:sldId id="295" r:id="rId38"/>
    <p:sldId id="296" r:id="rId39"/>
    <p:sldId id="305" r:id="rId40"/>
    <p:sldId id="271" r:id="rId41"/>
    <p:sldId id="299" r:id="rId42"/>
    <p:sldId id="300" r:id="rId43"/>
    <p:sldId id="313" r:id="rId44"/>
    <p:sldId id="315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69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F758C5-695F-4FDD-83A4-F28CF1BE571E}" v="24" dt="2025-01-15T01:55:17.2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>
        <p:scale>
          <a:sx n="50" d="100"/>
          <a:sy n="50" d="100"/>
        </p:scale>
        <p:origin x="1795" y="7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12.53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44,'4'0,"4"-4,5-1,4 1,-1-3,0-1,1 2,2 2,0 1,1 1,1 2,0 0,1 0,-1 0,0 0,-3 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5.1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1,'4'0,"5"0,8 0,10 0,3 0,0 0,0 0,-2 0,-2 0,-2 0,-5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1.7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0,'8'0,"6"0,4 0,3 0,2 0,1 0,0 4,-1 1,0 0,0-1,0-1,-4-1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3.1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0,'7'0,"7"0,9 0,7 4,7 1,0 0,-2-1,-3-1,-3-2,-3 4,-2 0,-2 0,-3-2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4.2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0,'4'0,"5"0,5 0,3 0,3 0,6 0,2 0,0 4,7 1,1 0,-6-1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5.1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1,'4'0,"5"0,8 0,10 0,3 0,0 0,0 0,-2 0,-2 0,-2 0,-5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1.7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0,'8'0,"6"0,4 0,3 0,2 0,1 0,0 4,-1 1,0 0,0-1,0-1,-4-1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3.1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0,'7'0,"7"0,9 0,7 4,7 1,0 0,-2-1,-3-1,-3-2,-3 4,-2 0,-2 0,-3-2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4.2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0,'4'0,"5"0,5 0,3 0,3 0,6 0,2 0,0 4,7 1,1 0,-6-1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5.16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1,'4'0,"5"0,8 0,10 0,3 0,0 0,0 0,-2 0,-2 0,-2 0,-5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15.1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29,'265'13,"-159"-5,176-8,92-44,-109 38,-185 7,-53-1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13.99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22,'4'0,"4"0,5 0,4 0,2 0,2 0,1 0,0 0,0 0,0 0,0 0,-1 0,1 0,-5-4,-4-4,-4-2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20.3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1,'5'0,"5"0,6 0,14 0,6 0,6 0,5 0,4 0,1 0,6 0,-2 0,-7 0,-6 0,-12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23.66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54,'908'-20,"-251"12,-389 11,671-4,-899 0,59-12,-58 7,52-2,-71 8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15.1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29,'265'13,"-159"-5,176-8,92-44,-109 38,-185 7,-53-1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20.3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1,'5'0,"5"0,6 0,14 0,6 0,6 0,5 0,4 0,1 0,6 0,-2 0,-7 0,-6 0,-12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06:23.66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54,'908'-20,"-251"12,-389 11,671-4,-899 0,59-12,-58 7,52-2,-71 8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11:40.15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28,'111'-15,"784"2,-549 16,2116-3,-2440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11:42.3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1,'329'14,"3"0,21-15,240 2,-264 25,37 1,691-28,-1026-1,59-10,-59 6,57-3,90 10,-151-1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3:04.59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0,'4'0,"7"0,5 0,5 0,8 0,7 0,3 0,8 0,0 0,-2 0,-6 0,-8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3:05.6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1,'4'0,"6"0,16 0,11 0,8 0,2 0,-3 0,5 0,-2 0,-4 0,-5 0,-4 0,-4 4,-3 2,0 0,-2-2,-4-1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3:07.09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0,'5'0,"9"0,13 0,15 0,13 0,7 5,1 1,-5 0,-8-1,-8-2,-6-1,-10 4,-9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15.0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0,'3'0,"6"0,4 0,3 0,4 0,1 0,1 0,-1 0,1 0,0 0,0 0,0 0,-5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3:08.4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0,'427'0,"-418"1,0 0,-1 1,1-1,0 2,-1-1,1 1,-1 1,12 5,-10-4,0 0,1-1,-1 0,18 3,-8-4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26.80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1,'4'0,"15"0,9 4,9 2,2 4,4 5,-1 0,1-2,3-4,-3-3,-8-3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27.37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1,'5'0,"5"0,10 0,12 0,3 0,2 5,-2 1,-2-1,-7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28.31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0,'4'0,"11"0,12 0,5 0,7 0,6 0,4 0,-2 0,-5 0,-8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28.93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1,'5'0,"10"0,7 0,5 0,2 0,0 0,0 0,0 0,-1 0,-1 0,0 0,0 0,-1 0,-4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0.04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1,'5'0,"5"0,6 0,5 0,3 0,2 0,1 0,0 0,6 0,0 0,-4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1.03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0,'9'0,"7"0,6 0,3 0,3 0,0 0,0 0,-5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2.57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54,'5'0,"5"0,10 0,7 0,3-4,5-2,2 0,-2-3,-1 0,-3 1,-2 3,3 1,1 2,3 1,-4 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3.64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1,'4'0,"2"4,5 2,8 0,7-2,2-1,6-1,2-1,-1 0,-2-1,-2-1,-2 1,-1 0,-1 4,-5 2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4.3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0,'530'0,"-506"0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17.12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0,'5'1,"1"0,0 0,-1 1,1 0,-1 0,7 3,4 2,25 8,74 40,-78-34,63 33,-87-49,0 0,0-1,0-1,0 0,0 0,20 0,-14-2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2:21:37.92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1,'5'0,"5"0,6 0,5 0,3 0,2 0,6 0,1 0,1 0,-2 0,-2 0,-1 0,-6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11:48.1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22,'592'2,"609"-5,-900-12,-233 10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11:48.68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0,'72'23,"1"-4,114 16,149-4,-184-20,690 5,-574-18,-243 1,-40 1,-21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11:49.26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1,'0'3,"1"-1,-1 1,1 0,0-1,0 1,0-1,0 1,1-1,-1 1,0-1,1 0,0 0,0 0,0 0,-1 0,2 0,-1 0,0-1,0 1,0-1,1 0,-1 1,5 0,9 5,0-1,26 7,-30-10,95 24,2-6,118 9,222-5,-268-17,-54-1,25 2,183-13,-149-10,-160 12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11:49.83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0,'4'7,"1"-1,1-1,-1 1,1-1,0 0,0 0,1-1,-1 0,1 0,0 0,0-1,8 3,-7-3,28 13,2-3,0-1,66 13,125 5,-49-8,-54-6,184-1,124-28,-129-7,-196 10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22:44.9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1,'480'0,"-449"2,0 1,0 2,54 16,-3-1,81 29,-142-45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13T15:22:46.53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2,'121'-2,"131"5,-163 10,-57-8,58 4,-35-8,85 13,-81-7,108-2,-143-5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18.70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0,'403'0,"-385"0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6T21:44:20.42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147 1,'-4'0,"-4"0,-5 0,0 3,-2 2,-1 0,2 2,-1 0,-1-1,-1-1,1-2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1.7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0,'8'0,"6"0,4 0,3 0,2 0,1 0,0 4,-1 1,0 0,0-1,0-1,-4-1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3.19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0,'7'0,"7"0,9 0,7 4,7 1,0 0,-2-1,-3-1,-3-2,-3 4,-2 0,-2 0,-3-2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9-03T11:49:14.2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0,'4'0,"5"0,5 0,3 0,3 0,6 0,2 0,0 4,7 1,1 0,-6-1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ECA6-8CD9-4966-9499-C0C405A22CD9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D87CB-4B6B-424F-8E95-D04B2F167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90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D87CB-4B6B-424F-8E95-D04B2F1674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65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D87CB-4B6B-424F-8E95-D04B2F16743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9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D87CB-4B6B-424F-8E95-D04B2F16743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66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71A53C-F2A5-A44E-531C-3E87BF236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BE1F1E-5E11-DAC1-FF6A-0802C3B9D2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030133-B17A-57BD-9FBA-023D745691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D731F-8293-434D-9714-FE7EBC9485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2D87CB-4B6B-424F-8E95-D04B2F16743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8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7F4CE-142E-742E-827D-6BC107096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522A8-5C1E-267D-3E7C-10731E8AA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8B66D-809F-5746-223E-99AF0D0F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C411D-65E8-6DDC-AFEF-ABDD49CDD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FEFA4-FE86-3C07-17A8-00138029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6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3DBD8-26C7-E5AE-3128-67A58CEF2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98612F-7A43-E776-050B-ABB552956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A609C-5CD4-BDC5-71A4-69F9722D6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3595A-42F3-6042-EBD9-81FF4C4D2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113A0-290B-893B-2CCF-F1D8ACF10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5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A0B3E0-1F0D-C20B-7E0B-96ECCC3BDF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121242-18AA-58E6-32E2-F3336346B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B9E1D-CCC4-BB64-21B8-1C7202B79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EE1FC-75B4-45B4-F149-33575D300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BDDB0-F5F4-EA01-6FA5-BE7D97A8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6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44203-37B1-937A-BF5C-82F7BD8A8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B3CB2-B165-7B56-4648-C40290264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850B2-4A1A-CA79-AA2A-C6366EC1B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949D0D-4BFF-C012-784C-81DB0B3FE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67669-8373-5542-1C5E-A77551422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87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E244D-D61A-F5F7-C32D-9AB1C767B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85FA9-3394-25E3-DB58-5A479A009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06F26B-E2C9-47D3-2022-C95AAC420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C75BD-8A52-83A8-E427-8D450478F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ACE3B-736F-3F76-DE88-AAF20CBA2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37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ABF9-8E99-DD92-1D54-DABC8827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04B02-F5EC-B4AB-B744-EECD1C224C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67BF-2512-5746-0E28-7C0C56A62E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7D72B0-48DE-F0B4-5BFE-74EA395FB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B30C55-E111-B5C4-1EF8-87616BB11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501AF-1565-8FF0-2912-89289097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98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B802F-8B8A-D97A-0337-BF49D5B4B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C7701-B207-B039-32CF-6C4FF2CA8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A04ED6-8294-042F-50F8-A924C73C9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BC6E22-4B74-888F-AC17-9075DCF0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333526-4985-F7C6-B652-E33BC96DE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85FFF3-1E63-EEDD-B116-2B7D13FA8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310E05-BA51-59B0-8348-A3191D37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9E832-890C-69B5-D34B-D7BB6CFAA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D7E33-F323-0996-3B7B-457DEEAC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2A4F91-652A-9216-3B3D-042C9B2A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30EA4-D5D9-46D9-3B2B-8051FA5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575F1F-BE25-67FA-B244-980C4EB5D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89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5E7FE0-1329-9C2C-CC24-7ECE1E19C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97AB9-D2F7-156D-BB66-7E4BB5A5A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79FAE-9567-672A-05CA-CA801FA71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9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0F73-35B3-8122-AE9D-5BE575DA6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D6480-CFF0-11AA-17EF-9737E0392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6D29A6-0659-D600-3F70-6866C2AF54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53CD4-B3EA-43BB-4713-379A01FBA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5D25D2-4FDF-A316-FD7C-78F0FD1BB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FCE6E-A9B9-47A1-D9D1-E323102BE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4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FF43A-5471-D123-FD93-7A2A8C419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21A5E2-E71E-C3FD-B6FA-FF8A3683D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393B92-0B46-25E1-7918-A1119FEECB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D8B74-5E0E-C227-BA5E-EA8D6F852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8ACD8-97D9-3ECD-D7FF-E46A30E42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0DE6D1-0E70-9E8C-B99D-B95792D27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49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335EC3-8BE1-5401-028C-04429D98B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5707A-06D4-7C82-7CF6-514013EC3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73452-0F72-3091-8E6C-F2712264E2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66CA59-26C3-4B3C-A094-2807686A40FB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9FD46-0FD2-6257-4A15-3A6692E67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EADA-0297-24EB-A5A5-C619801FA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122677-A096-4350-AEAA-BE676DDAA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93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customXml" Target="../ink/ink4.xml"/><Relationship Id="rId1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ustomXml" Target="../ink/ink10.xml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12" Type="http://schemas.openxmlformats.org/officeDocument/2006/relationships/image" Target="../media/image35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9.xml"/><Relationship Id="rId11" Type="http://schemas.openxmlformats.org/officeDocument/2006/relationships/image" Target="../media/image34.png"/><Relationship Id="rId5" Type="http://schemas.openxmlformats.org/officeDocument/2006/relationships/image" Target="../media/image30.png"/><Relationship Id="rId10" Type="http://schemas.openxmlformats.org/officeDocument/2006/relationships/image" Target="../media/image33.png"/><Relationship Id="rId4" Type="http://schemas.openxmlformats.org/officeDocument/2006/relationships/customXml" Target="../ink/ink8.xml"/><Relationship Id="rId9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3.xml"/><Relationship Id="rId3" Type="http://schemas.openxmlformats.org/officeDocument/2006/relationships/image" Target="../media/image37.png"/><Relationship Id="rId7" Type="http://schemas.openxmlformats.org/officeDocument/2006/relationships/image" Target="../media/image300.png"/><Relationship Id="rId12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2.xml"/><Relationship Id="rId11" Type="http://schemas.openxmlformats.org/officeDocument/2006/relationships/image" Target="../media/image320.png"/><Relationship Id="rId5" Type="http://schemas.openxmlformats.org/officeDocument/2006/relationships/image" Target="../media/image290.png"/><Relationship Id="rId10" Type="http://schemas.openxmlformats.org/officeDocument/2006/relationships/customXml" Target="../ink/ink14.xml"/><Relationship Id="rId4" Type="http://schemas.openxmlformats.org/officeDocument/2006/relationships/customXml" Target="../ink/ink11.xml"/><Relationship Id="rId9" Type="http://schemas.openxmlformats.org/officeDocument/2006/relationships/image" Target="../media/image3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33.png"/><Relationship Id="rId3" Type="http://schemas.openxmlformats.org/officeDocument/2006/relationships/image" Target="../media/image37.png"/><Relationship Id="rId7" Type="http://schemas.openxmlformats.org/officeDocument/2006/relationships/image" Target="../media/image300.png"/><Relationship Id="rId12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11" Type="http://schemas.openxmlformats.org/officeDocument/2006/relationships/image" Target="../media/image320.png"/><Relationship Id="rId5" Type="http://schemas.openxmlformats.org/officeDocument/2006/relationships/image" Target="../media/image290.png"/><Relationship Id="rId15" Type="http://schemas.openxmlformats.org/officeDocument/2006/relationships/image" Target="../media/image35.png"/><Relationship Id="rId10" Type="http://schemas.openxmlformats.org/officeDocument/2006/relationships/customXml" Target="../ink/ink18.xml"/><Relationship Id="rId4" Type="http://schemas.openxmlformats.org/officeDocument/2006/relationships/customXml" Target="../ink/ink15.xml"/><Relationship Id="rId9" Type="http://schemas.openxmlformats.org/officeDocument/2006/relationships/image" Target="../media/image310.png"/><Relationship Id="rId1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customXml" Target="../ink/ink20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22.png"/><Relationship Id="rId5" Type="http://schemas.openxmlformats.org/officeDocument/2006/relationships/customXml" Target="../ink/ink19.xml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customXml" Target="../ink/ink2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customXml" Target="../ink/ink23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22.png"/><Relationship Id="rId5" Type="http://schemas.openxmlformats.org/officeDocument/2006/relationships/customXml" Target="../ink/ink22.xml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customXml" Target="../ink/ink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6.xml"/><Relationship Id="rId5" Type="http://schemas.openxmlformats.org/officeDocument/2006/relationships/image" Target="../media/image47.png"/><Relationship Id="rId4" Type="http://schemas.openxmlformats.org/officeDocument/2006/relationships/customXml" Target="../ink/ink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customXml" Target="../ink/ink28.xml"/><Relationship Id="rId12" Type="http://schemas.openxmlformats.org/officeDocument/2006/relationships/image" Target="../media/image6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customXml" Target="../ink/ink30.xml"/><Relationship Id="rId5" Type="http://schemas.openxmlformats.org/officeDocument/2006/relationships/customXml" Target="../ink/ink27.xml"/><Relationship Id="rId10" Type="http://schemas.openxmlformats.org/officeDocument/2006/relationships/image" Target="../media/image67.png"/><Relationship Id="rId4" Type="http://schemas.openxmlformats.org/officeDocument/2006/relationships/image" Target="../media/image62.png"/><Relationship Id="rId9" Type="http://schemas.openxmlformats.org/officeDocument/2006/relationships/customXml" Target="../ink/ink2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2.xml"/><Relationship Id="rId13" Type="http://schemas.openxmlformats.org/officeDocument/2006/relationships/image" Target="../media/image74.png"/><Relationship Id="rId18" Type="http://schemas.openxmlformats.org/officeDocument/2006/relationships/customXml" Target="../ink/ink37.xml"/><Relationship Id="rId3" Type="http://schemas.openxmlformats.org/officeDocument/2006/relationships/image" Target="../media/image59.png"/><Relationship Id="rId21" Type="http://schemas.openxmlformats.org/officeDocument/2006/relationships/image" Target="../media/image78.png"/><Relationship Id="rId7" Type="http://schemas.openxmlformats.org/officeDocument/2006/relationships/image" Target="../media/image71.png"/><Relationship Id="rId12" Type="http://schemas.openxmlformats.org/officeDocument/2006/relationships/customXml" Target="../ink/ink34.xml"/><Relationship Id="rId17" Type="http://schemas.openxmlformats.org/officeDocument/2006/relationships/image" Target="../media/image76.png"/><Relationship Id="rId25" Type="http://schemas.openxmlformats.org/officeDocument/2006/relationships/image" Target="../media/image80.png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36.xml"/><Relationship Id="rId20" Type="http://schemas.openxmlformats.org/officeDocument/2006/relationships/customXml" Target="../ink/ink3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1.xml"/><Relationship Id="rId11" Type="http://schemas.openxmlformats.org/officeDocument/2006/relationships/image" Target="../media/image73.png"/><Relationship Id="rId24" Type="http://schemas.openxmlformats.org/officeDocument/2006/relationships/customXml" Target="../ink/ink40.xml"/><Relationship Id="rId5" Type="http://schemas.openxmlformats.org/officeDocument/2006/relationships/image" Target="../media/image64.png"/><Relationship Id="rId15" Type="http://schemas.openxmlformats.org/officeDocument/2006/relationships/image" Target="../media/image75.png"/><Relationship Id="rId23" Type="http://schemas.openxmlformats.org/officeDocument/2006/relationships/image" Target="../media/image79.png"/><Relationship Id="rId10" Type="http://schemas.openxmlformats.org/officeDocument/2006/relationships/customXml" Target="../ink/ink33.xml"/><Relationship Id="rId19" Type="http://schemas.openxmlformats.org/officeDocument/2006/relationships/image" Target="../media/image77.png"/><Relationship Id="rId4" Type="http://schemas.openxmlformats.org/officeDocument/2006/relationships/image" Target="../media/image63.png"/><Relationship Id="rId9" Type="http://schemas.openxmlformats.org/officeDocument/2006/relationships/image" Target="../media/image72.png"/><Relationship Id="rId14" Type="http://schemas.openxmlformats.org/officeDocument/2006/relationships/customXml" Target="../ink/ink35.xml"/><Relationship Id="rId22" Type="http://schemas.openxmlformats.org/officeDocument/2006/relationships/customXml" Target="../ink/ink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43.xml"/><Relationship Id="rId13" Type="http://schemas.openxmlformats.org/officeDocument/2006/relationships/customXml" Target="../ink/ink45.xml"/><Relationship Id="rId3" Type="http://schemas.openxmlformats.org/officeDocument/2006/relationships/image" Target="../media/image81.png"/><Relationship Id="rId7" Type="http://schemas.openxmlformats.org/officeDocument/2006/relationships/image" Target="../media/image87.png"/><Relationship Id="rId12" Type="http://schemas.openxmlformats.org/officeDocument/2006/relationships/image" Target="../media/image82.png"/><Relationship Id="rId2" Type="http://schemas.openxmlformats.org/officeDocument/2006/relationships/image" Target="../media/image70.png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2.xml"/><Relationship Id="rId11" Type="http://schemas.openxmlformats.org/officeDocument/2006/relationships/image" Target="../media/image89.png"/><Relationship Id="rId5" Type="http://schemas.openxmlformats.org/officeDocument/2006/relationships/image" Target="../media/image86.png"/><Relationship Id="rId15" Type="http://schemas.openxmlformats.org/officeDocument/2006/relationships/customXml" Target="../ink/ink46.xml"/><Relationship Id="rId10" Type="http://schemas.openxmlformats.org/officeDocument/2006/relationships/customXml" Target="../ink/ink44.xml"/><Relationship Id="rId4" Type="http://schemas.openxmlformats.org/officeDocument/2006/relationships/customXml" Target="../ink/ink41.xml"/><Relationship Id="rId9" Type="http://schemas.openxmlformats.org/officeDocument/2006/relationships/image" Target="../media/image88.png"/><Relationship Id="rId14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2AF8A-3C9F-8C97-D6E7-A70B20159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0F14E9-6BB9-73D7-3A9F-6286922EBC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orror rocking chair dark GIF on GIFER - by Vitaur">
            <a:extLst>
              <a:ext uri="{FF2B5EF4-FFF2-40B4-BE49-F238E27FC236}">
                <a16:creationId xmlns:a16="http://schemas.microsoft.com/office/drawing/2014/main" id="{CDF48BFE-6F4B-9E94-434D-D867C4D2C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46689" y="-1235242"/>
            <a:ext cx="12665043" cy="924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21919D-D86A-054D-9256-7C21083176A4}"/>
              </a:ext>
            </a:extLst>
          </p:cNvPr>
          <p:cNvSpPr txBox="1"/>
          <p:nvPr/>
        </p:nvSpPr>
        <p:spPr>
          <a:xfrm>
            <a:off x="203821" y="377915"/>
            <a:ext cx="78356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n w="38100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Does it rock?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09CF2F-C841-4E8F-1E2D-E7839FCE28C7}"/>
              </a:ext>
            </a:extLst>
          </p:cNvPr>
          <p:cNvSpPr txBox="1"/>
          <p:nvPr/>
        </p:nvSpPr>
        <p:spPr>
          <a:xfrm>
            <a:off x="-417500" y="5679912"/>
            <a:ext cx="70599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			</a:t>
            </a:r>
          </a:p>
          <a:p>
            <a:pPr algn="r"/>
            <a:r>
              <a:rPr lang="en-US" sz="24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15/01/25 </a:t>
            </a:r>
            <a:r>
              <a:rPr lang="en-US" sz="2400" dirty="0" err="1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hkust</a:t>
            </a:r>
            <a:r>
              <a:rPr lang="en-US" sz="24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 </a:t>
            </a:r>
            <a:r>
              <a:rPr lang="en-US" sz="2400" dirty="0" err="1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ias</a:t>
            </a:r>
            <a:r>
              <a:rPr lang="en-US" sz="2400" dirty="0">
                <a:ln w="9525">
                  <a:solidFill>
                    <a:schemeClr val="bg1"/>
                  </a:solidFill>
                </a:ln>
                <a:solidFill>
                  <a:srgbClr val="C00000"/>
                </a:solidFill>
                <a:latin typeface="Matura MT Script Capitals" panose="03020802060602070202" pitchFamily="66" charset="0"/>
              </a:rPr>
              <a:t> program fp2025</a:t>
            </a:r>
            <a:endParaRPr lang="en-US" sz="3200" dirty="0">
              <a:ln w="9525">
                <a:solidFill>
                  <a:schemeClr val="bg1"/>
                </a:solidFill>
              </a:ln>
              <a:solidFill>
                <a:srgbClr val="C00000"/>
              </a:solidFill>
              <a:latin typeface="Matura MT Script Capitals" panose="03020802060602070202" pitchFamily="66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07B6A48-3CD6-F2AD-F609-CD04DC26DBBB}"/>
              </a:ext>
            </a:extLst>
          </p:cNvPr>
          <p:cNvSpPr txBox="1">
            <a:spLocks/>
          </p:cNvSpPr>
          <p:nvPr/>
        </p:nvSpPr>
        <p:spPr>
          <a:xfrm>
            <a:off x="-223081" y="4806075"/>
            <a:ext cx="6870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500" b="1" dirty="0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Jason Aebischer, Valeriia Lukashenko, </a:t>
            </a:r>
          </a:p>
          <a:p>
            <a:pPr algn="r"/>
            <a:r>
              <a:rPr lang="en-US" sz="1500" b="1" dirty="0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Ben Kilminster, </a:t>
            </a:r>
            <a:r>
              <a:rPr lang="en-US" sz="1500" b="1" u="sng" dirty="0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Anson Kwok</a:t>
            </a:r>
            <a:r>
              <a:rPr lang="en-US" sz="1500" b="1" dirty="0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, Zach </a:t>
            </a:r>
            <a:r>
              <a:rPr lang="en-US" sz="1500" b="1" dirty="0" err="1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Polonshy</a:t>
            </a:r>
            <a:r>
              <a:rPr lang="en-US" sz="1500" b="1" dirty="0">
                <a:ln w="127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ucida Calligraphy" panose="03010101010101010101" pitchFamily="66" charset="0"/>
              </a:rPr>
              <a:t>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0F1273-AA86-1F9E-19D0-9AED185812C3}"/>
              </a:ext>
            </a:extLst>
          </p:cNvPr>
          <p:cNvSpPr txBox="1"/>
          <p:nvPr/>
        </p:nvSpPr>
        <p:spPr>
          <a:xfrm>
            <a:off x="468404" y="1455006"/>
            <a:ext cx="73520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3000" b="1" dirty="0">
                <a:ln w="1270">
                  <a:solidFill>
                    <a:schemeClr val="bg1"/>
                  </a:solidFill>
                </a:ln>
                <a:latin typeface="Lucida Calligraphy" panose="03010101010101010101" pitchFamily="66" charset="0"/>
              </a:rPr>
              <a:t>Time-dependent Measurement</a:t>
            </a:r>
          </a:p>
          <a:p>
            <a:pPr algn="r"/>
            <a:r>
              <a:rPr lang="en-US" sz="3000" b="1" dirty="0">
                <a:ln w="1270">
                  <a:solidFill>
                    <a:schemeClr val="bg1"/>
                  </a:solidFill>
                </a:ln>
                <a:latin typeface="Lucida Calligraphy" panose="03010101010101010101" pitchFamily="66" charset="0"/>
              </a:rPr>
              <a:t>of </a:t>
            </a:r>
            <a:r>
              <a:rPr lang="en-GB" sz="3000" b="1" i="1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  <a:cs typeface="Aharoni" panose="02010803020104030203" pitchFamily="2" charset="-79"/>
              </a:rPr>
              <a:t>B</a:t>
            </a:r>
            <a:r>
              <a:rPr lang="en-GB" sz="3000" b="1" i="1" baseline="-25000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  <a:cs typeface="Aharoni" panose="02010803020104030203" pitchFamily="2" charset="-79"/>
              </a:rPr>
              <a:t>s </a:t>
            </a:r>
            <a:r>
              <a:rPr lang="en-GB" sz="3000" b="1" i="1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  <a:cs typeface="Aharoni" panose="02010803020104030203" pitchFamily="2" charset="-79"/>
                <a:sym typeface="Wingdings" panose="05000000000000000000" pitchFamily="2" charset="2"/>
              </a:rPr>
              <a:t>&gt;</a:t>
            </a:r>
            <a:r>
              <a:rPr lang="en-GB" sz="3000" b="1" i="1" dirty="0">
                <a:ln w="1270">
                  <a:solidFill>
                    <a:schemeClr val="bg1"/>
                  </a:solidFill>
                </a:ln>
                <a:latin typeface="Lucida Calligraphy" panose="03010101010101010101" pitchFamily="66" charset="0"/>
                <a:cs typeface="Aharoni" panose="02010803020104030203" pitchFamily="2" charset="-79"/>
                <a:sym typeface="Wingdings" panose="05000000000000000000" pitchFamily="2" charset="2"/>
              </a:rPr>
              <a:t> </a:t>
            </a:r>
            <a:r>
              <a:rPr lang="el-GR" sz="3000" b="1" i="1" dirty="0">
                <a:ln w="1270">
                  <a:solidFill>
                    <a:schemeClr val="bg1"/>
                  </a:solidFill>
                </a:ln>
                <a:effectLst/>
                <a:latin typeface="Yu Gothic UI Semibold" panose="020B0700000000000000" pitchFamily="34" charset="-128"/>
                <a:ea typeface="Yu Gothic UI Semibold" panose="020B0700000000000000" pitchFamily="34" charset="-128"/>
                <a:cs typeface="Aharoni" panose="02010803020104030203" pitchFamily="2" charset="-79"/>
              </a:rPr>
              <a:t>ϕ</a:t>
            </a:r>
            <a:r>
              <a:rPr lang="en-US" sz="3000" b="1" i="1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  <a:cs typeface="Aharoni" panose="02010803020104030203" pitchFamily="2" charset="-79"/>
              </a:rPr>
              <a:t>(KK)</a:t>
            </a:r>
            <a:r>
              <a:rPr lang="en-US" sz="3000" b="1" i="1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</a:rPr>
              <a:t>µµ Decay </a:t>
            </a:r>
            <a:r>
              <a:rPr lang="en-US" sz="3000" b="1" dirty="0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</a:rPr>
              <a:t>at FCC-</a:t>
            </a:r>
            <a:r>
              <a:rPr lang="en-US" sz="3000" b="1" i="1" dirty="0" err="1">
                <a:ln w="1270">
                  <a:solidFill>
                    <a:schemeClr val="bg1"/>
                  </a:solidFill>
                </a:ln>
                <a:effectLst/>
                <a:latin typeface="Lucida Calligraphy" panose="03010101010101010101" pitchFamily="66" charset="0"/>
              </a:rPr>
              <a:t>ee</a:t>
            </a:r>
            <a:endParaRPr lang="en-US" sz="3000" b="1" i="1" dirty="0">
              <a:ln w="1270">
                <a:solidFill>
                  <a:schemeClr val="bg1"/>
                </a:solidFill>
              </a:ln>
              <a:latin typeface="Lucida Calligraphy" panose="03010101010101010101" pitchFamily="66" charset="0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59C6E0BF-6695-649B-49EC-CC1A33A9F50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8594"/>
          <a:stretch/>
        </p:blipFill>
        <p:spPr>
          <a:xfrm>
            <a:off x="10833101" y="1547045"/>
            <a:ext cx="1447799" cy="1061439"/>
          </a:xfrm>
          <a:prstGeom prst="rect">
            <a:avLst/>
          </a:prstGeo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9F2B638C-FCD8-1F76-F5B3-34D8DCA250D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r="62508"/>
          <a:stretch/>
        </p:blipFill>
        <p:spPr>
          <a:xfrm>
            <a:off x="10409511" y="6889"/>
            <a:ext cx="1782489" cy="21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603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7D790BEA-F704-DAA8-3637-6B36C22BE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Some Physics of Signal. . . . . . . . 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5EAEA6-0D4E-F8D2-FBFE-1D6D99BE1C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1" y="2752189"/>
            <a:ext cx="4339167" cy="3254375"/>
          </a:xfrm>
          <a:prstGeom prst="roundRect">
            <a:avLst>
              <a:gd name="adj" fmla="val 7931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B5DACD-77FE-42C8-B92C-2EA88F87B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666" y="2757266"/>
            <a:ext cx="4332397" cy="3249298"/>
          </a:xfrm>
          <a:prstGeom prst="roundRect">
            <a:avLst>
              <a:gd name="adj" fmla="val 9479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8B0620-D3DD-5B5E-6281-BC47A459885C}"/>
              </a:ext>
            </a:extLst>
          </p:cNvPr>
          <p:cNvSpPr txBox="1"/>
          <p:nvPr/>
        </p:nvSpPr>
        <p:spPr>
          <a:xfrm>
            <a:off x="1670648" y="2228969"/>
            <a:ext cx="2056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Kinematics</a:t>
            </a:r>
            <a:endParaRPr lang="en-US" sz="2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3BCC08-A746-E427-F890-F37A128C6A93}"/>
              </a:ext>
            </a:extLst>
          </p:cNvPr>
          <p:cNvSpPr txBox="1"/>
          <p:nvPr/>
        </p:nvSpPr>
        <p:spPr>
          <a:xfrm>
            <a:off x="5461831" y="1951970"/>
            <a:ext cx="458006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Resonances 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Tempus Sans ITC" panose="04020404030D07020202" pitchFamily="82" charset="0"/>
              </a:rPr>
              <a:t>(momentum transferred to dimuon system)</a:t>
            </a:r>
            <a:endParaRPr lang="en-US" sz="2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27459185-9365-6ABD-273F-AE285F76C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1228" y="170518"/>
            <a:ext cx="2770082" cy="1982132"/>
          </a:xfrm>
          <a:prstGeom prst="roundRect">
            <a:avLst>
              <a:gd name="adj" fmla="val 1010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429BAA-3500-0DBC-E419-1CED272ECB9E}"/>
              </a:ext>
            </a:extLst>
          </p:cNvPr>
          <p:cNvSpPr txBox="1"/>
          <p:nvPr/>
        </p:nvSpPr>
        <p:spPr>
          <a:xfrm>
            <a:off x="10939496" y="250825"/>
            <a:ext cx="988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D8E1E8"/>
                </a:solidFill>
                <a:latin typeface="Google Sans"/>
                <a:cs typeface="Aharoni" panose="02010803020104030203" pitchFamily="2" charset="-79"/>
              </a:rPr>
              <a:t>} q</a:t>
            </a:r>
            <a:r>
              <a:rPr lang="en-US" sz="2000" b="1" baseline="30000" dirty="0">
                <a:solidFill>
                  <a:srgbClr val="D8E1E8"/>
                </a:solidFill>
                <a:latin typeface="Google Sans"/>
                <a:cs typeface="Aharoni" panose="02010803020104030203" pitchFamily="2" charset="-79"/>
              </a:rPr>
              <a:t>2</a:t>
            </a:r>
            <a:endParaRPr lang="en-US" sz="2000" b="1" baseline="30000" dirty="0">
              <a:solidFill>
                <a:srgbClr val="D8E1E8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C6E5F6-DD6C-412F-79CC-1E3955716F47}"/>
              </a:ext>
            </a:extLst>
          </p:cNvPr>
          <p:cNvSpPr txBox="1"/>
          <p:nvPr/>
        </p:nvSpPr>
        <p:spPr>
          <a:xfrm rot="2011829">
            <a:off x="1463078" y="4440004"/>
            <a:ext cx="4466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7ACC2A-39D6-F27D-FF49-170187FDE0B3}"/>
              </a:ext>
            </a:extLst>
          </p:cNvPr>
          <p:cNvSpPr txBox="1"/>
          <p:nvPr/>
        </p:nvSpPr>
        <p:spPr>
          <a:xfrm rot="2011829">
            <a:off x="6261942" y="4432727"/>
            <a:ext cx="4466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69FD7B-E1D6-E286-F678-E0118B0C5564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8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34C3045F-E6C5-DF44-0054-111BFAB9A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774" y="2742373"/>
            <a:ext cx="4506964" cy="3259453"/>
          </a:xfrm>
          <a:prstGeom prst="roundRect">
            <a:avLst>
              <a:gd name="adj" fmla="val 9946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B9331078-96CC-1E30-749C-4A2DD4C79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71" y="2747111"/>
            <a:ext cx="4345937" cy="3259453"/>
          </a:xfrm>
          <a:prstGeom prst="roundRect">
            <a:avLst>
              <a:gd name="adj" fmla="val 878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5158AE-95A8-52BF-6AB5-642F18320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Some Physics of Signal. . . . . . . .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0C965F-1C30-B4CA-7C17-1EB9FBDC8817}"/>
              </a:ext>
            </a:extLst>
          </p:cNvPr>
          <p:cNvSpPr txBox="1"/>
          <p:nvPr/>
        </p:nvSpPr>
        <p:spPr>
          <a:xfrm rot="2011829">
            <a:off x="1463078" y="4440004"/>
            <a:ext cx="4466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A48EF2-D6C6-B66A-7446-1232B968405E}"/>
              </a:ext>
            </a:extLst>
          </p:cNvPr>
          <p:cNvSpPr txBox="1"/>
          <p:nvPr/>
        </p:nvSpPr>
        <p:spPr>
          <a:xfrm rot="2011829">
            <a:off x="6261942" y="4432727"/>
            <a:ext cx="4466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583660-3A76-98FC-C87B-C4E60B399C89}"/>
              </a:ext>
            </a:extLst>
          </p:cNvPr>
          <p:cNvSpPr txBox="1"/>
          <p:nvPr/>
        </p:nvSpPr>
        <p:spPr>
          <a:xfrm>
            <a:off x="1304050" y="2223891"/>
            <a:ext cx="30785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Inv. mass (</a:t>
            </a:r>
            <a:r>
              <a:rPr lang="en-US" sz="28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Dikaon</a:t>
            </a:r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)</a:t>
            </a:r>
            <a:endParaRPr lang="en-US" sz="2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1E048E-B318-516E-B359-303ED0D0029A}"/>
              </a:ext>
            </a:extLst>
          </p:cNvPr>
          <p:cNvSpPr txBox="1"/>
          <p:nvPr/>
        </p:nvSpPr>
        <p:spPr>
          <a:xfrm>
            <a:off x="5157294" y="2219153"/>
            <a:ext cx="47054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Inv. Mass (</a:t>
            </a:r>
            <a:r>
              <a:rPr lang="en-US" sz="28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Dikaon</a:t>
            </a:r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+ Dimuon)</a:t>
            </a:r>
            <a:endParaRPr lang="en-US" sz="2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pic>
        <p:nvPicPr>
          <p:cNvPr id="24" name="Content Placeholder 8">
            <a:extLst>
              <a:ext uri="{FF2B5EF4-FFF2-40B4-BE49-F238E27FC236}">
                <a16:creationId xmlns:a16="http://schemas.microsoft.com/office/drawing/2014/main" id="{B8365982-B933-9B2F-5529-A71D621A3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1228" y="170518"/>
            <a:ext cx="2770082" cy="1982132"/>
          </a:xfrm>
          <a:prstGeom prst="roundRect">
            <a:avLst>
              <a:gd name="adj" fmla="val 1010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3719F2-791E-CB53-7C5F-375AB5BC75E5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69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8F8A65-0EFA-7C97-506D-DCA4A084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Cut Flow. . . . . . . . </a:t>
            </a:r>
          </a:p>
        </p:txBody>
      </p:sp>
      <p:pic>
        <p:nvPicPr>
          <p:cNvPr id="1026" name="Picture 2" descr="Leatherface's Puberty: New 'Texas Chainsaw' Details! (Exclusive) - Bloody  Disgusting">
            <a:extLst>
              <a:ext uri="{FF2B5EF4-FFF2-40B4-BE49-F238E27FC236}">
                <a16:creationId xmlns:a16="http://schemas.microsoft.com/office/drawing/2014/main" id="{E6328F6C-B634-8B8A-F136-7934A0969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7845"/>
            <a:ext cx="12192000" cy="468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3E0368-025A-2E88-727B-5CCFA559CE7C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32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9D2202C-3C09-40B2-D2D3-B974F024A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477" y="1818235"/>
            <a:ext cx="9405045" cy="4075303"/>
          </a:xfrm>
          <a:prstGeom prst="roundRect">
            <a:avLst>
              <a:gd name="adj" fmla="val 1105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48F8A65-0EFA-7C97-506D-DCA4A084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Cut Flow. . . . . . . 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570023-E2B0-2C56-A16F-DEBB9BE1DF48}"/>
              </a:ext>
            </a:extLst>
          </p:cNvPr>
          <p:cNvSpPr txBox="1"/>
          <p:nvPr/>
        </p:nvSpPr>
        <p:spPr>
          <a:xfrm>
            <a:off x="4535316" y="6075166"/>
            <a:ext cx="5173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Precision: ~0.5% </a:t>
            </a:r>
            <a:r>
              <a:rPr lang="en-US" sz="20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(vs </a:t>
            </a:r>
            <a:r>
              <a:rPr lang="en-US" sz="2000" b="1" dirty="0" err="1">
                <a:solidFill>
                  <a:srgbClr val="D8E1E8"/>
                </a:solidFill>
                <a:latin typeface="Tempus Sans ITC" panose="04020404030D07020202" pitchFamily="82" charset="0"/>
              </a:rPr>
              <a:t>LHCb</a:t>
            </a:r>
            <a:r>
              <a:rPr lang="en-US" sz="20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: ~2.6%)</a:t>
            </a:r>
            <a:endParaRPr lang="en-US" sz="3200" b="1" dirty="0">
              <a:solidFill>
                <a:srgbClr val="D8E1E8"/>
              </a:solidFill>
              <a:latin typeface="Tempus Sans ITC" panose="04020404030D07020202" pitchFamily="82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18459D8B-837B-0E28-921F-EBEFD2F357BD}"/>
                  </a:ext>
                </a:extLst>
              </p14:cNvPr>
              <p14:cNvContentPartPr/>
              <p14:nvPr/>
            </p14:nvContentPartPr>
            <p14:xfrm>
              <a:off x="6150585" y="2606844"/>
              <a:ext cx="98640" cy="158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18459D8B-837B-0E28-921F-EBEFD2F357B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96585" y="2498844"/>
                <a:ext cx="206280" cy="23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AD76C63-6A4E-3B8F-0F64-1E7C479D7C4B}"/>
                  </a:ext>
                </a:extLst>
              </p14:cNvPr>
              <p14:cNvContentPartPr/>
              <p14:nvPr/>
            </p14:nvContentPartPr>
            <p14:xfrm>
              <a:off x="6199725" y="5247382"/>
              <a:ext cx="99000" cy="82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AD76C63-6A4E-3B8F-0F64-1E7C479D7C4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45725" y="5139382"/>
                <a:ext cx="20664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4AE2C37-9314-A695-52BE-B46127E90AB0}"/>
                  </a:ext>
                </a:extLst>
              </p14:cNvPr>
              <p14:cNvContentPartPr/>
              <p14:nvPr/>
            </p14:nvContentPartPr>
            <p14:xfrm>
              <a:off x="8210100" y="5247022"/>
              <a:ext cx="83520" cy="36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4AE2C37-9314-A695-52BE-B46127E90AB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155866" y="5139022"/>
                <a:ext cx="191626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6246428E-F107-B269-7A90-B5B7D97E85C5}"/>
                  </a:ext>
                </a:extLst>
              </p14:cNvPr>
              <p14:cNvContentPartPr/>
              <p14:nvPr/>
            </p14:nvContentPartPr>
            <p14:xfrm>
              <a:off x="8206320" y="2599432"/>
              <a:ext cx="174600" cy="698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6246428E-F107-B269-7A90-B5B7D97E85C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152320" y="2491432"/>
                <a:ext cx="282240" cy="28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5FE93A4-EEFE-4ABD-E801-6B1CBD2F0287}"/>
                  </a:ext>
                </a:extLst>
              </p14:cNvPr>
              <p14:cNvContentPartPr/>
              <p14:nvPr/>
            </p14:nvContentPartPr>
            <p14:xfrm>
              <a:off x="10109235" y="2654196"/>
              <a:ext cx="151920" cy="3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5FE93A4-EEFE-4ABD-E801-6B1CBD2F0287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055235" y="2546196"/>
                <a:ext cx="2595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40CA71C-8DCF-3AB1-E5FD-838FB9A0953F}"/>
                  </a:ext>
                </a:extLst>
              </p14:cNvPr>
              <p14:cNvContentPartPr/>
              <p14:nvPr/>
            </p14:nvContentPartPr>
            <p14:xfrm>
              <a:off x="10185195" y="5247022"/>
              <a:ext cx="52920" cy="1512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40CA71C-8DCF-3AB1-E5FD-838FB9A0953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131560" y="5139022"/>
                <a:ext cx="159833" cy="23076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9DEAFCA-6C4E-BF1A-A483-094B5D5D5813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052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639FF-330A-492D-73D9-85C470267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18F681-6DF2-B9A7-BF6E-2D16B3EFE132}"/>
              </a:ext>
            </a:extLst>
          </p:cNvPr>
          <p:cNvSpPr txBox="1"/>
          <p:nvPr/>
        </p:nvSpPr>
        <p:spPr>
          <a:xfrm>
            <a:off x="4620146" y="221827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              Tagged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FC7414-3317-0A1A-F154-3C40518B72EF}"/>
              </a:ext>
            </a:extLst>
          </p:cNvPr>
          <p:cNvSpPr txBox="1"/>
          <p:nvPr/>
        </p:nvSpPr>
        <p:spPr>
          <a:xfrm>
            <a:off x="473241" y="3064640"/>
            <a:ext cx="3545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1C9391A-A382-2C99-0CBE-C0DCBF4C9D70}"/>
              </a:ext>
            </a:extLst>
          </p:cNvPr>
          <p:cNvCxnSpPr/>
          <p:nvPr/>
        </p:nvCxnSpPr>
        <p:spPr>
          <a:xfrm>
            <a:off x="505327" y="283401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B6EF54E-ADF2-99CC-8B26-4099C496488E}"/>
              </a:ext>
            </a:extLst>
          </p:cNvPr>
          <p:cNvCxnSpPr>
            <a:cxnSpLocks/>
          </p:cNvCxnSpPr>
          <p:nvPr/>
        </p:nvCxnSpPr>
        <p:spPr>
          <a:xfrm>
            <a:off x="3986474" y="2233682"/>
            <a:ext cx="0" cy="41250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9F773EA-497F-B777-04B8-DF0FD6E02E6D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712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48480-99D7-70F3-355D-BFBD6566A0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6968B-DCCE-AE69-4921-AE4FFD34D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7402C6-E6C4-6EDB-0139-C7A7575DFCA3}"/>
              </a:ext>
            </a:extLst>
          </p:cNvPr>
          <p:cNvSpPr txBox="1"/>
          <p:nvPr/>
        </p:nvSpPr>
        <p:spPr>
          <a:xfrm>
            <a:off x="4620146" y="221827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              Tagged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B3AD09-2F09-BC37-9BCC-467245F4ED46}"/>
              </a:ext>
            </a:extLst>
          </p:cNvPr>
          <p:cNvSpPr txBox="1"/>
          <p:nvPr/>
        </p:nvSpPr>
        <p:spPr>
          <a:xfrm>
            <a:off x="473241" y="3064640"/>
            <a:ext cx="3545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11E8F4-BCA8-57A2-C47A-68C6DE0E5A3B}"/>
              </a:ext>
            </a:extLst>
          </p:cNvPr>
          <p:cNvCxnSpPr/>
          <p:nvPr/>
        </p:nvCxnSpPr>
        <p:spPr>
          <a:xfrm>
            <a:off x="505327" y="283401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CE17D1F-D1F6-B36F-D559-E673F99CF2BB}"/>
              </a:ext>
            </a:extLst>
          </p:cNvPr>
          <p:cNvCxnSpPr>
            <a:cxnSpLocks/>
          </p:cNvCxnSpPr>
          <p:nvPr/>
        </p:nvCxnSpPr>
        <p:spPr>
          <a:xfrm>
            <a:off x="3986474" y="2233682"/>
            <a:ext cx="0" cy="41250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8A05D6DA-B80B-B144-F8FE-92FD9D8ED887}"/>
                  </a:ext>
                </a:extLst>
              </p14:cNvPr>
              <p14:cNvContentPartPr/>
              <p14:nvPr/>
            </p14:nvContentPartPr>
            <p14:xfrm>
              <a:off x="7114503" y="5758655"/>
              <a:ext cx="87480" cy="82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8A05D6DA-B80B-B144-F8FE-92FD9D8ED88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60724" y="5655155"/>
                <a:ext cx="194679" cy="2149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D99A8C1-6994-6965-2C14-09CDC660BD61}"/>
                  </a:ext>
                </a:extLst>
              </p14:cNvPr>
              <p14:cNvContentPartPr/>
              <p14:nvPr/>
            </p14:nvContentPartPr>
            <p14:xfrm>
              <a:off x="9408063" y="5678735"/>
              <a:ext cx="120960" cy="147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D99A8C1-6994-6965-2C14-09CDC660BD6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54063" y="5570735"/>
                <a:ext cx="22860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77A52954-2ACE-8857-2EB4-0C92B97213F7}"/>
                  </a:ext>
                </a:extLst>
              </p14:cNvPr>
              <p14:cNvContentPartPr/>
              <p14:nvPr/>
            </p14:nvContentPartPr>
            <p14:xfrm>
              <a:off x="10386903" y="5694575"/>
              <a:ext cx="89280" cy="68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77A52954-2ACE-8857-2EB4-0C92B97213F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32903" y="5586575"/>
                <a:ext cx="19692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6890D23C-B9FF-2C4C-6E0D-7AE842A18E0A}"/>
                  </a:ext>
                </a:extLst>
              </p14:cNvPr>
              <p14:cNvContentPartPr/>
              <p14:nvPr/>
            </p14:nvContentPartPr>
            <p14:xfrm>
              <a:off x="10298343" y="5951255"/>
              <a:ext cx="8820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6890D23C-B9FF-2C4C-6E0D-7AE842A18E0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244343" y="5843255"/>
                <a:ext cx="19584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0FCAF25-9D7E-ACF9-A773-06D4659EE8D5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2CF74F1-663D-8AB5-6EB1-1E1B64765C8F}"/>
              </a:ext>
            </a:extLst>
          </p:cNvPr>
          <p:cNvSpPr/>
          <p:nvPr/>
        </p:nvSpPr>
        <p:spPr>
          <a:xfrm>
            <a:off x="685801" y="1442855"/>
            <a:ext cx="5023363" cy="523159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Fact Sheet: “Tagging”</a:t>
            </a:r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Tell they’re from B or anti-B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Tag eff.: How often we can tell something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Tag Rate: How often we get it right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16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~ 1/sqrt{Tag Power} </a:t>
            </a: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732EA0-C79B-E3F1-FEDD-769D5D2CFC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2649" y="4542155"/>
            <a:ext cx="4455185" cy="954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94D1FB7-B14E-2320-3260-79923C586C30}"/>
              </a:ext>
            </a:extLst>
          </p:cNvPr>
          <p:cNvSpPr/>
          <p:nvPr/>
        </p:nvSpPr>
        <p:spPr>
          <a:xfrm>
            <a:off x="6326454" y="1442855"/>
            <a:ext cx="5023363" cy="523159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Fact Sheet: “Timing”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Time resolution effect: dilution factor (~0.995)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	     Function of: PV, SV, Boost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	          [Dominated by SV resolution]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7A58C4-9AFB-3C84-9AD5-2E5B6E6CCE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15843" y="3946182"/>
            <a:ext cx="3355924" cy="2583443"/>
          </a:xfrm>
          <a:prstGeom prst="roundRect">
            <a:avLst>
              <a:gd name="adj" fmla="val 9642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5A4A81A-D918-64AB-41B9-46EDCA9E41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71301" y="3057408"/>
            <a:ext cx="1324160" cy="819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72015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639FF-330A-492D-73D9-85C470267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18F681-6DF2-B9A7-BF6E-2D16B3EFE132}"/>
              </a:ext>
            </a:extLst>
          </p:cNvPr>
          <p:cNvSpPr txBox="1"/>
          <p:nvPr/>
        </p:nvSpPr>
        <p:spPr>
          <a:xfrm>
            <a:off x="4620146" y="221827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              Tagged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FC7414-3317-0A1A-F154-3C40518B72EF}"/>
              </a:ext>
            </a:extLst>
          </p:cNvPr>
          <p:cNvSpPr txBox="1"/>
          <p:nvPr/>
        </p:nvSpPr>
        <p:spPr>
          <a:xfrm>
            <a:off x="473241" y="3064640"/>
            <a:ext cx="3545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189BC-B9A9-AF0B-6F8A-50EDE35929D4}"/>
              </a:ext>
            </a:extLst>
          </p:cNvPr>
          <p:cNvSpPr txBox="1"/>
          <p:nvPr/>
        </p:nvSpPr>
        <p:spPr>
          <a:xfrm>
            <a:off x="3834072" y="3168016"/>
            <a:ext cx="4162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Branching Ratio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58B905-77FB-B8CF-C667-E2E9BE7C7EB0}"/>
              </a:ext>
            </a:extLst>
          </p:cNvPr>
          <p:cNvSpPr txBox="1"/>
          <p:nvPr/>
        </p:nvSpPr>
        <p:spPr>
          <a:xfrm>
            <a:off x="3834072" y="4707628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Decay Rate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7605A3-69F7-EEF9-B739-E4D25705B304}"/>
              </a:ext>
            </a:extLst>
          </p:cNvPr>
          <p:cNvSpPr txBox="1"/>
          <p:nvPr/>
        </p:nvSpPr>
        <p:spPr>
          <a:xfrm>
            <a:off x="7756365" y="2983116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Time-integrated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CP-asymmetry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D32477-6130-7ED0-8B49-3ECF61A85504}"/>
              </a:ext>
            </a:extLst>
          </p:cNvPr>
          <p:cNvSpPr txBox="1"/>
          <p:nvPr/>
        </p:nvSpPr>
        <p:spPr>
          <a:xfrm>
            <a:off x="7826814" y="4717496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CP-asymmetry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472B1C-6544-79CD-D6F6-17F2ADB9C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750" y="5558361"/>
            <a:ext cx="3862137" cy="379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1C9391A-A382-2C99-0CBE-C0DCBF4C9D70}"/>
              </a:ext>
            </a:extLst>
          </p:cNvPr>
          <p:cNvCxnSpPr/>
          <p:nvPr/>
        </p:nvCxnSpPr>
        <p:spPr>
          <a:xfrm>
            <a:off x="505327" y="283401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B6EF54E-ADF2-99CC-8B26-4099C496488E}"/>
              </a:ext>
            </a:extLst>
          </p:cNvPr>
          <p:cNvCxnSpPr>
            <a:cxnSpLocks/>
          </p:cNvCxnSpPr>
          <p:nvPr/>
        </p:nvCxnSpPr>
        <p:spPr>
          <a:xfrm>
            <a:off x="3986474" y="2233682"/>
            <a:ext cx="0" cy="41250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201B94A-64EA-7AF7-6E30-8DA3107A2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7730" y="5558361"/>
            <a:ext cx="2601087" cy="500382"/>
          </a:xfrm>
          <a:prstGeom prst="roundRect">
            <a:avLst>
              <a:gd name="adj" fmla="val 11081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98F1D51-DD67-1FF5-CDAF-C512661BF9E0}"/>
                  </a:ext>
                </a:extLst>
              </p14:cNvPr>
              <p14:cNvContentPartPr/>
              <p14:nvPr/>
            </p14:nvContentPartPr>
            <p14:xfrm>
              <a:off x="7114503" y="5758655"/>
              <a:ext cx="87480" cy="82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98F1D51-DD67-1FF5-CDAF-C512661BF9E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0724" y="5655155"/>
                <a:ext cx="194679" cy="2149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A86BF106-180C-65D9-D78B-ED3DD46390FE}"/>
                  </a:ext>
                </a:extLst>
              </p14:cNvPr>
              <p14:cNvContentPartPr/>
              <p14:nvPr/>
            </p14:nvContentPartPr>
            <p14:xfrm>
              <a:off x="9408063" y="5678735"/>
              <a:ext cx="120960" cy="147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A86BF106-180C-65D9-D78B-ED3DD46390F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354063" y="5570735"/>
                <a:ext cx="22860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4C40422A-A0B9-100D-96AD-B854A3172776}"/>
                  </a:ext>
                </a:extLst>
              </p14:cNvPr>
              <p14:cNvContentPartPr/>
              <p14:nvPr/>
            </p14:nvContentPartPr>
            <p14:xfrm>
              <a:off x="10386903" y="5694575"/>
              <a:ext cx="89280" cy="68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4C40422A-A0B9-100D-96AD-B854A317277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332903" y="5586575"/>
                <a:ext cx="19692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C2A33501-05FB-7337-3A28-374CCE6B8AC9}"/>
                  </a:ext>
                </a:extLst>
              </p14:cNvPr>
              <p14:cNvContentPartPr/>
              <p14:nvPr/>
            </p14:nvContentPartPr>
            <p14:xfrm>
              <a:off x="10298343" y="5951255"/>
              <a:ext cx="8820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C2A33501-05FB-7337-3A28-374CCE6B8AC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244343" y="5843255"/>
                <a:ext cx="195840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6FA992E6-3F6C-ECCC-1047-F1E916A80B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21061" y="3853345"/>
            <a:ext cx="2378423" cy="481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F773EA-497F-B777-04B8-DF0FD6E02E6D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36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6651112-83A0-0920-8EC7-9D89A63AC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6D2C4-A5E2-3453-E0DA-B25E2A329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F6E93-1EB2-5B39-04A8-20E9155B34AD}"/>
              </a:ext>
            </a:extLst>
          </p:cNvPr>
          <p:cNvSpPr txBox="1"/>
          <p:nvPr/>
        </p:nvSpPr>
        <p:spPr>
          <a:xfrm>
            <a:off x="4620146" y="2218275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              Tagged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663CD3-FBB5-8E1C-A223-CEF9B12F28F3}"/>
              </a:ext>
            </a:extLst>
          </p:cNvPr>
          <p:cNvSpPr txBox="1"/>
          <p:nvPr/>
        </p:nvSpPr>
        <p:spPr>
          <a:xfrm>
            <a:off x="473241" y="3064640"/>
            <a:ext cx="35453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39C383-82B6-379E-CF9E-BB6B82DBBAC9}"/>
              </a:ext>
            </a:extLst>
          </p:cNvPr>
          <p:cNvSpPr txBox="1"/>
          <p:nvPr/>
        </p:nvSpPr>
        <p:spPr>
          <a:xfrm>
            <a:off x="3834072" y="3168016"/>
            <a:ext cx="4162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Branching Ratio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05B1ED-B1BF-653F-1B9A-383B1F4C5A15}"/>
              </a:ext>
            </a:extLst>
          </p:cNvPr>
          <p:cNvSpPr txBox="1"/>
          <p:nvPr/>
        </p:nvSpPr>
        <p:spPr>
          <a:xfrm>
            <a:off x="3834072" y="4707628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Decay Rate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4DF960-7E48-3287-9AA7-A99C0BB61358}"/>
              </a:ext>
            </a:extLst>
          </p:cNvPr>
          <p:cNvSpPr txBox="1"/>
          <p:nvPr/>
        </p:nvSpPr>
        <p:spPr>
          <a:xfrm>
            <a:off x="7756365" y="2983116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Time-integrated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CP-asymmetry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354D92-1897-FB86-77AF-D7CCF95D130E}"/>
              </a:ext>
            </a:extLst>
          </p:cNvPr>
          <p:cNvSpPr txBox="1"/>
          <p:nvPr/>
        </p:nvSpPr>
        <p:spPr>
          <a:xfrm>
            <a:off x="7826814" y="4717496"/>
            <a:ext cx="4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CP-asymmetry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921B5F-0405-3778-1E1B-C4CF2C583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750" y="5558361"/>
            <a:ext cx="3862137" cy="379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CEA9BF8-4C9A-A5A9-DD51-8FCD98DB1D65}"/>
              </a:ext>
            </a:extLst>
          </p:cNvPr>
          <p:cNvCxnSpPr/>
          <p:nvPr/>
        </p:nvCxnSpPr>
        <p:spPr>
          <a:xfrm>
            <a:off x="505327" y="283401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D5CE92-2ACD-8CA5-C4DB-FA4025D37F83}"/>
              </a:ext>
            </a:extLst>
          </p:cNvPr>
          <p:cNvCxnSpPr>
            <a:cxnSpLocks/>
          </p:cNvCxnSpPr>
          <p:nvPr/>
        </p:nvCxnSpPr>
        <p:spPr>
          <a:xfrm>
            <a:off x="3986474" y="2233682"/>
            <a:ext cx="0" cy="41250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E3C2328C-BD9D-3317-102B-472090C1C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7730" y="5558361"/>
            <a:ext cx="2601087" cy="500382"/>
          </a:xfrm>
          <a:prstGeom prst="roundRect">
            <a:avLst>
              <a:gd name="adj" fmla="val 11081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7E53F984-DA10-AB49-C8B7-CA70E4730E42}"/>
                  </a:ext>
                </a:extLst>
              </p14:cNvPr>
              <p14:cNvContentPartPr/>
              <p14:nvPr/>
            </p14:nvContentPartPr>
            <p14:xfrm>
              <a:off x="7114503" y="5758655"/>
              <a:ext cx="87480" cy="82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7E53F984-DA10-AB49-C8B7-CA70E4730E4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0724" y="5655155"/>
                <a:ext cx="194679" cy="2149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4C372961-EF46-0954-2B51-298431F05D76}"/>
                  </a:ext>
                </a:extLst>
              </p14:cNvPr>
              <p14:cNvContentPartPr/>
              <p14:nvPr/>
            </p14:nvContentPartPr>
            <p14:xfrm>
              <a:off x="9408063" y="5678735"/>
              <a:ext cx="120960" cy="147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4C372961-EF46-0954-2B51-298431F05D7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354063" y="5570735"/>
                <a:ext cx="228600" cy="23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82DCE90F-F6A9-B035-3EE7-7409C638483E}"/>
                  </a:ext>
                </a:extLst>
              </p14:cNvPr>
              <p14:cNvContentPartPr/>
              <p14:nvPr/>
            </p14:nvContentPartPr>
            <p14:xfrm>
              <a:off x="10386903" y="5694575"/>
              <a:ext cx="89280" cy="68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82DCE90F-F6A9-B035-3EE7-7409C638483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332903" y="5586575"/>
                <a:ext cx="19692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2FFA8D26-122C-7D6D-F376-6375AEFB348C}"/>
                  </a:ext>
                </a:extLst>
              </p14:cNvPr>
              <p14:cNvContentPartPr/>
              <p14:nvPr/>
            </p14:nvContentPartPr>
            <p14:xfrm>
              <a:off x="10298343" y="5951255"/>
              <a:ext cx="88200" cy="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2FFA8D26-122C-7D6D-F376-6375AEFB348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244343" y="5843255"/>
                <a:ext cx="19584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71DB33E-EEFA-77DF-C383-B620CAA2C841}"/>
              </a:ext>
            </a:extLst>
          </p:cNvPr>
          <p:cNvSpPr/>
          <p:nvPr/>
        </p:nvSpPr>
        <p:spPr>
          <a:xfrm>
            <a:off x="685801" y="1442855"/>
            <a:ext cx="5023363" cy="523159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Fact Sheet: “Tagging”</a:t>
            </a:r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Tell they’re from B or anti-B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Tag eff.: How often we can tell something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Tag Rate: How often we get it right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16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~ 1/sqrt{Tag Power} </a:t>
            </a: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16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7DA1F5F-BD92-8DFA-12B4-6EB7D567B15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21061" y="3853345"/>
            <a:ext cx="2378423" cy="481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618113-87BB-8191-E13F-53EEC67E6648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1E8D16-7A59-8928-2A09-AC0758D3D8D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12649" y="4542155"/>
            <a:ext cx="4455185" cy="954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AC9E55D-77BB-4832-BDE7-CE07610DC5F9}"/>
              </a:ext>
            </a:extLst>
          </p:cNvPr>
          <p:cNvSpPr/>
          <p:nvPr/>
        </p:nvSpPr>
        <p:spPr>
          <a:xfrm>
            <a:off x="6326454" y="1442855"/>
            <a:ext cx="5023363" cy="5231598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Fact Sheet: “Timing”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Time resolution effect: dilution factor (~0.995)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	     Function of: PV, SV, Boost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Tempus Sans ITC" panose="04020404030D07020202" pitchFamily="82" charset="0"/>
              </a:rPr>
              <a:t>	          [Dominated by SV resolution]</a:t>
            </a: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31A21E-E874-0ADF-40A8-E51D67FA1B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15843" y="3946182"/>
            <a:ext cx="3355924" cy="2583443"/>
          </a:xfrm>
          <a:prstGeom prst="roundRect">
            <a:avLst>
              <a:gd name="adj" fmla="val 9642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3E6F27-5236-425E-16FF-15117BB5CB0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871301" y="3057408"/>
            <a:ext cx="1324160" cy="819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43364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72486-F544-9E50-9AFE-6F1A5EB34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A2564F0-C91C-68DE-9188-EB501AF70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999" y="4272252"/>
            <a:ext cx="3266586" cy="2509541"/>
          </a:xfrm>
          <a:prstGeom prst="roundRect">
            <a:avLst>
              <a:gd name="adj" fmla="val 866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27C0F5-D321-568F-63B5-4F038B030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708" y="1970158"/>
            <a:ext cx="3266585" cy="2208657"/>
          </a:xfrm>
          <a:prstGeom prst="roundRect">
            <a:avLst>
              <a:gd name="adj" fmla="val 12459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DC03E9-C2D3-17CD-E350-7A8DC9229F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518" y="4284266"/>
            <a:ext cx="3279834" cy="2509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3F96C7-1FA2-0DDD-85C3-C5F9BE4EC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26CBEE-FA3D-ED71-E004-C7E543974E07}"/>
              </a:ext>
            </a:extLst>
          </p:cNvPr>
          <p:cNvSpPr txBox="1"/>
          <p:nvPr/>
        </p:nvSpPr>
        <p:spPr>
          <a:xfrm>
            <a:off x="3240524" y="1490917"/>
            <a:ext cx="79007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	                  Tagged</a:t>
            </a:r>
            <a:endParaRPr lang="en-US" sz="20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C6F8EB-4B92-EBE5-0903-3C86C6F03A39}"/>
              </a:ext>
            </a:extLst>
          </p:cNvPr>
          <p:cNvSpPr txBox="1"/>
          <p:nvPr/>
        </p:nvSpPr>
        <p:spPr>
          <a:xfrm>
            <a:off x="441164" y="2711716"/>
            <a:ext cx="234215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 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20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84CF53-CEC7-3CAB-0408-A65DAF2444BE}"/>
              </a:ext>
            </a:extLst>
          </p:cNvPr>
          <p:cNvCxnSpPr/>
          <p:nvPr/>
        </p:nvCxnSpPr>
        <p:spPr>
          <a:xfrm>
            <a:off x="545431" y="192569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4D348BF-8B48-35C1-11CE-5678602FAED7}"/>
              </a:ext>
            </a:extLst>
          </p:cNvPr>
          <p:cNvCxnSpPr>
            <a:cxnSpLocks/>
          </p:cNvCxnSpPr>
          <p:nvPr/>
        </p:nvCxnSpPr>
        <p:spPr>
          <a:xfrm flipH="1">
            <a:off x="2767284" y="1490917"/>
            <a:ext cx="16031" cy="48523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58BDA71-2199-7818-594F-02BA7AA80D71}"/>
              </a:ext>
            </a:extLst>
          </p:cNvPr>
          <p:cNvSpPr txBox="1"/>
          <p:nvPr/>
        </p:nvSpPr>
        <p:spPr>
          <a:xfrm>
            <a:off x="4207603" y="3925441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8E1E8"/>
                </a:solidFill>
                <a:latin typeface="Tempus Sans ITC" panose="04020404030D07020202" pitchFamily="82" charset="0"/>
              </a:rPr>
              <a:t>Precision: ~0.5%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228AA5D1-079A-9D5F-4A33-F48361CF1BE6}"/>
                  </a:ext>
                </a:extLst>
              </p14:cNvPr>
              <p14:cNvContentPartPr/>
              <p14:nvPr/>
            </p14:nvContentPartPr>
            <p14:xfrm>
              <a:off x="4219440" y="6171420"/>
              <a:ext cx="504000" cy="18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228AA5D1-079A-9D5F-4A33-F48361CF1BE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65440" y="6063420"/>
                <a:ext cx="61164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8AEEF93B-75A3-3FCC-7899-FBA25427C396}"/>
                  </a:ext>
                </a:extLst>
              </p14:cNvPr>
              <p14:cNvContentPartPr/>
              <p14:nvPr/>
            </p14:nvContentPartPr>
            <p14:xfrm>
              <a:off x="8107196" y="3247290"/>
              <a:ext cx="18972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8AEEF93B-75A3-3FCC-7899-FBA25427C39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53196" y="3139290"/>
                <a:ext cx="2973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AC62588F-3658-2899-EFEA-90218AB42911}"/>
                  </a:ext>
                </a:extLst>
              </p14:cNvPr>
              <p14:cNvContentPartPr/>
              <p14:nvPr/>
            </p14:nvContentPartPr>
            <p14:xfrm>
              <a:off x="8640895" y="4862826"/>
              <a:ext cx="1104480" cy="1980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AC62588F-3658-2899-EFEA-90218AB4291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86895" y="4754826"/>
                <a:ext cx="1212120" cy="235440"/>
              </a:xfrm>
              <a:prstGeom prst="rect">
                <a:avLst/>
              </a:prstGeom>
            </p:spPr>
          </p:pic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C002945D-90E1-118D-9F4F-5C120DD54A77}"/>
              </a:ext>
            </a:extLst>
          </p:cNvPr>
          <p:cNvSpPr txBox="1"/>
          <p:nvPr/>
        </p:nvSpPr>
        <p:spPr>
          <a:xfrm rot="1423566">
            <a:off x="4132177" y="5265413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F311DC6-43EC-35FF-EA57-BA3890AB7435}"/>
              </a:ext>
            </a:extLst>
          </p:cNvPr>
          <p:cNvSpPr txBox="1"/>
          <p:nvPr/>
        </p:nvSpPr>
        <p:spPr>
          <a:xfrm rot="2011829">
            <a:off x="8466706" y="3073587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8BDF69-4EFA-8927-2B87-1F5590B53717}"/>
              </a:ext>
            </a:extLst>
          </p:cNvPr>
          <p:cNvSpPr txBox="1"/>
          <p:nvPr/>
        </p:nvSpPr>
        <p:spPr>
          <a:xfrm rot="2011829">
            <a:off x="8934742" y="5342296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FD927C-600B-99E1-ECE4-4388FAB55004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442CDC-4ACC-4CC1-F9CA-BF763098C43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10242" y="2100774"/>
            <a:ext cx="4210993" cy="1824667"/>
          </a:xfrm>
          <a:prstGeom prst="roundRect">
            <a:avLst>
              <a:gd name="adj" fmla="val 1105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093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D1E42-8CBA-15A0-C280-F49BA26E8D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D20F33E1-A50C-522D-D3F9-2A832969C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999" y="4272252"/>
            <a:ext cx="3266586" cy="2509541"/>
          </a:xfrm>
          <a:prstGeom prst="roundRect">
            <a:avLst>
              <a:gd name="adj" fmla="val 866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87BA3E-34DC-83F1-221A-4C078C93B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708" y="1970158"/>
            <a:ext cx="3266585" cy="2208657"/>
          </a:xfrm>
          <a:prstGeom prst="roundRect">
            <a:avLst>
              <a:gd name="adj" fmla="val 12459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F5B021-4DEF-68A5-9FDA-FFC285689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518" y="4284266"/>
            <a:ext cx="3279834" cy="2509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C645E9-EF31-1F61-5AD5-F272ADF35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Can We Measure. . . . . . . . 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6A066-80AF-2A15-863D-D74E4B906BC3}"/>
              </a:ext>
            </a:extLst>
          </p:cNvPr>
          <p:cNvSpPr txBox="1"/>
          <p:nvPr/>
        </p:nvSpPr>
        <p:spPr>
          <a:xfrm>
            <a:off x="3240524" y="1490917"/>
            <a:ext cx="79007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Untagged	  		                  Tagged</a:t>
            </a:r>
            <a:endParaRPr lang="en-US" sz="20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CEAA31-B860-196D-EB94-25373EFCA574}"/>
              </a:ext>
            </a:extLst>
          </p:cNvPr>
          <p:cNvSpPr txBox="1"/>
          <p:nvPr/>
        </p:nvSpPr>
        <p:spPr>
          <a:xfrm>
            <a:off x="441164" y="2711716"/>
            <a:ext cx="2342151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Time-independent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 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Time-dependent</a:t>
            </a:r>
            <a:endParaRPr lang="en-US" sz="20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F01F4F-33EF-CA78-FE3C-A9A78D801125}"/>
              </a:ext>
            </a:extLst>
          </p:cNvPr>
          <p:cNvCxnSpPr/>
          <p:nvPr/>
        </p:nvCxnSpPr>
        <p:spPr>
          <a:xfrm>
            <a:off x="545431" y="1925697"/>
            <a:ext cx="111011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E4E45B-85E0-9F5A-E9CA-711575C576E5}"/>
              </a:ext>
            </a:extLst>
          </p:cNvPr>
          <p:cNvCxnSpPr>
            <a:cxnSpLocks/>
          </p:cNvCxnSpPr>
          <p:nvPr/>
        </p:nvCxnSpPr>
        <p:spPr>
          <a:xfrm flipH="1">
            <a:off x="2767284" y="1490917"/>
            <a:ext cx="16031" cy="485238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B29A74E-E2D9-16FA-416B-DB28DB3DB6EA}"/>
              </a:ext>
            </a:extLst>
          </p:cNvPr>
          <p:cNvSpPr txBox="1"/>
          <p:nvPr/>
        </p:nvSpPr>
        <p:spPr>
          <a:xfrm>
            <a:off x="4207603" y="3925441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8E1E8"/>
                </a:solidFill>
                <a:latin typeface="Tempus Sans ITC" panose="04020404030D07020202" pitchFamily="82" charset="0"/>
              </a:rPr>
              <a:t>Precision: ~0.5%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928C546C-8088-6E72-2261-F78EAFAA29BE}"/>
                  </a:ext>
                </a:extLst>
              </p14:cNvPr>
              <p14:cNvContentPartPr/>
              <p14:nvPr/>
            </p14:nvContentPartPr>
            <p14:xfrm>
              <a:off x="4219440" y="6171420"/>
              <a:ext cx="504000" cy="1836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928C546C-8088-6E72-2261-F78EAFAA29B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65440" y="6063420"/>
                <a:ext cx="61164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62B36908-05D3-C9C3-0D01-28BB8226FE56}"/>
                  </a:ext>
                </a:extLst>
              </p14:cNvPr>
              <p14:cNvContentPartPr/>
              <p14:nvPr/>
            </p14:nvContentPartPr>
            <p14:xfrm>
              <a:off x="8107196" y="3247290"/>
              <a:ext cx="189720" cy="3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62B36908-05D3-C9C3-0D01-28BB8226FE5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53196" y="3139290"/>
                <a:ext cx="2973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CC04F0BA-CBFF-CCD2-C842-4018F2EB279A}"/>
                  </a:ext>
                </a:extLst>
              </p14:cNvPr>
              <p14:cNvContentPartPr/>
              <p14:nvPr/>
            </p14:nvContentPartPr>
            <p14:xfrm>
              <a:off x="8640895" y="4862826"/>
              <a:ext cx="1104480" cy="1980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CC04F0BA-CBFF-CCD2-C842-4018F2EB279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86895" y="4754826"/>
                <a:ext cx="1212120" cy="235440"/>
              </a:xfrm>
              <a:prstGeom prst="rect">
                <a:avLst/>
              </a:prstGeom>
            </p:spPr>
          </p:pic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A60FCBAC-09D0-E0EA-6472-53CCCDA7271C}"/>
              </a:ext>
            </a:extLst>
          </p:cNvPr>
          <p:cNvSpPr txBox="1"/>
          <p:nvPr/>
        </p:nvSpPr>
        <p:spPr>
          <a:xfrm rot="1423566">
            <a:off x="4132177" y="5265413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B3B589C-7348-482C-D091-3BB4D3B6F725}"/>
              </a:ext>
            </a:extLst>
          </p:cNvPr>
          <p:cNvSpPr txBox="1"/>
          <p:nvPr/>
        </p:nvSpPr>
        <p:spPr>
          <a:xfrm rot="2011829">
            <a:off x="8466706" y="3073587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49C97B9-1273-28E6-1F91-E5DA323660D0}"/>
              </a:ext>
            </a:extLst>
          </p:cNvPr>
          <p:cNvSpPr txBox="1"/>
          <p:nvPr/>
        </p:nvSpPr>
        <p:spPr>
          <a:xfrm rot="2011829">
            <a:off x="8934742" y="5342296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AD2FC-AE47-1795-A4EE-ED9BD8422DDC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F76E31-617A-BC33-5F8A-7517F59350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10242" y="2100774"/>
            <a:ext cx="4210993" cy="1824667"/>
          </a:xfrm>
          <a:prstGeom prst="roundRect">
            <a:avLst>
              <a:gd name="adj" fmla="val 1105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A0178CA-C4B3-D3C3-0162-B14425E5B810}"/>
              </a:ext>
            </a:extLst>
          </p:cNvPr>
          <p:cNvCxnSpPr>
            <a:cxnSpLocks/>
          </p:cNvCxnSpPr>
          <p:nvPr/>
        </p:nvCxnSpPr>
        <p:spPr>
          <a:xfrm flipH="1">
            <a:off x="5325202" y="4109132"/>
            <a:ext cx="1759026" cy="1441680"/>
          </a:xfrm>
          <a:prstGeom prst="straightConnector1">
            <a:avLst/>
          </a:prstGeom>
          <a:ln w="1905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6EC3D9-7EBC-7FAE-4300-A00BA3E2BEDB}"/>
              </a:ext>
            </a:extLst>
          </p:cNvPr>
          <p:cNvCxnSpPr>
            <a:cxnSpLocks/>
          </p:cNvCxnSpPr>
          <p:nvPr/>
        </p:nvCxnSpPr>
        <p:spPr>
          <a:xfrm>
            <a:off x="7591595" y="3825066"/>
            <a:ext cx="2034520" cy="1725746"/>
          </a:xfrm>
          <a:prstGeom prst="straightConnector1">
            <a:avLst/>
          </a:prstGeom>
          <a:ln w="1905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296BBB-CA26-751E-2238-21C8EC34918D}"/>
              </a:ext>
            </a:extLst>
          </p:cNvPr>
          <p:cNvSpPr txBox="1"/>
          <p:nvPr/>
        </p:nvSpPr>
        <p:spPr>
          <a:xfrm>
            <a:off x="3837662" y="2143761"/>
            <a:ext cx="6680564" cy="23083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LHCb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may measure untagged time-dependent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BUT</a:t>
            </a:r>
          </a:p>
          <a:p>
            <a:pPr algn="ctr"/>
            <a:endParaRPr lang="en-US" sz="24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FCC-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ee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is really (almost) the only one can measure tagged time-dependent</a:t>
            </a:r>
            <a:endParaRPr lang="en-US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4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EF4A3-4AC2-978A-B34D-86315530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Once upon a time. . . . . . . . .  </a:t>
            </a:r>
          </a:p>
        </p:txBody>
      </p:sp>
      <p:pic>
        <p:nvPicPr>
          <p:cNvPr id="2050" name="Picture 2" descr="ESA - Cosmic Microwave Background (CMB) radiation">
            <a:extLst>
              <a:ext uri="{FF2B5EF4-FFF2-40B4-BE49-F238E27FC236}">
                <a16:creationId xmlns:a16="http://schemas.microsoft.com/office/drawing/2014/main" id="{A02F696A-F48A-D23F-7FF6-816D693DBC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52" b="94167" l="3321" r="98223">
                        <a14:foregroundMark x1="16932" y1="31852" x2="12582" y2="47407"/>
                        <a14:foregroundMark x1="12582" y1="47407" x2="6642" y2="51574"/>
                        <a14:foregroundMark x1="6642" y1="51574" x2="7811" y2="34722"/>
                        <a14:foregroundMark x1="7811" y1="34722" x2="9495" y2="32778"/>
                        <a14:foregroundMark x1="4818" y1="32407" x2="3321" y2="46667"/>
                        <a14:foregroundMark x1="3321" y1="46667" x2="4818" y2="63056"/>
                        <a14:foregroundMark x1="30355" y1="9537" x2="53227" y2="4537"/>
                        <a14:foregroundMark x1="53227" y1="4537" x2="56735" y2="5463"/>
                        <a14:foregroundMark x1="92376" y1="33519" x2="94294" y2="42685"/>
                        <a14:foregroundMark x1="94294" y1="42685" x2="91394" y2="61481"/>
                        <a14:foregroundMark x1="32273" y1="92593" x2="41628" y2="94259"/>
                        <a14:foregroundMark x1="41628" y1="94259" x2="64359" y2="90093"/>
                        <a14:foregroundMark x1="98223" y1="54537" x2="98036" y2="457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5" y="1394355"/>
            <a:ext cx="10554669" cy="533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6959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83B0652-07A4-3060-5B84-090D6D008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41" y="2909416"/>
            <a:ext cx="10155067" cy="3620005"/>
          </a:xfrm>
          <a:prstGeom prst="roundRect">
            <a:avLst>
              <a:gd name="adj" fmla="val 9826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846414-D35D-B3EE-E380-0B6EA45EA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722" y="269964"/>
            <a:ext cx="3266586" cy="2509541"/>
          </a:xfrm>
          <a:prstGeom prst="roundRect">
            <a:avLst>
              <a:gd name="adj" fmla="val 8668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966A65-2610-C038-D161-3B14BD855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If NP exists. . . . . . . . ? 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4403EC1-0C79-8B3B-DAD8-CD089B0CBD37}"/>
                  </a:ext>
                </a:extLst>
              </p14:cNvPr>
              <p14:cNvContentPartPr/>
              <p14:nvPr/>
            </p14:nvContentPartPr>
            <p14:xfrm>
              <a:off x="3861573" y="5771269"/>
              <a:ext cx="1381320" cy="104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4403EC1-0C79-8B3B-DAD8-CD089B0CBD3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07573" y="5663269"/>
                <a:ext cx="1488960" cy="2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15966A6B-3A6D-F5C8-0D6C-2A1DBA8FC11B}"/>
                  </a:ext>
                </a:extLst>
              </p14:cNvPr>
              <p14:cNvContentPartPr/>
              <p14:nvPr/>
            </p14:nvContentPartPr>
            <p14:xfrm>
              <a:off x="8910259" y="5771269"/>
              <a:ext cx="1369800" cy="2952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15966A6B-3A6D-F5C8-0D6C-2A1DBA8FC11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856259" y="5663269"/>
                <a:ext cx="1477440" cy="24516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6635F22-BE9A-6A85-420A-34FB2FE0DB42}"/>
              </a:ext>
            </a:extLst>
          </p:cNvPr>
          <p:cNvSpPr txBox="1"/>
          <p:nvPr/>
        </p:nvSpPr>
        <p:spPr>
          <a:xfrm rot="2011829">
            <a:off x="2339174" y="4334700"/>
            <a:ext cx="293544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8F2BE-05D0-8850-6A55-6DBB7929473F}"/>
              </a:ext>
            </a:extLst>
          </p:cNvPr>
          <p:cNvSpPr txBox="1"/>
          <p:nvPr/>
        </p:nvSpPr>
        <p:spPr>
          <a:xfrm rot="2011829">
            <a:off x="7442536" y="4334699"/>
            <a:ext cx="293544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4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E5A9CB-59D3-195D-FE5A-FC7B7DD5FAF1}"/>
              </a:ext>
            </a:extLst>
          </p:cNvPr>
          <p:cNvSpPr txBox="1"/>
          <p:nvPr/>
        </p:nvSpPr>
        <p:spPr>
          <a:xfrm rot="1150947">
            <a:off x="9480024" y="1263125"/>
            <a:ext cx="20125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8E3B2A-939A-C382-44E8-CC79F9589D99}"/>
              </a:ext>
            </a:extLst>
          </p:cNvPr>
          <p:cNvSpPr txBox="1"/>
          <p:nvPr/>
        </p:nvSpPr>
        <p:spPr>
          <a:xfrm>
            <a:off x="6987540" y="1326703"/>
            <a:ext cx="18637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FYI: SM is like: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E04DC0-8D44-5EB0-4C7C-55CFCC744A54}"/>
              </a:ext>
            </a:extLst>
          </p:cNvPr>
          <p:cNvSpPr txBox="1"/>
          <p:nvPr/>
        </p:nvSpPr>
        <p:spPr>
          <a:xfrm>
            <a:off x="4702605" y="2446248"/>
            <a:ext cx="24125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If there are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Im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[C</a:t>
            </a:r>
            <a:r>
              <a:rPr lang="en-US" sz="2000" b="1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NP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]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4869D-01F1-62EA-1544-6A496A22B133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2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85DA7-0EC7-1C84-D917-193FBD8DF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86942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Conclusion (Analysis Part):</a:t>
            </a:r>
            <a:br>
              <a:rPr lang="en-US" sz="66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</a:br>
            <a:br>
              <a:rPr lang="en-US" sz="60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</a:br>
            <a:r>
              <a:rPr lang="en-US" sz="48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Now (we think) we know </a:t>
            </a:r>
            <a:br>
              <a:rPr lang="en-US" sz="48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</a:br>
            <a:r>
              <a:rPr lang="en-US" sz="48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what we can measure. . . . . . . . </a:t>
            </a:r>
            <a:endParaRPr lang="en-US" sz="6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E0340B-11FC-F92B-6A6D-710FB586BD5A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46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eam Community :: :: here's johnny">
            <a:extLst>
              <a:ext uri="{FF2B5EF4-FFF2-40B4-BE49-F238E27FC236}">
                <a16:creationId xmlns:a16="http://schemas.microsoft.com/office/drawing/2014/main" id="{B3D430BB-649D-05CB-22F0-1556B1F8C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6CD777-FC36-4314-86FF-A5403043E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90599"/>
            <a:ext cx="10515600" cy="8801100"/>
          </a:xfrm>
        </p:spPr>
        <p:txBody>
          <a:bodyPr>
            <a:normAutofit/>
          </a:bodyPr>
          <a:lstStyle/>
          <a:p>
            <a:pPr algn="ctr"/>
            <a: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  <a:t>Here’s</a:t>
            </a:r>
            <a:b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</a:br>
            <a:b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</a:br>
            <a: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b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</a:br>
            <a:r>
              <a:rPr lang="en-US" sz="11500" b="1" dirty="0">
                <a:ln w="381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  <a:t>Theory</a:t>
            </a:r>
            <a:endParaRPr lang="en-US" sz="11500" dirty="0">
              <a:ln w="38100"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07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CEFFEE1-24AA-D947-83F0-BFE3CC02E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867" y="1352832"/>
            <a:ext cx="8503215" cy="5369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DBD668-FC3B-14AD-F4A9-31B69A52B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Interpretation In A Nutshell. . . . . . . .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4D0A85-3B63-0299-2DE4-48C331F6D0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635" y="1624542"/>
            <a:ext cx="6908564" cy="486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2B6169-8B11-C101-5A0A-A40499A82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224" y="1496873"/>
            <a:ext cx="8062500" cy="5081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C49DEE-C93E-2E20-5390-918B679E22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2361" y="1957107"/>
            <a:ext cx="9507277" cy="4010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4AD69E-2307-B005-F589-B4E73F6566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834" y="2211921"/>
            <a:ext cx="9888330" cy="3105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6FAE2BA-EF53-3B18-535A-0F3A51997C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8159" y="1211920"/>
            <a:ext cx="7484244" cy="544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6CF5453-C881-8BE7-B7B4-8FC2F2188C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1073" y="1496873"/>
            <a:ext cx="6510801" cy="5090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65FD10C-A63A-B5C5-D5C7-1976D0E17D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58389" y="925233"/>
            <a:ext cx="6656578" cy="5622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0F44B5F-95AD-5C40-98B5-F75F68344F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56810" y="1838103"/>
            <a:ext cx="8278380" cy="3181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2D6B8EF-A998-B14F-3976-41E5AB8CDF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61467" y="1699971"/>
            <a:ext cx="9069066" cy="34580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75A8E4-760F-104B-DE8C-31EB6DC36B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3573" y="2523998"/>
            <a:ext cx="7544853" cy="18100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15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1E1B4-5707-EB7F-2776-A99FB785B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Model-independent Way (EFT). . . . . . . . 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43DDE6-23D2-431F-5E7A-1D1E5A7F2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1117913"/>
          </a:xfrm>
          <a:prstGeom prst="roundRect">
            <a:avLst>
              <a:gd name="adj" fmla="val 10703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953FBF-A530-60B1-54AC-1B0100C361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478"/>
          <a:stretch/>
        </p:blipFill>
        <p:spPr>
          <a:xfrm>
            <a:off x="1547087" y="4074571"/>
            <a:ext cx="4141478" cy="2418304"/>
          </a:xfrm>
          <a:prstGeom prst="roundRect">
            <a:avLst>
              <a:gd name="adj" fmla="val 625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02A2DA-D75C-AFE8-00DF-E02A9FB4DB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803"/>
          <a:stretch/>
        </p:blipFill>
        <p:spPr>
          <a:xfrm>
            <a:off x="6503437" y="4074571"/>
            <a:ext cx="4293874" cy="2418304"/>
          </a:xfrm>
          <a:prstGeom prst="roundRect">
            <a:avLst>
              <a:gd name="adj" fmla="val 6635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50FF19-6A17-62B2-975C-2523DD71A6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6073"/>
          <a:stretch/>
        </p:blipFill>
        <p:spPr>
          <a:xfrm>
            <a:off x="1622277" y="4182674"/>
            <a:ext cx="2014211" cy="594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002B7C-9BB8-5159-E549-1F6A6A7D53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224"/>
          <a:stretch/>
        </p:blipFill>
        <p:spPr>
          <a:xfrm>
            <a:off x="6587412" y="4182674"/>
            <a:ext cx="2419999" cy="594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E569B74-B652-063F-7D4B-99FA620CA93A}"/>
                  </a:ext>
                </a:extLst>
              </p14:cNvPr>
              <p14:cNvContentPartPr/>
              <p14:nvPr/>
            </p14:nvContentPartPr>
            <p14:xfrm>
              <a:off x="4914240" y="2228700"/>
              <a:ext cx="1317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E569B74-B652-063F-7D4B-99FA620CA93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860240" y="2120700"/>
                <a:ext cx="2394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68736E8-FB4E-B490-CA74-A29F5AF25DCA}"/>
                  </a:ext>
                </a:extLst>
              </p14:cNvPr>
              <p14:cNvContentPartPr/>
              <p14:nvPr/>
            </p14:nvContentPartPr>
            <p14:xfrm>
              <a:off x="6038520" y="2247420"/>
              <a:ext cx="200160" cy="864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68736E8-FB4E-B490-CA74-A29F5AF25DC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984423" y="2139420"/>
                <a:ext cx="307994" cy="22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3002C93-C44F-2923-8C3F-7CB102E95157}"/>
                  </a:ext>
                </a:extLst>
              </p14:cNvPr>
              <p14:cNvContentPartPr/>
              <p14:nvPr/>
            </p14:nvContentPartPr>
            <p14:xfrm>
              <a:off x="8067480" y="2218980"/>
              <a:ext cx="178920" cy="140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3002C93-C44F-2923-8C3F-7CB102E9515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013588" y="2113680"/>
                <a:ext cx="286344" cy="2242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571E606-EFD4-3096-6C1D-DE6BC014B801}"/>
                  </a:ext>
                </a:extLst>
              </p14:cNvPr>
              <p14:cNvContentPartPr/>
              <p14:nvPr/>
            </p14:nvContentPartPr>
            <p14:xfrm>
              <a:off x="9172320" y="2218980"/>
              <a:ext cx="218160" cy="194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571E606-EFD4-3096-6C1D-DE6BC014B80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118320" y="2112944"/>
                <a:ext cx="325800" cy="231159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274482A-1A07-F8FD-69F8-6DE7B2986902}"/>
              </a:ext>
            </a:extLst>
          </p:cNvPr>
          <p:cNvSpPr txBox="1"/>
          <p:nvPr/>
        </p:nvSpPr>
        <p:spPr>
          <a:xfrm>
            <a:off x="1330108" y="3233420"/>
            <a:ext cx="11147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Want to see how Wilson Coefficients (C</a:t>
            </a:r>
            <a:r>
              <a:rPr lang="en-US" sz="2800" b="1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i</a:t>
            </a:r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) deviate from SM value</a:t>
            </a:r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96EB48-40C8-166C-9F2F-56E5F8391BE7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909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8AEBA0-DDD9-8368-9437-3A4AE9A88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1752614"/>
            <a:ext cx="4883994" cy="1171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AAE0D0-C753-36C2-B251-0EA1B55B7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Connecting EXP-TH (An Example)</a:t>
            </a:r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. . . . . . .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80CD5D-9895-065E-77B2-8AEDFBF5D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475" y="3429000"/>
            <a:ext cx="4715719" cy="3188565"/>
          </a:xfrm>
          <a:prstGeom prst="roundRect">
            <a:avLst>
              <a:gd name="adj" fmla="val 5315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5A969E-8E4B-C346-EFA6-0DD73C1B2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3343" y="2975187"/>
            <a:ext cx="4991439" cy="2412375"/>
          </a:xfrm>
          <a:prstGeom prst="roundRect">
            <a:avLst>
              <a:gd name="adj" fmla="val 616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1306E4D6-D2A3-8DD5-B9DE-C9D85491E613}"/>
              </a:ext>
            </a:extLst>
          </p:cNvPr>
          <p:cNvSpPr/>
          <p:nvPr/>
        </p:nvSpPr>
        <p:spPr>
          <a:xfrm>
            <a:off x="1270432" y="3076186"/>
            <a:ext cx="447675" cy="257175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Bent-Up 8">
            <a:extLst>
              <a:ext uri="{FF2B5EF4-FFF2-40B4-BE49-F238E27FC236}">
                <a16:creationId xmlns:a16="http://schemas.microsoft.com/office/drawing/2014/main" id="{D048D4F0-7AE3-8B04-D054-D556891C37A0}"/>
              </a:ext>
            </a:extLst>
          </p:cNvPr>
          <p:cNvSpPr/>
          <p:nvPr/>
        </p:nvSpPr>
        <p:spPr>
          <a:xfrm>
            <a:off x="5968783" y="5467350"/>
            <a:ext cx="4133160" cy="1025525"/>
          </a:xfrm>
          <a:prstGeom prst="bent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Bent-Up 9">
            <a:extLst>
              <a:ext uri="{FF2B5EF4-FFF2-40B4-BE49-F238E27FC236}">
                <a16:creationId xmlns:a16="http://schemas.microsoft.com/office/drawing/2014/main" id="{1E8E535B-DD67-C13F-06A5-8305E94C72F1}"/>
              </a:ext>
            </a:extLst>
          </p:cNvPr>
          <p:cNvSpPr/>
          <p:nvPr/>
        </p:nvSpPr>
        <p:spPr>
          <a:xfrm rot="16200000">
            <a:off x="7651261" y="410809"/>
            <a:ext cx="830998" cy="4155664"/>
          </a:xfrm>
          <a:prstGeom prst="bentUpArrow">
            <a:avLst>
              <a:gd name="adj1" fmla="val 34105"/>
              <a:gd name="adj2" fmla="val 25000"/>
              <a:gd name="adj3" fmla="val 25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C89C8BE1-2B56-172E-ED5F-7FBF704CA2F1}"/>
                  </a:ext>
                </a:extLst>
              </p14:cNvPr>
              <p14:cNvContentPartPr/>
              <p14:nvPr/>
            </p14:nvContentPartPr>
            <p14:xfrm>
              <a:off x="8305440" y="3199980"/>
              <a:ext cx="137160" cy="2952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C89C8BE1-2B56-172E-ED5F-7FBF704CA2F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51298" y="3091980"/>
                <a:ext cx="245083" cy="24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318A7D8-7872-DCA0-C0CC-1EEA4CD5BDB2}"/>
                  </a:ext>
                </a:extLst>
              </p14:cNvPr>
              <p14:cNvContentPartPr/>
              <p14:nvPr/>
            </p14:nvContentPartPr>
            <p14:xfrm>
              <a:off x="7962720" y="3247500"/>
              <a:ext cx="84240" cy="79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318A7D8-7872-DCA0-C0CC-1EEA4CD5BDB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908720" y="3139500"/>
                <a:ext cx="191880" cy="22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D95DDDF8-8C2E-1022-61F6-E9F87082859D}"/>
                  </a:ext>
                </a:extLst>
              </p14:cNvPr>
              <p14:cNvContentPartPr/>
              <p14:nvPr/>
            </p14:nvContentPartPr>
            <p14:xfrm>
              <a:off x="8819520" y="3752580"/>
              <a:ext cx="120600" cy="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D95DDDF8-8C2E-1022-61F6-E9F87082859D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65520" y="3644580"/>
                <a:ext cx="2282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AF90A20B-0C07-3C23-4AFA-4D9A9087FB5C}"/>
                  </a:ext>
                </a:extLst>
              </p14:cNvPr>
              <p14:cNvContentPartPr/>
              <p14:nvPr/>
            </p14:nvContentPartPr>
            <p14:xfrm>
              <a:off x="9210120" y="3723780"/>
              <a:ext cx="12348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AF90A20B-0C07-3C23-4AFA-4D9A9087FB5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156120" y="3615780"/>
                <a:ext cx="2311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06E9222-D928-4F4D-7955-4D713E6BC315}"/>
                  </a:ext>
                </a:extLst>
              </p14:cNvPr>
              <p14:cNvContentPartPr/>
              <p14:nvPr/>
            </p14:nvContentPartPr>
            <p14:xfrm>
              <a:off x="9705840" y="3199980"/>
              <a:ext cx="90360" cy="3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06E9222-D928-4F4D-7955-4D713E6BC31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652054" y="3091980"/>
                <a:ext cx="197573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D42F35CB-19E8-A772-3058-11D910F4F63E}"/>
                  </a:ext>
                </a:extLst>
              </p14:cNvPr>
              <p14:cNvContentPartPr/>
              <p14:nvPr/>
            </p14:nvContentPartPr>
            <p14:xfrm>
              <a:off x="10572360" y="3733140"/>
              <a:ext cx="651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D42F35CB-19E8-A772-3058-11D910F4F63E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518060" y="3625140"/>
                <a:ext cx="173398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D58E2676-7BD6-D597-75E0-3351F768F22A}"/>
                  </a:ext>
                </a:extLst>
              </p14:cNvPr>
              <p14:cNvContentPartPr/>
              <p14:nvPr/>
            </p14:nvContentPartPr>
            <p14:xfrm>
              <a:off x="8381760" y="4199700"/>
              <a:ext cx="153720" cy="198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D58E2676-7BD6-D597-75E0-3351F768F22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327760" y="4091700"/>
                <a:ext cx="261360" cy="23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DDD15091-854B-542E-091D-6609D083E21B}"/>
                  </a:ext>
                </a:extLst>
              </p14:cNvPr>
              <p14:cNvContentPartPr/>
              <p14:nvPr/>
            </p14:nvContentPartPr>
            <p14:xfrm>
              <a:off x="7505160" y="4628820"/>
              <a:ext cx="133200" cy="133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DDD15091-854B-542E-091D-6609D083E21B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451160" y="4520820"/>
                <a:ext cx="240840" cy="22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87D49FB7-3533-D779-0D35-602C4D18EE49}"/>
                  </a:ext>
                </a:extLst>
              </p14:cNvPr>
              <p14:cNvContentPartPr/>
              <p14:nvPr/>
            </p14:nvContentPartPr>
            <p14:xfrm>
              <a:off x="7866960" y="4638180"/>
              <a:ext cx="199800" cy="3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87D49FB7-3533-D779-0D35-602C4D18EE4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7812960" y="4530180"/>
                <a:ext cx="3074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5EF9D8A7-F150-B16B-C911-D38CDA28E56C}"/>
                  </a:ext>
                </a:extLst>
              </p14:cNvPr>
              <p14:cNvContentPartPr/>
              <p14:nvPr/>
            </p14:nvContentPartPr>
            <p14:xfrm>
              <a:off x="7905480" y="5085660"/>
              <a:ext cx="11376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5EF9D8A7-F150-B16B-C911-D38CDA28E56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851480" y="4977660"/>
                <a:ext cx="2214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7B0FD50-8C4A-4950-E10A-C150B388A8BE}"/>
              </a:ext>
            </a:extLst>
          </p:cNvPr>
          <p:cNvSpPr txBox="1"/>
          <p:nvPr/>
        </p:nvSpPr>
        <p:spPr>
          <a:xfrm>
            <a:off x="1802406" y="3030074"/>
            <a:ext cx="34430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Link observables to J’s, h’s, s’s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08C002-BF81-EC52-3485-BBCE721F2DD1}"/>
              </a:ext>
            </a:extLst>
          </p:cNvPr>
          <p:cNvSpPr txBox="1"/>
          <p:nvPr/>
        </p:nvSpPr>
        <p:spPr>
          <a:xfrm>
            <a:off x="6060832" y="5873133"/>
            <a:ext cx="361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J’s, h’s, s’s functions of Amplitudes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94112E-4763-240E-BB61-B4522BE3554C}"/>
              </a:ext>
            </a:extLst>
          </p:cNvPr>
          <p:cNvSpPr txBox="1"/>
          <p:nvPr/>
        </p:nvSpPr>
        <p:spPr>
          <a:xfrm>
            <a:off x="6349365" y="1757371"/>
            <a:ext cx="361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Observable as function of C’s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4E37B7-47B9-47C5-5537-F793ECFA511D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7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如果明天是世界末日，還要不要上班？ - 每日頭條">
            <a:extLst>
              <a:ext uri="{FF2B5EF4-FFF2-40B4-BE49-F238E27FC236}">
                <a16:creationId xmlns:a16="http://schemas.microsoft.com/office/drawing/2014/main" id="{586E9CA8-8E16-286E-FFA7-0786620C6E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02" y="0"/>
            <a:ext cx="12212302" cy="684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265E40-E215-F0A7-3E50-74FCE3C3308F}"/>
              </a:ext>
            </a:extLst>
          </p:cNvPr>
          <p:cNvSpPr txBox="1"/>
          <p:nvPr/>
        </p:nvSpPr>
        <p:spPr>
          <a:xfrm>
            <a:off x="-20302" y="428179"/>
            <a:ext cx="122123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  <a:t>Our projection is pushing theory limit </a:t>
            </a:r>
            <a:endParaRPr lang="en-US" sz="1000" dirty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F453F7-EA58-E1E2-BC2D-7BD293ED2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545" y="2719288"/>
            <a:ext cx="9916909" cy="1419423"/>
          </a:xfrm>
          <a:prstGeom prst="roundRect">
            <a:avLst>
              <a:gd name="adj" fmla="val 12641"/>
            </a:avLst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5F6E2F-F547-97DB-6A37-20026E27530C}"/>
              </a:ext>
            </a:extLst>
          </p:cNvPr>
          <p:cNvSpPr txBox="1"/>
          <p:nvPr/>
        </p:nvSpPr>
        <p:spPr>
          <a:xfrm>
            <a:off x="0" y="4235008"/>
            <a:ext cx="122123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n w="1270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Tempus Sans ITC" panose="04020404030D07020202" pitchFamily="82" charset="0"/>
              </a:rPr>
              <a:t>Should also apply to SM prediction</a:t>
            </a:r>
            <a:endParaRPr lang="en-US" sz="700" dirty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671E79-9D26-CAA6-5425-FF61D00F7943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75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1B8AA-9404-CDDC-0518-7D0DCFA30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Long</a:t>
            </a:r>
            <a:r>
              <a:rPr lang="en-US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-distance Effects</a:t>
            </a:r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. . . . . . . .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622D10-3907-04AF-8EE1-3F9A231074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0152" y="1690688"/>
            <a:ext cx="8211696" cy="981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BF1B03-C1BF-43A7-6E06-9235AB29F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434" y="3001832"/>
            <a:ext cx="5452366" cy="3456411"/>
          </a:xfrm>
          <a:prstGeom prst="roundRect">
            <a:avLst>
              <a:gd name="adj" fmla="val 602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3E52882-AB3C-0150-B187-7E5E53154A92}"/>
                  </a:ext>
                </a:extLst>
              </p14:cNvPr>
              <p14:cNvContentPartPr/>
              <p14:nvPr/>
            </p14:nvContentPartPr>
            <p14:xfrm>
              <a:off x="9057840" y="2020620"/>
              <a:ext cx="778680" cy="900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3E52882-AB3C-0150-B187-7E5E53154A9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03840" y="1908120"/>
                <a:ext cx="886320" cy="2336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47534D1-63DE-8418-44EE-0AE2D7DAD76F}"/>
                  </a:ext>
                </a:extLst>
              </p14:cNvPr>
              <p14:cNvContentPartPr/>
              <p14:nvPr/>
            </p14:nvContentPartPr>
            <p14:xfrm>
              <a:off x="9153240" y="2104500"/>
              <a:ext cx="704160" cy="489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47534D1-63DE-8418-44EE-0AE2D7DAD76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99240" y="1996500"/>
                <a:ext cx="811800" cy="2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D2C18E9D-A815-D598-C71E-C6B584C5CFD6}"/>
                  </a:ext>
                </a:extLst>
              </p14:cNvPr>
              <p14:cNvContentPartPr/>
              <p14:nvPr/>
            </p14:nvContentPartPr>
            <p14:xfrm>
              <a:off x="9048480" y="2180460"/>
              <a:ext cx="730080" cy="748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D2C18E9D-A815-D598-C71E-C6B584C5CFD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994480" y="2072460"/>
                <a:ext cx="837720" cy="29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AA97EE10-FAF1-A614-7218-D6B63F17632E}"/>
                  </a:ext>
                </a:extLst>
              </p14:cNvPr>
              <p14:cNvContentPartPr/>
              <p14:nvPr/>
            </p14:nvContentPartPr>
            <p14:xfrm>
              <a:off x="9191040" y="2266500"/>
              <a:ext cx="721800" cy="777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AA97EE10-FAF1-A614-7218-D6B63F17632E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137040" y="2158998"/>
                <a:ext cx="829440" cy="292406"/>
              </a:xfrm>
              <a:prstGeom prst="rect">
                <a:avLst/>
              </a:prstGeom>
            </p:spPr>
          </p:pic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C2B7C37-7F24-1AAA-5BD1-0618055D6C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29910" y="3525239"/>
            <a:ext cx="3845220" cy="2269310"/>
          </a:xfrm>
          <a:prstGeom prst="roundRect">
            <a:avLst>
              <a:gd name="adj" fmla="val 10071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D6B77064-211D-002E-5239-EE645E4D73B3}"/>
                  </a:ext>
                </a:extLst>
              </p14:cNvPr>
              <p14:cNvContentPartPr/>
              <p14:nvPr/>
            </p14:nvContentPartPr>
            <p14:xfrm>
              <a:off x="9991320" y="6124260"/>
              <a:ext cx="333000" cy="3780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D6B77064-211D-002E-5239-EE645E4D73B3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937320" y="6016260"/>
                <a:ext cx="440640" cy="25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82064E40-AB27-49B9-57D5-6F0690ADCDC3}"/>
                  </a:ext>
                </a:extLst>
              </p14:cNvPr>
              <p14:cNvContentPartPr/>
              <p14:nvPr/>
            </p14:nvContentPartPr>
            <p14:xfrm>
              <a:off x="9962880" y="6294900"/>
              <a:ext cx="370800" cy="2088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82064E40-AB27-49B9-57D5-6F0690ADCDC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908880" y="6186900"/>
                <a:ext cx="478440" cy="2365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5B6717CC-1EEA-39C2-99BE-EFBD211918F5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92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C83C64-3E31-B127-942F-0D2AF58E8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53" y="1722537"/>
            <a:ext cx="5287710" cy="4845510"/>
          </a:xfrm>
          <a:prstGeom prst="roundRect">
            <a:avLst>
              <a:gd name="adj" fmla="val 724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D8328B-A881-3359-4B11-74CA5D93AA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3" y="1690688"/>
            <a:ext cx="4735170" cy="2083242"/>
          </a:xfrm>
          <a:prstGeom prst="roundRect">
            <a:avLst>
              <a:gd name="adj" fmla="val 10266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BD9B01-C59E-E117-1ECB-AA23B2F1F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Money Plot (In Construction). . . . . . .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759CF0-42C9-6835-D290-274E77C6AFB8}"/>
              </a:ext>
            </a:extLst>
          </p:cNvPr>
          <p:cNvSpPr txBox="1"/>
          <p:nvPr/>
        </p:nvSpPr>
        <p:spPr>
          <a:xfrm rot="2011829">
            <a:off x="3614335" y="2804234"/>
            <a:ext cx="339166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4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55EF40-A151-EC95-4191-30117395AC6C}"/>
              </a:ext>
            </a:extLst>
          </p:cNvPr>
          <p:cNvSpPr txBox="1"/>
          <p:nvPr/>
        </p:nvSpPr>
        <p:spPr>
          <a:xfrm rot="21440323">
            <a:off x="8028314" y="1983535"/>
            <a:ext cx="3528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E866B4-ADE2-F56A-4692-83608E3E0C61}"/>
              </a:ext>
            </a:extLst>
          </p:cNvPr>
          <p:cNvSpPr txBox="1"/>
          <p:nvPr/>
        </p:nvSpPr>
        <p:spPr>
          <a:xfrm>
            <a:off x="6779393" y="1316952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Can learn NP up to O(10 TeV) [Stat. only]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F8EF12-716C-B6F3-43A6-D57DC77D8A84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17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6D3C338-5B2A-F117-1986-3449506E4A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159" y="4248412"/>
            <a:ext cx="4592052" cy="2429129"/>
          </a:xfrm>
          <a:prstGeom prst="roundRect">
            <a:avLst>
              <a:gd name="adj" fmla="val 8082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71A09C-4788-5057-0DF4-EB3FA0D80C6E}"/>
              </a:ext>
            </a:extLst>
          </p:cNvPr>
          <p:cNvSpPr txBox="1"/>
          <p:nvPr/>
        </p:nvSpPr>
        <p:spPr>
          <a:xfrm>
            <a:off x="6709847" y="3848302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With Th.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.: Th.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&gt;&gt; Exp.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C375F3-1964-0E75-69EA-90B5869BE3D1}"/>
              </a:ext>
            </a:extLst>
          </p:cNvPr>
          <p:cNvSpPr txBox="1"/>
          <p:nvPr/>
        </p:nvSpPr>
        <p:spPr>
          <a:xfrm>
            <a:off x="502920" y="1301347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Complementary: Re and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Im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parts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C2A22BA4-30FF-99F0-5EE3-476DB95A142F}"/>
              </a:ext>
            </a:extLst>
          </p:cNvPr>
          <p:cNvSpPr/>
          <p:nvPr/>
        </p:nvSpPr>
        <p:spPr>
          <a:xfrm rot="19752366">
            <a:off x="361714" y="6085902"/>
            <a:ext cx="858475" cy="5578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e.g.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DADCA7-7F4D-C5CD-7A93-312784B8CD13}"/>
              </a:ext>
            </a:extLst>
          </p:cNvPr>
          <p:cNvSpPr txBox="1"/>
          <p:nvPr/>
        </p:nvSpPr>
        <p:spPr>
          <a:xfrm rot="21440323">
            <a:off x="7723513" y="5300318"/>
            <a:ext cx="3528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89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17BAA-C8F7-C847-41E1-C29E5BD28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ED58738-8329-A815-98F9-49F2326F7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53" y="1722537"/>
            <a:ext cx="5287710" cy="4845510"/>
          </a:xfrm>
          <a:prstGeom prst="roundRect">
            <a:avLst>
              <a:gd name="adj" fmla="val 724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949F3A-A356-9118-F2A6-E5AD9991E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43" y="1690688"/>
            <a:ext cx="4735170" cy="2083242"/>
          </a:xfrm>
          <a:prstGeom prst="roundRect">
            <a:avLst>
              <a:gd name="adj" fmla="val 10266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C90A68-DBEC-0F5A-61CE-0159E00B1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Money Plot (In Construction). . . . . . .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2505A1-BDF4-BB96-3CB4-8470149509C7}"/>
              </a:ext>
            </a:extLst>
          </p:cNvPr>
          <p:cNvSpPr txBox="1"/>
          <p:nvPr/>
        </p:nvSpPr>
        <p:spPr>
          <a:xfrm rot="2011829">
            <a:off x="3614335" y="2804234"/>
            <a:ext cx="339166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4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300FF0-E95E-309B-F00A-B105182E9588}"/>
              </a:ext>
            </a:extLst>
          </p:cNvPr>
          <p:cNvSpPr txBox="1"/>
          <p:nvPr/>
        </p:nvSpPr>
        <p:spPr>
          <a:xfrm rot="21440323">
            <a:off x="8028314" y="1983535"/>
            <a:ext cx="3528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54770-E746-6175-B0A7-366BDFC8A24F}"/>
              </a:ext>
            </a:extLst>
          </p:cNvPr>
          <p:cNvSpPr txBox="1"/>
          <p:nvPr/>
        </p:nvSpPr>
        <p:spPr>
          <a:xfrm>
            <a:off x="6779393" y="1316952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Can learn NP up to O(10 TeV) [Stat. only]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98C637-2887-0C69-C36C-FF630D02E47A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17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27ACF7-7348-C083-FC2F-D634AC10B9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5159" y="4248412"/>
            <a:ext cx="4592052" cy="2429129"/>
          </a:xfrm>
          <a:prstGeom prst="roundRect">
            <a:avLst>
              <a:gd name="adj" fmla="val 8082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294AB80-39DB-F7F3-F87C-502D6A98C8A0}"/>
              </a:ext>
            </a:extLst>
          </p:cNvPr>
          <p:cNvSpPr txBox="1"/>
          <p:nvPr/>
        </p:nvSpPr>
        <p:spPr>
          <a:xfrm>
            <a:off x="6709847" y="3848302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With Th.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.: Th.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&gt;&gt; Exp.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898A0C-D7B5-AF63-BB9B-364A353A935F}"/>
              </a:ext>
            </a:extLst>
          </p:cNvPr>
          <p:cNvSpPr txBox="1"/>
          <p:nvPr/>
        </p:nvSpPr>
        <p:spPr>
          <a:xfrm>
            <a:off x="502920" y="1301347"/>
            <a:ext cx="5162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Complementary: Re and </a:t>
            </a:r>
            <a:r>
              <a:rPr lang="en-US" sz="20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Im</a:t>
            </a:r>
            <a:r>
              <a:rPr lang="en-US" sz="20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parts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689DE7D-7BA5-B6BE-810E-FB22307A1559}"/>
              </a:ext>
            </a:extLst>
          </p:cNvPr>
          <p:cNvSpPr/>
          <p:nvPr/>
        </p:nvSpPr>
        <p:spPr>
          <a:xfrm rot="19752366">
            <a:off x="361714" y="6085902"/>
            <a:ext cx="858475" cy="55783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e.g.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F5A1B3-E4A4-2FC3-F99B-1267269C5E01}"/>
              </a:ext>
            </a:extLst>
          </p:cNvPr>
          <p:cNvSpPr txBox="1"/>
          <p:nvPr/>
        </p:nvSpPr>
        <p:spPr>
          <a:xfrm rot="21440323">
            <a:off x="7723513" y="5300318"/>
            <a:ext cx="35283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Very Preliminary</a:t>
            </a:r>
            <a:endParaRPr 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497523-F9A1-2D94-7D5B-487562BED454}"/>
              </a:ext>
            </a:extLst>
          </p:cNvPr>
          <p:cNvSpPr txBox="1"/>
          <p:nvPr/>
        </p:nvSpPr>
        <p:spPr>
          <a:xfrm>
            <a:off x="1186129" y="2550818"/>
            <a:ext cx="9819742" cy="2585323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empus Sans ITC" panose="04020404030D07020202" pitchFamily="82" charset="0"/>
              </a:rPr>
              <a:t>Not only we can tell there is NP</a:t>
            </a:r>
          </a:p>
          <a:p>
            <a:pPr algn="ctr"/>
            <a:r>
              <a:rPr 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empus Sans ITC" panose="04020404030D07020202" pitchFamily="82" charset="0"/>
              </a:rPr>
              <a:t>We can also tell what kind</a:t>
            </a:r>
          </a:p>
          <a:p>
            <a:pPr algn="ctr"/>
            <a:r>
              <a:rPr lang="en-US" sz="5400" b="1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empus Sans ITC" panose="04020404030D07020202" pitchFamily="82" charset="0"/>
              </a:rPr>
              <a:t>(If we see deviation)</a:t>
            </a:r>
            <a:endParaRPr lang="en-US" sz="4400" b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094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C9802-CFC1-9784-51E6-E45C66565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Cosmological measurement shows: </a:t>
            </a:r>
            <a:r>
              <a:rPr lang="en-US" sz="2000" dirty="0">
                <a:solidFill>
                  <a:schemeClr val="bg1"/>
                </a:solidFill>
                <a:latin typeface="Tempus Sans ITC" panose="04020404030D07020202" pitchFamily="82" charset="0"/>
              </a:rPr>
              <a:t>(</a:t>
            </a:r>
            <a:r>
              <a:rPr lang="en-US" sz="2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n</a:t>
            </a:r>
            <a:r>
              <a:rPr lang="en-US" sz="2000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baryon</a:t>
            </a:r>
            <a:r>
              <a:rPr lang="en-US" sz="2000" dirty="0">
                <a:solidFill>
                  <a:schemeClr val="bg1"/>
                </a:solidFill>
                <a:latin typeface="Tempus Sans ITC" panose="04020404030D07020202" pitchFamily="82" charset="0"/>
              </a:rPr>
              <a:t>-</a:t>
            </a:r>
            <a:r>
              <a:rPr lang="en-US" sz="2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n</a:t>
            </a:r>
            <a:r>
              <a:rPr lang="en-US" sz="2000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anti</a:t>
            </a:r>
            <a:r>
              <a:rPr lang="en-US" sz="2000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-baryon</a:t>
            </a:r>
            <a:r>
              <a:rPr lang="en-US" sz="2000" dirty="0">
                <a:solidFill>
                  <a:schemeClr val="bg1"/>
                </a:solidFill>
                <a:latin typeface="Tempus Sans ITC" panose="04020404030D07020202" pitchFamily="82" charset="0"/>
              </a:rPr>
              <a:t>)/</a:t>
            </a:r>
            <a:r>
              <a:rPr lang="en-US" sz="2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n</a:t>
            </a:r>
            <a:r>
              <a:rPr lang="en-US" sz="2000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photon</a:t>
            </a:r>
            <a:r>
              <a:rPr lang="en-US" sz="20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empus Sans ITC" panose="04020404030D07020202" pitchFamily="82" charset="0"/>
              </a:rPr>
              <a:t>~ 10</a:t>
            </a:r>
            <a:r>
              <a:rPr lang="en-US" sz="2400" baseline="30000" dirty="0">
                <a:solidFill>
                  <a:schemeClr val="bg1"/>
                </a:solidFill>
                <a:latin typeface="Tempus Sans ITC" panose="04020404030D07020202" pitchFamily="82" charset="0"/>
              </a:rPr>
              <a:t>-9</a:t>
            </a:r>
            <a:endParaRPr lang="en-US" sz="3200" baseline="-250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r>
              <a:rPr lang="en-US" sz="3200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						        </a:t>
            </a:r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[Matter &gt;&gt; Anti-matter]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AAD9B2-49D2-6FCC-3996-8EC0F7225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029" y="5717814"/>
            <a:ext cx="3685850" cy="775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5BDCC1-F5AC-77FD-3278-E092C5084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694" y="4741097"/>
            <a:ext cx="3055434" cy="20084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0C3C2B-445E-D875-38F7-B2117200F420}"/>
              </a:ext>
            </a:extLst>
          </p:cNvPr>
          <p:cNvSpPr txBox="1"/>
          <p:nvPr/>
        </p:nvSpPr>
        <p:spPr>
          <a:xfrm>
            <a:off x="8508877" y="4002433"/>
            <a:ext cx="29522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empus Sans ITC" panose="04020404030D07020202" pitchFamily="82" charset="0"/>
              </a:rPr>
              <a:t>We have CPV in SM!</a:t>
            </a:r>
          </a:p>
          <a:p>
            <a:r>
              <a:rPr lang="en-US" sz="1400" dirty="0">
                <a:solidFill>
                  <a:schemeClr val="bg1"/>
                </a:solidFill>
                <a:latin typeface="Tempus Sans ITC" panose="04020404030D07020202" pitchFamily="82" charset="0"/>
              </a:rPr>
              <a:t>But not enough</a:t>
            </a:r>
          </a:p>
          <a:p>
            <a:r>
              <a:rPr lang="en-US" sz="1400" dirty="0">
                <a:solidFill>
                  <a:schemeClr val="bg1"/>
                </a:solidFill>
                <a:latin typeface="Tempus Sans ITC" panose="04020404030D07020202" pitchFamily="82" charset="0"/>
              </a:rPr>
              <a:t>[Mostly CPV in non-leptonic decay]</a:t>
            </a:r>
            <a:endParaRPr lang="en-US" sz="140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73CB79F-6876-8A5D-B97E-DAE2655D46AE}"/>
              </a:ext>
            </a:extLst>
          </p:cNvPr>
          <p:cNvSpPr txBox="1">
            <a:spLocks/>
          </p:cNvSpPr>
          <p:nvPr/>
        </p:nvSpPr>
        <p:spPr>
          <a:xfrm>
            <a:off x="838200" y="3064930"/>
            <a:ext cx="10515600" cy="2747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Sakharov Condition (within Baryogenesis):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 Baryon number violation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 Interactions out of thermal equilibrium</a:t>
            </a:r>
          </a:p>
          <a:p>
            <a:pPr>
              <a:buFontTx/>
              <a:buChar char="-"/>
            </a:pPr>
            <a:r>
              <a:rPr lang="en-US" sz="3200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3200" u="sng" dirty="0">
                <a:solidFill>
                  <a:schemeClr val="bg1"/>
                </a:solidFill>
                <a:latin typeface="Tempus Sans ITC" panose="04020404030D07020202" pitchFamily="82" charset="0"/>
              </a:rPr>
              <a:t>C, CP violation</a:t>
            </a: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2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D0774E-BB99-0A6C-B035-0C724E28C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Once upon a time. . . . . . . . .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4F0438-A73A-9EAC-1B4F-20B3E1E5BFE5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26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F2F30EB-3D27-B42D-9BA8-98BD2A4850BE}"/>
              </a:ext>
            </a:extLst>
          </p:cNvPr>
          <p:cNvGrpSpPr/>
          <p:nvPr/>
        </p:nvGrpSpPr>
        <p:grpSpPr>
          <a:xfrm>
            <a:off x="-15876" y="6615797"/>
            <a:ext cx="12255501" cy="13337445"/>
            <a:chOff x="-15876" y="6977747"/>
            <a:chExt cx="12255501" cy="1333744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54861E-B378-094B-066C-3CB23B8DACCF}"/>
                </a:ext>
              </a:extLst>
            </p:cNvPr>
            <p:cNvSpPr txBox="1"/>
            <p:nvPr/>
          </p:nvSpPr>
          <p:spPr>
            <a:xfrm>
              <a:off x="0" y="6977747"/>
              <a:ext cx="1219200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Conclusion  </a:t>
              </a:r>
              <a:endParaRPr lang="en-US" sz="2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A6F273B-6EED-A917-CB90-9F8C7FB38963}"/>
                </a:ext>
              </a:extLst>
            </p:cNvPr>
            <p:cNvSpPr txBox="1"/>
            <p:nvPr/>
          </p:nvSpPr>
          <p:spPr>
            <a:xfrm>
              <a:off x="1447797" y="7500967"/>
              <a:ext cx="4581525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Big Question</a:t>
              </a: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Exact Problem</a:t>
              </a:r>
            </a:p>
            <a:p>
              <a:pPr algn="r"/>
              <a:endPara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endParaRP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Where do we test it</a:t>
              </a:r>
            </a:p>
            <a:p>
              <a:pPr algn="r"/>
              <a:endPara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endParaRP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How to Interpret it</a:t>
              </a:r>
            </a:p>
            <a:p>
              <a:pPr algn="r"/>
              <a:endPara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endParaRP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What can we learn</a:t>
              </a:r>
            </a:p>
            <a:p>
              <a:pPr algn="r"/>
              <a:endParaRPr lang="en-US" sz="2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CD2D13-6E6D-2E1B-9F7F-B1E9FD3B0532}"/>
                </a:ext>
              </a:extLst>
            </p:cNvPr>
            <p:cNvSpPr txBox="1"/>
            <p:nvPr/>
          </p:nvSpPr>
          <p:spPr>
            <a:xfrm>
              <a:off x="6238874" y="7501726"/>
              <a:ext cx="4892676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Why matter &gt;&gt; antimatter?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Do we have CPV from NP 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(in leptonic rare, FCNC, decay)?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FCC-</a:t>
              </a:r>
              <a:r>
                <a:rPr lang="en-US" sz="2400" b="1" i="1" dirty="0" err="1">
                  <a:solidFill>
                    <a:schemeClr val="bg1"/>
                  </a:solidFill>
                  <a:latin typeface="Tempus Sans ITC" panose="04020404030D07020202" pitchFamily="82" charset="0"/>
                </a:rPr>
                <a:t>ee</a:t>
              </a:r>
              <a:r>
                <a:rPr lang="en-US" sz="2400" b="1" i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 </a:t>
              </a:r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: Ideal to test rare process! [Clean, Good Vertexing, …]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EFT: Tell how (NP) complex phase affects experimental measurements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Can probe NP up to O(10 TeV)</a:t>
              </a:r>
            </a:p>
            <a:p>
              <a:endParaRPr lang="en-US" sz="24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FE5D564-683D-F996-5831-172BBC6BE25E}"/>
                </a:ext>
              </a:extLst>
            </p:cNvPr>
            <p:cNvSpPr txBox="1"/>
            <p:nvPr/>
          </p:nvSpPr>
          <p:spPr>
            <a:xfrm>
              <a:off x="47625" y="10053632"/>
              <a:ext cx="12192000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Crew</a:t>
              </a:r>
              <a:endParaRPr lang="en-US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--- alphabetical ---</a:t>
              </a:r>
              <a:endParaRPr lang="en-US" sz="14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57BB56-E68B-2E8F-0B79-1C084CD2499B}"/>
                </a:ext>
              </a:extLst>
            </p:cNvPr>
            <p:cNvSpPr txBox="1"/>
            <p:nvPr/>
          </p:nvSpPr>
          <p:spPr>
            <a:xfrm>
              <a:off x="6238874" y="11679014"/>
              <a:ext cx="3619501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Jason Aebischer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Ben Kilminster</a:t>
              </a:r>
              <a:endParaRPr lang="en-US" sz="2400" dirty="0"/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Anson Kwok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Valeriia Lukashenko</a:t>
              </a:r>
            </a:p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Zach Polonsky</a:t>
              </a:r>
              <a:endParaRPr lang="en-US" sz="2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4E3EEBF-EB11-8BE3-A480-88F18443BC48}"/>
                </a:ext>
              </a:extLst>
            </p:cNvPr>
            <p:cNvSpPr txBox="1"/>
            <p:nvPr/>
          </p:nvSpPr>
          <p:spPr>
            <a:xfrm>
              <a:off x="1447799" y="11679014"/>
              <a:ext cx="4581525" cy="19389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Theoretical Part</a:t>
              </a: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Experimental Part (Boss)</a:t>
              </a: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Experimental Part</a:t>
              </a: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Experimental Part</a:t>
              </a:r>
            </a:p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Theoretical Part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A86C2C-06B2-4B47-FAAE-FC1841631623}"/>
                </a:ext>
              </a:extLst>
            </p:cNvPr>
            <p:cNvSpPr txBox="1"/>
            <p:nvPr/>
          </p:nvSpPr>
          <p:spPr>
            <a:xfrm>
              <a:off x="-15876" y="13020887"/>
              <a:ext cx="12192000" cy="72943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Special Thank</a:t>
              </a: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8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  <a:p>
              <a:pPr algn="ctr"/>
              <a:endParaRPr lang="en-US" sz="2000" b="1" dirty="0">
                <a:solidFill>
                  <a:schemeClr val="bg1"/>
                </a:solidFill>
                <a:latin typeface="Tempus Sans ITC" panose="04020404030D07020202" pitchFamily="8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F3C77EE-EFA8-A95E-5616-2039FEBD72EA}"/>
                </a:ext>
              </a:extLst>
            </p:cNvPr>
            <p:cNvSpPr txBox="1"/>
            <p:nvPr/>
          </p:nvSpPr>
          <p:spPr>
            <a:xfrm>
              <a:off x="6238874" y="14405882"/>
              <a:ext cx="361950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Tempus Sans ITC" panose="04020404030D07020202" pitchFamily="82" charset="0"/>
                </a:rPr>
                <a:t>Armin Ilg</a:t>
              </a:r>
              <a:endParaRPr lang="en-US" sz="2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2CE384-F609-BE93-F074-EB1C2810F86E}"/>
                </a:ext>
              </a:extLst>
            </p:cNvPr>
            <p:cNvSpPr txBox="1"/>
            <p:nvPr/>
          </p:nvSpPr>
          <p:spPr>
            <a:xfrm>
              <a:off x="1447798" y="14408159"/>
              <a:ext cx="458152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bg1">
                      <a:lumMod val="75000"/>
                    </a:schemeClr>
                  </a:solidFill>
                  <a:latin typeface="Tempus Sans ITC" panose="04020404030D07020202" pitchFamily="82" charset="0"/>
                </a:rPr>
                <a:t>Useful Discussions and Feedbacks</a:t>
              </a:r>
            </a:p>
          </p:txBody>
        </p:sp>
      </p:grp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49440DA6-1330-9C80-E426-9CDA360A8A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8436" y="21156344"/>
            <a:ext cx="7000875" cy="3151761"/>
          </a:xfr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3F09C84-A302-7AF9-C7C1-101CB2837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833" y="15011407"/>
            <a:ext cx="11698333" cy="63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5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96296E-6 L -0.01302 -3.6375 " pathEditMode="relative" rAng="0" ptsTypes="AA">
                                      <p:cBhvr>
                                        <p:cTn id="6" dur="5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" y="-1818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33333E-6 L -0.01719 -3.49791 " pathEditMode="relative" rAng="0" ptsTypes="AA">
                                      <p:cBhvr>
                                        <p:cTn id="8" dur="5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" y="-17490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01172 -3.49861 " pathEditMode="relative" rAng="0" ptsTypes="AA">
                                      <p:cBhvr>
                                        <p:cTn id="10" dur="5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6" y="-17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49D7BF0-88D1-3CD4-18CA-40A71C210E21}"/>
              </a:ext>
            </a:extLst>
          </p:cNvPr>
          <p:cNvSpPr txBox="1"/>
          <p:nvPr/>
        </p:nvSpPr>
        <p:spPr>
          <a:xfrm>
            <a:off x="-579120" y="1609457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Conclusion  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3F2BF9-B303-F377-2D3A-3CB6F80B31C3}"/>
              </a:ext>
            </a:extLst>
          </p:cNvPr>
          <p:cNvSpPr txBox="1"/>
          <p:nvPr/>
        </p:nvSpPr>
        <p:spPr>
          <a:xfrm>
            <a:off x="868677" y="2132677"/>
            <a:ext cx="45815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Big Question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Exact Problem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Where do we test it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How to Interpret it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What can we learn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C559D0-9665-8C68-AA1E-F4C3941A5A9D}"/>
              </a:ext>
            </a:extLst>
          </p:cNvPr>
          <p:cNvSpPr txBox="1"/>
          <p:nvPr/>
        </p:nvSpPr>
        <p:spPr>
          <a:xfrm>
            <a:off x="5659754" y="2133436"/>
            <a:ext cx="534352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Why matter &gt;&gt; antimatter?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Do we have CPV from NP 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(in leptonic rare, FCNC, decay)?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FCC-</a:t>
            </a:r>
            <a:r>
              <a:rPr lang="en-US" sz="2400" b="1" i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ee</a:t>
            </a:r>
            <a:r>
              <a:rPr lang="en-US" sz="2400" b="1" i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: Ideal to test rare process! [Clean, Good Vertexing, …]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EFT: Tell how (NP) complex phase affects experimental measurements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Can probe NP up to O(10 TeV)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[If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th.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suppressed to similar order of magnitude]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We should push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th.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calculation</a:t>
            </a:r>
          </a:p>
        </p:txBody>
      </p:sp>
    </p:spTree>
    <p:extLst>
      <p:ext uri="{BB962C8B-B14F-4D97-AF65-F5344CB8AC3E}">
        <p14:creationId xmlns:p14="http://schemas.microsoft.com/office/powerpoint/2010/main" val="32549829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7A96E0-9051-E525-CF2D-CEA85364F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F79CFD-58EA-4BD2-9FEF-7E9561598516}"/>
              </a:ext>
            </a:extLst>
          </p:cNvPr>
          <p:cNvSpPr txBox="1"/>
          <p:nvPr/>
        </p:nvSpPr>
        <p:spPr>
          <a:xfrm>
            <a:off x="-579120" y="1609457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Conclusion  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9DEB0C-D31B-C4E9-A35F-21ADA877DD7D}"/>
              </a:ext>
            </a:extLst>
          </p:cNvPr>
          <p:cNvSpPr txBox="1"/>
          <p:nvPr/>
        </p:nvSpPr>
        <p:spPr>
          <a:xfrm>
            <a:off x="868677" y="2132677"/>
            <a:ext cx="45815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Big Question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Exact Problem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Where do we test it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How to Interpret it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What can we learn</a:t>
            </a: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  <a:latin typeface="Tempus Sans ITC" panose="04020404030D07020202" pitchFamily="82" charset="0"/>
            </a:endParaRPr>
          </a:p>
          <a:p>
            <a:pPr algn="r"/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6E334A-34A8-D2AF-DD2E-97ABD33A84A3}"/>
              </a:ext>
            </a:extLst>
          </p:cNvPr>
          <p:cNvSpPr txBox="1"/>
          <p:nvPr/>
        </p:nvSpPr>
        <p:spPr>
          <a:xfrm>
            <a:off x="5659754" y="2133436"/>
            <a:ext cx="534352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Why matter &gt;&gt; antimatter?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Do we have CPV from NP 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(in leptonic rare, FCNC, decay)?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FCC-</a:t>
            </a:r>
            <a:r>
              <a:rPr lang="en-US" sz="2400" b="1" i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ee</a:t>
            </a:r>
            <a:r>
              <a:rPr lang="en-US" sz="2400" b="1" i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: Ideal to test rare process! [Clean, Good Vertexing, …]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EFT: Tell how (NP) complex phase affects experimental measurements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Can probe NP up to O(10 TeV)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[If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th.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uncert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. suppressed to similar order of magnitude]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We should push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th.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calculation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7364CA-111C-B638-391B-55E2A21916A9}"/>
              </a:ext>
            </a:extLst>
          </p:cNvPr>
          <p:cNvSpPr txBox="1"/>
          <p:nvPr/>
        </p:nvSpPr>
        <p:spPr>
          <a:xfrm>
            <a:off x="1510875" y="2909073"/>
            <a:ext cx="9170249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en-US" sz="3200" b="1" dirty="0">
              <a:solidFill>
                <a:srgbClr val="FF0000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Tempus Sans ITC" panose="04020404030D07020202" pitchFamily="82" charset="0"/>
              </a:rPr>
              <a:t>There is only one way to find out if it oscillates!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Tempus Sans ITC" panose="04020404030D07020202" pitchFamily="82" charset="0"/>
              </a:rPr>
              <a:t>MEASURE IT!</a:t>
            </a:r>
          </a:p>
          <a:p>
            <a:pPr algn="ctr"/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353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BD7BF4-42D6-DA48-9CCE-B071CD01C565}"/>
              </a:ext>
            </a:extLst>
          </p:cNvPr>
          <p:cNvSpPr txBox="1"/>
          <p:nvPr/>
        </p:nvSpPr>
        <p:spPr>
          <a:xfrm>
            <a:off x="47625" y="-381986"/>
            <a:ext cx="121920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8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Crew</a:t>
            </a:r>
            <a:endParaRPr lang="en-US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--- alphabetical ---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8A7702-4665-BA6B-F872-749141D1BDA8}"/>
              </a:ext>
            </a:extLst>
          </p:cNvPr>
          <p:cNvSpPr txBox="1"/>
          <p:nvPr/>
        </p:nvSpPr>
        <p:spPr>
          <a:xfrm>
            <a:off x="6238874" y="1243396"/>
            <a:ext cx="361950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Jason Aebischer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Ben Kilminster</a:t>
            </a:r>
            <a:endParaRPr lang="en-US" sz="2400" dirty="0"/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Anson Kwok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Valeriia Lukashenko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Zach Polonsky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EEF0C-BF70-2BAA-2836-97D5DE95CD5A}"/>
              </a:ext>
            </a:extLst>
          </p:cNvPr>
          <p:cNvSpPr txBox="1"/>
          <p:nvPr/>
        </p:nvSpPr>
        <p:spPr>
          <a:xfrm>
            <a:off x="1447799" y="1243396"/>
            <a:ext cx="45815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Theoretical Part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Experimental Part (Boss)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Experimental Part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Experimental Part</a:t>
            </a:r>
          </a:p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Theoretical Part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833095-A18D-C4EB-BC2F-1636815CA862}"/>
              </a:ext>
            </a:extLst>
          </p:cNvPr>
          <p:cNvSpPr txBox="1"/>
          <p:nvPr/>
        </p:nvSpPr>
        <p:spPr>
          <a:xfrm>
            <a:off x="-15876" y="3011143"/>
            <a:ext cx="121920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8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Special Thank</a:t>
            </a:r>
          </a:p>
          <a:p>
            <a:pPr algn="ctr"/>
            <a:endParaRPr lang="en-US" sz="28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14D286-F9D8-72B3-5759-D22A9AF022D3}"/>
              </a:ext>
            </a:extLst>
          </p:cNvPr>
          <p:cNvSpPr txBox="1"/>
          <p:nvPr/>
        </p:nvSpPr>
        <p:spPr>
          <a:xfrm>
            <a:off x="6238874" y="4396138"/>
            <a:ext cx="435292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Franco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Grancagnolo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Armin Ilg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Gino Isidori</a:t>
            </a:r>
          </a:p>
          <a:p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Lingfeng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Li</a:t>
            </a:r>
          </a:p>
          <a:p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Margherita Primavera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D24FB4-4D1D-A6A8-4617-ACF85023FEEF}"/>
              </a:ext>
            </a:extLst>
          </p:cNvPr>
          <p:cNvSpPr txBox="1"/>
          <p:nvPr/>
        </p:nvSpPr>
        <p:spPr>
          <a:xfrm>
            <a:off x="1447798" y="4398415"/>
            <a:ext cx="45815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Tempus Sans ITC" panose="04020404030D07020202" pitchFamily="82" charset="0"/>
              </a:rPr>
              <a:t>Useful Discussions and Feedbacks</a:t>
            </a:r>
          </a:p>
        </p:txBody>
      </p:sp>
    </p:spTree>
    <p:extLst>
      <p:ext uri="{BB962C8B-B14F-4D97-AF65-F5344CB8AC3E}">
        <p14:creationId xmlns:p14="http://schemas.microsoft.com/office/powerpoint/2010/main" val="21839968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3EF76-4F28-B55C-EE6E-CAB8876F4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5E489-BD03-3A2C-522B-800E784E2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241353-7970-7387-F336-829A15221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667" y="110234"/>
            <a:ext cx="11698333" cy="63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871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9DBEF-CC6D-F5AD-E877-6AD4ABCB3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EDE39-F0CA-D598-C177-57877B1B4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7D14E8F-0432-E36F-C9A6-998A200F8FB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90964" y="2790523"/>
            <a:ext cx="7000875" cy="31517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5DED88-357F-5122-01FD-C302800B75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4536"/>
          <a:stretch/>
        </p:blipFill>
        <p:spPr>
          <a:xfrm>
            <a:off x="493667" y="2162076"/>
            <a:ext cx="11698333" cy="98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772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2D586-2AA9-6D6A-9C2D-C36D8DCBB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Backups. . </a:t>
            </a:r>
            <a:r>
              <a:rPr lang="en-US" sz="4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. . . . .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F535A-D52C-41BB-8F6A-3AFFFF0F1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42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65E719-0A4C-7F81-C22F-2D33D8F09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92"/>
            <a:ext cx="12192000" cy="67134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C72A4F-83D7-3173-297E-961E55245E2A}"/>
              </a:ext>
            </a:extLst>
          </p:cNvPr>
          <p:cNvSpPr txBox="1"/>
          <p:nvPr/>
        </p:nvSpPr>
        <p:spPr>
          <a:xfrm>
            <a:off x="2461260" y="37921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What background types do we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84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D31D9-4C5E-51D3-B2FA-BF9F3B60F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7A1F2-1899-852D-BA70-71C6D7D16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2D3557-8D5C-7E6D-AE84-39802573E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14" y="0"/>
            <a:ext cx="11788772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BF6761-0FCC-49F4-F271-7FD87B63CC4C}"/>
              </a:ext>
            </a:extLst>
          </p:cNvPr>
          <p:cNvSpPr txBox="1"/>
          <p:nvPr/>
        </p:nvSpPr>
        <p:spPr>
          <a:xfrm>
            <a:off x="99060" y="89496"/>
            <a:ext cx="4206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What background types do we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8004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A21831-6209-25AC-4D80-9D98C96E6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226" y="1690688"/>
            <a:ext cx="10888574" cy="4889183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DB548C-8BAB-0CB0-29F4-4191C205DA41}"/>
              </a:ext>
            </a:extLst>
          </p:cNvPr>
          <p:cNvSpPr txBox="1"/>
          <p:nvPr/>
        </p:nvSpPr>
        <p:spPr>
          <a:xfrm>
            <a:off x="3333953" y="278129"/>
            <a:ext cx="51511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Why doing a fit in m(B</a:t>
            </a:r>
            <a:r>
              <a:rPr lang="en-US" sz="3200" b="1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s</a:t>
            </a:r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)? Leak of simulation samples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7482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E252741-D619-B5D2-B3A2-004EF4A5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We look at. . . . . . . . . (CPV from NP?)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690739-A6E4-808A-E6C3-730F350888A0}"/>
              </a:ext>
            </a:extLst>
          </p:cNvPr>
          <p:cNvGrpSpPr/>
          <p:nvPr/>
        </p:nvGrpSpPr>
        <p:grpSpPr>
          <a:xfrm>
            <a:off x="1264721" y="2229663"/>
            <a:ext cx="4239217" cy="2505426"/>
            <a:chOff x="1264721" y="2077263"/>
            <a:chExt cx="4239217" cy="2505426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8AC34E6C-A987-68B5-668F-566F84D40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96"/>
            <a:stretch/>
          </p:blipFill>
          <p:spPr>
            <a:xfrm>
              <a:off x="1264721" y="2077263"/>
              <a:ext cx="4239217" cy="2505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  <a:softEdge rad="31750"/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DBDA7E-8C41-9CB9-FC84-60FE43FDF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2415" y="2217176"/>
              <a:ext cx="1671786" cy="427318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B738E6-1AB9-8DD2-F713-88C8A877978D}"/>
              </a:ext>
            </a:extLst>
          </p:cNvPr>
          <p:cNvGrpSpPr/>
          <p:nvPr/>
        </p:nvGrpSpPr>
        <p:grpSpPr>
          <a:xfrm>
            <a:off x="5948930" y="2229663"/>
            <a:ext cx="4978349" cy="2505426"/>
            <a:chOff x="5948930" y="2077263"/>
            <a:chExt cx="4978349" cy="250542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0098E3-3B95-CDB4-577B-3DAED8336A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321"/>
            <a:stretch/>
          </p:blipFill>
          <p:spPr>
            <a:xfrm>
              <a:off x="5948930" y="2077263"/>
              <a:ext cx="4978349" cy="2505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AAE4081-27FF-2A80-4B9A-5C8FC8CAE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3000" y="2262157"/>
              <a:ext cx="2383983" cy="382337"/>
            </a:xfrm>
            <a:prstGeom prst="rect">
              <a:avLst/>
            </a:prstGeom>
          </p:spPr>
        </p:pic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875A452-5909-7508-3608-E3471E26673E}"/>
              </a:ext>
            </a:extLst>
          </p:cNvPr>
          <p:cNvSpPr txBox="1">
            <a:spLocks/>
          </p:cNvSpPr>
          <p:nvPr/>
        </p:nvSpPr>
        <p:spPr>
          <a:xfrm>
            <a:off x="838200" y="-1055898"/>
            <a:ext cx="10515600" cy="1043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It is FCNC!!! Loop suppressed: BR~8x10</a:t>
            </a:r>
            <a:r>
              <a:rPr lang="en-US" sz="2400" b="1" baseline="30000" dirty="0">
                <a:solidFill>
                  <a:srgbClr val="D8E1E8"/>
                </a:solidFill>
                <a:latin typeface="Tempus Sans ITC" panose="04020404030D07020202" pitchFamily="82" charset="0"/>
              </a:rPr>
              <a:t>-7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D8E1E8"/>
                </a:solidFill>
                <a:latin typeface="Tempus Sans ITC" panose="04020404030D07020202" pitchFamily="82" charset="0"/>
              </a:rPr>
              <a:t>(BR measurement done by </a:t>
            </a:r>
            <a:r>
              <a:rPr lang="en-US" sz="2000" dirty="0" err="1">
                <a:solidFill>
                  <a:srgbClr val="D8E1E8"/>
                </a:solidFill>
                <a:latin typeface="Tempus Sans ITC" panose="04020404030D07020202" pitchFamily="82" charset="0"/>
              </a:rPr>
              <a:t>LHCb</a:t>
            </a:r>
            <a:r>
              <a:rPr lang="en-US" sz="2000" dirty="0">
                <a:solidFill>
                  <a:srgbClr val="D8E1E8"/>
                </a:solidFill>
                <a:latin typeface="Tempus Sans ITC" panose="04020404030D07020202" pitchFamily="82" charset="0"/>
              </a:rPr>
              <a:t> in 2021 [arXiv:2105.14007])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08B1DB-EEEC-EA1D-694A-DE5989E35967}"/>
              </a:ext>
            </a:extLst>
          </p:cNvPr>
          <p:cNvSpPr txBox="1"/>
          <p:nvPr/>
        </p:nvSpPr>
        <p:spPr>
          <a:xfrm>
            <a:off x="-1314" y="6484992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Just an example, there are more diagrams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800BDE-11B4-466A-7EA2-6A5E830A8F0D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4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31B47E-7A44-7CAB-AD33-A49CCC2E3820}"/>
              </a:ext>
            </a:extLst>
          </p:cNvPr>
          <p:cNvSpPr txBox="1"/>
          <p:nvPr/>
        </p:nvSpPr>
        <p:spPr>
          <a:xfrm>
            <a:off x="7018020" y="1443989"/>
            <a:ext cx="5173980" cy="31290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Why </a:t>
            </a:r>
            <a:r>
              <a:rPr lang="en-US" sz="32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</a:t>
            </a:r>
            <a:r>
              <a:rPr lang="en-US" sz="3200" b="1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f</a:t>
            </a:r>
            <a:r>
              <a:rPr lang="en-US" sz="3200" b="1" i="0" baseline="-25000" dirty="0">
                <a:solidFill>
                  <a:schemeClr val="bg1"/>
                </a:solidFill>
                <a:latin typeface="+mj-lt"/>
              </a:rPr>
              <a:t>,</a:t>
            </a:r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C</a:t>
            </a:r>
            <a:r>
              <a:rPr lang="en-US" sz="3200" b="1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f</a:t>
            </a:r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measurement is 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not included?</a:t>
            </a:r>
          </a:p>
          <a:p>
            <a:pPr algn="ctr"/>
            <a:endParaRPr lang="en-US" sz="3200" b="1" baseline="-250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Not so sensitive compared to S</a:t>
            </a:r>
            <a:r>
              <a:rPr lang="en-US" sz="2400" b="1" baseline="-25000" dirty="0">
                <a:solidFill>
                  <a:schemeClr val="bg1"/>
                </a:solidFill>
                <a:latin typeface="Tempus Sans ITC" panose="04020404030D07020202" pitchFamily="82" charset="0"/>
              </a:rPr>
              <a:t>f</a:t>
            </a:r>
          </a:p>
          <a:p>
            <a:pPr algn="ctr"/>
            <a:endParaRPr lang="en-US" sz="2400" b="1" baseline="-25000" dirty="0">
              <a:solidFill>
                <a:schemeClr val="bg1"/>
              </a:solidFill>
              <a:latin typeface="Tempus Sans ITC" panose="04020404030D07020202" pitchFamily="82" charset="0"/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Extra argument vs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LHCb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: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They can measure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</a:t>
            </a:r>
            <a:r>
              <a:rPr lang="en-US" sz="2400" b="1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f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 but not much physics can be told from </a:t>
            </a:r>
            <a:r>
              <a:rPr lang="en-US" sz="24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</a:t>
            </a:r>
            <a:r>
              <a:rPr lang="en-US" sz="2400" b="1" baseline="-25000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f</a:t>
            </a:r>
            <a:r>
              <a:rPr lang="en-US" sz="24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 along.</a:t>
            </a:r>
            <a:endParaRPr lang="en-US" sz="2400" baseline="-25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C13F5-3F73-3746-20DE-A5ED3D143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903" y="539861"/>
            <a:ext cx="6109938" cy="577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6163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1172AD-263E-214C-2F18-337BA6ED006C}"/>
              </a:ext>
            </a:extLst>
          </p:cNvPr>
          <p:cNvSpPr txBox="1"/>
          <p:nvPr/>
        </p:nvSpPr>
        <p:spPr>
          <a:xfrm>
            <a:off x="6598920" y="2632709"/>
            <a:ext cx="51739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Binned measurements</a:t>
            </a:r>
            <a:endParaRPr lang="en-US" sz="2400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917974-93F9-EA5F-40CA-3D12031E0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165" y="533400"/>
            <a:ext cx="5995681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6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E252741-D619-B5D2-B3A2-004EF4A5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We look at. . . . . . . . . (CPV from NP?)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690739-A6E4-808A-E6C3-730F350888A0}"/>
              </a:ext>
            </a:extLst>
          </p:cNvPr>
          <p:cNvGrpSpPr/>
          <p:nvPr/>
        </p:nvGrpSpPr>
        <p:grpSpPr>
          <a:xfrm>
            <a:off x="1264721" y="3220263"/>
            <a:ext cx="4239217" cy="2505426"/>
            <a:chOff x="1264721" y="2077263"/>
            <a:chExt cx="4239217" cy="2505426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8AC34E6C-A987-68B5-668F-566F84D401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96"/>
            <a:stretch/>
          </p:blipFill>
          <p:spPr>
            <a:xfrm>
              <a:off x="1264721" y="2077263"/>
              <a:ext cx="4239217" cy="2505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  <a:softEdge rad="31750"/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3DBDA7E-8C41-9CB9-FC84-60FE43FDF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2415" y="2217176"/>
              <a:ext cx="1671786" cy="427318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B738E6-1AB9-8DD2-F713-88C8A877978D}"/>
              </a:ext>
            </a:extLst>
          </p:cNvPr>
          <p:cNvGrpSpPr/>
          <p:nvPr/>
        </p:nvGrpSpPr>
        <p:grpSpPr>
          <a:xfrm>
            <a:off x="5948930" y="3220263"/>
            <a:ext cx="4978349" cy="2505426"/>
            <a:chOff x="5948930" y="2077263"/>
            <a:chExt cx="4978349" cy="250542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0098E3-3B95-CDB4-577B-3DAED8336A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4321"/>
            <a:stretch/>
          </p:blipFill>
          <p:spPr>
            <a:xfrm>
              <a:off x="5948930" y="2077263"/>
              <a:ext cx="4978349" cy="2505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AAE4081-27FF-2A80-4B9A-5C8FC8CAE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3000" y="2262157"/>
              <a:ext cx="2383983" cy="382337"/>
            </a:xfrm>
            <a:prstGeom prst="rect">
              <a:avLst/>
            </a:prstGeom>
          </p:spPr>
        </p:pic>
      </p:grp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875A452-5909-7508-3608-E3471E26673E}"/>
              </a:ext>
            </a:extLst>
          </p:cNvPr>
          <p:cNvSpPr txBox="1">
            <a:spLocks/>
          </p:cNvSpPr>
          <p:nvPr/>
        </p:nvSpPr>
        <p:spPr>
          <a:xfrm>
            <a:off x="838200" y="17635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It is FCNC!!! Loop suppressed: BR~8x10</a:t>
            </a:r>
            <a:r>
              <a:rPr lang="en-US" sz="2400" b="1" baseline="30000" dirty="0">
                <a:solidFill>
                  <a:srgbClr val="D8E1E8"/>
                </a:solidFill>
                <a:latin typeface="Tempus Sans ITC" panose="04020404030D07020202" pitchFamily="82" charset="0"/>
              </a:rPr>
              <a:t>-7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D8E1E8"/>
                </a:solidFill>
                <a:latin typeface="Tempus Sans ITC" panose="04020404030D07020202" pitchFamily="82" charset="0"/>
              </a:rPr>
              <a:t>(BR measurement done by </a:t>
            </a:r>
            <a:r>
              <a:rPr lang="en-US" sz="2000" dirty="0" err="1">
                <a:solidFill>
                  <a:srgbClr val="D8E1E8"/>
                </a:solidFill>
                <a:latin typeface="Tempus Sans ITC" panose="04020404030D07020202" pitchFamily="82" charset="0"/>
              </a:rPr>
              <a:t>LHCb</a:t>
            </a:r>
            <a:r>
              <a:rPr lang="en-US" sz="2000" dirty="0">
                <a:solidFill>
                  <a:srgbClr val="D8E1E8"/>
                </a:solidFill>
                <a:latin typeface="Tempus Sans ITC" panose="04020404030D07020202" pitchFamily="82" charset="0"/>
              </a:rPr>
              <a:t> in 2021 [arXiv:2105.14007])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D8E1E8"/>
                </a:solidFill>
                <a:latin typeface="Tempus Sans ITC" panose="04020404030D07020202" pitchFamily="82" charset="0"/>
              </a:rPr>
              <a:t>[Leptonic CPV is not yet fully explored]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08B1DB-EEEC-EA1D-694A-DE5989E35967}"/>
              </a:ext>
            </a:extLst>
          </p:cNvPr>
          <p:cNvSpPr txBox="1"/>
          <p:nvPr/>
        </p:nvSpPr>
        <p:spPr>
          <a:xfrm>
            <a:off x="-1314" y="6484992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Just an example, there are more diagrams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93F5CB-6C8D-75DD-8219-73C7C84903BF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510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E252741-D619-B5D2-B3A2-004EF4A51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We look at. . . . . . . . . (CPV from NP?)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08B1DB-EEEC-EA1D-694A-DE5989E35967}"/>
              </a:ext>
            </a:extLst>
          </p:cNvPr>
          <p:cNvSpPr txBox="1"/>
          <p:nvPr/>
        </p:nvSpPr>
        <p:spPr>
          <a:xfrm>
            <a:off x="-1314" y="6484992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Just an example, there are more diagrams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2C5DB8-AD5C-B0DE-C173-6BB65DF10178}"/>
              </a:ext>
            </a:extLst>
          </p:cNvPr>
          <p:cNvSpPr txBox="1"/>
          <p:nvPr/>
        </p:nvSpPr>
        <p:spPr>
          <a:xfrm>
            <a:off x="5105401" y="1527184"/>
            <a:ext cx="6831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D8E1E8"/>
                </a:solidFill>
                <a:latin typeface="Tempus Sans ITC" panose="04020404030D07020202" pitchFamily="82" charset="0"/>
              </a:rPr>
              <a:t>BSM could introduce CPV in FCNC operators:</a:t>
            </a:r>
          </a:p>
          <a:p>
            <a:pPr algn="ctr"/>
            <a:r>
              <a:rPr lang="en-US" b="1" dirty="0">
                <a:solidFill>
                  <a:schemeClr val="tx2">
                    <a:lumMod val="25000"/>
                    <a:lumOff val="75000"/>
                  </a:schemeClr>
                </a:solidFill>
                <a:latin typeface="Tempus Sans ITC" panose="04020404030D07020202" pitchFamily="82" charset="0"/>
              </a:rPr>
              <a:t>time-dependent</a:t>
            </a:r>
            <a:r>
              <a:rPr lang="en-US" b="1" dirty="0">
                <a:solidFill>
                  <a:srgbClr val="D8E1E8"/>
                </a:solidFill>
                <a:latin typeface="Tempus Sans ITC" panose="04020404030D07020202" pitchFamily="82" charset="0"/>
              </a:rPr>
              <a:t> measurements</a:t>
            </a:r>
            <a:r>
              <a:rPr lang="en-US" sz="16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 are sensitive to </a:t>
            </a:r>
            <a:r>
              <a:rPr lang="en-US" sz="1600" b="1" dirty="0" err="1">
                <a:solidFill>
                  <a:srgbClr val="D8E1E8"/>
                </a:solidFill>
                <a:latin typeface="Tempus Sans ITC" panose="04020404030D07020202" pitchFamily="82" charset="0"/>
              </a:rPr>
              <a:t>Im</a:t>
            </a:r>
            <a:r>
              <a:rPr lang="en-US" sz="16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[C</a:t>
            </a:r>
            <a:r>
              <a:rPr lang="en-US" sz="1600" b="1" baseline="-25000" dirty="0">
                <a:solidFill>
                  <a:srgbClr val="D8E1E8"/>
                </a:solidFill>
                <a:latin typeface="Tempus Sans ITC" panose="04020404030D07020202" pitchFamily="82" charset="0"/>
              </a:rPr>
              <a:t>7,9,10</a:t>
            </a:r>
            <a:r>
              <a:rPr lang="en-US" sz="16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]</a:t>
            </a:r>
            <a:endParaRPr lang="en-US" sz="1600" dirty="0">
              <a:solidFill>
                <a:srgbClr val="D8E1E8"/>
              </a:solidFill>
              <a:latin typeface="Tempus Sans ITC" panose="04020404030D07020202" pitchFamily="8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FF4307-A872-09D9-63C2-047A3F02B20E}"/>
              </a:ext>
            </a:extLst>
          </p:cNvPr>
          <p:cNvGrpSpPr/>
          <p:nvPr/>
        </p:nvGrpSpPr>
        <p:grpSpPr>
          <a:xfrm>
            <a:off x="1264721" y="3220263"/>
            <a:ext cx="4239217" cy="2505426"/>
            <a:chOff x="1264721" y="2077263"/>
            <a:chExt cx="4239217" cy="2505426"/>
          </a:xfrm>
        </p:grpSpPr>
        <p:pic>
          <p:nvPicPr>
            <p:cNvPr id="12" name="Content Placeholder 4">
              <a:extLst>
                <a:ext uri="{FF2B5EF4-FFF2-40B4-BE49-F238E27FC236}">
                  <a16:creationId xmlns:a16="http://schemas.microsoft.com/office/drawing/2014/main" id="{2015EC65-8509-04E3-4241-A86991A585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96"/>
            <a:stretch/>
          </p:blipFill>
          <p:spPr>
            <a:xfrm>
              <a:off x="1264721" y="2077263"/>
              <a:ext cx="4239217" cy="25054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63500" sx="102000" sy="102000" algn="ctr" rotWithShape="0">
                <a:schemeClr val="bg1">
                  <a:alpha val="40000"/>
                </a:schemeClr>
              </a:outerShdw>
              <a:softEdge rad="31750"/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4FC2C7D-4E52-B276-0A50-CB9D9D39E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52415" y="2217176"/>
              <a:ext cx="1671786" cy="427318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67196097-39CA-C07C-20DA-6CDCFC6B4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894" y="2275919"/>
            <a:ext cx="3881317" cy="4386094"/>
          </a:xfrm>
          <a:prstGeom prst="roundRect">
            <a:avLst>
              <a:gd name="adj" fmla="val 6065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EDE109-6F43-32E4-3724-2BC3A85CE5E6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977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3304E-5E96-1B17-F84B-DB9EECA58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The Future Circular Collider | CERN">
            <a:extLst>
              <a:ext uri="{FF2B5EF4-FFF2-40B4-BE49-F238E27FC236}">
                <a16:creationId xmlns:a16="http://schemas.microsoft.com/office/drawing/2014/main" id="{6E851A4D-7400-B8CE-55B7-975EF6B37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0" y="-6350"/>
            <a:ext cx="12192370" cy="85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0B067C-93C8-E4E6-C32F-0F918FFFD6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9C8C68-1975-B4AC-773B-B7DB27E44ABC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 w="635">
                <a:solidFill>
                  <a:schemeClr val="bg1"/>
                </a:solidFill>
              </a:ln>
              <a:solidFill>
                <a:srgbClr val="C00000"/>
              </a:solidFill>
              <a:latin typeface="Tempus Sans ITC" panose="04020404030D07020202" pitchFamily="8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D06BB73-AE42-D295-7D9A-45559E4AF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Why FCC-</a:t>
            </a:r>
            <a:r>
              <a:rPr lang="en-US" sz="5400" b="1" dirty="0" err="1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ee</a:t>
            </a:r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 . . . . . . . . ?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92F8E5-1CAD-8532-ADD1-2EE66E6C6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77" y="3091438"/>
            <a:ext cx="4883373" cy="2189642"/>
          </a:xfrm>
          <a:prstGeom prst="roundRect">
            <a:avLst>
              <a:gd name="adj" fmla="val 8837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401E23-0391-50DC-3048-6FE23252BD72}"/>
              </a:ext>
            </a:extLst>
          </p:cNvPr>
          <p:cNvSpPr txBox="1"/>
          <p:nvPr/>
        </p:nvSpPr>
        <p:spPr>
          <a:xfrm>
            <a:off x="990600" y="2531596"/>
            <a:ext cx="32999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FCC-</a:t>
            </a:r>
            <a:r>
              <a:rPr lang="en-US" sz="2800" b="1" dirty="0" err="1">
                <a:solidFill>
                  <a:srgbClr val="D8E1E8"/>
                </a:solidFill>
                <a:latin typeface="Tempus Sans ITC" panose="04020404030D07020202" pitchFamily="82" charset="0"/>
              </a:rPr>
              <a:t>ee</a:t>
            </a:r>
            <a:r>
              <a:rPr lang="en-US" sz="2800" b="1" dirty="0">
                <a:solidFill>
                  <a:srgbClr val="D8E1E8"/>
                </a:solidFill>
                <a:latin typeface="Tempus Sans ITC" panose="04020404030D07020202" pitchFamily="82" charset="0"/>
              </a:rPr>
              <a:t> at Z-pole</a:t>
            </a:r>
            <a:endParaRPr lang="en-US" sz="2400" dirty="0">
              <a:solidFill>
                <a:srgbClr val="D8E1E8"/>
              </a:solidFill>
              <a:latin typeface="Tempus Sans ITC" panose="04020404030D07020202" pitchFamily="82" charset="0"/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87C28342-6076-E0B7-72AA-753C1FC28A87}"/>
              </a:ext>
            </a:extLst>
          </p:cNvPr>
          <p:cNvSpPr/>
          <p:nvPr/>
        </p:nvSpPr>
        <p:spPr>
          <a:xfrm>
            <a:off x="3835400" y="4105803"/>
            <a:ext cx="1181100" cy="377297"/>
          </a:xfrm>
          <a:prstGeom prst="frame">
            <a:avLst>
              <a:gd name="adj1" fmla="val 25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283699E-B99E-8A1A-ECFB-EF959038EF27}"/>
              </a:ext>
            </a:extLst>
          </p:cNvPr>
          <p:cNvSpPr/>
          <p:nvPr/>
        </p:nvSpPr>
        <p:spPr>
          <a:xfrm>
            <a:off x="5988272" y="2505402"/>
            <a:ext cx="5784628" cy="291418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In general </a:t>
            </a:r>
            <a:r>
              <a:rPr lang="en-US" sz="20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(you all know better </a:t>
            </a:r>
            <a:r>
              <a:rPr lang="en-US" sz="2000" b="1">
                <a:solidFill>
                  <a:schemeClr val="tx1"/>
                </a:solidFill>
                <a:latin typeface="Tempus Sans ITC" panose="04020404030D07020202" pitchFamily="82" charset="0"/>
              </a:rPr>
              <a:t>than I do)</a:t>
            </a:r>
            <a:r>
              <a:rPr lang="en-US" sz="2800" b="1">
                <a:solidFill>
                  <a:schemeClr val="tx1"/>
                </a:solidFill>
                <a:latin typeface="Tempus Sans ITC" panose="04020404030D07020202" pitchFamily="82" charset="0"/>
              </a:rPr>
              <a:t>: </a:t>
            </a:r>
            <a:endParaRPr lang="en-US" sz="2800" b="1" dirty="0">
              <a:solidFill>
                <a:schemeClr val="tx1"/>
              </a:solidFill>
              <a:latin typeface="Tempus Sans ITC" panose="04020404030D07020202" pitchFamily="82" charset="0"/>
            </a:endParaRPr>
          </a:p>
          <a:p>
            <a:pPr marL="571500" indent="-571500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Clean 			(vs </a:t>
            </a:r>
            <a:r>
              <a:rPr lang="en-US" sz="2400" b="1" dirty="0" err="1">
                <a:solidFill>
                  <a:schemeClr val="tx1"/>
                </a:solidFill>
                <a:latin typeface="Tempus Sans ITC" panose="04020404030D07020202" pitchFamily="82" charset="0"/>
              </a:rPr>
              <a:t>LHCb</a:t>
            </a: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)</a:t>
            </a:r>
          </a:p>
          <a:p>
            <a:pPr marL="571500" indent="-571500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Good Flavor Tagging 	(vs </a:t>
            </a:r>
            <a:r>
              <a:rPr lang="en-US" sz="2400" b="1" dirty="0" err="1">
                <a:solidFill>
                  <a:schemeClr val="tx1"/>
                </a:solidFill>
                <a:latin typeface="Tempus Sans ITC" panose="04020404030D07020202" pitchFamily="82" charset="0"/>
              </a:rPr>
              <a:t>LHCb</a:t>
            </a: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)</a:t>
            </a:r>
          </a:p>
          <a:p>
            <a:pPr marL="571500" indent="-571500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Large Stat. 		(vs Belle II)</a:t>
            </a:r>
          </a:p>
          <a:p>
            <a:pPr marL="571500" indent="-571500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Good Vertexing 		(vs Belle II)</a:t>
            </a:r>
          </a:p>
          <a:p>
            <a:pPr marL="571500" indent="-571500">
              <a:buFontTx/>
              <a:buChar char="-"/>
            </a:pPr>
            <a:r>
              <a:rPr lang="en-US" sz="2400" b="1" dirty="0">
                <a:solidFill>
                  <a:schemeClr val="tx1"/>
                </a:solidFill>
                <a:latin typeface="Tempus Sans ITC" panose="04020404030D07020202" pitchFamily="82" charset="0"/>
              </a:rPr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8B99C3-2E6C-1862-1E26-D261C125388C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4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E11AE16-7D43-6DC7-C4B2-A0B129630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9910" y="2244925"/>
            <a:ext cx="4612180" cy="3300245"/>
          </a:xfrm>
          <a:prstGeom prst="roundRect">
            <a:avLst>
              <a:gd name="adj" fmla="val 1010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CD323A6-4B51-6551-FCD3-B991DAC1A1EB}"/>
              </a:ext>
            </a:extLst>
          </p:cNvPr>
          <p:cNvSpPr txBox="1"/>
          <p:nvPr/>
        </p:nvSpPr>
        <p:spPr>
          <a:xfrm>
            <a:off x="0" y="6492875"/>
            <a:ext cx="7429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We use Pythia + </a:t>
            </a:r>
            <a:r>
              <a:rPr lang="en-US" sz="1800" b="1" dirty="0" err="1">
                <a:solidFill>
                  <a:schemeClr val="bg1"/>
                </a:solidFill>
                <a:latin typeface="Tempus Sans ITC" panose="04020404030D07020202" pitchFamily="82" charset="0"/>
              </a:rPr>
              <a:t>Delphes</a:t>
            </a:r>
            <a:r>
              <a:rPr lang="en-US" sz="1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 (IDEA) for simulating signal &amp; backgrounds</a:t>
            </a:r>
            <a:endParaRPr lang="en-US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CB9E113-7820-75D2-9163-DECF3FD46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Cartoon Diagram of Signal. . . . . . . .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5A7A85-1D2A-D3AF-A4DD-E60449C9C7AE}"/>
              </a:ext>
            </a:extLst>
          </p:cNvPr>
          <p:cNvSpPr txBox="1"/>
          <p:nvPr/>
        </p:nvSpPr>
        <p:spPr>
          <a:xfrm>
            <a:off x="11827727" y="6492875"/>
            <a:ext cx="3642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96CA2-DBB8-F389-00E7-7D4D7CE9D00A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empus Sans ITC" panose="04020404030D07020202" pitchFamily="82" charset="0"/>
              </a:rPr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31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C31BA07C-3158-714C-4350-B8C913F6D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769" y="2524124"/>
            <a:ext cx="3946843" cy="2824163"/>
          </a:xfrm>
          <a:prstGeom prst="roundRect">
            <a:avLst>
              <a:gd name="adj" fmla="val 10100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BD57227-C1E2-976A-87AC-C2EF2EDA7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 dirty="0">
                <a:ln w="635">
                  <a:solidFill>
                    <a:schemeClr val="bg1"/>
                  </a:solidFill>
                </a:ln>
                <a:solidFill>
                  <a:srgbClr val="C00000"/>
                </a:solidFill>
                <a:latin typeface="Tempus Sans ITC" panose="04020404030D07020202" pitchFamily="82" charset="0"/>
              </a:rPr>
              <a:t>Some Physics of Signal. . . . . . . . 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9FEC36D-A3A6-C58D-233D-F50F8F3F2118}"/>
              </a:ext>
            </a:extLst>
          </p:cNvPr>
          <p:cNvSpPr/>
          <p:nvPr/>
        </p:nvSpPr>
        <p:spPr>
          <a:xfrm rot="3527568">
            <a:off x="2391586" y="4038245"/>
            <a:ext cx="601699" cy="1068302"/>
          </a:xfrm>
          <a:prstGeom prst="ellipse">
            <a:avLst/>
          </a:prstGeom>
          <a:solidFill>
            <a:srgbClr val="FFFF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7F3AE5-5D82-CA17-B78B-992DE35B1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539" y="2380967"/>
            <a:ext cx="5207000" cy="3905250"/>
          </a:xfrm>
          <a:prstGeom prst="roundRect">
            <a:avLst>
              <a:gd name="adj" fmla="val 7292"/>
            </a:avLst>
          </a:prstGeom>
          <a:ln>
            <a:noFill/>
          </a:ln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3C9D72-99AC-811A-A6DE-CF79EAB989AA}"/>
              </a:ext>
            </a:extLst>
          </p:cNvPr>
          <p:cNvSpPr txBox="1"/>
          <p:nvPr/>
        </p:nvSpPr>
        <p:spPr>
          <a:xfrm rot="2011829">
            <a:off x="6977972" y="4064564"/>
            <a:ext cx="44669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chemeClr val="bg1">
                    <a:lumMod val="75000"/>
                  </a:schemeClr>
                </a:solidFill>
                <a:latin typeface="Google Sans"/>
              </a:rPr>
              <a:t>Preliminary</a:t>
            </a:r>
            <a:endParaRPr lang="en-US" sz="6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B4EAE4-22E7-2755-1F55-4DA059E74C01}"/>
              </a:ext>
            </a:extLst>
          </p:cNvPr>
          <p:cNvSpPr txBox="1"/>
          <p:nvPr/>
        </p:nvSpPr>
        <p:spPr>
          <a:xfrm>
            <a:off x="7601733" y="1852174"/>
            <a:ext cx="2056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empus Sans ITC" panose="04020404030D07020202" pitchFamily="82" charset="0"/>
              </a:rPr>
              <a:t>Vertex Fit</a:t>
            </a:r>
            <a:endParaRPr lang="en-US" sz="2800" dirty="0">
              <a:solidFill>
                <a:schemeClr val="bg1"/>
              </a:solidFill>
              <a:latin typeface="Tempus Sans ITC" panose="04020404030D07020202" pitchFamily="8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DF20CD-B049-F553-44C3-372019739211}"/>
              </a:ext>
            </a:extLst>
          </p:cNvPr>
          <p:cNvSpPr txBox="1"/>
          <p:nvPr/>
        </p:nvSpPr>
        <p:spPr>
          <a:xfrm>
            <a:off x="11717867" y="6492875"/>
            <a:ext cx="4741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empus Sans ITC" panose="04020404030D07020202" pitchFamily="82" charset="0"/>
              </a:rPr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19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34288E3514544DAFF5800EE76328BB" ma:contentTypeVersion="9" ma:contentTypeDescription="Create a new document." ma:contentTypeScope="" ma:versionID="9fb363205968d08878c87301677a96ef">
  <xsd:schema xmlns:xsd="http://www.w3.org/2001/XMLSchema" xmlns:xs="http://www.w3.org/2001/XMLSchema" xmlns:p="http://schemas.microsoft.com/office/2006/metadata/properties" xmlns:ns3="3f7e7565-d016-499b-82e8-9a746d049cd6" targetNamespace="http://schemas.microsoft.com/office/2006/metadata/properties" ma:root="true" ma:fieldsID="df970b538f2017f71492bae939b037a3" ns3:_="">
    <xsd:import namespace="3f7e7565-d016-499b-82e8-9a746d049c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earchPropertie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7e7565-d016-499b-82e8-9a746d049c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AACC8F-E6E9-47D1-9B83-A8E5619CC3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DF4C0B-E603-4F8E-8238-888EDA9D6BCC}">
  <ds:schemaRefs>
    <ds:schemaRef ds:uri="3f7e7565-d016-499b-82e8-9a746d049cd6"/>
    <ds:schemaRef ds:uri="http://purl.org/dc/dcmitype/"/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FE69AEA4-A0CD-473C-8F37-7425BE325F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7e7565-d016-499b-82e8-9a746d049c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1540</Words>
  <Application>Microsoft Office PowerPoint</Application>
  <PresentationFormat>Widescreen</PresentationFormat>
  <Paragraphs>379</Paragraphs>
  <Slides>41</Slides>
  <Notes>4</Notes>
  <HiddenSlides>2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Google Sans</vt:lpstr>
      <vt:lpstr>Yu Gothic UI Semibold</vt:lpstr>
      <vt:lpstr>Aptos</vt:lpstr>
      <vt:lpstr>Aptos Display</vt:lpstr>
      <vt:lpstr>Arial</vt:lpstr>
      <vt:lpstr>Lucida Calligraphy</vt:lpstr>
      <vt:lpstr>Matura MT Script Capitals</vt:lpstr>
      <vt:lpstr>Tempus Sans ITC</vt:lpstr>
      <vt:lpstr>Office Theme</vt:lpstr>
      <vt:lpstr>PowerPoint Presentation</vt:lpstr>
      <vt:lpstr>Once upon a time. . . . . . . . .  </vt:lpstr>
      <vt:lpstr>Once upon a time. . . . . . . . .  </vt:lpstr>
      <vt:lpstr>We look at. . . . . . . . . (CPV from NP?) </vt:lpstr>
      <vt:lpstr>We look at. . . . . . . . . (CPV from NP?) </vt:lpstr>
      <vt:lpstr>We look at. . . . . . . . . (CPV from NP?) </vt:lpstr>
      <vt:lpstr>Why FCC-ee . . . . . . . . ? </vt:lpstr>
      <vt:lpstr>Cartoon Diagram of Signal. . . . . . . .  </vt:lpstr>
      <vt:lpstr>Some Physics of Signal. . . . . . . .  </vt:lpstr>
      <vt:lpstr>Some Physics of Signal. . . . . . . .  </vt:lpstr>
      <vt:lpstr>Some Physics of Signal. . . . . . . .  </vt:lpstr>
      <vt:lpstr>Cut Flow. . . . . . . . </vt:lpstr>
      <vt:lpstr>Cut Flow. . . . . . . . </vt:lpstr>
      <vt:lpstr>What Can We Measure. . . . . . . . ?</vt:lpstr>
      <vt:lpstr>What Can We Measure. . . . . . . . ?</vt:lpstr>
      <vt:lpstr>What Can We Measure. . . . . . . . ?</vt:lpstr>
      <vt:lpstr>What Can We Measure. . . . . . . . ?</vt:lpstr>
      <vt:lpstr>What Can We Measure. . . . . . . . ?</vt:lpstr>
      <vt:lpstr>What Can We Measure. . . . . . . . ?</vt:lpstr>
      <vt:lpstr>If NP exists. . . . . . . . ? </vt:lpstr>
      <vt:lpstr>Conclusion (Analysis Part):  Now (we think) we know  what we can measure. . . . . . . . </vt:lpstr>
      <vt:lpstr>Here’s    Theory</vt:lpstr>
      <vt:lpstr>Interpretation In A Nutshell. . . . . . . . </vt:lpstr>
      <vt:lpstr>Model-independent Way (EFT). . . . . . . .  </vt:lpstr>
      <vt:lpstr>Connecting EXP-TH (An Example). . . . . . . </vt:lpstr>
      <vt:lpstr>PowerPoint Presentation</vt:lpstr>
      <vt:lpstr>Long-distance Effects. . . . . . . . </vt:lpstr>
      <vt:lpstr>Money Plot (In Construction). . . . . . . </vt:lpstr>
      <vt:lpstr>Money Plot (In Construction). . . . . . 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Backups. . . . . . 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Anson Kwok</dc:creator>
  <cp:lastModifiedBy>Anson Kwok</cp:lastModifiedBy>
  <cp:revision>5</cp:revision>
  <dcterms:created xsi:type="dcterms:W3CDTF">2024-08-28T08:23:42Z</dcterms:created>
  <dcterms:modified xsi:type="dcterms:W3CDTF">2025-01-15T02:17:46Z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0x0101000934288E3514544DAFF5800EE76328BB</vt:lpwstr>
  </property>
</Properties>
</file>