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6" r:id="rId2"/>
  </p:sldMasterIdLst>
  <p:notesMasterIdLst>
    <p:notesMasterId r:id="rId47"/>
  </p:notesMasterIdLst>
  <p:handoutMasterIdLst>
    <p:handoutMasterId r:id="rId48"/>
  </p:handoutMasterIdLst>
  <p:sldIdLst>
    <p:sldId id="259" r:id="rId3"/>
    <p:sldId id="21306" r:id="rId4"/>
    <p:sldId id="4128" r:id="rId5"/>
    <p:sldId id="21291" r:id="rId6"/>
    <p:sldId id="21290" r:id="rId7"/>
    <p:sldId id="21277" r:id="rId8"/>
    <p:sldId id="1333" r:id="rId9"/>
    <p:sldId id="21289" r:id="rId10"/>
    <p:sldId id="4242" r:id="rId11"/>
    <p:sldId id="21253" r:id="rId12"/>
    <p:sldId id="21288" r:id="rId13"/>
    <p:sldId id="21293" r:id="rId14"/>
    <p:sldId id="21294" r:id="rId15"/>
    <p:sldId id="21296" r:id="rId16"/>
    <p:sldId id="21299" r:id="rId17"/>
    <p:sldId id="4195" r:id="rId18"/>
    <p:sldId id="21297" r:id="rId19"/>
    <p:sldId id="4197" r:id="rId20"/>
    <p:sldId id="21300" r:id="rId21"/>
    <p:sldId id="454" r:id="rId22"/>
    <p:sldId id="456" r:id="rId23"/>
    <p:sldId id="21298" r:id="rId24"/>
    <p:sldId id="21301" r:id="rId25"/>
    <p:sldId id="21302" r:id="rId26"/>
    <p:sldId id="21295" r:id="rId27"/>
    <p:sldId id="4244" r:id="rId28"/>
    <p:sldId id="21279" r:id="rId29"/>
    <p:sldId id="21283" r:id="rId30"/>
    <p:sldId id="21282" r:id="rId31"/>
    <p:sldId id="256" r:id="rId32"/>
    <p:sldId id="21304" r:id="rId33"/>
    <p:sldId id="443" r:id="rId34"/>
    <p:sldId id="278" r:id="rId35"/>
    <p:sldId id="282" r:id="rId36"/>
    <p:sldId id="320" r:id="rId37"/>
    <p:sldId id="431" r:id="rId38"/>
    <p:sldId id="286" r:id="rId39"/>
    <p:sldId id="21305" r:id="rId40"/>
    <p:sldId id="289" r:id="rId41"/>
    <p:sldId id="433" r:id="rId42"/>
    <p:sldId id="390" r:id="rId43"/>
    <p:sldId id="343" r:id="rId44"/>
    <p:sldId id="304" r:id="rId45"/>
    <p:sldId id="288" r:id="rId4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A0"/>
    <a:srgbClr val="303030"/>
    <a:srgbClr val="2F2F2F"/>
    <a:srgbClr val="0155C0"/>
    <a:srgbClr val="CBFFB4"/>
    <a:srgbClr val="B5FF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20"/>
    <p:restoredTop sz="89748"/>
  </p:normalViewPr>
  <p:slideViewPr>
    <p:cSldViewPr snapToObjects="1">
      <p:cViewPr varScale="1">
        <p:scale>
          <a:sx n="57" d="100"/>
          <a:sy n="57" d="100"/>
        </p:scale>
        <p:origin x="864"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notesViewPr>
    <p:cSldViewPr snapToObjects="1" showGuides="1">
      <p:cViewPr varScale="1">
        <p:scale>
          <a:sx n="97" d="100"/>
          <a:sy n="97" d="100"/>
        </p:scale>
        <p:origin x="5144"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65348-3C04-4D58-9347-0920A1B1881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33D9A81D-C65C-43D0-B51F-B78929A80D31}">
      <dgm:prSet/>
      <dgm:spPr/>
      <dgm:t>
        <a:bodyPr/>
        <a:lstStyle/>
        <a:p>
          <a:r>
            <a:rPr lang="en-GB" b="1"/>
            <a:t>(Re)introduction to the CLIC machine</a:t>
          </a:r>
          <a:endParaRPr lang="en-US"/>
        </a:p>
      </dgm:t>
    </dgm:pt>
    <dgm:pt modelId="{A35DF6AC-04F6-47F6-BD9F-B3FBD0CDBF26}" type="parTrans" cxnId="{BFC048B1-1D38-4E27-803C-860D0A0A1B1D}">
      <dgm:prSet/>
      <dgm:spPr/>
      <dgm:t>
        <a:bodyPr/>
        <a:lstStyle/>
        <a:p>
          <a:endParaRPr lang="en-US"/>
        </a:p>
      </dgm:t>
    </dgm:pt>
    <dgm:pt modelId="{54CBF826-E27A-4B9A-BFB0-B3C1FE591418}" type="sibTrans" cxnId="{BFC048B1-1D38-4E27-803C-860D0A0A1B1D}">
      <dgm:prSet/>
      <dgm:spPr/>
      <dgm:t>
        <a:bodyPr/>
        <a:lstStyle/>
        <a:p>
          <a:endParaRPr lang="en-US"/>
        </a:p>
      </dgm:t>
    </dgm:pt>
    <dgm:pt modelId="{747A77DE-9E15-4334-9239-905E1D50C8A1}">
      <dgm:prSet/>
      <dgm:spPr/>
      <dgm:t>
        <a:bodyPr/>
        <a:lstStyle/>
        <a:p>
          <a:r>
            <a:rPr lang="en-GB" b="1"/>
            <a:t>CLIC technology</a:t>
          </a:r>
          <a:endParaRPr lang="en-US"/>
        </a:p>
      </dgm:t>
    </dgm:pt>
    <dgm:pt modelId="{BB5A8A84-3ACF-41EE-8389-74426D6CE73D}" type="parTrans" cxnId="{BDD8FD28-B535-4971-A33C-DD2CE74FF2B4}">
      <dgm:prSet/>
      <dgm:spPr/>
      <dgm:t>
        <a:bodyPr/>
        <a:lstStyle/>
        <a:p>
          <a:endParaRPr lang="en-US"/>
        </a:p>
      </dgm:t>
    </dgm:pt>
    <dgm:pt modelId="{05B67C80-0636-4E81-BC69-B717F3D7E825}" type="sibTrans" cxnId="{BDD8FD28-B535-4971-A33C-DD2CE74FF2B4}">
      <dgm:prSet/>
      <dgm:spPr/>
      <dgm:t>
        <a:bodyPr/>
        <a:lstStyle/>
        <a:p>
          <a:endParaRPr lang="en-US"/>
        </a:p>
      </dgm:t>
    </dgm:pt>
    <dgm:pt modelId="{23674275-A81F-4F12-9B38-37DE28122245}">
      <dgm:prSet/>
      <dgm:spPr/>
      <dgm:t>
        <a:bodyPr/>
        <a:lstStyle/>
        <a:p>
          <a:r>
            <a:rPr lang="en-GB" b="1" dirty="0"/>
            <a:t>CLIC Recent work on three main pillars</a:t>
          </a:r>
          <a:endParaRPr lang="en-US" dirty="0"/>
        </a:p>
      </dgm:t>
    </dgm:pt>
    <dgm:pt modelId="{B8B65A55-B078-4CE3-A7E9-5BFF48D07A5C}" type="parTrans" cxnId="{FDB46671-8CEB-43A4-A733-35B2FA42A0F1}">
      <dgm:prSet/>
      <dgm:spPr/>
      <dgm:t>
        <a:bodyPr/>
        <a:lstStyle/>
        <a:p>
          <a:endParaRPr lang="en-US"/>
        </a:p>
      </dgm:t>
    </dgm:pt>
    <dgm:pt modelId="{E773215A-6609-4F9A-A78B-CAF4798AF51E}" type="sibTrans" cxnId="{FDB46671-8CEB-43A4-A733-35B2FA42A0F1}">
      <dgm:prSet/>
      <dgm:spPr/>
      <dgm:t>
        <a:bodyPr/>
        <a:lstStyle/>
        <a:p>
          <a:endParaRPr lang="en-US"/>
        </a:p>
      </dgm:t>
    </dgm:pt>
    <dgm:pt modelId="{77249195-2E21-4C67-8809-69779B5B0419}">
      <dgm:prSet/>
      <dgm:spPr/>
      <dgm:t>
        <a:bodyPr/>
        <a:lstStyle/>
        <a:p>
          <a:r>
            <a:rPr lang="en-GB" b="1" dirty="0"/>
            <a:t>The ESPP update </a:t>
          </a:r>
          <a:endParaRPr lang="en-US" b="1" dirty="0"/>
        </a:p>
      </dgm:t>
    </dgm:pt>
    <dgm:pt modelId="{9F7AC786-B8CA-4BBE-8FA5-AB6D79C6D669}" type="parTrans" cxnId="{791B410F-450B-4598-B420-8B6CA00D7EB9}">
      <dgm:prSet/>
      <dgm:spPr/>
      <dgm:t>
        <a:bodyPr/>
        <a:lstStyle/>
        <a:p>
          <a:endParaRPr lang="en-US"/>
        </a:p>
      </dgm:t>
    </dgm:pt>
    <dgm:pt modelId="{18DA02A4-0DAF-4205-8CA5-0DD31CAFDA35}" type="sibTrans" cxnId="{791B410F-450B-4598-B420-8B6CA00D7EB9}">
      <dgm:prSet/>
      <dgm:spPr/>
      <dgm:t>
        <a:bodyPr/>
        <a:lstStyle/>
        <a:p>
          <a:endParaRPr lang="en-US"/>
        </a:p>
      </dgm:t>
    </dgm:pt>
    <dgm:pt modelId="{E815E7F5-BF55-4BCE-927A-1F22E57680DD}">
      <dgm:prSet/>
      <dgm:spPr/>
      <dgm:t>
        <a:bodyPr/>
        <a:lstStyle/>
        <a:p>
          <a:r>
            <a:rPr lang="en-US" b="1" dirty="0"/>
            <a:t>C3 introduction</a:t>
          </a:r>
        </a:p>
      </dgm:t>
    </dgm:pt>
    <dgm:pt modelId="{89A4D301-28CD-48B6-920E-602959A37151}" type="parTrans" cxnId="{421E3BF2-FBB1-477B-9B56-D2B56DA72A80}">
      <dgm:prSet/>
      <dgm:spPr/>
      <dgm:t>
        <a:bodyPr/>
        <a:lstStyle/>
        <a:p>
          <a:endParaRPr lang="en-GB"/>
        </a:p>
      </dgm:t>
    </dgm:pt>
    <dgm:pt modelId="{9B8FB452-A93C-4273-9ABB-C96FB908B6FB}" type="sibTrans" cxnId="{421E3BF2-FBB1-477B-9B56-D2B56DA72A80}">
      <dgm:prSet/>
      <dgm:spPr/>
      <dgm:t>
        <a:bodyPr/>
        <a:lstStyle/>
        <a:p>
          <a:endParaRPr lang="en-GB"/>
        </a:p>
      </dgm:t>
    </dgm:pt>
    <dgm:pt modelId="{4CA50B87-A758-42E1-8106-0352D290CF1B}">
      <dgm:prSet/>
      <dgm:spPr/>
      <dgm:t>
        <a:bodyPr/>
        <a:lstStyle/>
        <a:p>
          <a:r>
            <a:rPr lang="en-US" b="1" dirty="0"/>
            <a:t>C3 newest R&amp;D</a:t>
          </a:r>
        </a:p>
      </dgm:t>
    </dgm:pt>
    <dgm:pt modelId="{5A37AE19-977A-441F-8F04-0A1CB938D130}" type="parTrans" cxnId="{CB7D51E6-4C50-45D8-A6D6-92D8F1AACC74}">
      <dgm:prSet/>
      <dgm:spPr/>
      <dgm:t>
        <a:bodyPr/>
        <a:lstStyle/>
        <a:p>
          <a:endParaRPr lang="en-GB"/>
        </a:p>
      </dgm:t>
    </dgm:pt>
    <dgm:pt modelId="{6213548D-2E4D-49A5-BB6D-D4D8C71602C6}" type="sibTrans" cxnId="{CB7D51E6-4C50-45D8-A6D6-92D8F1AACC74}">
      <dgm:prSet/>
      <dgm:spPr/>
      <dgm:t>
        <a:bodyPr/>
        <a:lstStyle/>
        <a:p>
          <a:endParaRPr lang="en-GB"/>
        </a:p>
      </dgm:t>
    </dgm:pt>
    <dgm:pt modelId="{C06794BB-C625-443E-A49C-0E6DC7F92F5F}" type="pres">
      <dgm:prSet presAssocID="{B9C65348-3C04-4D58-9347-0920A1B18817}" presName="linear" presStyleCnt="0">
        <dgm:presLayoutVars>
          <dgm:dir/>
          <dgm:animLvl val="lvl"/>
          <dgm:resizeHandles val="exact"/>
        </dgm:presLayoutVars>
      </dgm:prSet>
      <dgm:spPr/>
    </dgm:pt>
    <dgm:pt modelId="{F2DF8158-9FF1-43BC-8088-6BADA0655505}" type="pres">
      <dgm:prSet presAssocID="{33D9A81D-C65C-43D0-B51F-B78929A80D31}" presName="parentLin" presStyleCnt="0"/>
      <dgm:spPr/>
    </dgm:pt>
    <dgm:pt modelId="{2AB6A9B3-C6CC-42B4-9E12-A0CBB0EFAAF5}" type="pres">
      <dgm:prSet presAssocID="{33D9A81D-C65C-43D0-B51F-B78929A80D31}" presName="parentLeftMargin" presStyleLbl="node1" presStyleIdx="0" presStyleCnt="6"/>
      <dgm:spPr/>
    </dgm:pt>
    <dgm:pt modelId="{A90A13A0-BC5D-41DE-8B6E-BC778088CD98}" type="pres">
      <dgm:prSet presAssocID="{33D9A81D-C65C-43D0-B51F-B78929A80D31}" presName="parentText" presStyleLbl="node1" presStyleIdx="0" presStyleCnt="6">
        <dgm:presLayoutVars>
          <dgm:chMax val="0"/>
          <dgm:bulletEnabled val="1"/>
        </dgm:presLayoutVars>
      </dgm:prSet>
      <dgm:spPr/>
    </dgm:pt>
    <dgm:pt modelId="{CE31551F-6DC4-4E47-B444-BC05124598E3}" type="pres">
      <dgm:prSet presAssocID="{33D9A81D-C65C-43D0-B51F-B78929A80D31}" presName="negativeSpace" presStyleCnt="0"/>
      <dgm:spPr/>
    </dgm:pt>
    <dgm:pt modelId="{3C514EB7-21A6-42C3-838B-6DBCAA9BC8AF}" type="pres">
      <dgm:prSet presAssocID="{33D9A81D-C65C-43D0-B51F-B78929A80D31}" presName="childText" presStyleLbl="conFgAcc1" presStyleIdx="0" presStyleCnt="6">
        <dgm:presLayoutVars>
          <dgm:bulletEnabled val="1"/>
        </dgm:presLayoutVars>
      </dgm:prSet>
      <dgm:spPr/>
    </dgm:pt>
    <dgm:pt modelId="{271019FE-BE31-45A0-AA3A-F063913E8DA6}" type="pres">
      <dgm:prSet presAssocID="{54CBF826-E27A-4B9A-BFB0-B3C1FE591418}" presName="spaceBetweenRectangles" presStyleCnt="0"/>
      <dgm:spPr/>
    </dgm:pt>
    <dgm:pt modelId="{E236A5CB-0046-46C7-A46D-09955C005F08}" type="pres">
      <dgm:prSet presAssocID="{747A77DE-9E15-4334-9239-905E1D50C8A1}" presName="parentLin" presStyleCnt="0"/>
      <dgm:spPr/>
    </dgm:pt>
    <dgm:pt modelId="{C262367D-92EE-45E0-96E3-5DBB1F26AD88}" type="pres">
      <dgm:prSet presAssocID="{747A77DE-9E15-4334-9239-905E1D50C8A1}" presName="parentLeftMargin" presStyleLbl="node1" presStyleIdx="0" presStyleCnt="6"/>
      <dgm:spPr/>
    </dgm:pt>
    <dgm:pt modelId="{DDD72BF6-0DAC-43AF-94FD-2009FFE94040}" type="pres">
      <dgm:prSet presAssocID="{747A77DE-9E15-4334-9239-905E1D50C8A1}" presName="parentText" presStyleLbl="node1" presStyleIdx="1" presStyleCnt="6">
        <dgm:presLayoutVars>
          <dgm:chMax val="0"/>
          <dgm:bulletEnabled val="1"/>
        </dgm:presLayoutVars>
      </dgm:prSet>
      <dgm:spPr/>
    </dgm:pt>
    <dgm:pt modelId="{4FA1607F-AB99-4507-B5E3-2CF04404A941}" type="pres">
      <dgm:prSet presAssocID="{747A77DE-9E15-4334-9239-905E1D50C8A1}" presName="negativeSpace" presStyleCnt="0"/>
      <dgm:spPr/>
    </dgm:pt>
    <dgm:pt modelId="{14BCCC04-C20E-4A94-BD49-99DF762C6878}" type="pres">
      <dgm:prSet presAssocID="{747A77DE-9E15-4334-9239-905E1D50C8A1}" presName="childText" presStyleLbl="conFgAcc1" presStyleIdx="1" presStyleCnt="6">
        <dgm:presLayoutVars>
          <dgm:bulletEnabled val="1"/>
        </dgm:presLayoutVars>
      </dgm:prSet>
      <dgm:spPr/>
    </dgm:pt>
    <dgm:pt modelId="{9C4D3682-E722-42B8-9E5E-E593443E9178}" type="pres">
      <dgm:prSet presAssocID="{05B67C80-0636-4E81-BC69-B717F3D7E825}" presName="spaceBetweenRectangles" presStyleCnt="0"/>
      <dgm:spPr/>
    </dgm:pt>
    <dgm:pt modelId="{046A8C39-C7E5-4EC5-8199-B956DD9D765E}" type="pres">
      <dgm:prSet presAssocID="{23674275-A81F-4F12-9B38-37DE28122245}" presName="parentLin" presStyleCnt="0"/>
      <dgm:spPr/>
    </dgm:pt>
    <dgm:pt modelId="{922B0B54-B1DB-4892-8633-9D58E706D098}" type="pres">
      <dgm:prSet presAssocID="{23674275-A81F-4F12-9B38-37DE28122245}" presName="parentLeftMargin" presStyleLbl="node1" presStyleIdx="1" presStyleCnt="6"/>
      <dgm:spPr/>
    </dgm:pt>
    <dgm:pt modelId="{C51079D7-4AA9-4006-97F4-A86828697619}" type="pres">
      <dgm:prSet presAssocID="{23674275-A81F-4F12-9B38-37DE28122245}" presName="parentText" presStyleLbl="node1" presStyleIdx="2" presStyleCnt="6">
        <dgm:presLayoutVars>
          <dgm:chMax val="0"/>
          <dgm:bulletEnabled val="1"/>
        </dgm:presLayoutVars>
      </dgm:prSet>
      <dgm:spPr/>
    </dgm:pt>
    <dgm:pt modelId="{6E035E22-DEC1-4A22-923C-A99B8ACDFF41}" type="pres">
      <dgm:prSet presAssocID="{23674275-A81F-4F12-9B38-37DE28122245}" presName="negativeSpace" presStyleCnt="0"/>
      <dgm:spPr/>
    </dgm:pt>
    <dgm:pt modelId="{282CAB52-DCF7-41C9-A403-519DE4B58856}" type="pres">
      <dgm:prSet presAssocID="{23674275-A81F-4F12-9B38-37DE28122245}" presName="childText" presStyleLbl="conFgAcc1" presStyleIdx="2" presStyleCnt="6">
        <dgm:presLayoutVars>
          <dgm:bulletEnabled val="1"/>
        </dgm:presLayoutVars>
      </dgm:prSet>
      <dgm:spPr/>
    </dgm:pt>
    <dgm:pt modelId="{47E01040-7CB8-492A-8BA2-14C79BBAB876}" type="pres">
      <dgm:prSet presAssocID="{E773215A-6609-4F9A-A78B-CAF4798AF51E}" presName="spaceBetweenRectangles" presStyleCnt="0"/>
      <dgm:spPr/>
    </dgm:pt>
    <dgm:pt modelId="{235EA686-23C6-4DF1-BF15-174E8069609E}" type="pres">
      <dgm:prSet presAssocID="{77249195-2E21-4C67-8809-69779B5B0419}" presName="parentLin" presStyleCnt="0"/>
      <dgm:spPr/>
    </dgm:pt>
    <dgm:pt modelId="{C3EE505F-074D-4A0A-8E05-90DAE195CABA}" type="pres">
      <dgm:prSet presAssocID="{77249195-2E21-4C67-8809-69779B5B0419}" presName="parentLeftMargin" presStyleLbl="node1" presStyleIdx="2" presStyleCnt="6"/>
      <dgm:spPr/>
    </dgm:pt>
    <dgm:pt modelId="{BA67114E-4809-4E02-885D-4DB0336ED5B5}" type="pres">
      <dgm:prSet presAssocID="{77249195-2E21-4C67-8809-69779B5B0419}" presName="parentText" presStyleLbl="node1" presStyleIdx="3" presStyleCnt="6">
        <dgm:presLayoutVars>
          <dgm:chMax val="0"/>
          <dgm:bulletEnabled val="1"/>
        </dgm:presLayoutVars>
      </dgm:prSet>
      <dgm:spPr/>
    </dgm:pt>
    <dgm:pt modelId="{7F65EF44-0B82-4C7B-8178-77F281DF0871}" type="pres">
      <dgm:prSet presAssocID="{77249195-2E21-4C67-8809-69779B5B0419}" presName="negativeSpace" presStyleCnt="0"/>
      <dgm:spPr/>
    </dgm:pt>
    <dgm:pt modelId="{13410B33-9D50-40C6-B4E4-C32EE74C6031}" type="pres">
      <dgm:prSet presAssocID="{77249195-2E21-4C67-8809-69779B5B0419}" presName="childText" presStyleLbl="conFgAcc1" presStyleIdx="3" presStyleCnt="6">
        <dgm:presLayoutVars>
          <dgm:bulletEnabled val="1"/>
        </dgm:presLayoutVars>
      </dgm:prSet>
      <dgm:spPr/>
    </dgm:pt>
    <dgm:pt modelId="{0680F5C2-1FC6-418C-8A12-520E8CA4FFDD}" type="pres">
      <dgm:prSet presAssocID="{18DA02A4-0DAF-4205-8CA5-0DD31CAFDA35}" presName="spaceBetweenRectangles" presStyleCnt="0"/>
      <dgm:spPr/>
    </dgm:pt>
    <dgm:pt modelId="{9B36597C-4276-49BB-86A1-FC6EA1898EB0}" type="pres">
      <dgm:prSet presAssocID="{E815E7F5-BF55-4BCE-927A-1F22E57680DD}" presName="parentLin" presStyleCnt="0"/>
      <dgm:spPr/>
    </dgm:pt>
    <dgm:pt modelId="{06124839-0483-46D9-977C-3F895E9C19D3}" type="pres">
      <dgm:prSet presAssocID="{E815E7F5-BF55-4BCE-927A-1F22E57680DD}" presName="parentLeftMargin" presStyleLbl="node1" presStyleIdx="3" presStyleCnt="6"/>
      <dgm:spPr/>
    </dgm:pt>
    <dgm:pt modelId="{6F91D7CA-C5CC-40AA-8D43-BA3AFC3C67E4}" type="pres">
      <dgm:prSet presAssocID="{E815E7F5-BF55-4BCE-927A-1F22E57680DD}" presName="parentText" presStyleLbl="node1" presStyleIdx="4" presStyleCnt="6">
        <dgm:presLayoutVars>
          <dgm:chMax val="0"/>
          <dgm:bulletEnabled val="1"/>
        </dgm:presLayoutVars>
      </dgm:prSet>
      <dgm:spPr/>
    </dgm:pt>
    <dgm:pt modelId="{106B8F94-B88E-4CF6-8458-C671EFE36FEA}" type="pres">
      <dgm:prSet presAssocID="{E815E7F5-BF55-4BCE-927A-1F22E57680DD}" presName="negativeSpace" presStyleCnt="0"/>
      <dgm:spPr/>
    </dgm:pt>
    <dgm:pt modelId="{9C963E8A-FC03-4991-977C-B9F7DADB5ECA}" type="pres">
      <dgm:prSet presAssocID="{E815E7F5-BF55-4BCE-927A-1F22E57680DD}" presName="childText" presStyleLbl="conFgAcc1" presStyleIdx="4" presStyleCnt="6">
        <dgm:presLayoutVars>
          <dgm:bulletEnabled val="1"/>
        </dgm:presLayoutVars>
      </dgm:prSet>
      <dgm:spPr/>
    </dgm:pt>
    <dgm:pt modelId="{C72C2015-21F1-4C81-813D-0F5286A744AD}" type="pres">
      <dgm:prSet presAssocID="{9B8FB452-A93C-4273-9ABB-C96FB908B6FB}" presName="spaceBetweenRectangles" presStyleCnt="0"/>
      <dgm:spPr/>
    </dgm:pt>
    <dgm:pt modelId="{77A5715F-4AD4-4057-BF72-A6D13E877C8E}" type="pres">
      <dgm:prSet presAssocID="{4CA50B87-A758-42E1-8106-0352D290CF1B}" presName="parentLin" presStyleCnt="0"/>
      <dgm:spPr/>
    </dgm:pt>
    <dgm:pt modelId="{EB866376-EFA7-4F38-99C6-52AB2FF62656}" type="pres">
      <dgm:prSet presAssocID="{4CA50B87-A758-42E1-8106-0352D290CF1B}" presName="parentLeftMargin" presStyleLbl="node1" presStyleIdx="4" presStyleCnt="6"/>
      <dgm:spPr/>
    </dgm:pt>
    <dgm:pt modelId="{90AEF517-FC82-4153-A9E5-B6AE1074ED7A}" type="pres">
      <dgm:prSet presAssocID="{4CA50B87-A758-42E1-8106-0352D290CF1B}" presName="parentText" presStyleLbl="node1" presStyleIdx="5" presStyleCnt="6">
        <dgm:presLayoutVars>
          <dgm:chMax val="0"/>
          <dgm:bulletEnabled val="1"/>
        </dgm:presLayoutVars>
      </dgm:prSet>
      <dgm:spPr/>
    </dgm:pt>
    <dgm:pt modelId="{6C6C3F1C-8141-417D-93B0-0823F1EBA6A3}" type="pres">
      <dgm:prSet presAssocID="{4CA50B87-A758-42E1-8106-0352D290CF1B}" presName="negativeSpace" presStyleCnt="0"/>
      <dgm:spPr/>
    </dgm:pt>
    <dgm:pt modelId="{591B049C-CA8E-46A9-BF35-CC310C7D5C65}" type="pres">
      <dgm:prSet presAssocID="{4CA50B87-A758-42E1-8106-0352D290CF1B}" presName="childText" presStyleLbl="conFgAcc1" presStyleIdx="5" presStyleCnt="6">
        <dgm:presLayoutVars>
          <dgm:bulletEnabled val="1"/>
        </dgm:presLayoutVars>
      </dgm:prSet>
      <dgm:spPr/>
    </dgm:pt>
  </dgm:ptLst>
  <dgm:cxnLst>
    <dgm:cxn modelId="{10648D09-AC89-482B-AA99-A6F8460EF858}" type="presOf" srcId="{B9C65348-3C04-4D58-9347-0920A1B18817}" destId="{C06794BB-C625-443E-A49C-0E6DC7F92F5F}" srcOrd="0" destOrd="0" presId="urn:microsoft.com/office/officeart/2005/8/layout/list1"/>
    <dgm:cxn modelId="{791B410F-450B-4598-B420-8B6CA00D7EB9}" srcId="{B9C65348-3C04-4D58-9347-0920A1B18817}" destId="{77249195-2E21-4C67-8809-69779B5B0419}" srcOrd="3" destOrd="0" parTransId="{9F7AC786-B8CA-4BBE-8FA5-AB6D79C6D669}" sibTransId="{18DA02A4-0DAF-4205-8CA5-0DD31CAFDA35}"/>
    <dgm:cxn modelId="{21E4B40F-5A28-4450-87B6-BD7E4C24A5D9}" type="presOf" srcId="{4CA50B87-A758-42E1-8106-0352D290CF1B}" destId="{90AEF517-FC82-4153-A9E5-B6AE1074ED7A}" srcOrd="1" destOrd="0" presId="urn:microsoft.com/office/officeart/2005/8/layout/list1"/>
    <dgm:cxn modelId="{BDD8FD28-B535-4971-A33C-DD2CE74FF2B4}" srcId="{B9C65348-3C04-4D58-9347-0920A1B18817}" destId="{747A77DE-9E15-4334-9239-905E1D50C8A1}" srcOrd="1" destOrd="0" parTransId="{BB5A8A84-3ACF-41EE-8389-74426D6CE73D}" sibTransId="{05B67C80-0636-4E81-BC69-B717F3D7E825}"/>
    <dgm:cxn modelId="{0F66A832-26C4-4239-915A-CBDB4F9C8DDB}" type="presOf" srcId="{77249195-2E21-4C67-8809-69779B5B0419}" destId="{C3EE505F-074D-4A0A-8E05-90DAE195CABA}" srcOrd="0" destOrd="0" presId="urn:microsoft.com/office/officeart/2005/8/layout/list1"/>
    <dgm:cxn modelId="{FAC5AF42-A0BC-451E-AC8C-FCF29A2ABFF9}" type="presOf" srcId="{747A77DE-9E15-4334-9239-905E1D50C8A1}" destId="{DDD72BF6-0DAC-43AF-94FD-2009FFE94040}" srcOrd="1" destOrd="0" presId="urn:microsoft.com/office/officeart/2005/8/layout/list1"/>
    <dgm:cxn modelId="{34263163-3B38-4559-8BD0-C726F72540BF}" type="presOf" srcId="{747A77DE-9E15-4334-9239-905E1D50C8A1}" destId="{C262367D-92EE-45E0-96E3-5DBB1F26AD88}" srcOrd="0" destOrd="0" presId="urn:microsoft.com/office/officeart/2005/8/layout/list1"/>
    <dgm:cxn modelId="{5C5F8845-DA18-4691-A344-EEDDC48AA539}" type="presOf" srcId="{33D9A81D-C65C-43D0-B51F-B78929A80D31}" destId="{A90A13A0-BC5D-41DE-8B6E-BC778088CD98}" srcOrd="1" destOrd="0" presId="urn:microsoft.com/office/officeart/2005/8/layout/list1"/>
    <dgm:cxn modelId="{FC3B3A47-BA05-4A37-AB2B-477D153869DD}" type="presOf" srcId="{23674275-A81F-4F12-9B38-37DE28122245}" destId="{C51079D7-4AA9-4006-97F4-A86828697619}" srcOrd="1" destOrd="0" presId="urn:microsoft.com/office/officeart/2005/8/layout/list1"/>
    <dgm:cxn modelId="{F25ED250-050F-4AD5-A327-A0CAFE99F036}" type="presOf" srcId="{E815E7F5-BF55-4BCE-927A-1F22E57680DD}" destId="{06124839-0483-46D9-977C-3F895E9C19D3}" srcOrd="0" destOrd="0" presId="urn:microsoft.com/office/officeart/2005/8/layout/list1"/>
    <dgm:cxn modelId="{FDB46671-8CEB-43A4-A733-35B2FA42A0F1}" srcId="{B9C65348-3C04-4D58-9347-0920A1B18817}" destId="{23674275-A81F-4F12-9B38-37DE28122245}" srcOrd="2" destOrd="0" parTransId="{B8B65A55-B078-4CE3-A7E9-5BFF48D07A5C}" sibTransId="{E773215A-6609-4F9A-A78B-CAF4798AF51E}"/>
    <dgm:cxn modelId="{938EBB92-E871-4E97-9517-8A14D8A60098}" type="presOf" srcId="{E815E7F5-BF55-4BCE-927A-1F22E57680DD}" destId="{6F91D7CA-C5CC-40AA-8D43-BA3AFC3C67E4}" srcOrd="1" destOrd="0" presId="urn:microsoft.com/office/officeart/2005/8/layout/list1"/>
    <dgm:cxn modelId="{9883179C-07D7-4E4B-87DA-1428CDC770D1}" type="presOf" srcId="{77249195-2E21-4C67-8809-69779B5B0419}" destId="{BA67114E-4809-4E02-885D-4DB0336ED5B5}" srcOrd="1" destOrd="0" presId="urn:microsoft.com/office/officeart/2005/8/layout/list1"/>
    <dgm:cxn modelId="{46D080A4-DA53-4B20-8FB5-EACC5FD75472}" type="presOf" srcId="{4CA50B87-A758-42E1-8106-0352D290CF1B}" destId="{EB866376-EFA7-4F38-99C6-52AB2FF62656}" srcOrd="0" destOrd="0" presId="urn:microsoft.com/office/officeart/2005/8/layout/list1"/>
    <dgm:cxn modelId="{B2DC67AF-5AF4-4233-9863-E1D31F089818}" type="presOf" srcId="{23674275-A81F-4F12-9B38-37DE28122245}" destId="{922B0B54-B1DB-4892-8633-9D58E706D098}" srcOrd="0" destOrd="0" presId="urn:microsoft.com/office/officeart/2005/8/layout/list1"/>
    <dgm:cxn modelId="{BFC048B1-1D38-4E27-803C-860D0A0A1B1D}" srcId="{B9C65348-3C04-4D58-9347-0920A1B18817}" destId="{33D9A81D-C65C-43D0-B51F-B78929A80D31}" srcOrd="0" destOrd="0" parTransId="{A35DF6AC-04F6-47F6-BD9F-B3FBD0CDBF26}" sibTransId="{54CBF826-E27A-4B9A-BFB0-B3C1FE591418}"/>
    <dgm:cxn modelId="{12F783BC-5354-4B17-83C0-7CF423D45E44}" type="presOf" srcId="{33D9A81D-C65C-43D0-B51F-B78929A80D31}" destId="{2AB6A9B3-C6CC-42B4-9E12-A0CBB0EFAAF5}" srcOrd="0" destOrd="0" presId="urn:microsoft.com/office/officeart/2005/8/layout/list1"/>
    <dgm:cxn modelId="{CB7D51E6-4C50-45D8-A6D6-92D8F1AACC74}" srcId="{B9C65348-3C04-4D58-9347-0920A1B18817}" destId="{4CA50B87-A758-42E1-8106-0352D290CF1B}" srcOrd="5" destOrd="0" parTransId="{5A37AE19-977A-441F-8F04-0A1CB938D130}" sibTransId="{6213548D-2E4D-49A5-BB6D-D4D8C71602C6}"/>
    <dgm:cxn modelId="{421E3BF2-FBB1-477B-9B56-D2B56DA72A80}" srcId="{B9C65348-3C04-4D58-9347-0920A1B18817}" destId="{E815E7F5-BF55-4BCE-927A-1F22E57680DD}" srcOrd="4" destOrd="0" parTransId="{89A4D301-28CD-48B6-920E-602959A37151}" sibTransId="{9B8FB452-A93C-4273-9ABB-C96FB908B6FB}"/>
    <dgm:cxn modelId="{82DF51AE-C312-4A2C-9CB5-6DB4324B91BA}" type="presParOf" srcId="{C06794BB-C625-443E-A49C-0E6DC7F92F5F}" destId="{F2DF8158-9FF1-43BC-8088-6BADA0655505}" srcOrd="0" destOrd="0" presId="urn:microsoft.com/office/officeart/2005/8/layout/list1"/>
    <dgm:cxn modelId="{AF5DE2DC-FEDB-4C08-9C83-1D8408DE456D}" type="presParOf" srcId="{F2DF8158-9FF1-43BC-8088-6BADA0655505}" destId="{2AB6A9B3-C6CC-42B4-9E12-A0CBB0EFAAF5}" srcOrd="0" destOrd="0" presId="urn:microsoft.com/office/officeart/2005/8/layout/list1"/>
    <dgm:cxn modelId="{19A18855-460E-45E0-A26F-56DAC5873249}" type="presParOf" srcId="{F2DF8158-9FF1-43BC-8088-6BADA0655505}" destId="{A90A13A0-BC5D-41DE-8B6E-BC778088CD98}" srcOrd="1" destOrd="0" presId="urn:microsoft.com/office/officeart/2005/8/layout/list1"/>
    <dgm:cxn modelId="{4698034A-C951-41CF-B80F-1DBDF6B3A40C}" type="presParOf" srcId="{C06794BB-C625-443E-A49C-0E6DC7F92F5F}" destId="{CE31551F-6DC4-4E47-B444-BC05124598E3}" srcOrd="1" destOrd="0" presId="urn:microsoft.com/office/officeart/2005/8/layout/list1"/>
    <dgm:cxn modelId="{163AF1E9-66DD-4372-B0BE-5C3FAEECDEA8}" type="presParOf" srcId="{C06794BB-C625-443E-A49C-0E6DC7F92F5F}" destId="{3C514EB7-21A6-42C3-838B-6DBCAA9BC8AF}" srcOrd="2" destOrd="0" presId="urn:microsoft.com/office/officeart/2005/8/layout/list1"/>
    <dgm:cxn modelId="{C47C80A3-A2B9-4E5C-A2BC-3F8BAAB89C51}" type="presParOf" srcId="{C06794BB-C625-443E-A49C-0E6DC7F92F5F}" destId="{271019FE-BE31-45A0-AA3A-F063913E8DA6}" srcOrd="3" destOrd="0" presId="urn:microsoft.com/office/officeart/2005/8/layout/list1"/>
    <dgm:cxn modelId="{873BDACD-5B86-4CD3-891D-EEA3589EA780}" type="presParOf" srcId="{C06794BB-C625-443E-A49C-0E6DC7F92F5F}" destId="{E236A5CB-0046-46C7-A46D-09955C005F08}" srcOrd="4" destOrd="0" presId="urn:microsoft.com/office/officeart/2005/8/layout/list1"/>
    <dgm:cxn modelId="{A6E992F5-C811-494A-96E1-0A1830530BAF}" type="presParOf" srcId="{E236A5CB-0046-46C7-A46D-09955C005F08}" destId="{C262367D-92EE-45E0-96E3-5DBB1F26AD88}" srcOrd="0" destOrd="0" presId="urn:microsoft.com/office/officeart/2005/8/layout/list1"/>
    <dgm:cxn modelId="{4916F95F-4CC1-4897-803A-31EC8B179B43}" type="presParOf" srcId="{E236A5CB-0046-46C7-A46D-09955C005F08}" destId="{DDD72BF6-0DAC-43AF-94FD-2009FFE94040}" srcOrd="1" destOrd="0" presId="urn:microsoft.com/office/officeart/2005/8/layout/list1"/>
    <dgm:cxn modelId="{80F43FAD-24C2-4856-91C3-1A914F218622}" type="presParOf" srcId="{C06794BB-C625-443E-A49C-0E6DC7F92F5F}" destId="{4FA1607F-AB99-4507-B5E3-2CF04404A941}" srcOrd="5" destOrd="0" presId="urn:microsoft.com/office/officeart/2005/8/layout/list1"/>
    <dgm:cxn modelId="{B22270BC-FB1A-49AE-816F-135A8B7A1B67}" type="presParOf" srcId="{C06794BB-C625-443E-A49C-0E6DC7F92F5F}" destId="{14BCCC04-C20E-4A94-BD49-99DF762C6878}" srcOrd="6" destOrd="0" presId="urn:microsoft.com/office/officeart/2005/8/layout/list1"/>
    <dgm:cxn modelId="{E74A9926-1EE3-45EB-BB7F-BB523FD7A1A4}" type="presParOf" srcId="{C06794BB-C625-443E-A49C-0E6DC7F92F5F}" destId="{9C4D3682-E722-42B8-9E5E-E593443E9178}" srcOrd="7" destOrd="0" presId="urn:microsoft.com/office/officeart/2005/8/layout/list1"/>
    <dgm:cxn modelId="{1557AE65-4F34-418B-A6F3-44F4E2CAB30F}" type="presParOf" srcId="{C06794BB-C625-443E-A49C-0E6DC7F92F5F}" destId="{046A8C39-C7E5-4EC5-8199-B956DD9D765E}" srcOrd="8" destOrd="0" presId="urn:microsoft.com/office/officeart/2005/8/layout/list1"/>
    <dgm:cxn modelId="{D9D3CD76-D58D-4806-8092-6D92DF0303F9}" type="presParOf" srcId="{046A8C39-C7E5-4EC5-8199-B956DD9D765E}" destId="{922B0B54-B1DB-4892-8633-9D58E706D098}" srcOrd="0" destOrd="0" presId="urn:microsoft.com/office/officeart/2005/8/layout/list1"/>
    <dgm:cxn modelId="{79B01782-7B0A-497E-B17A-12C885803A93}" type="presParOf" srcId="{046A8C39-C7E5-4EC5-8199-B956DD9D765E}" destId="{C51079D7-4AA9-4006-97F4-A86828697619}" srcOrd="1" destOrd="0" presId="urn:microsoft.com/office/officeart/2005/8/layout/list1"/>
    <dgm:cxn modelId="{8396A1C4-78E1-44BC-85C2-CEC97AF2DF72}" type="presParOf" srcId="{C06794BB-C625-443E-A49C-0E6DC7F92F5F}" destId="{6E035E22-DEC1-4A22-923C-A99B8ACDFF41}" srcOrd="9" destOrd="0" presId="urn:microsoft.com/office/officeart/2005/8/layout/list1"/>
    <dgm:cxn modelId="{2BC93966-1442-4E9D-9934-91836BEB71FE}" type="presParOf" srcId="{C06794BB-C625-443E-A49C-0E6DC7F92F5F}" destId="{282CAB52-DCF7-41C9-A403-519DE4B58856}" srcOrd="10" destOrd="0" presId="urn:microsoft.com/office/officeart/2005/8/layout/list1"/>
    <dgm:cxn modelId="{56EE518C-D1AF-4893-A3FC-305BB1F6A055}" type="presParOf" srcId="{C06794BB-C625-443E-A49C-0E6DC7F92F5F}" destId="{47E01040-7CB8-492A-8BA2-14C79BBAB876}" srcOrd="11" destOrd="0" presId="urn:microsoft.com/office/officeart/2005/8/layout/list1"/>
    <dgm:cxn modelId="{8B74DE57-4A18-4C27-A940-0CDA162E6499}" type="presParOf" srcId="{C06794BB-C625-443E-A49C-0E6DC7F92F5F}" destId="{235EA686-23C6-4DF1-BF15-174E8069609E}" srcOrd="12" destOrd="0" presId="urn:microsoft.com/office/officeart/2005/8/layout/list1"/>
    <dgm:cxn modelId="{E8FAB136-E74D-4D3E-B77D-7CC7D1E84739}" type="presParOf" srcId="{235EA686-23C6-4DF1-BF15-174E8069609E}" destId="{C3EE505F-074D-4A0A-8E05-90DAE195CABA}" srcOrd="0" destOrd="0" presId="urn:microsoft.com/office/officeart/2005/8/layout/list1"/>
    <dgm:cxn modelId="{22A178B9-AA44-45A4-844D-2D552B41F4BB}" type="presParOf" srcId="{235EA686-23C6-4DF1-BF15-174E8069609E}" destId="{BA67114E-4809-4E02-885D-4DB0336ED5B5}" srcOrd="1" destOrd="0" presId="urn:microsoft.com/office/officeart/2005/8/layout/list1"/>
    <dgm:cxn modelId="{E0D0A081-44CE-46E1-AC48-CECD8F818EDB}" type="presParOf" srcId="{C06794BB-C625-443E-A49C-0E6DC7F92F5F}" destId="{7F65EF44-0B82-4C7B-8178-77F281DF0871}" srcOrd="13" destOrd="0" presId="urn:microsoft.com/office/officeart/2005/8/layout/list1"/>
    <dgm:cxn modelId="{1355BEEC-6B2B-4326-8A32-72C130B20C3F}" type="presParOf" srcId="{C06794BB-C625-443E-A49C-0E6DC7F92F5F}" destId="{13410B33-9D50-40C6-B4E4-C32EE74C6031}" srcOrd="14" destOrd="0" presId="urn:microsoft.com/office/officeart/2005/8/layout/list1"/>
    <dgm:cxn modelId="{06E6EFE5-9182-41D8-8032-EBD627575FC1}" type="presParOf" srcId="{C06794BB-C625-443E-A49C-0E6DC7F92F5F}" destId="{0680F5C2-1FC6-418C-8A12-520E8CA4FFDD}" srcOrd="15" destOrd="0" presId="urn:microsoft.com/office/officeart/2005/8/layout/list1"/>
    <dgm:cxn modelId="{4BC8D457-C651-4BAE-8FFA-2FD1E2FF85BC}" type="presParOf" srcId="{C06794BB-C625-443E-A49C-0E6DC7F92F5F}" destId="{9B36597C-4276-49BB-86A1-FC6EA1898EB0}" srcOrd="16" destOrd="0" presId="urn:microsoft.com/office/officeart/2005/8/layout/list1"/>
    <dgm:cxn modelId="{A6AA7322-D229-48D8-9589-B5CE3175FBD1}" type="presParOf" srcId="{9B36597C-4276-49BB-86A1-FC6EA1898EB0}" destId="{06124839-0483-46D9-977C-3F895E9C19D3}" srcOrd="0" destOrd="0" presId="urn:microsoft.com/office/officeart/2005/8/layout/list1"/>
    <dgm:cxn modelId="{7567B2A2-D30E-48F3-A595-5DA14DF4DA32}" type="presParOf" srcId="{9B36597C-4276-49BB-86A1-FC6EA1898EB0}" destId="{6F91D7CA-C5CC-40AA-8D43-BA3AFC3C67E4}" srcOrd="1" destOrd="0" presId="urn:microsoft.com/office/officeart/2005/8/layout/list1"/>
    <dgm:cxn modelId="{D54BF205-D65B-4341-ACD4-72C05A7820F1}" type="presParOf" srcId="{C06794BB-C625-443E-A49C-0E6DC7F92F5F}" destId="{106B8F94-B88E-4CF6-8458-C671EFE36FEA}" srcOrd="17" destOrd="0" presId="urn:microsoft.com/office/officeart/2005/8/layout/list1"/>
    <dgm:cxn modelId="{4A4B36E9-7051-4421-9027-377C56F68C29}" type="presParOf" srcId="{C06794BB-C625-443E-A49C-0E6DC7F92F5F}" destId="{9C963E8A-FC03-4991-977C-B9F7DADB5ECA}" srcOrd="18" destOrd="0" presId="urn:microsoft.com/office/officeart/2005/8/layout/list1"/>
    <dgm:cxn modelId="{34154CF7-9EE5-4735-A24C-D4EB148608E1}" type="presParOf" srcId="{C06794BB-C625-443E-A49C-0E6DC7F92F5F}" destId="{C72C2015-21F1-4C81-813D-0F5286A744AD}" srcOrd="19" destOrd="0" presId="urn:microsoft.com/office/officeart/2005/8/layout/list1"/>
    <dgm:cxn modelId="{436445F3-BD20-4243-834F-CA69DB973AE3}" type="presParOf" srcId="{C06794BB-C625-443E-A49C-0E6DC7F92F5F}" destId="{77A5715F-4AD4-4057-BF72-A6D13E877C8E}" srcOrd="20" destOrd="0" presId="urn:microsoft.com/office/officeart/2005/8/layout/list1"/>
    <dgm:cxn modelId="{30FF70B0-D141-4BDA-B60D-785998589995}" type="presParOf" srcId="{77A5715F-4AD4-4057-BF72-A6D13E877C8E}" destId="{EB866376-EFA7-4F38-99C6-52AB2FF62656}" srcOrd="0" destOrd="0" presId="urn:microsoft.com/office/officeart/2005/8/layout/list1"/>
    <dgm:cxn modelId="{F8AC0454-33DF-49B9-9E9F-B9B8AB8C551A}" type="presParOf" srcId="{77A5715F-4AD4-4057-BF72-A6D13E877C8E}" destId="{90AEF517-FC82-4153-A9E5-B6AE1074ED7A}" srcOrd="1" destOrd="0" presId="urn:microsoft.com/office/officeart/2005/8/layout/list1"/>
    <dgm:cxn modelId="{D209BDE5-3C09-47F8-B355-6171EB557603}" type="presParOf" srcId="{C06794BB-C625-443E-A49C-0E6DC7F92F5F}" destId="{6C6C3F1C-8141-417D-93B0-0823F1EBA6A3}" srcOrd="21" destOrd="0" presId="urn:microsoft.com/office/officeart/2005/8/layout/list1"/>
    <dgm:cxn modelId="{E1819AFB-CC01-49E3-A42F-A36B9B724210}" type="presParOf" srcId="{C06794BB-C625-443E-A49C-0E6DC7F92F5F}" destId="{591B049C-CA8E-46A9-BF35-CC310C7D5C65}"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14EB7-21A6-42C3-838B-6DBCAA9BC8AF}">
      <dsp:nvSpPr>
        <dsp:cNvPr id="0" name=""/>
        <dsp:cNvSpPr/>
      </dsp:nvSpPr>
      <dsp:spPr>
        <a:xfrm>
          <a:off x="0" y="287715"/>
          <a:ext cx="11376024"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90A13A0-BC5D-41DE-8B6E-BC778088CD98}">
      <dsp:nvSpPr>
        <dsp:cNvPr id="0" name=""/>
        <dsp:cNvSpPr/>
      </dsp:nvSpPr>
      <dsp:spPr>
        <a:xfrm>
          <a:off x="568801" y="36795"/>
          <a:ext cx="7963216" cy="501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991" tIns="0" rIns="300991" bIns="0" numCol="1" spcCol="1270" anchor="ctr" anchorCtr="0">
          <a:noAutofit/>
        </a:bodyPr>
        <a:lstStyle/>
        <a:p>
          <a:pPr marL="0" lvl="0" indent="0" algn="l" defTabSz="755650">
            <a:lnSpc>
              <a:spcPct val="90000"/>
            </a:lnSpc>
            <a:spcBef>
              <a:spcPct val="0"/>
            </a:spcBef>
            <a:spcAft>
              <a:spcPct val="35000"/>
            </a:spcAft>
            <a:buNone/>
          </a:pPr>
          <a:r>
            <a:rPr lang="en-GB" sz="1700" b="1" kern="1200"/>
            <a:t>(Re)introduction to the CLIC machine</a:t>
          </a:r>
          <a:endParaRPr lang="en-US" sz="1700" kern="1200"/>
        </a:p>
      </dsp:txBody>
      <dsp:txXfrm>
        <a:off x="593299" y="61293"/>
        <a:ext cx="7914220" cy="452844"/>
      </dsp:txXfrm>
    </dsp:sp>
    <dsp:sp modelId="{14BCCC04-C20E-4A94-BD49-99DF762C6878}">
      <dsp:nvSpPr>
        <dsp:cNvPr id="0" name=""/>
        <dsp:cNvSpPr/>
      </dsp:nvSpPr>
      <dsp:spPr>
        <a:xfrm>
          <a:off x="0" y="1058836"/>
          <a:ext cx="11376024"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DDD72BF6-0DAC-43AF-94FD-2009FFE94040}">
      <dsp:nvSpPr>
        <dsp:cNvPr id="0" name=""/>
        <dsp:cNvSpPr/>
      </dsp:nvSpPr>
      <dsp:spPr>
        <a:xfrm>
          <a:off x="568801" y="807916"/>
          <a:ext cx="7963216" cy="501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991" tIns="0" rIns="300991" bIns="0" numCol="1" spcCol="1270" anchor="ctr" anchorCtr="0">
          <a:noAutofit/>
        </a:bodyPr>
        <a:lstStyle/>
        <a:p>
          <a:pPr marL="0" lvl="0" indent="0" algn="l" defTabSz="755650">
            <a:lnSpc>
              <a:spcPct val="90000"/>
            </a:lnSpc>
            <a:spcBef>
              <a:spcPct val="0"/>
            </a:spcBef>
            <a:spcAft>
              <a:spcPct val="35000"/>
            </a:spcAft>
            <a:buNone/>
          </a:pPr>
          <a:r>
            <a:rPr lang="en-GB" sz="1700" b="1" kern="1200"/>
            <a:t>CLIC technology</a:t>
          </a:r>
          <a:endParaRPr lang="en-US" sz="1700" kern="1200"/>
        </a:p>
      </dsp:txBody>
      <dsp:txXfrm>
        <a:off x="593299" y="832414"/>
        <a:ext cx="7914220" cy="452844"/>
      </dsp:txXfrm>
    </dsp:sp>
    <dsp:sp modelId="{282CAB52-DCF7-41C9-A403-519DE4B58856}">
      <dsp:nvSpPr>
        <dsp:cNvPr id="0" name=""/>
        <dsp:cNvSpPr/>
      </dsp:nvSpPr>
      <dsp:spPr>
        <a:xfrm>
          <a:off x="0" y="1829956"/>
          <a:ext cx="11376024"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51079D7-4AA9-4006-97F4-A86828697619}">
      <dsp:nvSpPr>
        <dsp:cNvPr id="0" name=""/>
        <dsp:cNvSpPr/>
      </dsp:nvSpPr>
      <dsp:spPr>
        <a:xfrm>
          <a:off x="568801" y="1579035"/>
          <a:ext cx="7963216" cy="501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991" tIns="0" rIns="300991" bIns="0" numCol="1" spcCol="1270" anchor="ctr" anchorCtr="0">
          <a:noAutofit/>
        </a:bodyPr>
        <a:lstStyle/>
        <a:p>
          <a:pPr marL="0" lvl="0" indent="0" algn="l" defTabSz="755650">
            <a:lnSpc>
              <a:spcPct val="90000"/>
            </a:lnSpc>
            <a:spcBef>
              <a:spcPct val="0"/>
            </a:spcBef>
            <a:spcAft>
              <a:spcPct val="35000"/>
            </a:spcAft>
            <a:buNone/>
          </a:pPr>
          <a:r>
            <a:rPr lang="en-GB" sz="1700" b="1" kern="1200" dirty="0"/>
            <a:t>CLIC Recent work on three main pillars</a:t>
          </a:r>
          <a:endParaRPr lang="en-US" sz="1700" kern="1200" dirty="0"/>
        </a:p>
      </dsp:txBody>
      <dsp:txXfrm>
        <a:off x="593299" y="1603533"/>
        <a:ext cx="7914220" cy="452844"/>
      </dsp:txXfrm>
    </dsp:sp>
    <dsp:sp modelId="{13410B33-9D50-40C6-B4E4-C32EE74C6031}">
      <dsp:nvSpPr>
        <dsp:cNvPr id="0" name=""/>
        <dsp:cNvSpPr/>
      </dsp:nvSpPr>
      <dsp:spPr>
        <a:xfrm>
          <a:off x="0" y="2601075"/>
          <a:ext cx="11376024"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A67114E-4809-4E02-885D-4DB0336ED5B5}">
      <dsp:nvSpPr>
        <dsp:cNvPr id="0" name=""/>
        <dsp:cNvSpPr/>
      </dsp:nvSpPr>
      <dsp:spPr>
        <a:xfrm>
          <a:off x="568801" y="2350156"/>
          <a:ext cx="7963216" cy="501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991" tIns="0" rIns="300991" bIns="0" numCol="1" spcCol="1270" anchor="ctr" anchorCtr="0">
          <a:noAutofit/>
        </a:bodyPr>
        <a:lstStyle/>
        <a:p>
          <a:pPr marL="0" lvl="0" indent="0" algn="l" defTabSz="755650">
            <a:lnSpc>
              <a:spcPct val="90000"/>
            </a:lnSpc>
            <a:spcBef>
              <a:spcPct val="0"/>
            </a:spcBef>
            <a:spcAft>
              <a:spcPct val="35000"/>
            </a:spcAft>
            <a:buNone/>
          </a:pPr>
          <a:r>
            <a:rPr lang="en-GB" sz="1700" b="1" kern="1200" dirty="0"/>
            <a:t>The ESPP update </a:t>
          </a:r>
          <a:endParaRPr lang="en-US" sz="1700" b="1" kern="1200" dirty="0"/>
        </a:p>
      </dsp:txBody>
      <dsp:txXfrm>
        <a:off x="593299" y="2374654"/>
        <a:ext cx="7914220" cy="452844"/>
      </dsp:txXfrm>
    </dsp:sp>
    <dsp:sp modelId="{9C963E8A-FC03-4991-977C-B9F7DADB5ECA}">
      <dsp:nvSpPr>
        <dsp:cNvPr id="0" name=""/>
        <dsp:cNvSpPr/>
      </dsp:nvSpPr>
      <dsp:spPr>
        <a:xfrm>
          <a:off x="0" y="3372196"/>
          <a:ext cx="11376024"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F91D7CA-C5CC-40AA-8D43-BA3AFC3C67E4}">
      <dsp:nvSpPr>
        <dsp:cNvPr id="0" name=""/>
        <dsp:cNvSpPr/>
      </dsp:nvSpPr>
      <dsp:spPr>
        <a:xfrm>
          <a:off x="568801" y="3121276"/>
          <a:ext cx="7963216" cy="501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991" tIns="0" rIns="300991" bIns="0" numCol="1" spcCol="1270" anchor="ctr" anchorCtr="0">
          <a:noAutofit/>
        </a:bodyPr>
        <a:lstStyle/>
        <a:p>
          <a:pPr marL="0" lvl="0" indent="0" algn="l" defTabSz="755650">
            <a:lnSpc>
              <a:spcPct val="90000"/>
            </a:lnSpc>
            <a:spcBef>
              <a:spcPct val="0"/>
            </a:spcBef>
            <a:spcAft>
              <a:spcPct val="35000"/>
            </a:spcAft>
            <a:buNone/>
          </a:pPr>
          <a:r>
            <a:rPr lang="en-US" sz="1700" b="1" kern="1200" dirty="0"/>
            <a:t>C3 introduction</a:t>
          </a:r>
        </a:p>
      </dsp:txBody>
      <dsp:txXfrm>
        <a:off x="593299" y="3145774"/>
        <a:ext cx="7914220" cy="452844"/>
      </dsp:txXfrm>
    </dsp:sp>
    <dsp:sp modelId="{591B049C-CA8E-46A9-BF35-CC310C7D5C65}">
      <dsp:nvSpPr>
        <dsp:cNvPr id="0" name=""/>
        <dsp:cNvSpPr/>
      </dsp:nvSpPr>
      <dsp:spPr>
        <a:xfrm>
          <a:off x="0" y="4143316"/>
          <a:ext cx="11376024"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0AEF517-FC82-4153-A9E5-B6AE1074ED7A}">
      <dsp:nvSpPr>
        <dsp:cNvPr id="0" name=""/>
        <dsp:cNvSpPr/>
      </dsp:nvSpPr>
      <dsp:spPr>
        <a:xfrm>
          <a:off x="568801" y="3892396"/>
          <a:ext cx="7963216" cy="501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0991" tIns="0" rIns="300991" bIns="0" numCol="1" spcCol="1270" anchor="ctr" anchorCtr="0">
          <a:noAutofit/>
        </a:bodyPr>
        <a:lstStyle/>
        <a:p>
          <a:pPr marL="0" lvl="0" indent="0" algn="l" defTabSz="755650">
            <a:lnSpc>
              <a:spcPct val="90000"/>
            </a:lnSpc>
            <a:spcBef>
              <a:spcPct val="0"/>
            </a:spcBef>
            <a:spcAft>
              <a:spcPct val="35000"/>
            </a:spcAft>
            <a:buNone/>
          </a:pPr>
          <a:r>
            <a:rPr lang="en-US" sz="1700" b="1" kern="1200" dirty="0"/>
            <a:t>C3 newest R&amp;D</a:t>
          </a:r>
        </a:p>
      </dsp:txBody>
      <dsp:txXfrm>
        <a:off x="593299" y="3916894"/>
        <a:ext cx="7914220" cy="45284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CBB72EAA-2733-D14F-950A-8F4240385864}" type="datetimeFigureOut">
              <a:rPr lang="en-US" smtClean="0"/>
              <a:t>1/14/2025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4DD062E-52F7-A14D-A443-1F3854784447}" type="datetimeFigureOut">
              <a:rPr lang="en-US" smtClean="0"/>
              <a:t>1/14/2025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900752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471171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402638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E62ED-540A-730F-9F54-69122B4DD6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1935CA-66EA-52EB-994A-2EDEFD3DA1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31569C-2938-7336-6447-5E97A2B189A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1C03767-AA8D-6C80-2F5B-A5EA3AD86452}"/>
              </a:ext>
            </a:extLst>
          </p:cNvPr>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14582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E35A28-5FC5-653F-EE92-549B893D1F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96F395-647B-A1FC-7A78-6480D847BF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27FD32-F5AE-3A78-2017-FA062B1AA03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3337727-DB4D-F8F6-6DE4-C64E7A0F9471}"/>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638117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66612">
              <a:defRPr/>
            </a:pPr>
            <a:fld id="{8CB0EE9E-52B8-AA4F-8DD5-ED0FB4E5CBCC}" type="slidenum">
              <a:rPr lang="en-US">
                <a:solidFill>
                  <a:prstClr val="black"/>
                </a:solidFill>
                <a:latin typeface="Calibri" panose="020F0502020204030204"/>
              </a:rPr>
              <a:pPr defTabSz="966612">
                <a:def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14635164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3B81F-DF3B-F3E3-6AC4-5D7D4FB681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31C786-2E74-EB67-15C3-80186BAD5E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A6912C-7F34-5342-537B-35F0C5E1C1B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58AEB84-3C1A-06CB-42FC-3738F60AC08D}"/>
              </a:ext>
            </a:extLst>
          </p:cNvPr>
          <p:cNvSpPr>
            <a:spLocks noGrp="1"/>
          </p:cNvSpPr>
          <p:nvPr>
            <p:ph type="sldNum" sz="quarter" idx="5"/>
          </p:nvPr>
        </p:nvSpPr>
        <p:spPr/>
        <p:txBody>
          <a:bodyPr/>
          <a:lstStyle/>
          <a:p>
            <a:pPr defTabSz="966612">
              <a:defRPr/>
            </a:pPr>
            <a:fld id="{8CB0EE9E-52B8-AA4F-8DD5-ED0FB4E5CBCC}" type="slidenum">
              <a:rPr lang="en-US">
                <a:solidFill>
                  <a:prstClr val="black"/>
                </a:solidFill>
                <a:latin typeface="Calibri" panose="020F0502020204030204"/>
              </a:rPr>
              <a:pPr defTabSz="966612">
                <a:defRPr/>
              </a:pPr>
              <a:t>17</a:t>
            </a:fld>
            <a:endParaRPr lang="en-US">
              <a:solidFill>
                <a:prstClr val="black"/>
              </a:solidFill>
              <a:latin typeface="Calibri" panose="020F0502020204030204"/>
            </a:endParaRPr>
          </a:p>
        </p:txBody>
      </p:sp>
    </p:spTree>
    <p:extLst>
      <p:ext uri="{BB962C8B-B14F-4D97-AF65-F5344CB8AC3E}">
        <p14:creationId xmlns:p14="http://schemas.microsoft.com/office/powerpoint/2010/main" val="2174050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66612">
              <a:defRPr/>
            </a:pPr>
            <a:fld id="{8CB0EE9E-52B8-AA4F-8DD5-ED0FB4E5CBCC}" type="slidenum">
              <a:rPr lang="en-US">
                <a:solidFill>
                  <a:prstClr val="black"/>
                </a:solidFill>
                <a:latin typeface="Calibri" panose="020F0502020204030204"/>
              </a:rPr>
              <a:pPr defTabSz="966612">
                <a:defRPr/>
              </a:pPr>
              <a:t>18</a:t>
            </a:fld>
            <a:endParaRPr lang="en-US">
              <a:solidFill>
                <a:prstClr val="black"/>
              </a:solidFill>
              <a:latin typeface="Calibri" panose="020F0502020204030204"/>
            </a:endParaRPr>
          </a:p>
        </p:txBody>
      </p:sp>
    </p:spTree>
    <p:extLst>
      <p:ext uri="{BB962C8B-B14F-4D97-AF65-F5344CB8AC3E}">
        <p14:creationId xmlns:p14="http://schemas.microsoft.com/office/powerpoint/2010/main" val="575145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A2D95-4A37-946A-98D6-23FD113B64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300177-3801-CA21-8EB8-73B6771D7D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3674AC-CA1C-C04F-ECD2-94881360F0A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EAA424E-5DDA-5B18-9996-8D35CEBCBC47}"/>
              </a:ext>
            </a:extLst>
          </p:cNvPr>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360111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98327-87D7-1607-D117-E11715BA06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BB0B68-E56D-39D4-8298-AE9447EA10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197CF3-F7CD-22DF-F330-5E20B026320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66E484-FF0A-0207-1B63-3FED1D22ABFE}"/>
              </a:ext>
            </a:extLst>
          </p:cNvPr>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308210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807417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61088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66612">
              <a:defRPr/>
            </a:pPr>
            <a:fld id="{8CB0EE9E-52B8-AA4F-8DD5-ED0FB4E5CBCC}" type="slidenum">
              <a:rPr lang="en-US">
                <a:solidFill>
                  <a:prstClr val="black"/>
                </a:solidFill>
                <a:latin typeface="Calibri" panose="020F0502020204030204"/>
              </a:rPr>
              <a:pPr defTabSz="966612">
                <a:defRPr/>
              </a:pPr>
              <a:t>27</a:t>
            </a:fld>
            <a:endParaRPr lang="en-US">
              <a:solidFill>
                <a:prstClr val="black"/>
              </a:solidFill>
              <a:latin typeface="Calibri" panose="020F0502020204030204"/>
            </a:endParaRPr>
          </a:p>
        </p:txBody>
      </p:sp>
    </p:spTree>
    <p:extLst>
      <p:ext uri="{BB962C8B-B14F-4D97-AF65-F5344CB8AC3E}">
        <p14:creationId xmlns:p14="http://schemas.microsoft.com/office/powerpoint/2010/main" val="1295584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769851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BE82-5F02-4403-E929-E0D1928EF2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D1BA9C-536B-D7B9-8857-ACBF1C6024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2C33E4-E9A9-FE17-01FE-7814151194F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D6C897-CA0C-1CA8-F84E-E9482B2BB212}"/>
              </a:ext>
            </a:extLst>
          </p:cNvPr>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34833763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7698513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solidFill>
                  <a:srgbClr val="262626"/>
                </a:solidFill>
                <a:latin typeface="Lato" panose="020F0502020204030203" pitchFamily="34" charset="0"/>
                <a:ea typeface="Lato" panose="020F0502020204030203" pitchFamily="34" charset="0"/>
                <a:cs typeface="Lato" panose="020F0502020204030203" pitchFamily="34" charset="0"/>
                <a:sym typeface="Open Sans"/>
              </a:rPr>
              <a:t>A lepton-collider Higgs factory, to precisely measure the couplings of the Higgs boson to other particles, followed by a higher energy run to measure the Higgs self-coupling, is widely recognized as a primary focus of modern particle physics. In this talk, we will present the study of a new concept for a high gradient, high power accelerator with beam characteristics suitable to study the Higgs boson, the Cool Copper Collider (C3), with the goal of minimizing the capital and operating costs. C3 is based on the latest advances in rf accelerator technology and utilizes optimized cavity geometries, novel rf distribution, and operation at cryogenic temperatures to allow the linear accelerator to achieve high accelerating gradients while maintaining the overall system efficiency. We will present the latest demonstrated performance of prototype accelerators and highlight the future development path for C3.</a:t>
            </a:r>
            <a:endParaRPr dirty="0">
              <a:latin typeface="Lato" panose="020F0502020204030203" pitchFamily="34" charset="0"/>
              <a:ea typeface="Lato" panose="020F0502020204030203" pitchFamily="34" charset="0"/>
              <a:cs typeface="Lato" panose="020F0502020204030203" pitchFamily="34" charset="0"/>
            </a:endParaRPr>
          </a:p>
        </p:txBody>
      </p:sp>
      <p:sp>
        <p:nvSpPr>
          <p:cNvPr id="458" name="Google Shape;458;p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31</a:t>
            </a:fld>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8" name="Google Shape;41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3" name="Google Shape;823;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24" name="Google Shape;824;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33</a:t>
            </a:fld>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5" name="Google Shape;885;p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886" name="Google Shape;886;p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34</a:t>
            </a:fld>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2751aade6df_0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1" name="Google Shape;571;g2751aade6df_0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2" name="Google Shape;572;g2751aade6df_0_1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35</a:t>
            </a:fld>
            <a:endParaRPr/>
          </a:p>
        </p:txBody>
      </p:sp>
    </p:spTree>
    <p:extLst>
      <p:ext uri="{BB962C8B-B14F-4D97-AF65-F5344CB8AC3E}">
        <p14:creationId xmlns:p14="http://schemas.microsoft.com/office/powerpoint/2010/main" val="41221313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2e9c770853a_0_16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0" name="Google Shape;580;g2e9c770853a_0_16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1" name="Google Shape;581;g2e9c770853a_0_16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36</a:t>
            </a:fld>
            <a:endParaRPr/>
          </a:p>
        </p:txBody>
      </p:sp>
    </p:spTree>
    <p:extLst>
      <p:ext uri="{BB962C8B-B14F-4D97-AF65-F5344CB8AC3E}">
        <p14:creationId xmlns:p14="http://schemas.microsoft.com/office/powerpoint/2010/main" val="266282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594692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9" name="Google Shape;939;p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40" name="Google Shape;940;p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37</a:t>
            </a:fld>
            <a:endParaRPr dirty="0"/>
          </a:p>
        </p:txBody>
      </p:sp>
    </p:spTree>
    <p:extLst>
      <p:ext uri="{BB962C8B-B14F-4D97-AF65-F5344CB8AC3E}">
        <p14:creationId xmlns:p14="http://schemas.microsoft.com/office/powerpoint/2010/main" val="42423533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3"/>
        <p:cNvGrpSpPr/>
        <p:nvPr/>
      </p:nvGrpSpPr>
      <p:grpSpPr>
        <a:xfrm>
          <a:off x="0" y="0"/>
          <a:ext cx="0" cy="0"/>
          <a:chOff x="0" y="0"/>
          <a:chExt cx="0" cy="0"/>
        </a:xfrm>
      </p:grpSpPr>
      <p:sp>
        <p:nvSpPr>
          <p:cNvPr id="964" name="Google Shape;964;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5" name="Google Shape;965;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66" name="Google Shape;966;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38</a:t>
            </a:fld>
            <a:endParaRPr dirty="0"/>
          </a:p>
        </p:txBody>
      </p:sp>
    </p:spTree>
    <p:extLst>
      <p:ext uri="{BB962C8B-B14F-4D97-AF65-F5344CB8AC3E}">
        <p14:creationId xmlns:p14="http://schemas.microsoft.com/office/powerpoint/2010/main" val="24603806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1"/>
        <p:cNvGrpSpPr/>
        <p:nvPr/>
      </p:nvGrpSpPr>
      <p:grpSpPr>
        <a:xfrm>
          <a:off x="0" y="0"/>
          <a:ext cx="0" cy="0"/>
          <a:chOff x="0" y="0"/>
          <a:chExt cx="0" cy="0"/>
        </a:xfrm>
      </p:grpSpPr>
      <p:sp>
        <p:nvSpPr>
          <p:cNvPr id="1002" name="Google Shape;1002;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3" name="Google Shape;1003;p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004" name="Google Shape;1004;p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39</a:t>
            </a:fld>
            <a:endParaRPr dirty="0"/>
          </a:p>
        </p:txBody>
      </p:sp>
    </p:spTree>
    <p:extLst>
      <p:ext uri="{BB962C8B-B14F-4D97-AF65-F5344CB8AC3E}">
        <p14:creationId xmlns:p14="http://schemas.microsoft.com/office/powerpoint/2010/main" val="4447507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2e9c770853a_0_9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2e9c770853a_0_9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17957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BD19C58-D451-C54B-A6BB-965E69BFF736}" type="slidenum">
              <a:rPr lang="en-US" smtClean="0"/>
              <a:t>42</a:t>
            </a:fld>
            <a:endParaRPr lang="en-US"/>
          </a:p>
        </p:txBody>
      </p:sp>
    </p:spTree>
    <p:extLst>
      <p:ext uri="{BB962C8B-B14F-4D97-AF65-F5344CB8AC3E}">
        <p14:creationId xmlns:p14="http://schemas.microsoft.com/office/powerpoint/2010/main" val="27828696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2"/>
        <p:cNvGrpSpPr/>
        <p:nvPr/>
      </p:nvGrpSpPr>
      <p:grpSpPr>
        <a:xfrm>
          <a:off x="0" y="0"/>
          <a:ext cx="0" cy="0"/>
          <a:chOff x="0" y="0"/>
          <a:chExt cx="0" cy="0"/>
        </a:xfrm>
      </p:grpSpPr>
      <p:sp>
        <p:nvSpPr>
          <p:cNvPr id="1213" name="Google Shape;1213;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4" name="Google Shape;1214;p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1215" name="Google Shape;1215;p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43</a:t>
            </a:fld>
            <a:endParaRPr dirty="0"/>
          </a:p>
        </p:txBody>
      </p:sp>
    </p:spTree>
    <p:extLst>
      <p:ext uri="{BB962C8B-B14F-4D97-AF65-F5344CB8AC3E}">
        <p14:creationId xmlns:p14="http://schemas.microsoft.com/office/powerpoint/2010/main" val="1588098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ABFFF-0668-A5E2-A753-E7103EED8A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650770-1268-7D0A-BF9B-9E9F844DCD6E}"/>
              </a:ext>
            </a:extLst>
          </p:cNvPr>
          <p:cNvSpPr>
            <a:spLocks noGrp="1" noRot="1" noChangeAspect="1"/>
          </p:cNvSpPr>
          <p:nvPr>
            <p:ph type="sldImg"/>
          </p:nvPr>
        </p:nvSpPr>
        <p:spPr>
          <a:xfrm>
            <a:off x="457200" y="720725"/>
            <a:ext cx="6400800" cy="3600450"/>
          </a:xfrm>
        </p:spPr>
      </p:sp>
      <p:sp>
        <p:nvSpPr>
          <p:cNvPr id="3" name="Notes Placeholder 2">
            <a:extLst>
              <a:ext uri="{FF2B5EF4-FFF2-40B4-BE49-F238E27FC236}">
                <a16:creationId xmlns:a16="http://schemas.microsoft.com/office/drawing/2014/main" id="{E2DA0B98-76F8-2D6F-BD23-2220923DDC6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20711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288158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88099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B7EFD-9464-FDAD-7955-36AE428D0B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AFBBB5-DD57-23A0-C64E-340DCFC012C6}"/>
              </a:ext>
            </a:extLst>
          </p:cNvPr>
          <p:cNvSpPr>
            <a:spLocks noGrp="1" noRot="1" noChangeAspect="1"/>
          </p:cNvSpPr>
          <p:nvPr>
            <p:ph type="sldImg"/>
          </p:nvPr>
        </p:nvSpPr>
        <p:spPr>
          <a:xfrm>
            <a:off x="457200" y="720725"/>
            <a:ext cx="6400800" cy="3600450"/>
          </a:xfrm>
        </p:spPr>
      </p:sp>
      <p:sp>
        <p:nvSpPr>
          <p:cNvPr id="3" name="Notes Placeholder 2">
            <a:extLst>
              <a:ext uri="{FF2B5EF4-FFF2-40B4-BE49-F238E27FC236}">
                <a16:creationId xmlns:a16="http://schemas.microsoft.com/office/drawing/2014/main" id="{693C150D-FD64-91D5-D5EF-F4D3B1226B5D}"/>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80762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71573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708842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hyperlink" Target="mailto:lars.rickard.stroem@cern.ch"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15.sv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CLIC status and plans </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CLIC status and plans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CLIC status and plans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CLIC status and plans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CLIC status and plans </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CLIC status and plans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CLIC status and plans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CLIC status and plans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CLIC status and plans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CLIC status and plans </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CLIC status and plans </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CLIC status and plans </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CLIC status and plans </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48944142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39271174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99"/>
        <p:cNvGrpSpPr/>
        <p:nvPr/>
      </p:nvGrpSpPr>
      <p:grpSpPr>
        <a:xfrm>
          <a:off x="0" y="0"/>
          <a:ext cx="0" cy="0"/>
          <a:chOff x="0" y="0"/>
          <a:chExt cx="0" cy="0"/>
        </a:xfrm>
      </p:grpSpPr>
      <p:sp>
        <p:nvSpPr>
          <p:cNvPr id="300" name="Google Shape;300;p33"/>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301" name="Google Shape;301;p3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02" name="Google Shape;302;p3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03" name="Google Shape;303;p33"/>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304" name="Google Shape;304;p3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05" name="Google Shape;305;p33"/>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10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96134034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ECE65-B103-46F3-01C3-7E058547FFE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C332F92-13B7-173A-A541-321790B047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17E5A4-809C-FF6F-D20B-267136EB239F}"/>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BB076DF-3883-E1CC-1242-185A6AD809B2}"/>
              </a:ext>
            </a:extLst>
          </p:cNvPr>
          <p:cNvSpPr>
            <a:spLocks noGrp="1"/>
          </p:cNvSpPr>
          <p:nvPr>
            <p:ph type="ftr" sz="quarter" idx="11"/>
          </p:nvPr>
        </p:nvSpPr>
        <p:spPr/>
        <p:txBody>
          <a:bodyPr/>
          <a:lstStyle/>
          <a:p>
            <a:r>
              <a:rPr lang="en-GB"/>
              <a:t>CLIC status and plans </a:t>
            </a:r>
          </a:p>
        </p:txBody>
      </p:sp>
      <p:sp>
        <p:nvSpPr>
          <p:cNvPr id="6" name="Slide Number Placeholder 5">
            <a:extLst>
              <a:ext uri="{FF2B5EF4-FFF2-40B4-BE49-F238E27FC236}">
                <a16:creationId xmlns:a16="http://schemas.microsoft.com/office/drawing/2014/main" id="{141710B2-7505-833C-AF30-64E09C5066A5}"/>
              </a:ext>
            </a:extLst>
          </p:cNvPr>
          <p:cNvSpPr>
            <a:spLocks noGrp="1"/>
          </p:cNvSpPr>
          <p:nvPr>
            <p:ph type="sldNum" sz="quarter" idx="12"/>
          </p:nvPr>
        </p:nvSpPr>
        <p:spPr/>
        <p:txBody>
          <a:bodyPr/>
          <a:lstStyle/>
          <a:p>
            <a:fld id="{E970F538-8E42-904B-B147-C228AE30D866}" type="slidenum">
              <a:rPr lang="en-GB" smtClean="0"/>
              <a:t>‹#›</a:t>
            </a:fld>
            <a:endParaRPr lang="en-GB"/>
          </a:p>
        </p:txBody>
      </p:sp>
    </p:spTree>
    <p:extLst>
      <p:ext uri="{BB962C8B-B14F-4D97-AF65-F5344CB8AC3E}">
        <p14:creationId xmlns:p14="http://schemas.microsoft.com/office/powerpoint/2010/main" val="26965375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1_Title, Text and 2 Pictures">
    <p:spTree>
      <p:nvGrpSpPr>
        <p:cNvPr id="1" name=""/>
        <p:cNvGrpSpPr/>
        <p:nvPr/>
      </p:nvGrpSpPr>
      <p:grpSpPr>
        <a:xfrm>
          <a:off x="0" y="0"/>
          <a:ext cx="0" cy="0"/>
          <a:chOff x="0" y="0"/>
          <a:chExt cx="0" cy="0"/>
        </a:xfrm>
      </p:grpSpPr>
      <p:sp>
        <p:nvSpPr>
          <p:cNvPr id="163" name="Slide Number"/>
          <p:cNvSpPr txBox="1">
            <a:spLocks noGrp="1"/>
          </p:cNvSpPr>
          <p:nvPr>
            <p:ph type="sldNum" sz="quarter" idx="2"/>
          </p:nvPr>
        </p:nvSpPr>
        <p:spPr>
          <a:xfrm>
            <a:off x="10848528" y="6580800"/>
            <a:ext cx="260624" cy="259222"/>
          </a:xfrm>
          <a:prstGeom prst="rect">
            <a:avLst/>
          </a:prstGeom>
        </p:spPr>
        <p:txBody>
          <a:bodyPr lIns="0" tIns="0" rIns="0" bIns="0"/>
          <a:lstStyle>
            <a:lvl1pPr algn="l" defTabSz="457200">
              <a:defRPr sz="1800">
                <a:latin typeface="Arial"/>
                <a:ea typeface="Arial"/>
                <a:cs typeface="Arial"/>
                <a:sym typeface="Arial"/>
              </a:defRPr>
            </a:lvl1pPr>
          </a:lstStyle>
          <a:p>
            <a:fld id="{86CB4B4D-7CA3-9044-876B-883B54F8677D}" type="slidenum">
              <a:t>‹#›</a:t>
            </a:fld>
            <a:endParaRPr/>
          </a:p>
        </p:txBody>
      </p:sp>
      <p:pic>
        <p:nvPicPr>
          <p:cNvPr id="164" name="Grafik 9" descr="Grafik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3112" y="6614019"/>
            <a:ext cx="325553" cy="100640"/>
          </a:xfrm>
          <a:prstGeom prst="rect">
            <a:avLst/>
          </a:prstGeom>
          <a:ln w="12700">
            <a:miter lim="400000"/>
          </a:ln>
        </p:spPr>
      </p:pic>
      <p:sp>
        <p:nvSpPr>
          <p:cNvPr id="165" name="Title Text"/>
          <p:cNvSpPr txBox="1">
            <a:spLocks noGrp="1"/>
          </p:cNvSpPr>
          <p:nvPr>
            <p:ph type="title"/>
          </p:nvPr>
        </p:nvSpPr>
        <p:spPr>
          <a:xfrm>
            <a:off x="407988" y="349611"/>
            <a:ext cx="11376025" cy="451098"/>
          </a:xfrm>
          <a:prstGeom prst="rect">
            <a:avLst/>
          </a:prstGeom>
        </p:spPr>
        <p:txBody>
          <a:bodyPr lIns="0" tIns="0" rIns="0" bIns="0" anchor="t"/>
          <a:lstStyle>
            <a:lvl1pPr algn="l" defTabSz="914400">
              <a:lnSpc>
                <a:spcPct val="90000"/>
              </a:lnSpc>
              <a:defRPr sz="3000" b="1">
                <a:solidFill>
                  <a:srgbClr val="009FDF"/>
                </a:solidFill>
                <a:latin typeface="Arial"/>
                <a:ea typeface="Arial"/>
                <a:cs typeface="Arial"/>
                <a:sym typeface="Arial"/>
              </a:defRPr>
            </a:lvl1pPr>
          </a:lstStyle>
          <a:p>
            <a:r>
              <a:t>Title Text</a:t>
            </a:r>
          </a:p>
        </p:txBody>
      </p:sp>
      <p:sp>
        <p:nvSpPr>
          <p:cNvPr id="166" name="Body Level One…"/>
          <p:cNvSpPr txBox="1">
            <a:spLocks noGrp="1"/>
          </p:cNvSpPr>
          <p:nvPr>
            <p:ph type="body" sz="quarter" idx="1"/>
          </p:nvPr>
        </p:nvSpPr>
        <p:spPr>
          <a:xfrm>
            <a:off x="407987" y="817500"/>
            <a:ext cx="11376026" cy="379253"/>
          </a:xfrm>
          <a:prstGeom prst="rect">
            <a:avLst/>
          </a:prstGeom>
        </p:spPr>
        <p:txBody>
          <a:bodyPr lIns="0" tIns="0" rIns="0" bIns="0" anchor="t"/>
          <a:lstStyle>
            <a:lvl1pPr marL="0" indent="0" defTabSz="914400">
              <a:lnSpc>
                <a:spcPct val="110000"/>
              </a:lnSpc>
              <a:spcBef>
                <a:spcPts val="0"/>
              </a:spcBef>
              <a:buSzTx/>
              <a:buNone/>
              <a:tabLst>
                <a:tab pos="355600" algn="l"/>
              </a:tabLst>
              <a:defRPr sz="1800" b="1">
                <a:solidFill>
                  <a:srgbClr val="F18F1F"/>
                </a:solidFill>
                <a:latin typeface="Arial"/>
                <a:ea typeface="Arial"/>
                <a:cs typeface="Arial"/>
                <a:sym typeface="Arial"/>
              </a:defRPr>
            </a:lvl1pPr>
            <a:lvl2pPr marL="0" indent="133350" defTabSz="914400">
              <a:lnSpc>
                <a:spcPct val="110000"/>
              </a:lnSpc>
              <a:spcBef>
                <a:spcPts val="0"/>
              </a:spcBef>
              <a:buSzTx/>
              <a:buNone/>
              <a:tabLst>
                <a:tab pos="355600" algn="l"/>
              </a:tabLst>
              <a:defRPr sz="1800" b="1">
                <a:solidFill>
                  <a:srgbClr val="F18F1F"/>
                </a:solidFill>
                <a:latin typeface="Arial"/>
                <a:ea typeface="Arial"/>
                <a:cs typeface="Arial"/>
                <a:sym typeface="Arial"/>
              </a:defRPr>
            </a:lvl2pPr>
            <a:lvl3pPr marL="614363" indent="-300038" defTabSz="914400">
              <a:lnSpc>
                <a:spcPct val="110000"/>
              </a:lnSpc>
              <a:spcBef>
                <a:spcPts val="0"/>
              </a:spcBef>
              <a:buSzPct val="100000"/>
              <a:tabLst>
                <a:tab pos="355600" algn="l"/>
              </a:tabLst>
              <a:defRPr sz="1800" b="1">
                <a:solidFill>
                  <a:srgbClr val="F18F1F"/>
                </a:solidFill>
                <a:latin typeface="Arial"/>
                <a:ea typeface="Arial"/>
                <a:cs typeface="Arial"/>
                <a:sym typeface="Arial"/>
              </a:defRPr>
            </a:lvl3pPr>
            <a:lvl4pPr marL="747713" indent="-300038" defTabSz="914400">
              <a:lnSpc>
                <a:spcPct val="110000"/>
              </a:lnSpc>
              <a:spcBef>
                <a:spcPts val="0"/>
              </a:spcBef>
              <a:buSzPct val="100000"/>
              <a:tabLst>
                <a:tab pos="355600" algn="l"/>
              </a:tabLst>
              <a:defRPr sz="1800" b="1">
                <a:solidFill>
                  <a:srgbClr val="F18F1F"/>
                </a:solidFill>
                <a:latin typeface="Arial"/>
                <a:ea typeface="Arial"/>
                <a:cs typeface="Arial"/>
                <a:sym typeface="Arial"/>
              </a:defRPr>
            </a:lvl4pPr>
            <a:lvl5pPr marL="891778" indent="-310753" defTabSz="914400">
              <a:lnSpc>
                <a:spcPct val="110000"/>
              </a:lnSpc>
              <a:spcBef>
                <a:spcPts val="0"/>
              </a:spcBef>
              <a:buSzPct val="100000"/>
              <a:tabLst>
                <a:tab pos="355600" algn="l"/>
              </a:tabLst>
              <a:defRPr sz="1800" b="1">
                <a:solidFill>
                  <a:srgbClr val="F18F1F"/>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7" name="Textplatzhalter 6"/>
          <p:cNvSpPr>
            <a:spLocks noGrp="1"/>
          </p:cNvSpPr>
          <p:nvPr>
            <p:ph type="body" sz="quarter" idx="21"/>
          </p:nvPr>
        </p:nvSpPr>
        <p:spPr>
          <a:xfrm>
            <a:off x="407988" y="1406427"/>
            <a:ext cx="5616576" cy="2454375"/>
          </a:xfrm>
          <a:prstGeom prst="rect">
            <a:avLst/>
          </a:prstGeom>
        </p:spPr>
        <p:txBody>
          <a:bodyPr lIns="0" tIns="0" rIns="0" bIns="0" anchor="t"/>
          <a:lstStyle>
            <a:lvl1pPr marL="361950" indent="-361950" defTabSz="914400">
              <a:lnSpc>
                <a:spcPct val="110000"/>
              </a:lnSpc>
              <a:spcBef>
                <a:spcPts val="1200"/>
              </a:spcBef>
              <a:buSzPct val="100000"/>
              <a:buFont typeface="Arial"/>
              <a:tabLst>
                <a:tab pos="355600" algn="l"/>
              </a:tabLst>
              <a:defRPr sz="3600">
                <a:latin typeface="Arial"/>
                <a:cs typeface="Arial"/>
                <a:sym typeface="Arial"/>
              </a:defRPr>
            </a:lvl1pPr>
          </a:lstStyle>
          <a:p>
            <a:pPr marL="723900" indent="-723900" defTabSz="1828800">
              <a:lnSpc>
                <a:spcPct val="110000"/>
              </a:lnSpc>
              <a:spcBef>
                <a:spcPts val="2400"/>
              </a:spcBef>
              <a:buSzPct val="100000"/>
              <a:buFont typeface="Arial"/>
              <a:tabLst>
                <a:tab pos="711200" algn="l"/>
              </a:tabLst>
              <a:defRPr sz="3600">
                <a:latin typeface="Arial"/>
                <a:ea typeface="Arial"/>
                <a:cs typeface="Arial"/>
                <a:sym typeface="Arial"/>
              </a:defRPr>
            </a:pPr>
            <a:endParaRPr/>
          </a:p>
        </p:txBody>
      </p:sp>
      <p:sp>
        <p:nvSpPr>
          <p:cNvPr id="168" name="Textplatzhalter 6"/>
          <p:cNvSpPr>
            <a:spLocks noGrp="1"/>
          </p:cNvSpPr>
          <p:nvPr>
            <p:ph type="body" sz="quarter" idx="22"/>
          </p:nvPr>
        </p:nvSpPr>
        <p:spPr>
          <a:xfrm>
            <a:off x="407988" y="3963533"/>
            <a:ext cx="5616576" cy="2454375"/>
          </a:xfrm>
          <a:prstGeom prst="rect">
            <a:avLst/>
          </a:prstGeom>
        </p:spPr>
        <p:txBody>
          <a:bodyPr lIns="0" tIns="0" rIns="0" bIns="0" anchor="t"/>
          <a:lstStyle>
            <a:lvl1pPr marL="361950" indent="-361950" defTabSz="914400">
              <a:lnSpc>
                <a:spcPct val="110000"/>
              </a:lnSpc>
              <a:spcBef>
                <a:spcPts val="1200"/>
              </a:spcBef>
              <a:buSzPct val="100000"/>
              <a:buFont typeface="Arial"/>
              <a:tabLst>
                <a:tab pos="355600" algn="l"/>
              </a:tabLst>
              <a:defRPr sz="3600">
                <a:latin typeface="Arial"/>
                <a:cs typeface="Arial"/>
                <a:sym typeface="Arial"/>
              </a:defRPr>
            </a:lvl1pPr>
          </a:lstStyle>
          <a:p>
            <a:pPr marL="723900" indent="-723900" defTabSz="1828800">
              <a:lnSpc>
                <a:spcPct val="110000"/>
              </a:lnSpc>
              <a:spcBef>
                <a:spcPts val="2400"/>
              </a:spcBef>
              <a:buSzPct val="100000"/>
              <a:buFont typeface="Arial"/>
              <a:tabLst>
                <a:tab pos="711200" algn="l"/>
              </a:tabLst>
              <a:defRPr sz="3600">
                <a:latin typeface="Arial"/>
                <a:ea typeface="Arial"/>
                <a:cs typeface="Arial"/>
                <a:sym typeface="Arial"/>
              </a:defRPr>
            </a:pPr>
            <a:endParaRPr/>
          </a:p>
        </p:txBody>
      </p:sp>
      <p:sp>
        <p:nvSpPr>
          <p:cNvPr id="169" name="Bildplatzhalter 6"/>
          <p:cNvSpPr>
            <a:spLocks noGrp="1"/>
          </p:cNvSpPr>
          <p:nvPr>
            <p:ph type="pic" sz="quarter" idx="23"/>
          </p:nvPr>
        </p:nvSpPr>
        <p:spPr>
          <a:xfrm>
            <a:off x="6167437" y="1449389"/>
            <a:ext cx="5616577" cy="2411413"/>
          </a:xfrm>
          <a:prstGeom prst="rect">
            <a:avLst/>
          </a:prstGeom>
        </p:spPr>
        <p:txBody>
          <a:bodyPr lIns="91439" tIns="45719" rIns="91439" bIns="45719" anchor="t">
            <a:noAutofit/>
          </a:bodyPr>
          <a:lstStyle/>
          <a:p>
            <a:endParaRPr/>
          </a:p>
        </p:txBody>
      </p:sp>
      <p:sp>
        <p:nvSpPr>
          <p:cNvPr id="170" name="Bildplatzhalter 6"/>
          <p:cNvSpPr>
            <a:spLocks noGrp="1"/>
          </p:cNvSpPr>
          <p:nvPr>
            <p:ph type="pic" sz="quarter" idx="24"/>
          </p:nvPr>
        </p:nvSpPr>
        <p:spPr>
          <a:xfrm>
            <a:off x="6167437" y="4005263"/>
            <a:ext cx="5616577" cy="2412645"/>
          </a:xfrm>
          <a:prstGeom prst="rect">
            <a:avLst/>
          </a:prstGeom>
        </p:spPr>
        <p:txBody>
          <a:bodyPr lIns="91439" tIns="45719" rIns="91439" bIns="45719" anchor="t">
            <a:noAutofit/>
          </a:bodyPr>
          <a:lstStyle/>
          <a:p>
            <a:endParaRPr/>
          </a:p>
        </p:txBody>
      </p:sp>
      <p:sp>
        <p:nvSpPr>
          <p:cNvPr id="171" name="Fußzeilenplatzhalter 2"/>
          <p:cNvSpPr txBox="1"/>
          <p:nvPr/>
        </p:nvSpPr>
        <p:spPr>
          <a:xfrm>
            <a:off x="791578" y="6580800"/>
            <a:ext cx="9948937" cy="1538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defTabSz="914400">
              <a:spcBef>
                <a:spcPts val="0"/>
              </a:spcBef>
              <a:defRPr sz="2000">
                <a:latin typeface="Arial"/>
                <a:ea typeface="Arial"/>
                <a:cs typeface="Arial"/>
                <a:sym typeface="Arial"/>
              </a:defRPr>
            </a:lvl1pPr>
          </a:lstStyle>
          <a:p>
            <a:r>
              <a:rPr sz="1000"/>
              <a:t>| LC@EPPSU | J. List | 25 June 2024</a:t>
            </a:r>
          </a:p>
        </p:txBody>
      </p:sp>
    </p:spTree>
    <p:extLst>
      <p:ext uri="{BB962C8B-B14F-4D97-AF65-F5344CB8AC3E}">
        <p14:creationId xmlns:p14="http://schemas.microsoft.com/office/powerpoint/2010/main" val="307892757"/>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2AE9AD55-C7AC-6842-B4B3-6982E1B8AC33}"/>
              </a:ext>
            </a:extLst>
          </p:cNvPr>
          <p:cNvSpPr txBox="1"/>
          <p:nvPr userDrawn="1"/>
        </p:nvSpPr>
        <p:spPr>
          <a:xfrm>
            <a:off x="5494085" y="6584508"/>
            <a:ext cx="1203856"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CLIC / Stapnes</a:t>
            </a:r>
            <a:endParaRPr lang="en-US" sz="1300" dirty="0">
              <a:hlinkClick r:id="rId4"/>
            </a:endParaRPr>
          </a:p>
        </p:txBody>
      </p:sp>
    </p:spTree>
    <p:extLst>
      <p:ext uri="{BB962C8B-B14F-4D97-AF65-F5344CB8AC3E}">
        <p14:creationId xmlns:p14="http://schemas.microsoft.com/office/powerpoint/2010/main" val="31656616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Text and 2 Pictures">
    <p:spTree>
      <p:nvGrpSpPr>
        <p:cNvPr id="1" name=""/>
        <p:cNvGrpSpPr/>
        <p:nvPr/>
      </p:nvGrpSpPr>
      <p:grpSpPr>
        <a:xfrm>
          <a:off x="0" y="0"/>
          <a:ext cx="0" cy="0"/>
          <a:chOff x="0" y="0"/>
          <a:chExt cx="0" cy="0"/>
        </a:xfrm>
      </p:grpSpPr>
      <p:sp>
        <p:nvSpPr>
          <p:cNvPr id="88" name="PlaceHolder 1"/>
          <p:cNvSpPr>
            <a:spLocks noGrp="1"/>
          </p:cNvSpPr>
          <p:nvPr>
            <p:ph type="title"/>
          </p:nvPr>
        </p:nvSpPr>
        <p:spPr>
          <a:xfrm>
            <a:off x="407880" y="349560"/>
            <a:ext cx="11375640" cy="450720"/>
          </a:xfrm>
          <a:prstGeom prst="rect">
            <a:avLst/>
          </a:prstGeom>
          <a:noFill/>
          <a:ln w="0">
            <a:noFill/>
          </a:ln>
        </p:spPr>
        <p:txBody>
          <a:bodyPr lIns="0" tIns="0" rIns="0" bIns="0" anchor="ctr">
            <a:noAutofit/>
          </a:bodyPr>
          <a:lstStyle/>
          <a:p>
            <a:pPr indent="0">
              <a:buNone/>
            </a:pPr>
            <a:endParaRPr lang="en-GB" sz="1800" b="0" strike="noStrike" spc="-1">
              <a:solidFill>
                <a:srgbClr val="000000"/>
              </a:solidFill>
              <a:latin typeface="Arial"/>
            </a:endParaRPr>
          </a:p>
        </p:txBody>
      </p:sp>
      <p:sp>
        <p:nvSpPr>
          <p:cNvPr id="89" name="PlaceHolder 2"/>
          <p:cNvSpPr>
            <a:spLocks noGrp="1"/>
          </p:cNvSpPr>
          <p:nvPr>
            <p:ph/>
          </p:nvPr>
        </p:nvSpPr>
        <p:spPr>
          <a:xfrm>
            <a:off x="407880" y="1406520"/>
            <a:ext cx="5616360" cy="2454120"/>
          </a:xfrm>
          <a:prstGeom prst="rect">
            <a:avLst/>
          </a:prstGeom>
          <a:noFill/>
          <a:ln w="0">
            <a:noFill/>
          </a:ln>
        </p:spPr>
        <p:txBody>
          <a:bodyPr lIns="0" tIns="0" rIns="0" bIns="0" anchor="t">
            <a:normAutofit/>
          </a:bodyPr>
          <a:lstStyle/>
          <a:p>
            <a:pPr indent="0">
              <a:spcBef>
                <a:spcPts val="1417"/>
              </a:spcBef>
              <a:buNone/>
              <a:tabLst>
                <a:tab pos="266760" algn="l"/>
              </a:tabLst>
            </a:pPr>
            <a:endParaRPr lang="en-GB" sz="1600" b="0" strike="noStrike" spc="-1">
              <a:solidFill>
                <a:srgbClr val="000000"/>
              </a:solidFill>
              <a:latin typeface="Arial"/>
            </a:endParaRPr>
          </a:p>
        </p:txBody>
      </p:sp>
      <p:sp>
        <p:nvSpPr>
          <p:cNvPr id="4" name="PlaceHolder 3"/>
          <p:cNvSpPr>
            <a:spLocks noGrp="1"/>
          </p:cNvSpPr>
          <p:nvPr>
            <p:ph type="sldNum" idx="11"/>
          </p:nvPr>
        </p:nvSpPr>
        <p:spPr/>
        <p:txBody>
          <a:bodyPr/>
          <a:lstStyle/>
          <a:p>
            <a:fld id="{8830F25D-2BA7-46EE-99F1-DA6275CCAEDE}" type="slidenum">
              <a:t>‹#›</a:t>
            </a:fld>
            <a:endParaRPr/>
          </a:p>
        </p:txBody>
      </p:sp>
    </p:spTree>
    <p:extLst>
      <p:ext uri="{BB962C8B-B14F-4D97-AF65-F5344CB8AC3E}">
        <p14:creationId xmlns:p14="http://schemas.microsoft.com/office/powerpoint/2010/main" val="286088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1_Title Slide - Option 3C - Printable">
  <p:cSld name="1_Title Slide - Option 3C - Printable">
    <p:spTree>
      <p:nvGrpSpPr>
        <p:cNvPr id="1" name="Shape 12"/>
        <p:cNvGrpSpPr/>
        <p:nvPr/>
      </p:nvGrpSpPr>
      <p:grpSpPr>
        <a:xfrm>
          <a:off x="0" y="0"/>
          <a:ext cx="0" cy="0"/>
          <a:chOff x="0" y="0"/>
          <a:chExt cx="0" cy="0"/>
        </a:xfrm>
      </p:grpSpPr>
      <p:cxnSp>
        <p:nvCxnSpPr>
          <p:cNvPr id="13" name="Google Shape;13;p65"/>
          <p:cNvCxnSpPr/>
          <p:nvPr/>
        </p:nvCxnSpPr>
        <p:spPr>
          <a:xfrm>
            <a:off x="0" y="5868971"/>
            <a:ext cx="12192000" cy="0"/>
          </a:xfrm>
          <a:prstGeom prst="straightConnector1">
            <a:avLst/>
          </a:prstGeom>
          <a:noFill/>
          <a:ln w="9525" cap="flat" cmpd="sng">
            <a:solidFill>
              <a:srgbClr val="3F3F3F"/>
            </a:solidFill>
            <a:prstDash val="solid"/>
            <a:miter lim="800000"/>
            <a:headEnd type="none" w="sm" len="sm"/>
            <a:tailEnd type="none" w="sm" len="sm"/>
          </a:ln>
        </p:spPr>
      </p:cxnSp>
      <p:pic>
        <p:nvPicPr>
          <p:cNvPr id="14" name="Google Shape;14;p65"/>
          <p:cNvPicPr preferRelativeResize="0"/>
          <p:nvPr/>
        </p:nvPicPr>
        <p:blipFill rotWithShape="1">
          <a:blip r:embed="rId2">
            <a:alphaModFix/>
          </a:blip>
          <a:srcRect/>
          <a:stretch/>
        </p:blipFill>
        <p:spPr>
          <a:xfrm>
            <a:off x="759786" y="6147835"/>
            <a:ext cx="1734821" cy="331193"/>
          </a:xfrm>
          <a:prstGeom prst="rect">
            <a:avLst/>
          </a:prstGeom>
          <a:noFill/>
          <a:ln>
            <a:noFill/>
          </a:ln>
        </p:spPr>
      </p:pic>
      <p:pic>
        <p:nvPicPr>
          <p:cNvPr id="15" name="Google Shape;15;p65"/>
          <p:cNvPicPr preferRelativeResize="0"/>
          <p:nvPr/>
        </p:nvPicPr>
        <p:blipFill rotWithShape="1">
          <a:blip r:embed="rId3">
            <a:alphaModFix/>
          </a:blip>
          <a:srcRect/>
          <a:stretch/>
        </p:blipFill>
        <p:spPr>
          <a:xfrm>
            <a:off x="9346869" y="6156021"/>
            <a:ext cx="2022943" cy="337157"/>
          </a:xfrm>
          <a:prstGeom prst="rect">
            <a:avLst/>
          </a:prstGeom>
          <a:noFill/>
          <a:ln>
            <a:noFill/>
          </a:ln>
        </p:spPr>
      </p:pic>
      <p:sp>
        <p:nvSpPr>
          <p:cNvPr id="16" name="Google Shape;16;p65"/>
          <p:cNvSpPr txBox="1">
            <a:spLocks noGrp="1"/>
          </p:cNvSpPr>
          <p:nvPr>
            <p:ph type="title"/>
          </p:nvPr>
        </p:nvSpPr>
        <p:spPr>
          <a:xfrm>
            <a:off x="772725" y="501500"/>
            <a:ext cx="7023600" cy="21111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8C1515"/>
              </a:buClr>
              <a:buSzPts val="4800"/>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65"/>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8" name="Google Shape;18;p65"/>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lvl1pPr lvl="0" algn="l">
              <a:lnSpc>
                <a:spcPct val="100000"/>
              </a:lnSpc>
              <a:spcBef>
                <a:spcPts val="500"/>
              </a:spcBef>
              <a:spcAft>
                <a:spcPts val="0"/>
              </a:spcAft>
              <a:buClr>
                <a:srgbClr val="434343"/>
              </a:buClr>
              <a:buSzPts val="2000"/>
              <a:buNone/>
              <a:defRPr sz="20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sp>
        <p:nvSpPr>
          <p:cNvPr id="19" name="Google Shape;19;p65"/>
          <p:cNvSpPr txBox="1">
            <a:spLocks noGrp="1"/>
          </p:cNvSpPr>
          <p:nvPr>
            <p:ph type="subTitle" idx="3"/>
          </p:nvPr>
        </p:nvSpPr>
        <p:spPr>
          <a:xfrm>
            <a:off x="779950" y="2814950"/>
            <a:ext cx="7023600" cy="724500"/>
          </a:xfrm>
          <a:prstGeom prst="rect">
            <a:avLst/>
          </a:prstGeom>
          <a:noFill/>
          <a:ln>
            <a:noFill/>
          </a:ln>
        </p:spPr>
        <p:txBody>
          <a:bodyPr spcFirstLastPara="1" wrap="square" lIns="0" tIns="45700" rIns="91425" bIns="45700" anchor="ctr" anchorCtr="0">
            <a:normAutofit/>
          </a:bodyPr>
          <a:lstStyle>
            <a:lvl1pPr lvl="0" algn="l">
              <a:lnSpc>
                <a:spcPct val="100000"/>
              </a:lnSpc>
              <a:spcBef>
                <a:spcPts val="500"/>
              </a:spcBef>
              <a:spcAft>
                <a:spcPts val="0"/>
              </a:spcAft>
              <a:buClr>
                <a:srgbClr val="434343"/>
              </a:buClr>
              <a:buSzPts val="2800"/>
              <a:buNone/>
              <a:defRPr sz="2800" b="0" i="0">
                <a:solidFill>
                  <a:srgbClr val="434343"/>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500"/>
              </a:spcBef>
              <a:spcAft>
                <a:spcPts val="0"/>
              </a:spcAft>
              <a:buClr>
                <a:srgbClr val="434343"/>
              </a:buClr>
              <a:buSzPts val="1792"/>
              <a:buNone/>
              <a:defRPr>
                <a:solidFill>
                  <a:srgbClr val="434343"/>
                </a:solidFill>
              </a:defRPr>
            </a:lvl2pPr>
            <a:lvl3pPr lvl="2" algn="l">
              <a:lnSpc>
                <a:spcPct val="100000"/>
              </a:lnSpc>
              <a:spcBef>
                <a:spcPts val="500"/>
              </a:spcBef>
              <a:spcAft>
                <a:spcPts val="0"/>
              </a:spcAft>
              <a:buClr>
                <a:srgbClr val="434343"/>
              </a:buClr>
              <a:buSzPts val="1760"/>
              <a:buNone/>
              <a:defRPr>
                <a:solidFill>
                  <a:srgbClr val="434343"/>
                </a:solidFill>
              </a:defRPr>
            </a:lvl3pPr>
            <a:lvl4pPr lvl="3" algn="l">
              <a:lnSpc>
                <a:spcPct val="100000"/>
              </a:lnSpc>
              <a:spcBef>
                <a:spcPts val="500"/>
              </a:spcBef>
              <a:spcAft>
                <a:spcPts val="0"/>
              </a:spcAft>
              <a:buClr>
                <a:srgbClr val="434343"/>
              </a:buClr>
              <a:buSzPts val="1568"/>
              <a:buNone/>
              <a:defRPr>
                <a:solidFill>
                  <a:srgbClr val="434343"/>
                </a:solidFill>
              </a:defRPr>
            </a:lvl4pPr>
            <a:lvl5pPr lvl="4" algn="l">
              <a:lnSpc>
                <a:spcPct val="100000"/>
              </a:lnSpc>
              <a:spcBef>
                <a:spcPts val="500"/>
              </a:spcBef>
              <a:spcAft>
                <a:spcPts val="0"/>
              </a:spcAft>
              <a:buClr>
                <a:srgbClr val="434343"/>
              </a:buClr>
              <a:buSzPts val="1568"/>
              <a:buNone/>
              <a:defRPr>
                <a:solidFill>
                  <a:srgbClr val="434343"/>
                </a:solidFill>
              </a:defRPr>
            </a:lvl5pPr>
            <a:lvl6pPr lvl="5" algn="l">
              <a:lnSpc>
                <a:spcPct val="90000"/>
              </a:lnSpc>
              <a:spcBef>
                <a:spcPts val="500"/>
              </a:spcBef>
              <a:spcAft>
                <a:spcPts val="0"/>
              </a:spcAft>
              <a:buClr>
                <a:srgbClr val="434343"/>
              </a:buClr>
              <a:buSzPts val="1800"/>
              <a:buNone/>
              <a:defRPr>
                <a:solidFill>
                  <a:srgbClr val="434343"/>
                </a:solidFill>
              </a:defRPr>
            </a:lvl6pPr>
            <a:lvl7pPr lvl="6" algn="l">
              <a:lnSpc>
                <a:spcPct val="90000"/>
              </a:lnSpc>
              <a:spcBef>
                <a:spcPts val="500"/>
              </a:spcBef>
              <a:spcAft>
                <a:spcPts val="0"/>
              </a:spcAft>
              <a:buClr>
                <a:srgbClr val="434343"/>
              </a:buClr>
              <a:buSzPts val="1800"/>
              <a:buNone/>
              <a:defRPr>
                <a:solidFill>
                  <a:srgbClr val="434343"/>
                </a:solidFill>
              </a:defRPr>
            </a:lvl7pPr>
            <a:lvl8pPr lvl="7" algn="l">
              <a:lnSpc>
                <a:spcPct val="90000"/>
              </a:lnSpc>
              <a:spcBef>
                <a:spcPts val="500"/>
              </a:spcBef>
              <a:spcAft>
                <a:spcPts val="0"/>
              </a:spcAft>
              <a:buClr>
                <a:srgbClr val="434343"/>
              </a:buClr>
              <a:buSzPts val="1800"/>
              <a:buNone/>
              <a:defRPr>
                <a:solidFill>
                  <a:srgbClr val="434343"/>
                </a:solidFill>
              </a:defRPr>
            </a:lvl8pPr>
            <a:lvl9pPr lvl="8" algn="l">
              <a:lnSpc>
                <a:spcPct val="90000"/>
              </a:lnSpc>
              <a:spcBef>
                <a:spcPts val="500"/>
              </a:spcBef>
              <a:spcAft>
                <a:spcPts val="0"/>
              </a:spcAft>
              <a:buClr>
                <a:srgbClr val="434343"/>
              </a:buClr>
              <a:buSzPts val="1800"/>
              <a:buNone/>
              <a:defRPr>
                <a:solidFill>
                  <a:srgbClr val="434343"/>
                </a:solidFill>
              </a:defRPr>
            </a:lvl9pPr>
          </a:lstStyle>
          <a:p>
            <a:endParaRPr dirty="0"/>
          </a:p>
        </p:txBody>
      </p:sp>
      <p:pic>
        <p:nvPicPr>
          <p:cNvPr id="20" name="Google Shape;20;p65"/>
          <p:cNvPicPr preferRelativeResize="0"/>
          <p:nvPr/>
        </p:nvPicPr>
        <p:blipFill rotWithShape="1">
          <a:blip r:embed="rId4">
            <a:alphaModFix/>
          </a:blip>
          <a:srcRect/>
          <a:stretch/>
        </p:blipFill>
        <p:spPr>
          <a:xfrm>
            <a:off x="7219614" y="-2769"/>
            <a:ext cx="4985499" cy="5402276"/>
          </a:xfrm>
          <a:prstGeom prst="rect">
            <a:avLst/>
          </a:prstGeom>
          <a:noFill/>
          <a:ln>
            <a:noFill/>
          </a:ln>
        </p:spPr>
      </p:pic>
    </p:spTree>
    <p:extLst>
      <p:ext uri="{BB962C8B-B14F-4D97-AF65-F5344CB8AC3E}">
        <p14:creationId xmlns:p14="http://schemas.microsoft.com/office/powerpoint/2010/main" val="4830550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ext Slide - 1 Column">
  <p:cSld name="1_Text Slide - 1 Column">
    <p:bg>
      <p:bgPr>
        <a:solidFill>
          <a:schemeClr val="lt1"/>
        </a:solidFill>
        <a:effectLst/>
      </p:bgPr>
    </p:bg>
    <p:spTree>
      <p:nvGrpSpPr>
        <p:cNvPr id="1" name="Shape 147"/>
        <p:cNvGrpSpPr/>
        <p:nvPr/>
      </p:nvGrpSpPr>
      <p:grpSpPr>
        <a:xfrm>
          <a:off x="0" y="0"/>
          <a:ext cx="0" cy="0"/>
          <a:chOff x="0" y="0"/>
          <a:chExt cx="0" cy="0"/>
        </a:xfrm>
      </p:grpSpPr>
      <p:sp>
        <p:nvSpPr>
          <p:cNvPr id="148" name="Google Shape;148;p53"/>
          <p:cNvSpPr txBox="1">
            <a:spLocks noGrp="1"/>
          </p:cNvSpPr>
          <p:nvPr>
            <p:ph type="body" idx="1"/>
          </p:nvPr>
        </p:nvSpPr>
        <p:spPr>
          <a:xfrm>
            <a:off x="800100" y="1110216"/>
            <a:ext cx="10553700" cy="39848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120000"/>
              </a:lnSpc>
              <a:spcBef>
                <a:spcPts val="500"/>
              </a:spcBef>
              <a:spcAft>
                <a:spcPts val="0"/>
              </a:spcAft>
              <a:buSzPts val="2240"/>
              <a:buChar char="•"/>
              <a:defRPr sz="2000">
                <a:latin typeface="Lato"/>
                <a:ea typeface="Lato"/>
                <a:cs typeface="Lato"/>
                <a:sym typeface="Lato"/>
              </a:defRPr>
            </a:lvl2pPr>
            <a:lvl3pPr marL="1371600" lvl="2" indent="-354330" algn="l">
              <a:lnSpc>
                <a:spcPct val="120000"/>
              </a:lnSpc>
              <a:spcBef>
                <a:spcPts val="500"/>
              </a:spcBef>
              <a:spcAft>
                <a:spcPts val="0"/>
              </a:spcAft>
              <a:buSzPts val="1980"/>
              <a:buChar char="•"/>
              <a:defRPr/>
            </a:lvl3pPr>
            <a:lvl4pPr marL="1828800" lvl="3" indent="-356616" algn="l">
              <a:lnSpc>
                <a:spcPct val="120000"/>
              </a:lnSpc>
              <a:spcBef>
                <a:spcPts val="500"/>
              </a:spcBef>
              <a:spcAft>
                <a:spcPts val="0"/>
              </a:spcAft>
              <a:buSzPts val="2016"/>
              <a:buChar char="•"/>
              <a:defRPr/>
            </a:lvl4pPr>
            <a:lvl5pPr marL="2286000" lvl="4" indent="-356616" algn="l">
              <a:lnSpc>
                <a:spcPct val="120000"/>
              </a:lnSpc>
              <a:spcBef>
                <a:spcPts val="500"/>
              </a:spcBef>
              <a:spcAft>
                <a:spcPts val="0"/>
              </a:spcAft>
              <a:buSzPts val="2016"/>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5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50" name="Google Shape;150;p5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51" name="Google Shape;151;p53"/>
          <p:cNvSpPr txBox="1">
            <a:spLocks noGrp="1"/>
          </p:cNvSpPr>
          <p:nvPr>
            <p:ph type="body" idx="2"/>
          </p:nvPr>
        </p:nvSpPr>
        <p:spPr>
          <a:xfrm>
            <a:off x="800100" y="1605068"/>
            <a:ext cx="10553700" cy="4452832"/>
          </a:xfrm>
          <a:prstGeom prst="rect">
            <a:avLst/>
          </a:prstGeom>
          <a:noFill/>
          <a:ln>
            <a:noFill/>
          </a:ln>
        </p:spPr>
        <p:txBody>
          <a:bodyPr spcFirstLastPara="1" wrap="square" lIns="0" tIns="45700" rIns="91425" bIns="45700" anchor="t" anchorCtr="0">
            <a:noAutofit/>
          </a:bodyPr>
          <a:lstStyle>
            <a:lvl1pPr marL="457200" lvl="0" indent="-228600" algn="l">
              <a:lnSpc>
                <a:spcPct val="120000"/>
              </a:lnSpc>
              <a:spcBef>
                <a:spcPts val="1000"/>
              </a:spcBef>
              <a:spcAft>
                <a:spcPts val="0"/>
              </a:spcAft>
              <a:buSzPts val="1600"/>
              <a:buFont typeface="Lato"/>
              <a:buNone/>
              <a:defRPr>
                <a:solidFill>
                  <a:srgbClr val="3F3F3F"/>
                </a:solidFill>
              </a:defRPr>
            </a:lvl1pPr>
            <a:lvl2pPr marL="914400" lvl="1" indent="-342392" algn="l">
              <a:lnSpc>
                <a:spcPct val="120000"/>
              </a:lnSpc>
              <a:spcBef>
                <a:spcPts val="500"/>
              </a:spcBef>
              <a:spcAft>
                <a:spcPts val="0"/>
              </a:spcAft>
              <a:buSzPts val="1792"/>
              <a:buChar char="•"/>
              <a:defRPr>
                <a:solidFill>
                  <a:srgbClr val="3F3F3F"/>
                </a:solidFill>
              </a:defRPr>
            </a:lvl2pPr>
            <a:lvl3pPr marL="1371600" lvl="2" indent="-340360" algn="l">
              <a:lnSpc>
                <a:spcPct val="120000"/>
              </a:lnSpc>
              <a:spcBef>
                <a:spcPts val="500"/>
              </a:spcBef>
              <a:spcAft>
                <a:spcPts val="0"/>
              </a:spcAft>
              <a:buSzPts val="1760"/>
              <a:buChar char="•"/>
              <a:defRPr>
                <a:solidFill>
                  <a:srgbClr val="3F3F3F"/>
                </a:solidFill>
              </a:defRPr>
            </a:lvl3pPr>
            <a:lvl4pPr marL="1828800" lvl="3" indent="-328167" algn="l">
              <a:lnSpc>
                <a:spcPct val="120000"/>
              </a:lnSpc>
              <a:spcBef>
                <a:spcPts val="500"/>
              </a:spcBef>
              <a:spcAft>
                <a:spcPts val="0"/>
              </a:spcAft>
              <a:buSzPts val="1568"/>
              <a:buChar char="•"/>
              <a:defRPr>
                <a:solidFill>
                  <a:srgbClr val="3F3F3F"/>
                </a:solidFill>
              </a:defRPr>
            </a:lvl4pPr>
            <a:lvl5pPr marL="2286000" lvl="4" indent="-328167" algn="l">
              <a:lnSpc>
                <a:spcPct val="120000"/>
              </a:lnSpc>
              <a:spcBef>
                <a:spcPts val="500"/>
              </a:spcBef>
              <a:spcAft>
                <a:spcPts val="0"/>
              </a:spcAft>
              <a:buSzPts val="1568"/>
              <a:buChar char="•"/>
              <a:defRPr>
                <a:solidFill>
                  <a:srgbClr val="3F3F3F"/>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53"/>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lvl1pPr lvl="0" algn="l">
              <a:spcBef>
                <a:spcPts val="0"/>
              </a:spcBef>
              <a:spcAft>
                <a:spcPts val="0"/>
              </a:spcAft>
              <a:buSzPts val="1400"/>
              <a:buNone/>
              <a:defRPr sz="1100">
                <a:solidFill>
                  <a:srgbClr val="3F3F3F"/>
                </a:solidFill>
                <a:latin typeface="Lato"/>
                <a:ea typeface="Lato"/>
                <a:cs typeface="Lato"/>
                <a:sym typeface="Lato"/>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5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70337886"/>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Break - White">
  <p:cSld name="Section Break - White">
    <p:bg>
      <p:bgPr>
        <a:blipFill>
          <a:blip r:embed="rId2">
            <a:alphaModFix/>
          </a:blip>
          <a:stretch>
            <a:fillRect/>
          </a:stretch>
        </a:blipFill>
        <a:effectLst/>
      </p:bgPr>
    </p:bg>
    <p:spTree>
      <p:nvGrpSpPr>
        <p:cNvPr id="1" name="Shape 146"/>
        <p:cNvGrpSpPr/>
        <p:nvPr/>
      </p:nvGrpSpPr>
      <p:grpSpPr>
        <a:xfrm>
          <a:off x="0" y="0"/>
          <a:ext cx="0" cy="0"/>
          <a:chOff x="0" y="0"/>
          <a:chExt cx="0" cy="0"/>
        </a:xfrm>
      </p:grpSpPr>
      <p:sp>
        <p:nvSpPr>
          <p:cNvPr id="147" name="Google Shape;147;p70"/>
          <p:cNvSpPr txBox="1">
            <a:spLocks noGrp="1"/>
          </p:cNvSpPr>
          <p:nvPr>
            <p:ph type="title"/>
          </p:nvPr>
        </p:nvSpPr>
        <p:spPr>
          <a:xfrm>
            <a:off x="800100" y="2615992"/>
            <a:ext cx="10553700" cy="1213729"/>
          </a:xfrm>
          <a:prstGeom prst="rect">
            <a:avLst/>
          </a:prstGeom>
          <a:noFill/>
          <a:ln>
            <a:noFill/>
          </a:ln>
        </p:spPr>
        <p:txBody>
          <a:bodyPr spcFirstLastPara="1" wrap="square" lIns="0" tIns="45700" rIns="91425" bIns="45700" anchor="t" anchorCtr="0">
            <a:normAutofit/>
          </a:bodyPr>
          <a:lstStyle>
            <a:lvl1pPr lvl="0" algn="l">
              <a:lnSpc>
                <a:spcPct val="90000"/>
              </a:lnSpc>
              <a:spcBef>
                <a:spcPts val="0"/>
              </a:spcBef>
              <a:spcAft>
                <a:spcPts val="0"/>
              </a:spcAft>
              <a:buClr>
                <a:srgbClr val="8C1515"/>
              </a:buClr>
              <a:buSzPts val="3600"/>
              <a:buFont typeface="Lato"/>
              <a:buNone/>
              <a:defRPr b="0" i="0">
                <a:solidFill>
                  <a:srgbClr val="8C1515"/>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8C1515"/>
              </a:buClr>
              <a:buSzPts val="1400"/>
              <a:buNone/>
              <a:defRPr>
                <a:solidFill>
                  <a:srgbClr val="8C1515"/>
                </a:solidFill>
              </a:defRPr>
            </a:lvl2pPr>
            <a:lvl3pPr lvl="2" algn="l">
              <a:lnSpc>
                <a:spcPct val="100000"/>
              </a:lnSpc>
              <a:spcBef>
                <a:spcPts val="0"/>
              </a:spcBef>
              <a:spcAft>
                <a:spcPts val="0"/>
              </a:spcAft>
              <a:buClr>
                <a:srgbClr val="8C1515"/>
              </a:buClr>
              <a:buSzPts val="1400"/>
              <a:buNone/>
              <a:defRPr>
                <a:solidFill>
                  <a:srgbClr val="8C1515"/>
                </a:solidFill>
              </a:defRPr>
            </a:lvl3pPr>
            <a:lvl4pPr lvl="3" algn="l">
              <a:lnSpc>
                <a:spcPct val="100000"/>
              </a:lnSpc>
              <a:spcBef>
                <a:spcPts val="0"/>
              </a:spcBef>
              <a:spcAft>
                <a:spcPts val="0"/>
              </a:spcAft>
              <a:buClr>
                <a:srgbClr val="8C1515"/>
              </a:buClr>
              <a:buSzPts val="1400"/>
              <a:buNone/>
              <a:defRPr>
                <a:solidFill>
                  <a:srgbClr val="8C1515"/>
                </a:solidFill>
              </a:defRPr>
            </a:lvl4pPr>
            <a:lvl5pPr lvl="4" algn="l">
              <a:lnSpc>
                <a:spcPct val="100000"/>
              </a:lnSpc>
              <a:spcBef>
                <a:spcPts val="0"/>
              </a:spcBef>
              <a:spcAft>
                <a:spcPts val="0"/>
              </a:spcAft>
              <a:buClr>
                <a:srgbClr val="8C1515"/>
              </a:buClr>
              <a:buSzPts val="1400"/>
              <a:buNone/>
              <a:defRPr>
                <a:solidFill>
                  <a:srgbClr val="8C1515"/>
                </a:solidFill>
              </a:defRPr>
            </a:lvl5pPr>
            <a:lvl6pPr lvl="5" algn="l">
              <a:lnSpc>
                <a:spcPct val="100000"/>
              </a:lnSpc>
              <a:spcBef>
                <a:spcPts val="0"/>
              </a:spcBef>
              <a:spcAft>
                <a:spcPts val="0"/>
              </a:spcAft>
              <a:buClr>
                <a:srgbClr val="8C1515"/>
              </a:buClr>
              <a:buSzPts val="1400"/>
              <a:buNone/>
              <a:defRPr>
                <a:solidFill>
                  <a:srgbClr val="8C1515"/>
                </a:solidFill>
              </a:defRPr>
            </a:lvl6pPr>
            <a:lvl7pPr lvl="6" algn="l">
              <a:lnSpc>
                <a:spcPct val="100000"/>
              </a:lnSpc>
              <a:spcBef>
                <a:spcPts val="0"/>
              </a:spcBef>
              <a:spcAft>
                <a:spcPts val="0"/>
              </a:spcAft>
              <a:buClr>
                <a:srgbClr val="8C1515"/>
              </a:buClr>
              <a:buSzPts val="1400"/>
              <a:buNone/>
              <a:defRPr>
                <a:solidFill>
                  <a:srgbClr val="8C1515"/>
                </a:solidFill>
              </a:defRPr>
            </a:lvl7pPr>
            <a:lvl8pPr lvl="7" algn="l">
              <a:lnSpc>
                <a:spcPct val="100000"/>
              </a:lnSpc>
              <a:spcBef>
                <a:spcPts val="0"/>
              </a:spcBef>
              <a:spcAft>
                <a:spcPts val="0"/>
              </a:spcAft>
              <a:buClr>
                <a:srgbClr val="8C1515"/>
              </a:buClr>
              <a:buSzPts val="1400"/>
              <a:buNone/>
              <a:defRPr>
                <a:solidFill>
                  <a:srgbClr val="8C1515"/>
                </a:solidFill>
              </a:defRPr>
            </a:lvl8pPr>
            <a:lvl9pPr lvl="8" algn="l">
              <a:lnSpc>
                <a:spcPct val="100000"/>
              </a:lnSpc>
              <a:spcBef>
                <a:spcPts val="0"/>
              </a:spcBef>
              <a:spcAft>
                <a:spcPts val="0"/>
              </a:spcAft>
              <a:buClr>
                <a:srgbClr val="8C1515"/>
              </a:buClr>
              <a:buSzPts val="1400"/>
              <a:buNone/>
              <a:defRPr>
                <a:solidFill>
                  <a:srgbClr val="8C1515"/>
                </a:solidFill>
              </a:defRPr>
            </a:lvl9pPr>
          </a:lstStyle>
          <a:p>
            <a:endParaRPr dirty="0"/>
          </a:p>
        </p:txBody>
      </p:sp>
      <p:cxnSp>
        <p:nvCxnSpPr>
          <p:cNvPr id="148" name="Google Shape;148;p70"/>
          <p:cNvCxnSpPr/>
          <p:nvPr/>
        </p:nvCxnSpPr>
        <p:spPr>
          <a:xfrm>
            <a:off x="800100" y="2522007"/>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49" name="Google Shape;149;p70"/>
          <p:cNvSpPr/>
          <p:nvPr/>
        </p:nvSpPr>
        <p:spPr>
          <a:xfrm>
            <a:off x="0" y="-13960"/>
            <a:ext cx="12192000" cy="211532"/>
          </a:xfrm>
          <a:prstGeom prst="rect">
            <a:avLst/>
          </a:prstGeom>
          <a:solidFill>
            <a:srgbClr val="D4D1D1">
              <a:alpha val="2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Calibri"/>
            </a:endParaRPr>
          </a:p>
        </p:txBody>
      </p:sp>
      <p:sp>
        <p:nvSpPr>
          <p:cNvPr id="150" name="Google Shape;150;p70"/>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panose="020F0502020204030203" pitchFamily="34" charset="0"/>
                <a:ea typeface="Lato" panose="020F0502020204030203" pitchFamily="34" charset="0"/>
                <a:cs typeface="Lato" panose="020F0502020204030203" pitchFamily="34" charset="0"/>
                <a:sym typeface="Lato"/>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rgbClr val="3F3F3F"/>
                </a:solidFill>
                <a:latin typeface="Lato"/>
                <a:ea typeface="Lato"/>
                <a:cs typeface="Lato"/>
                <a:sym typeface="Lato"/>
              </a:defRPr>
            </a:lvl9pPr>
          </a:lstStyle>
          <a:p>
            <a:fld id="{00000000-1234-1234-1234-123412341234}" type="slidenum">
              <a:rPr lang="en-US" smtClean="0"/>
              <a:pPr/>
              <a:t>‹#›</a:t>
            </a:fld>
            <a:endParaRPr lang="en-US" dirty="0"/>
          </a:p>
        </p:txBody>
      </p:sp>
      <p:sp>
        <p:nvSpPr>
          <p:cNvPr id="151" name="Google Shape;151;p70"/>
          <p:cNvSpPr txBox="1">
            <a:spLocks noGrp="1"/>
          </p:cNvSpPr>
          <p:nvPr>
            <p:ph type="title" idx="2"/>
          </p:nvPr>
        </p:nvSpPr>
        <p:spPr>
          <a:xfrm>
            <a:off x="814125" y="1103900"/>
            <a:ext cx="10553700" cy="1421400"/>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rgbClr val="404040"/>
              </a:buClr>
              <a:buSzPts val="6000"/>
              <a:buNone/>
              <a:defRPr sz="6000" b="0" i="0">
                <a:solidFill>
                  <a:srgbClr val="404040"/>
                </a:solidFill>
                <a:latin typeface="Lato" panose="020F0502020204030203" pitchFamily="34" charset="0"/>
                <a:ea typeface="Lato" panose="020F0502020204030203" pitchFamily="34" charset="0"/>
                <a:cs typeface="Lato" panose="020F0502020204030203" pitchFamily="34" charset="0"/>
              </a:defRPr>
            </a:lvl1pPr>
            <a:lvl2pPr lvl="1" algn="l">
              <a:lnSpc>
                <a:spcPct val="100000"/>
              </a:lnSpc>
              <a:spcBef>
                <a:spcPts val="0"/>
              </a:spcBef>
              <a:spcAft>
                <a:spcPts val="0"/>
              </a:spcAft>
              <a:buClr>
                <a:srgbClr val="404040"/>
              </a:buClr>
              <a:buSzPts val="6000"/>
              <a:buNone/>
              <a:defRPr sz="6000">
                <a:solidFill>
                  <a:srgbClr val="404040"/>
                </a:solidFill>
              </a:defRPr>
            </a:lvl2pPr>
            <a:lvl3pPr lvl="2" algn="l">
              <a:lnSpc>
                <a:spcPct val="100000"/>
              </a:lnSpc>
              <a:spcBef>
                <a:spcPts val="0"/>
              </a:spcBef>
              <a:spcAft>
                <a:spcPts val="0"/>
              </a:spcAft>
              <a:buClr>
                <a:srgbClr val="404040"/>
              </a:buClr>
              <a:buSzPts val="6000"/>
              <a:buNone/>
              <a:defRPr sz="6000">
                <a:solidFill>
                  <a:srgbClr val="404040"/>
                </a:solidFill>
              </a:defRPr>
            </a:lvl3pPr>
            <a:lvl4pPr lvl="3" algn="l">
              <a:lnSpc>
                <a:spcPct val="100000"/>
              </a:lnSpc>
              <a:spcBef>
                <a:spcPts val="0"/>
              </a:spcBef>
              <a:spcAft>
                <a:spcPts val="0"/>
              </a:spcAft>
              <a:buClr>
                <a:srgbClr val="404040"/>
              </a:buClr>
              <a:buSzPts val="6000"/>
              <a:buNone/>
              <a:defRPr sz="6000">
                <a:solidFill>
                  <a:srgbClr val="404040"/>
                </a:solidFill>
              </a:defRPr>
            </a:lvl4pPr>
            <a:lvl5pPr lvl="4" algn="l">
              <a:lnSpc>
                <a:spcPct val="100000"/>
              </a:lnSpc>
              <a:spcBef>
                <a:spcPts val="0"/>
              </a:spcBef>
              <a:spcAft>
                <a:spcPts val="0"/>
              </a:spcAft>
              <a:buClr>
                <a:srgbClr val="404040"/>
              </a:buClr>
              <a:buSzPts val="6000"/>
              <a:buNone/>
              <a:defRPr sz="6000">
                <a:solidFill>
                  <a:srgbClr val="404040"/>
                </a:solidFill>
              </a:defRPr>
            </a:lvl5pPr>
            <a:lvl6pPr lvl="5" algn="l">
              <a:lnSpc>
                <a:spcPct val="100000"/>
              </a:lnSpc>
              <a:spcBef>
                <a:spcPts val="0"/>
              </a:spcBef>
              <a:spcAft>
                <a:spcPts val="0"/>
              </a:spcAft>
              <a:buClr>
                <a:srgbClr val="404040"/>
              </a:buClr>
              <a:buSzPts val="6000"/>
              <a:buNone/>
              <a:defRPr sz="6000">
                <a:solidFill>
                  <a:srgbClr val="404040"/>
                </a:solidFill>
              </a:defRPr>
            </a:lvl6pPr>
            <a:lvl7pPr lvl="6" algn="l">
              <a:lnSpc>
                <a:spcPct val="100000"/>
              </a:lnSpc>
              <a:spcBef>
                <a:spcPts val="0"/>
              </a:spcBef>
              <a:spcAft>
                <a:spcPts val="0"/>
              </a:spcAft>
              <a:buClr>
                <a:srgbClr val="404040"/>
              </a:buClr>
              <a:buSzPts val="6000"/>
              <a:buNone/>
              <a:defRPr sz="6000">
                <a:solidFill>
                  <a:srgbClr val="404040"/>
                </a:solidFill>
              </a:defRPr>
            </a:lvl7pPr>
            <a:lvl8pPr lvl="7" algn="l">
              <a:lnSpc>
                <a:spcPct val="100000"/>
              </a:lnSpc>
              <a:spcBef>
                <a:spcPts val="0"/>
              </a:spcBef>
              <a:spcAft>
                <a:spcPts val="0"/>
              </a:spcAft>
              <a:buClr>
                <a:srgbClr val="404040"/>
              </a:buClr>
              <a:buSzPts val="6000"/>
              <a:buNone/>
              <a:defRPr sz="6000">
                <a:solidFill>
                  <a:srgbClr val="404040"/>
                </a:solidFill>
              </a:defRPr>
            </a:lvl8pPr>
            <a:lvl9pPr lvl="8" algn="l">
              <a:lnSpc>
                <a:spcPct val="100000"/>
              </a:lnSpc>
              <a:spcBef>
                <a:spcPts val="0"/>
              </a:spcBef>
              <a:spcAft>
                <a:spcPts val="0"/>
              </a:spcAft>
              <a:buClr>
                <a:srgbClr val="404040"/>
              </a:buClr>
              <a:buSzPts val="6000"/>
              <a:buNone/>
              <a:defRPr sz="6000">
                <a:solidFill>
                  <a:srgbClr val="404040"/>
                </a:solidFill>
              </a:defRPr>
            </a:lvl9pPr>
          </a:lstStyle>
          <a:p>
            <a:endParaRPr dirty="0"/>
          </a:p>
        </p:txBody>
      </p:sp>
    </p:spTree>
    <p:extLst>
      <p:ext uri="{BB962C8B-B14F-4D97-AF65-F5344CB8AC3E}">
        <p14:creationId xmlns:p14="http://schemas.microsoft.com/office/powerpoint/2010/main" val="9737146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a:t>RF ACCELERATOR DIVISION / TECHNOLOGY INNOVATION DIRECTORATE</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a:p>
        </p:txBody>
      </p:sp>
    </p:spTree>
    <p:extLst>
      <p:ext uri="{BB962C8B-B14F-4D97-AF65-F5344CB8AC3E}">
        <p14:creationId xmlns:p14="http://schemas.microsoft.com/office/powerpoint/2010/main" val="51566584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276031511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GB"/>
              <a:t>19th July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68982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72045552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19th July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422062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19th July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379288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19th July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734530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CLIC status and plans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GB"/>
              <a:t>19th July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01622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GB"/>
              <a:t>19th July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752931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GB"/>
              <a:t>19th July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7591579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GB"/>
              <a:t>19th July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Laurence Wroe | Compact Electron Linacs for Research, Medical, and Industrial Applications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916933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GB"/>
              <a:t>19th July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Laurence Wroe | Compact Electron Linacs for Research, Medical, and Industrial Applications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429224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GB"/>
              <a:t>19th July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Laurence Wroe | Compact Electron Linacs for Research, Medical, and Industrial Applications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6366094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GB"/>
              <a:t>19th July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Laurence Wroe | Compact Electron Linacs for Research, Medical, and Industrial Applications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67912296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GB"/>
              <a:t>19th July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Laurence Wroe | Compact Electron Linacs for Research, Medical, and Industrial Applications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8889911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GB"/>
              <a:t>19th July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Laurence Wroe | Compact Electron Linacs for Research, Medical, and Industrial Applications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8129134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GB"/>
              <a:t>19th July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Laurence Wroe | Compact Electron Linacs for Research, Medical, and Industrial Applications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41637575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CLIC status and plans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GB"/>
              <a:t>19th July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Laurence Wroe | Compact Electron Linacs for Research, Medical, and Industrial Applications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0423341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GB"/>
              <a:t>19th July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114040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GB"/>
              <a:t>19th July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011700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GB"/>
              <a:t>19th July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Laurence Wroe | Compact Electron Linacs for Research, Medical, and Industrial Applications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128323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98177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CLIC status and plans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CLIC status and plans </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CLIC status and plans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CLIC status and plans </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emf"/><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image" Target="../media/image12.emf"/><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CLIC status and plans </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83" r:id="rId23"/>
    <p:sldLayoutId id="2147483684" r:id="rId24"/>
    <p:sldLayoutId id="2147483730" r:id="rId25"/>
    <p:sldLayoutId id="2147483731" r:id="rId26"/>
    <p:sldLayoutId id="2147483733" r:id="rId27"/>
    <p:sldLayoutId id="2147483734" r:id="rId28"/>
    <p:sldLayoutId id="2147483735" r:id="rId29"/>
    <p:sldLayoutId id="2147483758" r:id="rId30"/>
    <p:sldLayoutId id="2147483759" r:id="rId31"/>
    <p:sldLayoutId id="2147483760" r:id="rId32"/>
    <p:sldLayoutId id="2147483761" r:id="rId33"/>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r>
              <a:rPr lang="en-GB"/>
              <a:t>19th July 2024</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Laurence Wroe | Compact Electron Linacs for Research, Medical, and Industrial Applications</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079925493"/>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hyperlink" Target="https://agenda.infn.it/event/20813/contributions/110236/" TargetMode="Externa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indico.cern.ch/event/1291157/contributions/5890088/attachments/2899569/5084489/240719_Wroe_ICHEP.pdf" TargetMode="External"/><Relationship Id="rId7"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38.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0.xml"/><Relationship Id="rId5" Type="http://schemas.openxmlformats.org/officeDocument/2006/relationships/image" Target="../media/image56.png"/><Relationship Id="rId4" Type="http://schemas.openxmlformats.org/officeDocument/2006/relationships/image" Target="../media/image55.emf"/></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4.xml"/><Relationship Id="rId5" Type="http://schemas.openxmlformats.org/officeDocument/2006/relationships/image" Target="../media/image60.png"/><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4.xml"/><Relationship Id="rId5" Type="http://schemas.openxmlformats.org/officeDocument/2006/relationships/image" Target="../media/image64.svg"/><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8" Type="http://schemas.openxmlformats.org/officeDocument/2006/relationships/hyperlink" Target="https://edms.cern.ch/document/2917948/1" TargetMode="External"/><Relationship Id="rId3" Type="http://schemas.openxmlformats.org/officeDocument/2006/relationships/image" Target="../media/image65.png"/><Relationship Id="rId7" Type="http://schemas.openxmlformats.org/officeDocument/2006/relationships/image" Target="../media/image68.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hyperlink" Target="https://iea.blob.core.windows.net/assets/830fe099-5530-48f2-a7c1-11f35d510983/WorldEnergyOutlook2022.pdf" TargetMode="External"/><Relationship Id="rId5" Type="http://schemas.openxmlformats.org/officeDocument/2006/relationships/image" Target="../media/image67.png"/><Relationship Id="rId4" Type="http://schemas.openxmlformats.org/officeDocument/2006/relationships/image" Target="../media/image66.png"/></Relationships>
</file>

<file path=ppt/slides/_rels/slide27.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s://arxiv.org/pdf/2203.09186.pdf"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1.xml"/><Relationship Id="rId5" Type="http://schemas.openxmlformats.org/officeDocument/2006/relationships/image" Target="../media/image18.png"/><Relationship Id="rId4" Type="http://schemas.openxmlformats.org/officeDocument/2006/relationships/image" Target="../media/image1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25.xml"/><Relationship Id="rId1" Type="http://schemas.openxmlformats.org/officeDocument/2006/relationships/slideLayout" Target="../slideLayouts/slideLayout31.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6.xml"/><Relationship Id="rId1" Type="http://schemas.openxmlformats.org/officeDocument/2006/relationships/slideLayout" Target="../slideLayouts/slideLayout25.xml"/><Relationship Id="rId5" Type="http://schemas.openxmlformats.org/officeDocument/2006/relationships/image" Target="../media/image86.png"/><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7.xml"/><Relationship Id="rId1" Type="http://schemas.openxmlformats.org/officeDocument/2006/relationships/slideLayout" Target="../slideLayouts/slideLayout25.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3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8.xml"/><Relationship Id="rId1" Type="http://schemas.openxmlformats.org/officeDocument/2006/relationships/slideLayout" Target="../slideLayouts/slideLayout25.xml"/><Relationship Id="rId4" Type="http://schemas.openxmlformats.org/officeDocument/2006/relationships/image" Target="../media/image91.png"/></Relationships>
</file>

<file path=ppt/slides/_rels/slide36.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103.jpg"/><Relationship Id="rId3" Type="http://schemas.openxmlformats.org/officeDocument/2006/relationships/image" Target="../media/image93.png"/><Relationship Id="rId7" Type="http://schemas.openxmlformats.org/officeDocument/2006/relationships/image" Target="../media/image97.png"/><Relationship Id="rId12" Type="http://schemas.openxmlformats.org/officeDocument/2006/relationships/image" Target="../media/image102.png"/><Relationship Id="rId2" Type="http://schemas.openxmlformats.org/officeDocument/2006/relationships/notesSlide" Target="../notesSlides/notesSlide31.xml"/><Relationship Id="rId16" Type="http://schemas.openxmlformats.org/officeDocument/2006/relationships/image" Target="../media/image105.png"/><Relationship Id="rId1" Type="http://schemas.openxmlformats.org/officeDocument/2006/relationships/slideLayout" Target="../slideLayouts/slideLayout25.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95.png"/><Relationship Id="rId15" Type="http://schemas.openxmlformats.org/officeDocument/2006/relationships/image" Target="../media/image104.png"/><Relationship Id="rId10" Type="http://schemas.openxmlformats.org/officeDocument/2006/relationships/image" Target="../media/image100.gif"/><Relationship Id="rId4" Type="http://schemas.openxmlformats.org/officeDocument/2006/relationships/image" Target="../media/image94.png"/><Relationship Id="rId9" Type="http://schemas.openxmlformats.org/officeDocument/2006/relationships/image" Target="../media/image99.png"/><Relationship Id="rId14" Type="http://schemas.openxmlformats.org/officeDocument/2006/relationships/hyperlink" Target="https://arxiv.org/pdf/2307.07981.pdf"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6.png"/><Relationship Id="rId7" Type="http://schemas.openxmlformats.org/officeDocument/2006/relationships/hyperlink" Target="https://agenda.infn.it/event/34841/" TargetMode="External"/><Relationship Id="rId2" Type="http://schemas.openxmlformats.org/officeDocument/2006/relationships/notesSlide" Target="../notesSlides/notesSlide32.xml"/><Relationship Id="rId1" Type="http://schemas.openxmlformats.org/officeDocument/2006/relationships/slideLayout" Target="../slideLayouts/slideLayout25.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9.png"/><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33.xml"/><Relationship Id="rId1" Type="http://schemas.openxmlformats.org/officeDocument/2006/relationships/slideLayout" Target="../slideLayouts/slideLayout25.xml"/><Relationship Id="rId5" Type="http://schemas.openxmlformats.org/officeDocument/2006/relationships/image" Target="../media/image113.png"/><Relationship Id="rId4" Type="http://schemas.openxmlformats.org/officeDocument/2006/relationships/image" Target="../media/image112.png"/></Relationships>
</file>

<file path=ppt/slides/_rels/slide4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3" Type="http://schemas.openxmlformats.org/officeDocument/2006/relationships/image" Target="../media/image115.jpeg"/><Relationship Id="rId7" Type="http://schemas.openxmlformats.org/officeDocument/2006/relationships/image" Target="../media/image119.jpeg"/><Relationship Id="rId2" Type="http://schemas.openxmlformats.org/officeDocument/2006/relationships/notesSlide" Target="../notesSlides/notesSlide34.xml"/><Relationship Id="rId1" Type="http://schemas.openxmlformats.org/officeDocument/2006/relationships/slideLayout" Target="../slideLayouts/slideLayout33.xml"/><Relationship Id="rId6" Type="http://schemas.openxmlformats.org/officeDocument/2006/relationships/image" Target="../media/image118.jpeg"/><Relationship Id="rId5" Type="http://schemas.openxmlformats.org/officeDocument/2006/relationships/image" Target="../media/image117.jpeg"/><Relationship Id="rId4" Type="http://schemas.openxmlformats.org/officeDocument/2006/relationships/image" Target="../media/image116.jpeg"/></Relationships>
</file>

<file path=ppt/slides/_rels/slide43.xml.rels><?xml version="1.0" encoding="UTF-8" standalone="yes"?>
<Relationships xmlns="http://schemas.openxmlformats.org/package/2006/relationships"><Relationship Id="rId3" Type="http://schemas.openxmlformats.org/officeDocument/2006/relationships/hyperlink" Target="https://indico.slac.stanford.edu/event/7155/" TargetMode="External"/><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1.xml"/><Relationship Id="rId5" Type="http://schemas.openxmlformats.org/officeDocument/2006/relationships/image" Target="../media/image22.png"/><Relationship Id="rId4" Type="http://schemas.openxmlformats.org/officeDocument/2006/relationships/image" Target="../media/image21.emf"/></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1.xml"/><Relationship Id="rId4" Type="http://schemas.openxmlformats.org/officeDocument/2006/relationships/image" Target="../media/image21.emf"/></Relationships>
</file>

<file path=ppt/slides/_rels/slide8.xml.rels><?xml version="1.0" encoding="UTF-8" standalone="yes"?>
<Relationships xmlns="http://schemas.openxmlformats.org/package/2006/relationships"><Relationship Id="rId8" Type="http://schemas.openxmlformats.org/officeDocument/2006/relationships/hyperlink" Target="https://arxiv.org/abs/2203.09186" TargetMode="External"/><Relationship Id="rId3" Type="http://schemas.openxmlformats.org/officeDocument/2006/relationships/image" Target="../media/image20.jpeg"/><Relationship Id="rId7" Type="http://schemas.openxmlformats.org/officeDocument/2006/relationships/hyperlink" Target="https://www.snowmass21.org/docs/files/summaries/IF/SNOWMASS21-IF3_IF6_Mathieu_Benoit-188.pdf" TargetMode="External"/><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hyperlink" Target="https://www.snowmass21.org/docs/files/summaries/EF/SNOWMASS21-EF0_EF0_CLICphysics-170.pdf" TargetMode="External"/><Relationship Id="rId5" Type="http://schemas.openxmlformats.org/officeDocument/2006/relationships/hyperlink" Target="https://www.snowmass21.org/docs/files/summaries/AF/SNOWMASS21-AF1_AF4-161.pdf" TargetMode="External"/><Relationship Id="rId4" Type="http://schemas.openxmlformats.org/officeDocument/2006/relationships/hyperlink" Target="https://www.snowmass21.org/docs/files/summaries/AF/SNOWMASS21-AF4_AF3-EF0_EF0-177.pdf" TargetMode="External"/><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312862"/>
            <a:ext cx="11376025" cy="2153265"/>
          </a:xfrm>
        </p:spPr>
        <p:txBody>
          <a:bodyPr/>
          <a:lstStyle/>
          <a:p>
            <a:r>
              <a:rPr lang="en-US" dirty="0"/>
              <a:t>Status of CLIC and C3  </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5183956" cy="803787"/>
          </a:xfrm>
        </p:spPr>
        <p:txBody>
          <a:bodyPr/>
          <a:lstStyle/>
          <a:p>
            <a:pPr algn="l"/>
            <a:r>
              <a:rPr lang="en-US" sz="1800" dirty="0"/>
              <a:t> Nuria Catalan Lasheras– CERN </a:t>
            </a:r>
          </a:p>
          <a:p>
            <a:pPr algn="l"/>
            <a:r>
              <a:rPr lang="en-US" sz="1800" dirty="0"/>
              <a:t>IAS program in Fundamental Physics 14.1.2025</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D01E185-28AA-787E-FEB7-F6D90D55F019}"/>
              </a:ext>
            </a:extLst>
          </p:cNvPr>
          <p:cNvSpPr>
            <a:spLocks noGrp="1"/>
          </p:cNvSpPr>
          <p:nvPr>
            <p:ph type="ftr" sz="quarter" idx="11"/>
          </p:nvPr>
        </p:nvSpPr>
        <p:spPr/>
        <p:txBody>
          <a:bodyPr/>
          <a:lstStyle/>
          <a:p>
            <a:r>
              <a:rPr lang="en-US"/>
              <a:t>CLIC status and plans </a:t>
            </a:r>
            <a:endParaRPr lang="en-US" dirty="0"/>
          </a:p>
        </p:txBody>
      </p:sp>
      <p:sp>
        <p:nvSpPr>
          <p:cNvPr id="212" name="Slide Number"/>
          <p:cNvSpPr>
            <a:spLocks noGrp="1"/>
          </p:cNvSpPr>
          <p:nvPr>
            <p:ph type="sldNum" sz="quarter" idx="1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10</a:t>
            </a:fld>
            <a:endParaRPr kern="0">
              <a:latin typeface="Avenir Book"/>
              <a:sym typeface="Avenir Book"/>
            </a:endParaRPr>
          </a:p>
        </p:txBody>
      </p:sp>
      <p:pic>
        <p:nvPicPr>
          <p:cNvPr id="4" name="Picture 3">
            <a:extLst>
              <a:ext uri="{FF2B5EF4-FFF2-40B4-BE49-F238E27FC236}">
                <a16:creationId xmlns:a16="http://schemas.microsoft.com/office/drawing/2014/main" id="{5371C1BA-D0D6-922B-A614-D8AB2EAEBF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208" y="39100"/>
            <a:ext cx="11021392" cy="6198212"/>
          </a:xfrm>
          <a:prstGeom prst="rect">
            <a:avLst/>
          </a:prstGeom>
        </p:spPr>
      </p:pic>
    </p:spTree>
    <p:extLst>
      <p:ext uri="{BB962C8B-B14F-4D97-AF65-F5344CB8AC3E}">
        <p14:creationId xmlns:p14="http://schemas.microsoft.com/office/powerpoint/2010/main" val="3693333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F1BC35-9135-6832-75A0-1EF846DC2BAF}"/>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56DF7BA9-06F7-9426-3BB1-128E0C4F5427}"/>
              </a:ext>
            </a:extLst>
          </p:cNvPr>
          <p:cNvSpPr>
            <a:spLocks noGrp="1"/>
          </p:cNvSpPr>
          <p:nvPr>
            <p:ph type="title"/>
          </p:nvPr>
        </p:nvSpPr>
        <p:spPr>
          <a:xfrm>
            <a:off x="407988" y="365125"/>
            <a:ext cx="11380812" cy="1084263"/>
          </a:xfrm>
        </p:spPr>
        <p:txBody>
          <a:bodyPr/>
          <a:lstStyle/>
          <a:p>
            <a:r>
              <a:rPr lang="en-US" dirty="0"/>
              <a:t>Further magnet developments</a:t>
            </a:r>
          </a:p>
        </p:txBody>
      </p:sp>
      <p:sp>
        <p:nvSpPr>
          <p:cNvPr id="27" name="Text Placeholder 2">
            <a:extLst>
              <a:ext uri="{FF2B5EF4-FFF2-40B4-BE49-F238E27FC236}">
                <a16:creationId xmlns:a16="http://schemas.microsoft.com/office/drawing/2014/main" id="{3A283E66-1C7F-6BA0-B1EA-6586D2F393C5}"/>
              </a:ext>
            </a:extLst>
          </p:cNvPr>
          <p:cNvSpPr>
            <a:spLocks noGrp="1"/>
          </p:cNvSpPr>
          <p:nvPr>
            <p:ph type="body" idx="15"/>
          </p:nvPr>
        </p:nvSpPr>
        <p:spPr>
          <a:xfrm>
            <a:off x="4116386" y="1601376"/>
            <a:ext cx="3960000" cy="1131215"/>
          </a:xfrm>
        </p:spPr>
        <p:txBody>
          <a:bodyPr/>
          <a:lstStyle/>
          <a:p>
            <a:r>
              <a:rPr lang="en-US" dirty="0"/>
              <a:t>Longitudinal variable magnet for CLIC damping rings. CIEMAT</a:t>
            </a:r>
          </a:p>
        </p:txBody>
      </p:sp>
      <p:sp>
        <p:nvSpPr>
          <p:cNvPr id="29" name="Footer Placeholder 4">
            <a:extLst>
              <a:ext uri="{FF2B5EF4-FFF2-40B4-BE49-F238E27FC236}">
                <a16:creationId xmlns:a16="http://schemas.microsoft.com/office/drawing/2014/main" id="{2CA87660-7B82-F1FA-8318-0712BA4FFD15}"/>
              </a:ext>
            </a:extLst>
          </p:cNvPr>
          <p:cNvSpPr>
            <a:spLocks noGrp="1"/>
          </p:cNvSpPr>
          <p:nvPr>
            <p:ph type="ftr" sz="quarter" idx="18"/>
          </p:nvPr>
        </p:nvSpPr>
        <p:spPr>
          <a:xfrm>
            <a:off x="4259262" y="6383848"/>
            <a:ext cx="6572221" cy="365125"/>
          </a:xfrm>
        </p:spPr>
        <p:txBody>
          <a:bodyPr/>
          <a:lstStyle/>
          <a:p>
            <a:pPr>
              <a:spcAft>
                <a:spcPts val="600"/>
              </a:spcAft>
            </a:pPr>
            <a:r>
              <a:rPr lang="en-US"/>
              <a:t>CLIC status and plans </a:t>
            </a:r>
          </a:p>
        </p:txBody>
      </p:sp>
      <p:sp>
        <p:nvSpPr>
          <p:cNvPr id="2" name="Slide Number Placeholder 1">
            <a:extLst>
              <a:ext uri="{FF2B5EF4-FFF2-40B4-BE49-F238E27FC236}">
                <a16:creationId xmlns:a16="http://schemas.microsoft.com/office/drawing/2014/main" id="{E2C750CB-D56A-A6F6-7976-548DBFD514AF}"/>
              </a:ext>
            </a:extLst>
          </p:cNvPr>
          <p:cNvSpPr>
            <a:spLocks noGrp="1"/>
          </p:cNvSpPr>
          <p:nvPr>
            <p:ph type="sldNum" sz="quarter" idx="19"/>
          </p:nvPr>
        </p:nvSpPr>
        <p:spPr>
          <a:xfrm>
            <a:off x="11107546" y="6383848"/>
            <a:ext cx="681254" cy="365125"/>
          </a:xfrm>
        </p:spPr>
        <p:txBody>
          <a:bodyPr anchor="ctr">
            <a:normAutofit/>
          </a:bodyPr>
          <a:lstStyle/>
          <a:p>
            <a:pPr>
              <a:spcAft>
                <a:spcPts val="600"/>
              </a:spcAft>
            </a:pPr>
            <a:fld id="{86CB4B4D-7CA3-9044-876B-883B54F8677D}" type="slidenum">
              <a:rPr lang="en-CH" smtClean="0"/>
              <a:pPr>
                <a:spcAft>
                  <a:spcPts val="600"/>
                </a:spcAft>
              </a:pPr>
              <a:t>11</a:t>
            </a:fld>
            <a:endParaRPr lang="en-CH"/>
          </a:p>
        </p:txBody>
      </p:sp>
      <p:sp>
        <p:nvSpPr>
          <p:cNvPr id="31" name="Text Placeholder 6">
            <a:extLst>
              <a:ext uri="{FF2B5EF4-FFF2-40B4-BE49-F238E27FC236}">
                <a16:creationId xmlns:a16="http://schemas.microsoft.com/office/drawing/2014/main" id="{6894438D-AAA8-37F2-3E64-4A38AC21D6BF}"/>
              </a:ext>
            </a:extLst>
          </p:cNvPr>
          <p:cNvSpPr>
            <a:spLocks noGrp="1"/>
          </p:cNvSpPr>
          <p:nvPr>
            <p:ph type="body" idx="20"/>
          </p:nvPr>
        </p:nvSpPr>
        <p:spPr>
          <a:xfrm>
            <a:off x="3275" y="5078524"/>
            <a:ext cx="3960000" cy="1131215"/>
          </a:xfrm>
        </p:spPr>
        <p:txBody>
          <a:bodyPr/>
          <a:lstStyle/>
          <a:p>
            <a:r>
              <a:rPr lang="en-US" dirty="0" err="1"/>
              <a:t>Zepto</a:t>
            </a:r>
            <a:r>
              <a:rPr lang="en-US" dirty="0"/>
              <a:t> magnet for Diamond light source. STFC</a:t>
            </a:r>
          </a:p>
        </p:txBody>
      </p:sp>
      <p:pic>
        <p:nvPicPr>
          <p:cNvPr id="20" name="Picture 19">
            <a:extLst>
              <a:ext uri="{FF2B5EF4-FFF2-40B4-BE49-F238E27FC236}">
                <a16:creationId xmlns:a16="http://schemas.microsoft.com/office/drawing/2014/main" id="{5E2E367A-798F-CEE2-D055-597BF2001C04}"/>
              </a:ext>
            </a:extLst>
          </p:cNvPr>
          <p:cNvPicPr>
            <a:picLocks noChangeAspect="1"/>
          </p:cNvPicPr>
          <p:nvPr/>
        </p:nvPicPr>
        <p:blipFill>
          <a:blip r:embed="rId2" cstate="screen">
            <a:extLst>
              <a:ext uri="{28A0092B-C50C-407E-A947-70E740481C1C}">
                <a14:useLocalDpi xmlns:a14="http://schemas.microsoft.com/office/drawing/2010/main"/>
              </a:ext>
            </a:extLst>
          </a:blip>
          <a:srcRect b="-3"/>
          <a:stretch/>
        </p:blipFill>
        <p:spPr>
          <a:xfrm>
            <a:off x="337798" y="1268760"/>
            <a:ext cx="3365666" cy="3081177"/>
          </a:xfrm>
          <a:prstGeom prst="rect">
            <a:avLst/>
          </a:prstGeom>
          <a:noFill/>
        </p:spPr>
      </p:pic>
      <p:sp>
        <p:nvSpPr>
          <p:cNvPr id="33" name="Text Placeholder 8">
            <a:extLst>
              <a:ext uri="{FF2B5EF4-FFF2-40B4-BE49-F238E27FC236}">
                <a16:creationId xmlns:a16="http://schemas.microsoft.com/office/drawing/2014/main" id="{C998B0F3-045F-953C-4B02-8CC0B18E59F6}"/>
              </a:ext>
            </a:extLst>
          </p:cNvPr>
          <p:cNvSpPr>
            <a:spLocks noGrp="1"/>
          </p:cNvSpPr>
          <p:nvPr>
            <p:ph type="body" idx="22"/>
          </p:nvPr>
        </p:nvSpPr>
        <p:spPr>
          <a:xfrm>
            <a:off x="8232388" y="5078524"/>
            <a:ext cx="3960000" cy="1131215"/>
          </a:xfrm>
        </p:spPr>
        <p:txBody>
          <a:bodyPr/>
          <a:lstStyle/>
          <a:p>
            <a:r>
              <a:rPr lang="en-US" dirty="0"/>
              <a:t>Superconducting wiggler installed in KARA. KIT</a:t>
            </a:r>
          </a:p>
        </p:txBody>
      </p:sp>
      <p:pic>
        <p:nvPicPr>
          <p:cNvPr id="19" name="Picture 18">
            <a:extLst>
              <a:ext uri="{FF2B5EF4-FFF2-40B4-BE49-F238E27FC236}">
                <a16:creationId xmlns:a16="http://schemas.microsoft.com/office/drawing/2014/main" id="{3BA8AC6C-E71A-C6BF-6792-7FE216DAF37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232388" y="1525195"/>
            <a:ext cx="3959225" cy="2825761"/>
          </a:xfrm>
          <a:prstGeom prst="rect">
            <a:avLst/>
          </a:prstGeom>
          <a:noFill/>
        </p:spPr>
      </p:pic>
      <p:grpSp>
        <p:nvGrpSpPr>
          <p:cNvPr id="14" name="Group 13">
            <a:extLst>
              <a:ext uri="{FF2B5EF4-FFF2-40B4-BE49-F238E27FC236}">
                <a16:creationId xmlns:a16="http://schemas.microsoft.com/office/drawing/2014/main" id="{A0CD9236-8859-1800-18F5-D713D6BA1F74}"/>
              </a:ext>
            </a:extLst>
          </p:cNvPr>
          <p:cNvGrpSpPr/>
          <p:nvPr/>
        </p:nvGrpSpPr>
        <p:grpSpPr>
          <a:xfrm>
            <a:off x="4259263" y="2732442"/>
            <a:ext cx="3417326" cy="3639391"/>
            <a:chOff x="4348149" y="767962"/>
            <a:chExt cx="6504452" cy="5047173"/>
          </a:xfrm>
        </p:grpSpPr>
        <p:pic>
          <p:nvPicPr>
            <p:cNvPr id="8" name="Picture 7" descr="A machine with many black parts&#10;&#10;Description automatically generated with medium confidence">
              <a:extLst>
                <a:ext uri="{FF2B5EF4-FFF2-40B4-BE49-F238E27FC236}">
                  <a16:creationId xmlns:a16="http://schemas.microsoft.com/office/drawing/2014/main" id="{3327122E-D95A-8CAD-9AE7-86F59225680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464152" y="1647311"/>
              <a:ext cx="3178244" cy="3981267"/>
            </a:xfrm>
            <a:prstGeom prst="rect">
              <a:avLst/>
            </a:prstGeom>
          </p:spPr>
        </p:pic>
        <p:sp>
          <p:nvSpPr>
            <p:cNvPr id="10" name="TextBox 9">
              <a:extLst>
                <a:ext uri="{FF2B5EF4-FFF2-40B4-BE49-F238E27FC236}">
                  <a16:creationId xmlns:a16="http://schemas.microsoft.com/office/drawing/2014/main" id="{56B5246C-36B0-6E80-9558-C1F0ED89632A}"/>
                </a:ext>
              </a:extLst>
            </p:cNvPr>
            <p:cNvSpPr txBox="1"/>
            <p:nvPr/>
          </p:nvSpPr>
          <p:spPr>
            <a:xfrm>
              <a:off x="4754622" y="767962"/>
              <a:ext cx="6097979" cy="1107803"/>
            </a:xfrm>
            <a:prstGeom prst="rect">
              <a:avLst/>
            </a:prstGeom>
            <a:noFill/>
          </p:spPr>
          <p:txBody>
            <a:bodyPr wrap="square">
              <a:spAutoFit/>
            </a:bodyPr>
            <a:lstStyle/>
            <a:p>
              <a:pPr defTabSz="566928">
                <a:spcAft>
                  <a:spcPts val="600"/>
                </a:spcAft>
              </a:pPr>
              <a:r>
                <a:rPr lang="en-GB" sz="1400" kern="1200" dirty="0">
                  <a:solidFill>
                    <a:srgbClr val="CB6D04"/>
                  </a:solidFill>
                  <a:latin typeface="Roboto Light" panose="02000000000000000000" pitchFamily="2" charset="0"/>
                  <a:ea typeface="+mn-ea"/>
                  <a:cs typeface="+mn-cs"/>
                  <a:hlinkClick r:id="rId5"/>
                </a:rPr>
                <a:t>Longitudinal variable bend prototype for the CLIC damping rings</a:t>
              </a:r>
              <a:endParaRPr lang="en-GB" sz="2400" b="0" i="0" dirty="0">
                <a:solidFill>
                  <a:srgbClr val="CB6D04"/>
                </a:solidFill>
                <a:effectLst/>
                <a:latin typeface="Roboto Light" panose="02000000000000000000" pitchFamily="2" charset="0"/>
              </a:endParaRPr>
            </a:p>
          </p:txBody>
        </p:sp>
        <p:pic>
          <p:nvPicPr>
            <p:cNvPr id="13" name="Picture 12">
              <a:extLst>
                <a:ext uri="{FF2B5EF4-FFF2-40B4-BE49-F238E27FC236}">
                  <a16:creationId xmlns:a16="http://schemas.microsoft.com/office/drawing/2014/main" id="{BB8119F3-F277-41F1-2D7E-40612C405A88}"/>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4348149" y="1534237"/>
              <a:ext cx="3178244" cy="4280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4" name="TextBox 23">
            <a:extLst>
              <a:ext uri="{FF2B5EF4-FFF2-40B4-BE49-F238E27FC236}">
                <a16:creationId xmlns:a16="http://schemas.microsoft.com/office/drawing/2014/main" id="{9905DBCB-8C9B-3A4D-D964-FDA7A1653F7A}"/>
              </a:ext>
            </a:extLst>
          </p:cNvPr>
          <p:cNvSpPr txBox="1"/>
          <p:nvPr/>
        </p:nvSpPr>
        <p:spPr>
          <a:xfrm>
            <a:off x="8090574" y="4381195"/>
            <a:ext cx="3959225" cy="523220"/>
          </a:xfrm>
          <a:prstGeom prst="rect">
            <a:avLst/>
          </a:prstGeom>
          <a:noFill/>
        </p:spPr>
        <p:txBody>
          <a:bodyPr wrap="square">
            <a:spAutoFit/>
          </a:bodyPr>
          <a:lstStyle/>
          <a:p>
            <a:r>
              <a:rPr lang="en-GB" sz="1400" dirty="0"/>
              <a:t>Systematic studies of the beam dynamics with a superconducting damping wiggler at KARA</a:t>
            </a:r>
          </a:p>
        </p:txBody>
      </p:sp>
      <p:sp>
        <p:nvSpPr>
          <p:cNvPr id="28" name="TextBox 27">
            <a:extLst>
              <a:ext uri="{FF2B5EF4-FFF2-40B4-BE49-F238E27FC236}">
                <a16:creationId xmlns:a16="http://schemas.microsoft.com/office/drawing/2014/main" id="{F6675093-EE90-DAD3-BE87-14152D324862}"/>
              </a:ext>
            </a:extLst>
          </p:cNvPr>
          <p:cNvSpPr txBox="1"/>
          <p:nvPr/>
        </p:nvSpPr>
        <p:spPr>
          <a:xfrm>
            <a:off x="-25400" y="4371619"/>
            <a:ext cx="3960000" cy="523220"/>
          </a:xfrm>
          <a:prstGeom prst="rect">
            <a:avLst/>
          </a:prstGeom>
          <a:noFill/>
        </p:spPr>
        <p:txBody>
          <a:bodyPr wrap="square">
            <a:spAutoFit/>
          </a:bodyPr>
          <a:lstStyle/>
          <a:p>
            <a:pPr algn="l"/>
            <a:r>
              <a:rPr lang="en-GB" sz="1400" b="0" i="0" dirty="0">
                <a:effectLst/>
                <a:latin typeface="-apple-system"/>
              </a:rPr>
              <a:t>Testing of a ZEPTO tuneable permanent magnet quadrupole at Diamond Light Source</a:t>
            </a:r>
          </a:p>
        </p:txBody>
      </p:sp>
    </p:spTree>
    <p:extLst>
      <p:ext uri="{BB962C8B-B14F-4D97-AF65-F5344CB8AC3E}">
        <p14:creationId xmlns:p14="http://schemas.microsoft.com/office/powerpoint/2010/main" val="522247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64DA28AD-29C9-1446-CC4D-2C6B8199F72E}"/>
              </a:ext>
            </a:extLst>
          </p:cNvPr>
          <p:cNvSpPr>
            <a:spLocks noGrp="1"/>
          </p:cNvSpPr>
          <p:nvPr>
            <p:ph type="title"/>
          </p:nvPr>
        </p:nvSpPr>
        <p:spPr>
          <a:xfrm>
            <a:off x="407988" y="373593"/>
            <a:ext cx="5976043" cy="1065742"/>
          </a:xfrm>
        </p:spPr>
        <p:txBody>
          <a:bodyPr anchor="t">
            <a:normAutofit/>
          </a:bodyPr>
          <a:lstStyle/>
          <a:p>
            <a:r>
              <a:rPr lang="en-GB" dirty="0"/>
              <a:t>New RF prototypes</a:t>
            </a:r>
          </a:p>
        </p:txBody>
      </p:sp>
      <p:sp>
        <p:nvSpPr>
          <p:cNvPr id="18" name="Content Placeholder 2">
            <a:extLst>
              <a:ext uri="{FF2B5EF4-FFF2-40B4-BE49-F238E27FC236}">
                <a16:creationId xmlns:a16="http://schemas.microsoft.com/office/drawing/2014/main" id="{23D8DAF7-6571-8159-D53F-977AA43756C0}"/>
              </a:ext>
            </a:extLst>
          </p:cNvPr>
          <p:cNvSpPr>
            <a:spLocks noGrp="1"/>
          </p:cNvSpPr>
          <p:nvPr>
            <p:ph sz="half" idx="1"/>
          </p:nvPr>
        </p:nvSpPr>
        <p:spPr>
          <a:xfrm>
            <a:off x="179415" y="1161281"/>
            <a:ext cx="6132609" cy="5076031"/>
          </a:xfrm>
        </p:spPr>
        <p:txBody>
          <a:bodyPr/>
          <a:lstStyle/>
          <a:p>
            <a:pPr marL="342900" indent="-342900">
              <a:buFont typeface="Arial" panose="020B0604020202020204" pitchFamily="34" charset="0"/>
              <a:buChar char="•"/>
            </a:pPr>
            <a:r>
              <a:rPr lang="en-US" sz="2400" b="0" dirty="0"/>
              <a:t>New High efficiency Klystrons.</a:t>
            </a:r>
          </a:p>
          <a:p>
            <a:pPr marL="666750" lvl="1" indent="-342900">
              <a:buFont typeface="Arial" panose="020B0604020202020204" pitchFamily="34" charset="0"/>
              <a:buChar char="•"/>
            </a:pPr>
            <a:r>
              <a:rPr lang="en-US" sz="2400" dirty="0"/>
              <a:t>Demonstrated at 12 </a:t>
            </a:r>
            <a:r>
              <a:rPr lang="en-US" sz="2400" dirty="0" err="1"/>
              <a:t>Ghz</a:t>
            </a:r>
            <a:endParaRPr lang="en-US" sz="2400" dirty="0"/>
          </a:p>
          <a:p>
            <a:pPr marL="666750" lvl="1" indent="-342900">
              <a:buFont typeface="Arial" panose="020B0604020202020204" pitchFamily="34" charset="0"/>
              <a:buChar char="•"/>
            </a:pPr>
            <a:r>
              <a:rPr lang="en-US" sz="2400" dirty="0"/>
              <a:t>Designed for L-band.</a:t>
            </a:r>
          </a:p>
          <a:p>
            <a:pPr marL="342900" indent="-342900">
              <a:buFont typeface="Arial" panose="020B0604020202020204" pitchFamily="34" charset="0"/>
              <a:buChar char="•"/>
            </a:pPr>
            <a:r>
              <a:rPr lang="en-US" sz="2400" b="0" dirty="0"/>
              <a:t>New components</a:t>
            </a:r>
          </a:p>
          <a:p>
            <a:pPr marL="666750" lvl="1" indent="-342900"/>
            <a:r>
              <a:rPr lang="en-US" sz="2400" dirty="0"/>
              <a:t>Pulse compressor, correction cavities, magic tee.</a:t>
            </a:r>
          </a:p>
          <a:p>
            <a:pPr marL="342900" indent="-342900">
              <a:buFont typeface="Arial" panose="020B0604020202020204" pitchFamily="34" charset="0"/>
              <a:buChar char="•"/>
            </a:pPr>
            <a:r>
              <a:rPr lang="en-US" sz="2400" b="0" dirty="0"/>
              <a:t>New structure prototype using Integrated disks</a:t>
            </a:r>
          </a:p>
          <a:p>
            <a:pPr marL="342900" indent="-342900">
              <a:buFont typeface="Arial" panose="020B0604020202020204" pitchFamily="34" charset="0"/>
              <a:buChar char="•"/>
            </a:pPr>
            <a:r>
              <a:rPr lang="en-US" sz="2400" b="0" dirty="0"/>
              <a:t>Sustainable solenoids</a:t>
            </a:r>
          </a:p>
          <a:p>
            <a:pPr marL="990900" lvl="2" indent="-342900"/>
            <a:r>
              <a:rPr lang="en-US" sz="2400" dirty="0"/>
              <a:t>SC and permanent magnets</a:t>
            </a:r>
          </a:p>
          <a:p>
            <a:pPr marL="342900" indent="-342900">
              <a:buFont typeface="Arial" panose="020B0604020202020204" pitchFamily="34" charset="0"/>
              <a:buChar char="•"/>
            </a:pPr>
            <a:endParaRPr lang="en-US" sz="2400" b="0" dirty="0"/>
          </a:p>
        </p:txBody>
      </p:sp>
      <p:sp>
        <p:nvSpPr>
          <p:cNvPr id="4" name="Footer Placeholder 3">
            <a:extLst>
              <a:ext uri="{FF2B5EF4-FFF2-40B4-BE49-F238E27FC236}">
                <a16:creationId xmlns:a16="http://schemas.microsoft.com/office/drawing/2014/main" id="{87F8BE16-E068-EFF5-6B50-2DAEC9B87F15}"/>
              </a:ext>
            </a:extLst>
          </p:cNvPr>
          <p:cNvSpPr>
            <a:spLocks noGrp="1"/>
          </p:cNvSpPr>
          <p:nvPr>
            <p:ph type="ftr" sz="quarter" idx="15"/>
          </p:nvPr>
        </p:nvSpPr>
        <p:spPr>
          <a:xfrm>
            <a:off x="4259262" y="6383848"/>
            <a:ext cx="6572221" cy="365125"/>
          </a:xfrm>
        </p:spPr>
        <p:txBody>
          <a:bodyPr anchor="ctr">
            <a:normAutofit/>
          </a:bodyPr>
          <a:lstStyle/>
          <a:p>
            <a:pPr>
              <a:spcAft>
                <a:spcPts val="600"/>
              </a:spcAft>
            </a:pPr>
            <a:r>
              <a:rPr lang="en-US"/>
              <a:t>CLIC status and plans </a:t>
            </a:r>
          </a:p>
        </p:txBody>
      </p:sp>
      <p:sp>
        <p:nvSpPr>
          <p:cNvPr id="3" name="Slide Number Placeholder 2">
            <a:extLst>
              <a:ext uri="{FF2B5EF4-FFF2-40B4-BE49-F238E27FC236}">
                <a16:creationId xmlns:a16="http://schemas.microsoft.com/office/drawing/2014/main" id="{BB9B0F6F-5EE7-2C6E-0436-8CA4B6DBFF18}"/>
              </a:ext>
            </a:extLst>
          </p:cNvPr>
          <p:cNvSpPr>
            <a:spLocks noGrp="1"/>
          </p:cNvSpPr>
          <p:nvPr>
            <p:ph type="sldNum" sz="quarter" idx="16"/>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12</a:t>
            </a:fld>
            <a:endParaRPr lang="en-US"/>
          </a:p>
        </p:txBody>
      </p:sp>
      <p:grpSp>
        <p:nvGrpSpPr>
          <p:cNvPr id="11" name="Group 10">
            <a:extLst>
              <a:ext uri="{FF2B5EF4-FFF2-40B4-BE49-F238E27FC236}">
                <a16:creationId xmlns:a16="http://schemas.microsoft.com/office/drawing/2014/main" id="{74F753B7-DF9D-9A09-9F92-168E63ECC131}"/>
              </a:ext>
            </a:extLst>
          </p:cNvPr>
          <p:cNvGrpSpPr/>
          <p:nvPr/>
        </p:nvGrpSpPr>
        <p:grpSpPr>
          <a:xfrm>
            <a:off x="6167438" y="72782"/>
            <a:ext cx="6024563" cy="6061606"/>
            <a:chOff x="-1" y="10"/>
            <a:chExt cx="6816081" cy="6857991"/>
          </a:xfrm>
        </p:grpSpPr>
        <p:pic>
          <p:nvPicPr>
            <p:cNvPr id="5" name="Picture 4" descr="A close-up of a machine&#10;&#10;Description automatically generated">
              <a:extLst>
                <a:ext uri="{FF2B5EF4-FFF2-40B4-BE49-F238E27FC236}">
                  <a16:creationId xmlns:a16="http://schemas.microsoft.com/office/drawing/2014/main" id="{0470AE07-8C7E-7F1B-24CD-697B4CC3027C}"/>
                </a:ext>
              </a:extLst>
            </p:cNvPr>
            <p:cNvPicPr>
              <a:picLocks noChangeAspect="1"/>
            </p:cNvPicPr>
            <p:nvPr/>
          </p:nvPicPr>
          <p:blipFill>
            <a:blip r:embed="rId3" cstate="screen">
              <a:extLst>
                <a:ext uri="{28A0092B-C50C-407E-A947-70E740481C1C}">
                  <a14:useLocalDpi xmlns:a14="http://schemas.microsoft.com/office/drawing/2010/main"/>
                </a:ext>
              </a:extLst>
            </a:blip>
            <a:srcRect b="1969"/>
            <a:stretch/>
          </p:blipFill>
          <p:spPr>
            <a:xfrm>
              <a:off x="20" y="10"/>
              <a:ext cx="3003103" cy="3912881"/>
            </a:xfrm>
            <a:prstGeom prst="rect">
              <a:avLst/>
            </a:prstGeom>
          </p:spPr>
        </p:pic>
        <p:pic>
          <p:nvPicPr>
            <p:cNvPr id="6" name="Picture 5" descr="A group of copper metal pieces on a table&#10;&#10;Description automatically generated">
              <a:extLst>
                <a:ext uri="{FF2B5EF4-FFF2-40B4-BE49-F238E27FC236}">
                  <a16:creationId xmlns:a16="http://schemas.microsoft.com/office/drawing/2014/main" id="{9D97790D-4ACC-4AD4-2428-53E67F1AE47D}"/>
                </a:ext>
              </a:extLst>
            </p:cNvPr>
            <p:cNvPicPr/>
            <p:nvPr/>
          </p:nvPicPr>
          <p:blipFill rotWithShape="1">
            <a:blip r:embed="rId4" cstate="screen">
              <a:extLst>
                <a:ext uri="{28A0092B-C50C-407E-A947-70E740481C1C}">
                  <a14:useLocalDpi xmlns:a14="http://schemas.microsoft.com/office/drawing/2010/main"/>
                </a:ext>
              </a:extLst>
            </a:blip>
            <a:srcRect/>
            <a:stretch/>
          </p:blipFill>
          <p:spPr bwMode="auto">
            <a:xfrm>
              <a:off x="3003123" y="694675"/>
              <a:ext cx="3812957" cy="2778013"/>
            </a:xfrm>
            <a:prstGeom prst="rect">
              <a:avLst/>
            </a:prstGeom>
            <a:noFill/>
            <a:extLst>
              <a:ext uri="{53640926-AAD7-44D8-BBD7-CCE9431645EC}">
                <a14:shadowObscured xmlns:a14="http://schemas.microsoft.com/office/drawing/2010/main"/>
              </a:ext>
            </a:extLst>
          </p:spPr>
        </p:pic>
        <p:pic>
          <p:nvPicPr>
            <p:cNvPr id="7" name="Picture 6" descr="A large round metal object with a hole in the middle&#10;&#10;Description automatically generated">
              <a:extLst>
                <a:ext uri="{FF2B5EF4-FFF2-40B4-BE49-F238E27FC236}">
                  <a16:creationId xmlns:a16="http://schemas.microsoft.com/office/drawing/2014/main" id="{612B305D-8809-CC10-1661-61DB9160BCF0}"/>
                </a:ext>
              </a:extLst>
            </p:cNvPr>
            <p:cNvPicPr>
              <a:picLocks noChangeAspect="1"/>
            </p:cNvPicPr>
            <p:nvPr/>
          </p:nvPicPr>
          <p:blipFill>
            <a:blip r:embed="rId5" cstate="screen">
              <a:extLst>
                <a:ext uri="{28A0092B-C50C-407E-A947-70E740481C1C}">
                  <a14:useLocalDpi xmlns:a14="http://schemas.microsoft.com/office/drawing/2010/main"/>
                </a:ext>
              </a:extLst>
            </a:blip>
            <a:srcRect b="-4"/>
            <a:stretch/>
          </p:blipFill>
          <p:spPr>
            <a:xfrm>
              <a:off x="-1" y="4079988"/>
              <a:ext cx="3003123" cy="2778013"/>
            </a:xfrm>
            <a:prstGeom prst="rect">
              <a:avLst/>
            </a:prstGeom>
          </p:spPr>
        </p:pic>
        <p:pic>
          <p:nvPicPr>
            <p:cNvPr id="8" name="Picture 7">
              <a:extLst>
                <a:ext uri="{FF2B5EF4-FFF2-40B4-BE49-F238E27FC236}">
                  <a16:creationId xmlns:a16="http://schemas.microsoft.com/office/drawing/2014/main" id="{9CDB59F1-63C0-8C75-FF4B-BE9AE81FCC86}"/>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180257" y="4079989"/>
              <a:ext cx="3537152" cy="2613620"/>
            </a:xfrm>
            <a:prstGeom prst="rect">
              <a:avLst/>
            </a:prstGeom>
          </p:spPr>
        </p:pic>
      </p:grpSp>
    </p:spTree>
    <p:extLst>
      <p:ext uri="{BB962C8B-B14F-4D97-AF65-F5344CB8AC3E}">
        <p14:creationId xmlns:p14="http://schemas.microsoft.com/office/powerpoint/2010/main" val="2554563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9F2AC-BACB-6080-874D-4408B7AED7C6}"/>
            </a:ext>
          </a:extLst>
        </p:cNvPr>
        <p:cNvGrpSpPr/>
        <p:nvPr/>
      </p:nvGrpSpPr>
      <p:grpSpPr>
        <a:xfrm>
          <a:off x="0" y="0"/>
          <a:ext cx="0" cy="0"/>
          <a:chOff x="0" y="0"/>
          <a:chExt cx="0" cy="0"/>
        </a:xfrm>
      </p:grpSpPr>
      <p:sp>
        <p:nvSpPr>
          <p:cNvPr id="23" name="Title 1">
            <a:extLst>
              <a:ext uri="{FF2B5EF4-FFF2-40B4-BE49-F238E27FC236}">
                <a16:creationId xmlns:a16="http://schemas.microsoft.com/office/drawing/2014/main" id="{139562A6-1C1F-20D3-BBFC-A9859DB1B077}"/>
              </a:ext>
            </a:extLst>
          </p:cNvPr>
          <p:cNvSpPr>
            <a:spLocks noGrp="1"/>
          </p:cNvSpPr>
          <p:nvPr>
            <p:ph type="title"/>
          </p:nvPr>
        </p:nvSpPr>
        <p:spPr>
          <a:xfrm>
            <a:off x="407988" y="365125"/>
            <a:ext cx="11380812" cy="1084263"/>
          </a:xfrm>
        </p:spPr>
        <p:txBody>
          <a:bodyPr/>
          <a:lstStyle/>
          <a:p>
            <a:r>
              <a:rPr lang="en-US" dirty="0"/>
              <a:t>Status on alignment technologies </a:t>
            </a:r>
          </a:p>
        </p:txBody>
      </p:sp>
      <p:sp>
        <p:nvSpPr>
          <p:cNvPr id="25" name="Text Placeholder 2">
            <a:extLst>
              <a:ext uri="{FF2B5EF4-FFF2-40B4-BE49-F238E27FC236}">
                <a16:creationId xmlns:a16="http://schemas.microsoft.com/office/drawing/2014/main" id="{14F4169C-66D4-1E41-2691-02308D4D9BA8}"/>
              </a:ext>
            </a:extLst>
          </p:cNvPr>
          <p:cNvSpPr>
            <a:spLocks noGrp="1"/>
          </p:cNvSpPr>
          <p:nvPr>
            <p:ph type="body" idx="15"/>
          </p:nvPr>
        </p:nvSpPr>
        <p:spPr>
          <a:xfrm>
            <a:off x="4116386" y="1601376"/>
            <a:ext cx="3960000" cy="1131215"/>
          </a:xfrm>
        </p:spPr>
        <p:txBody>
          <a:bodyPr/>
          <a:lstStyle/>
          <a:p>
            <a:r>
              <a:rPr lang="en-US" dirty="0"/>
              <a:t>New reflectors and supports for FSI and cryogenics</a:t>
            </a:r>
          </a:p>
        </p:txBody>
      </p:sp>
      <p:sp>
        <p:nvSpPr>
          <p:cNvPr id="27" name="Footer Placeholder 4">
            <a:extLst>
              <a:ext uri="{FF2B5EF4-FFF2-40B4-BE49-F238E27FC236}">
                <a16:creationId xmlns:a16="http://schemas.microsoft.com/office/drawing/2014/main" id="{CA46BD97-C990-921B-C812-04C384726D46}"/>
              </a:ext>
            </a:extLst>
          </p:cNvPr>
          <p:cNvSpPr>
            <a:spLocks noGrp="1"/>
          </p:cNvSpPr>
          <p:nvPr>
            <p:ph type="ftr" sz="quarter" idx="18"/>
          </p:nvPr>
        </p:nvSpPr>
        <p:spPr>
          <a:xfrm>
            <a:off x="4259262" y="6383848"/>
            <a:ext cx="6572221" cy="365125"/>
          </a:xfrm>
        </p:spPr>
        <p:txBody>
          <a:bodyPr/>
          <a:lstStyle/>
          <a:p>
            <a:pPr>
              <a:spcAft>
                <a:spcPts val="600"/>
              </a:spcAft>
            </a:pPr>
            <a:r>
              <a:rPr lang="en-US"/>
              <a:t>CLIC status and plans </a:t>
            </a:r>
          </a:p>
        </p:txBody>
      </p:sp>
      <p:sp>
        <p:nvSpPr>
          <p:cNvPr id="2" name="Slide Number Placeholder 1">
            <a:extLst>
              <a:ext uri="{FF2B5EF4-FFF2-40B4-BE49-F238E27FC236}">
                <a16:creationId xmlns:a16="http://schemas.microsoft.com/office/drawing/2014/main" id="{A6A607FF-2D19-596C-C31E-8C990D40E6FC}"/>
              </a:ext>
            </a:extLst>
          </p:cNvPr>
          <p:cNvSpPr>
            <a:spLocks noGrp="1"/>
          </p:cNvSpPr>
          <p:nvPr>
            <p:ph type="sldNum" sz="quarter" idx="19"/>
          </p:nvPr>
        </p:nvSpPr>
        <p:spPr>
          <a:xfrm>
            <a:off x="11107546" y="6383848"/>
            <a:ext cx="681254" cy="365125"/>
          </a:xfrm>
        </p:spPr>
        <p:txBody>
          <a:bodyPr anchor="ctr">
            <a:normAutofit/>
          </a:bodyPr>
          <a:lstStyle/>
          <a:p>
            <a:pPr>
              <a:spcAft>
                <a:spcPts val="600"/>
              </a:spcAft>
            </a:pPr>
            <a:fld id="{86CB4B4D-7CA3-9044-876B-883B54F8677D}" type="slidenum">
              <a:rPr lang="en-CH" smtClean="0"/>
              <a:pPr>
                <a:spcAft>
                  <a:spcPts val="600"/>
                </a:spcAft>
              </a:pPr>
              <a:t>13</a:t>
            </a:fld>
            <a:endParaRPr lang="en-CH"/>
          </a:p>
        </p:txBody>
      </p:sp>
      <p:sp>
        <p:nvSpPr>
          <p:cNvPr id="29" name="Text Placeholder 6">
            <a:extLst>
              <a:ext uri="{FF2B5EF4-FFF2-40B4-BE49-F238E27FC236}">
                <a16:creationId xmlns:a16="http://schemas.microsoft.com/office/drawing/2014/main" id="{139FD576-4EE4-D1FF-391C-966D1EE3C2C5}"/>
              </a:ext>
            </a:extLst>
          </p:cNvPr>
          <p:cNvSpPr>
            <a:spLocks noGrp="1"/>
          </p:cNvSpPr>
          <p:nvPr>
            <p:ph type="body" idx="20"/>
          </p:nvPr>
        </p:nvSpPr>
        <p:spPr>
          <a:xfrm>
            <a:off x="3275" y="5078524"/>
            <a:ext cx="3960000" cy="1131215"/>
          </a:xfrm>
        </p:spPr>
        <p:txBody>
          <a:bodyPr/>
          <a:lstStyle/>
          <a:p>
            <a:r>
              <a:rPr lang="en-US" dirty="0"/>
              <a:t>Adjustment platform for HL-LHC</a:t>
            </a:r>
          </a:p>
        </p:txBody>
      </p:sp>
      <p:sp>
        <p:nvSpPr>
          <p:cNvPr id="31" name="Text Placeholder 8">
            <a:extLst>
              <a:ext uri="{FF2B5EF4-FFF2-40B4-BE49-F238E27FC236}">
                <a16:creationId xmlns:a16="http://schemas.microsoft.com/office/drawing/2014/main" id="{7E3B998A-1FEB-A1C7-651F-8761F400D922}"/>
              </a:ext>
            </a:extLst>
          </p:cNvPr>
          <p:cNvSpPr>
            <a:spLocks noGrp="1"/>
          </p:cNvSpPr>
          <p:nvPr>
            <p:ph type="body" idx="22"/>
          </p:nvPr>
        </p:nvSpPr>
        <p:spPr>
          <a:xfrm>
            <a:off x="8232388" y="5078524"/>
            <a:ext cx="3960000" cy="1131215"/>
          </a:xfrm>
        </p:spPr>
        <p:txBody>
          <a:bodyPr/>
          <a:lstStyle/>
          <a:p>
            <a:r>
              <a:rPr lang="en-US" dirty="0"/>
              <a:t>Solution for an HL-LHC </a:t>
            </a:r>
            <a:r>
              <a:rPr lang="en-US" dirty="0" err="1"/>
              <a:t>criostat</a:t>
            </a:r>
            <a:endParaRPr lang="en-US" dirty="0"/>
          </a:p>
        </p:txBody>
      </p:sp>
      <p:pic>
        <p:nvPicPr>
          <p:cNvPr id="4" name="Picture 3">
            <a:extLst>
              <a:ext uri="{FF2B5EF4-FFF2-40B4-BE49-F238E27FC236}">
                <a16:creationId xmlns:a16="http://schemas.microsoft.com/office/drawing/2014/main" id="{B5D51BB9-08DD-20AD-CA9B-5E82BA7461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32388" y="2241340"/>
            <a:ext cx="3959225" cy="2197369"/>
          </a:xfrm>
          <a:prstGeom prst="rect">
            <a:avLst/>
          </a:prstGeom>
          <a:noFill/>
        </p:spPr>
      </p:pic>
      <p:grpSp>
        <p:nvGrpSpPr>
          <p:cNvPr id="11" name="Group 10">
            <a:extLst>
              <a:ext uri="{FF2B5EF4-FFF2-40B4-BE49-F238E27FC236}">
                <a16:creationId xmlns:a16="http://schemas.microsoft.com/office/drawing/2014/main" id="{73879FB3-F950-2ACB-A994-04595E91C4AC}"/>
              </a:ext>
            </a:extLst>
          </p:cNvPr>
          <p:cNvGrpSpPr/>
          <p:nvPr/>
        </p:nvGrpSpPr>
        <p:grpSpPr>
          <a:xfrm>
            <a:off x="78772" y="1630462"/>
            <a:ext cx="3959225" cy="3180899"/>
            <a:chOff x="330186" y="2468845"/>
            <a:chExt cx="6094140" cy="4896120"/>
          </a:xfrm>
        </p:grpSpPr>
        <p:pic>
          <p:nvPicPr>
            <p:cNvPr id="16" name="Picture 15">
              <a:extLst>
                <a:ext uri="{FF2B5EF4-FFF2-40B4-BE49-F238E27FC236}">
                  <a16:creationId xmlns:a16="http://schemas.microsoft.com/office/drawing/2014/main" id="{7DCC67CB-CDFA-7F7E-80C9-6CA0BFCE6FE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1350" y="2468845"/>
              <a:ext cx="5912319" cy="3290819"/>
            </a:xfrm>
            <a:prstGeom prst="rect">
              <a:avLst/>
            </a:prstGeom>
          </p:spPr>
        </p:pic>
        <p:sp>
          <p:nvSpPr>
            <p:cNvPr id="18" name="TextBox 17">
              <a:extLst>
                <a:ext uri="{FF2B5EF4-FFF2-40B4-BE49-F238E27FC236}">
                  <a16:creationId xmlns:a16="http://schemas.microsoft.com/office/drawing/2014/main" id="{4B8C487D-6BEF-1E68-299F-27BA93D38D4E}"/>
                </a:ext>
              </a:extLst>
            </p:cNvPr>
            <p:cNvSpPr txBox="1"/>
            <p:nvPr/>
          </p:nvSpPr>
          <p:spPr>
            <a:xfrm>
              <a:off x="330186" y="6227995"/>
              <a:ext cx="6094140" cy="1136970"/>
            </a:xfrm>
            <a:prstGeom prst="rect">
              <a:avLst/>
            </a:prstGeom>
            <a:noFill/>
          </p:spPr>
          <p:txBody>
            <a:bodyPr wrap="square">
              <a:spAutoFit/>
            </a:bodyPr>
            <a:lstStyle/>
            <a:p>
              <a:pPr defTabSz="585216">
                <a:spcAft>
                  <a:spcPts val="600"/>
                </a:spcAft>
              </a:pPr>
              <a:r>
                <a:rPr lang="en-GB" sz="1400" kern="1200" dirty="0">
                  <a:solidFill>
                    <a:schemeClr val="tx1"/>
                  </a:solidFill>
                  <a:latin typeface="+mn-lt"/>
                  <a:ea typeface="+mn-ea"/>
                  <a:cs typeface="+mn-cs"/>
                </a:rPr>
                <a:t>DESIGN AND STUDY OF A 6 DEGREE-OF-FREEDOM UNIVERSAL  ADJUSTMENT PLATFORM FOR HL-LHC COMPONENTS </a:t>
              </a:r>
              <a:endParaRPr lang="en-GB" sz="3200" dirty="0"/>
            </a:p>
          </p:txBody>
        </p:sp>
      </p:grpSp>
      <p:grpSp>
        <p:nvGrpSpPr>
          <p:cNvPr id="12" name="Group 11">
            <a:extLst>
              <a:ext uri="{FF2B5EF4-FFF2-40B4-BE49-F238E27FC236}">
                <a16:creationId xmlns:a16="http://schemas.microsoft.com/office/drawing/2014/main" id="{CF9A1AE8-FDF7-0503-4460-87867555CEAC}"/>
              </a:ext>
            </a:extLst>
          </p:cNvPr>
          <p:cNvGrpSpPr/>
          <p:nvPr/>
        </p:nvGrpSpPr>
        <p:grpSpPr>
          <a:xfrm>
            <a:off x="4116386" y="2872627"/>
            <a:ext cx="3959225" cy="2644605"/>
            <a:chOff x="6284410" y="236348"/>
            <a:chExt cx="4817175" cy="3217680"/>
          </a:xfrm>
        </p:grpSpPr>
        <p:pic>
          <p:nvPicPr>
            <p:cNvPr id="6" name="Picture 5">
              <a:extLst>
                <a:ext uri="{FF2B5EF4-FFF2-40B4-BE49-F238E27FC236}">
                  <a16:creationId xmlns:a16="http://schemas.microsoft.com/office/drawing/2014/main" id="{0C8AAF17-6804-616E-890B-D95904071F9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84410" y="236348"/>
              <a:ext cx="4817175" cy="1546923"/>
            </a:xfrm>
            <a:prstGeom prst="rect">
              <a:avLst/>
            </a:prstGeom>
          </p:spPr>
        </p:pic>
        <p:pic>
          <p:nvPicPr>
            <p:cNvPr id="9" name="Picture 8">
              <a:extLst>
                <a:ext uri="{FF2B5EF4-FFF2-40B4-BE49-F238E27FC236}">
                  <a16:creationId xmlns:a16="http://schemas.microsoft.com/office/drawing/2014/main" id="{9CA50803-4A3B-2FDC-D5C7-C6C5BAD9A9D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84411" y="1821464"/>
              <a:ext cx="4265364" cy="1632564"/>
            </a:xfrm>
            <a:prstGeom prst="rect">
              <a:avLst/>
            </a:prstGeom>
          </p:spPr>
        </p:pic>
      </p:grpSp>
      <p:sp>
        <p:nvSpPr>
          <p:cNvPr id="17" name="TextBox 16">
            <a:extLst>
              <a:ext uri="{FF2B5EF4-FFF2-40B4-BE49-F238E27FC236}">
                <a16:creationId xmlns:a16="http://schemas.microsoft.com/office/drawing/2014/main" id="{51A7B264-477B-305B-74E8-6892005B9C01}"/>
              </a:ext>
            </a:extLst>
          </p:cNvPr>
          <p:cNvSpPr txBox="1"/>
          <p:nvPr/>
        </p:nvSpPr>
        <p:spPr>
          <a:xfrm>
            <a:off x="3979219" y="5471075"/>
            <a:ext cx="4237224" cy="738664"/>
          </a:xfrm>
          <a:prstGeom prst="rect">
            <a:avLst/>
          </a:prstGeom>
          <a:noFill/>
        </p:spPr>
        <p:txBody>
          <a:bodyPr wrap="square">
            <a:spAutoFit/>
          </a:bodyPr>
          <a:lstStyle/>
          <a:p>
            <a:r>
              <a:rPr lang="en-GB" sz="1400" dirty="0"/>
              <a:t>ROBUST OPTICAL INSTRUMENTATION FOR ACCELERATOR  ALIGNMENT USING FREQUENCY SCANNING INTERFEROMETRY </a:t>
            </a:r>
          </a:p>
        </p:txBody>
      </p:sp>
      <p:sp>
        <p:nvSpPr>
          <p:cNvPr id="22" name="TextBox 21">
            <a:extLst>
              <a:ext uri="{FF2B5EF4-FFF2-40B4-BE49-F238E27FC236}">
                <a16:creationId xmlns:a16="http://schemas.microsoft.com/office/drawing/2014/main" id="{2DC0EAE4-E876-0E14-1FE0-E1D74A7C09A8}"/>
              </a:ext>
            </a:extLst>
          </p:cNvPr>
          <p:cNvSpPr txBox="1"/>
          <p:nvPr/>
        </p:nvSpPr>
        <p:spPr>
          <a:xfrm>
            <a:off x="8104738" y="987723"/>
            <a:ext cx="4086875" cy="738664"/>
          </a:xfrm>
          <a:prstGeom prst="rect">
            <a:avLst/>
          </a:prstGeom>
          <a:noFill/>
        </p:spPr>
        <p:txBody>
          <a:bodyPr wrap="square">
            <a:spAutoFit/>
          </a:bodyPr>
          <a:lstStyle/>
          <a:p>
            <a:r>
              <a:rPr lang="en-GB" sz="1400" dirty="0"/>
              <a:t>FULL REMOTE ALIGNMENT SYSTEM FOR THE HIGH-LUMINOSITY LARGE HADRON COLLIDER HL-LHC</a:t>
            </a:r>
          </a:p>
        </p:txBody>
      </p:sp>
    </p:spTree>
    <p:extLst>
      <p:ext uri="{BB962C8B-B14F-4D97-AF65-F5344CB8AC3E}">
        <p14:creationId xmlns:p14="http://schemas.microsoft.com/office/powerpoint/2010/main" val="1101918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5BA7C-6AE8-B318-DD33-46473F16E9EF}"/>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3B8DE59-3D94-F24F-F1DE-277CF3B39459}"/>
              </a:ext>
            </a:extLst>
          </p:cNvPr>
          <p:cNvSpPr>
            <a:spLocks noGrp="1"/>
          </p:cNvSpPr>
          <p:nvPr>
            <p:ph type="sldNum" sz="quarter" idx="12"/>
          </p:nvPr>
        </p:nvSpPr>
        <p:spPr>
          <a:xfrm>
            <a:off x="11107546" y="6239832"/>
            <a:ext cx="681254" cy="365125"/>
          </a:xfrm>
        </p:spPr>
        <p:txBody>
          <a:bodyPr/>
          <a:lstStyle/>
          <a:p>
            <a:fld id="{36B5EA5A-BC32-A742-B11B-8E7414D5B535}" type="slidenum">
              <a:rPr lang="en-US" smtClean="0">
                <a:solidFill>
                  <a:schemeClr val="accent1"/>
                </a:solidFill>
              </a:rPr>
              <a:pPr/>
              <a:t>14</a:t>
            </a:fld>
            <a:endParaRPr lang="en-US" dirty="0">
              <a:solidFill>
                <a:schemeClr val="accent1"/>
              </a:solidFill>
            </a:endParaRPr>
          </a:p>
        </p:txBody>
      </p:sp>
      <p:sp>
        <p:nvSpPr>
          <p:cNvPr id="2" name="Title 1">
            <a:extLst>
              <a:ext uri="{FF2B5EF4-FFF2-40B4-BE49-F238E27FC236}">
                <a16:creationId xmlns:a16="http://schemas.microsoft.com/office/drawing/2014/main" id="{6CE67205-CD21-79EC-7AA6-11D1ADE13BEC}"/>
              </a:ext>
            </a:extLst>
          </p:cNvPr>
          <p:cNvSpPr>
            <a:spLocks noGrp="1"/>
          </p:cNvSpPr>
          <p:nvPr>
            <p:ph type="title" idx="4294967295"/>
          </p:nvPr>
        </p:nvSpPr>
        <p:spPr>
          <a:xfrm>
            <a:off x="479376" y="333375"/>
            <a:ext cx="11309423" cy="554038"/>
          </a:xfrm>
        </p:spPr>
        <p:txBody>
          <a:bodyPr/>
          <a:lstStyle/>
          <a:p>
            <a:pPr algn="ctr"/>
            <a:r>
              <a:rPr lang="en-GB" sz="3200" b="0" dirty="0"/>
              <a:t>On-going and recent CLIC studies</a:t>
            </a:r>
          </a:p>
        </p:txBody>
      </p:sp>
      <p:pic>
        <p:nvPicPr>
          <p:cNvPr id="7" name="Picture 6">
            <a:extLst>
              <a:ext uri="{FF2B5EF4-FFF2-40B4-BE49-F238E27FC236}">
                <a16:creationId xmlns:a16="http://schemas.microsoft.com/office/drawing/2014/main" id="{EB55F3CA-42AB-6C1B-67DE-209BE48731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7188" y="1196752"/>
            <a:ext cx="4753148" cy="4377262"/>
          </a:xfrm>
          <a:prstGeom prst="rect">
            <a:avLst/>
          </a:prstGeom>
        </p:spPr>
      </p:pic>
      <p:sp>
        <p:nvSpPr>
          <p:cNvPr id="10" name="TextBox 9">
            <a:extLst>
              <a:ext uri="{FF2B5EF4-FFF2-40B4-BE49-F238E27FC236}">
                <a16:creationId xmlns:a16="http://schemas.microsoft.com/office/drawing/2014/main" id="{34C97912-E62B-D699-C43E-36D41172DF9A}"/>
              </a:ext>
            </a:extLst>
          </p:cNvPr>
          <p:cNvSpPr txBox="1"/>
          <p:nvPr/>
        </p:nvSpPr>
        <p:spPr>
          <a:xfrm>
            <a:off x="304789" y="1196752"/>
            <a:ext cx="3342939" cy="1815882"/>
          </a:xfrm>
          <a:prstGeom prst="rect">
            <a:avLst/>
          </a:prstGeom>
          <a:noFill/>
          <a:ln>
            <a:noFill/>
          </a:ln>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1600" b="1" i="0" u="none" strike="noStrike" kern="1200" cap="none" spc="0" normalizeH="0" baseline="0" noProof="0" dirty="0">
                <a:ln>
                  <a:noFill/>
                </a:ln>
                <a:effectLst/>
                <a:uLnTx/>
                <a:uFillTx/>
                <a:sym typeface="Avenir Book"/>
              </a:rPr>
              <a:t>The X-band technology readiness </a:t>
            </a:r>
            <a:r>
              <a:rPr kumimoji="0" lang="en-US" sz="1600" b="0" i="0" u="none" strike="noStrike" kern="1200" cap="none" spc="0" normalizeH="0" baseline="0" noProof="0" dirty="0">
                <a:ln>
                  <a:noFill/>
                </a:ln>
                <a:solidFill>
                  <a:schemeClr val="accent1"/>
                </a:solidFill>
                <a:effectLst/>
                <a:uLnTx/>
                <a:uFillTx/>
                <a:sym typeface="Avenir Book"/>
              </a:rPr>
              <a:t>for the 380 GeV CLIC initial phase - manufacturability and developments</a:t>
            </a:r>
            <a:r>
              <a:rPr lang="en-US" sz="1600" dirty="0">
                <a:solidFill>
                  <a:schemeClr val="accent1"/>
                </a:solidFill>
                <a:sym typeface="Avenir Book"/>
              </a:rPr>
              <a:t> driven by use in small compact accelerators for industrial experience (see examples in the following slides)</a:t>
            </a:r>
          </a:p>
        </p:txBody>
      </p:sp>
      <p:sp>
        <p:nvSpPr>
          <p:cNvPr id="12" name="TextBox 11">
            <a:extLst>
              <a:ext uri="{FF2B5EF4-FFF2-40B4-BE49-F238E27FC236}">
                <a16:creationId xmlns:a16="http://schemas.microsoft.com/office/drawing/2014/main" id="{64ED87C3-47D4-2F20-15BB-38CECB4E6DCB}"/>
              </a:ext>
            </a:extLst>
          </p:cNvPr>
          <p:cNvSpPr txBox="1"/>
          <p:nvPr/>
        </p:nvSpPr>
        <p:spPr>
          <a:xfrm>
            <a:off x="7224216" y="1232656"/>
            <a:ext cx="4418778" cy="1477328"/>
          </a:xfrm>
          <a:prstGeom prst="rect">
            <a:avLst/>
          </a:prstGeom>
          <a:noFill/>
          <a:ln>
            <a:noFill/>
          </a:ln>
        </p:spPr>
        <p:txBody>
          <a:bodyPr wrap="square">
            <a:spAutoFit/>
          </a:bodyPr>
          <a:lstStyle/>
          <a:p>
            <a:pPr marR="0" lvl="0" algn="r" defTabSz="457200" rtl="0" eaLnBrk="0" fontAlgn="base" latinLnBrk="0" hangingPunct="0">
              <a:lnSpc>
                <a:spcPct val="100000"/>
              </a:lnSpc>
              <a:spcBef>
                <a:spcPct val="0"/>
              </a:spcBef>
              <a:spcAft>
                <a:spcPct val="0"/>
              </a:spcAft>
              <a:buClrTx/>
              <a:buSzTx/>
              <a:tabLst/>
              <a:defRPr/>
            </a:pPr>
            <a:r>
              <a:rPr lang="en-US" b="1" dirty="0">
                <a:solidFill>
                  <a:schemeClr val="accent1"/>
                </a:solidFill>
                <a:sym typeface="Avenir Book"/>
              </a:rPr>
              <a:t>Beam dynamics and design</a:t>
            </a:r>
            <a:r>
              <a:rPr lang="en-US" dirty="0">
                <a:solidFill>
                  <a:schemeClr val="accent1"/>
                </a:solidFill>
                <a:sym typeface="Avenir Book"/>
              </a:rPr>
              <a:t>. </a:t>
            </a:r>
            <a:r>
              <a:rPr kumimoji="0" lang="en-US" i="0" u="none" strike="noStrike" kern="1200" cap="none" spc="0" normalizeH="0" baseline="0" noProof="0" dirty="0">
                <a:ln>
                  <a:noFill/>
                </a:ln>
                <a:solidFill>
                  <a:schemeClr val="accent1"/>
                </a:solidFill>
                <a:effectLst/>
                <a:uLnTx/>
                <a:uFillTx/>
                <a:sym typeface="Avenir Book"/>
              </a:rPr>
              <a:t>Optimizing </a:t>
            </a:r>
            <a:r>
              <a:rPr lang="en-US" dirty="0">
                <a:solidFill>
                  <a:schemeClr val="accent1"/>
                </a:solidFill>
                <a:sym typeface="Avenir Book"/>
              </a:rPr>
              <a:t>luminosity</a:t>
            </a:r>
            <a:r>
              <a:rPr kumimoji="0" lang="en-US" i="0" u="none" strike="noStrike" kern="1200" cap="none" spc="0" normalizeH="0" baseline="0" noProof="0" dirty="0">
                <a:ln>
                  <a:noFill/>
                </a:ln>
                <a:solidFill>
                  <a:schemeClr val="accent1"/>
                </a:solidFill>
                <a:effectLst/>
                <a:uLnTx/>
                <a:uFillTx/>
                <a:sym typeface="Avenir Book"/>
              </a:rPr>
              <a:t> at 380 GeV at 2.3 </a:t>
            </a:r>
            <a:r>
              <a:rPr kumimoji="0" lang="en-US" i="0" u="none" strike="noStrike" kern="0" cap="none" spc="0" normalizeH="0" baseline="0" noProof="0" dirty="0">
                <a:ln>
                  <a:noFill/>
                </a:ln>
                <a:solidFill>
                  <a:schemeClr val="accent1"/>
                </a:solidFill>
                <a:effectLst/>
                <a:uLnTx/>
                <a:uFillTx/>
                <a:sym typeface="Avenir Book"/>
              </a:rPr>
              <a:t>x 10</a:t>
            </a:r>
            <a:r>
              <a:rPr kumimoji="0" lang="en-US" i="0" u="none" strike="noStrike" kern="0" cap="none" spc="0" normalizeH="0" baseline="30000" noProof="0" dirty="0">
                <a:ln>
                  <a:noFill/>
                </a:ln>
                <a:solidFill>
                  <a:schemeClr val="accent1"/>
                </a:solidFill>
                <a:effectLst/>
                <a:uLnTx/>
                <a:uFillTx/>
                <a:sym typeface="Avenir Book"/>
              </a:rPr>
              <a:t>34 </a:t>
            </a:r>
            <a:r>
              <a:rPr kumimoji="0" lang="en-US" i="0" u="none" strike="noStrike" kern="0" cap="none" spc="0" normalizeH="0" baseline="0" noProof="0" dirty="0">
                <a:ln>
                  <a:noFill/>
                </a:ln>
                <a:solidFill>
                  <a:schemeClr val="accent1"/>
                </a:solidFill>
                <a:effectLst/>
                <a:uLnTx/>
                <a:uFillTx/>
                <a:sym typeface="Avenir Book"/>
              </a:rPr>
              <a:t>cm</a:t>
            </a:r>
            <a:r>
              <a:rPr kumimoji="0" lang="en-US" i="0" u="none" strike="noStrike" kern="0" cap="none" spc="0" normalizeH="0" baseline="30000" noProof="0" dirty="0">
                <a:ln>
                  <a:noFill/>
                </a:ln>
                <a:solidFill>
                  <a:schemeClr val="accent1"/>
                </a:solidFill>
                <a:effectLst/>
                <a:uLnTx/>
                <a:uFillTx/>
                <a:sym typeface="Avenir Book"/>
              </a:rPr>
              <a:t>-2</a:t>
            </a:r>
            <a:r>
              <a:rPr kumimoji="0" lang="en-US" i="0" u="none" strike="noStrike" kern="0" cap="none" spc="0" normalizeH="0" baseline="0" noProof="0" dirty="0">
                <a:ln>
                  <a:noFill/>
                </a:ln>
                <a:solidFill>
                  <a:schemeClr val="accent1"/>
                </a:solidFill>
                <a:effectLst/>
                <a:uLnTx/>
                <a:uFillTx/>
                <a:sym typeface="Avenir Book"/>
              </a:rPr>
              <a:t> s</a:t>
            </a:r>
            <a:r>
              <a:rPr kumimoji="0" lang="en-US" i="0" u="none" strike="noStrike" kern="0" cap="none" spc="0" normalizeH="0" baseline="30000" noProof="0" dirty="0">
                <a:ln>
                  <a:noFill/>
                </a:ln>
                <a:solidFill>
                  <a:schemeClr val="accent1"/>
                </a:solidFill>
                <a:effectLst/>
                <a:uLnTx/>
                <a:uFillTx/>
                <a:sym typeface="Avenir Book"/>
              </a:rPr>
              <a:t>-1</a:t>
            </a:r>
            <a:r>
              <a:rPr kumimoji="0" lang="en-US" i="0" u="none" strike="noStrike" kern="1200" cap="none" spc="0" normalizeH="0" baseline="0" noProof="0" dirty="0">
                <a:ln>
                  <a:noFill/>
                </a:ln>
                <a:solidFill>
                  <a:schemeClr val="accent1"/>
                </a:solidFill>
                <a:effectLst/>
                <a:uLnTx/>
                <a:uFillTx/>
                <a:sym typeface="Avenir Book"/>
              </a:rPr>
              <a:t>– Reoptimizing Injectors. Two interaction points. Study at 250 GeV</a:t>
            </a:r>
            <a:endParaRPr lang="en-US" dirty="0">
              <a:solidFill>
                <a:schemeClr val="accent1"/>
              </a:solidFill>
              <a:sym typeface="Avenir Book"/>
            </a:endParaRPr>
          </a:p>
          <a:p>
            <a:pPr marR="0" lvl="0" algn="r" defTabSz="457200" rtl="0" eaLnBrk="0" fontAlgn="base" latinLnBrk="0" hangingPunct="0">
              <a:lnSpc>
                <a:spcPct val="100000"/>
              </a:lnSpc>
              <a:spcBef>
                <a:spcPct val="0"/>
              </a:spcBef>
              <a:spcAft>
                <a:spcPct val="0"/>
              </a:spcAft>
              <a:buClrTx/>
              <a:buSzTx/>
              <a:tabLst/>
              <a:defRPr/>
            </a:pPr>
            <a:r>
              <a:rPr lang="en-US" dirty="0">
                <a:solidFill>
                  <a:schemeClr val="accent1"/>
                </a:solidFill>
                <a:sym typeface="Avenir Book"/>
              </a:rPr>
              <a:t>  </a:t>
            </a:r>
          </a:p>
        </p:txBody>
      </p:sp>
      <p:sp>
        <p:nvSpPr>
          <p:cNvPr id="14" name="TextBox 13">
            <a:extLst>
              <a:ext uri="{FF2B5EF4-FFF2-40B4-BE49-F238E27FC236}">
                <a16:creationId xmlns:a16="http://schemas.microsoft.com/office/drawing/2014/main" id="{6FB5E620-6D5F-1BA2-4F4C-249419B4E611}"/>
              </a:ext>
            </a:extLst>
          </p:cNvPr>
          <p:cNvSpPr txBox="1"/>
          <p:nvPr/>
        </p:nvSpPr>
        <p:spPr>
          <a:xfrm>
            <a:off x="7676249" y="4485506"/>
            <a:ext cx="3771924" cy="1754326"/>
          </a:xfrm>
          <a:prstGeom prst="rect">
            <a:avLst/>
          </a:prstGeom>
          <a:solidFill>
            <a:schemeClr val="bg1"/>
          </a:solidFill>
          <a:ln>
            <a:noFill/>
          </a:ln>
        </p:spPr>
        <p:txBody>
          <a:bodyPr wrap="square">
            <a:spAutoFit/>
          </a:bodyPr>
          <a:lstStyle/>
          <a:p>
            <a:pPr marR="0" lvl="0" defTabSz="457200" rtl="0" eaLnBrk="0" fontAlgn="base" latinLnBrk="0" hangingPunct="0">
              <a:lnSpc>
                <a:spcPct val="100000"/>
              </a:lnSpc>
              <a:spcBef>
                <a:spcPct val="0"/>
              </a:spcBef>
              <a:spcAft>
                <a:spcPct val="0"/>
              </a:spcAft>
              <a:buClrTx/>
              <a:buSzTx/>
              <a:tabLst/>
              <a:defRPr/>
            </a:pPr>
            <a:r>
              <a:rPr kumimoji="0" lang="en-US" sz="1600" b="0" i="0" u="none" strike="noStrike" kern="1200" cap="none" spc="0" normalizeH="0" baseline="0" noProof="0" dirty="0">
                <a:ln>
                  <a:noFill/>
                </a:ln>
                <a:solidFill>
                  <a:schemeClr val="accent1"/>
                </a:solidFill>
                <a:effectLst/>
                <a:uLnTx/>
                <a:uFillTx/>
                <a:sym typeface="Avenir Book"/>
              </a:rPr>
              <a:t>Improving the </a:t>
            </a:r>
            <a:r>
              <a:rPr kumimoji="0" lang="en-US" sz="1600" b="1" i="0" u="none" strike="noStrike" kern="1200" cap="none" spc="0" normalizeH="0" baseline="0" noProof="0" dirty="0">
                <a:ln>
                  <a:noFill/>
                </a:ln>
                <a:solidFill>
                  <a:schemeClr val="accent1"/>
                </a:solidFill>
                <a:effectLst/>
                <a:uLnTx/>
                <a:uFillTx/>
                <a:sym typeface="Avenir Book"/>
              </a:rPr>
              <a:t>power efficiency </a:t>
            </a:r>
            <a:r>
              <a:rPr kumimoji="0" lang="en-US" sz="1600" b="0" i="0" u="none" strike="noStrike" kern="1200" cap="none" spc="0" normalizeH="0" baseline="0" noProof="0" dirty="0">
                <a:ln>
                  <a:noFill/>
                </a:ln>
                <a:solidFill>
                  <a:schemeClr val="accent1"/>
                </a:solidFill>
                <a:effectLst/>
                <a:uLnTx/>
                <a:uFillTx/>
                <a:sym typeface="Avenir Book"/>
              </a:rPr>
              <a:t>for both the initial phase (already in Snowmass report) and at high energies, including more </a:t>
            </a:r>
            <a:r>
              <a:rPr kumimoji="0" lang="en-US" sz="1600" b="1" i="0" u="none" strike="noStrike" kern="1200" cap="none" spc="0" normalizeH="0" baseline="0" noProof="0" dirty="0">
                <a:ln>
                  <a:noFill/>
                </a:ln>
                <a:solidFill>
                  <a:schemeClr val="accent1"/>
                </a:solidFill>
                <a:effectLst/>
                <a:uLnTx/>
                <a:uFillTx/>
                <a:sym typeface="Avenir Book"/>
              </a:rPr>
              <a:t>general sustainability studies</a:t>
            </a:r>
            <a:r>
              <a:rPr kumimoji="0" lang="en-US" sz="1600" b="0" i="0" u="none" strike="noStrike" kern="1200" cap="none" spc="0" normalizeH="0" baseline="0" noProof="0" dirty="0">
                <a:ln>
                  <a:noFill/>
                </a:ln>
                <a:solidFill>
                  <a:schemeClr val="accent1"/>
                </a:solidFill>
                <a:effectLst/>
                <a:uLnTx/>
                <a:uFillTx/>
                <a:sym typeface="Avenir Book"/>
              </a:rPr>
              <a:t> (in many cases done together with ILC – see later)</a:t>
            </a:r>
          </a:p>
          <a:p>
            <a:pPr marR="0" lvl="0" defTabSz="457200" rtl="0" eaLnBrk="0" fontAlgn="base" latinLnBrk="0" hangingPunct="0">
              <a:lnSpc>
                <a:spcPct val="100000"/>
              </a:lnSpc>
              <a:spcBef>
                <a:spcPct val="0"/>
              </a:spcBef>
              <a:spcAft>
                <a:spcPct val="0"/>
              </a:spcAft>
              <a:buClrTx/>
              <a:buSzTx/>
              <a:tabLst/>
              <a:defRPr/>
            </a:pPr>
            <a:endParaRPr lang="en-US" sz="1200" dirty="0">
              <a:solidFill>
                <a:schemeClr val="accent1"/>
              </a:solidFill>
              <a:sym typeface="Avenir Book"/>
            </a:endParaRPr>
          </a:p>
        </p:txBody>
      </p:sp>
    </p:spTree>
    <p:extLst>
      <p:ext uri="{BB962C8B-B14F-4D97-AF65-F5344CB8AC3E}">
        <p14:creationId xmlns:p14="http://schemas.microsoft.com/office/powerpoint/2010/main" val="1972574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63CA4-502A-77C0-CCCC-3CE219209869}"/>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07AA7EC-FABC-2129-59B1-1797CD3E6D52}"/>
              </a:ext>
            </a:extLst>
          </p:cNvPr>
          <p:cNvSpPr>
            <a:spLocks noGrp="1"/>
          </p:cNvSpPr>
          <p:nvPr>
            <p:ph type="sldNum" sz="quarter" idx="12"/>
          </p:nvPr>
        </p:nvSpPr>
        <p:spPr>
          <a:xfrm>
            <a:off x="11107546" y="6239832"/>
            <a:ext cx="681254" cy="365125"/>
          </a:xfrm>
        </p:spPr>
        <p:txBody>
          <a:bodyPr/>
          <a:lstStyle/>
          <a:p>
            <a:fld id="{36B5EA5A-BC32-A742-B11B-8E7414D5B535}" type="slidenum">
              <a:rPr lang="en-US" smtClean="0">
                <a:solidFill>
                  <a:schemeClr val="accent1"/>
                </a:solidFill>
              </a:rPr>
              <a:pPr/>
              <a:t>15</a:t>
            </a:fld>
            <a:endParaRPr lang="en-US" dirty="0">
              <a:solidFill>
                <a:schemeClr val="accent1"/>
              </a:solidFill>
            </a:endParaRPr>
          </a:p>
        </p:txBody>
      </p:sp>
      <p:sp>
        <p:nvSpPr>
          <p:cNvPr id="2" name="Title 1">
            <a:extLst>
              <a:ext uri="{FF2B5EF4-FFF2-40B4-BE49-F238E27FC236}">
                <a16:creationId xmlns:a16="http://schemas.microsoft.com/office/drawing/2014/main" id="{14EC5ABC-3934-D31F-8764-C47FDB5B48D1}"/>
              </a:ext>
            </a:extLst>
          </p:cNvPr>
          <p:cNvSpPr>
            <a:spLocks noGrp="1"/>
          </p:cNvSpPr>
          <p:nvPr>
            <p:ph type="title" idx="4294967295"/>
          </p:nvPr>
        </p:nvSpPr>
        <p:spPr>
          <a:xfrm>
            <a:off x="479376" y="333375"/>
            <a:ext cx="11309423" cy="554038"/>
          </a:xfrm>
        </p:spPr>
        <p:txBody>
          <a:bodyPr/>
          <a:lstStyle/>
          <a:p>
            <a:pPr algn="ctr"/>
            <a:r>
              <a:rPr lang="en-GB" sz="3200" b="0" dirty="0"/>
              <a:t>On-going and recent CLIC studies</a:t>
            </a:r>
          </a:p>
        </p:txBody>
      </p:sp>
      <p:pic>
        <p:nvPicPr>
          <p:cNvPr id="7" name="Picture 6">
            <a:extLst>
              <a:ext uri="{FF2B5EF4-FFF2-40B4-BE49-F238E27FC236}">
                <a16:creationId xmlns:a16="http://schemas.microsoft.com/office/drawing/2014/main" id="{88015A6A-0B66-E766-2A25-1F54D47677C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7188" y="1196752"/>
            <a:ext cx="4753148" cy="4377262"/>
          </a:xfrm>
          <a:prstGeom prst="rect">
            <a:avLst/>
          </a:prstGeom>
        </p:spPr>
      </p:pic>
      <p:sp>
        <p:nvSpPr>
          <p:cNvPr id="10" name="TextBox 9">
            <a:extLst>
              <a:ext uri="{FF2B5EF4-FFF2-40B4-BE49-F238E27FC236}">
                <a16:creationId xmlns:a16="http://schemas.microsoft.com/office/drawing/2014/main" id="{C4F5CC5C-2E1C-E3D4-B131-23438929B52F}"/>
              </a:ext>
            </a:extLst>
          </p:cNvPr>
          <p:cNvSpPr txBox="1"/>
          <p:nvPr/>
        </p:nvSpPr>
        <p:spPr>
          <a:xfrm>
            <a:off x="304789" y="1196752"/>
            <a:ext cx="3342939" cy="1815882"/>
          </a:xfrm>
          <a:prstGeom prst="rect">
            <a:avLst/>
          </a:prstGeom>
          <a:noFill/>
          <a:ln>
            <a:noFill/>
          </a:ln>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1600" b="1" i="0" u="none" strike="noStrike" kern="1200" cap="none" spc="0" normalizeH="0" baseline="0" noProof="0" dirty="0">
                <a:ln>
                  <a:noFill/>
                </a:ln>
                <a:effectLst/>
                <a:uLnTx/>
                <a:uFillTx/>
                <a:sym typeface="Avenir Book"/>
              </a:rPr>
              <a:t>The X-band technology readiness </a:t>
            </a:r>
            <a:r>
              <a:rPr kumimoji="0" lang="en-US" sz="1600" b="0" i="0" u="none" strike="noStrike" kern="1200" cap="none" spc="0" normalizeH="0" baseline="0" noProof="0" dirty="0">
                <a:ln>
                  <a:noFill/>
                </a:ln>
                <a:solidFill>
                  <a:schemeClr val="accent1"/>
                </a:solidFill>
                <a:effectLst/>
                <a:uLnTx/>
                <a:uFillTx/>
                <a:sym typeface="Avenir Book"/>
              </a:rPr>
              <a:t>for the 380 GeV CLIC initial phase - manufacturability and developments</a:t>
            </a:r>
            <a:r>
              <a:rPr lang="en-US" sz="1600" dirty="0">
                <a:solidFill>
                  <a:schemeClr val="accent1"/>
                </a:solidFill>
                <a:sym typeface="Avenir Book"/>
              </a:rPr>
              <a:t> driven by use in small compact accelerators for industrial experience (see examples in the following slides)</a:t>
            </a:r>
          </a:p>
        </p:txBody>
      </p:sp>
    </p:spTree>
    <p:extLst>
      <p:ext uri="{BB962C8B-B14F-4D97-AF65-F5344CB8AC3E}">
        <p14:creationId xmlns:p14="http://schemas.microsoft.com/office/powerpoint/2010/main" val="983766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86FAC7-6F9F-4065-0EEC-C4FA3CF7C245}"/>
              </a:ext>
            </a:extLst>
          </p:cNvPr>
          <p:cNvSpPr>
            <a:spLocks noGrp="1"/>
          </p:cNvSpPr>
          <p:nvPr>
            <p:ph type="title"/>
          </p:nvPr>
        </p:nvSpPr>
        <p:spPr/>
        <p:txBody>
          <a:bodyPr/>
          <a:lstStyle/>
          <a:p>
            <a:r>
              <a:rPr lang="en-US" dirty="0">
                <a:solidFill>
                  <a:schemeClr val="tx1">
                    <a:lumMod val="75000"/>
                  </a:schemeClr>
                </a:solidFill>
                <a:latin typeface="+mn-lt"/>
              </a:rPr>
              <a:t>X-band RF technology readiness</a:t>
            </a:r>
            <a:endParaRPr lang="en-US" dirty="0">
              <a:solidFill>
                <a:srgbClr val="BB359F"/>
              </a:solidFill>
              <a:latin typeface="+mn-lt"/>
            </a:endParaRPr>
          </a:p>
        </p:txBody>
      </p:sp>
      <p:sp>
        <p:nvSpPr>
          <p:cNvPr id="6" name="Slide Number Placeholder 5">
            <a:extLst>
              <a:ext uri="{FF2B5EF4-FFF2-40B4-BE49-F238E27FC236}">
                <a16:creationId xmlns:a16="http://schemas.microsoft.com/office/drawing/2014/main" id="{1B8D8FA6-EBCD-4DD5-7764-AC9EF087ED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50" b="1"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850" b="1" i="0" u="none" strike="noStrike" kern="1200" cap="none" spc="0" normalizeH="0" baseline="0" noProof="0" dirty="0">
              <a:ln>
                <a:noFill/>
              </a:ln>
              <a:solidFill>
                <a:srgbClr val="0033A0"/>
              </a:solidFill>
              <a:effectLst/>
              <a:uLnTx/>
              <a:uFillTx/>
              <a:latin typeface="Arial"/>
              <a:ea typeface="+mn-ea"/>
              <a:cs typeface="+mn-cs"/>
            </a:endParaRPr>
          </a:p>
        </p:txBody>
      </p:sp>
      <p:pic>
        <p:nvPicPr>
          <p:cNvPr id="9" name="Picture 1">
            <a:extLst>
              <a:ext uri="{FF2B5EF4-FFF2-40B4-BE49-F238E27FC236}">
                <a16:creationId xmlns:a16="http://schemas.microsoft.com/office/drawing/2014/main" id="{98E9ECA8-24EB-02CD-AFE4-AC4A426750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919" y="1254372"/>
            <a:ext cx="8028086" cy="364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681A55CC-4306-957D-434C-8017D92FB3A3}"/>
              </a:ext>
            </a:extLst>
          </p:cNvPr>
          <p:cNvSpPr txBox="1"/>
          <p:nvPr/>
        </p:nvSpPr>
        <p:spPr>
          <a:xfrm>
            <a:off x="8436074" y="1438087"/>
            <a:ext cx="3603526" cy="427809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Compact Linacs have many uses: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As part of research accelerators (e.g. in FELs as main technology or special elements), or in medical or industrial linacs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Many/most of these developments are driven by CLIC collaborators, for their ”local” applications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Main benefits for CLIC: much strengthened industrial base and strong increase in  research/experience on/with X-band technology and associated components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 </a:t>
            </a:r>
          </a:p>
        </p:txBody>
      </p:sp>
    </p:spTree>
    <p:extLst>
      <p:ext uri="{BB962C8B-B14F-4D97-AF65-F5344CB8AC3E}">
        <p14:creationId xmlns:p14="http://schemas.microsoft.com/office/powerpoint/2010/main" val="3865426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A00ED3-ADD1-3B05-A461-C6F6B0DB623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84C242D-9542-7B41-AC3B-B75FCF956D2E}"/>
              </a:ext>
            </a:extLst>
          </p:cNvPr>
          <p:cNvSpPr>
            <a:spLocks noGrp="1"/>
          </p:cNvSpPr>
          <p:nvPr>
            <p:ph type="title"/>
          </p:nvPr>
        </p:nvSpPr>
        <p:spPr/>
        <p:txBody>
          <a:bodyPr/>
          <a:lstStyle/>
          <a:p>
            <a:r>
              <a:rPr lang="en-US" dirty="0">
                <a:solidFill>
                  <a:schemeClr val="tx1">
                    <a:lumMod val="75000"/>
                  </a:schemeClr>
                </a:solidFill>
                <a:latin typeface="+mn-lt"/>
              </a:rPr>
              <a:t>X-band RF technology readiness</a:t>
            </a:r>
            <a:endParaRPr lang="en-US" dirty="0">
              <a:solidFill>
                <a:srgbClr val="BB359F"/>
              </a:solidFill>
              <a:latin typeface="+mn-lt"/>
            </a:endParaRPr>
          </a:p>
        </p:txBody>
      </p:sp>
      <p:sp>
        <p:nvSpPr>
          <p:cNvPr id="4" name="Date Placeholder 3">
            <a:extLst>
              <a:ext uri="{FF2B5EF4-FFF2-40B4-BE49-F238E27FC236}">
                <a16:creationId xmlns:a16="http://schemas.microsoft.com/office/drawing/2014/main" id="{93647038-3975-292B-4EDC-BE953C0F54E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33A0"/>
                </a:solidFill>
                <a:effectLst/>
                <a:uLnTx/>
                <a:uFillTx/>
                <a:latin typeface="Arial"/>
                <a:ea typeface="+mn-ea"/>
                <a:cs typeface="+mn-cs"/>
              </a:rPr>
              <a:t>19th July 2024</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6D5E431E-5814-1262-6E61-3E1BC012E8B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50" b="1"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850" b="1" i="0" u="none" strike="noStrike" kern="1200" cap="none" spc="0" normalizeH="0" baseline="0" noProof="0" dirty="0">
              <a:ln>
                <a:noFill/>
              </a:ln>
              <a:solidFill>
                <a:srgbClr val="0033A0"/>
              </a:solidFill>
              <a:effectLst/>
              <a:uLnTx/>
              <a:uFillTx/>
              <a:latin typeface="Arial"/>
              <a:ea typeface="+mn-ea"/>
              <a:cs typeface="+mn-cs"/>
            </a:endParaRPr>
          </a:p>
        </p:txBody>
      </p:sp>
      <p:pic>
        <p:nvPicPr>
          <p:cNvPr id="17" name="Picture 16">
            <a:extLst>
              <a:ext uri="{FF2B5EF4-FFF2-40B4-BE49-F238E27FC236}">
                <a16:creationId xmlns:a16="http://schemas.microsoft.com/office/drawing/2014/main" id="{C4BB7CE8-D00E-3139-7ABE-7A9269D38DCD}"/>
              </a:ext>
            </a:extLst>
          </p:cNvPr>
          <p:cNvPicPr>
            <a:picLocks noChangeAspect="1"/>
          </p:cNvPicPr>
          <p:nvPr/>
        </p:nvPicPr>
        <p:blipFill>
          <a:blip r:embed="rId3"/>
          <a:stretch>
            <a:fillRect/>
          </a:stretch>
        </p:blipFill>
        <p:spPr>
          <a:xfrm>
            <a:off x="1271464" y="1038028"/>
            <a:ext cx="9107593" cy="4781943"/>
          </a:xfrm>
          <a:prstGeom prst="rect">
            <a:avLst/>
          </a:prstGeom>
        </p:spPr>
      </p:pic>
    </p:spTree>
    <p:extLst>
      <p:ext uri="{BB962C8B-B14F-4D97-AF65-F5344CB8AC3E}">
        <p14:creationId xmlns:p14="http://schemas.microsoft.com/office/powerpoint/2010/main" val="3921802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1C5F322-4BF1-BEA0-16CA-FD8E1080206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33A0"/>
                </a:solidFill>
                <a:effectLst/>
                <a:uLnTx/>
                <a:uFillTx/>
                <a:latin typeface="Arial"/>
                <a:ea typeface="+mn-ea"/>
                <a:cs typeface="+mn-cs"/>
              </a:rPr>
              <a:t>19th July 2024</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44B37394-A9A5-E7E4-560A-8B30CBCBA9F1}"/>
              </a:ext>
            </a:extLst>
          </p:cNvPr>
          <p:cNvSpPr>
            <a:spLocks noGrp="1"/>
          </p:cNvSpPr>
          <p:nvPr>
            <p:ph type="ftr" sz="quarter" idx="11"/>
          </p:nvPr>
        </p:nvSpPr>
        <p:spPr>
          <a:xfrm>
            <a:off x="1145352" y="6424993"/>
            <a:ext cx="790974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Laurence Wroe | Compact Electron Linacs for Research, Medical, and Industrial Application: (</a:t>
            </a:r>
            <a:r>
              <a:rPr kumimoji="0" lang="en-US" sz="1000" b="0" i="0" u="none" strike="noStrike" kern="1200" cap="none" spc="0" normalizeH="0" baseline="0" noProof="0" dirty="0">
                <a:ln>
                  <a:noFill/>
                </a:ln>
                <a:solidFill>
                  <a:srgbClr val="0033A0"/>
                </a:solidFill>
                <a:effectLst/>
                <a:uLnTx/>
                <a:uFillTx/>
                <a:latin typeface="Arial"/>
                <a:ea typeface="+mn-ea"/>
                <a:cs typeface="+mn-cs"/>
                <a:hlinkClick r:id="rId3"/>
              </a:rPr>
              <a:t>https://indico.cern.ch/event/1291157/contributions/5890088/attachments/2899569/5084489/240719_Wroe_ICHEP.pdf</a:t>
            </a:r>
            <a:r>
              <a:rPr kumimoji="0" lang="en-US" sz="1000" b="0" i="0" u="none" strike="noStrike" kern="1200" cap="none" spc="0" normalizeH="0" baseline="0" noProof="0" dirty="0">
                <a:ln>
                  <a:noFill/>
                </a:ln>
                <a:solidFill>
                  <a:srgbClr val="0033A0"/>
                </a:solidFill>
                <a:effectLst/>
                <a:uLnTx/>
                <a:uFillTx/>
                <a:latin typeface="Arial"/>
                <a:ea typeface="+mn-ea"/>
                <a:cs typeface="+mn-cs"/>
              </a:rPr>
              <a:t>) </a:t>
            </a:r>
          </a:p>
        </p:txBody>
      </p:sp>
      <p:sp>
        <p:nvSpPr>
          <p:cNvPr id="6" name="Slide Number Placeholder 5">
            <a:extLst>
              <a:ext uri="{FF2B5EF4-FFF2-40B4-BE49-F238E27FC236}">
                <a16:creationId xmlns:a16="http://schemas.microsoft.com/office/drawing/2014/main" id="{1B8D8FA6-EBCD-4DD5-7764-AC9EF087ED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50" b="1"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850" b="1" i="0" u="none" strike="noStrike" kern="1200" cap="none" spc="0" normalizeH="0" baseline="0" noProof="0" dirty="0">
              <a:ln>
                <a:noFill/>
              </a:ln>
              <a:solidFill>
                <a:srgbClr val="0033A0"/>
              </a:solidFill>
              <a:effectLst/>
              <a:uLnTx/>
              <a:uFillTx/>
              <a:latin typeface="Arial"/>
              <a:ea typeface="+mn-ea"/>
              <a:cs typeface="+mn-cs"/>
            </a:endParaRPr>
          </a:p>
        </p:txBody>
      </p:sp>
      <p:pic>
        <p:nvPicPr>
          <p:cNvPr id="8" name="Picture 7">
            <a:extLst>
              <a:ext uri="{FF2B5EF4-FFF2-40B4-BE49-F238E27FC236}">
                <a16:creationId xmlns:a16="http://schemas.microsoft.com/office/drawing/2014/main" id="{A45672EE-07F9-F787-ACA8-E9F9F02E92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3541" y="330748"/>
            <a:ext cx="5179602" cy="2659195"/>
          </a:xfrm>
          <a:prstGeom prst="rect">
            <a:avLst/>
          </a:prstGeom>
          <a:ln>
            <a:solidFill>
              <a:schemeClr val="accent1"/>
            </a:solidFill>
          </a:ln>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31623C97-49B6-1A2B-9D0A-5E7A8227C81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3541" y="3221828"/>
            <a:ext cx="5179602" cy="2691665"/>
          </a:xfrm>
          <a:prstGeom prst="rect">
            <a:avLst/>
          </a:prstGeom>
          <a:effectLst>
            <a:outerShdw blurRad="63500" sx="102000" sy="102000" algn="ctr" rotWithShape="0">
              <a:prstClr val="black">
                <a:alpha val="40000"/>
              </a:prstClr>
            </a:outerShdw>
          </a:effectLst>
        </p:spPr>
      </p:pic>
      <p:pic>
        <p:nvPicPr>
          <p:cNvPr id="16" name="Picture 15">
            <a:extLst>
              <a:ext uri="{FF2B5EF4-FFF2-40B4-BE49-F238E27FC236}">
                <a16:creationId xmlns:a16="http://schemas.microsoft.com/office/drawing/2014/main" id="{AB7FB13E-832B-EA2B-1FB2-79F6151723A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68571" y="3210887"/>
            <a:ext cx="5179602" cy="2691664"/>
          </a:xfrm>
          <a:prstGeom prst="rect">
            <a:avLst/>
          </a:prstGeom>
          <a:effectLst>
            <a:outerShdw blurRad="63500" sx="102000" sy="102000" algn="ctr" rotWithShape="0">
              <a:prstClr val="black">
                <a:alpha val="40000"/>
              </a:prstClr>
            </a:outerShdw>
          </a:effectLst>
        </p:spPr>
      </p:pic>
      <p:pic>
        <p:nvPicPr>
          <p:cNvPr id="17" name="Picture 16">
            <a:extLst>
              <a:ext uri="{FF2B5EF4-FFF2-40B4-BE49-F238E27FC236}">
                <a16:creationId xmlns:a16="http://schemas.microsoft.com/office/drawing/2014/main" id="{09DA504A-788A-ECC4-D8A7-B50C7C0C649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68571" y="330748"/>
            <a:ext cx="5179602" cy="2691664"/>
          </a:xfrm>
          <a:prstGeom prst="rect">
            <a:avLst/>
          </a:prstGeom>
          <a:solidFill>
            <a:schemeClr val="tx1">
              <a:lumMod val="20000"/>
              <a:lumOff val="80000"/>
            </a:schemeClr>
          </a:solidFill>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948722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F29DDE-E4F3-40F0-56A1-6E96980915C2}"/>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75272DE-C416-ED5C-FB1E-12C34087AD55}"/>
              </a:ext>
            </a:extLst>
          </p:cNvPr>
          <p:cNvSpPr>
            <a:spLocks noGrp="1"/>
          </p:cNvSpPr>
          <p:nvPr>
            <p:ph type="sldNum" sz="quarter" idx="12"/>
          </p:nvPr>
        </p:nvSpPr>
        <p:spPr>
          <a:xfrm>
            <a:off x="11107546" y="6239832"/>
            <a:ext cx="681254" cy="365125"/>
          </a:xfrm>
        </p:spPr>
        <p:txBody>
          <a:bodyPr/>
          <a:lstStyle/>
          <a:p>
            <a:fld id="{36B5EA5A-BC32-A742-B11B-8E7414D5B535}" type="slidenum">
              <a:rPr lang="en-US" smtClean="0">
                <a:solidFill>
                  <a:schemeClr val="accent1"/>
                </a:solidFill>
              </a:rPr>
              <a:pPr/>
              <a:t>19</a:t>
            </a:fld>
            <a:endParaRPr lang="en-US" dirty="0">
              <a:solidFill>
                <a:schemeClr val="accent1"/>
              </a:solidFill>
            </a:endParaRPr>
          </a:p>
        </p:txBody>
      </p:sp>
      <p:sp>
        <p:nvSpPr>
          <p:cNvPr id="2" name="Title 1">
            <a:extLst>
              <a:ext uri="{FF2B5EF4-FFF2-40B4-BE49-F238E27FC236}">
                <a16:creationId xmlns:a16="http://schemas.microsoft.com/office/drawing/2014/main" id="{0D3081A5-C8D3-1E1E-0883-C959CC2276F6}"/>
              </a:ext>
            </a:extLst>
          </p:cNvPr>
          <p:cNvSpPr>
            <a:spLocks noGrp="1"/>
          </p:cNvSpPr>
          <p:nvPr>
            <p:ph type="title" idx="4294967295"/>
          </p:nvPr>
        </p:nvSpPr>
        <p:spPr>
          <a:xfrm>
            <a:off x="479376" y="333375"/>
            <a:ext cx="11309423" cy="554038"/>
          </a:xfrm>
        </p:spPr>
        <p:txBody>
          <a:bodyPr/>
          <a:lstStyle/>
          <a:p>
            <a:pPr algn="ctr"/>
            <a:r>
              <a:rPr lang="en-GB" sz="3200" b="0" dirty="0"/>
              <a:t>On-going and recent CLIC studies</a:t>
            </a:r>
          </a:p>
        </p:txBody>
      </p:sp>
      <p:pic>
        <p:nvPicPr>
          <p:cNvPr id="7" name="Picture 6">
            <a:extLst>
              <a:ext uri="{FF2B5EF4-FFF2-40B4-BE49-F238E27FC236}">
                <a16:creationId xmlns:a16="http://schemas.microsoft.com/office/drawing/2014/main" id="{5C2B8FB2-0470-5E3D-C6F0-5B17E17E47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7188" y="1196752"/>
            <a:ext cx="4753148" cy="4377262"/>
          </a:xfrm>
          <a:prstGeom prst="rect">
            <a:avLst/>
          </a:prstGeom>
        </p:spPr>
      </p:pic>
      <p:sp>
        <p:nvSpPr>
          <p:cNvPr id="12" name="TextBox 11">
            <a:extLst>
              <a:ext uri="{FF2B5EF4-FFF2-40B4-BE49-F238E27FC236}">
                <a16:creationId xmlns:a16="http://schemas.microsoft.com/office/drawing/2014/main" id="{901DA4DB-16CA-1A4A-9E7F-0156C6D14510}"/>
              </a:ext>
            </a:extLst>
          </p:cNvPr>
          <p:cNvSpPr txBox="1"/>
          <p:nvPr/>
        </p:nvSpPr>
        <p:spPr>
          <a:xfrm>
            <a:off x="7224216" y="1232656"/>
            <a:ext cx="4418778" cy="1477328"/>
          </a:xfrm>
          <a:prstGeom prst="rect">
            <a:avLst/>
          </a:prstGeom>
          <a:noFill/>
          <a:ln>
            <a:noFill/>
          </a:ln>
        </p:spPr>
        <p:txBody>
          <a:bodyPr wrap="square">
            <a:spAutoFit/>
          </a:bodyPr>
          <a:lstStyle/>
          <a:p>
            <a:pPr marR="0" lvl="0" algn="r" defTabSz="457200" rtl="0" eaLnBrk="0" fontAlgn="base" latinLnBrk="0" hangingPunct="0">
              <a:lnSpc>
                <a:spcPct val="100000"/>
              </a:lnSpc>
              <a:spcBef>
                <a:spcPct val="0"/>
              </a:spcBef>
              <a:spcAft>
                <a:spcPct val="0"/>
              </a:spcAft>
              <a:buClrTx/>
              <a:buSzTx/>
              <a:tabLst/>
              <a:defRPr/>
            </a:pPr>
            <a:r>
              <a:rPr lang="en-US" b="1" dirty="0">
                <a:solidFill>
                  <a:schemeClr val="accent1"/>
                </a:solidFill>
                <a:sym typeface="Avenir Book"/>
              </a:rPr>
              <a:t>Beam dynamics and design</a:t>
            </a:r>
            <a:r>
              <a:rPr lang="en-US" dirty="0">
                <a:solidFill>
                  <a:schemeClr val="accent1"/>
                </a:solidFill>
                <a:sym typeface="Avenir Book"/>
              </a:rPr>
              <a:t>. </a:t>
            </a:r>
            <a:r>
              <a:rPr kumimoji="0" lang="en-US" i="0" u="none" strike="noStrike" kern="1200" cap="none" spc="0" normalizeH="0" baseline="0" noProof="0" dirty="0">
                <a:ln>
                  <a:noFill/>
                </a:ln>
                <a:solidFill>
                  <a:schemeClr val="accent1"/>
                </a:solidFill>
                <a:effectLst/>
                <a:uLnTx/>
                <a:uFillTx/>
                <a:sym typeface="Avenir Book"/>
              </a:rPr>
              <a:t>Optimizing </a:t>
            </a:r>
            <a:r>
              <a:rPr lang="en-US" dirty="0">
                <a:solidFill>
                  <a:schemeClr val="accent1"/>
                </a:solidFill>
                <a:sym typeface="Avenir Book"/>
              </a:rPr>
              <a:t>luminosity</a:t>
            </a:r>
            <a:r>
              <a:rPr kumimoji="0" lang="en-US" i="0" u="none" strike="noStrike" kern="1200" cap="none" spc="0" normalizeH="0" baseline="0" noProof="0" dirty="0">
                <a:ln>
                  <a:noFill/>
                </a:ln>
                <a:solidFill>
                  <a:schemeClr val="accent1"/>
                </a:solidFill>
                <a:effectLst/>
                <a:uLnTx/>
                <a:uFillTx/>
                <a:sym typeface="Avenir Book"/>
              </a:rPr>
              <a:t> at 380 GeV at 2.3 </a:t>
            </a:r>
            <a:r>
              <a:rPr kumimoji="0" lang="en-US" i="0" u="none" strike="noStrike" kern="0" cap="none" spc="0" normalizeH="0" baseline="0" noProof="0" dirty="0">
                <a:ln>
                  <a:noFill/>
                </a:ln>
                <a:solidFill>
                  <a:schemeClr val="accent1"/>
                </a:solidFill>
                <a:effectLst/>
                <a:uLnTx/>
                <a:uFillTx/>
                <a:sym typeface="Avenir Book"/>
              </a:rPr>
              <a:t>x 10</a:t>
            </a:r>
            <a:r>
              <a:rPr kumimoji="0" lang="en-US" i="0" u="none" strike="noStrike" kern="0" cap="none" spc="0" normalizeH="0" baseline="30000" noProof="0" dirty="0">
                <a:ln>
                  <a:noFill/>
                </a:ln>
                <a:solidFill>
                  <a:schemeClr val="accent1"/>
                </a:solidFill>
                <a:effectLst/>
                <a:uLnTx/>
                <a:uFillTx/>
                <a:sym typeface="Avenir Book"/>
              </a:rPr>
              <a:t>34 </a:t>
            </a:r>
            <a:r>
              <a:rPr kumimoji="0" lang="en-US" i="0" u="none" strike="noStrike" kern="0" cap="none" spc="0" normalizeH="0" baseline="0" noProof="0" dirty="0">
                <a:ln>
                  <a:noFill/>
                </a:ln>
                <a:solidFill>
                  <a:schemeClr val="accent1"/>
                </a:solidFill>
                <a:effectLst/>
                <a:uLnTx/>
                <a:uFillTx/>
                <a:sym typeface="Avenir Book"/>
              </a:rPr>
              <a:t>cm</a:t>
            </a:r>
            <a:r>
              <a:rPr kumimoji="0" lang="en-US" i="0" u="none" strike="noStrike" kern="0" cap="none" spc="0" normalizeH="0" baseline="30000" noProof="0" dirty="0">
                <a:ln>
                  <a:noFill/>
                </a:ln>
                <a:solidFill>
                  <a:schemeClr val="accent1"/>
                </a:solidFill>
                <a:effectLst/>
                <a:uLnTx/>
                <a:uFillTx/>
                <a:sym typeface="Avenir Book"/>
              </a:rPr>
              <a:t>-2</a:t>
            </a:r>
            <a:r>
              <a:rPr kumimoji="0" lang="en-US" i="0" u="none" strike="noStrike" kern="0" cap="none" spc="0" normalizeH="0" baseline="0" noProof="0" dirty="0">
                <a:ln>
                  <a:noFill/>
                </a:ln>
                <a:solidFill>
                  <a:schemeClr val="accent1"/>
                </a:solidFill>
                <a:effectLst/>
                <a:uLnTx/>
                <a:uFillTx/>
                <a:sym typeface="Avenir Book"/>
              </a:rPr>
              <a:t> s</a:t>
            </a:r>
            <a:r>
              <a:rPr kumimoji="0" lang="en-US" i="0" u="none" strike="noStrike" kern="0" cap="none" spc="0" normalizeH="0" baseline="30000" noProof="0" dirty="0">
                <a:ln>
                  <a:noFill/>
                </a:ln>
                <a:solidFill>
                  <a:schemeClr val="accent1"/>
                </a:solidFill>
                <a:effectLst/>
                <a:uLnTx/>
                <a:uFillTx/>
                <a:sym typeface="Avenir Book"/>
              </a:rPr>
              <a:t>-1</a:t>
            </a:r>
            <a:r>
              <a:rPr kumimoji="0" lang="en-US" i="0" u="none" strike="noStrike" kern="1200" cap="none" spc="0" normalizeH="0" baseline="0" noProof="0" dirty="0">
                <a:ln>
                  <a:noFill/>
                </a:ln>
                <a:solidFill>
                  <a:schemeClr val="accent1"/>
                </a:solidFill>
                <a:effectLst/>
                <a:uLnTx/>
                <a:uFillTx/>
                <a:sym typeface="Avenir Book"/>
              </a:rPr>
              <a:t>– Reoptimizing Injectors. Two interaction points. Study at 250 GeV</a:t>
            </a:r>
            <a:endParaRPr lang="en-US" dirty="0">
              <a:solidFill>
                <a:schemeClr val="accent1"/>
              </a:solidFill>
              <a:sym typeface="Avenir Book"/>
            </a:endParaRPr>
          </a:p>
          <a:p>
            <a:pPr marR="0" lvl="0" algn="r" defTabSz="457200" rtl="0" eaLnBrk="0" fontAlgn="base" latinLnBrk="0" hangingPunct="0">
              <a:lnSpc>
                <a:spcPct val="100000"/>
              </a:lnSpc>
              <a:spcBef>
                <a:spcPct val="0"/>
              </a:spcBef>
              <a:spcAft>
                <a:spcPct val="0"/>
              </a:spcAft>
              <a:buClrTx/>
              <a:buSzTx/>
              <a:tabLst/>
              <a:defRPr/>
            </a:pPr>
            <a:r>
              <a:rPr lang="en-US" dirty="0">
                <a:solidFill>
                  <a:schemeClr val="accent1"/>
                </a:solidFill>
                <a:sym typeface="Avenir Book"/>
              </a:rPr>
              <a:t>  </a:t>
            </a:r>
          </a:p>
        </p:txBody>
      </p:sp>
    </p:spTree>
    <p:extLst>
      <p:ext uri="{BB962C8B-B14F-4D97-AF65-F5344CB8AC3E}">
        <p14:creationId xmlns:p14="http://schemas.microsoft.com/office/powerpoint/2010/main" val="983813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18A4E4-91B7-43F7-26C5-FFC4DE0849C5}"/>
              </a:ext>
            </a:extLst>
          </p:cNvPr>
          <p:cNvSpPr>
            <a:spLocks noGrp="1"/>
          </p:cNvSpPr>
          <p:nvPr>
            <p:ph type="title"/>
          </p:nvPr>
        </p:nvSpPr>
        <p:spPr>
          <a:xfrm>
            <a:off x="407988" y="373593"/>
            <a:ext cx="11376025" cy="1065742"/>
          </a:xfrm>
        </p:spPr>
        <p:txBody>
          <a:bodyPr anchor="t">
            <a:normAutofit/>
          </a:bodyPr>
          <a:lstStyle/>
          <a:p>
            <a:r>
              <a:rPr lang="en-GB" dirty="0"/>
              <a:t>OUTLINE</a:t>
            </a:r>
          </a:p>
        </p:txBody>
      </p:sp>
      <p:sp>
        <p:nvSpPr>
          <p:cNvPr id="4" name="Footer Placeholder 3">
            <a:extLst>
              <a:ext uri="{FF2B5EF4-FFF2-40B4-BE49-F238E27FC236}">
                <a16:creationId xmlns:a16="http://schemas.microsoft.com/office/drawing/2014/main" id="{399CB49E-573C-CCC4-0A07-2DBEA5F87FB9}"/>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US"/>
              <a:t>CLIC status and plans </a:t>
            </a:r>
          </a:p>
        </p:txBody>
      </p:sp>
      <p:sp>
        <p:nvSpPr>
          <p:cNvPr id="5" name="Slide Number Placeholder 4">
            <a:extLst>
              <a:ext uri="{FF2B5EF4-FFF2-40B4-BE49-F238E27FC236}">
                <a16:creationId xmlns:a16="http://schemas.microsoft.com/office/drawing/2014/main" id="{8F0F1B18-D8B3-0EE4-3650-7A182B5397B7}"/>
              </a:ext>
            </a:extLst>
          </p:cNvPr>
          <p:cNvSpPr>
            <a:spLocks noGrp="1"/>
          </p:cNvSpPr>
          <p:nvPr>
            <p:ph type="sldNum" sz="quarter" idx="12"/>
          </p:nvPr>
        </p:nvSpPr>
        <p:spPr>
          <a:xfrm>
            <a:off x="11107546" y="6383848"/>
            <a:ext cx="681254" cy="365125"/>
          </a:xfrm>
        </p:spPr>
        <p:txBody>
          <a:bodyPr anchor="ctr">
            <a:normAutofit/>
          </a:bodyPr>
          <a:lstStyle/>
          <a:p>
            <a:pPr>
              <a:spcAft>
                <a:spcPts val="600"/>
              </a:spcAft>
            </a:pPr>
            <a:fld id="{36B5EA5A-BC32-A742-B11B-8E7414D5B535}" type="slidenum">
              <a:rPr lang="en-US" smtClean="0"/>
              <a:pPr>
                <a:spcAft>
                  <a:spcPts val="600"/>
                </a:spcAft>
              </a:pPr>
              <a:t>2</a:t>
            </a:fld>
            <a:endParaRPr lang="en-US"/>
          </a:p>
        </p:txBody>
      </p:sp>
      <p:graphicFrame>
        <p:nvGraphicFramePr>
          <p:cNvPr id="7" name="Content Placeholder 1">
            <a:extLst>
              <a:ext uri="{FF2B5EF4-FFF2-40B4-BE49-F238E27FC236}">
                <a16:creationId xmlns:a16="http://schemas.microsoft.com/office/drawing/2014/main" id="{96F97D9E-602F-C1A0-FFC3-52B5C0189FE9}"/>
              </a:ext>
            </a:extLst>
          </p:cNvPr>
          <p:cNvGraphicFramePr>
            <a:graphicFrameLocks noGrp="1"/>
          </p:cNvGraphicFramePr>
          <p:nvPr>
            <p:ph idx="1"/>
            <p:extLst>
              <p:ext uri="{D42A27DB-BD31-4B8C-83A1-F6EECF244321}">
                <p14:modId xmlns:p14="http://schemas.microsoft.com/office/powerpoint/2010/main" val="3408337695"/>
              </p:ext>
            </p:extLst>
          </p:nvPr>
        </p:nvGraphicFramePr>
        <p:xfrm>
          <a:off x="407989" y="1592263"/>
          <a:ext cx="1137602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4334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8AE51-7498-2FF8-594D-708085386D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377FDB-996E-E359-092A-EC17874B4866}"/>
              </a:ext>
            </a:extLst>
          </p:cNvPr>
          <p:cNvSpPr>
            <a:spLocks noGrp="1"/>
          </p:cNvSpPr>
          <p:nvPr>
            <p:ph type="title"/>
          </p:nvPr>
        </p:nvSpPr>
        <p:spPr>
          <a:xfrm>
            <a:off x="838200" y="13950"/>
            <a:ext cx="10515600" cy="750434"/>
          </a:xfrm>
        </p:spPr>
        <p:txBody>
          <a:bodyPr/>
          <a:lstStyle/>
          <a:p>
            <a:r>
              <a:rPr lang="en-US" dirty="0"/>
              <a:t>Improved Luminosity. D. Schulte</a:t>
            </a:r>
          </a:p>
        </p:txBody>
      </p:sp>
      <p:sp>
        <p:nvSpPr>
          <p:cNvPr id="3" name="Date Placeholder 2">
            <a:extLst>
              <a:ext uri="{FF2B5EF4-FFF2-40B4-BE49-F238E27FC236}">
                <a16:creationId xmlns:a16="http://schemas.microsoft.com/office/drawing/2014/main" id="{EC91F23A-DB71-4A08-EF30-742BBDE6ABA8}"/>
              </a:ext>
            </a:extLst>
          </p:cNvPr>
          <p:cNvSpPr>
            <a:spLocks noGrp="1"/>
          </p:cNvSpPr>
          <p:nvPr>
            <p:ph type="dt" sz="half" idx="10"/>
          </p:nvPr>
        </p:nvSpPr>
        <p:spPr/>
        <p:txBody>
          <a:bodyPr/>
          <a:lstStyle/>
          <a:p>
            <a:r>
              <a:rPr lang="en-US"/>
              <a:t>11 December 2024</a:t>
            </a:r>
          </a:p>
        </p:txBody>
      </p:sp>
      <p:sp>
        <p:nvSpPr>
          <p:cNvPr id="4" name="Footer Placeholder 3">
            <a:extLst>
              <a:ext uri="{FF2B5EF4-FFF2-40B4-BE49-F238E27FC236}">
                <a16:creationId xmlns:a16="http://schemas.microsoft.com/office/drawing/2014/main" id="{B0622562-B754-9B58-2DBC-5A84BCFEF7B8}"/>
              </a:ext>
            </a:extLst>
          </p:cNvPr>
          <p:cNvSpPr>
            <a:spLocks noGrp="1"/>
          </p:cNvSpPr>
          <p:nvPr>
            <p:ph type="ftr" sz="quarter" idx="11"/>
          </p:nvPr>
        </p:nvSpPr>
        <p:spPr/>
        <p:txBody>
          <a:bodyPr/>
          <a:lstStyle/>
          <a:p>
            <a:r>
              <a:rPr lang="en-US"/>
              <a:t>CLIC Project Meeting, D. Schulte, V. Cilento, A. Latina et al.</a:t>
            </a:r>
          </a:p>
        </p:txBody>
      </p:sp>
      <p:sp>
        <p:nvSpPr>
          <p:cNvPr id="5" name="Slide Number Placeholder 4">
            <a:extLst>
              <a:ext uri="{FF2B5EF4-FFF2-40B4-BE49-F238E27FC236}">
                <a16:creationId xmlns:a16="http://schemas.microsoft.com/office/drawing/2014/main" id="{DF531A32-1834-2079-2FA2-A9CB4A1AD93E}"/>
              </a:ext>
            </a:extLst>
          </p:cNvPr>
          <p:cNvSpPr>
            <a:spLocks noGrp="1"/>
          </p:cNvSpPr>
          <p:nvPr>
            <p:ph type="sldNum" sz="quarter" idx="12"/>
          </p:nvPr>
        </p:nvSpPr>
        <p:spPr/>
        <p:txBody>
          <a:bodyPr/>
          <a:lstStyle/>
          <a:p>
            <a:fld id="{0D1D6AF9-1F0E-2547-B7C2-EBD1501318D2}" type="slidenum">
              <a:rPr lang="en-US" smtClean="0"/>
              <a:pPr/>
              <a:t>20</a:t>
            </a:fld>
            <a:endParaRPr lang="en-US"/>
          </a:p>
        </p:txBody>
      </p:sp>
      <p:sp>
        <p:nvSpPr>
          <p:cNvPr id="7" name="TextBox 6">
            <a:extLst>
              <a:ext uri="{FF2B5EF4-FFF2-40B4-BE49-F238E27FC236}">
                <a16:creationId xmlns:a16="http://schemas.microsoft.com/office/drawing/2014/main" id="{FC302634-4A27-D220-68C4-D2D142AF070C}"/>
              </a:ext>
            </a:extLst>
          </p:cNvPr>
          <p:cNvSpPr txBox="1"/>
          <p:nvPr/>
        </p:nvSpPr>
        <p:spPr>
          <a:xfrm>
            <a:off x="336643" y="620688"/>
            <a:ext cx="7415541" cy="5632311"/>
          </a:xfrm>
          <a:prstGeom prst="rect">
            <a:avLst/>
          </a:prstGeom>
          <a:noFill/>
        </p:spPr>
        <p:txBody>
          <a:bodyPr wrap="square" rtlCol="0">
            <a:spAutoFit/>
          </a:bodyPr>
          <a:lstStyle/>
          <a:p>
            <a:r>
              <a:rPr lang="en-US" sz="2000" dirty="0">
                <a:latin typeface="Avenir Book"/>
                <a:cs typeface="Avenir Book"/>
              </a:rPr>
              <a:t>Could increase luminosity at 380 by 50%</a:t>
            </a:r>
          </a:p>
          <a:p>
            <a:endParaRPr lang="en-US" sz="2000" dirty="0">
              <a:latin typeface="Avenir Book"/>
              <a:cs typeface="Avenir Book"/>
            </a:endParaRPr>
          </a:p>
          <a:p>
            <a:r>
              <a:rPr lang="en-US" sz="2000" dirty="0">
                <a:latin typeface="Avenir Book"/>
                <a:cs typeface="Avenir Book"/>
              </a:rPr>
              <a:t>Old target: L=1.5x10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 </a:t>
            </a:r>
          </a:p>
          <a:p>
            <a:r>
              <a:rPr lang="en-US" sz="2000" dirty="0">
                <a:latin typeface="Avenir Book"/>
                <a:cs typeface="Avenir Book"/>
              </a:rPr>
              <a:t>Achieved in perfect machine: L=4.3x10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a:t>
            </a:r>
            <a:endParaRPr lang="en-US" sz="2000" dirty="0">
              <a:latin typeface="Avenir Book"/>
              <a:cs typeface="Avenir Book"/>
            </a:endParaRPr>
          </a:p>
          <a:p>
            <a:endParaRPr lang="en-US" sz="2000" dirty="0">
              <a:latin typeface="Avenir Book"/>
              <a:cs typeface="Avenir Book"/>
            </a:endParaRPr>
          </a:p>
          <a:p>
            <a:r>
              <a:rPr lang="en-US" sz="2000" dirty="0">
                <a:latin typeface="Avenir Book"/>
                <a:cs typeface="Avenir Book"/>
              </a:rPr>
              <a:t>Average with static imperfections: L=3x10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a:t>
            </a:r>
          </a:p>
          <a:p>
            <a:r>
              <a:rPr lang="en-US" sz="2000" dirty="0">
                <a:latin typeface="Avenir Book"/>
                <a:cs typeface="Avenir Book"/>
              </a:rPr>
              <a:t>90% are better than L=2.35x10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a:t>
            </a:r>
            <a:endParaRPr lang="en-US" sz="2000" dirty="0">
              <a:latin typeface="Avenir Book"/>
              <a:cs typeface="Avenir Book"/>
            </a:endParaRPr>
          </a:p>
          <a:p>
            <a:endParaRPr lang="en-US" sz="2000" dirty="0">
              <a:latin typeface="Avenir Book"/>
              <a:cs typeface="Avenir Book"/>
            </a:endParaRPr>
          </a:p>
          <a:p>
            <a:r>
              <a:rPr lang="en-US" sz="2000" dirty="0">
                <a:latin typeface="Avenir Book"/>
                <a:cs typeface="Avenir Book"/>
              </a:rPr>
              <a:t>Average also with ground motion: L=2.8x10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a:t>
            </a:r>
            <a:endParaRPr lang="en-US" sz="2000" dirty="0">
              <a:latin typeface="Avenir Book"/>
              <a:cs typeface="Avenir Book"/>
            </a:endParaRPr>
          </a:p>
          <a:p>
            <a:r>
              <a:rPr lang="en-US" sz="2000" dirty="0">
                <a:latin typeface="Avenir Book"/>
                <a:cs typeface="Avenir Book"/>
              </a:rPr>
              <a:t>90% achieve L&gt;2.3x10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a:t>
            </a:r>
          </a:p>
          <a:p>
            <a:endParaRPr lang="en-US" sz="2000" dirty="0">
              <a:latin typeface="Avenir Book"/>
              <a:cs typeface="Avenir Book"/>
            </a:endParaRPr>
          </a:p>
          <a:p>
            <a:r>
              <a:rPr lang="en-US" sz="2000" dirty="0">
                <a:latin typeface="Avenir Book"/>
                <a:cs typeface="Avenir Book"/>
              </a:rPr>
              <a:t>Adjust horizontal beam size for each case (differs from Chet’s presentation, but in published paper)</a:t>
            </a:r>
          </a:p>
          <a:p>
            <a:endParaRPr lang="en-US" sz="2000" dirty="0">
              <a:latin typeface="Avenir Book"/>
              <a:cs typeface="Avenir Book"/>
            </a:endParaRPr>
          </a:p>
          <a:p>
            <a:r>
              <a:rPr lang="en-US" sz="2000" dirty="0">
                <a:latin typeface="Avenir Book"/>
                <a:cs typeface="Avenir Book"/>
              </a:rPr>
              <a:t>Very small impact of other imperfections</a:t>
            </a:r>
          </a:p>
          <a:p>
            <a:endParaRPr lang="en-US" sz="2000" dirty="0">
              <a:latin typeface="Avenir Book"/>
              <a:cs typeface="Avenir Book"/>
            </a:endParaRPr>
          </a:p>
          <a:p>
            <a:r>
              <a:rPr lang="en-US" sz="2000" dirty="0">
                <a:latin typeface="Avenir Book"/>
                <a:cs typeface="Avenir Book"/>
              </a:rPr>
              <a:t>In addition, reduced emittance growth in RTML and ML</a:t>
            </a:r>
          </a:p>
          <a:p>
            <a:r>
              <a:rPr lang="en-US" sz="2000" dirty="0">
                <a:latin typeface="Avenir Book"/>
                <a:cs typeface="Avenir Book"/>
              </a:rPr>
              <a:t>L=2.25x10</a:t>
            </a:r>
            <a:r>
              <a:rPr lang="en-US" sz="2000" baseline="30000" dirty="0">
                <a:latin typeface="Avenir Book"/>
                <a:cs typeface="Avenir Book"/>
              </a:rPr>
              <a:t>34</a:t>
            </a:r>
            <a:r>
              <a:rPr lang="en-US" sz="2000" dirty="0">
                <a:latin typeface="Avenir Book"/>
                <a:cs typeface="Avenir Book"/>
              </a:rPr>
              <a:t> cm</a:t>
            </a:r>
            <a:r>
              <a:rPr lang="en-US" sz="2000" baseline="30000" dirty="0">
                <a:latin typeface="Avenir Book"/>
                <a:cs typeface="Avenir Book"/>
              </a:rPr>
              <a:t>-2</a:t>
            </a:r>
            <a:r>
              <a:rPr lang="en-US" sz="2000" dirty="0">
                <a:latin typeface="Avenir Book"/>
                <a:cs typeface="Avenir Book"/>
              </a:rPr>
              <a:t>s</a:t>
            </a:r>
            <a:r>
              <a:rPr lang="en-US" sz="2000" baseline="30000" dirty="0">
                <a:latin typeface="Avenir Book"/>
                <a:cs typeface="Avenir Book"/>
              </a:rPr>
              <a:t>-1 </a:t>
            </a:r>
            <a:r>
              <a:rPr lang="en-US" sz="2000" dirty="0">
                <a:latin typeface="Avenir Book"/>
                <a:cs typeface="Avenir Book"/>
              </a:rPr>
              <a:t>is realistic</a:t>
            </a:r>
          </a:p>
        </p:txBody>
      </p:sp>
      <p:sp>
        <p:nvSpPr>
          <p:cNvPr id="6" name="TextBox 5">
            <a:extLst>
              <a:ext uri="{FF2B5EF4-FFF2-40B4-BE49-F238E27FC236}">
                <a16:creationId xmlns:a16="http://schemas.microsoft.com/office/drawing/2014/main" id="{147784DF-3FA6-0B00-D76E-3AE586C68AD1}"/>
              </a:ext>
            </a:extLst>
          </p:cNvPr>
          <p:cNvSpPr txBox="1"/>
          <p:nvPr/>
        </p:nvSpPr>
        <p:spPr>
          <a:xfrm>
            <a:off x="7208734" y="741814"/>
            <a:ext cx="3931308" cy="1477328"/>
          </a:xfrm>
          <a:prstGeom prst="rect">
            <a:avLst/>
          </a:prstGeom>
          <a:solidFill>
            <a:schemeClr val="accent3">
              <a:lumMod val="20000"/>
              <a:lumOff val="80000"/>
            </a:schemeClr>
          </a:solidFill>
        </p:spPr>
        <p:txBody>
          <a:bodyPr wrap="square" rtlCol="0">
            <a:spAutoFit/>
          </a:bodyPr>
          <a:lstStyle/>
          <a:p>
            <a:r>
              <a:rPr lang="en-US" dirty="0">
                <a:latin typeface="Avenir Book" panose="02000503020000020003" pitchFamily="2" charset="0"/>
              </a:rPr>
              <a:t>Documented for Snowmass, Explained in chapter 2</a:t>
            </a:r>
          </a:p>
          <a:p>
            <a:endParaRPr lang="en-US" dirty="0">
              <a:latin typeface="Avenir Book" panose="02000503020000020003" pitchFamily="2" charset="0"/>
            </a:endParaRPr>
          </a:p>
          <a:p>
            <a:r>
              <a:rPr lang="en-US" dirty="0">
                <a:latin typeface="Avenir Book" panose="02000503020000020003" pitchFamily="2" charset="0"/>
              </a:rPr>
              <a:t>C. Gohil, P.N. Burrows, N. </a:t>
            </a:r>
            <a:r>
              <a:rPr lang="en-US" dirty="0" err="1">
                <a:latin typeface="Avenir Book" panose="02000503020000020003" pitchFamily="2" charset="0"/>
              </a:rPr>
              <a:t>Blaskovic</a:t>
            </a:r>
            <a:r>
              <a:rPr lang="en-US" dirty="0">
                <a:latin typeface="Avenir Book" panose="02000503020000020003" pitchFamily="2" charset="0"/>
              </a:rPr>
              <a:t>, A. Latina, J. Ogren, D. Schulte</a:t>
            </a:r>
          </a:p>
        </p:txBody>
      </p:sp>
      <p:pic>
        <p:nvPicPr>
          <p:cNvPr id="12" name="Picture 11" descr="A graph of ground motor with blue and orange dots&#10;&#10;Description automatically generated">
            <a:extLst>
              <a:ext uri="{FF2B5EF4-FFF2-40B4-BE49-F238E27FC236}">
                <a16:creationId xmlns:a16="http://schemas.microsoft.com/office/drawing/2014/main" id="{85B4D3C7-FDBA-BCA7-3068-E9EFAE3FFA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62345" y="2196572"/>
            <a:ext cx="5197293" cy="3838840"/>
          </a:xfrm>
          <a:prstGeom prst="rect">
            <a:avLst/>
          </a:prstGeom>
        </p:spPr>
      </p:pic>
    </p:spTree>
    <p:extLst>
      <p:ext uri="{BB962C8B-B14F-4D97-AF65-F5344CB8AC3E}">
        <p14:creationId xmlns:p14="http://schemas.microsoft.com/office/powerpoint/2010/main" val="3264115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E7B56-BA7D-E940-B596-EBB1A0F163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35D148-B218-5996-E4F8-9EE7C7B5E519}"/>
              </a:ext>
            </a:extLst>
          </p:cNvPr>
          <p:cNvSpPr>
            <a:spLocks noGrp="1"/>
          </p:cNvSpPr>
          <p:nvPr>
            <p:ph type="title"/>
          </p:nvPr>
        </p:nvSpPr>
        <p:spPr>
          <a:xfrm>
            <a:off x="838200" y="13950"/>
            <a:ext cx="10515600" cy="750434"/>
          </a:xfrm>
        </p:spPr>
        <p:txBody>
          <a:bodyPr/>
          <a:lstStyle/>
          <a:p>
            <a:r>
              <a:rPr lang="en-GB" sz="4000" dirty="0">
                <a:latin typeface="Avenir Book" panose="02000503020000020003" pitchFamily="2" charset="0"/>
                <a:cs typeface="Calibri" panose="020F0502020204030204" pitchFamily="34" charset="0"/>
              </a:rPr>
              <a:t>Proposal for a new Optimised Layout</a:t>
            </a:r>
            <a:endParaRPr lang="en-US" dirty="0">
              <a:latin typeface="Avenir Book" panose="02000503020000020003" pitchFamily="2" charset="0"/>
            </a:endParaRPr>
          </a:p>
        </p:txBody>
      </p:sp>
      <p:sp>
        <p:nvSpPr>
          <p:cNvPr id="3" name="Date Placeholder 2">
            <a:extLst>
              <a:ext uri="{FF2B5EF4-FFF2-40B4-BE49-F238E27FC236}">
                <a16:creationId xmlns:a16="http://schemas.microsoft.com/office/drawing/2014/main" id="{D7E5CCA2-4B88-A820-A57E-089C33E2C220}"/>
              </a:ext>
            </a:extLst>
          </p:cNvPr>
          <p:cNvSpPr>
            <a:spLocks noGrp="1"/>
          </p:cNvSpPr>
          <p:nvPr>
            <p:ph type="dt" sz="half" idx="10"/>
          </p:nvPr>
        </p:nvSpPr>
        <p:spPr/>
        <p:txBody>
          <a:bodyPr/>
          <a:lstStyle/>
          <a:p>
            <a:r>
              <a:rPr lang="en-US"/>
              <a:t>11 December 2024</a:t>
            </a:r>
          </a:p>
        </p:txBody>
      </p:sp>
      <p:sp>
        <p:nvSpPr>
          <p:cNvPr id="4" name="Footer Placeholder 3">
            <a:extLst>
              <a:ext uri="{FF2B5EF4-FFF2-40B4-BE49-F238E27FC236}">
                <a16:creationId xmlns:a16="http://schemas.microsoft.com/office/drawing/2014/main" id="{F58F276B-6AD5-7C21-4126-4EDE52706BB0}"/>
              </a:ext>
            </a:extLst>
          </p:cNvPr>
          <p:cNvSpPr>
            <a:spLocks noGrp="1"/>
          </p:cNvSpPr>
          <p:nvPr>
            <p:ph type="ftr" sz="quarter" idx="11"/>
          </p:nvPr>
        </p:nvSpPr>
        <p:spPr/>
        <p:txBody>
          <a:bodyPr/>
          <a:lstStyle/>
          <a:p>
            <a:r>
              <a:rPr lang="en-US"/>
              <a:t>CLIC Project Meeting, D. Schulte, V. Cilento, A. Latina et al.</a:t>
            </a:r>
          </a:p>
        </p:txBody>
      </p:sp>
      <p:sp>
        <p:nvSpPr>
          <p:cNvPr id="5" name="Slide Number Placeholder 4">
            <a:extLst>
              <a:ext uri="{FF2B5EF4-FFF2-40B4-BE49-F238E27FC236}">
                <a16:creationId xmlns:a16="http://schemas.microsoft.com/office/drawing/2014/main" id="{D027DDBE-8C6E-4641-CCF0-9A6A6F5EB37B}"/>
              </a:ext>
            </a:extLst>
          </p:cNvPr>
          <p:cNvSpPr>
            <a:spLocks noGrp="1"/>
          </p:cNvSpPr>
          <p:nvPr>
            <p:ph type="sldNum" sz="quarter" idx="12"/>
          </p:nvPr>
        </p:nvSpPr>
        <p:spPr/>
        <p:txBody>
          <a:bodyPr/>
          <a:lstStyle/>
          <a:p>
            <a:fld id="{0D1D6AF9-1F0E-2547-B7C2-EBD1501318D2}" type="slidenum">
              <a:rPr lang="en-US" smtClean="0"/>
              <a:pPr/>
              <a:t>21</a:t>
            </a:fld>
            <a:endParaRPr lang="en-US"/>
          </a:p>
        </p:txBody>
      </p:sp>
      <p:sp>
        <p:nvSpPr>
          <p:cNvPr id="6" name="TextBox 5">
            <a:extLst>
              <a:ext uri="{FF2B5EF4-FFF2-40B4-BE49-F238E27FC236}">
                <a16:creationId xmlns:a16="http://schemas.microsoft.com/office/drawing/2014/main" id="{85B9A9D8-0277-A760-B08E-1A3FEE5837FB}"/>
              </a:ext>
            </a:extLst>
          </p:cNvPr>
          <p:cNvSpPr txBox="1"/>
          <p:nvPr/>
        </p:nvSpPr>
        <p:spPr>
          <a:xfrm>
            <a:off x="1686858" y="819860"/>
            <a:ext cx="3188114" cy="338554"/>
          </a:xfrm>
          <a:prstGeom prst="rect">
            <a:avLst/>
          </a:prstGeom>
          <a:noFill/>
        </p:spPr>
        <p:txBody>
          <a:bodyPr wrap="square" rtlCol="0">
            <a:spAutoFit/>
          </a:bodyPr>
          <a:lstStyle/>
          <a:p>
            <a:pPr marL="285750" indent="-285750">
              <a:buFont typeface="Arial" panose="020B0604020202020204" pitchFamily="34" charset="0"/>
              <a:buChar char="•"/>
            </a:pPr>
            <a:r>
              <a:rPr lang="en-US" sz="1600" b="1">
                <a:solidFill>
                  <a:srgbClr val="0000FF"/>
                </a:solidFill>
              </a:rPr>
              <a:t>Old (baseline)</a:t>
            </a:r>
            <a:endParaRPr lang="en-GB" sz="1600" b="1"/>
          </a:p>
        </p:txBody>
      </p:sp>
      <p:sp>
        <p:nvSpPr>
          <p:cNvPr id="8" name="TextBox 7">
            <a:extLst>
              <a:ext uri="{FF2B5EF4-FFF2-40B4-BE49-F238E27FC236}">
                <a16:creationId xmlns:a16="http://schemas.microsoft.com/office/drawing/2014/main" id="{C62FD57C-A325-BB10-984A-B37D06D15EAD}"/>
              </a:ext>
            </a:extLst>
          </p:cNvPr>
          <p:cNvSpPr txBox="1"/>
          <p:nvPr/>
        </p:nvSpPr>
        <p:spPr>
          <a:xfrm>
            <a:off x="1686858" y="3300131"/>
            <a:ext cx="3188114" cy="338554"/>
          </a:xfrm>
          <a:prstGeom prst="rect">
            <a:avLst/>
          </a:prstGeom>
          <a:noFill/>
        </p:spPr>
        <p:txBody>
          <a:bodyPr wrap="square" rtlCol="0">
            <a:spAutoFit/>
          </a:bodyPr>
          <a:lstStyle/>
          <a:p>
            <a:pPr marL="285750" indent="-285750">
              <a:buFont typeface="Arial" panose="020B0604020202020204" pitchFamily="34" charset="0"/>
              <a:buChar char="•"/>
            </a:pPr>
            <a:r>
              <a:rPr lang="en-US" sz="1600" b="1">
                <a:solidFill>
                  <a:srgbClr val="FF0000"/>
                </a:solidFill>
              </a:rPr>
              <a:t>New (alternative)</a:t>
            </a:r>
            <a:endParaRPr lang="en-GB" sz="1600" b="1"/>
          </a:p>
        </p:txBody>
      </p:sp>
      <p:cxnSp>
        <p:nvCxnSpPr>
          <p:cNvPr id="9" name="Straight Connector 8">
            <a:extLst>
              <a:ext uri="{FF2B5EF4-FFF2-40B4-BE49-F238E27FC236}">
                <a16:creationId xmlns:a16="http://schemas.microsoft.com/office/drawing/2014/main" id="{E895272E-5441-33A0-BA3C-B628CABFFBC7}"/>
              </a:ext>
            </a:extLst>
          </p:cNvPr>
          <p:cNvCxnSpPr/>
          <p:nvPr/>
        </p:nvCxnSpPr>
        <p:spPr>
          <a:xfrm>
            <a:off x="1595059" y="3287375"/>
            <a:ext cx="8845826"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8920A926-C1EB-36E3-F73C-13C5652B07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4746" y="1105405"/>
            <a:ext cx="7571298" cy="2116201"/>
          </a:xfrm>
          <a:prstGeom prst="rect">
            <a:avLst/>
          </a:prstGeom>
        </p:spPr>
      </p:pic>
      <p:pic>
        <p:nvPicPr>
          <p:cNvPr id="11" name="Picture 10">
            <a:extLst>
              <a:ext uri="{FF2B5EF4-FFF2-40B4-BE49-F238E27FC236}">
                <a16:creationId xmlns:a16="http://schemas.microsoft.com/office/drawing/2014/main" id="{0ED77581-E0ED-3CD6-6699-E7CDC250C2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31405" y="3657757"/>
            <a:ext cx="7100238" cy="2815454"/>
          </a:xfrm>
          <a:prstGeom prst="rect">
            <a:avLst/>
          </a:prstGeom>
        </p:spPr>
      </p:pic>
      <p:sp>
        <p:nvSpPr>
          <p:cNvPr id="13" name="TextBox 12">
            <a:extLst>
              <a:ext uri="{FF2B5EF4-FFF2-40B4-BE49-F238E27FC236}">
                <a16:creationId xmlns:a16="http://schemas.microsoft.com/office/drawing/2014/main" id="{5F1048EF-86FC-DDC4-AE54-D3B3799E5C38}"/>
              </a:ext>
            </a:extLst>
          </p:cNvPr>
          <p:cNvSpPr txBox="1"/>
          <p:nvPr/>
        </p:nvSpPr>
        <p:spPr>
          <a:xfrm>
            <a:off x="177746" y="5853474"/>
            <a:ext cx="5724371" cy="369332"/>
          </a:xfrm>
          <a:prstGeom prst="rect">
            <a:avLst/>
          </a:prstGeom>
          <a:solidFill>
            <a:schemeClr val="accent3">
              <a:lumMod val="20000"/>
              <a:lumOff val="80000"/>
            </a:schemeClr>
          </a:solidFill>
        </p:spPr>
        <p:txBody>
          <a:bodyPr wrap="square">
            <a:spAutoFit/>
          </a:bodyPr>
          <a:lstStyle/>
          <a:p>
            <a:r>
              <a:rPr lang="en-GB" dirty="0">
                <a:latin typeface="Avenir Book" panose="02000503020000020003" pitchFamily="2" charset="0"/>
                <a:cs typeface="Calibri" panose="020F0502020204030204" pitchFamily="34" charset="0"/>
              </a:rPr>
              <a:t>Y. Zhao, A. </a:t>
            </a:r>
            <a:r>
              <a:rPr lang="en-GB" dirty="0" err="1">
                <a:latin typeface="Avenir Book" panose="02000503020000020003" pitchFamily="2" charset="0"/>
                <a:cs typeface="Calibri" panose="020F0502020204030204" pitchFamily="34" charset="0"/>
              </a:rPr>
              <a:t>Kurtulus</a:t>
            </a:r>
            <a:r>
              <a:rPr lang="en-GB" dirty="0">
                <a:latin typeface="Avenir Book" panose="02000503020000020003" pitchFamily="2" charset="0"/>
                <a:cs typeface="Calibri" panose="020F0502020204030204" pitchFamily="34" charset="0"/>
              </a:rPr>
              <a:t>, A. Latina, A. </a:t>
            </a:r>
            <a:r>
              <a:rPr lang="en-GB" dirty="0" err="1">
                <a:latin typeface="Avenir Book" panose="02000503020000020003" pitchFamily="2" charset="0"/>
                <a:cs typeface="Calibri" panose="020F0502020204030204" pitchFamily="34" charset="0"/>
              </a:rPr>
              <a:t>Grudiev</a:t>
            </a:r>
            <a:r>
              <a:rPr lang="en-GB" dirty="0">
                <a:latin typeface="Avenir Book" panose="02000503020000020003" pitchFamily="2" charset="0"/>
                <a:cs typeface="Calibri" panose="020F0502020204030204" pitchFamily="34" charset="0"/>
              </a:rPr>
              <a:t>, S. </a:t>
            </a:r>
            <a:r>
              <a:rPr lang="en-GB" dirty="0" err="1">
                <a:latin typeface="Avenir Book" panose="02000503020000020003" pitchFamily="2" charset="0"/>
                <a:cs typeface="Calibri" panose="020F0502020204030204" pitchFamily="34" charset="0"/>
              </a:rPr>
              <a:t>Doebert</a:t>
            </a:r>
            <a:endParaRPr lang="en-GB" dirty="0">
              <a:latin typeface="Avenir Book" panose="02000503020000020003" pitchFamily="2" charset="0"/>
            </a:endParaRPr>
          </a:p>
        </p:txBody>
      </p:sp>
    </p:spTree>
    <p:extLst>
      <p:ext uri="{BB962C8B-B14F-4D97-AF65-F5344CB8AC3E}">
        <p14:creationId xmlns:p14="http://schemas.microsoft.com/office/powerpoint/2010/main" val="903373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F9E39-2BCE-BDDF-949D-8AF7BBA6EE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B535AB-5DDB-2076-29D7-39ECF09721FE}"/>
              </a:ext>
            </a:extLst>
          </p:cNvPr>
          <p:cNvSpPr>
            <a:spLocks noGrp="1"/>
          </p:cNvSpPr>
          <p:nvPr>
            <p:ph type="title"/>
          </p:nvPr>
        </p:nvSpPr>
        <p:spPr>
          <a:xfrm>
            <a:off x="838200" y="13950"/>
            <a:ext cx="10515600" cy="750434"/>
          </a:xfrm>
        </p:spPr>
        <p:txBody>
          <a:bodyPr/>
          <a:lstStyle/>
          <a:p>
            <a:r>
              <a:rPr lang="en-US" dirty="0"/>
              <a:t>Two IR Design</a:t>
            </a:r>
          </a:p>
        </p:txBody>
      </p:sp>
      <p:sp>
        <p:nvSpPr>
          <p:cNvPr id="3" name="Date Placeholder 2">
            <a:extLst>
              <a:ext uri="{FF2B5EF4-FFF2-40B4-BE49-F238E27FC236}">
                <a16:creationId xmlns:a16="http://schemas.microsoft.com/office/drawing/2014/main" id="{63E4F1C6-71D4-C576-E489-7359C57CE73E}"/>
              </a:ext>
            </a:extLst>
          </p:cNvPr>
          <p:cNvSpPr>
            <a:spLocks noGrp="1"/>
          </p:cNvSpPr>
          <p:nvPr>
            <p:ph type="dt" sz="half" idx="10"/>
          </p:nvPr>
        </p:nvSpPr>
        <p:spPr/>
        <p:txBody>
          <a:bodyPr/>
          <a:lstStyle/>
          <a:p>
            <a:r>
              <a:rPr lang="en-US"/>
              <a:t>11 December 2024</a:t>
            </a:r>
          </a:p>
        </p:txBody>
      </p:sp>
      <p:sp>
        <p:nvSpPr>
          <p:cNvPr id="4" name="Footer Placeholder 3">
            <a:extLst>
              <a:ext uri="{FF2B5EF4-FFF2-40B4-BE49-F238E27FC236}">
                <a16:creationId xmlns:a16="http://schemas.microsoft.com/office/drawing/2014/main" id="{D05B19E4-FFA2-7359-3B6F-01E7F63AB724}"/>
              </a:ext>
            </a:extLst>
          </p:cNvPr>
          <p:cNvSpPr>
            <a:spLocks noGrp="1"/>
          </p:cNvSpPr>
          <p:nvPr>
            <p:ph type="ftr" sz="quarter" idx="11"/>
          </p:nvPr>
        </p:nvSpPr>
        <p:spPr/>
        <p:txBody>
          <a:bodyPr/>
          <a:lstStyle/>
          <a:p>
            <a:r>
              <a:rPr lang="en-US"/>
              <a:t>CLIC Project Meeting, D. Schulte, V. Cilento, A. Latina et al.</a:t>
            </a:r>
          </a:p>
        </p:txBody>
      </p:sp>
      <p:sp>
        <p:nvSpPr>
          <p:cNvPr id="5" name="Slide Number Placeholder 4">
            <a:extLst>
              <a:ext uri="{FF2B5EF4-FFF2-40B4-BE49-F238E27FC236}">
                <a16:creationId xmlns:a16="http://schemas.microsoft.com/office/drawing/2014/main" id="{68E46543-0E46-3430-76E1-DCBB52B075B8}"/>
              </a:ext>
            </a:extLst>
          </p:cNvPr>
          <p:cNvSpPr>
            <a:spLocks noGrp="1"/>
          </p:cNvSpPr>
          <p:nvPr>
            <p:ph type="sldNum" sz="quarter" idx="12"/>
          </p:nvPr>
        </p:nvSpPr>
        <p:spPr/>
        <p:txBody>
          <a:bodyPr/>
          <a:lstStyle/>
          <a:p>
            <a:fld id="{0D1D6AF9-1F0E-2547-B7C2-EBD1501318D2}" type="slidenum">
              <a:rPr lang="en-US" smtClean="0"/>
              <a:pPr/>
              <a:t>22</a:t>
            </a:fld>
            <a:endParaRPr lang="en-US"/>
          </a:p>
        </p:txBody>
      </p:sp>
      <p:pic>
        <p:nvPicPr>
          <p:cNvPr id="6" name="Immagine 17">
            <a:extLst>
              <a:ext uri="{FF2B5EF4-FFF2-40B4-BE49-F238E27FC236}">
                <a16:creationId xmlns:a16="http://schemas.microsoft.com/office/drawing/2014/main" id="{0186C278-EB0E-476B-6B1C-CA8E99E89E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47953" y="692696"/>
            <a:ext cx="6571338" cy="2161970"/>
          </a:xfrm>
          <a:prstGeom prst="rect">
            <a:avLst/>
          </a:prstGeom>
        </p:spPr>
      </p:pic>
      <mc:AlternateContent xmlns:mc="http://schemas.openxmlformats.org/markup-compatibility/2006">
        <mc:Choice xmlns:a14="http://schemas.microsoft.com/office/drawing/2010/main" Requires="a14">
          <p:sp>
            <p:nvSpPr>
              <p:cNvPr id="8" name="CasellaDiTesto 1">
                <a:extLst>
                  <a:ext uri="{FF2B5EF4-FFF2-40B4-BE49-F238E27FC236}">
                    <a16:creationId xmlns:a16="http://schemas.microsoft.com/office/drawing/2014/main" id="{97FAD122-9417-9DA0-ECFB-377EBE26455A}"/>
                  </a:ext>
                </a:extLst>
              </p:cNvPr>
              <p:cNvSpPr txBox="1"/>
              <p:nvPr/>
            </p:nvSpPr>
            <p:spPr>
              <a:xfrm>
                <a:off x="62106" y="4149080"/>
                <a:ext cx="7362319" cy="2031325"/>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venir Book" panose="02000503020000020003" pitchFamily="2" charset="0"/>
                    <a:cs typeface="Arial" panose="020B0604020202020204" pitchFamily="34" charset="0"/>
                  </a:rPr>
                  <a:t>There should be enough space between the beam dump and the beam line.</a:t>
                </a:r>
              </a:p>
              <a:p>
                <a:pPr marL="285750" indent="-285750">
                  <a:buFont typeface="Arial" panose="020B0604020202020204" pitchFamily="34" charset="0"/>
                  <a:buChar char="•"/>
                </a:pPr>
                <a:r>
                  <a:rPr lang="it-CH" dirty="0">
                    <a:latin typeface="Avenir Book" panose="02000503020000020003" pitchFamily="2" charset="0"/>
                    <a:cs typeface="Arial" panose="020B0604020202020204" pitchFamily="34" charset="0"/>
                  </a:rPr>
                  <a:t>Possible solutions for insufficient space include adding shielding or incorporating a vertical bending magnet in BDS2. This option still requires further optimization but appears feasible, with a luminosity loss of 7% for a 0.4 m vertical offset.</a:t>
                </a:r>
              </a:p>
              <a:p>
                <a:pPr marL="285750" indent="-285750">
                  <a:buFont typeface="Arial" panose="020B0604020202020204" pitchFamily="34" charset="0"/>
                  <a:buChar char="•"/>
                </a:pPr>
                <a:r>
                  <a:rPr lang="it-CH" dirty="0">
                    <a:latin typeface="Avenir Book" panose="02000503020000020003" pitchFamily="2" charset="0"/>
                    <a:cs typeface="Arial" panose="020B0604020202020204" pitchFamily="34" charset="0"/>
                  </a:rPr>
                  <a:t>Using the option with the reduced </a:t>
                </a:r>
                <a14:m>
                  <m:oMath xmlns:m="http://schemas.openxmlformats.org/officeDocument/2006/math">
                    <m:sSup>
                      <m:sSupPr>
                        <m:ctrlPr>
                          <a:rPr lang="it-CH" i="1" smtClean="0">
                            <a:latin typeface="Cambria Math" panose="02040503050406030204" pitchFamily="18" charset="0"/>
                            <a:cs typeface="Arial" panose="020B0604020202020204" pitchFamily="34" charset="0"/>
                          </a:rPr>
                        </m:ctrlPr>
                      </m:sSupPr>
                      <m:e>
                        <m:r>
                          <a:rPr lang="it-CH" i="1" smtClean="0">
                            <a:latin typeface="Cambria Math" panose="02040503050406030204" pitchFamily="18" charset="0"/>
                            <a:ea typeface="Cambria Math" panose="02040503050406030204" pitchFamily="18" charset="0"/>
                            <a:cs typeface="Arial" panose="020B0604020202020204" pitchFamily="34" charset="0"/>
                          </a:rPr>
                          <m:t>𝛽</m:t>
                        </m:r>
                      </m:e>
                      <m:sup>
                        <m:r>
                          <a:rPr lang="it-IT" b="0" i="1" smtClean="0">
                            <a:latin typeface="Cambria Math" panose="02040503050406030204" pitchFamily="18" charset="0"/>
                            <a:cs typeface="Arial" panose="020B0604020202020204" pitchFamily="34" charset="0"/>
                          </a:rPr>
                          <m:t>∗</m:t>
                        </m:r>
                      </m:sup>
                    </m:sSup>
                  </m:oMath>
                </a14:m>
                <a:r>
                  <a:rPr lang="it-CH" dirty="0">
                    <a:latin typeface="Avenir Book" panose="02000503020000020003" pitchFamily="2" charset="0"/>
                    <a:cs typeface="Arial" panose="020B0604020202020204" pitchFamily="34" charset="0"/>
                  </a:rPr>
                  <a:t> optics (A. Pastushenko) could improve the performace by 2%. </a:t>
                </a:r>
                <a:endParaRPr lang="en-GB" dirty="0">
                  <a:latin typeface="Avenir Book" panose="02000503020000020003" pitchFamily="2" charset="0"/>
                  <a:cs typeface="Arial" panose="020B0604020202020204" pitchFamily="34" charset="0"/>
                </a:endParaRPr>
              </a:p>
            </p:txBody>
          </p:sp>
        </mc:Choice>
        <mc:Fallback>
          <p:sp>
            <p:nvSpPr>
              <p:cNvPr id="8" name="CasellaDiTesto 1">
                <a:extLst>
                  <a:ext uri="{FF2B5EF4-FFF2-40B4-BE49-F238E27FC236}">
                    <a16:creationId xmlns:a16="http://schemas.microsoft.com/office/drawing/2014/main" id="{97FAD122-9417-9DA0-ECFB-377EBE26455A}"/>
                  </a:ext>
                </a:extLst>
              </p:cNvPr>
              <p:cNvSpPr txBox="1">
                <a:spLocks noRot="1" noChangeAspect="1" noMove="1" noResize="1" noEditPoints="1" noAdjustHandles="1" noChangeArrowheads="1" noChangeShapeType="1" noTextEdit="1"/>
              </p:cNvSpPr>
              <p:nvPr/>
            </p:nvSpPr>
            <p:spPr>
              <a:xfrm>
                <a:off x="62106" y="4149080"/>
                <a:ext cx="7362319" cy="2031325"/>
              </a:xfrm>
              <a:prstGeom prst="rect">
                <a:avLst/>
              </a:prstGeom>
              <a:blipFill>
                <a:blip r:embed="rId3"/>
                <a:stretch>
                  <a:fillRect l="-497" t="-2102" r="-1573" b="-3604"/>
                </a:stretch>
              </a:blipFill>
            </p:spPr>
            <p:txBody>
              <a:bodyPr/>
              <a:lstStyle/>
              <a:p>
                <a:r>
                  <a:rPr lang="en-GB">
                    <a:noFill/>
                  </a:rPr>
                  <a:t> </a:t>
                </a:r>
              </a:p>
            </p:txBody>
          </p:sp>
        </mc:Fallback>
      </mc:AlternateContent>
      <p:sp>
        <p:nvSpPr>
          <p:cNvPr id="9" name="CasellaDiTesto 2">
            <a:extLst>
              <a:ext uri="{FF2B5EF4-FFF2-40B4-BE49-F238E27FC236}">
                <a16:creationId xmlns:a16="http://schemas.microsoft.com/office/drawing/2014/main" id="{E2A5E7B4-60B0-0DEA-EB1C-289345915DFC}"/>
              </a:ext>
            </a:extLst>
          </p:cNvPr>
          <p:cNvSpPr txBox="1"/>
          <p:nvPr/>
        </p:nvSpPr>
        <p:spPr>
          <a:xfrm>
            <a:off x="8879102" y="730457"/>
            <a:ext cx="1441485" cy="369332"/>
          </a:xfrm>
          <a:prstGeom prst="rect">
            <a:avLst/>
          </a:prstGeom>
          <a:solidFill>
            <a:schemeClr val="accent3">
              <a:lumMod val="20000"/>
              <a:lumOff val="80000"/>
            </a:schemeClr>
          </a:solidFill>
        </p:spPr>
        <p:txBody>
          <a:bodyPr wrap="none" rtlCol="0">
            <a:spAutoFit/>
          </a:bodyPr>
          <a:lstStyle/>
          <a:p>
            <a:r>
              <a:rPr lang="en-GB" dirty="0">
                <a:latin typeface="Avenir Book" panose="02000503020000020003" pitchFamily="2" charset="0"/>
                <a:cs typeface="Arial" panose="020B0604020202020204" pitchFamily="34" charset="0"/>
              </a:rPr>
              <a:t>Vera Cilento</a:t>
            </a:r>
          </a:p>
        </p:txBody>
      </p:sp>
      <p:pic>
        <p:nvPicPr>
          <p:cNvPr id="10" name="Immagine 11">
            <a:extLst>
              <a:ext uri="{FF2B5EF4-FFF2-40B4-BE49-F238E27FC236}">
                <a16:creationId xmlns:a16="http://schemas.microsoft.com/office/drawing/2014/main" id="{2DAA8129-2B0D-9828-AB0F-3AF041623E06}"/>
              </a:ext>
            </a:extLst>
          </p:cNvPr>
          <p:cNvPicPr>
            <a:picLocks noChangeAspect="1"/>
          </p:cNvPicPr>
          <p:nvPr/>
        </p:nvPicPr>
        <p:blipFill>
          <a:blip r:embed="rId4"/>
          <a:stretch>
            <a:fillRect/>
          </a:stretch>
        </p:blipFill>
        <p:spPr>
          <a:xfrm>
            <a:off x="7578153" y="2924944"/>
            <a:ext cx="4566519" cy="3229646"/>
          </a:xfrm>
          <a:prstGeom prst="rect">
            <a:avLst/>
          </a:prstGeom>
        </p:spPr>
      </p:pic>
      <p:pic>
        <p:nvPicPr>
          <p:cNvPr id="11" name="Immagine 12" descr="Immagine che contiene testo, schermata, numero, Carattere&#10;&#10;Descrizione generata automaticamente">
            <a:extLst>
              <a:ext uri="{FF2B5EF4-FFF2-40B4-BE49-F238E27FC236}">
                <a16:creationId xmlns:a16="http://schemas.microsoft.com/office/drawing/2014/main" id="{0352AD89-1D4F-D16D-528C-90369B5F158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8288" y="675851"/>
            <a:ext cx="5059640" cy="3545237"/>
          </a:xfrm>
          <a:prstGeom prst="rect">
            <a:avLst/>
          </a:prstGeom>
        </p:spPr>
      </p:pic>
    </p:spTree>
    <p:extLst>
      <p:ext uri="{BB962C8B-B14F-4D97-AF65-F5344CB8AC3E}">
        <p14:creationId xmlns:p14="http://schemas.microsoft.com/office/powerpoint/2010/main" val="4042003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52A29-9177-92CD-9013-59FE4B735306}"/>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E49EEA4-49CE-4A7C-8FC3-575087085D58}"/>
              </a:ext>
            </a:extLst>
          </p:cNvPr>
          <p:cNvSpPr>
            <a:spLocks noGrp="1"/>
          </p:cNvSpPr>
          <p:nvPr>
            <p:ph type="sldNum" sz="quarter" idx="12"/>
          </p:nvPr>
        </p:nvSpPr>
        <p:spPr>
          <a:xfrm>
            <a:off x="11107546" y="6239832"/>
            <a:ext cx="681254" cy="365125"/>
          </a:xfrm>
        </p:spPr>
        <p:txBody>
          <a:bodyPr/>
          <a:lstStyle/>
          <a:p>
            <a:fld id="{36B5EA5A-BC32-A742-B11B-8E7414D5B535}" type="slidenum">
              <a:rPr lang="en-US" smtClean="0">
                <a:solidFill>
                  <a:schemeClr val="accent1"/>
                </a:solidFill>
              </a:rPr>
              <a:pPr/>
              <a:t>23</a:t>
            </a:fld>
            <a:endParaRPr lang="en-US" dirty="0">
              <a:solidFill>
                <a:schemeClr val="accent1"/>
              </a:solidFill>
            </a:endParaRPr>
          </a:p>
        </p:txBody>
      </p:sp>
      <p:sp>
        <p:nvSpPr>
          <p:cNvPr id="2" name="Title 1">
            <a:extLst>
              <a:ext uri="{FF2B5EF4-FFF2-40B4-BE49-F238E27FC236}">
                <a16:creationId xmlns:a16="http://schemas.microsoft.com/office/drawing/2014/main" id="{BBE7EA38-2ABF-F841-DCB0-6297CB30AEB6}"/>
              </a:ext>
            </a:extLst>
          </p:cNvPr>
          <p:cNvSpPr>
            <a:spLocks noGrp="1"/>
          </p:cNvSpPr>
          <p:nvPr>
            <p:ph type="title" idx="4294967295"/>
          </p:nvPr>
        </p:nvSpPr>
        <p:spPr>
          <a:xfrm>
            <a:off x="479376" y="333375"/>
            <a:ext cx="11309423" cy="554038"/>
          </a:xfrm>
        </p:spPr>
        <p:txBody>
          <a:bodyPr/>
          <a:lstStyle/>
          <a:p>
            <a:pPr algn="ctr"/>
            <a:r>
              <a:rPr lang="en-GB" sz="3200" b="0" dirty="0"/>
              <a:t>On-going and recent CLIC studies</a:t>
            </a:r>
          </a:p>
        </p:txBody>
      </p:sp>
      <p:pic>
        <p:nvPicPr>
          <p:cNvPr id="7" name="Picture 6">
            <a:extLst>
              <a:ext uri="{FF2B5EF4-FFF2-40B4-BE49-F238E27FC236}">
                <a16:creationId xmlns:a16="http://schemas.microsoft.com/office/drawing/2014/main" id="{1043D29D-8A4E-F1B6-CE6F-F0683A0D43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7188" y="1196752"/>
            <a:ext cx="4753148" cy="4377262"/>
          </a:xfrm>
          <a:prstGeom prst="rect">
            <a:avLst/>
          </a:prstGeom>
        </p:spPr>
      </p:pic>
      <p:sp>
        <p:nvSpPr>
          <p:cNvPr id="14" name="TextBox 13">
            <a:extLst>
              <a:ext uri="{FF2B5EF4-FFF2-40B4-BE49-F238E27FC236}">
                <a16:creationId xmlns:a16="http://schemas.microsoft.com/office/drawing/2014/main" id="{E3174133-B5FC-DFFC-F6B1-FC71ADDDDE1D}"/>
              </a:ext>
            </a:extLst>
          </p:cNvPr>
          <p:cNvSpPr txBox="1"/>
          <p:nvPr/>
        </p:nvSpPr>
        <p:spPr>
          <a:xfrm>
            <a:off x="7676249" y="4485506"/>
            <a:ext cx="3771924" cy="1754326"/>
          </a:xfrm>
          <a:prstGeom prst="rect">
            <a:avLst/>
          </a:prstGeom>
          <a:solidFill>
            <a:schemeClr val="bg1"/>
          </a:solidFill>
          <a:ln>
            <a:noFill/>
          </a:ln>
        </p:spPr>
        <p:txBody>
          <a:bodyPr wrap="square">
            <a:spAutoFit/>
          </a:bodyPr>
          <a:lstStyle/>
          <a:p>
            <a:pPr marR="0" lvl="0" defTabSz="457200" rtl="0" eaLnBrk="0" fontAlgn="base" latinLnBrk="0" hangingPunct="0">
              <a:lnSpc>
                <a:spcPct val="100000"/>
              </a:lnSpc>
              <a:spcBef>
                <a:spcPct val="0"/>
              </a:spcBef>
              <a:spcAft>
                <a:spcPct val="0"/>
              </a:spcAft>
              <a:buClrTx/>
              <a:buSzTx/>
              <a:tabLst/>
              <a:defRPr/>
            </a:pPr>
            <a:r>
              <a:rPr kumimoji="0" lang="en-US" sz="1600" b="0" i="0" u="none" strike="noStrike" kern="1200" cap="none" spc="0" normalizeH="0" baseline="0" noProof="0" dirty="0">
                <a:ln>
                  <a:noFill/>
                </a:ln>
                <a:solidFill>
                  <a:schemeClr val="accent1"/>
                </a:solidFill>
                <a:effectLst/>
                <a:uLnTx/>
                <a:uFillTx/>
                <a:sym typeface="Avenir Book"/>
              </a:rPr>
              <a:t>Improving the </a:t>
            </a:r>
            <a:r>
              <a:rPr kumimoji="0" lang="en-US" sz="1600" b="1" i="0" u="none" strike="noStrike" kern="1200" cap="none" spc="0" normalizeH="0" baseline="0" noProof="0" dirty="0">
                <a:ln>
                  <a:noFill/>
                </a:ln>
                <a:solidFill>
                  <a:schemeClr val="accent1"/>
                </a:solidFill>
                <a:effectLst/>
                <a:uLnTx/>
                <a:uFillTx/>
                <a:sym typeface="Avenir Book"/>
              </a:rPr>
              <a:t>power efficiency </a:t>
            </a:r>
            <a:r>
              <a:rPr kumimoji="0" lang="en-US" sz="1600" b="0" i="0" u="none" strike="noStrike" kern="1200" cap="none" spc="0" normalizeH="0" baseline="0" noProof="0" dirty="0">
                <a:ln>
                  <a:noFill/>
                </a:ln>
                <a:solidFill>
                  <a:schemeClr val="accent1"/>
                </a:solidFill>
                <a:effectLst/>
                <a:uLnTx/>
                <a:uFillTx/>
                <a:sym typeface="Avenir Book"/>
              </a:rPr>
              <a:t>for both the initial phase (already in Snowmass report) and at high energies, including more </a:t>
            </a:r>
            <a:r>
              <a:rPr kumimoji="0" lang="en-US" sz="1600" b="1" i="0" u="none" strike="noStrike" kern="1200" cap="none" spc="0" normalizeH="0" baseline="0" noProof="0" dirty="0">
                <a:ln>
                  <a:noFill/>
                </a:ln>
                <a:solidFill>
                  <a:schemeClr val="accent1"/>
                </a:solidFill>
                <a:effectLst/>
                <a:uLnTx/>
                <a:uFillTx/>
                <a:sym typeface="Avenir Book"/>
              </a:rPr>
              <a:t>general sustainability studies</a:t>
            </a:r>
            <a:r>
              <a:rPr kumimoji="0" lang="en-US" sz="1600" b="0" i="0" u="none" strike="noStrike" kern="1200" cap="none" spc="0" normalizeH="0" baseline="0" noProof="0" dirty="0">
                <a:ln>
                  <a:noFill/>
                </a:ln>
                <a:solidFill>
                  <a:schemeClr val="accent1"/>
                </a:solidFill>
                <a:effectLst/>
                <a:uLnTx/>
                <a:uFillTx/>
                <a:sym typeface="Avenir Book"/>
              </a:rPr>
              <a:t> (in many cases done together with ILC – see later)</a:t>
            </a:r>
          </a:p>
          <a:p>
            <a:pPr marR="0" lvl="0" defTabSz="457200" rtl="0" eaLnBrk="0" fontAlgn="base" latinLnBrk="0" hangingPunct="0">
              <a:lnSpc>
                <a:spcPct val="100000"/>
              </a:lnSpc>
              <a:spcBef>
                <a:spcPct val="0"/>
              </a:spcBef>
              <a:spcAft>
                <a:spcPct val="0"/>
              </a:spcAft>
              <a:buClrTx/>
              <a:buSzTx/>
              <a:tabLst/>
              <a:defRPr/>
            </a:pPr>
            <a:endParaRPr lang="en-US" sz="1200" dirty="0">
              <a:solidFill>
                <a:schemeClr val="accent1"/>
              </a:solidFill>
              <a:sym typeface="Avenir Book"/>
            </a:endParaRPr>
          </a:p>
        </p:txBody>
      </p:sp>
    </p:spTree>
    <p:extLst>
      <p:ext uri="{BB962C8B-B14F-4D97-AF65-F5344CB8AC3E}">
        <p14:creationId xmlns:p14="http://schemas.microsoft.com/office/powerpoint/2010/main" val="1038549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504140-81AD-D668-0727-452A63C992B5}"/>
            </a:ext>
          </a:extLst>
        </p:cNvPr>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FB738BC-EED2-2840-E81F-A3F9DA4EF565}"/>
              </a:ext>
            </a:extLst>
          </p:cNvPr>
          <p:cNvSpPr>
            <a:spLocks noGrp="1"/>
          </p:cNvSpPr>
          <p:nvPr>
            <p:ph idx="1"/>
          </p:nvPr>
        </p:nvSpPr>
        <p:spPr>
          <a:xfrm>
            <a:off x="263128" y="1439335"/>
            <a:ext cx="5095286" cy="4274472"/>
          </a:xfrm>
        </p:spPr>
        <p:txBody>
          <a:bodyPr/>
          <a:lstStyle/>
          <a:p>
            <a:r>
              <a:rPr lang="en-GB" b="0" dirty="0"/>
              <a:t>Improved design for heavily beam loaded regime in the damping rings</a:t>
            </a:r>
          </a:p>
          <a:p>
            <a:pPr marL="609750" lvl="1" indent="-285750">
              <a:buFont typeface="Arial" panose="020B0604020202020204" pitchFamily="34" charset="0"/>
              <a:buChar char="•"/>
            </a:pPr>
            <a:r>
              <a:rPr lang="en-US" sz="2000" b="0" dirty="0"/>
              <a:t>Large aperture =&gt; low R/Q</a:t>
            </a:r>
          </a:p>
          <a:p>
            <a:pPr marL="609750" lvl="1" indent="-285750">
              <a:buFont typeface="Arial" panose="020B0604020202020204" pitchFamily="34" charset="0"/>
              <a:buChar char="•"/>
            </a:pPr>
            <a:r>
              <a:rPr lang="en-US" sz="2000" b="0" dirty="0"/>
              <a:t>Long cell: ~</a:t>
            </a:r>
            <a:r>
              <a:rPr lang="el-GR" sz="2000" b="0" dirty="0">
                <a:latin typeface="Calibri" panose="020F0502020204030204" pitchFamily="34" charset="0"/>
                <a:cs typeface="Calibri" panose="020F0502020204030204" pitchFamily="34" charset="0"/>
              </a:rPr>
              <a:t>λ</a:t>
            </a:r>
            <a:r>
              <a:rPr lang="en-US" sz="2000" b="0" dirty="0">
                <a:latin typeface="Calibri" panose="020F0502020204030204" pitchFamily="34" charset="0"/>
                <a:cs typeface="Calibri" panose="020F0502020204030204" pitchFamily="34" charset="0"/>
              </a:rPr>
              <a:t>     =&gt; low transit time factor</a:t>
            </a:r>
          </a:p>
          <a:p>
            <a:pPr marL="609750" lvl="1" indent="-285750">
              <a:buFont typeface="Arial" panose="020B0604020202020204" pitchFamily="34" charset="0"/>
              <a:buChar char="•"/>
            </a:pPr>
            <a:r>
              <a:rPr lang="en-US" sz="2000" b="0" dirty="0">
                <a:latin typeface="Calibri" panose="020F0502020204030204" pitchFamily="34" charset="0"/>
                <a:cs typeface="Calibri" panose="020F0502020204030204" pitchFamily="34" charset="0"/>
              </a:rPr>
              <a:t>Low field </a:t>
            </a:r>
            <a:r>
              <a:rPr lang="en-US" sz="1700" b="0" dirty="0">
                <a:latin typeface="Calibri" panose="020F0502020204030204" pitchFamily="34" charset="0"/>
                <a:cs typeface="Calibri" panose="020F0502020204030204" pitchFamily="34" charset="0"/>
              </a:rPr>
              <a:t>on the cavity wall</a:t>
            </a:r>
          </a:p>
          <a:p>
            <a:pPr marL="285750" indent="-285750">
              <a:buFont typeface="Arial" panose="020B0604020202020204" pitchFamily="34" charset="0"/>
              <a:buChar char="•"/>
            </a:pPr>
            <a:endParaRPr lang="en-US" sz="2000" b="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b="0" dirty="0">
                <a:latin typeface="Calibri" panose="020F0502020204030204" pitchFamily="34" charset="0"/>
                <a:cs typeface="Calibri" panose="020F0502020204030204" pitchFamily="34" charset="0"/>
              </a:rPr>
              <a:t>Already presented in Snowmass</a:t>
            </a:r>
          </a:p>
          <a:p>
            <a:pPr marL="285750" indent="-285750">
              <a:buFont typeface="Arial" panose="020B0604020202020204" pitchFamily="34" charset="0"/>
              <a:buChar char="•"/>
            </a:pPr>
            <a:r>
              <a:rPr lang="en-US" sz="2000" b="0" dirty="0">
                <a:latin typeface="Calibri" panose="020F0502020204030204" pitchFamily="34" charset="0"/>
                <a:cs typeface="Calibri" panose="020F0502020204030204" pitchFamily="34" charset="0"/>
              </a:rPr>
              <a:t>Prototype in preparation</a:t>
            </a:r>
            <a:endParaRPr lang="en-GB" sz="2000" b="0" dirty="0"/>
          </a:p>
          <a:p>
            <a:endParaRPr lang="en-GB" b="0" dirty="0"/>
          </a:p>
          <a:p>
            <a:endParaRPr lang="en-GB" b="0" dirty="0"/>
          </a:p>
        </p:txBody>
      </p:sp>
      <p:sp>
        <p:nvSpPr>
          <p:cNvPr id="3" name="Title 2">
            <a:extLst>
              <a:ext uri="{FF2B5EF4-FFF2-40B4-BE49-F238E27FC236}">
                <a16:creationId xmlns:a16="http://schemas.microsoft.com/office/drawing/2014/main" id="{C962762C-773E-ED16-4B3F-E436A860A4CE}"/>
              </a:ext>
            </a:extLst>
          </p:cNvPr>
          <p:cNvSpPr>
            <a:spLocks noGrp="1"/>
          </p:cNvSpPr>
          <p:nvPr>
            <p:ph type="title"/>
          </p:nvPr>
        </p:nvSpPr>
        <p:spPr/>
        <p:txBody>
          <a:bodyPr/>
          <a:lstStyle/>
          <a:p>
            <a:r>
              <a:rPr lang="en-GB" dirty="0"/>
              <a:t>Power savings I. </a:t>
            </a:r>
          </a:p>
        </p:txBody>
      </p:sp>
      <p:sp>
        <p:nvSpPr>
          <p:cNvPr id="4" name="Footer Placeholder 3">
            <a:extLst>
              <a:ext uri="{FF2B5EF4-FFF2-40B4-BE49-F238E27FC236}">
                <a16:creationId xmlns:a16="http://schemas.microsoft.com/office/drawing/2014/main" id="{F1484EDC-8591-0604-094C-2028048F5A98}"/>
              </a:ext>
            </a:extLst>
          </p:cNvPr>
          <p:cNvSpPr>
            <a:spLocks noGrp="1"/>
          </p:cNvSpPr>
          <p:nvPr>
            <p:ph type="ftr" sz="quarter" idx="11"/>
          </p:nvPr>
        </p:nvSpPr>
        <p:spPr/>
        <p:txBody>
          <a:bodyPr/>
          <a:lstStyle/>
          <a:p>
            <a:r>
              <a:rPr lang="en-US"/>
              <a:t>CLIC status and plans </a:t>
            </a:r>
            <a:endParaRPr lang="en-US" dirty="0"/>
          </a:p>
        </p:txBody>
      </p:sp>
      <p:sp>
        <p:nvSpPr>
          <p:cNvPr id="5" name="Slide Number Placeholder 4">
            <a:extLst>
              <a:ext uri="{FF2B5EF4-FFF2-40B4-BE49-F238E27FC236}">
                <a16:creationId xmlns:a16="http://schemas.microsoft.com/office/drawing/2014/main" id="{05560B7E-D5F7-AEEA-B258-E5C065520120}"/>
              </a:ext>
            </a:extLst>
          </p:cNvPr>
          <p:cNvSpPr>
            <a:spLocks noGrp="1"/>
          </p:cNvSpPr>
          <p:nvPr>
            <p:ph type="sldNum" sz="quarter" idx="12"/>
          </p:nvPr>
        </p:nvSpPr>
        <p:spPr/>
        <p:txBody>
          <a:bodyPr/>
          <a:lstStyle/>
          <a:p>
            <a:fld id="{36B5EA5A-BC32-A742-B11B-8E7414D5B535}" type="slidenum">
              <a:rPr lang="en-US" smtClean="0"/>
              <a:pPr/>
              <a:t>24</a:t>
            </a:fld>
            <a:endParaRPr lang="en-US" dirty="0"/>
          </a:p>
        </p:txBody>
      </p:sp>
      <p:grpSp>
        <p:nvGrpSpPr>
          <p:cNvPr id="36" name="Group 35">
            <a:extLst>
              <a:ext uri="{FF2B5EF4-FFF2-40B4-BE49-F238E27FC236}">
                <a16:creationId xmlns:a16="http://schemas.microsoft.com/office/drawing/2014/main" id="{A33C576E-4577-62E1-2F75-6DB0F60EACAB}"/>
              </a:ext>
            </a:extLst>
          </p:cNvPr>
          <p:cNvGrpSpPr/>
          <p:nvPr/>
        </p:nvGrpSpPr>
        <p:grpSpPr>
          <a:xfrm>
            <a:off x="5238698" y="766741"/>
            <a:ext cx="6572222" cy="1883450"/>
            <a:chOff x="829056" y="1496477"/>
            <a:chExt cx="10785318" cy="2897968"/>
          </a:xfrm>
        </p:grpSpPr>
        <p:pic>
          <p:nvPicPr>
            <p:cNvPr id="20" name="Content Placeholder 3">
              <a:extLst>
                <a:ext uri="{FF2B5EF4-FFF2-40B4-BE49-F238E27FC236}">
                  <a16:creationId xmlns:a16="http://schemas.microsoft.com/office/drawing/2014/main" id="{FE37E9C4-8C28-B42E-41BC-19E8CC23BC3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16738" y="2358595"/>
              <a:ext cx="6053326" cy="1948325"/>
            </a:xfrm>
            <a:prstGeom prst="rect">
              <a:avLst/>
            </a:prstGeom>
          </p:spPr>
        </p:pic>
        <p:pic>
          <p:nvPicPr>
            <p:cNvPr id="21" name="Picture 20">
              <a:extLst>
                <a:ext uri="{FF2B5EF4-FFF2-40B4-BE49-F238E27FC236}">
                  <a16:creationId xmlns:a16="http://schemas.microsoft.com/office/drawing/2014/main" id="{D60A6F79-D0B8-9128-7DD2-D2F5A0CBB82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9053798" y="1833869"/>
              <a:ext cx="2272679" cy="2848473"/>
            </a:xfrm>
            <a:prstGeom prst="rect">
              <a:avLst/>
            </a:prstGeom>
          </p:spPr>
        </p:pic>
        <p:cxnSp>
          <p:nvCxnSpPr>
            <p:cNvPr id="22" name="Straight Arrow Connector 21">
              <a:extLst>
                <a:ext uri="{FF2B5EF4-FFF2-40B4-BE49-F238E27FC236}">
                  <a16:creationId xmlns:a16="http://schemas.microsoft.com/office/drawing/2014/main" id="{CA11AAF9-3690-5978-3492-B79B09B8A13B}"/>
                </a:ext>
              </a:extLst>
            </p:cNvPr>
            <p:cNvCxnSpPr>
              <a:cxnSpLocks/>
            </p:cNvCxnSpPr>
            <p:nvPr/>
          </p:nvCxnSpPr>
          <p:spPr>
            <a:xfrm>
              <a:off x="4362027" y="1783081"/>
              <a:ext cx="0" cy="5846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80B1897-03A2-6D91-D708-28EAB6066D34}"/>
                </a:ext>
              </a:extLst>
            </p:cNvPr>
            <p:cNvCxnSpPr>
              <a:cxnSpLocks/>
            </p:cNvCxnSpPr>
            <p:nvPr/>
          </p:nvCxnSpPr>
          <p:spPr>
            <a:xfrm>
              <a:off x="4362027" y="1778435"/>
              <a:ext cx="560493" cy="0"/>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EE60717-5FFE-91FE-4090-8B9A99D7E87B}"/>
                </a:ext>
              </a:extLst>
            </p:cNvPr>
            <p:cNvSpPr txBox="1"/>
            <p:nvPr/>
          </p:nvSpPr>
          <p:spPr>
            <a:xfrm>
              <a:off x="4334015" y="1496477"/>
              <a:ext cx="1105379" cy="520916"/>
            </a:xfrm>
            <a:prstGeom prst="rect">
              <a:avLst/>
            </a:prstGeom>
            <a:noFill/>
          </p:spPr>
          <p:txBody>
            <a:bodyPr wrap="none" rtlCol="0">
              <a:spAutoFit/>
            </a:bodyPr>
            <a:lstStyle/>
            <a:p>
              <a:r>
                <a:rPr lang="en-US" sz="1600" b="1" dirty="0" err="1"/>
                <a:t>Rcav</a:t>
              </a:r>
              <a:endParaRPr lang="en-GB" sz="1600" b="1" dirty="0"/>
            </a:p>
          </p:txBody>
        </p:sp>
        <p:cxnSp>
          <p:nvCxnSpPr>
            <p:cNvPr id="25" name="Straight Arrow Connector 24">
              <a:extLst>
                <a:ext uri="{FF2B5EF4-FFF2-40B4-BE49-F238E27FC236}">
                  <a16:creationId xmlns:a16="http://schemas.microsoft.com/office/drawing/2014/main" id="{38B36557-4467-8DAA-2317-0B9AF29138B2}"/>
                </a:ext>
              </a:extLst>
            </p:cNvPr>
            <p:cNvCxnSpPr>
              <a:cxnSpLocks/>
            </p:cNvCxnSpPr>
            <p:nvPr/>
          </p:nvCxnSpPr>
          <p:spPr>
            <a:xfrm>
              <a:off x="829056" y="3305325"/>
              <a:ext cx="795832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2D41F10-428C-28EB-3AD2-A315970A42A8}"/>
                </a:ext>
              </a:extLst>
            </p:cNvPr>
            <p:cNvSpPr txBox="1"/>
            <p:nvPr/>
          </p:nvSpPr>
          <p:spPr>
            <a:xfrm>
              <a:off x="7487674" y="2963425"/>
              <a:ext cx="1873515" cy="520916"/>
            </a:xfrm>
            <a:prstGeom prst="rect">
              <a:avLst/>
            </a:prstGeom>
            <a:noFill/>
          </p:spPr>
          <p:txBody>
            <a:bodyPr wrap="none" rtlCol="0">
              <a:spAutoFit/>
            </a:bodyPr>
            <a:lstStyle/>
            <a:p>
              <a:r>
                <a:rPr lang="en-US" sz="1600" dirty="0"/>
                <a:t>Beam axis</a:t>
              </a:r>
              <a:endParaRPr lang="en-GB" sz="1600" dirty="0"/>
            </a:p>
          </p:txBody>
        </p:sp>
        <p:cxnSp>
          <p:nvCxnSpPr>
            <p:cNvPr id="27" name="Straight Arrow Connector 26">
              <a:extLst>
                <a:ext uri="{FF2B5EF4-FFF2-40B4-BE49-F238E27FC236}">
                  <a16:creationId xmlns:a16="http://schemas.microsoft.com/office/drawing/2014/main" id="{5956410D-E924-175F-5D60-11098AF02B6C}"/>
                </a:ext>
              </a:extLst>
            </p:cNvPr>
            <p:cNvCxnSpPr>
              <a:cxnSpLocks/>
            </p:cNvCxnSpPr>
            <p:nvPr/>
          </p:nvCxnSpPr>
          <p:spPr>
            <a:xfrm>
              <a:off x="2719494" y="1926337"/>
              <a:ext cx="0" cy="5846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D89CA1C-291E-2221-37D9-529CB768BD4A}"/>
                </a:ext>
              </a:extLst>
            </p:cNvPr>
            <p:cNvCxnSpPr>
              <a:cxnSpLocks/>
            </p:cNvCxnSpPr>
            <p:nvPr/>
          </p:nvCxnSpPr>
          <p:spPr>
            <a:xfrm>
              <a:off x="2714189" y="1924014"/>
              <a:ext cx="267264" cy="4646"/>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F26FED80-69E0-87D8-FCF5-AB61CDD50F1A}"/>
                </a:ext>
              </a:extLst>
            </p:cNvPr>
            <p:cNvSpPr txBox="1"/>
            <p:nvPr/>
          </p:nvSpPr>
          <p:spPr>
            <a:xfrm>
              <a:off x="2714189" y="1633648"/>
              <a:ext cx="489819" cy="520916"/>
            </a:xfrm>
            <a:prstGeom prst="rect">
              <a:avLst/>
            </a:prstGeom>
            <a:noFill/>
          </p:spPr>
          <p:txBody>
            <a:bodyPr wrap="none" rtlCol="0">
              <a:spAutoFit/>
            </a:bodyPr>
            <a:lstStyle/>
            <a:p>
              <a:r>
                <a:rPr lang="en-US" sz="1600" b="1" dirty="0"/>
                <a:t>a</a:t>
              </a:r>
              <a:endParaRPr lang="en-GB" sz="1600" b="1" dirty="0"/>
            </a:p>
          </p:txBody>
        </p:sp>
        <p:cxnSp>
          <p:nvCxnSpPr>
            <p:cNvPr id="30" name="Straight Arrow Connector 29">
              <a:extLst>
                <a:ext uri="{FF2B5EF4-FFF2-40B4-BE49-F238E27FC236}">
                  <a16:creationId xmlns:a16="http://schemas.microsoft.com/office/drawing/2014/main" id="{E249808F-FCD3-B36D-F64B-55324E381D46}"/>
                </a:ext>
              </a:extLst>
            </p:cNvPr>
            <p:cNvCxnSpPr>
              <a:cxnSpLocks/>
            </p:cNvCxnSpPr>
            <p:nvPr/>
          </p:nvCxnSpPr>
          <p:spPr>
            <a:xfrm flipV="1">
              <a:off x="2719494" y="2510995"/>
              <a:ext cx="0" cy="7943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2D80118-8F5A-FEA7-CBFF-5EDD73AC94EB}"/>
                </a:ext>
              </a:extLst>
            </p:cNvPr>
            <p:cNvCxnSpPr>
              <a:cxnSpLocks/>
            </p:cNvCxnSpPr>
            <p:nvPr/>
          </p:nvCxnSpPr>
          <p:spPr>
            <a:xfrm flipH="1" flipV="1">
              <a:off x="4352545" y="2367739"/>
              <a:ext cx="18626" cy="9467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83B2657-2B65-850F-185C-5F17CBC84D9E}"/>
                </a:ext>
              </a:extLst>
            </p:cNvPr>
            <p:cNvCxnSpPr>
              <a:cxnSpLocks/>
            </p:cNvCxnSpPr>
            <p:nvPr/>
          </p:nvCxnSpPr>
          <p:spPr>
            <a:xfrm>
              <a:off x="3529584" y="1865809"/>
              <a:ext cx="134451" cy="5371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035C33E-3B8A-037F-979C-6C241A278EAA}"/>
                </a:ext>
              </a:extLst>
            </p:cNvPr>
            <p:cNvSpPr txBox="1"/>
            <p:nvPr/>
          </p:nvSpPr>
          <p:spPr>
            <a:xfrm>
              <a:off x="3495234" y="1572555"/>
              <a:ext cx="1050136" cy="520916"/>
            </a:xfrm>
            <a:prstGeom prst="rect">
              <a:avLst/>
            </a:prstGeom>
            <a:noFill/>
          </p:spPr>
          <p:txBody>
            <a:bodyPr wrap="none" rtlCol="0">
              <a:spAutoFit/>
            </a:bodyPr>
            <a:lstStyle/>
            <a:p>
              <a:r>
                <a:rPr lang="en-US" sz="1600" b="1" dirty="0" err="1"/>
                <a:t>Rarc</a:t>
              </a:r>
              <a:endParaRPr lang="en-GB" sz="1600" b="1" dirty="0"/>
            </a:p>
          </p:txBody>
        </p:sp>
        <p:cxnSp>
          <p:nvCxnSpPr>
            <p:cNvPr id="34" name="Straight Arrow Connector 33">
              <a:extLst>
                <a:ext uri="{FF2B5EF4-FFF2-40B4-BE49-F238E27FC236}">
                  <a16:creationId xmlns:a16="http://schemas.microsoft.com/office/drawing/2014/main" id="{677D36F4-86F5-F557-B545-7737CDFE5450}"/>
                </a:ext>
              </a:extLst>
            </p:cNvPr>
            <p:cNvCxnSpPr>
              <a:cxnSpLocks/>
            </p:cNvCxnSpPr>
            <p:nvPr/>
          </p:nvCxnSpPr>
          <p:spPr>
            <a:xfrm>
              <a:off x="3529584" y="1865809"/>
              <a:ext cx="560493" cy="0"/>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ED20819-AC35-D2FD-0126-52FFF1846F9E}"/>
                </a:ext>
              </a:extLst>
            </p:cNvPr>
            <p:cNvSpPr txBox="1"/>
            <p:nvPr/>
          </p:nvSpPr>
          <p:spPr>
            <a:xfrm>
              <a:off x="1316739" y="3735262"/>
              <a:ext cx="1255323" cy="520916"/>
            </a:xfrm>
            <a:prstGeom prst="rect">
              <a:avLst/>
            </a:prstGeom>
            <a:noFill/>
          </p:spPr>
          <p:txBody>
            <a:bodyPr wrap="none" rtlCol="0">
              <a:spAutoFit/>
            </a:bodyPr>
            <a:lstStyle/>
            <a:p>
              <a:r>
                <a:rPr lang="en-US" sz="1600" dirty="0">
                  <a:solidFill>
                    <a:schemeClr val="bg1"/>
                  </a:solidFill>
                </a:rPr>
                <a:t>E-field</a:t>
              </a:r>
              <a:endParaRPr lang="en-GB" sz="1600" dirty="0">
                <a:solidFill>
                  <a:schemeClr val="bg1"/>
                </a:solidFill>
              </a:endParaRPr>
            </a:p>
          </p:txBody>
        </p:sp>
      </p:grpSp>
      <p:pic>
        <p:nvPicPr>
          <p:cNvPr id="10" name="Picture 9">
            <a:extLst>
              <a:ext uri="{FF2B5EF4-FFF2-40B4-BE49-F238E27FC236}">
                <a16:creationId xmlns:a16="http://schemas.microsoft.com/office/drawing/2014/main" id="{5CEF4D53-2240-2C30-492E-093D5604901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3827" y="2650192"/>
            <a:ext cx="2773684" cy="3489336"/>
          </a:xfrm>
          <a:prstGeom prst="rect">
            <a:avLst/>
          </a:prstGeom>
        </p:spPr>
      </p:pic>
      <p:pic>
        <p:nvPicPr>
          <p:cNvPr id="11" name="Picture 10">
            <a:extLst>
              <a:ext uri="{FF2B5EF4-FFF2-40B4-BE49-F238E27FC236}">
                <a16:creationId xmlns:a16="http://schemas.microsoft.com/office/drawing/2014/main" id="{95F229F3-C144-537D-4515-4BA10A9A950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10329" y="2643348"/>
            <a:ext cx="2773684" cy="3489336"/>
          </a:xfrm>
          <a:prstGeom prst="rect">
            <a:avLst/>
          </a:prstGeom>
        </p:spPr>
      </p:pic>
      <p:sp>
        <p:nvSpPr>
          <p:cNvPr id="13" name="Right Arrow 43">
            <a:extLst>
              <a:ext uri="{FF2B5EF4-FFF2-40B4-BE49-F238E27FC236}">
                <a16:creationId xmlns:a16="http://schemas.microsoft.com/office/drawing/2014/main" id="{965593FD-1068-EAF1-708D-6DD051746138}"/>
              </a:ext>
            </a:extLst>
          </p:cNvPr>
          <p:cNvSpPr/>
          <p:nvPr/>
        </p:nvSpPr>
        <p:spPr>
          <a:xfrm>
            <a:off x="7866213" y="3550008"/>
            <a:ext cx="1143693" cy="731719"/>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71F80930-ECA1-6E7E-9B96-7690B8809253}"/>
              </a:ext>
            </a:extLst>
          </p:cNvPr>
          <p:cNvSpPr txBox="1"/>
          <p:nvPr/>
        </p:nvSpPr>
        <p:spPr>
          <a:xfrm>
            <a:off x="7777511" y="3118675"/>
            <a:ext cx="1095172" cy="400110"/>
          </a:xfrm>
          <a:prstGeom prst="rect">
            <a:avLst/>
          </a:prstGeom>
          <a:noFill/>
        </p:spPr>
        <p:txBody>
          <a:bodyPr wrap="none" rtlCol="0">
            <a:spAutoFit/>
          </a:bodyPr>
          <a:lstStyle/>
          <a:p>
            <a:r>
              <a:rPr lang="en-US" sz="2000" b="1" dirty="0">
                <a:solidFill>
                  <a:srgbClr val="00B050"/>
                </a:solidFill>
              </a:rPr>
              <a:t>- 50 MW</a:t>
            </a:r>
          </a:p>
        </p:txBody>
      </p:sp>
    </p:spTree>
    <p:extLst>
      <p:ext uri="{BB962C8B-B14F-4D97-AF65-F5344CB8AC3E}">
        <p14:creationId xmlns:p14="http://schemas.microsoft.com/office/powerpoint/2010/main" val="2114478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BA457A-3575-BD58-B245-A3D4EB96D244}"/>
              </a:ext>
            </a:extLst>
          </p:cNvPr>
          <p:cNvSpPr>
            <a:spLocks noGrp="1"/>
          </p:cNvSpPr>
          <p:nvPr>
            <p:ph type="title"/>
          </p:nvPr>
        </p:nvSpPr>
        <p:spPr/>
        <p:txBody>
          <a:bodyPr/>
          <a:lstStyle/>
          <a:p>
            <a:r>
              <a:rPr lang="en-GB" dirty="0"/>
              <a:t>Power savings I</a:t>
            </a:r>
          </a:p>
        </p:txBody>
      </p:sp>
      <p:sp>
        <p:nvSpPr>
          <p:cNvPr id="4" name="Footer Placeholder 3">
            <a:extLst>
              <a:ext uri="{FF2B5EF4-FFF2-40B4-BE49-F238E27FC236}">
                <a16:creationId xmlns:a16="http://schemas.microsoft.com/office/drawing/2014/main" id="{369E3803-9584-A7F6-B32D-DC133B0C9EE3}"/>
              </a:ext>
            </a:extLst>
          </p:cNvPr>
          <p:cNvSpPr>
            <a:spLocks noGrp="1"/>
          </p:cNvSpPr>
          <p:nvPr>
            <p:ph type="ftr" sz="quarter" idx="11"/>
          </p:nvPr>
        </p:nvSpPr>
        <p:spPr/>
        <p:txBody>
          <a:bodyPr/>
          <a:lstStyle/>
          <a:p>
            <a:r>
              <a:rPr lang="en-US"/>
              <a:t>CLIC status and plans </a:t>
            </a:r>
            <a:endParaRPr lang="en-US" dirty="0"/>
          </a:p>
        </p:txBody>
      </p:sp>
      <p:sp>
        <p:nvSpPr>
          <p:cNvPr id="5" name="Slide Number Placeholder 4">
            <a:extLst>
              <a:ext uri="{FF2B5EF4-FFF2-40B4-BE49-F238E27FC236}">
                <a16:creationId xmlns:a16="http://schemas.microsoft.com/office/drawing/2014/main" id="{1FB9F5AF-94BC-5D96-913C-29CEDA88112C}"/>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38" name="TextBox 37">
            <a:extLst>
              <a:ext uri="{FF2B5EF4-FFF2-40B4-BE49-F238E27FC236}">
                <a16:creationId xmlns:a16="http://schemas.microsoft.com/office/drawing/2014/main" id="{DDB7A4D8-7802-0326-BEE8-F8A544C0D221}"/>
              </a:ext>
            </a:extLst>
          </p:cNvPr>
          <p:cNvSpPr txBox="1"/>
          <p:nvPr/>
        </p:nvSpPr>
        <p:spPr>
          <a:xfrm>
            <a:off x="378684" y="1218185"/>
            <a:ext cx="5789324" cy="2251322"/>
          </a:xfrm>
          <a:prstGeom prst="rect">
            <a:avLst/>
          </a:prstGeom>
          <a:noFill/>
        </p:spPr>
        <p:txBody>
          <a:bodyPr wrap="square" lIns="0" tIns="0" rIns="0" bIns="0" rtlCol="0">
            <a:spAutoFit/>
          </a:bodyPr>
          <a:lstStyle/>
          <a:p>
            <a:pPr algn="l">
              <a:lnSpc>
                <a:spcPct val="150000"/>
              </a:lnSpc>
            </a:pPr>
            <a:r>
              <a:rPr lang="en-GB" sz="2000" dirty="0"/>
              <a:t>Improved power sources </a:t>
            </a:r>
          </a:p>
          <a:p>
            <a:pPr algn="l">
              <a:lnSpc>
                <a:spcPct val="150000"/>
              </a:lnSpc>
            </a:pPr>
            <a:r>
              <a:rPr lang="en-GB" sz="2000" dirty="0"/>
              <a:t>New design for L-band klystron for drive beam</a:t>
            </a:r>
          </a:p>
          <a:p>
            <a:pPr algn="l">
              <a:lnSpc>
                <a:spcPct val="150000"/>
              </a:lnSpc>
            </a:pPr>
            <a:r>
              <a:rPr lang="en-GB" sz="2000" dirty="0"/>
              <a:t>High efficiency demonstrated for band and UHF</a:t>
            </a:r>
          </a:p>
          <a:p>
            <a:pPr algn="l">
              <a:lnSpc>
                <a:spcPct val="150000"/>
              </a:lnSpc>
            </a:pPr>
            <a:r>
              <a:rPr lang="en-GB" sz="2000" dirty="0"/>
              <a:t>Large synergies with ILC, FCC and CEPC</a:t>
            </a:r>
          </a:p>
          <a:p>
            <a:pPr algn="l">
              <a:lnSpc>
                <a:spcPct val="150000"/>
              </a:lnSpc>
            </a:pPr>
            <a:r>
              <a:rPr lang="en-GB" sz="2000" dirty="0"/>
              <a:t>No prototyping foreseen for the moment</a:t>
            </a:r>
          </a:p>
        </p:txBody>
      </p:sp>
      <p:pic>
        <p:nvPicPr>
          <p:cNvPr id="40" name="Picture 39">
            <a:extLst>
              <a:ext uri="{FF2B5EF4-FFF2-40B4-BE49-F238E27FC236}">
                <a16:creationId xmlns:a16="http://schemas.microsoft.com/office/drawing/2014/main" id="{3EE66474-83E7-548F-A4CE-AEA53A56568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78684" y="3620134"/>
            <a:ext cx="7085468" cy="2592117"/>
          </a:xfrm>
          <a:prstGeom prst="rect">
            <a:avLst/>
          </a:prstGeom>
        </p:spPr>
      </p:pic>
      <p:pic>
        <p:nvPicPr>
          <p:cNvPr id="42" name="Picture 41">
            <a:extLst>
              <a:ext uri="{FF2B5EF4-FFF2-40B4-BE49-F238E27FC236}">
                <a16:creationId xmlns:a16="http://schemas.microsoft.com/office/drawing/2014/main" id="{26B2C5CE-B7D5-0684-BEAD-40DF21843075}"/>
              </a:ext>
            </a:extLst>
          </p:cNvPr>
          <p:cNvPicPr>
            <a:picLocks noChangeAspect="1"/>
          </p:cNvPicPr>
          <p:nvPr/>
        </p:nvPicPr>
        <p:blipFill>
          <a:blip r:embed="rId3"/>
          <a:stretch>
            <a:fillRect/>
          </a:stretch>
        </p:blipFill>
        <p:spPr>
          <a:xfrm>
            <a:off x="7558094" y="3439325"/>
            <a:ext cx="4643487" cy="2607098"/>
          </a:xfrm>
          <a:prstGeom prst="rect">
            <a:avLst/>
          </a:prstGeom>
        </p:spPr>
      </p:pic>
      <p:pic>
        <p:nvPicPr>
          <p:cNvPr id="46" name="Content Placeholder 45">
            <a:extLst>
              <a:ext uri="{FF2B5EF4-FFF2-40B4-BE49-F238E27FC236}">
                <a16:creationId xmlns:a16="http://schemas.microsoft.com/office/drawing/2014/main" id="{A958EB8D-A58E-4886-EBAA-3A7BA954AC97}"/>
              </a:ext>
            </a:extLst>
          </p:cNvPr>
          <p:cNvPicPr>
            <a:picLocks noGrp="1" noChangeAspect="1"/>
          </p:cNvPicPr>
          <p:nvPr>
            <p:ph idx="1"/>
          </p:nvPr>
        </p:nvPicPr>
        <p:blipFill>
          <a:blip r:embed="rId4">
            <a:extLst>
              <a:ext uri="{96DAC541-7B7A-43D3-8B79-37D633B846F1}">
                <asvg:svgBlip xmlns:asvg="http://schemas.microsoft.com/office/drawing/2016/SVG/main" r:embed="rId5"/>
              </a:ext>
            </a:extLst>
          </a:blip>
          <a:stretch>
            <a:fillRect/>
          </a:stretch>
        </p:blipFill>
        <p:spPr>
          <a:xfrm>
            <a:off x="5879976" y="159784"/>
            <a:ext cx="5904036" cy="3370368"/>
          </a:xfrm>
        </p:spPr>
      </p:pic>
    </p:spTree>
    <p:extLst>
      <p:ext uri="{BB962C8B-B14F-4D97-AF65-F5344CB8AC3E}">
        <p14:creationId xmlns:p14="http://schemas.microsoft.com/office/powerpoint/2010/main" val="39707869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7044FE-9CB8-5CDA-A449-C0CC76AA6BA8}"/>
              </a:ext>
            </a:extLst>
          </p:cNvPr>
          <p:cNvSpPr>
            <a:spLocks noGrp="1"/>
          </p:cNvSpPr>
          <p:nvPr>
            <p:ph type="title"/>
          </p:nvPr>
        </p:nvSpPr>
        <p:spPr>
          <a:xfrm>
            <a:off x="407987" y="182141"/>
            <a:ext cx="11376025" cy="1065742"/>
          </a:xfrm>
        </p:spPr>
        <p:txBody>
          <a:bodyPr/>
          <a:lstStyle/>
          <a:p>
            <a:pPr algn="ctr"/>
            <a:r>
              <a:rPr lang="en-GB" dirty="0">
                <a:solidFill>
                  <a:schemeClr val="accent1"/>
                </a:solidFill>
              </a:rPr>
              <a:t>Sustainability: Life Cycle Assessment (LCA) </a:t>
            </a:r>
            <a:br>
              <a:rPr lang="en-GB" sz="2400" dirty="0">
                <a:solidFill>
                  <a:schemeClr val="accent1"/>
                </a:solidFill>
              </a:rPr>
            </a:br>
            <a:endParaRPr lang="en-GB" sz="2400" dirty="0"/>
          </a:p>
        </p:txBody>
      </p:sp>
      <p:pic>
        <p:nvPicPr>
          <p:cNvPr id="5" name="Picture 4">
            <a:extLst>
              <a:ext uri="{FF2B5EF4-FFF2-40B4-BE49-F238E27FC236}">
                <a16:creationId xmlns:a16="http://schemas.microsoft.com/office/drawing/2014/main" id="{E17A18ED-1063-33DF-FA23-3A9771E3B3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9280" y="1157481"/>
            <a:ext cx="5116736" cy="2820019"/>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099352C8-7952-8CC6-ED89-52065E4BBA0B}"/>
              </a:ext>
            </a:extLst>
          </p:cNvPr>
          <p:cNvSpPr/>
          <p:nvPr/>
        </p:nvSpPr>
        <p:spPr>
          <a:xfrm>
            <a:off x="2212263" y="3066392"/>
            <a:ext cx="864096" cy="288032"/>
          </a:xfrm>
          <a:prstGeom prst="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1C3D1D9B-4135-36FD-DF46-1691E885CF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3259" y="4441423"/>
            <a:ext cx="3115749" cy="1734906"/>
          </a:xfrm>
          <a:prstGeom prst="rect">
            <a:avLst/>
          </a:prstGeom>
        </p:spPr>
      </p:pic>
      <p:pic>
        <p:nvPicPr>
          <p:cNvPr id="9" name="Picture 8">
            <a:extLst>
              <a:ext uri="{FF2B5EF4-FFF2-40B4-BE49-F238E27FC236}">
                <a16:creationId xmlns:a16="http://schemas.microsoft.com/office/drawing/2014/main" id="{186A7378-899E-5E17-EF5F-21170D571A2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83246" y="4393585"/>
            <a:ext cx="2543944" cy="1938693"/>
          </a:xfrm>
          <a:prstGeom prst="rect">
            <a:avLst/>
          </a:prstGeom>
        </p:spPr>
      </p:pic>
      <p:sp>
        <p:nvSpPr>
          <p:cNvPr id="10" name="TextBox 9">
            <a:extLst>
              <a:ext uri="{FF2B5EF4-FFF2-40B4-BE49-F238E27FC236}">
                <a16:creationId xmlns:a16="http://schemas.microsoft.com/office/drawing/2014/main" id="{61CD447A-A91F-D531-307F-9123E92A90DB}"/>
              </a:ext>
            </a:extLst>
          </p:cNvPr>
          <p:cNvSpPr txBox="1"/>
          <p:nvPr/>
        </p:nvSpPr>
        <p:spPr>
          <a:xfrm>
            <a:off x="5854196" y="1110299"/>
            <a:ext cx="6030972" cy="1938992"/>
          </a:xfrm>
          <a:prstGeom prst="rect">
            <a:avLst/>
          </a:prstGeom>
          <a:noFill/>
        </p:spPr>
        <p:txBody>
          <a:bodyPr wrap="square" lIns="0" tIns="0" rIns="0" bIns="0" rtlCol="0">
            <a:spAutoFit/>
          </a:bodyPr>
          <a:lstStyle/>
          <a:p>
            <a:pPr algn="l"/>
            <a:r>
              <a:rPr lang="en-GB" dirty="0"/>
              <a:t>What is the carbon intensity of energy in ~2050 (operation):</a:t>
            </a:r>
          </a:p>
          <a:p>
            <a:pPr marL="285750" indent="-285750" algn="l">
              <a:buFont typeface="Arial" panose="020B0604020202020204" pitchFamily="34" charset="0"/>
              <a:buChar char="•"/>
            </a:pPr>
            <a:r>
              <a:rPr lang="en-GB" dirty="0"/>
              <a:t>50% nuclear and 50% renewable give ~10-15g/kWh, to optimistic ?</a:t>
            </a:r>
          </a:p>
          <a:p>
            <a:pPr marL="285750" indent="-285750" algn="l">
              <a:buFont typeface="Arial" panose="020B0604020202020204" pitchFamily="34" charset="0"/>
              <a:buChar char="•"/>
            </a:pPr>
            <a:r>
              <a:rPr lang="en-GB" dirty="0"/>
              <a:t>France summer-months are today ~40g/kWh</a:t>
            </a:r>
          </a:p>
          <a:p>
            <a:pPr marL="285750" indent="-285750" algn="l">
              <a:buFont typeface="Arial" panose="020B0604020202020204" pitchFamily="34" charset="0"/>
              <a:buChar char="•"/>
            </a:pPr>
            <a:r>
              <a:rPr lang="en-GB" dirty="0"/>
              <a:t>Reductions predicted (</a:t>
            </a:r>
            <a:r>
              <a:rPr lang="en-GB" dirty="0">
                <a:hlinkClick r:id="rId6"/>
              </a:rPr>
              <a:t>LINK</a:t>
            </a:r>
            <a:r>
              <a:rPr lang="en-GB" dirty="0"/>
              <a:t>)</a:t>
            </a:r>
          </a:p>
          <a:p>
            <a:pPr algn="l"/>
            <a:endParaRPr lang="en-GB" dirty="0"/>
          </a:p>
          <a:p>
            <a:pPr algn="l"/>
            <a:endParaRPr lang="en-GB" dirty="0"/>
          </a:p>
        </p:txBody>
      </p:sp>
      <p:pic>
        <p:nvPicPr>
          <p:cNvPr id="11" name="Picture 10" descr="Chart&#10;&#10;Description automatically generated">
            <a:extLst>
              <a:ext uri="{FF2B5EF4-FFF2-40B4-BE49-F238E27FC236}">
                <a16:creationId xmlns:a16="http://schemas.microsoft.com/office/drawing/2014/main" id="{792DB424-54CF-4968-AC94-0750A6AE4D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344400" y="2382663"/>
            <a:ext cx="2659004" cy="1774054"/>
          </a:xfrm>
          <a:prstGeom prst="rect">
            <a:avLst/>
          </a:prstGeom>
          <a:solidFill>
            <a:schemeClr val="bg1"/>
          </a:solidFill>
        </p:spPr>
      </p:pic>
      <p:sp>
        <p:nvSpPr>
          <p:cNvPr id="12" name="TextBox 11">
            <a:extLst>
              <a:ext uri="{FF2B5EF4-FFF2-40B4-BE49-F238E27FC236}">
                <a16:creationId xmlns:a16="http://schemas.microsoft.com/office/drawing/2014/main" id="{685B5FCE-0B9C-6742-410F-CB67C28DF0A1}"/>
              </a:ext>
            </a:extLst>
          </p:cNvPr>
          <p:cNvSpPr txBox="1"/>
          <p:nvPr/>
        </p:nvSpPr>
        <p:spPr>
          <a:xfrm>
            <a:off x="3466406" y="6453336"/>
            <a:ext cx="5356146" cy="276999"/>
          </a:xfrm>
          <a:prstGeom prst="rect">
            <a:avLst/>
          </a:prstGeom>
          <a:noFill/>
        </p:spPr>
        <p:txBody>
          <a:bodyPr wrap="none" lIns="0" tIns="0" rIns="0" bIns="0" rtlCol="0">
            <a:spAutoFit/>
          </a:bodyPr>
          <a:lstStyle/>
          <a:p>
            <a:pPr algn="l"/>
            <a:r>
              <a:rPr lang="en-GB" dirty="0"/>
              <a:t>Around 11-12 </a:t>
            </a:r>
            <a:r>
              <a:rPr lang="en-GB" dirty="0" err="1"/>
              <a:t>kton</a:t>
            </a:r>
            <a:r>
              <a:rPr lang="en-GB" dirty="0"/>
              <a:t>/km main linac (CLIC DB and ILC)</a:t>
            </a:r>
          </a:p>
        </p:txBody>
      </p:sp>
      <p:sp>
        <p:nvSpPr>
          <p:cNvPr id="16" name="TextBox 15">
            <a:extLst>
              <a:ext uri="{FF2B5EF4-FFF2-40B4-BE49-F238E27FC236}">
                <a16:creationId xmlns:a16="http://schemas.microsoft.com/office/drawing/2014/main" id="{78E7D1F1-9B6D-2525-F6D3-CCBF18DF4106}"/>
              </a:ext>
            </a:extLst>
          </p:cNvPr>
          <p:cNvSpPr txBox="1"/>
          <p:nvPr/>
        </p:nvSpPr>
        <p:spPr>
          <a:xfrm>
            <a:off x="407987" y="4807503"/>
            <a:ext cx="3229987" cy="584775"/>
          </a:xfrm>
          <a:prstGeom prst="rect">
            <a:avLst/>
          </a:prstGeom>
          <a:noFill/>
        </p:spPr>
        <p:txBody>
          <a:bodyPr wrap="square">
            <a:spAutoFit/>
          </a:bodyPr>
          <a:lstStyle/>
          <a:p>
            <a:pPr algn="l"/>
            <a:r>
              <a:rPr lang="en-GB" sz="1600" dirty="0"/>
              <a:t>LCA report for </a:t>
            </a:r>
            <a:r>
              <a:rPr lang="en-GB" sz="1600" b="1" dirty="0"/>
              <a:t>Civil Engineering</a:t>
            </a:r>
            <a:r>
              <a:rPr lang="en-GB" sz="1600" dirty="0"/>
              <a:t>: </a:t>
            </a:r>
            <a:r>
              <a:rPr lang="en-GB" sz="1600" dirty="0">
                <a:hlinkClick r:id="rId8"/>
              </a:rPr>
              <a:t>LINK</a:t>
            </a:r>
            <a:endParaRPr lang="en-GB" sz="1600" dirty="0"/>
          </a:p>
        </p:txBody>
      </p:sp>
      <p:sp>
        <p:nvSpPr>
          <p:cNvPr id="13" name="TextBox 12">
            <a:extLst>
              <a:ext uri="{FF2B5EF4-FFF2-40B4-BE49-F238E27FC236}">
                <a16:creationId xmlns:a16="http://schemas.microsoft.com/office/drawing/2014/main" id="{2C4A0538-5751-A25C-FC13-AA49FB9BA050}"/>
              </a:ext>
            </a:extLst>
          </p:cNvPr>
          <p:cNvSpPr txBox="1"/>
          <p:nvPr/>
        </p:nvSpPr>
        <p:spPr>
          <a:xfrm>
            <a:off x="935591" y="5451670"/>
            <a:ext cx="2016224" cy="1107996"/>
          </a:xfrm>
          <a:prstGeom prst="rect">
            <a:avLst/>
          </a:prstGeom>
          <a:noFill/>
        </p:spPr>
        <p:txBody>
          <a:bodyPr wrap="square" lIns="0" tIns="0" rIns="0" bIns="0" rtlCol="0">
            <a:spAutoFit/>
          </a:bodyPr>
          <a:lstStyle/>
          <a:p>
            <a:pPr algn="l"/>
            <a:r>
              <a:rPr lang="en-GB" dirty="0"/>
              <a:t>Addressing the Civil Engineering impact </a:t>
            </a:r>
          </a:p>
          <a:p>
            <a:pPr algn="l"/>
            <a:endParaRPr lang="en-GB" dirty="0"/>
          </a:p>
        </p:txBody>
      </p:sp>
      <p:cxnSp>
        <p:nvCxnSpPr>
          <p:cNvPr id="15" name="Straight Connector 14">
            <a:extLst>
              <a:ext uri="{FF2B5EF4-FFF2-40B4-BE49-F238E27FC236}">
                <a16:creationId xmlns:a16="http://schemas.microsoft.com/office/drawing/2014/main" id="{A33E1DFF-5C21-CE9E-C0C7-3385B80BD4EA}"/>
              </a:ext>
            </a:extLst>
          </p:cNvPr>
          <p:cNvCxnSpPr>
            <a:cxnSpLocks/>
          </p:cNvCxnSpPr>
          <p:nvPr/>
        </p:nvCxnSpPr>
        <p:spPr>
          <a:xfrm flipV="1">
            <a:off x="3071664" y="1916832"/>
            <a:ext cx="2664296" cy="1293576"/>
          </a:xfrm>
          <a:prstGeom prst="line">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1DEED2C-F141-93FB-4755-5A87B08456FC}"/>
              </a:ext>
            </a:extLst>
          </p:cNvPr>
          <p:cNvSpPr/>
          <p:nvPr/>
        </p:nvSpPr>
        <p:spPr>
          <a:xfrm>
            <a:off x="1288424" y="2360760"/>
            <a:ext cx="864096" cy="1368152"/>
          </a:xfrm>
          <a:prstGeom prst="rect">
            <a:avLst/>
          </a:prstGeom>
          <a:noFill/>
          <a:ln w="539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66237433-826C-5D7A-547B-784B1995E303}"/>
              </a:ext>
            </a:extLst>
          </p:cNvPr>
          <p:cNvCxnSpPr>
            <a:cxnSpLocks/>
          </p:cNvCxnSpPr>
          <p:nvPr/>
        </p:nvCxnSpPr>
        <p:spPr>
          <a:xfrm>
            <a:off x="1720472" y="3788304"/>
            <a:ext cx="0" cy="934756"/>
          </a:xfrm>
          <a:prstGeom prst="line">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A1DC5C8-25D5-67B7-95E4-27FB63F00A0C}"/>
              </a:ext>
            </a:extLst>
          </p:cNvPr>
          <p:cNvSpPr txBox="1"/>
          <p:nvPr/>
        </p:nvSpPr>
        <p:spPr>
          <a:xfrm>
            <a:off x="9814280" y="4365104"/>
            <a:ext cx="2543944"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33A0"/>
                </a:solidFill>
                <a:latin typeface="Arial"/>
              </a:rPr>
              <a:t>Next working on the  </a:t>
            </a:r>
            <a:r>
              <a:rPr lang="en-GB" dirty="0">
                <a:solidFill>
                  <a:schemeClr val="accent1"/>
                </a:solidFill>
                <a:latin typeface="Arial"/>
              </a:rPr>
              <a:t>machine parts, on top of the CE estimate </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cxnSp>
        <p:nvCxnSpPr>
          <p:cNvPr id="23" name="Straight Connector 22">
            <a:extLst>
              <a:ext uri="{FF2B5EF4-FFF2-40B4-BE49-F238E27FC236}">
                <a16:creationId xmlns:a16="http://schemas.microsoft.com/office/drawing/2014/main" id="{3FC34E00-5A77-5DA2-F02B-61EC8CB5E7C5}"/>
              </a:ext>
            </a:extLst>
          </p:cNvPr>
          <p:cNvCxnSpPr>
            <a:cxnSpLocks/>
          </p:cNvCxnSpPr>
          <p:nvPr/>
        </p:nvCxnSpPr>
        <p:spPr>
          <a:xfrm>
            <a:off x="1834711" y="3806867"/>
            <a:ext cx="7861689" cy="916193"/>
          </a:xfrm>
          <a:prstGeom prst="line">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4" name="Slide Number Placeholder 13">
            <a:extLst>
              <a:ext uri="{FF2B5EF4-FFF2-40B4-BE49-F238E27FC236}">
                <a16:creationId xmlns:a16="http://schemas.microsoft.com/office/drawing/2014/main" id="{C2CBC515-A495-9645-D3E1-A8502C151D63}"/>
              </a:ext>
            </a:extLst>
          </p:cNvPr>
          <p:cNvSpPr>
            <a:spLocks noGrp="1"/>
          </p:cNvSpPr>
          <p:nvPr>
            <p:ph type="sldNum" sz="quarter" idx="11"/>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16303836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B50A59C-69AC-2E54-4DCA-683E4D71CD32}"/>
              </a:ext>
            </a:extLst>
          </p:cNvPr>
          <p:cNvSpPr>
            <a:spLocks noGrp="1"/>
          </p:cNvSpPr>
          <p:nvPr>
            <p:ph type="sldNum" sz="quarter" idx="11"/>
          </p:nvPr>
        </p:nvSpPr>
        <p:spPr>
          <a:xfrm>
            <a:off x="11319402"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itle 2">
            <a:extLst>
              <a:ext uri="{FF2B5EF4-FFF2-40B4-BE49-F238E27FC236}">
                <a16:creationId xmlns:a16="http://schemas.microsoft.com/office/drawing/2014/main" id="{CAD135A4-192D-F19A-BB53-A9FAE74EA897}"/>
              </a:ext>
            </a:extLst>
          </p:cNvPr>
          <p:cNvSpPr txBox="1">
            <a:spLocks/>
          </p:cNvSpPr>
          <p:nvPr/>
        </p:nvSpPr>
        <p:spPr>
          <a:xfrm>
            <a:off x="434429" y="82833"/>
            <a:ext cx="11354371" cy="1012813"/>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0033A0"/>
                </a:solidFill>
                <a:effectLst/>
                <a:uLnTx/>
                <a:uFillTx/>
                <a:latin typeface="Arial"/>
                <a:ea typeface="+mj-ea"/>
                <a:cs typeface="+mj-cs"/>
              </a:rPr>
              <a:t>Towards Carbon Accounting with LCA </a:t>
            </a:r>
          </a:p>
          <a:p>
            <a:pPr marL="0" marR="0" lvl="0" indent="0" algn="ctr" defTabSz="914400" rtl="0" eaLnBrk="1" fontAlgn="auto" latinLnBrk="0" hangingPunct="1">
              <a:lnSpc>
                <a:spcPct val="90000"/>
              </a:lnSpc>
              <a:spcBef>
                <a:spcPct val="0"/>
              </a:spcBef>
              <a:spcAft>
                <a:spcPts val="0"/>
              </a:spcAft>
              <a:buClrTx/>
              <a:buSzTx/>
              <a:buFontTx/>
              <a:buNone/>
              <a:tabLst/>
              <a:defRPr/>
            </a:pPr>
            <a:r>
              <a:rPr lang="en-GB" sz="2400" dirty="0">
                <a:solidFill>
                  <a:srgbClr val="0033A0"/>
                </a:solidFill>
                <a:latin typeface="Arial"/>
              </a:rPr>
              <a:t>- example for CLIC, also (being) done for ILC, C3, HALHF, FCC - </a:t>
            </a:r>
            <a:r>
              <a:rPr kumimoji="0" lang="en-GB" sz="2400" b="1" i="0" u="none" strike="noStrike" kern="1200" cap="none" spc="0" normalizeH="0" baseline="0" noProof="0" dirty="0">
                <a:ln>
                  <a:noFill/>
                </a:ln>
                <a:solidFill>
                  <a:srgbClr val="0033A0"/>
                </a:solidFill>
                <a:effectLst/>
                <a:uLnTx/>
                <a:uFillTx/>
                <a:latin typeface="Arial"/>
                <a:ea typeface="+mj-ea"/>
                <a:cs typeface="+mj-cs"/>
              </a:rPr>
              <a:t> </a:t>
            </a:r>
            <a:endParaRPr kumimoji="0" lang="en-GB" sz="2800" b="1" i="0" u="none" strike="noStrike" kern="1200" cap="none" spc="0" normalizeH="0" baseline="0" noProof="0" dirty="0">
              <a:ln>
                <a:noFill/>
              </a:ln>
              <a:solidFill>
                <a:srgbClr val="0033A0"/>
              </a:solidFill>
              <a:effectLst/>
              <a:uLnTx/>
              <a:uFillTx/>
              <a:latin typeface="Arial"/>
              <a:ea typeface="+mj-ea"/>
              <a:cs typeface="+mj-cs"/>
            </a:endParaRPr>
          </a:p>
        </p:txBody>
      </p:sp>
      <p:pic>
        <p:nvPicPr>
          <p:cNvPr id="3" name="Picture 2">
            <a:extLst>
              <a:ext uri="{FF2B5EF4-FFF2-40B4-BE49-F238E27FC236}">
                <a16:creationId xmlns:a16="http://schemas.microsoft.com/office/drawing/2014/main" id="{2C133469-528B-423B-2421-4280EE5089E8}"/>
              </a:ext>
            </a:extLst>
          </p:cNvPr>
          <p:cNvPicPr>
            <a:picLocks noChangeAspect="1"/>
          </p:cNvPicPr>
          <p:nvPr/>
        </p:nvPicPr>
        <p:blipFill>
          <a:blip r:embed="rId3"/>
          <a:stretch>
            <a:fillRect/>
          </a:stretch>
        </p:blipFill>
        <p:spPr>
          <a:xfrm>
            <a:off x="2364996" y="1010605"/>
            <a:ext cx="9066308" cy="5619373"/>
          </a:xfrm>
          <a:prstGeom prst="rect">
            <a:avLst/>
          </a:prstGeom>
        </p:spPr>
      </p:pic>
      <p:pic>
        <p:nvPicPr>
          <p:cNvPr id="7" name="Picture 6">
            <a:extLst>
              <a:ext uri="{FF2B5EF4-FFF2-40B4-BE49-F238E27FC236}">
                <a16:creationId xmlns:a16="http://schemas.microsoft.com/office/drawing/2014/main" id="{99ECA6B8-62CF-A0D5-89A7-D72B003EFC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51471" y="4803548"/>
            <a:ext cx="8579833" cy="1939925"/>
          </a:xfrm>
          <a:prstGeom prst="rect">
            <a:avLst/>
          </a:prstGeom>
        </p:spPr>
      </p:pic>
      <p:sp>
        <p:nvSpPr>
          <p:cNvPr id="9" name="TextBox 8">
            <a:extLst>
              <a:ext uri="{FF2B5EF4-FFF2-40B4-BE49-F238E27FC236}">
                <a16:creationId xmlns:a16="http://schemas.microsoft.com/office/drawing/2014/main" id="{4B0C7770-D9C7-D155-402A-A7AB8055638A}"/>
              </a:ext>
            </a:extLst>
          </p:cNvPr>
          <p:cNvSpPr txBox="1"/>
          <p:nvPr/>
        </p:nvSpPr>
        <p:spPr>
          <a:xfrm>
            <a:off x="3139505" y="1010605"/>
            <a:ext cx="8291800" cy="55399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Work in progress – this example is closest to the CLIC drive-beam parameters, detectors and computing (and travels) not considered  </a:t>
            </a:r>
          </a:p>
        </p:txBody>
      </p:sp>
      <p:sp>
        <p:nvSpPr>
          <p:cNvPr id="5" name="TextBox 4">
            <a:extLst>
              <a:ext uri="{FF2B5EF4-FFF2-40B4-BE49-F238E27FC236}">
                <a16:creationId xmlns:a16="http://schemas.microsoft.com/office/drawing/2014/main" id="{FF665737-7C13-DC2C-7D74-29D9D187328F}"/>
              </a:ext>
            </a:extLst>
          </p:cNvPr>
          <p:cNvSpPr txBox="1"/>
          <p:nvPr/>
        </p:nvSpPr>
        <p:spPr>
          <a:xfrm>
            <a:off x="183675" y="1521533"/>
            <a:ext cx="2166936" cy="553997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This plot (blue part) is for 11 km of tunnel, scales with length, injectors will add to this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33A0"/>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33A0"/>
                </a:solidFill>
                <a:latin typeface="Arial"/>
              </a:rPr>
              <a:t>Next working on machine parts (orange), here assumed hardware and infrastructure = equal civil engineering impact.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0033A0"/>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latin typeface="Arial"/>
              </a:rPr>
              <a:t>Most likely this is optimistic, i.e. orange and light blue parts will be higher   </a:t>
            </a:r>
            <a:endParaRPr kumimoji="0" lang="en-GB" sz="1800"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6" name="TextBox 5">
            <a:extLst>
              <a:ext uri="{FF2B5EF4-FFF2-40B4-BE49-F238E27FC236}">
                <a16:creationId xmlns:a16="http://schemas.microsoft.com/office/drawing/2014/main" id="{95F47D84-440C-A94A-276C-03F0E77FCF69}"/>
              </a:ext>
            </a:extLst>
          </p:cNvPr>
          <p:cNvSpPr txBox="1"/>
          <p:nvPr/>
        </p:nvSpPr>
        <p:spPr>
          <a:xfrm>
            <a:off x="5807968" y="2204864"/>
            <a:ext cx="2591943" cy="138499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More power (here 0.7 TWh) or more carbon (here assumed 12g/kWh) will increase this quickly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10" name="Up Arrow 9">
            <a:extLst>
              <a:ext uri="{FF2B5EF4-FFF2-40B4-BE49-F238E27FC236}">
                <a16:creationId xmlns:a16="http://schemas.microsoft.com/office/drawing/2014/main" id="{B012D45F-F7D8-155A-1C5C-92596EBD6BFC}"/>
              </a:ext>
            </a:extLst>
          </p:cNvPr>
          <p:cNvSpPr/>
          <p:nvPr/>
        </p:nvSpPr>
        <p:spPr>
          <a:xfrm flipH="1">
            <a:off x="6811911" y="3429000"/>
            <a:ext cx="360039" cy="479403"/>
          </a:xfrm>
          <a:prstGeom prst="upArrow">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Bent-Up Arrow 11">
            <a:extLst>
              <a:ext uri="{FF2B5EF4-FFF2-40B4-BE49-F238E27FC236}">
                <a16:creationId xmlns:a16="http://schemas.microsoft.com/office/drawing/2014/main" id="{0A4A2AEE-B9C2-9D6F-20CA-9FC39B32422E}"/>
              </a:ext>
            </a:extLst>
          </p:cNvPr>
          <p:cNvSpPr/>
          <p:nvPr/>
        </p:nvSpPr>
        <p:spPr>
          <a:xfrm rot="16200000">
            <a:off x="3150058" y="1892466"/>
            <a:ext cx="628607" cy="655456"/>
          </a:xfrm>
          <a:prstGeom prst="bentUpArrow">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Footer Placeholder 10">
            <a:extLst>
              <a:ext uri="{FF2B5EF4-FFF2-40B4-BE49-F238E27FC236}">
                <a16:creationId xmlns:a16="http://schemas.microsoft.com/office/drawing/2014/main" id="{D90CA78E-F898-D090-A45C-E3EB3DA60323}"/>
              </a:ext>
            </a:extLst>
          </p:cNvPr>
          <p:cNvSpPr>
            <a:spLocks noGrp="1"/>
          </p:cNvSpPr>
          <p:nvPr>
            <p:ph type="ftr" sz="quarter" idx="12"/>
          </p:nvPr>
        </p:nvSpPr>
        <p:spPr/>
        <p:txBody>
          <a:bodyPr/>
          <a:lstStyle/>
          <a:p>
            <a:r>
              <a:rPr lang="en-US"/>
              <a:t>CLIC status and plans </a:t>
            </a:r>
            <a:endParaRPr lang="en-US" dirty="0"/>
          </a:p>
        </p:txBody>
      </p:sp>
    </p:spTree>
    <p:extLst>
      <p:ext uri="{BB962C8B-B14F-4D97-AF65-F5344CB8AC3E}">
        <p14:creationId xmlns:p14="http://schemas.microsoft.com/office/powerpoint/2010/main" val="405460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0A12872-5B7D-C0B7-212C-AB528A3C4B18}"/>
              </a:ext>
            </a:extLst>
          </p:cNvPr>
          <p:cNvSpPr>
            <a:spLocks noGrp="1"/>
          </p:cNvSpPr>
          <p:nvPr>
            <p:ph idx="1"/>
          </p:nvPr>
        </p:nvSpPr>
        <p:spPr>
          <a:xfrm>
            <a:off x="2157276" y="1628800"/>
            <a:ext cx="7074859" cy="4608512"/>
          </a:xfrm>
          <a:solidFill>
            <a:schemeClr val="bg1"/>
          </a:solidFill>
        </p:spPr>
        <p:txBody>
          <a:bodyPr/>
          <a:lstStyle/>
          <a:p>
            <a:pPr marL="0" marR="0" lvl="0" indent="0" algn="l" defTabSz="457200" rtl="0" eaLnBrk="0" fontAlgn="base" latinLnBrk="0" hangingPunct="0">
              <a:lnSpc>
                <a:spcPct val="120000"/>
              </a:lnSpc>
              <a:spcBef>
                <a:spcPct val="0"/>
              </a:spcBef>
              <a:spcAft>
                <a:spcPct val="0"/>
              </a:spcAft>
              <a:buClrTx/>
              <a:buSzTx/>
              <a:buFontTx/>
              <a:buNone/>
              <a:tabLst/>
              <a:defRPr/>
            </a:pPr>
            <a:r>
              <a:rPr lang="en-US" sz="1600" b="0" dirty="0">
                <a:solidFill>
                  <a:schemeClr val="accent1"/>
                </a:solidFill>
                <a:sym typeface="Avenir Book"/>
              </a:rPr>
              <a:t>However, several important changes:</a:t>
            </a:r>
          </a:p>
          <a:p>
            <a:pPr marL="536575" lvl="0" indent="-268288" defTabSz="457200" eaLnBrk="0" fontAlgn="base" hangingPunct="0">
              <a:lnSpc>
                <a:spcPct val="120000"/>
              </a:lnSpc>
              <a:spcBef>
                <a:spcPct val="0"/>
              </a:spcBef>
              <a:spcAft>
                <a:spcPct val="0"/>
              </a:spcAft>
              <a:buFont typeface="Arial" panose="020B0604020202020204" pitchFamily="34" charset="0"/>
              <a:buChar char="•"/>
              <a:defRPr/>
            </a:pPr>
            <a:r>
              <a:rPr lang="en-US" sz="1600" b="0" dirty="0">
                <a:solidFill>
                  <a:schemeClr val="tx1"/>
                </a:solidFill>
                <a:cs typeface="Arial" panose="020B0604020202020204" pitchFamily="34" charset="0"/>
              </a:rPr>
              <a:t>Energy scales: 380 GeV and 1.5 </a:t>
            </a:r>
            <a:r>
              <a:rPr lang="en-US" sz="1600" b="0" dirty="0" err="1">
                <a:solidFill>
                  <a:schemeClr val="tx1"/>
                </a:solidFill>
                <a:cs typeface="Arial" panose="020B0604020202020204" pitchFamily="34" charset="0"/>
              </a:rPr>
              <a:t>TeV</a:t>
            </a:r>
            <a:r>
              <a:rPr lang="en-US" sz="1600" b="0" dirty="0">
                <a:solidFill>
                  <a:schemeClr val="tx1"/>
                </a:solidFill>
                <a:cs typeface="Arial" panose="020B0604020202020204" pitchFamily="34" charset="0"/>
              </a:rPr>
              <a:t> with one </a:t>
            </a:r>
            <a:r>
              <a:rPr lang="en-US" sz="1600" b="0" dirty="0" err="1">
                <a:solidFill>
                  <a:schemeClr val="tx1"/>
                </a:solidFill>
                <a:cs typeface="Arial" panose="020B0604020202020204" pitchFamily="34" charset="0"/>
              </a:rPr>
              <a:t>drivebeam</a:t>
            </a:r>
            <a:endParaRPr lang="en-US" sz="1600" b="0" dirty="0">
              <a:solidFill>
                <a:schemeClr val="tx1"/>
              </a:solidFill>
              <a:cs typeface="Arial" panose="020B0604020202020204" pitchFamily="34" charset="0"/>
            </a:endParaRPr>
          </a:p>
          <a:p>
            <a:pPr marL="536575" lvl="0" indent="-268288" defTabSz="457200" eaLnBrk="0" fontAlgn="base" hangingPunct="0">
              <a:lnSpc>
                <a:spcPct val="120000"/>
              </a:lnSpc>
              <a:spcBef>
                <a:spcPct val="0"/>
              </a:spcBef>
              <a:spcAft>
                <a:spcPct val="0"/>
              </a:spcAft>
              <a:buFont typeface="Arial" panose="020B0604020202020204" pitchFamily="34" charset="0"/>
              <a:buChar char="•"/>
              <a:defRPr/>
            </a:pPr>
            <a:r>
              <a:rPr lang="en-US" sz="1600" dirty="0">
                <a:solidFill>
                  <a:schemeClr val="tx1"/>
                </a:solidFill>
                <a:cs typeface="Arial" panose="020B0604020202020204" pitchFamily="34" charset="0"/>
              </a:rPr>
              <a:t>Present</a:t>
            </a:r>
            <a:r>
              <a:rPr lang="en-US" sz="1600" b="0" dirty="0">
                <a:solidFill>
                  <a:schemeClr val="tx1"/>
                </a:solidFill>
                <a:cs typeface="Arial" panose="020B0604020202020204" pitchFamily="34" charset="0"/>
              </a:rPr>
              <a:t> 100 Hz running at 250 GeV and 380 GeV (i.e. two parallel experiments, two BDSs) – some increased cost and increased power </a:t>
            </a:r>
            <a:r>
              <a:rPr lang="en-US" sz="1600" b="0" dirty="0" err="1">
                <a:solidFill>
                  <a:schemeClr val="tx1"/>
                </a:solidFill>
                <a:cs typeface="Arial" panose="020B0604020202020204" pitchFamily="34" charset="0"/>
              </a:rPr>
              <a:t>wrt</a:t>
            </a:r>
            <a:r>
              <a:rPr lang="en-US" sz="1600" b="0" dirty="0">
                <a:solidFill>
                  <a:schemeClr val="tx1"/>
                </a:solidFill>
                <a:cs typeface="Arial" panose="020B0604020202020204" pitchFamily="34" charset="0"/>
              </a:rPr>
              <a:t> to one IP </a:t>
            </a:r>
          </a:p>
          <a:p>
            <a:pPr marL="536575" lvl="0" indent="-268288" defTabSz="457200" eaLnBrk="0" fontAlgn="base" hangingPunct="0">
              <a:lnSpc>
                <a:spcPct val="120000"/>
              </a:lnSpc>
              <a:spcBef>
                <a:spcPct val="0"/>
              </a:spcBef>
              <a:spcAft>
                <a:spcPct val="0"/>
              </a:spcAft>
              <a:buFont typeface="Arial" panose="020B0604020202020204" pitchFamily="34" charset="0"/>
              <a:buChar char="•"/>
              <a:defRPr/>
            </a:pPr>
            <a:r>
              <a:rPr lang="en-US" sz="1600" dirty="0">
                <a:solidFill>
                  <a:schemeClr val="tx1"/>
                </a:solidFill>
                <a:cs typeface="Arial" panose="020B0604020202020204" pitchFamily="34" charset="0"/>
              </a:rPr>
              <a:t>New run plan, 10+10 year for two stages (380 -&gt; 1500 GeV) </a:t>
            </a:r>
            <a:r>
              <a:rPr lang="en-US" sz="1600" b="0" dirty="0">
                <a:solidFill>
                  <a:schemeClr val="tx1"/>
                </a:solidFill>
                <a:cs typeface="Arial" panose="020B0604020202020204" pitchFamily="34" charset="0"/>
              </a:rPr>
              <a:t>– with ramp-ups</a:t>
            </a:r>
          </a:p>
          <a:p>
            <a:pPr marL="536575" indent="-268288">
              <a:lnSpc>
                <a:spcPct val="120000"/>
              </a:lnSpc>
              <a:spcBef>
                <a:spcPts val="0"/>
              </a:spcBef>
              <a:spcAft>
                <a:spcPts val="0"/>
              </a:spcAft>
              <a:buFont typeface="Arial" panose="020B0604020202020204" pitchFamily="34" charset="0"/>
              <a:buChar char="•"/>
            </a:pPr>
            <a:r>
              <a:rPr lang="en-US" sz="1600" b="0" dirty="0">
                <a:solidFill>
                  <a:schemeClr val="tx1"/>
                </a:solidFill>
                <a:cs typeface="Arial" panose="020B0604020202020204" pitchFamily="34" charset="0"/>
              </a:rPr>
              <a:t>Several updates on parameters (injectors, damping rings, drive-beam) based on new designs, results and prototyping (e.g. klystrons, magnets) - however no fundamental changes beyond staying at one </a:t>
            </a:r>
            <a:r>
              <a:rPr lang="en-US" sz="1600" b="0" dirty="0" err="1">
                <a:solidFill>
                  <a:schemeClr val="tx1"/>
                </a:solidFill>
                <a:cs typeface="Arial" panose="020B0604020202020204" pitchFamily="34" charset="0"/>
              </a:rPr>
              <a:t>drivebeam</a:t>
            </a:r>
            <a:r>
              <a:rPr lang="en-US" sz="1600" b="0" dirty="0">
                <a:solidFill>
                  <a:schemeClr val="tx1"/>
                </a:solidFill>
                <a:cs typeface="Arial" panose="020B0604020202020204" pitchFamily="34" charset="0"/>
              </a:rPr>
              <a:t> </a:t>
            </a:r>
          </a:p>
          <a:p>
            <a:pPr marL="536575" indent="-268288">
              <a:lnSpc>
                <a:spcPct val="120000"/>
              </a:lnSpc>
              <a:spcBef>
                <a:spcPts val="0"/>
              </a:spcBef>
              <a:spcAft>
                <a:spcPts val="0"/>
              </a:spcAft>
              <a:buFont typeface="Arial" panose="020B0604020202020204" pitchFamily="34" charset="0"/>
              <a:buChar char="•"/>
            </a:pPr>
            <a:r>
              <a:rPr lang="en-US" sz="1600" b="0" dirty="0">
                <a:solidFill>
                  <a:schemeClr val="tx1"/>
                </a:solidFill>
                <a:cs typeface="Arial" panose="020B0604020202020204" pitchFamily="34" charset="0"/>
              </a:rPr>
              <a:t>Technology </a:t>
            </a:r>
            <a:r>
              <a:rPr lang="en-US" sz="1600" dirty="0">
                <a:solidFill>
                  <a:schemeClr val="tx1"/>
                </a:solidFill>
                <a:cs typeface="Arial" panose="020B0604020202020204" pitchFamily="34" charset="0"/>
              </a:rPr>
              <a:t>use examples</a:t>
            </a:r>
            <a:r>
              <a:rPr lang="en-US" sz="1600" b="0" dirty="0">
                <a:solidFill>
                  <a:schemeClr val="tx1"/>
                </a:solidFill>
                <a:cs typeface="Arial" panose="020B0604020202020204" pitchFamily="34" charset="0"/>
              </a:rPr>
              <a:t>, including more on use of them in other projects (e.g. alignment, instrumentation, </a:t>
            </a:r>
            <a:r>
              <a:rPr lang="en-US" sz="1600" dirty="0">
                <a:solidFill>
                  <a:schemeClr val="tx1"/>
                </a:solidFill>
                <a:cs typeface="Arial" panose="020B0604020202020204" pitchFamily="34" charset="0"/>
              </a:rPr>
              <a:t> </a:t>
            </a:r>
            <a:r>
              <a:rPr lang="en-US" sz="1600" b="0" dirty="0">
                <a:solidFill>
                  <a:schemeClr val="tx1"/>
                </a:solidFill>
                <a:cs typeface="Arial" panose="020B0604020202020204" pitchFamily="34" charset="0"/>
              </a:rPr>
              <a:t>X-band RF is small linacs) </a:t>
            </a:r>
          </a:p>
          <a:p>
            <a:pPr marL="536575" indent="-268288">
              <a:lnSpc>
                <a:spcPct val="120000"/>
              </a:lnSpc>
              <a:spcBef>
                <a:spcPts val="0"/>
              </a:spcBef>
              <a:spcAft>
                <a:spcPts val="0"/>
              </a:spcAft>
              <a:buFont typeface="Arial" panose="020B0604020202020204" pitchFamily="34" charset="0"/>
              <a:buChar char="•"/>
            </a:pPr>
            <a:r>
              <a:rPr lang="en-US" sz="1600" b="0" dirty="0">
                <a:solidFill>
                  <a:schemeClr val="tx1"/>
                </a:solidFill>
                <a:cs typeface="Arial" panose="020B0604020202020204" pitchFamily="34" charset="0"/>
              </a:rPr>
              <a:t>Update costing and power  – interplay between inflation and CHF </a:t>
            </a:r>
          </a:p>
          <a:p>
            <a:pPr marL="536575" indent="-268288">
              <a:lnSpc>
                <a:spcPct val="120000"/>
              </a:lnSpc>
              <a:spcBef>
                <a:spcPts val="0"/>
              </a:spcBef>
              <a:spcAft>
                <a:spcPts val="0"/>
              </a:spcAft>
              <a:buFont typeface="Arial" panose="020B0604020202020204" pitchFamily="34" charset="0"/>
              <a:buChar char="•"/>
            </a:pPr>
            <a:r>
              <a:rPr lang="en-US" sz="1600" b="0" dirty="0">
                <a:solidFill>
                  <a:schemeClr val="tx1"/>
                </a:solidFill>
                <a:cs typeface="Arial" panose="020B0604020202020204" pitchFamily="34" charset="0"/>
              </a:rPr>
              <a:t>Life Cycle Assessments  </a:t>
            </a:r>
          </a:p>
          <a:p>
            <a:pPr marL="536575" indent="-268288">
              <a:lnSpc>
                <a:spcPct val="120000"/>
              </a:lnSpc>
              <a:spcBef>
                <a:spcPts val="0"/>
              </a:spcBef>
              <a:spcAft>
                <a:spcPts val="0"/>
              </a:spcAft>
              <a:buFont typeface="Arial" panose="020B0604020202020204" pitchFamily="34" charset="0"/>
              <a:buChar char="•"/>
            </a:pPr>
            <a:r>
              <a:rPr lang="en-US" sz="1600" b="0" dirty="0">
                <a:solidFill>
                  <a:schemeClr val="tx1"/>
                </a:solidFill>
                <a:cs typeface="Arial" panose="020B0604020202020204" pitchFamily="34" charset="0"/>
              </a:rPr>
              <a:t>More detailed prep phase planning (next 5-7 years)  </a:t>
            </a:r>
          </a:p>
          <a:p>
            <a:pPr marL="536575" indent="-268288">
              <a:lnSpc>
                <a:spcPct val="120000"/>
              </a:lnSpc>
              <a:spcBef>
                <a:spcPts val="0"/>
              </a:spcBef>
              <a:spcAft>
                <a:spcPts val="0"/>
              </a:spcAft>
              <a:buFont typeface="Arial" panose="020B0604020202020204" pitchFamily="34" charset="0"/>
              <a:buChar char="•"/>
            </a:pPr>
            <a:endParaRPr lang="en-US" sz="1100" b="0" dirty="0">
              <a:solidFill>
                <a:schemeClr val="tx1"/>
              </a:solidFill>
              <a:effectLst/>
              <a:cs typeface="Arial" panose="020B0604020202020204" pitchFamily="34" charset="0"/>
            </a:endParaRPr>
          </a:p>
          <a:p>
            <a:endParaRPr lang="en-GB" dirty="0"/>
          </a:p>
        </p:txBody>
      </p:sp>
      <p:sp>
        <p:nvSpPr>
          <p:cNvPr id="3" name="Title 2">
            <a:extLst>
              <a:ext uri="{FF2B5EF4-FFF2-40B4-BE49-F238E27FC236}">
                <a16:creationId xmlns:a16="http://schemas.microsoft.com/office/drawing/2014/main" id="{70B59113-9AB9-26A1-F4DD-C1EDCEE48D96}"/>
              </a:ext>
            </a:extLst>
          </p:cNvPr>
          <p:cNvSpPr>
            <a:spLocks noGrp="1"/>
          </p:cNvSpPr>
          <p:nvPr>
            <p:ph type="title"/>
          </p:nvPr>
        </p:nvSpPr>
        <p:spPr>
          <a:xfrm>
            <a:off x="407988" y="301585"/>
            <a:ext cx="11376025" cy="535127"/>
          </a:xfrm>
        </p:spPr>
        <p:txBody>
          <a:bodyPr anchor="ctr">
            <a:normAutofit/>
          </a:bodyPr>
          <a:lstStyle/>
          <a:p>
            <a:pPr algn="ctr"/>
            <a:r>
              <a:rPr lang="en-US" dirty="0">
                <a:solidFill>
                  <a:schemeClr val="tx1"/>
                </a:solidFill>
                <a:latin typeface="Arial" panose="020B0604020202020204" pitchFamily="34" charset="0"/>
                <a:cs typeface="Arial" panose="020B0604020202020204" pitchFamily="34" charset="0"/>
              </a:rPr>
              <a:t>The CLIC ESPP update – I   </a:t>
            </a:r>
            <a:endParaRPr lang="en-GB" dirty="0"/>
          </a:p>
        </p:txBody>
      </p:sp>
      <p:pic>
        <p:nvPicPr>
          <p:cNvPr id="2" name="Picture 1">
            <a:extLst>
              <a:ext uri="{FF2B5EF4-FFF2-40B4-BE49-F238E27FC236}">
                <a16:creationId xmlns:a16="http://schemas.microsoft.com/office/drawing/2014/main" id="{EEC63468-199A-D4DA-DD2E-1F784805B5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979" y="2142412"/>
            <a:ext cx="1656405" cy="2267697"/>
          </a:xfrm>
          <a:prstGeom prst="rect">
            <a:avLst/>
          </a:prstGeom>
          <a:ln>
            <a:solidFill>
              <a:schemeClr val="accent4"/>
            </a:solidFill>
          </a:ln>
        </p:spPr>
      </p:pic>
      <p:sp>
        <p:nvSpPr>
          <p:cNvPr id="6" name="TextBox 5">
            <a:extLst>
              <a:ext uri="{FF2B5EF4-FFF2-40B4-BE49-F238E27FC236}">
                <a16:creationId xmlns:a16="http://schemas.microsoft.com/office/drawing/2014/main" id="{74F07E11-2F74-E116-D156-8A5DBA6003EB}"/>
              </a:ext>
            </a:extLst>
          </p:cNvPr>
          <p:cNvSpPr txBox="1"/>
          <p:nvPr/>
        </p:nvSpPr>
        <p:spPr>
          <a:xfrm>
            <a:off x="423936" y="692696"/>
            <a:ext cx="11457404" cy="911019"/>
          </a:xfrm>
          <a:prstGeom prst="rect">
            <a:avLst/>
          </a:prstGeom>
          <a:noFill/>
        </p:spPr>
        <p:txBody>
          <a:bodyPr wrap="square">
            <a:spAutoFit/>
          </a:bodyPr>
          <a:lstStyle/>
          <a:p>
            <a:pPr marL="0" marR="0" lvl="0" indent="0" algn="l" defTabSz="457200" rtl="0" eaLnBrk="0" fontAlgn="base" latinLnBrk="0" hangingPunct="0">
              <a:lnSpc>
                <a:spcPct val="120000"/>
              </a:lnSpc>
              <a:spcBef>
                <a:spcPct val="0"/>
              </a:spcBef>
              <a:spcAft>
                <a:spcPct val="0"/>
              </a:spcAft>
              <a:buClrTx/>
              <a:buSzTx/>
              <a:buFontTx/>
              <a:buNone/>
              <a:tabLst/>
              <a:defRPr/>
            </a:pPr>
            <a:r>
              <a:rPr kumimoji="0" lang="en-US" sz="1600" b="0" i="0" u="none" strike="noStrike" kern="1200" cap="none" spc="0" normalizeH="0" baseline="0" noProof="0" dirty="0">
                <a:ln>
                  <a:noFill/>
                </a:ln>
                <a:solidFill>
                  <a:schemeClr val="accent1"/>
                </a:solidFill>
                <a:effectLst/>
                <a:uLnTx/>
                <a:uFillTx/>
                <a:sym typeface="Avenir Book"/>
              </a:rPr>
              <a:t>Guidelines: </a:t>
            </a:r>
          </a:p>
          <a:p>
            <a:pPr marL="0" marR="0" lvl="0" indent="0" algn="l" defTabSz="457200" rtl="0" eaLnBrk="0" fontAlgn="base" latinLnBrk="0" hangingPunct="0">
              <a:spcBef>
                <a:spcPct val="0"/>
              </a:spcBef>
              <a:spcAft>
                <a:spcPct val="0"/>
              </a:spcAft>
              <a:buClrTx/>
              <a:buSzTx/>
              <a:buFontTx/>
              <a:buNone/>
              <a:tabLst/>
              <a:defRPr/>
            </a:pPr>
            <a:r>
              <a:rPr kumimoji="0" lang="en-US" sz="1600" b="0" i="0" u="none" strike="noStrike" kern="1200" cap="none" spc="0" normalizeH="0" baseline="0" noProof="0" dirty="0">
                <a:ln>
                  <a:noFill/>
                </a:ln>
                <a:solidFill>
                  <a:schemeClr val="accent1"/>
                </a:solidFill>
                <a:effectLst/>
                <a:uLnTx/>
                <a:uFillTx/>
                <a:sym typeface="Avenir Book"/>
              </a:rPr>
              <a:t>Preparing “Project Readiness Report” as a step toward a TDR </a:t>
            </a:r>
          </a:p>
          <a:p>
            <a:pPr marL="0" marR="0" lvl="0" indent="0" algn="l" defTabSz="457200" rtl="0" eaLnBrk="0" fontAlgn="base" latinLnBrk="0" hangingPunct="0">
              <a:spcBef>
                <a:spcPct val="0"/>
              </a:spcBef>
              <a:spcAft>
                <a:spcPct val="0"/>
              </a:spcAft>
              <a:buClrTx/>
              <a:buSzTx/>
              <a:buFontTx/>
              <a:buNone/>
              <a:tabLst/>
              <a:defRPr/>
            </a:pPr>
            <a:r>
              <a:rPr kumimoji="0" lang="en-US" sz="1600" b="0" i="0" u="none" strike="noStrike" kern="1200" cap="none" spc="0" normalizeH="0" baseline="0" noProof="0" dirty="0">
                <a:ln>
                  <a:noFill/>
                </a:ln>
                <a:solidFill>
                  <a:schemeClr val="accent1"/>
                </a:solidFill>
                <a:effectLst/>
                <a:uLnTx/>
                <a:uFillTx/>
                <a:sym typeface="Avenir Book"/>
              </a:rPr>
              <a:t>Assuming ESPP in  ~ 2025-6, Project Approval ~ 2028, Project (tunnel) construction can start in ~ 2030</a:t>
            </a:r>
            <a:r>
              <a:rPr kumimoji="0" lang="en-US" sz="1800" b="0" i="0" u="none" strike="noStrike" kern="1200" cap="none" spc="0" normalizeH="0" baseline="0" noProof="0" dirty="0">
                <a:ln>
                  <a:noFill/>
                </a:ln>
                <a:solidFill>
                  <a:schemeClr val="accent1"/>
                </a:solidFill>
                <a:effectLst/>
                <a:uLnTx/>
                <a:uFillTx/>
                <a:sym typeface="Avenir Book"/>
              </a:rPr>
              <a:t>. </a:t>
            </a:r>
          </a:p>
        </p:txBody>
      </p:sp>
      <p:sp>
        <p:nvSpPr>
          <p:cNvPr id="7" name="TextBox 6">
            <a:extLst>
              <a:ext uri="{FF2B5EF4-FFF2-40B4-BE49-F238E27FC236}">
                <a16:creationId xmlns:a16="http://schemas.microsoft.com/office/drawing/2014/main" id="{B76C0A3B-6CDE-093C-2688-916C0A772D91}"/>
              </a:ext>
            </a:extLst>
          </p:cNvPr>
          <p:cNvSpPr txBox="1"/>
          <p:nvPr/>
        </p:nvSpPr>
        <p:spPr>
          <a:xfrm>
            <a:off x="9329462" y="1993952"/>
            <a:ext cx="2743201" cy="1815882"/>
          </a:xfrm>
          <a:prstGeom prst="rect">
            <a:avLst/>
          </a:prstGeom>
          <a:solidFill>
            <a:schemeClr val="bg1"/>
          </a:solidFill>
        </p:spPr>
        <p:txBody>
          <a:bodyPr wrap="square">
            <a:spAutoFit/>
          </a:bodyPr>
          <a:lstStyle/>
          <a:p>
            <a:r>
              <a:rPr lang="en-GB" sz="1600" dirty="0"/>
              <a:t>Project summary for Snowmass already include some of these changes, i.e. luminosity improvements, 100 Hz study is mentioned, the power is updated for 380 GeV: </a:t>
            </a:r>
            <a:r>
              <a:rPr lang="en-GB" sz="1600" dirty="0">
                <a:hlinkClick r:id="rId4"/>
              </a:rPr>
              <a:t>LINK</a:t>
            </a:r>
            <a:r>
              <a:rPr lang="en-GB" sz="1600" dirty="0"/>
              <a:t> </a:t>
            </a:r>
          </a:p>
        </p:txBody>
      </p:sp>
      <p:sp>
        <p:nvSpPr>
          <p:cNvPr id="15" name="Slide Number Placeholder 14">
            <a:extLst>
              <a:ext uri="{FF2B5EF4-FFF2-40B4-BE49-F238E27FC236}">
                <a16:creationId xmlns:a16="http://schemas.microsoft.com/office/drawing/2014/main" id="{F260ABDA-62DB-E7A4-247D-C44E7AA801C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5" name="Footer Placeholder 4">
            <a:extLst>
              <a:ext uri="{FF2B5EF4-FFF2-40B4-BE49-F238E27FC236}">
                <a16:creationId xmlns:a16="http://schemas.microsoft.com/office/drawing/2014/main" id="{96E2F7BB-9B1C-CA94-519C-1B70580B5474}"/>
              </a:ext>
            </a:extLst>
          </p:cNvPr>
          <p:cNvSpPr>
            <a:spLocks noGrp="1"/>
          </p:cNvSpPr>
          <p:nvPr>
            <p:ph type="ftr" sz="quarter" idx="11"/>
          </p:nvPr>
        </p:nvSpPr>
        <p:spPr>
          <a:xfrm>
            <a:off x="9232134" y="6383848"/>
            <a:ext cx="1875411" cy="365125"/>
          </a:xfrm>
        </p:spPr>
        <p:txBody>
          <a:bodyPr/>
          <a:lstStyle/>
          <a:p>
            <a:r>
              <a:rPr lang="en-US" dirty="0"/>
              <a:t>CLIC status and plans </a:t>
            </a:r>
          </a:p>
        </p:txBody>
      </p:sp>
    </p:spTree>
    <p:extLst>
      <p:ext uri="{BB962C8B-B14F-4D97-AF65-F5344CB8AC3E}">
        <p14:creationId xmlns:p14="http://schemas.microsoft.com/office/powerpoint/2010/main" val="265353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9AC1D-01B9-5816-A522-3FEE775A0CF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0108ABB-9AB3-6A63-630C-FA5432DEBBCF}"/>
              </a:ext>
            </a:extLst>
          </p:cNvPr>
          <p:cNvSpPr>
            <a:spLocks noGrp="1"/>
          </p:cNvSpPr>
          <p:nvPr>
            <p:ph type="title"/>
          </p:nvPr>
        </p:nvSpPr>
        <p:spPr>
          <a:xfrm>
            <a:off x="407988" y="301585"/>
            <a:ext cx="11376025" cy="535127"/>
          </a:xfrm>
        </p:spPr>
        <p:txBody>
          <a:bodyPr anchor="ctr">
            <a:normAutofit/>
          </a:bodyPr>
          <a:lstStyle/>
          <a:p>
            <a:pPr algn="ctr"/>
            <a:r>
              <a:rPr lang="en-US" dirty="0">
                <a:solidFill>
                  <a:schemeClr val="tx1"/>
                </a:solidFill>
                <a:latin typeface="Arial" panose="020B0604020202020204" pitchFamily="34" charset="0"/>
                <a:cs typeface="Arial" panose="020B0604020202020204" pitchFamily="34" charset="0"/>
              </a:rPr>
              <a:t>The CLIC ESPP update - II </a:t>
            </a:r>
            <a:endParaRPr lang="en-GB" dirty="0"/>
          </a:p>
        </p:txBody>
      </p:sp>
      <p:pic>
        <p:nvPicPr>
          <p:cNvPr id="5" name="Picture 4">
            <a:extLst>
              <a:ext uri="{FF2B5EF4-FFF2-40B4-BE49-F238E27FC236}">
                <a16:creationId xmlns:a16="http://schemas.microsoft.com/office/drawing/2014/main" id="{D338A14A-893E-803A-202A-B87E39CB3E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58150" y="791716"/>
            <a:ext cx="4751419" cy="3071849"/>
          </a:xfrm>
          <a:prstGeom prst="rect">
            <a:avLst/>
          </a:prstGeom>
        </p:spPr>
      </p:pic>
      <p:pic>
        <p:nvPicPr>
          <p:cNvPr id="9" name="Picture 8">
            <a:extLst>
              <a:ext uri="{FF2B5EF4-FFF2-40B4-BE49-F238E27FC236}">
                <a16:creationId xmlns:a16="http://schemas.microsoft.com/office/drawing/2014/main" id="{808D797C-4FF2-70B3-4615-41F847D999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680093" y="4587291"/>
            <a:ext cx="2013708" cy="566260"/>
          </a:xfrm>
          <a:prstGeom prst="rect">
            <a:avLst/>
          </a:prstGeom>
        </p:spPr>
      </p:pic>
      <p:sp>
        <p:nvSpPr>
          <p:cNvPr id="14" name="Oval 13">
            <a:extLst>
              <a:ext uri="{FF2B5EF4-FFF2-40B4-BE49-F238E27FC236}">
                <a16:creationId xmlns:a16="http://schemas.microsoft.com/office/drawing/2014/main" id="{55A9EDC5-A18B-1177-C458-35918044F147}"/>
              </a:ext>
            </a:extLst>
          </p:cNvPr>
          <p:cNvSpPr/>
          <p:nvPr/>
        </p:nvSpPr>
        <p:spPr>
          <a:xfrm>
            <a:off x="7797842" y="1412776"/>
            <a:ext cx="2736304" cy="28803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6E675CD2-0091-39BE-9ECE-FBCFF7DB1F78}"/>
              </a:ext>
            </a:extLst>
          </p:cNvPr>
          <p:cNvSpPr/>
          <p:nvPr/>
        </p:nvSpPr>
        <p:spPr>
          <a:xfrm rot="16200000">
            <a:off x="8635819" y="2174256"/>
            <a:ext cx="3071849" cy="49567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lide Number Placeholder 16">
            <a:extLst>
              <a:ext uri="{FF2B5EF4-FFF2-40B4-BE49-F238E27FC236}">
                <a16:creationId xmlns:a16="http://schemas.microsoft.com/office/drawing/2014/main" id="{54057AD1-32B0-6ACA-7E15-7945549C31DF}"/>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18" name="Oval 17">
            <a:extLst>
              <a:ext uri="{FF2B5EF4-FFF2-40B4-BE49-F238E27FC236}">
                <a16:creationId xmlns:a16="http://schemas.microsoft.com/office/drawing/2014/main" id="{509A7065-815A-8D63-2DD4-9FF774BA8D9B}"/>
              </a:ext>
            </a:extLst>
          </p:cNvPr>
          <p:cNvSpPr/>
          <p:nvPr/>
        </p:nvSpPr>
        <p:spPr>
          <a:xfrm>
            <a:off x="7722750" y="2268228"/>
            <a:ext cx="2736304" cy="28803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95B4A558-A153-84F9-6AD8-23A7383E0F2A}"/>
              </a:ext>
            </a:extLst>
          </p:cNvPr>
          <p:cNvSpPr txBox="1"/>
          <p:nvPr/>
        </p:nvSpPr>
        <p:spPr>
          <a:xfrm>
            <a:off x="10631277" y="1015055"/>
            <a:ext cx="1560723" cy="2277547"/>
          </a:xfrm>
          <a:prstGeom prst="rect">
            <a:avLst/>
          </a:prstGeom>
          <a:noFill/>
        </p:spPr>
        <p:txBody>
          <a:bodyPr wrap="square" rtlCol="0">
            <a:spAutoFit/>
          </a:bodyPr>
          <a:lstStyle/>
          <a:p>
            <a:r>
              <a:rPr lang="en-GB" sz="1400" dirty="0"/>
              <a:t>Add: </a:t>
            </a:r>
          </a:p>
          <a:p>
            <a:pPr marL="141288" indent="-141288">
              <a:buFont typeface="Arial" panose="020B0604020202020204" pitchFamily="34" charset="0"/>
              <a:buChar char="•"/>
            </a:pPr>
            <a:r>
              <a:rPr lang="en-GB" sz="1400" dirty="0"/>
              <a:t>250 GeV parameters </a:t>
            </a:r>
          </a:p>
          <a:p>
            <a:pPr marL="141288" indent="-141288">
              <a:buFont typeface="Arial" panose="020B0604020202020204" pitchFamily="34" charset="0"/>
              <a:buChar char="•"/>
            </a:pPr>
            <a:r>
              <a:rPr lang="en-GB" sz="1400" dirty="0"/>
              <a:t>100 Hz running for both 250 and 380 GeV </a:t>
            </a:r>
          </a:p>
          <a:p>
            <a:endParaRPr lang="en-GB" sz="1400" dirty="0"/>
          </a:p>
          <a:p>
            <a:r>
              <a:rPr lang="en-GB" sz="1400" dirty="0"/>
              <a:t>3 TeV: refer to earlier reports </a:t>
            </a:r>
          </a:p>
          <a:p>
            <a:endParaRPr lang="en-GB" sz="1600" dirty="0"/>
          </a:p>
        </p:txBody>
      </p:sp>
      <p:pic>
        <p:nvPicPr>
          <p:cNvPr id="11" name="Picture 10">
            <a:extLst>
              <a:ext uri="{FF2B5EF4-FFF2-40B4-BE49-F238E27FC236}">
                <a16:creationId xmlns:a16="http://schemas.microsoft.com/office/drawing/2014/main" id="{35D3A2F6-2088-9F80-57D0-310754774F7D}"/>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890809" y="4278868"/>
            <a:ext cx="3001942" cy="2277547"/>
          </a:xfrm>
          <a:prstGeom prst="rect">
            <a:avLst/>
          </a:prstGeom>
          <a:effectLst>
            <a:outerShdw blurRad="63500" sx="102000" sy="102000" algn="ctr" rotWithShape="0">
              <a:prstClr val="black">
                <a:alpha val="40000"/>
              </a:prstClr>
            </a:outerShdw>
          </a:effectLst>
        </p:spPr>
      </p:pic>
      <p:pic>
        <p:nvPicPr>
          <p:cNvPr id="12" name="Picture 11">
            <a:extLst>
              <a:ext uri="{FF2B5EF4-FFF2-40B4-BE49-F238E27FC236}">
                <a16:creationId xmlns:a16="http://schemas.microsoft.com/office/drawing/2014/main" id="{FC9FD3FA-4FBF-7991-9F40-2E825CDB29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3352" y="1067742"/>
            <a:ext cx="5550661" cy="2224860"/>
          </a:xfrm>
          <a:prstGeom prst="rect">
            <a:avLst/>
          </a:prstGeom>
          <a:effectLst>
            <a:outerShdw blurRad="63500" sx="102000" sy="102000" algn="ctr" rotWithShape="0">
              <a:prstClr val="black">
                <a:alpha val="40000"/>
              </a:prstClr>
            </a:outerShdw>
          </a:effectLst>
        </p:spPr>
      </p:pic>
      <p:pic>
        <p:nvPicPr>
          <p:cNvPr id="13" name="Picture 12">
            <a:extLst>
              <a:ext uri="{FF2B5EF4-FFF2-40B4-BE49-F238E27FC236}">
                <a16:creationId xmlns:a16="http://schemas.microsoft.com/office/drawing/2014/main" id="{80748605-11F3-9E83-B2C7-6B89AA14EA7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4881" y="3819334"/>
            <a:ext cx="2930799" cy="2057938"/>
          </a:xfrm>
          <a:prstGeom prst="rect">
            <a:avLst/>
          </a:prstGeom>
          <a:effectLst>
            <a:outerShdw blurRad="63500" sx="102000" sy="102000" algn="ctr" rotWithShape="0">
              <a:prstClr val="black">
                <a:alpha val="40000"/>
              </a:prstClr>
            </a:outerShdw>
          </a:effectLst>
        </p:spPr>
      </p:pic>
      <p:pic>
        <p:nvPicPr>
          <p:cNvPr id="19" name="Picture 18">
            <a:extLst>
              <a:ext uri="{FF2B5EF4-FFF2-40B4-BE49-F238E27FC236}">
                <a16:creationId xmlns:a16="http://schemas.microsoft.com/office/drawing/2014/main" id="{07478617-76E5-1F41-36DF-532973988D5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082428" y="4278868"/>
            <a:ext cx="4633583" cy="134216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897544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derniere.pdf" descr="derniere.pd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344" y="1196752"/>
            <a:ext cx="6832563" cy="4831598"/>
          </a:xfrm>
          <a:prstGeom prst="rect">
            <a:avLst/>
          </a:prstGeom>
          <a:ln w="12700">
            <a:miter lim="400000"/>
          </a:ln>
        </p:spPr>
      </p:pic>
      <p:sp>
        <p:nvSpPr>
          <p:cNvPr id="212" name="Slide Number"/>
          <p:cNvSpPr>
            <a:spLocks noGrp="1"/>
          </p:cNvSpPr>
          <p:nvPr>
            <p:ph type="sldNum" sz="quarter" idx="1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3</a:t>
            </a:fld>
            <a:endParaRPr kern="0">
              <a:latin typeface="Avenir Book"/>
              <a:sym typeface="Avenir Book"/>
            </a:endParaRPr>
          </a:p>
        </p:txBody>
      </p:sp>
      <p:sp>
        <p:nvSpPr>
          <p:cNvPr id="213" name="The Compact Linear Collider (CLIC)…"/>
          <p:cNvSpPr txBox="1"/>
          <p:nvPr/>
        </p:nvSpPr>
        <p:spPr>
          <a:xfrm>
            <a:off x="7219706" y="1985801"/>
            <a:ext cx="4569094" cy="4206088"/>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t">
            <a:spAutoFit/>
          </a:bodyPr>
          <a:lstStyle/>
          <a:p>
            <a:pPr marL="177800" lvl="1" indent="-177800" defTabSz="410766" eaLnBrk="1" fontAlgn="auto">
              <a:lnSpc>
                <a:spcPct val="120000"/>
              </a:lnSpc>
              <a:spcBef>
                <a:spcPts val="600"/>
              </a:spcBef>
              <a:spcAft>
                <a:spcPts val="600"/>
              </a:spcAft>
              <a:buSzPct val="100000"/>
              <a:buFontTx/>
              <a:buChar char="•"/>
              <a:defRPr sz="3200"/>
            </a:pPr>
            <a:r>
              <a:rPr lang="en-US" sz="1600" b="1" kern="0" dirty="0">
                <a:latin typeface="+mj-lt"/>
                <a:sym typeface="Avenir Book"/>
              </a:rPr>
              <a:t>Timeline: </a:t>
            </a:r>
            <a:r>
              <a:rPr lang="en-US" sz="1600" kern="0" dirty="0">
                <a:latin typeface="+mj-lt"/>
                <a:sym typeface="Avenir Book"/>
              </a:rPr>
              <a:t>Electron-positron linear collider at CERN for the era beyond HL-LHC </a:t>
            </a:r>
          </a:p>
          <a:p>
            <a:pPr marL="177800" lvl="1" indent="-177800" defTabSz="410766" eaLnBrk="1" fontAlgn="auto">
              <a:lnSpc>
                <a:spcPct val="120000"/>
              </a:lnSpc>
              <a:spcBef>
                <a:spcPts val="600"/>
              </a:spcBef>
              <a:spcAft>
                <a:spcPts val="600"/>
              </a:spcAft>
              <a:buSzPct val="100000"/>
              <a:buFontTx/>
              <a:buChar char="•"/>
              <a:defRPr sz="3200"/>
            </a:pPr>
            <a:r>
              <a:rPr lang="en-US" sz="1600" b="1" kern="0" dirty="0">
                <a:latin typeface="+mj-lt"/>
                <a:sym typeface="Avenir Book"/>
              </a:rPr>
              <a:t>Compact: </a:t>
            </a:r>
            <a:r>
              <a:rPr sz="1600" kern="0" dirty="0">
                <a:latin typeface="+mj-lt"/>
                <a:sym typeface="Avenir Book"/>
              </a:rPr>
              <a:t>Novel and unique two-beam accelerating technique with high-gradient room temperature RF cavities (~20’500 </a:t>
            </a:r>
            <a:r>
              <a:rPr lang="en-US" sz="1600" kern="0" dirty="0">
                <a:latin typeface="+mj-lt"/>
                <a:sym typeface="Avenir Book"/>
              </a:rPr>
              <a:t>structures</a:t>
            </a:r>
            <a:r>
              <a:rPr sz="1600" kern="0" dirty="0">
                <a:latin typeface="+mj-lt"/>
                <a:sym typeface="Avenir Book"/>
              </a:rPr>
              <a:t> at 380 GeV)</a:t>
            </a:r>
            <a:r>
              <a:rPr lang="en-US" sz="1600" kern="0" dirty="0">
                <a:latin typeface="+mj-lt"/>
                <a:sym typeface="Avenir Book"/>
              </a:rPr>
              <a:t>, ~11km in its initial phase</a:t>
            </a:r>
            <a:endParaRPr sz="1600" kern="0" dirty="0">
              <a:latin typeface="+mj-lt"/>
              <a:sym typeface="Avenir Book"/>
            </a:endParaRPr>
          </a:p>
          <a:p>
            <a:pPr marL="177800" lvl="1" indent="-177800" defTabSz="410766" eaLnBrk="1" fontAlgn="auto">
              <a:lnSpc>
                <a:spcPct val="120000"/>
              </a:lnSpc>
              <a:spcBef>
                <a:spcPts val="600"/>
              </a:spcBef>
              <a:spcAft>
                <a:spcPts val="600"/>
              </a:spcAft>
              <a:buSzPct val="100000"/>
              <a:buFontTx/>
              <a:buChar char="•"/>
              <a:defRPr sz="3200"/>
            </a:pPr>
            <a:r>
              <a:rPr lang="en-US" sz="1600" b="1" kern="0" dirty="0">
                <a:latin typeface="+mj-lt"/>
                <a:sym typeface="Avenir Book"/>
              </a:rPr>
              <a:t>Expandable: </a:t>
            </a:r>
            <a:r>
              <a:rPr sz="1600" kern="0" dirty="0">
                <a:latin typeface="+mj-lt"/>
                <a:sym typeface="Avenir Book"/>
              </a:rPr>
              <a:t>Staged programme with collision energies from 380 GeV </a:t>
            </a:r>
            <a:r>
              <a:rPr lang="en-US" sz="1600" kern="0" dirty="0">
                <a:latin typeface="+mj-lt"/>
                <a:sym typeface="Avenir Book"/>
              </a:rPr>
              <a:t>(Higgs/top) </a:t>
            </a:r>
            <a:r>
              <a:rPr sz="1600" kern="0" dirty="0">
                <a:latin typeface="+mj-lt"/>
                <a:sym typeface="Avenir Book"/>
              </a:rPr>
              <a:t>up to 3 </a:t>
            </a:r>
            <a:r>
              <a:rPr sz="1600" kern="0" dirty="0" err="1">
                <a:latin typeface="+mj-lt"/>
                <a:sym typeface="Avenir Book"/>
              </a:rPr>
              <a:t>TeV</a:t>
            </a:r>
            <a:r>
              <a:rPr lang="en-US" sz="1600" kern="0" dirty="0">
                <a:latin typeface="+mj-lt"/>
                <a:sym typeface="Avenir Book"/>
              </a:rPr>
              <a:t> (Energy Frontier) </a:t>
            </a:r>
            <a:endParaRPr sz="1600" kern="0" dirty="0">
              <a:latin typeface="+mj-lt"/>
              <a:sym typeface="Avenir Book"/>
            </a:endParaRPr>
          </a:p>
          <a:p>
            <a:pPr marL="177800" lvl="1" indent="-177800" defTabSz="410766" eaLnBrk="1" fontAlgn="auto">
              <a:lnSpc>
                <a:spcPct val="120000"/>
              </a:lnSpc>
              <a:spcBef>
                <a:spcPts val="600"/>
              </a:spcBef>
              <a:spcAft>
                <a:spcPts val="600"/>
              </a:spcAft>
              <a:buSzPct val="100000"/>
              <a:buFontTx/>
              <a:buChar char="•"/>
              <a:defRPr sz="3200"/>
            </a:pPr>
            <a:r>
              <a:rPr sz="1600" b="1" kern="0" dirty="0">
                <a:latin typeface="+mj-lt"/>
                <a:sym typeface="Avenir Book"/>
              </a:rPr>
              <a:t>CDR in 2012</a:t>
            </a:r>
            <a:r>
              <a:rPr lang="en-US" sz="1600" b="1" kern="0" dirty="0">
                <a:latin typeface="+mj-lt"/>
                <a:sym typeface="Avenir Book"/>
              </a:rPr>
              <a:t> </a:t>
            </a:r>
            <a:r>
              <a:rPr lang="en-US" sz="1600" kern="0" dirty="0">
                <a:latin typeface="+mj-lt"/>
                <a:sym typeface="Avenir Book"/>
              </a:rPr>
              <a:t>with focus on 3 </a:t>
            </a:r>
            <a:r>
              <a:rPr lang="en-US" sz="1600" kern="0" dirty="0" err="1">
                <a:latin typeface="+mj-lt"/>
                <a:sym typeface="Avenir Book"/>
              </a:rPr>
              <a:t>TeV</a:t>
            </a:r>
            <a:r>
              <a:rPr lang="en-US" sz="1600" kern="0" dirty="0">
                <a:latin typeface="+mj-lt"/>
                <a:sym typeface="Avenir Book"/>
              </a:rPr>
              <a:t>. </a:t>
            </a:r>
          </a:p>
          <a:p>
            <a:pPr marL="177800" lvl="1" indent="-177800" defTabSz="410766" eaLnBrk="1" fontAlgn="auto">
              <a:lnSpc>
                <a:spcPct val="120000"/>
              </a:lnSpc>
              <a:spcBef>
                <a:spcPts val="600"/>
              </a:spcBef>
              <a:spcAft>
                <a:spcPts val="600"/>
              </a:spcAft>
              <a:buSzPct val="100000"/>
              <a:buFontTx/>
              <a:buChar char="•"/>
              <a:defRPr sz="3200"/>
            </a:pPr>
            <a:r>
              <a:rPr lang="en-US" sz="1600" b="1" kern="0" dirty="0">
                <a:latin typeface="+mj-lt"/>
                <a:sym typeface="Avenir Book"/>
              </a:rPr>
              <a:t>Project Implementation Plan </a:t>
            </a:r>
            <a:r>
              <a:rPr sz="1600" b="1" kern="0" dirty="0">
                <a:latin typeface="+mj-lt"/>
                <a:sym typeface="Avenir Book"/>
              </a:rPr>
              <a:t>in 2018</a:t>
            </a:r>
            <a:r>
              <a:rPr lang="en-US" sz="1600" b="1" kern="0" dirty="0">
                <a:latin typeface="+mj-lt"/>
                <a:sym typeface="Avenir Book"/>
              </a:rPr>
              <a:t> </a:t>
            </a:r>
            <a:r>
              <a:rPr lang="en-US" sz="1600" kern="0" dirty="0">
                <a:latin typeface="+mj-lt"/>
                <a:sym typeface="Avenir Book"/>
              </a:rPr>
              <a:t>with focus on 380 GeV for Higgs and top. </a:t>
            </a:r>
          </a:p>
        </p:txBody>
      </p:sp>
      <p:sp>
        <p:nvSpPr>
          <p:cNvPr id="2" name="Rectangle 1">
            <a:extLst>
              <a:ext uri="{FF2B5EF4-FFF2-40B4-BE49-F238E27FC236}">
                <a16:creationId xmlns:a16="http://schemas.microsoft.com/office/drawing/2014/main" id="{5E011AF1-0E1B-6733-CB34-06F04E8EC5A7}"/>
              </a:ext>
            </a:extLst>
          </p:cNvPr>
          <p:cNvSpPr/>
          <p:nvPr/>
        </p:nvSpPr>
        <p:spPr>
          <a:xfrm>
            <a:off x="335360" y="196847"/>
            <a:ext cx="8496944" cy="584775"/>
          </a:xfrm>
          <a:prstGeom prst="rect">
            <a:avLst/>
          </a:prstGeom>
        </p:spPr>
        <p:txBody>
          <a:bodyPr wrap="square">
            <a:spAutoFit/>
          </a:bodyPr>
          <a:lstStyle/>
          <a:p>
            <a:pPr algn="ctr"/>
            <a:r>
              <a:rPr lang="en-US" altLang="en-US" sz="3200" dirty="0">
                <a:solidFill>
                  <a:schemeClr val="accent1"/>
                </a:solidFill>
                <a:latin typeface="+mj-lt"/>
                <a:ea typeface="ＭＳ Ｐゴシック" charset="-128"/>
              </a:rPr>
              <a:t>The Compact Linear Collider (CLIC)</a:t>
            </a:r>
            <a:endParaRPr lang="en-US" sz="3200" dirty="0">
              <a:solidFill>
                <a:schemeClr val="accent1"/>
              </a:solidFill>
              <a:latin typeface="+mj-lt"/>
            </a:endParaRPr>
          </a:p>
        </p:txBody>
      </p:sp>
      <p:sp>
        <p:nvSpPr>
          <p:cNvPr id="3" name="Accelerating structure prototype for CLIC:…">
            <a:extLst>
              <a:ext uri="{FF2B5EF4-FFF2-40B4-BE49-F238E27FC236}">
                <a16:creationId xmlns:a16="http://schemas.microsoft.com/office/drawing/2014/main" id="{3F07A063-8273-5F7C-75E7-618C8BCF25CC}"/>
              </a:ext>
            </a:extLst>
          </p:cNvPr>
          <p:cNvSpPr txBox="1"/>
          <p:nvPr/>
        </p:nvSpPr>
        <p:spPr>
          <a:xfrm>
            <a:off x="2207568" y="5420771"/>
            <a:ext cx="1703988" cy="749244"/>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defTabSz="410766" eaLnBrk="1" fontAlgn="auto">
              <a:spcBef>
                <a:spcPts val="0"/>
              </a:spcBef>
              <a:spcAft>
                <a:spcPts val="0"/>
              </a:spcAft>
              <a:defRPr sz="2800" i="1">
                <a:latin typeface="Avenir Light"/>
                <a:ea typeface="Avenir Light"/>
                <a:cs typeface="Avenir Light"/>
                <a:sym typeface="Avenir Light"/>
              </a:defRPr>
            </a:pPr>
            <a:r>
              <a:rPr sz="1100" b="1" kern="0" dirty="0">
                <a:solidFill>
                  <a:srgbClr val="000000"/>
                </a:solidFill>
                <a:sym typeface="Avenir Light"/>
              </a:rPr>
              <a:t>Accelerating structure prototype for </a:t>
            </a:r>
            <a:r>
              <a:rPr lang="en-US" sz="1100" b="1" kern="0" dirty="0">
                <a:solidFill>
                  <a:srgbClr val="000000"/>
                </a:solidFill>
                <a:sym typeface="Avenir Light"/>
              </a:rPr>
              <a:t>CLIC</a:t>
            </a:r>
            <a:r>
              <a:rPr sz="1100" b="1" kern="0" dirty="0">
                <a:solidFill>
                  <a:srgbClr val="000000"/>
                </a:solidFill>
                <a:sym typeface="Avenir Light"/>
              </a:rPr>
              <a:t>: 12 GHz  (L~25 cm)</a:t>
            </a:r>
            <a:r>
              <a:rPr lang="en-US" sz="1100" b="1" kern="0" dirty="0">
                <a:solidFill>
                  <a:srgbClr val="000000"/>
                </a:solidFill>
                <a:sym typeface="Avenir Light"/>
              </a:rPr>
              <a:t>, 100 MV/m</a:t>
            </a:r>
            <a:endParaRPr sz="1100" b="1" kern="0" dirty="0">
              <a:solidFill>
                <a:srgbClr val="000000"/>
              </a:solidFill>
              <a:sym typeface="Avenir Light"/>
            </a:endParaRPr>
          </a:p>
        </p:txBody>
      </p:sp>
      <p:pic>
        <p:nvPicPr>
          <p:cNvPr id="4" name="Picture 3">
            <a:extLst>
              <a:ext uri="{FF2B5EF4-FFF2-40B4-BE49-F238E27FC236}">
                <a16:creationId xmlns:a16="http://schemas.microsoft.com/office/drawing/2014/main" id="{5AA0473C-89AB-9E20-F906-941C6CFB77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79776" y="4007677"/>
            <a:ext cx="2652093" cy="2726895"/>
          </a:xfrm>
          <a:prstGeom prst="rect">
            <a:avLst/>
          </a:prstGeom>
          <a:effectLst>
            <a:outerShdw blurRad="419100" dist="152400" dir="5400000" algn="ctr" rotWithShape="0">
              <a:schemeClr val="tx1">
                <a:alpha val="39000"/>
              </a:schemeClr>
            </a:outerShdw>
          </a:effectLst>
        </p:spPr>
      </p:pic>
      <p:pic>
        <p:nvPicPr>
          <p:cNvPr id="5" name="Picture 21">
            <a:extLst>
              <a:ext uri="{FF2B5EF4-FFF2-40B4-BE49-F238E27FC236}">
                <a16:creationId xmlns:a16="http://schemas.microsoft.com/office/drawing/2014/main" id="{144EFDD8-127D-5047-36DE-3C705B9FD33B}"/>
              </a:ext>
            </a:extLst>
          </p:cNvPr>
          <p:cNvPicPr preferRelativeResize="0">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9159269" y="26037"/>
            <a:ext cx="3043094" cy="190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5">
            <a:extLst>
              <a:ext uri="{FF2B5EF4-FFF2-40B4-BE49-F238E27FC236}">
                <a16:creationId xmlns:a16="http://schemas.microsoft.com/office/drawing/2014/main" id="{F10BEBE6-3E9D-C811-11F6-4FC491891B62}"/>
              </a:ext>
            </a:extLst>
          </p:cNvPr>
          <p:cNvSpPr>
            <a:spLocks noGrp="1"/>
          </p:cNvSpPr>
          <p:nvPr>
            <p:ph type="ftr" sz="quarter" idx="11"/>
          </p:nvPr>
        </p:nvSpPr>
        <p:spPr>
          <a:xfrm>
            <a:off x="5741609" y="6369447"/>
            <a:ext cx="6572221" cy="365125"/>
          </a:xfrm>
        </p:spPr>
        <p:txBody>
          <a:bodyPr/>
          <a:lstStyle/>
          <a:p>
            <a:r>
              <a:rPr lang="en-US" dirty="0"/>
              <a:t>CLIC status and plans </a:t>
            </a:r>
          </a:p>
        </p:txBody>
      </p:sp>
    </p:spTree>
    <p:extLst>
      <p:ext uri="{BB962C8B-B14F-4D97-AF65-F5344CB8AC3E}">
        <p14:creationId xmlns:p14="http://schemas.microsoft.com/office/powerpoint/2010/main" val="25067602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0A12872-5B7D-C0B7-212C-AB528A3C4B18}"/>
              </a:ext>
            </a:extLst>
          </p:cNvPr>
          <p:cNvSpPr>
            <a:spLocks noGrp="1"/>
          </p:cNvSpPr>
          <p:nvPr>
            <p:ph idx="1"/>
          </p:nvPr>
        </p:nvSpPr>
        <p:spPr>
          <a:xfrm>
            <a:off x="407989" y="1052736"/>
            <a:ext cx="11376024" cy="4608512"/>
          </a:xfrm>
        </p:spPr>
        <p:txBody>
          <a:bodyPr/>
          <a:lstStyle/>
          <a:p>
            <a:pPr marL="0" marR="0" lvl="0" indent="0" algn="l" defTabSz="457200" rtl="0" eaLnBrk="0" fontAlgn="base" latinLnBrk="0" hangingPunct="0">
              <a:lnSpc>
                <a:spcPct val="120000"/>
              </a:lnSpc>
              <a:spcBef>
                <a:spcPct val="0"/>
              </a:spcBef>
              <a:spcAft>
                <a:spcPct val="0"/>
              </a:spcAft>
              <a:buClrTx/>
              <a:buSzTx/>
              <a:buFontTx/>
              <a:buNone/>
              <a:tabLst/>
              <a:defRPr/>
            </a:pPr>
            <a:r>
              <a:rPr kumimoji="0" lang="en-US" sz="1800" b="0" i="0" u="none" strike="noStrike" kern="1200" cap="none" spc="0" normalizeH="0" baseline="0" noProof="0" dirty="0">
                <a:ln>
                  <a:noFill/>
                </a:ln>
                <a:solidFill>
                  <a:schemeClr val="accent1"/>
                </a:solidFill>
                <a:effectLst/>
                <a:uLnTx/>
                <a:uFillTx/>
                <a:sym typeface="Avenir Book"/>
              </a:rPr>
              <a:t>Preparing “Project Readiness Report” as a step toward a TDR </a:t>
            </a:r>
          </a:p>
          <a:p>
            <a:pPr marL="0" marR="0" lvl="0" indent="0" algn="l" defTabSz="457200" rtl="0" eaLnBrk="0" fontAlgn="base" latinLnBrk="0" hangingPunct="0">
              <a:lnSpc>
                <a:spcPct val="12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chemeClr val="accent1"/>
              </a:solidFill>
              <a:effectLst/>
              <a:uLnTx/>
              <a:uFillTx/>
              <a:sym typeface="Avenir Book"/>
            </a:endParaRPr>
          </a:p>
          <a:p>
            <a:pPr marL="0" marR="0" lvl="0" indent="0" algn="l" defTabSz="457200" rtl="0" eaLnBrk="0" fontAlgn="base" latinLnBrk="0" hangingPunct="0">
              <a:lnSpc>
                <a:spcPct val="120000"/>
              </a:lnSpc>
              <a:spcBef>
                <a:spcPct val="0"/>
              </a:spcBef>
              <a:spcAft>
                <a:spcPct val="0"/>
              </a:spcAft>
              <a:buClrTx/>
              <a:buSzTx/>
              <a:buFontTx/>
              <a:buNone/>
              <a:tabLst/>
              <a:defRPr/>
            </a:pPr>
            <a:r>
              <a:rPr lang="en-US" sz="1800" b="0" dirty="0">
                <a:solidFill>
                  <a:schemeClr val="accent1"/>
                </a:solidFill>
                <a:sym typeface="Avenir Book"/>
              </a:rPr>
              <a:t>However several important changes compared earlier versions: </a:t>
            </a:r>
            <a:endParaRPr lang="en-US" sz="1800" b="0" dirty="0">
              <a:solidFill>
                <a:schemeClr val="accent1"/>
              </a:solidFill>
              <a:cs typeface="Arial" panose="020B0604020202020204" pitchFamily="34" charset="0"/>
              <a:sym typeface="Avenir Book"/>
            </a:endParaRPr>
          </a:p>
          <a:p>
            <a:pPr marL="536575" lvl="0" indent="-268288" defTabSz="457200" eaLnBrk="0" fontAlgn="base" hangingPunct="0">
              <a:lnSpc>
                <a:spcPct val="120000"/>
              </a:lnSpc>
              <a:spcBef>
                <a:spcPct val="0"/>
              </a:spcBef>
              <a:spcAft>
                <a:spcPct val="0"/>
              </a:spcAft>
              <a:buFont typeface="Arial" panose="020B0604020202020204" pitchFamily="34" charset="0"/>
              <a:buChar char="•"/>
              <a:defRPr/>
            </a:pPr>
            <a:r>
              <a:rPr lang="en-US" sz="1800" b="0" dirty="0">
                <a:solidFill>
                  <a:schemeClr val="tx1"/>
                </a:solidFill>
                <a:cs typeface="Arial" panose="020B0604020202020204" pitchFamily="34" charset="0"/>
              </a:rPr>
              <a:t>Energy scales: 380 GeV and 1.5 TeV with one drive-beam, 100 Hz running with two IPs</a:t>
            </a:r>
          </a:p>
          <a:p>
            <a:pPr marL="536575" lvl="0" indent="-268288" defTabSz="457200" eaLnBrk="0" fontAlgn="base" hangingPunct="0">
              <a:lnSpc>
                <a:spcPct val="120000"/>
              </a:lnSpc>
              <a:spcBef>
                <a:spcPct val="0"/>
              </a:spcBef>
              <a:spcAft>
                <a:spcPct val="0"/>
              </a:spcAft>
              <a:buFont typeface="Arial" panose="020B0604020202020204" pitchFamily="34" charset="0"/>
              <a:buChar char="•"/>
              <a:defRPr/>
            </a:pPr>
            <a:r>
              <a:rPr lang="en-US" sz="1800" b="0" dirty="0">
                <a:solidFill>
                  <a:schemeClr val="tx1"/>
                </a:solidFill>
                <a:cs typeface="Arial" panose="020B0604020202020204" pitchFamily="34" charset="0"/>
              </a:rPr>
              <a:t>Several updates on parameters (injectors, damping rings, drive-beam) based on new designs, results and prototyping (e.g. klystrons, magnets) - however no major changes </a:t>
            </a:r>
          </a:p>
          <a:p>
            <a:pPr marL="536575" indent="-268288">
              <a:lnSpc>
                <a:spcPct val="120000"/>
              </a:lnSpc>
              <a:spcBef>
                <a:spcPts val="0"/>
              </a:spcBef>
              <a:spcAft>
                <a:spcPts val="0"/>
              </a:spcAft>
              <a:buFont typeface="Arial" panose="020B0604020202020204" pitchFamily="34" charset="0"/>
              <a:buChar char="•"/>
            </a:pPr>
            <a:r>
              <a:rPr lang="en-US" sz="1800" b="0" dirty="0">
                <a:solidFill>
                  <a:schemeClr val="tx1"/>
                </a:solidFill>
                <a:cs typeface="Arial" panose="020B0604020202020204" pitchFamily="34" charset="0"/>
              </a:rPr>
              <a:t>Technology results updates, including more on use of them in other projects (e.g. alignment, instrumentation, X-band RF is small linacs) </a:t>
            </a:r>
          </a:p>
          <a:p>
            <a:pPr marL="536575" indent="-268288">
              <a:lnSpc>
                <a:spcPct val="120000"/>
              </a:lnSpc>
              <a:spcBef>
                <a:spcPts val="0"/>
              </a:spcBef>
              <a:spcAft>
                <a:spcPts val="0"/>
              </a:spcAft>
              <a:buFont typeface="Arial" panose="020B0604020202020204" pitchFamily="34" charset="0"/>
              <a:buChar char="•"/>
            </a:pPr>
            <a:r>
              <a:rPr lang="en-US" sz="1800" b="0" dirty="0">
                <a:solidFill>
                  <a:schemeClr val="tx1"/>
                </a:solidFill>
                <a:cs typeface="Arial" panose="020B0604020202020204" pitchFamily="34" charset="0"/>
              </a:rPr>
              <a:t>Update costing and power  – for costing interplay between inflation and CHF exchanges – and for example power at 1.5 TeV  </a:t>
            </a:r>
          </a:p>
          <a:p>
            <a:pPr marL="536575" indent="-268288">
              <a:lnSpc>
                <a:spcPct val="120000"/>
              </a:lnSpc>
              <a:spcBef>
                <a:spcPts val="0"/>
              </a:spcBef>
              <a:spcAft>
                <a:spcPts val="0"/>
              </a:spcAft>
              <a:buFont typeface="Arial" panose="020B0604020202020204" pitchFamily="34" charset="0"/>
              <a:buChar char="•"/>
            </a:pPr>
            <a:r>
              <a:rPr lang="en-US" sz="1800" b="0" dirty="0">
                <a:solidFill>
                  <a:schemeClr val="tx1"/>
                </a:solidFill>
                <a:cs typeface="Arial" panose="020B0604020202020204" pitchFamily="34" charset="0"/>
              </a:rPr>
              <a:t>Life Cycle </a:t>
            </a:r>
            <a:r>
              <a:rPr lang="en-US" sz="1800" b="0" dirty="0" err="1">
                <a:solidFill>
                  <a:schemeClr val="tx1"/>
                </a:solidFill>
                <a:cs typeface="Arial" panose="020B0604020202020204" pitchFamily="34" charset="0"/>
              </a:rPr>
              <a:t>Assesements</a:t>
            </a:r>
            <a:r>
              <a:rPr lang="en-US" sz="1800" b="0" dirty="0">
                <a:solidFill>
                  <a:schemeClr val="tx1"/>
                </a:solidFill>
                <a:cs typeface="Arial" panose="020B0604020202020204" pitchFamily="34" charset="0"/>
              </a:rPr>
              <a:t> </a:t>
            </a:r>
          </a:p>
          <a:p>
            <a:pPr marL="536575" indent="-268288">
              <a:lnSpc>
                <a:spcPct val="120000"/>
              </a:lnSpc>
              <a:spcBef>
                <a:spcPts val="0"/>
              </a:spcBef>
              <a:spcAft>
                <a:spcPts val="0"/>
              </a:spcAft>
              <a:buFont typeface="Arial" panose="020B0604020202020204" pitchFamily="34" charset="0"/>
              <a:buChar char="•"/>
            </a:pPr>
            <a:r>
              <a:rPr lang="en-US" sz="1800" b="0" dirty="0">
                <a:solidFill>
                  <a:schemeClr val="tx1"/>
                </a:solidFill>
                <a:cs typeface="Arial" panose="020B0604020202020204" pitchFamily="34" charset="0"/>
              </a:rPr>
              <a:t>More on next steps (prep phase) </a:t>
            </a:r>
          </a:p>
          <a:p>
            <a:pPr marL="268287">
              <a:lnSpc>
                <a:spcPct val="120000"/>
              </a:lnSpc>
              <a:spcBef>
                <a:spcPts val="0"/>
              </a:spcBef>
              <a:spcAft>
                <a:spcPts val="0"/>
              </a:spcAft>
            </a:pPr>
            <a:endParaRPr lang="en-US" sz="1100" b="0" dirty="0">
              <a:solidFill>
                <a:schemeClr val="tx1"/>
              </a:solidFill>
              <a:effectLst/>
              <a:cs typeface="Arial" panose="020B0604020202020204" pitchFamily="34" charset="0"/>
            </a:endParaRPr>
          </a:p>
        </p:txBody>
      </p:sp>
      <p:sp>
        <p:nvSpPr>
          <p:cNvPr id="3" name="Title 2">
            <a:extLst>
              <a:ext uri="{FF2B5EF4-FFF2-40B4-BE49-F238E27FC236}">
                <a16:creationId xmlns:a16="http://schemas.microsoft.com/office/drawing/2014/main" id="{70B59113-9AB9-26A1-F4DD-C1EDCEE48D96}"/>
              </a:ext>
            </a:extLst>
          </p:cNvPr>
          <p:cNvSpPr>
            <a:spLocks noGrp="1"/>
          </p:cNvSpPr>
          <p:nvPr>
            <p:ph type="title"/>
          </p:nvPr>
        </p:nvSpPr>
        <p:spPr>
          <a:xfrm>
            <a:off x="407988" y="301585"/>
            <a:ext cx="11376025" cy="535127"/>
          </a:xfrm>
        </p:spPr>
        <p:txBody>
          <a:bodyPr anchor="ctr"/>
          <a:lstStyle/>
          <a:p>
            <a:pPr algn="ctr"/>
            <a:r>
              <a:rPr lang="en-US" dirty="0">
                <a:latin typeface="Arial" panose="020B0604020202020204" pitchFamily="34" charset="0"/>
                <a:cs typeface="Arial" panose="020B0604020202020204" pitchFamily="34" charset="0"/>
              </a:rPr>
              <a:t>CLIC will be presented for </a:t>
            </a:r>
            <a:r>
              <a:rPr lang="en-US" dirty="0">
                <a:solidFill>
                  <a:schemeClr val="tx1"/>
                </a:solidFill>
                <a:latin typeface="Arial" panose="020B0604020202020204" pitchFamily="34" charset="0"/>
                <a:cs typeface="Arial" panose="020B0604020202020204" pitchFamily="34" charset="0"/>
              </a:rPr>
              <a:t>ESPP update</a:t>
            </a:r>
            <a:endParaRPr lang="en-GB" dirty="0"/>
          </a:p>
        </p:txBody>
      </p:sp>
      <p:sp>
        <p:nvSpPr>
          <p:cNvPr id="2" name="Footer Placeholder 1">
            <a:extLst>
              <a:ext uri="{FF2B5EF4-FFF2-40B4-BE49-F238E27FC236}">
                <a16:creationId xmlns:a16="http://schemas.microsoft.com/office/drawing/2014/main" id="{7CD72A43-F06B-B54C-F53D-A89A58EF009D}"/>
              </a:ext>
            </a:extLst>
          </p:cNvPr>
          <p:cNvSpPr>
            <a:spLocks noGrp="1"/>
          </p:cNvSpPr>
          <p:nvPr>
            <p:ph type="ftr" sz="quarter" idx="11"/>
          </p:nvPr>
        </p:nvSpPr>
        <p:spPr/>
        <p:txBody>
          <a:bodyPr/>
          <a:lstStyle/>
          <a:p>
            <a:r>
              <a:rPr lang="en-US"/>
              <a:t>CLIC status and plans </a:t>
            </a:r>
            <a:endParaRPr lang="en-US" dirty="0"/>
          </a:p>
        </p:txBody>
      </p:sp>
      <p:sp>
        <p:nvSpPr>
          <p:cNvPr id="5" name="Slide Number Placeholder 4">
            <a:extLst>
              <a:ext uri="{FF2B5EF4-FFF2-40B4-BE49-F238E27FC236}">
                <a16:creationId xmlns:a16="http://schemas.microsoft.com/office/drawing/2014/main" id="{FBCB1868-7DA5-3830-2C49-9177FB5E8186}"/>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4004622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
          <p:cNvSpPr txBox="1">
            <a:spLocks noGrp="1"/>
          </p:cNvSpPr>
          <p:nvPr>
            <p:ph type="subTitle" idx="1"/>
          </p:nvPr>
        </p:nvSpPr>
        <p:spPr>
          <a:xfrm>
            <a:off x="814125" y="3985200"/>
            <a:ext cx="6982200" cy="400200"/>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0"/>
              </a:spcBef>
              <a:spcAft>
                <a:spcPts val="0"/>
              </a:spcAft>
              <a:buClr>
                <a:schemeClr val="dk1"/>
              </a:buClr>
              <a:buSzPts val="2000"/>
              <a:buFont typeface="Lato"/>
              <a:buNone/>
            </a:pPr>
            <a:r>
              <a:rPr lang="en-US" dirty="0">
                <a:solidFill>
                  <a:srgbClr val="404040"/>
                </a:solidFill>
              </a:rPr>
              <a:t>Emilio Nanni</a:t>
            </a:r>
            <a:endParaRPr dirty="0"/>
          </a:p>
          <a:p>
            <a:pPr marL="0" lvl="0" indent="0" algn="l" rtl="0">
              <a:lnSpc>
                <a:spcPct val="100000"/>
              </a:lnSpc>
              <a:spcBef>
                <a:spcPts val="0"/>
              </a:spcBef>
              <a:spcAft>
                <a:spcPts val="0"/>
              </a:spcAft>
              <a:buClr>
                <a:schemeClr val="dk1"/>
              </a:buClr>
              <a:buSzPts val="2000"/>
              <a:buFont typeface="Lato"/>
              <a:buNone/>
            </a:pPr>
            <a:endParaRPr dirty="0">
              <a:solidFill>
                <a:srgbClr val="404040"/>
              </a:solidFill>
            </a:endParaRPr>
          </a:p>
        </p:txBody>
      </p:sp>
      <p:sp>
        <p:nvSpPr>
          <p:cNvPr id="461" name="Google Shape;461;p1"/>
          <p:cNvSpPr txBox="1">
            <a:spLocks noGrp="1"/>
          </p:cNvSpPr>
          <p:nvPr>
            <p:ph type="subTitle" idx="2"/>
          </p:nvPr>
        </p:nvSpPr>
        <p:spPr>
          <a:xfrm>
            <a:off x="814125" y="4364975"/>
            <a:ext cx="6982200" cy="400200"/>
          </a:xfrm>
          <a:prstGeom prst="rect">
            <a:avLst/>
          </a:prstGeom>
          <a:noFill/>
          <a:ln>
            <a:noFill/>
          </a:ln>
        </p:spPr>
        <p:txBody>
          <a:bodyPr spcFirstLastPara="1" wrap="square" lIns="0" tIns="45700" rIns="91425" bIns="45700" anchor="t" anchorCtr="0">
            <a:noAutofit/>
          </a:bodyPr>
          <a:lstStyle/>
          <a:p>
            <a:pPr marL="0" lvl="0" indent="0" algn="l" rtl="0">
              <a:lnSpc>
                <a:spcPct val="100000"/>
              </a:lnSpc>
              <a:spcBef>
                <a:spcPts val="500"/>
              </a:spcBef>
              <a:spcAft>
                <a:spcPts val="0"/>
              </a:spcAft>
              <a:buClr>
                <a:schemeClr val="dk1"/>
              </a:buClr>
              <a:buSzPts val="1100"/>
              <a:buFont typeface="Arial"/>
              <a:buNone/>
            </a:pPr>
            <a:r>
              <a:rPr lang="en-US" dirty="0"/>
              <a:t>2</a:t>
            </a:r>
            <a:r>
              <a:rPr lang="en-US" baseline="30000" dirty="0"/>
              <a:t>nd</a:t>
            </a:r>
            <a:r>
              <a:rPr lang="en-US" dirty="0"/>
              <a:t> Workshop on Efficient RF Sources</a:t>
            </a:r>
            <a:endParaRPr dirty="0"/>
          </a:p>
          <a:p>
            <a:pPr marL="0" lvl="0" indent="0" algn="l" rtl="0">
              <a:lnSpc>
                <a:spcPct val="100000"/>
              </a:lnSpc>
              <a:spcBef>
                <a:spcPts val="500"/>
              </a:spcBef>
              <a:spcAft>
                <a:spcPts val="0"/>
              </a:spcAft>
              <a:buClr>
                <a:schemeClr val="dk1"/>
              </a:buClr>
              <a:buSzPts val="1100"/>
              <a:buFont typeface="Arial"/>
              <a:buNone/>
            </a:pPr>
            <a:r>
              <a:rPr lang="en-US" dirty="0"/>
              <a:t>9/23/2024</a:t>
            </a:r>
            <a:endParaRPr dirty="0"/>
          </a:p>
        </p:txBody>
      </p:sp>
      <p:sp>
        <p:nvSpPr>
          <p:cNvPr id="462" name="Google Shape;462;p1"/>
          <p:cNvSpPr txBox="1">
            <a:spLocks noGrp="1"/>
          </p:cNvSpPr>
          <p:nvPr>
            <p:ph type="title"/>
          </p:nvPr>
        </p:nvSpPr>
        <p:spPr>
          <a:xfrm>
            <a:off x="772724" y="1329763"/>
            <a:ext cx="8211255" cy="2359810"/>
          </a:xfrm>
          <a:prstGeom prst="rect">
            <a:avLst/>
          </a:prstGeom>
          <a:noFill/>
          <a:ln>
            <a:noFill/>
          </a:ln>
        </p:spPr>
        <p:txBody>
          <a:bodyPr spcFirstLastPara="1" wrap="square" lIns="0" tIns="45700" rIns="91425" bIns="45700" anchor="b" anchorCtr="0">
            <a:noAutofit/>
          </a:bodyPr>
          <a:lstStyle/>
          <a:p>
            <a:pPr marL="0" lvl="0" indent="0" algn="l" rtl="0">
              <a:lnSpc>
                <a:spcPct val="100000"/>
              </a:lnSpc>
              <a:spcBef>
                <a:spcPts val="500"/>
              </a:spcBef>
              <a:spcAft>
                <a:spcPts val="0"/>
              </a:spcAft>
              <a:buClr>
                <a:schemeClr val="dk1"/>
              </a:buClr>
              <a:buSzPts val="1100"/>
              <a:buFont typeface="Arial"/>
              <a:buNone/>
            </a:pPr>
            <a:r>
              <a:rPr lang="en-US" dirty="0">
                <a:solidFill>
                  <a:schemeClr val="accent1"/>
                </a:solidFill>
              </a:rPr>
              <a:t>RF Power for </a:t>
            </a:r>
            <a:endParaRPr dirty="0"/>
          </a:p>
        </p:txBody>
      </p:sp>
      <p:pic>
        <p:nvPicPr>
          <p:cNvPr id="463" name="Google Shape;463;p1"/>
          <p:cNvPicPr preferRelativeResize="0"/>
          <p:nvPr/>
        </p:nvPicPr>
        <p:blipFill rotWithShape="1">
          <a:blip r:embed="rId3">
            <a:alphaModFix/>
          </a:blip>
          <a:srcRect/>
          <a:stretch/>
        </p:blipFill>
        <p:spPr>
          <a:xfrm>
            <a:off x="4515214" y="2840768"/>
            <a:ext cx="915625" cy="8856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9"/>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Clr>
                <a:srgbClr val="8C1515"/>
              </a:buClr>
              <a:buSzPts val="3200"/>
              <a:buFont typeface="Lato"/>
              <a:buNone/>
            </a:pPr>
            <a:r>
              <a:rPr lang="en-US"/>
              <a:t>Breakthrough in the Performance of RF Accelerators</a:t>
            </a:r>
            <a:endParaRPr/>
          </a:p>
        </p:txBody>
      </p:sp>
      <p:sp>
        <p:nvSpPr>
          <p:cNvPr id="421" name="Google Shape;421;p9"/>
          <p:cNvSpPr txBox="1">
            <a:spLocks noGrp="1"/>
          </p:cNvSpPr>
          <p:nvPr>
            <p:ph type="body" idx="2"/>
          </p:nvPr>
        </p:nvSpPr>
        <p:spPr>
          <a:xfrm>
            <a:off x="800100" y="1052052"/>
            <a:ext cx="10553700" cy="1799303"/>
          </a:xfrm>
          <a:prstGeom prst="rect">
            <a:avLst/>
          </a:prstGeom>
          <a:noFill/>
          <a:ln>
            <a:noFill/>
          </a:ln>
        </p:spPr>
        <p:txBody>
          <a:bodyPr spcFirstLastPara="1" wrap="square" lIns="0" tIns="45700" rIns="91425" bIns="45700" anchor="t" anchorCtr="0">
            <a:noAutofit/>
          </a:bodyPr>
          <a:lstStyle/>
          <a:p>
            <a:pPr marL="0" lvl="0" indent="0" algn="l" rtl="0">
              <a:lnSpc>
                <a:spcPct val="120000"/>
              </a:lnSpc>
              <a:spcBef>
                <a:spcPts val="0"/>
              </a:spcBef>
              <a:spcAft>
                <a:spcPts val="0"/>
              </a:spcAft>
              <a:buSzPts val="2000"/>
              <a:buFont typeface="Lato"/>
              <a:buNone/>
            </a:pPr>
            <a:r>
              <a:rPr lang="en-US" sz="2000"/>
              <a:t>RF power coupled to each cell – no on-axis coupling</a:t>
            </a:r>
            <a:endParaRPr/>
          </a:p>
          <a:p>
            <a:pPr marL="0" lvl="0" indent="0" algn="l" rtl="0">
              <a:lnSpc>
                <a:spcPct val="120000"/>
              </a:lnSpc>
              <a:spcBef>
                <a:spcPts val="1000"/>
              </a:spcBef>
              <a:spcAft>
                <a:spcPts val="0"/>
              </a:spcAft>
              <a:buSzPts val="2000"/>
              <a:buFont typeface="Lato"/>
              <a:buNone/>
            </a:pPr>
            <a:r>
              <a:rPr lang="en-US" sz="2000"/>
              <a:t>Full system design requires modern virtual prototyping</a:t>
            </a:r>
            <a:endParaRPr/>
          </a:p>
          <a:p>
            <a:pPr marL="1665288" lvl="4" indent="-45022" algn="l" rtl="0">
              <a:lnSpc>
                <a:spcPct val="120000"/>
              </a:lnSpc>
              <a:spcBef>
                <a:spcPts val="500"/>
              </a:spcBef>
              <a:spcAft>
                <a:spcPts val="0"/>
              </a:spcAft>
              <a:buSzPts val="2016"/>
              <a:buNone/>
            </a:pPr>
            <a:endParaRPr sz="1800"/>
          </a:p>
        </p:txBody>
      </p:sp>
      <p:sp>
        <p:nvSpPr>
          <p:cNvPr id="422" name="Google Shape;422;p9"/>
          <p:cNvSpPr txBox="1">
            <a:spLocks noGrp="1"/>
          </p:cNvSpPr>
          <p:nvPr>
            <p:ph type="ftr" idx="11"/>
          </p:nvPr>
        </p:nvSpPr>
        <p:spPr>
          <a:xfrm>
            <a:off x="1634490" y="6282824"/>
            <a:ext cx="5852160" cy="365125"/>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p>
        </p:txBody>
      </p:sp>
      <p:sp>
        <p:nvSpPr>
          <p:cNvPr id="423" name="Google Shape;423;p9"/>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p>
            <a:pPr marL="0" lvl="0" indent="0" algn="r" rtl="0">
              <a:spcBef>
                <a:spcPts val="0"/>
              </a:spcBef>
              <a:spcAft>
                <a:spcPts val="0"/>
              </a:spcAft>
              <a:buNone/>
            </a:pPr>
            <a:fld id="{00000000-1234-1234-1234-123412341234}" type="slidenum">
              <a:rPr lang="en-US"/>
              <a:t>32</a:t>
            </a:fld>
            <a:endParaRPr/>
          </a:p>
        </p:txBody>
      </p:sp>
      <p:sp>
        <p:nvSpPr>
          <p:cNvPr id="424" name="Google Shape;424;p9"/>
          <p:cNvSpPr txBox="1"/>
          <p:nvPr/>
        </p:nvSpPr>
        <p:spPr>
          <a:xfrm>
            <a:off x="1752065" y="3778117"/>
            <a:ext cx="4324885" cy="74478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chemeClr val="dk1"/>
              </a:buClr>
              <a:buSzPts val="1100"/>
              <a:buFont typeface="Arial"/>
              <a:buNone/>
            </a:pPr>
            <a:r>
              <a:rPr lang="en-US" sz="1600" b="0" i="0" u="none" strike="noStrike" cap="none">
                <a:solidFill>
                  <a:schemeClr val="dk1"/>
                </a:solidFill>
                <a:latin typeface="Lato"/>
                <a:ea typeface="Lato"/>
                <a:cs typeface="Lato"/>
                <a:sym typeface="Lato"/>
              </a:rPr>
              <a:t>Vacuum space for rf cavities and manifold</a:t>
            </a:r>
            <a:endParaRPr sz="1600" b="0" i="0" u="none" strike="noStrike" cap="none">
              <a:solidFill>
                <a:schemeClr val="dk1"/>
              </a:solidFill>
              <a:latin typeface="Lato"/>
              <a:ea typeface="Lato"/>
              <a:cs typeface="Lato"/>
              <a:sym typeface="Lato"/>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Lato"/>
              <a:ea typeface="Lato"/>
              <a:cs typeface="Lato"/>
              <a:sym typeface="Lato"/>
            </a:endParaRPr>
          </a:p>
        </p:txBody>
      </p:sp>
      <p:pic>
        <p:nvPicPr>
          <p:cNvPr id="425" name="Google Shape;425;p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304495" y="3639041"/>
            <a:ext cx="2760291" cy="1799303"/>
          </a:xfrm>
          <a:prstGeom prst="rect">
            <a:avLst/>
          </a:prstGeom>
          <a:noFill/>
          <a:ln>
            <a:noFill/>
          </a:ln>
        </p:spPr>
      </p:pic>
      <p:sp>
        <p:nvSpPr>
          <p:cNvPr id="426" name="Google Shape;426;p9"/>
          <p:cNvSpPr txBox="1"/>
          <p:nvPr/>
        </p:nvSpPr>
        <p:spPr>
          <a:xfrm>
            <a:off x="6547775" y="6096069"/>
            <a:ext cx="3497640" cy="738633"/>
          </a:xfrm>
          <a:prstGeom prst="rect">
            <a:avLst/>
          </a:prstGeom>
          <a:noFill/>
          <a:ln>
            <a:noFill/>
          </a:ln>
        </p:spPr>
        <p:txBody>
          <a:bodyPr spcFirstLastPara="1" wrap="square" lIns="91425" tIns="91425" rIns="91425" bIns="91425" anchor="t" anchorCtr="0">
            <a:spAutoFit/>
          </a:bodyPr>
          <a:lstStyle/>
          <a:p>
            <a:pPr marL="0" marR="0" lvl="0" indent="0" algn="l" rtl="0">
              <a:spcBef>
                <a:spcPts val="0"/>
              </a:spcBef>
              <a:spcAft>
                <a:spcPts val="0"/>
              </a:spcAft>
              <a:buClr>
                <a:schemeClr val="dk1"/>
              </a:buClr>
              <a:buSzPts val="1800"/>
              <a:buFont typeface="Lato"/>
              <a:buNone/>
            </a:pPr>
            <a:r>
              <a:rPr lang="en-US" sz="1800" b="0" i="0" u="none" strike="noStrike" cap="none">
                <a:solidFill>
                  <a:schemeClr val="dk1"/>
                </a:solidFill>
                <a:latin typeface="Lato"/>
                <a:ea typeface="Lato"/>
                <a:cs typeface="Lato"/>
                <a:sym typeface="Lato"/>
              </a:rPr>
              <a:t>arXiv:1807.10195 (2018)</a:t>
            </a:r>
            <a:endParaRPr/>
          </a:p>
          <a:p>
            <a:pPr marL="0" marR="0" lvl="0" indent="0" algn="l" rtl="0">
              <a:spcBef>
                <a:spcPts val="0"/>
              </a:spcBef>
              <a:spcAft>
                <a:spcPts val="0"/>
              </a:spcAft>
              <a:buClr>
                <a:schemeClr val="dk1"/>
              </a:buClr>
              <a:buSzPts val="1800"/>
              <a:buFont typeface="Lato"/>
              <a:buNone/>
            </a:pPr>
            <a:r>
              <a:rPr lang="en-US" sz="1800" b="0" i="1" u="none" strike="noStrike" cap="none">
                <a:solidFill>
                  <a:schemeClr val="dk1"/>
                </a:solidFill>
                <a:latin typeface="Lato"/>
                <a:ea typeface="Lato"/>
                <a:cs typeface="Lato"/>
                <a:sym typeface="Lato"/>
              </a:rPr>
              <a:t>PRAB</a:t>
            </a:r>
            <a:r>
              <a:rPr lang="en-US" sz="1800" b="0" i="0" u="none" strike="noStrike" cap="none">
                <a:solidFill>
                  <a:schemeClr val="dk1"/>
                </a:solidFill>
                <a:latin typeface="Lato"/>
                <a:ea typeface="Lato"/>
                <a:cs typeface="Lato"/>
                <a:sym typeface="Lato"/>
              </a:rPr>
              <a:t> 23.9 (2020): 092001</a:t>
            </a:r>
            <a:endParaRPr sz="1800" b="0" i="0" u="none" strike="noStrike" cap="none">
              <a:solidFill>
                <a:schemeClr val="dk1"/>
              </a:solidFill>
              <a:latin typeface="Lato"/>
              <a:ea typeface="Lato"/>
              <a:cs typeface="Lato"/>
              <a:sym typeface="Lato"/>
            </a:endParaRPr>
          </a:p>
        </p:txBody>
      </p:sp>
      <p:sp>
        <p:nvSpPr>
          <p:cNvPr id="427" name="Google Shape;427;p9"/>
          <p:cNvSpPr txBox="1"/>
          <p:nvPr/>
        </p:nvSpPr>
        <p:spPr>
          <a:xfrm>
            <a:off x="800100" y="4593866"/>
            <a:ext cx="10553700" cy="1464518"/>
          </a:xfrm>
          <a:prstGeom prst="rect">
            <a:avLst/>
          </a:prstGeom>
          <a:noFill/>
          <a:ln>
            <a:noFill/>
          </a:ln>
        </p:spPr>
        <p:txBody>
          <a:bodyPr spcFirstLastPara="1" wrap="square" lIns="0" tIns="45700" rIns="91425" bIns="45700" anchor="t" anchorCtr="0">
            <a:noAutofit/>
          </a:bodyPr>
          <a:lstStyle/>
          <a:p>
            <a:pPr marL="0" marR="0" lvl="0" indent="0" algn="l" rtl="0">
              <a:lnSpc>
                <a:spcPct val="120000"/>
              </a:lnSpc>
              <a:spcBef>
                <a:spcPts val="0"/>
              </a:spcBef>
              <a:spcAft>
                <a:spcPts val="0"/>
              </a:spcAft>
              <a:buClr>
                <a:srgbClr val="B83A4B"/>
              </a:buClr>
              <a:buSzPts val="2000"/>
              <a:buFont typeface="Lato"/>
              <a:buNone/>
            </a:pPr>
            <a:r>
              <a:rPr lang="en-US" sz="2000" b="0" i="0" u="none" strike="noStrike" cap="none" dirty="0">
                <a:solidFill>
                  <a:srgbClr val="3F3F3F"/>
                </a:solidFill>
                <a:latin typeface="Lato"/>
                <a:ea typeface="Lato"/>
                <a:cs typeface="Lato"/>
                <a:sym typeface="Lato"/>
              </a:rPr>
              <a:t>Optimization of cell for efficiency (shunt impedance)</a:t>
            </a:r>
            <a:endParaRPr dirty="0"/>
          </a:p>
          <a:p>
            <a:pPr marL="285750" marR="0" lvl="0" indent="-285750" algn="l" rtl="0">
              <a:lnSpc>
                <a:spcPct val="120000"/>
              </a:lnSpc>
              <a:spcBef>
                <a:spcPts val="1000"/>
              </a:spcBef>
              <a:spcAft>
                <a:spcPts val="0"/>
              </a:spcAft>
              <a:buClr>
                <a:srgbClr val="B83A4B"/>
              </a:buClr>
              <a:buSzPts val="2000"/>
              <a:buFont typeface="Arial"/>
              <a:buChar char="•"/>
            </a:pPr>
            <a:r>
              <a:rPr lang="en-US" sz="2000" b="0" i="0" u="none" strike="noStrike" cap="none" dirty="0">
                <a:solidFill>
                  <a:srgbClr val="3F3F3F"/>
                </a:solidFill>
                <a:latin typeface="Lato"/>
                <a:ea typeface="Lato"/>
                <a:cs typeface="Lato"/>
                <a:sym typeface="Lato"/>
              </a:rPr>
              <a:t>Control peak surface electric and magnetic fields</a:t>
            </a:r>
            <a:endParaRPr dirty="0"/>
          </a:p>
          <a:p>
            <a:pPr marL="0" marR="0" lvl="0" indent="0" algn="l" rtl="0">
              <a:lnSpc>
                <a:spcPct val="120000"/>
              </a:lnSpc>
              <a:spcBef>
                <a:spcPts val="1000"/>
              </a:spcBef>
              <a:spcAft>
                <a:spcPts val="0"/>
              </a:spcAft>
              <a:buClr>
                <a:srgbClr val="B83A4B"/>
              </a:buClr>
              <a:buSzPts val="2000"/>
              <a:buFont typeface="Lato"/>
              <a:buNone/>
            </a:pPr>
            <a:r>
              <a:rPr lang="en-US" sz="2000" b="0" i="0" u="none" strike="noStrike" cap="none" dirty="0">
                <a:solidFill>
                  <a:srgbClr val="3F3F3F"/>
                </a:solidFill>
                <a:latin typeface="Lato"/>
                <a:ea typeface="Lato"/>
                <a:cs typeface="Lato"/>
                <a:sym typeface="Lato"/>
              </a:rPr>
              <a:t>Key to high gradient operation</a:t>
            </a:r>
            <a:endParaRPr dirty="0"/>
          </a:p>
          <a:p>
            <a:pPr marL="1665288" marR="0" lvl="4" indent="-45022" algn="l" rtl="0">
              <a:lnSpc>
                <a:spcPct val="120000"/>
              </a:lnSpc>
              <a:spcBef>
                <a:spcPts val="500"/>
              </a:spcBef>
              <a:spcAft>
                <a:spcPts val="0"/>
              </a:spcAft>
              <a:buClr>
                <a:srgbClr val="B83A4B"/>
              </a:buClr>
              <a:buSzPts val="2016"/>
              <a:buFont typeface="Arial"/>
              <a:buNone/>
            </a:pPr>
            <a:endParaRPr sz="1800" b="0" i="1" u="none" strike="noStrike" cap="none" dirty="0">
              <a:solidFill>
                <a:srgbClr val="3F3F3F"/>
              </a:solidFill>
              <a:latin typeface="Lato"/>
              <a:ea typeface="Lato"/>
              <a:cs typeface="Lato"/>
              <a:sym typeface="Lato"/>
            </a:endParaRPr>
          </a:p>
        </p:txBody>
      </p:sp>
      <p:pic>
        <p:nvPicPr>
          <p:cNvPr id="428" name="Google Shape;428;p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74939" y="2055350"/>
            <a:ext cx="11042121" cy="1596301"/>
          </a:xfrm>
          <a:prstGeom prst="rect">
            <a:avLst/>
          </a:prstGeom>
          <a:noFill/>
          <a:ln>
            <a:noFill/>
          </a:ln>
        </p:spPr>
      </p:pic>
      <p:pic>
        <p:nvPicPr>
          <p:cNvPr id="429" name="Google Shape;429;p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0735686" y="3785895"/>
            <a:ext cx="997851" cy="2588175"/>
          </a:xfrm>
          <a:prstGeom prst="rect">
            <a:avLst/>
          </a:prstGeom>
          <a:noFill/>
          <a:ln>
            <a:noFill/>
          </a:ln>
        </p:spPr>
      </p:pic>
      <p:pic>
        <p:nvPicPr>
          <p:cNvPr id="430" name="Google Shape;430;p9"/>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9357509" y="3830471"/>
            <a:ext cx="1185062" cy="2499024"/>
          </a:xfrm>
          <a:prstGeom prst="rect">
            <a:avLst/>
          </a:prstGeom>
          <a:noFill/>
          <a:ln>
            <a:noFill/>
          </a:ln>
        </p:spPr>
      </p:pic>
      <p:pic>
        <p:nvPicPr>
          <p:cNvPr id="431" name="Google Shape;431;p9" descr="Icon&#10;&#10;Description automatically generate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6723406" y="3666969"/>
            <a:ext cx="1358831" cy="1546934"/>
          </a:xfrm>
          <a:prstGeom prst="rect">
            <a:avLst/>
          </a:prstGeom>
          <a:noFill/>
          <a:ln>
            <a:noFill/>
          </a:ln>
        </p:spPr>
      </p:pic>
      <p:sp>
        <p:nvSpPr>
          <p:cNvPr id="432" name="Google Shape;432;p9"/>
          <p:cNvSpPr/>
          <p:nvPr/>
        </p:nvSpPr>
        <p:spPr>
          <a:xfrm>
            <a:off x="5070701" y="2040032"/>
            <a:ext cx="457200" cy="587828"/>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33" name="Google Shape;433;p9"/>
          <p:cNvCxnSpPr>
            <a:endCxn id="432" idx="2"/>
          </p:cNvCxnSpPr>
          <p:nvPr/>
        </p:nvCxnSpPr>
        <p:spPr>
          <a:xfrm rot="10800000">
            <a:off x="5299301" y="2627860"/>
            <a:ext cx="1294800" cy="1349700"/>
          </a:xfrm>
          <a:prstGeom prst="straightConnector1">
            <a:avLst/>
          </a:prstGeom>
          <a:noFill/>
          <a:ln w="28575" cap="flat" cmpd="sng">
            <a:solidFill>
              <a:srgbClr val="FF0000"/>
            </a:solidFill>
            <a:prstDash val="solid"/>
            <a:miter lim="800000"/>
            <a:headEnd type="none" w="sm" len="sm"/>
            <a:tailEnd type="triangle" w="med" len="med"/>
          </a:ln>
        </p:spPr>
      </p:cxnSp>
      <p:sp>
        <p:nvSpPr>
          <p:cNvPr id="434" name="Google Shape;434;p9"/>
          <p:cNvSpPr/>
          <p:nvPr/>
        </p:nvSpPr>
        <p:spPr>
          <a:xfrm>
            <a:off x="8745310" y="2377022"/>
            <a:ext cx="457200" cy="761999"/>
          </a:xfrm>
          <a:prstGeom prst="rect">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435" name="Google Shape;435;p9"/>
          <p:cNvCxnSpPr/>
          <p:nvPr/>
        </p:nvCxnSpPr>
        <p:spPr>
          <a:xfrm rot="10800000">
            <a:off x="9094824" y="3157051"/>
            <a:ext cx="711785" cy="1419398"/>
          </a:xfrm>
          <a:prstGeom prst="straightConnector1">
            <a:avLst/>
          </a:prstGeom>
          <a:noFill/>
          <a:ln w="28575" cap="flat" cmpd="sng">
            <a:solidFill>
              <a:srgbClr val="FF0000"/>
            </a:solidFill>
            <a:prstDash val="solid"/>
            <a:miter lim="800000"/>
            <a:headEnd type="none" w="sm" len="sm"/>
            <a:tailEnd type="triangle" w="med" len="med"/>
          </a:ln>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2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Cryo-Copper: Enabling Efficient High-Gradient Operation </a:t>
            </a:r>
            <a:endParaRPr dirty="0"/>
          </a:p>
        </p:txBody>
      </p:sp>
      <p:sp>
        <p:nvSpPr>
          <p:cNvPr id="827" name="Google Shape;827;p2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33</a:t>
            </a:fld>
            <a:endParaRPr dirty="0"/>
          </a:p>
        </p:txBody>
      </p:sp>
      <p:sp>
        <p:nvSpPr>
          <p:cNvPr id="828" name="Google Shape;828;p2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829" name="Google Shape;829;p23"/>
          <p:cNvSpPr txBox="1">
            <a:spLocks noGrp="1"/>
          </p:cNvSpPr>
          <p:nvPr>
            <p:ph type="body" idx="2"/>
          </p:nvPr>
        </p:nvSpPr>
        <p:spPr>
          <a:xfrm>
            <a:off x="800100" y="1098575"/>
            <a:ext cx="5773500" cy="48891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dirty="0">
                <a:solidFill>
                  <a:schemeClr val="lt1"/>
                </a:solidFill>
              </a:rPr>
              <a:t>Cryogenic temperature elevates performance in gradient</a:t>
            </a:r>
            <a:endParaRPr sz="1900" dirty="0">
              <a:solidFill>
                <a:schemeClr val="lt1"/>
              </a:solidFill>
            </a:endParaRPr>
          </a:p>
          <a:p>
            <a:pPr marL="0" lvl="0" indent="0" algn="l" rtl="0">
              <a:lnSpc>
                <a:spcPct val="115000"/>
              </a:lnSpc>
              <a:spcBef>
                <a:spcPts val="0"/>
              </a:spcBef>
              <a:spcAft>
                <a:spcPts val="0"/>
              </a:spcAft>
              <a:buSzPts val="1600"/>
              <a:buNone/>
            </a:pPr>
            <a:r>
              <a:rPr lang="en-US" sz="1900" dirty="0">
                <a:solidFill>
                  <a:schemeClr val="lt1"/>
                </a:solidFill>
              </a:rPr>
              <a:t>Material strength is key factor</a:t>
            </a:r>
            <a:endParaRPr sz="1900" dirty="0">
              <a:solidFill>
                <a:schemeClr val="lt1"/>
              </a:solidFill>
            </a:endParaRPr>
          </a:p>
          <a:p>
            <a:pPr marL="0" lvl="0" indent="0" algn="l" rtl="0">
              <a:lnSpc>
                <a:spcPct val="115000"/>
              </a:lnSpc>
              <a:spcBef>
                <a:spcPts val="0"/>
              </a:spcBef>
              <a:spcAft>
                <a:spcPts val="0"/>
              </a:spcAft>
              <a:buSzPts val="1600"/>
              <a:buNone/>
            </a:pPr>
            <a:r>
              <a:rPr lang="en-US" sz="1900" dirty="0">
                <a:solidFill>
                  <a:schemeClr val="lt1"/>
                </a:solidFill>
              </a:rPr>
              <a:t>Impact of high fields for a high brightness injector may eliminate need for one damping ring</a:t>
            </a:r>
            <a:endParaRPr sz="1900" dirty="0">
              <a:solidFill>
                <a:schemeClr val="lt1"/>
              </a:solidFill>
            </a:endParaRPr>
          </a:p>
          <a:p>
            <a:pPr marL="0" lvl="0" indent="0" algn="l" rtl="0">
              <a:lnSpc>
                <a:spcPct val="115000"/>
              </a:lnSpc>
              <a:spcBef>
                <a:spcPts val="0"/>
              </a:spcBef>
              <a:spcAft>
                <a:spcPts val="0"/>
              </a:spcAft>
              <a:buSzPts val="1600"/>
              <a:buNone/>
            </a:pPr>
            <a:r>
              <a:rPr lang="en-US" sz="1900" dirty="0"/>
              <a:t>Operation at 77 K with liquid nitrogen is simple and practical</a:t>
            </a:r>
            <a:endParaRPr sz="1900" dirty="0"/>
          </a:p>
          <a:p>
            <a:pPr marL="457200" lvl="0" indent="-349250" algn="l" rtl="0">
              <a:lnSpc>
                <a:spcPct val="115000"/>
              </a:lnSpc>
              <a:spcBef>
                <a:spcPts val="0"/>
              </a:spcBef>
              <a:spcAft>
                <a:spcPts val="0"/>
              </a:spcAft>
              <a:buSzPts val="1900"/>
              <a:buChar char="●"/>
            </a:pPr>
            <a:r>
              <a:rPr lang="en-US" sz="1900" dirty="0"/>
              <a:t>Large-scale production, large heat capacity, simple handling</a:t>
            </a:r>
            <a:endParaRPr sz="1900" dirty="0"/>
          </a:p>
          <a:p>
            <a:pPr marL="457200" lvl="0" indent="-349250" algn="l" rtl="0">
              <a:lnSpc>
                <a:spcPct val="115000"/>
              </a:lnSpc>
              <a:spcBef>
                <a:spcPts val="0"/>
              </a:spcBef>
              <a:spcAft>
                <a:spcPts val="0"/>
              </a:spcAft>
              <a:buSzPts val="1900"/>
              <a:buChar char="●"/>
            </a:pPr>
            <a:r>
              <a:rPr lang="en-US" sz="1900" dirty="0"/>
              <a:t>Small impact on electrical efficiency  </a:t>
            </a:r>
            <a:endParaRPr sz="1900" dirty="0"/>
          </a:p>
          <a:p>
            <a:pPr marL="0" lvl="0" indent="0" algn="l" rtl="0">
              <a:lnSpc>
                <a:spcPct val="115000"/>
              </a:lnSpc>
              <a:spcBef>
                <a:spcPts val="0"/>
              </a:spcBef>
              <a:spcAft>
                <a:spcPts val="0"/>
              </a:spcAft>
              <a:buClr>
                <a:schemeClr val="dk1"/>
              </a:buClr>
              <a:buSzPts val="1100"/>
              <a:buFont typeface="Arial"/>
              <a:buNone/>
            </a:pPr>
            <a:endParaRPr sz="1900" dirty="0"/>
          </a:p>
          <a:p>
            <a:pPr marL="0" lvl="0" indent="0" algn="l" rtl="0">
              <a:lnSpc>
                <a:spcPct val="115000"/>
              </a:lnSpc>
              <a:spcBef>
                <a:spcPts val="0"/>
              </a:spcBef>
              <a:spcAft>
                <a:spcPts val="0"/>
              </a:spcAft>
              <a:buSzPts val="1600"/>
              <a:buNone/>
            </a:pPr>
            <a:endParaRPr sz="1900" dirty="0"/>
          </a:p>
        </p:txBody>
      </p:sp>
      <p:sp>
        <p:nvSpPr>
          <p:cNvPr id="830" name="Google Shape;830;p23"/>
          <p:cNvSpPr txBox="1"/>
          <p:nvPr/>
        </p:nvSpPr>
        <p:spPr>
          <a:xfrm>
            <a:off x="6494700" y="4048575"/>
            <a:ext cx="4780200" cy="432396"/>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400"/>
              <a:buFont typeface="Arial"/>
              <a:buNone/>
            </a:pPr>
            <a:r>
              <a:rPr lang="en-US" sz="1400" u="none" strike="noStrike" cap="none" dirty="0">
                <a:solidFill>
                  <a:srgbClr val="222222"/>
                </a:solidFill>
                <a:latin typeface="Lato" panose="020F0502020204030203" pitchFamily="34" charset="0"/>
                <a:ea typeface="Lato" panose="020F0502020204030203" pitchFamily="34" charset="0"/>
                <a:cs typeface="Lato" panose="020F0502020204030203" pitchFamily="34" charset="0"/>
                <a:sym typeface="Arial"/>
              </a:rPr>
              <a:t>Cahill, A. D., et al. PRAB 21.10 (2018): 102002.</a:t>
            </a:r>
            <a:endParaRPr sz="1400" u="none" strike="noStrike" cap="none" dirty="0">
              <a:solidFill>
                <a:srgbClr val="222222"/>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831" name="Google Shape;831;p23"/>
          <p:cNvPicPr preferRelativeResize="0"/>
          <p:nvPr/>
        </p:nvPicPr>
        <p:blipFill rotWithShape="1">
          <a:blip r:embed="rId3">
            <a:alphaModFix/>
          </a:blip>
          <a:srcRect/>
          <a:stretch/>
        </p:blipFill>
        <p:spPr>
          <a:xfrm>
            <a:off x="1049900" y="4448775"/>
            <a:ext cx="4469650" cy="1847800"/>
          </a:xfrm>
          <a:prstGeom prst="rect">
            <a:avLst/>
          </a:prstGeom>
          <a:noFill/>
          <a:ln>
            <a:noFill/>
          </a:ln>
        </p:spPr>
      </p:pic>
      <p:pic>
        <p:nvPicPr>
          <p:cNvPr id="832" name="Google Shape;832;p23"/>
          <p:cNvPicPr preferRelativeResize="0"/>
          <p:nvPr/>
        </p:nvPicPr>
        <p:blipFill rotWithShape="1">
          <a:blip r:embed="rId4">
            <a:alphaModFix/>
          </a:blip>
          <a:srcRect/>
          <a:stretch/>
        </p:blipFill>
        <p:spPr>
          <a:xfrm>
            <a:off x="6494775" y="1098575"/>
            <a:ext cx="4780200" cy="2975930"/>
          </a:xfrm>
          <a:prstGeom prst="rect">
            <a:avLst/>
          </a:prstGeom>
          <a:noFill/>
          <a:ln>
            <a:noFill/>
          </a:ln>
        </p:spPr>
      </p:pic>
      <p:pic>
        <p:nvPicPr>
          <p:cNvPr id="833" name="Google Shape;833;p23"/>
          <p:cNvPicPr preferRelativeResize="0"/>
          <p:nvPr/>
        </p:nvPicPr>
        <p:blipFill rotWithShape="1">
          <a:blip r:embed="rId5">
            <a:alphaModFix/>
          </a:blip>
          <a:srcRect/>
          <a:stretch/>
        </p:blipFill>
        <p:spPr>
          <a:xfrm>
            <a:off x="6928075" y="4524975"/>
            <a:ext cx="3913602" cy="2125224"/>
          </a:xfrm>
          <a:prstGeom prst="rect">
            <a:avLst/>
          </a:prstGeom>
          <a:noFill/>
          <a:ln>
            <a:noFill/>
          </a:ln>
        </p:spPr>
      </p:pic>
      <p:sp>
        <p:nvSpPr>
          <p:cNvPr id="834" name="Google Shape;834;p23"/>
          <p:cNvSpPr txBox="1">
            <a:spLocks noGrp="1"/>
          </p:cNvSpPr>
          <p:nvPr>
            <p:ph type="body" idx="2"/>
          </p:nvPr>
        </p:nvSpPr>
        <p:spPr>
          <a:xfrm>
            <a:off x="800100" y="1098575"/>
            <a:ext cx="5773500" cy="48891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dirty="0"/>
              <a:t>Cryogenic temperature elevates performance in gradient</a:t>
            </a:r>
            <a:endParaRPr sz="1900" dirty="0"/>
          </a:p>
          <a:p>
            <a:pPr marL="457200" lvl="0" indent="-349250" algn="l" rtl="0">
              <a:lnSpc>
                <a:spcPct val="115000"/>
              </a:lnSpc>
              <a:spcBef>
                <a:spcPts val="0"/>
              </a:spcBef>
              <a:spcAft>
                <a:spcPts val="0"/>
              </a:spcAft>
              <a:buSzPts val="1900"/>
              <a:buChar char="●"/>
            </a:pPr>
            <a:r>
              <a:rPr lang="en-US" sz="1900" dirty="0"/>
              <a:t>Material strength is key factor</a:t>
            </a:r>
            <a:endParaRPr sz="1900" dirty="0"/>
          </a:p>
          <a:p>
            <a:pPr marL="457200" lvl="0" indent="-349250" algn="l" rtl="0">
              <a:lnSpc>
                <a:spcPct val="115000"/>
              </a:lnSpc>
              <a:spcBef>
                <a:spcPts val="0"/>
              </a:spcBef>
              <a:spcAft>
                <a:spcPts val="0"/>
              </a:spcAft>
              <a:buSzPts val="1900"/>
              <a:buChar char="●"/>
            </a:pPr>
            <a:r>
              <a:rPr lang="en-US" sz="1900" dirty="0"/>
              <a:t>Impact of high fields for a high brightness injector may eliminate need for one damping ring</a:t>
            </a:r>
            <a:endParaRPr sz="1900" dirty="0"/>
          </a:p>
          <a:p>
            <a:pPr marL="0" lvl="0" indent="0" algn="l" rtl="0">
              <a:lnSpc>
                <a:spcPct val="115000"/>
              </a:lnSpc>
              <a:spcBef>
                <a:spcPts val="0"/>
              </a:spcBef>
              <a:spcAft>
                <a:spcPts val="0"/>
              </a:spcAft>
              <a:buClr>
                <a:schemeClr val="dk1"/>
              </a:buClr>
              <a:buSzPts val="1100"/>
              <a:buFont typeface="Arial"/>
              <a:buNone/>
            </a:pPr>
            <a:endParaRPr sz="1900" dirty="0"/>
          </a:p>
          <a:p>
            <a:pPr marL="0" lvl="0" indent="0" algn="l" rtl="0">
              <a:lnSpc>
                <a:spcPct val="115000"/>
              </a:lnSpc>
              <a:spcBef>
                <a:spcPts val="0"/>
              </a:spcBef>
              <a:spcAft>
                <a:spcPts val="0"/>
              </a:spcAft>
              <a:buSzPts val="1600"/>
              <a:buNone/>
            </a:pPr>
            <a:endParaRPr sz="19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27"/>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           Accelerator Complex</a:t>
            </a:r>
            <a:endParaRPr dirty="0"/>
          </a:p>
        </p:txBody>
      </p:sp>
      <p:sp>
        <p:nvSpPr>
          <p:cNvPr id="889" name="Google Shape;889;p27"/>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34</a:t>
            </a:fld>
            <a:endParaRPr dirty="0"/>
          </a:p>
        </p:txBody>
      </p:sp>
      <p:sp>
        <p:nvSpPr>
          <p:cNvPr id="890" name="Google Shape;890;p27"/>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891" name="Google Shape;891;p27"/>
          <p:cNvSpPr txBox="1">
            <a:spLocks noGrp="1"/>
          </p:cNvSpPr>
          <p:nvPr>
            <p:ph type="body" idx="2"/>
          </p:nvPr>
        </p:nvSpPr>
        <p:spPr>
          <a:xfrm>
            <a:off x="800100" y="1030475"/>
            <a:ext cx="10553700" cy="4956900"/>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SzPts val="1600"/>
              <a:buNone/>
            </a:pPr>
            <a:r>
              <a:rPr lang="en-US" sz="2000" dirty="0"/>
              <a:t>8 km footprint for 250/550 GeV </a:t>
            </a:r>
            <a:r>
              <a:rPr lang="en-US" sz="2000" dirty="0" err="1"/>
              <a:t>CoM</a:t>
            </a:r>
            <a:r>
              <a:rPr lang="en-US" sz="2000" dirty="0"/>
              <a:t> </a:t>
            </a:r>
            <a:r>
              <a:rPr lang="en-US" sz="2200" dirty="0">
                <a:solidFill>
                  <a:schemeClr val="dk1"/>
                </a:solidFill>
              </a:rPr>
              <a:t>⟹</a:t>
            </a:r>
            <a:r>
              <a:rPr lang="en-US" sz="2000" dirty="0"/>
              <a:t> 70/120 MeV/m</a:t>
            </a:r>
            <a:endParaRPr sz="2000" dirty="0"/>
          </a:p>
          <a:p>
            <a:pPr marL="457200" lvl="0" indent="-355600" algn="l" rtl="0">
              <a:lnSpc>
                <a:spcPct val="115000"/>
              </a:lnSpc>
              <a:spcBef>
                <a:spcPts val="0"/>
              </a:spcBef>
              <a:spcAft>
                <a:spcPts val="0"/>
              </a:spcAft>
              <a:buSzPts val="2000"/>
              <a:buChar char="●"/>
            </a:pPr>
            <a:r>
              <a:rPr lang="en-US" sz="2000" dirty="0"/>
              <a:t>7 km footprint at 155 MeV/m for 550 GeV </a:t>
            </a:r>
            <a:r>
              <a:rPr lang="en-US" sz="2000" dirty="0" err="1"/>
              <a:t>CoM</a:t>
            </a:r>
            <a:r>
              <a:rPr lang="en-US" sz="2000" dirty="0"/>
              <a:t> – present Fermilab site</a:t>
            </a:r>
            <a:endParaRPr sz="2000" dirty="0"/>
          </a:p>
          <a:p>
            <a:pPr marL="0" lvl="0" indent="0" algn="l" rtl="0">
              <a:lnSpc>
                <a:spcPct val="115000"/>
              </a:lnSpc>
              <a:spcBef>
                <a:spcPts val="0"/>
              </a:spcBef>
              <a:spcAft>
                <a:spcPts val="0"/>
              </a:spcAft>
              <a:buSzPts val="1600"/>
              <a:buNone/>
            </a:pPr>
            <a:r>
              <a:rPr lang="en-US" sz="2000" dirty="0"/>
              <a:t>Large portions of accelerator complex are compatible between LC technologies </a:t>
            </a:r>
            <a:endParaRPr sz="2000" dirty="0"/>
          </a:p>
          <a:p>
            <a:pPr marL="457200" lvl="0" indent="-355600" algn="l" rtl="0">
              <a:lnSpc>
                <a:spcPct val="115000"/>
              </a:lnSpc>
              <a:spcBef>
                <a:spcPts val="0"/>
              </a:spcBef>
              <a:spcAft>
                <a:spcPts val="0"/>
              </a:spcAft>
              <a:buSzPts val="2000"/>
              <a:buChar char="●"/>
            </a:pPr>
            <a:r>
              <a:rPr lang="en-US" sz="2000" dirty="0"/>
              <a:t>Beam delivery and IP modified from ILC (1.5 km for 550 GeV </a:t>
            </a:r>
            <a:r>
              <a:rPr lang="en-US" sz="2000" dirty="0" err="1"/>
              <a:t>CoM</a:t>
            </a:r>
            <a:r>
              <a:rPr lang="en-US" sz="2000" dirty="0"/>
              <a:t>)</a:t>
            </a:r>
            <a:endParaRPr sz="2000" dirty="0"/>
          </a:p>
          <a:p>
            <a:pPr marL="457200" lvl="0" indent="-355600" algn="l" rtl="0">
              <a:lnSpc>
                <a:spcPct val="115000"/>
              </a:lnSpc>
              <a:spcBef>
                <a:spcPts val="0"/>
              </a:spcBef>
              <a:spcAft>
                <a:spcPts val="0"/>
              </a:spcAft>
              <a:buSzPts val="2000"/>
              <a:buChar char="●"/>
            </a:pPr>
            <a:r>
              <a:rPr lang="en-US" sz="2000" dirty="0"/>
              <a:t>Damping rings and injectors to be optimized with CLIC as baseline</a:t>
            </a:r>
            <a:endParaRPr sz="2000" dirty="0"/>
          </a:p>
          <a:p>
            <a:pPr marL="457200" lvl="0" indent="-355600" algn="l" rtl="0">
              <a:lnSpc>
                <a:spcPct val="115000"/>
              </a:lnSpc>
              <a:spcBef>
                <a:spcPts val="0"/>
              </a:spcBef>
              <a:spcAft>
                <a:spcPts val="0"/>
              </a:spcAft>
              <a:buSzPts val="2000"/>
              <a:buChar char="●"/>
            </a:pPr>
            <a:r>
              <a:rPr lang="en-US" sz="2000" dirty="0"/>
              <a:t>Costing studies use LC estimates as inputs</a:t>
            </a:r>
            <a:endParaRPr sz="2000" dirty="0"/>
          </a:p>
          <a:p>
            <a:pPr marL="0" lvl="0" indent="0" algn="l" rtl="0">
              <a:lnSpc>
                <a:spcPct val="115000"/>
              </a:lnSpc>
              <a:spcBef>
                <a:spcPts val="0"/>
              </a:spcBef>
              <a:spcAft>
                <a:spcPts val="0"/>
              </a:spcAft>
              <a:buSzPts val="1600"/>
              <a:buNone/>
            </a:pPr>
            <a:endParaRPr sz="1800" dirty="0"/>
          </a:p>
          <a:p>
            <a:pPr marL="0" lvl="0" indent="0" algn="l" rtl="0">
              <a:lnSpc>
                <a:spcPct val="115000"/>
              </a:lnSpc>
              <a:spcBef>
                <a:spcPts val="0"/>
              </a:spcBef>
              <a:spcAft>
                <a:spcPts val="0"/>
              </a:spcAft>
              <a:buSzPts val="1600"/>
              <a:buNone/>
            </a:pPr>
            <a:endParaRPr sz="1800" dirty="0"/>
          </a:p>
        </p:txBody>
      </p:sp>
      <p:pic>
        <p:nvPicPr>
          <p:cNvPr id="892" name="Google Shape;892;p2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00100" y="101775"/>
            <a:ext cx="704150" cy="738775"/>
          </a:xfrm>
          <a:prstGeom prst="rect">
            <a:avLst/>
          </a:prstGeom>
          <a:noFill/>
          <a:ln>
            <a:noFill/>
          </a:ln>
        </p:spPr>
      </p:pic>
      <p:pic>
        <p:nvPicPr>
          <p:cNvPr id="893" name="Google Shape;893;p27"/>
          <p:cNvPicPr preferRelativeResize="0"/>
          <p:nvPr/>
        </p:nvPicPr>
        <p:blipFill rotWithShape="1">
          <a:blip r:embed="rId4">
            <a:alphaModFix/>
          </a:blip>
          <a:srcRect/>
          <a:stretch/>
        </p:blipFill>
        <p:spPr>
          <a:xfrm>
            <a:off x="0" y="3468874"/>
            <a:ext cx="5051576" cy="2442400"/>
          </a:xfrm>
          <a:prstGeom prst="rect">
            <a:avLst/>
          </a:prstGeom>
          <a:noFill/>
          <a:ln>
            <a:noFill/>
          </a:ln>
        </p:spPr>
      </p:pic>
      <p:pic>
        <p:nvPicPr>
          <p:cNvPr id="894" name="Google Shape;894;p27"/>
          <p:cNvPicPr preferRelativeResize="0"/>
          <p:nvPr/>
        </p:nvPicPr>
        <p:blipFill rotWithShape="1">
          <a:blip r:embed="rId5">
            <a:alphaModFix/>
          </a:blip>
          <a:srcRect/>
          <a:stretch/>
        </p:blipFill>
        <p:spPr>
          <a:xfrm>
            <a:off x="0" y="4576895"/>
            <a:ext cx="3295950" cy="1782124"/>
          </a:xfrm>
          <a:prstGeom prst="rect">
            <a:avLst/>
          </a:prstGeom>
          <a:noFill/>
          <a:ln>
            <a:noFill/>
          </a:ln>
        </p:spPr>
      </p:pic>
      <p:sp>
        <p:nvSpPr>
          <p:cNvPr id="895" name="Google Shape;895;p27"/>
          <p:cNvSpPr txBox="1"/>
          <p:nvPr/>
        </p:nvSpPr>
        <p:spPr>
          <a:xfrm>
            <a:off x="0" y="3126475"/>
            <a:ext cx="60960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a:t>
            </a:r>
            <a:r>
              <a:rPr lang="en-US" sz="16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3</a:t>
            </a: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 Investigation of Beam Delivery (Adapted from ILC/NLC)</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96" name="Google Shape;896;p27"/>
          <p:cNvSpPr txBox="1"/>
          <p:nvPr/>
        </p:nvSpPr>
        <p:spPr>
          <a:xfrm>
            <a:off x="6484675" y="3126475"/>
            <a:ext cx="3888900" cy="431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C</a:t>
            </a:r>
            <a:r>
              <a:rPr lang="en-US" sz="16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3</a:t>
            </a:r>
            <a:r>
              <a:rPr lang="en-US"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- 8 km Footprint for 250/550 GeV</a:t>
            </a:r>
            <a:endParaRPr sz="16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897" name="Google Shape;897;p27"/>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4826600" y="3604143"/>
            <a:ext cx="7303770" cy="2361311"/>
          </a:xfrm>
          <a:prstGeom prst="rect">
            <a:avLst/>
          </a:prstGeom>
          <a:noFill/>
          <a:ln>
            <a:noFill/>
          </a:ln>
        </p:spPr>
      </p:pic>
      <p:sp>
        <p:nvSpPr>
          <p:cNvPr id="898" name="Google Shape;898;p27"/>
          <p:cNvSpPr/>
          <p:nvPr/>
        </p:nvSpPr>
        <p:spPr>
          <a:xfrm>
            <a:off x="4929809" y="4298600"/>
            <a:ext cx="3074504" cy="106853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u="none" strike="noStrike" cap="none" dirty="0">
              <a:solidFill>
                <a:schemeClr val="lt1"/>
              </a:solidFill>
              <a:latin typeface="Lato" panose="020F0502020204030203" pitchFamily="34" charset="0"/>
              <a:ea typeface="Lato" panose="020F0502020204030203" pitchFamily="34" charset="0"/>
              <a:cs typeface="Lato" panose="020F0502020204030203" pitchFamily="34" charset="0"/>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69"/>
          <p:cNvSpPr txBox="1">
            <a:spLocks noGrp="1"/>
          </p:cNvSpPr>
          <p:nvPr>
            <p:ph type="title"/>
          </p:nvPr>
        </p:nvSpPr>
        <p:spPr>
          <a:xfrm>
            <a:off x="600375" y="366559"/>
            <a:ext cx="7915200" cy="474000"/>
          </a:xfrm>
          <a:prstGeom prst="rect">
            <a:avLst/>
          </a:prstGeom>
          <a:noFill/>
          <a:ln>
            <a:noFill/>
          </a:ln>
        </p:spPr>
        <p:txBody>
          <a:bodyPr spcFirstLastPara="1" wrap="square" lIns="0" tIns="45700" rIns="91433" bIns="45700" anchor="b" anchorCtr="0">
            <a:noAutofit/>
          </a:bodyPr>
          <a:lstStyle/>
          <a:p>
            <a:pPr>
              <a:buSzPts val="2400"/>
            </a:pPr>
            <a:r>
              <a:rPr lang="en"/>
              <a:t>           Table of Parameters</a:t>
            </a:r>
            <a:endParaRPr/>
          </a:p>
        </p:txBody>
      </p:sp>
      <p:pic>
        <p:nvPicPr>
          <p:cNvPr id="575" name="Google Shape;575;p6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00101" y="101775"/>
            <a:ext cx="704151" cy="738775"/>
          </a:xfrm>
          <a:prstGeom prst="rect">
            <a:avLst/>
          </a:prstGeom>
          <a:noFill/>
          <a:ln>
            <a:noFill/>
          </a:ln>
        </p:spPr>
      </p:pic>
      <p:sp>
        <p:nvSpPr>
          <p:cNvPr id="576" name="Google Shape;576;p69"/>
          <p:cNvSpPr txBox="1"/>
          <p:nvPr/>
        </p:nvSpPr>
        <p:spPr>
          <a:xfrm>
            <a:off x="794300" y="1086167"/>
            <a:ext cx="10115200" cy="474000"/>
          </a:xfrm>
          <a:prstGeom prst="rect">
            <a:avLst/>
          </a:prstGeom>
          <a:noFill/>
          <a:ln>
            <a:noFill/>
          </a:ln>
        </p:spPr>
        <p:txBody>
          <a:bodyPr spcFirstLastPara="1" wrap="square" lIns="121900" tIns="121900" rIns="121900" bIns="121900" anchor="t" anchorCtr="0">
            <a:noAutofit/>
          </a:bodyPr>
          <a:lstStyle/>
          <a:p>
            <a:pPr marL="609585" indent="-406390">
              <a:buClr>
                <a:srgbClr val="3F3F3F"/>
              </a:buClr>
              <a:buSzPts val="1200"/>
              <a:buFont typeface="Lato"/>
              <a:buChar char="●"/>
            </a:pPr>
            <a:r>
              <a:rPr lang="en" sz="1600" dirty="0">
                <a:solidFill>
                  <a:srgbClr val="3F3F3F"/>
                </a:solidFill>
                <a:latin typeface="Lato"/>
                <a:ea typeface="Lato"/>
                <a:cs typeface="Lato"/>
                <a:sym typeface="Lato"/>
              </a:rPr>
              <a:t>Updated parameters from LCWS 2024</a:t>
            </a:r>
            <a:endParaRPr sz="1600" dirty="0">
              <a:solidFill>
                <a:srgbClr val="3F3F3F"/>
              </a:solidFill>
              <a:latin typeface="Lato"/>
              <a:ea typeface="Lato"/>
              <a:cs typeface="Lato"/>
              <a:sym typeface="Lato"/>
            </a:endParaRPr>
          </a:p>
        </p:txBody>
      </p:sp>
      <p:pic>
        <p:nvPicPr>
          <p:cNvPr id="577" name="Google Shape;577;p69"/>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67467" y="1560167"/>
            <a:ext cx="10657083" cy="4891435"/>
          </a:xfrm>
          <a:prstGeom prst="rect">
            <a:avLst/>
          </a:prstGeom>
          <a:noFill/>
          <a:ln>
            <a:noFill/>
          </a:ln>
        </p:spPr>
      </p:pic>
      <p:sp>
        <p:nvSpPr>
          <p:cNvPr id="2" name="Google Shape;906;p28">
            <a:extLst>
              <a:ext uri="{FF2B5EF4-FFF2-40B4-BE49-F238E27FC236}">
                <a16:creationId xmlns:a16="http://schemas.microsoft.com/office/drawing/2014/main" id="{F95F2C1B-6287-CDD4-E687-3B7D1B361EBD}"/>
              </a:ext>
            </a:extLst>
          </p:cNvPr>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Tree>
    <p:extLst>
      <p:ext uri="{BB962C8B-B14F-4D97-AF65-F5344CB8AC3E}">
        <p14:creationId xmlns:p14="http://schemas.microsoft.com/office/powerpoint/2010/main" val="12015383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583" name="Google Shape;583;p70"/>
          <p:cNvPicPr preferRelativeResize="0"/>
          <p:nvPr/>
        </p:nvPicPr>
        <p:blipFill rotWithShape="1">
          <a:blip r:embed="rId3">
            <a:alphaModFix/>
          </a:blip>
          <a:srcRect/>
          <a:stretch/>
        </p:blipFill>
        <p:spPr>
          <a:xfrm>
            <a:off x="1437975" y="965851"/>
            <a:ext cx="9866576" cy="5892149"/>
          </a:xfrm>
          <a:prstGeom prst="rect">
            <a:avLst/>
          </a:prstGeom>
          <a:noFill/>
          <a:ln>
            <a:noFill/>
          </a:ln>
        </p:spPr>
      </p:pic>
      <p:sp>
        <p:nvSpPr>
          <p:cNvPr id="584" name="Google Shape;584;p70"/>
          <p:cNvSpPr txBox="1">
            <a:spLocks noGrp="1"/>
          </p:cNvSpPr>
          <p:nvPr>
            <p:ph type="title"/>
          </p:nvPr>
        </p:nvSpPr>
        <p:spPr>
          <a:xfrm>
            <a:off x="800100" y="266701"/>
            <a:ext cx="10553600" cy="632000"/>
          </a:xfrm>
          <a:prstGeom prst="rect">
            <a:avLst/>
          </a:prstGeom>
          <a:noFill/>
          <a:ln>
            <a:noFill/>
          </a:ln>
        </p:spPr>
        <p:txBody>
          <a:bodyPr spcFirstLastPara="1" wrap="square" lIns="0" tIns="45700" rIns="91433" bIns="45700" anchor="b" anchorCtr="0">
            <a:noAutofit/>
          </a:bodyPr>
          <a:lstStyle/>
          <a:p>
            <a:pPr>
              <a:buSzPts val="2400"/>
            </a:pPr>
            <a:r>
              <a:rPr lang="en"/>
              <a:t>The Complete C</a:t>
            </a:r>
            <a:r>
              <a:rPr lang="en" baseline="30000"/>
              <a:t>3</a:t>
            </a:r>
            <a:r>
              <a:rPr lang="en"/>
              <a:t> Demonstrator</a:t>
            </a:r>
            <a:endParaRPr/>
          </a:p>
        </p:txBody>
      </p:sp>
      <p:sp>
        <p:nvSpPr>
          <p:cNvPr id="585" name="Google Shape;585;p70"/>
          <p:cNvSpPr txBox="1">
            <a:spLocks noGrp="1"/>
          </p:cNvSpPr>
          <p:nvPr>
            <p:ph type="sldNum" idx="12"/>
          </p:nvPr>
        </p:nvSpPr>
        <p:spPr>
          <a:xfrm>
            <a:off x="8610600" y="6282824"/>
            <a:ext cx="2743200" cy="365200"/>
          </a:xfrm>
          <a:prstGeom prst="rect">
            <a:avLst/>
          </a:prstGeom>
          <a:noFill/>
          <a:ln>
            <a:noFill/>
          </a:ln>
        </p:spPr>
        <p:txBody>
          <a:bodyPr spcFirstLastPara="1" wrap="square" lIns="91433" tIns="45700" rIns="0" bIns="45700" anchor="ctr" anchorCtr="0">
            <a:noAutofit/>
          </a:bodyPr>
          <a:lstStyle/>
          <a:p>
            <a:pPr>
              <a:buSzPts val="800"/>
            </a:pPr>
            <a:fld id="{00000000-1234-1234-1234-123412341234}" type="slidenum">
              <a:rPr lang="en"/>
              <a:pPr>
                <a:buSzPts val="800"/>
              </a:pPr>
              <a:t>36</a:t>
            </a:fld>
            <a:endParaRPr/>
          </a:p>
        </p:txBody>
      </p:sp>
      <p:sp>
        <p:nvSpPr>
          <p:cNvPr id="586" name="Google Shape;586;p70"/>
          <p:cNvSpPr txBox="1">
            <a:spLocks noGrp="1"/>
          </p:cNvSpPr>
          <p:nvPr>
            <p:ph type="body" idx="2"/>
          </p:nvPr>
        </p:nvSpPr>
        <p:spPr>
          <a:xfrm>
            <a:off x="800100" y="4217275"/>
            <a:ext cx="10553600" cy="1984000"/>
          </a:xfrm>
          <a:prstGeom prst="rect">
            <a:avLst/>
          </a:prstGeom>
          <a:noFill/>
          <a:ln>
            <a:noFill/>
          </a:ln>
        </p:spPr>
        <p:txBody>
          <a:bodyPr spcFirstLastPara="1" wrap="square" lIns="0" tIns="45700" rIns="91433" bIns="45700" anchor="t" anchorCtr="0">
            <a:noAutofit/>
          </a:bodyPr>
          <a:lstStyle/>
          <a:p>
            <a:pPr marL="0" indent="0">
              <a:spcBef>
                <a:spcPts val="0"/>
              </a:spcBef>
              <a:buClr>
                <a:schemeClr val="dk1"/>
              </a:buClr>
              <a:buSzPts val="800"/>
            </a:pPr>
            <a:r>
              <a:rPr lang="en" sz="2400"/>
              <a:t>Demonstrate fully engineered cryomodule</a:t>
            </a:r>
            <a:endParaRPr sz="2400"/>
          </a:p>
          <a:p>
            <a:pPr marL="0" indent="0">
              <a:spcBef>
                <a:spcPts val="0"/>
              </a:spcBef>
              <a:buClr>
                <a:schemeClr val="dk1"/>
              </a:buClr>
              <a:buSzPts val="800"/>
            </a:pPr>
            <a:r>
              <a:rPr lang="en" sz="2400"/>
              <a:t>~50 m scale facility</a:t>
            </a:r>
            <a:endParaRPr sz="2400"/>
          </a:p>
          <a:p>
            <a:pPr marL="0" indent="0">
              <a:spcBef>
                <a:spcPts val="0"/>
              </a:spcBef>
              <a:buClr>
                <a:schemeClr val="dk1"/>
              </a:buClr>
              <a:buSzPts val="800"/>
            </a:pPr>
            <a:r>
              <a:rPr lang="en" sz="2400"/>
              <a:t>3 GeV energy reach</a:t>
            </a:r>
            <a:endParaRPr sz="2400"/>
          </a:p>
          <a:p>
            <a:pPr marL="0" indent="0">
              <a:spcBef>
                <a:spcPts val="0"/>
              </a:spcBef>
              <a:buClr>
                <a:schemeClr val="dk1"/>
              </a:buClr>
              <a:buSzPts val="800"/>
            </a:pPr>
            <a:r>
              <a:rPr lang="en" sz="2400" b="1"/>
              <a:t>Answer technical questions needed for CDR</a:t>
            </a:r>
            <a:endParaRPr sz="2400" b="1"/>
          </a:p>
        </p:txBody>
      </p:sp>
      <p:sp>
        <p:nvSpPr>
          <p:cNvPr id="587" name="Google Shape;587;p70"/>
          <p:cNvSpPr/>
          <p:nvPr/>
        </p:nvSpPr>
        <p:spPr>
          <a:xfrm>
            <a:off x="2526031" y="1725931"/>
            <a:ext cx="948400" cy="914800"/>
          </a:xfrm>
          <a:prstGeom prst="donut">
            <a:avLst>
              <a:gd name="adj" fmla="val 5696"/>
            </a:avLst>
          </a:prstGeom>
          <a:solidFill>
            <a:schemeClr val="accent1"/>
          </a:solidFill>
          <a:ln w="25400" cap="flat" cmpd="sng">
            <a:solidFill>
              <a:srgbClr val="1C3052"/>
            </a:solidFill>
            <a:prstDash val="solid"/>
            <a:round/>
            <a:headEnd type="none" w="sm" len="sm"/>
            <a:tailEnd type="none" w="sm" len="sm"/>
          </a:ln>
        </p:spPr>
        <p:txBody>
          <a:bodyPr spcFirstLastPara="1" wrap="square" lIns="91433" tIns="45700" rIns="91433" bIns="45700" anchor="ctr" anchorCtr="0">
            <a:noAutofit/>
          </a:bodyPr>
          <a:lstStyle/>
          <a:p>
            <a:pPr algn="ctr"/>
            <a:endParaRPr sz="1467">
              <a:solidFill>
                <a:schemeClr val="dk1"/>
              </a:solidFill>
            </a:endParaRPr>
          </a:p>
        </p:txBody>
      </p:sp>
      <p:sp>
        <p:nvSpPr>
          <p:cNvPr id="588" name="Google Shape;588;p70"/>
          <p:cNvSpPr txBox="1"/>
          <p:nvPr/>
        </p:nvSpPr>
        <p:spPr>
          <a:xfrm>
            <a:off x="1851669" y="2297434"/>
            <a:ext cx="786000" cy="318060"/>
          </a:xfrm>
          <a:prstGeom prst="rect">
            <a:avLst/>
          </a:prstGeom>
          <a:noFill/>
          <a:ln>
            <a:noFill/>
          </a:ln>
        </p:spPr>
        <p:txBody>
          <a:bodyPr spcFirstLastPara="1" wrap="square" lIns="91433" tIns="45700" rIns="91433" bIns="45700" anchor="t" anchorCtr="0">
            <a:spAutoFit/>
          </a:bodyPr>
          <a:lstStyle/>
          <a:p>
            <a:r>
              <a:rPr lang="en" sz="1467" b="1">
                <a:highlight>
                  <a:srgbClr val="FFFF00"/>
                </a:highlight>
              </a:rPr>
              <a:t>QCM</a:t>
            </a:r>
            <a:endParaRPr sz="1467"/>
          </a:p>
        </p:txBody>
      </p:sp>
      <p:sp>
        <p:nvSpPr>
          <p:cNvPr id="589" name="Google Shape;589;p70"/>
          <p:cNvSpPr/>
          <p:nvPr/>
        </p:nvSpPr>
        <p:spPr>
          <a:xfrm>
            <a:off x="3662933" y="2104467"/>
            <a:ext cx="2433200" cy="2260400"/>
          </a:xfrm>
          <a:prstGeom prst="donut">
            <a:avLst>
              <a:gd name="adj" fmla="val 3483"/>
            </a:avLst>
          </a:prstGeom>
          <a:solidFill>
            <a:schemeClr val="accent1"/>
          </a:solidFill>
          <a:ln w="25400" cap="flat" cmpd="sng">
            <a:solidFill>
              <a:srgbClr val="1C3052"/>
            </a:solidFill>
            <a:prstDash val="solid"/>
            <a:round/>
            <a:headEnd type="none" w="sm" len="sm"/>
            <a:tailEnd type="none" w="sm" len="sm"/>
          </a:ln>
        </p:spPr>
        <p:txBody>
          <a:bodyPr spcFirstLastPara="1" wrap="square" lIns="91433" tIns="45700" rIns="91433" bIns="45700" anchor="ctr" anchorCtr="0">
            <a:noAutofit/>
          </a:bodyPr>
          <a:lstStyle/>
          <a:p>
            <a:pPr algn="ctr"/>
            <a:endParaRPr sz="1467">
              <a:solidFill>
                <a:schemeClr val="dk1"/>
              </a:solidFill>
            </a:endParaRPr>
          </a:p>
        </p:txBody>
      </p:sp>
      <p:sp>
        <p:nvSpPr>
          <p:cNvPr id="590" name="Google Shape;590;p70"/>
          <p:cNvSpPr txBox="1"/>
          <p:nvPr/>
        </p:nvSpPr>
        <p:spPr>
          <a:xfrm>
            <a:off x="5955577" y="2236573"/>
            <a:ext cx="2138800" cy="769594"/>
          </a:xfrm>
          <a:prstGeom prst="rect">
            <a:avLst/>
          </a:prstGeom>
          <a:noFill/>
          <a:ln>
            <a:noFill/>
          </a:ln>
        </p:spPr>
        <p:txBody>
          <a:bodyPr spcFirstLastPara="1" wrap="square" lIns="91433" tIns="45700" rIns="91433" bIns="45700" anchor="t" anchorCtr="0">
            <a:spAutoFit/>
          </a:bodyPr>
          <a:lstStyle/>
          <a:p>
            <a:pPr algn="ctr"/>
            <a:r>
              <a:rPr lang="en" sz="1467" b="1">
                <a:highlight>
                  <a:srgbClr val="FFFF00"/>
                </a:highlight>
              </a:rPr>
              <a:t>Stage 2:</a:t>
            </a:r>
            <a:endParaRPr sz="1467"/>
          </a:p>
          <a:p>
            <a:pPr algn="ctr"/>
            <a:r>
              <a:rPr lang="en" sz="1467" b="1">
                <a:highlight>
                  <a:srgbClr val="FFFF00"/>
                </a:highlight>
              </a:rPr>
              <a:t>Injector + Cryomodule</a:t>
            </a:r>
            <a:endParaRPr sz="1467"/>
          </a:p>
        </p:txBody>
      </p:sp>
    </p:spTree>
    <p:extLst>
      <p:ext uri="{BB962C8B-B14F-4D97-AF65-F5344CB8AC3E}">
        <p14:creationId xmlns:p14="http://schemas.microsoft.com/office/powerpoint/2010/main" val="6196395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31"/>
          <p:cNvSpPr txBox="1">
            <a:spLocks noGrp="1"/>
          </p:cNvSpPr>
          <p:nvPr>
            <p:ph type="title"/>
          </p:nvPr>
        </p:nvSpPr>
        <p:spPr>
          <a:xfrm>
            <a:off x="800100" y="2615992"/>
            <a:ext cx="10553700" cy="1213800"/>
          </a:xfrm>
          <a:prstGeom prst="rect">
            <a:avLst/>
          </a:prstGeom>
          <a:noFill/>
          <a:ln>
            <a:noFill/>
          </a:ln>
        </p:spPr>
        <p:txBody>
          <a:bodyPr spcFirstLastPara="1" wrap="square" lIns="0" tIns="45700" rIns="91425" bIns="45700" anchor="t" anchorCtr="0">
            <a:normAutofit/>
          </a:bodyPr>
          <a:lstStyle/>
          <a:p>
            <a:pPr marL="0" lvl="0" indent="0" algn="l" rtl="0">
              <a:lnSpc>
                <a:spcPct val="90000"/>
              </a:lnSpc>
              <a:spcBef>
                <a:spcPts val="0"/>
              </a:spcBef>
              <a:spcAft>
                <a:spcPts val="0"/>
              </a:spcAft>
              <a:buSzPts val="3600"/>
              <a:buNone/>
            </a:pPr>
            <a:r>
              <a:rPr lang="en-US" dirty="0"/>
              <a:t>Ongoing R&amp;D</a:t>
            </a:r>
            <a:endParaRPr dirty="0"/>
          </a:p>
        </p:txBody>
      </p:sp>
      <p:sp>
        <p:nvSpPr>
          <p:cNvPr id="943" name="Google Shape;943;p31"/>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37</a:t>
            </a:fld>
            <a:endParaRPr dirty="0"/>
          </a:p>
        </p:txBody>
      </p:sp>
    </p:spTree>
    <p:extLst>
      <p:ext uri="{BB962C8B-B14F-4D97-AF65-F5344CB8AC3E}">
        <p14:creationId xmlns:p14="http://schemas.microsoft.com/office/powerpoint/2010/main" val="66538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67"/>
        <p:cNvGrpSpPr/>
        <p:nvPr/>
      </p:nvGrpSpPr>
      <p:grpSpPr>
        <a:xfrm>
          <a:off x="0" y="0"/>
          <a:ext cx="0" cy="0"/>
          <a:chOff x="0" y="0"/>
          <a:chExt cx="0" cy="0"/>
        </a:xfrm>
      </p:grpSpPr>
      <p:sp>
        <p:nvSpPr>
          <p:cNvPr id="968" name="Google Shape;968;p33"/>
          <p:cNvSpPr txBox="1">
            <a:spLocks noGrp="1"/>
          </p:cNvSpPr>
          <p:nvPr>
            <p:ph type="body" idx="1"/>
          </p:nvPr>
        </p:nvSpPr>
        <p:spPr>
          <a:xfrm>
            <a:off x="800100" y="101878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System level optimization essential for achieving performance</a:t>
            </a:r>
            <a:endParaRPr dirty="0"/>
          </a:p>
        </p:txBody>
      </p:sp>
      <p:sp>
        <p:nvSpPr>
          <p:cNvPr id="969" name="Google Shape;969;p33"/>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Alignment and Vibrations</a:t>
            </a:r>
            <a:endParaRPr dirty="0"/>
          </a:p>
        </p:txBody>
      </p:sp>
      <p:sp>
        <p:nvSpPr>
          <p:cNvPr id="970" name="Google Shape;970;p33"/>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38</a:t>
            </a:fld>
            <a:endParaRPr dirty="0"/>
          </a:p>
        </p:txBody>
      </p:sp>
      <p:sp>
        <p:nvSpPr>
          <p:cNvPr id="971" name="Google Shape;971;p33"/>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r>
              <a:rPr lang="en-US" dirty="0"/>
              <a:t>2nd Workshop on Efficient RF Sources</a:t>
            </a:r>
            <a:endParaRPr dirty="0"/>
          </a:p>
        </p:txBody>
      </p:sp>
      <p:pic>
        <p:nvPicPr>
          <p:cNvPr id="972" name="Google Shape;972;p33"/>
          <p:cNvPicPr preferRelativeResize="0"/>
          <p:nvPr/>
        </p:nvPicPr>
        <p:blipFill rotWithShape="1">
          <a:blip r:embed="rId3">
            <a:alphaModFix/>
          </a:blip>
          <a:srcRect/>
          <a:stretch/>
        </p:blipFill>
        <p:spPr>
          <a:xfrm>
            <a:off x="10232150" y="3756621"/>
            <a:ext cx="1777575" cy="803629"/>
          </a:xfrm>
          <a:prstGeom prst="rect">
            <a:avLst/>
          </a:prstGeom>
          <a:noFill/>
          <a:ln>
            <a:noFill/>
          </a:ln>
        </p:spPr>
      </p:pic>
      <p:pic>
        <p:nvPicPr>
          <p:cNvPr id="973" name="Google Shape;973;p33"/>
          <p:cNvPicPr preferRelativeResize="0"/>
          <p:nvPr/>
        </p:nvPicPr>
        <p:blipFill rotWithShape="1">
          <a:blip r:embed="rId4">
            <a:alphaModFix/>
          </a:blip>
          <a:srcRect/>
          <a:stretch/>
        </p:blipFill>
        <p:spPr>
          <a:xfrm>
            <a:off x="227200" y="1720054"/>
            <a:ext cx="1777575" cy="1688700"/>
          </a:xfrm>
          <a:prstGeom prst="rect">
            <a:avLst/>
          </a:prstGeom>
          <a:noFill/>
          <a:ln>
            <a:noFill/>
          </a:ln>
        </p:spPr>
      </p:pic>
      <p:sp>
        <p:nvSpPr>
          <p:cNvPr id="974" name="Google Shape;974;p33"/>
          <p:cNvSpPr txBox="1"/>
          <p:nvPr/>
        </p:nvSpPr>
        <p:spPr>
          <a:xfrm>
            <a:off x="1252875" y="1443450"/>
            <a:ext cx="24309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RF Structure Optimization</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75" name="Google Shape;975;p33"/>
          <p:cNvSpPr txBox="1"/>
          <p:nvPr/>
        </p:nvSpPr>
        <p:spPr>
          <a:xfrm>
            <a:off x="1634325" y="3957138"/>
            <a:ext cx="24309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Main Linac Beam Dynamics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76" name="Google Shape;976;p33"/>
          <p:cNvPicPr preferRelativeResize="0"/>
          <p:nvPr/>
        </p:nvPicPr>
        <p:blipFill rotWithShape="1">
          <a:blip r:embed="rId5">
            <a:alphaModFix/>
          </a:blip>
          <a:srcRect/>
          <a:stretch/>
        </p:blipFill>
        <p:spPr>
          <a:xfrm>
            <a:off x="2340975" y="1751138"/>
            <a:ext cx="1724240" cy="1688700"/>
          </a:xfrm>
          <a:prstGeom prst="rect">
            <a:avLst/>
          </a:prstGeom>
          <a:noFill/>
          <a:ln>
            <a:noFill/>
          </a:ln>
        </p:spPr>
      </p:pic>
      <p:sp>
        <p:nvSpPr>
          <p:cNvPr id="977" name="Google Shape;977;p33"/>
          <p:cNvSpPr txBox="1"/>
          <p:nvPr/>
        </p:nvSpPr>
        <p:spPr>
          <a:xfrm>
            <a:off x="4450751" y="1517323"/>
            <a:ext cx="3363007" cy="40007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Vibration Measurements and Analysis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78" name="Google Shape;978;p33"/>
          <p:cNvSpPr txBox="1"/>
          <p:nvPr/>
        </p:nvSpPr>
        <p:spPr>
          <a:xfrm>
            <a:off x="8610600" y="938688"/>
            <a:ext cx="2430900" cy="40007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Two-Phase Fluid Simulations</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79" name="Google Shape;979;p33"/>
          <p:cNvSpPr txBox="1"/>
          <p:nvPr/>
        </p:nvSpPr>
        <p:spPr>
          <a:xfrm>
            <a:off x="8973950" y="3230663"/>
            <a:ext cx="24309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Precision Short and Long Range Alignment</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80" name="Google Shape;980;p33"/>
          <p:cNvPicPr preferRelativeResize="0"/>
          <p:nvPr/>
        </p:nvPicPr>
        <p:blipFill rotWithShape="1">
          <a:blip r:embed="rId6">
            <a:alphaModFix/>
          </a:blip>
          <a:srcRect/>
          <a:stretch/>
        </p:blipFill>
        <p:spPr>
          <a:xfrm>
            <a:off x="10848934" y="1338894"/>
            <a:ext cx="1028894" cy="1202025"/>
          </a:xfrm>
          <a:prstGeom prst="rect">
            <a:avLst/>
          </a:prstGeom>
          <a:noFill/>
          <a:ln>
            <a:noFill/>
          </a:ln>
        </p:spPr>
      </p:pic>
      <p:pic>
        <p:nvPicPr>
          <p:cNvPr id="981" name="Google Shape;981;p33"/>
          <p:cNvPicPr preferRelativeResize="0"/>
          <p:nvPr/>
        </p:nvPicPr>
        <p:blipFill rotWithShape="1">
          <a:blip r:embed="rId7">
            <a:alphaModFix/>
          </a:blip>
          <a:srcRect/>
          <a:stretch/>
        </p:blipFill>
        <p:spPr>
          <a:xfrm>
            <a:off x="-100050" y="4229988"/>
            <a:ext cx="3152266" cy="1694651"/>
          </a:xfrm>
          <a:prstGeom prst="rect">
            <a:avLst/>
          </a:prstGeom>
          <a:noFill/>
          <a:ln>
            <a:noFill/>
          </a:ln>
        </p:spPr>
      </p:pic>
      <p:sp>
        <p:nvSpPr>
          <p:cNvPr id="982" name="Google Shape;982;p33"/>
          <p:cNvSpPr txBox="1"/>
          <p:nvPr/>
        </p:nvSpPr>
        <p:spPr>
          <a:xfrm>
            <a:off x="975702" y="2397138"/>
            <a:ext cx="2430900" cy="103409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3.55 mm iris radius</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2.0=E</a:t>
            </a:r>
            <a:r>
              <a:rPr lang="en-US"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max</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E</a:t>
            </a:r>
            <a:r>
              <a:rPr lang="en-US" sz="1200" u="none" strike="noStrike" cap="none" baseline="-25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acc</a:t>
            </a:r>
            <a:endParaRPr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1.23=</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H</a:t>
            </a:r>
            <a:r>
              <a:rPr lang="en-US" sz="1200" u="none" strike="noStrike" cap="none" baseline="-25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coup</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H</a:t>
            </a:r>
            <a:r>
              <a:rPr lang="en-US" sz="1200" u="none" strike="noStrike" cap="none" baseline="-25000"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wall</a:t>
            </a:r>
            <a:endParaRPr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83" name="Google Shape;983;p33"/>
          <p:cNvPicPr preferRelativeResize="0"/>
          <p:nvPr/>
        </p:nvPicPr>
        <p:blipFill rotWithShape="1">
          <a:blip r:embed="rId8">
            <a:alphaModFix/>
          </a:blip>
          <a:srcRect/>
          <a:stretch/>
        </p:blipFill>
        <p:spPr>
          <a:xfrm>
            <a:off x="2753388" y="4292200"/>
            <a:ext cx="1971784" cy="1478838"/>
          </a:xfrm>
          <a:prstGeom prst="rect">
            <a:avLst/>
          </a:prstGeom>
          <a:noFill/>
          <a:ln>
            <a:noFill/>
          </a:ln>
        </p:spPr>
      </p:pic>
      <p:pic>
        <p:nvPicPr>
          <p:cNvPr id="984" name="Google Shape;984;p33"/>
          <p:cNvPicPr preferRelativeResize="0"/>
          <p:nvPr/>
        </p:nvPicPr>
        <p:blipFill rotWithShape="1">
          <a:blip r:embed="rId9">
            <a:alphaModFix/>
          </a:blip>
          <a:srcRect/>
          <a:stretch/>
        </p:blipFill>
        <p:spPr>
          <a:xfrm>
            <a:off x="1960979" y="4972536"/>
            <a:ext cx="1777575" cy="1293297"/>
          </a:xfrm>
          <a:prstGeom prst="rect">
            <a:avLst/>
          </a:prstGeom>
          <a:noFill/>
          <a:ln>
            <a:noFill/>
          </a:ln>
        </p:spPr>
      </p:pic>
      <p:sp>
        <p:nvSpPr>
          <p:cNvPr id="985" name="Google Shape;985;p33"/>
          <p:cNvSpPr txBox="1"/>
          <p:nvPr/>
        </p:nvSpPr>
        <p:spPr>
          <a:xfrm>
            <a:off x="-119250" y="5891738"/>
            <a:ext cx="24309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White (C</a:t>
            </a:r>
            <a:r>
              <a:rPr lang="en-US" sz="1200" u="none" strike="noStrike" cap="none" baseline="30000" dirty="0">
                <a:solidFill>
                  <a:srgbClr val="000000"/>
                </a:solidFill>
                <a:latin typeface="Lato" panose="020F0502020204030203" pitchFamily="34" charset="0"/>
                <a:ea typeface="Lato" panose="020F0502020204030203" pitchFamily="34" charset="0"/>
                <a:cs typeface="Lato" panose="020F0502020204030203" pitchFamily="34" charset="0"/>
                <a:sym typeface="Lato"/>
              </a:rPr>
              <a:t>3</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Schulte (CLIC)</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graphicFrame>
        <p:nvGraphicFramePr>
          <p:cNvPr id="986" name="Google Shape;986;p33"/>
          <p:cNvGraphicFramePr/>
          <p:nvPr/>
        </p:nvGraphicFramePr>
        <p:xfrm>
          <a:off x="4794047" y="4346795"/>
          <a:ext cx="3648675" cy="2253064"/>
        </p:xfrm>
        <a:graphic>
          <a:graphicData uri="http://schemas.openxmlformats.org/drawingml/2006/table">
            <a:tbl>
              <a:tblPr>
                <a:noFill/>
              </a:tblPr>
              <a:tblGrid>
                <a:gridCol w="2138925">
                  <a:extLst>
                    <a:ext uri="{9D8B030D-6E8A-4147-A177-3AD203B41FA5}">
                      <a16:colId xmlns:a16="http://schemas.microsoft.com/office/drawing/2014/main" val="20000"/>
                    </a:ext>
                  </a:extLst>
                </a:gridCol>
                <a:gridCol w="832725">
                  <a:extLst>
                    <a:ext uri="{9D8B030D-6E8A-4147-A177-3AD203B41FA5}">
                      <a16:colId xmlns:a16="http://schemas.microsoft.com/office/drawing/2014/main" val="20001"/>
                    </a:ext>
                  </a:extLst>
                </a:gridCol>
                <a:gridCol w="677025">
                  <a:extLst>
                    <a:ext uri="{9D8B030D-6E8A-4147-A177-3AD203B41FA5}">
                      <a16:colId xmlns:a16="http://schemas.microsoft.com/office/drawing/2014/main" val="20002"/>
                    </a:ext>
                  </a:extLst>
                </a:gridCol>
              </a:tblGrid>
              <a:tr h="152400">
                <a:tc>
                  <a:txBody>
                    <a:bodyPr/>
                    <a:lstStyle/>
                    <a:p>
                      <a:pPr marL="0" marR="0" lvl="0" indent="0" algn="ctr" rtl="0">
                        <a:lnSpc>
                          <a:spcPct val="115000"/>
                        </a:lnSpc>
                        <a:spcBef>
                          <a:spcPts val="0"/>
                        </a:spcBef>
                        <a:spcAft>
                          <a:spcPts val="0"/>
                        </a:spcAft>
                        <a:buClr>
                          <a:srgbClr val="FFFFFF"/>
                        </a:buClr>
                        <a:buSzPts val="1600"/>
                        <a:buFont typeface="Lato"/>
                        <a:buNone/>
                      </a:pPr>
                      <a:r>
                        <a:rPr lang="en-US"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Alignment Parameters</a:t>
                      </a:r>
                      <a:endParaRPr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Units</a:t>
                      </a:r>
                      <a:endParaRPr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tc>
                  <a:txBody>
                    <a:bodyPr/>
                    <a:lstStyle/>
                    <a:p>
                      <a:pPr marL="0" marR="0" lvl="0" indent="0" algn="ctr" rtl="0">
                        <a:lnSpc>
                          <a:spcPct val="115000"/>
                        </a:lnSpc>
                        <a:spcBef>
                          <a:spcPts val="0"/>
                        </a:spcBef>
                        <a:spcAft>
                          <a:spcPts val="0"/>
                        </a:spcAft>
                        <a:buClr>
                          <a:srgbClr val="FFFFFF"/>
                        </a:buClr>
                        <a:buSzPts val="1600"/>
                        <a:buFont typeface="Lato"/>
                        <a:buNone/>
                      </a:pPr>
                      <a:r>
                        <a:rPr lang="en-US"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rPr>
                        <a:t>Value</a:t>
                      </a:r>
                      <a:endParaRPr sz="1200" b="0" i="0" u="none" strike="noStrike" cap="none" dirty="0">
                        <a:solidFill>
                          <a:srgbClr val="FFFFFF"/>
                        </a:solidFill>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nchor="ctr">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A4001D"/>
                    </a:solidFill>
                  </a:tcPr>
                </a:tc>
                <a:extLst>
                  <a:ext uri="{0D108BD9-81ED-4DB2-BD59-A6C34878D82A}">
                    <a16:rowId xmlns:a16="http://schemas.microsoft.com/office/drawing/2014/main" val="10000"/>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Raft Components </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5</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1"/>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Short Range (~10m)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30</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2"/>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Long Range (&gt;200m)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1000</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3"/>
                  </a:ext>
                </a:extLst>
              </a:tr>
              <a:tr h="1885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Structure Vert. Vibration</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9</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4"/>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Quad Vert. Vibration</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100"/>
                        <a:buFont typeface="Arial"/>
                        <a:buNone/>
                      </a:pPr>
                      <a:r>
                        <a:rPr lang="en-US" sz="1200" b="0" i="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nm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15</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5"/>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BPM Resolution</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0.1</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F0E7E7"/>
                    </a:solidFill>
                  </a:tcPr>
                </a:tc>
                <a:extLst>
                  <a:ext uri="{0D108BD9-81ED-4DB2-BD59-A6C34878D82A}">
                    <a16:rowId xmlns:a16="http://schemas.microsoft.com/office/drawing/2014/main" val="10006"/>
                  </a:ext>
                </a:extLst>
              </a:tr>
              <a:tr h="152400">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BPM-Quad Alignment</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Lato"/>
                        </a:rPr>
                        <a:t>μm</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tc>
                  <a:txBody>
                    <a:bodyPr/>
                    <a:lstStyle/>
                    <a:p>
                      <a:pPr marL="0" marR="0" lvl="0" indent="0" algn="ctr" rtl="0">
                        <a:lnSpc>
                          <a:spcPct val="115000"/>
                        </a:lnSpc>
                        <a:spcBef>
                          <a:spcPts val="0"/>
                        </a:spcBef>
                        <a:spcAft>
                          <a:spcPts val="0"/>
                        </a:spcAft>
                        <a:buClr>
                          <a:schemeClr val="dk1"/>
                        </a:buClr>
                        <a:buSzPts val="1600"/>
                        <a:buFont typeface="Lato"/>
                        <a:buNone/>
                      </a:pPr>
                      <a:r>
                        <a:rPr lang="en-US" sz="1200" b="0" i="0" u="none" strike="noStrike" cap="none" dirty="0">
                          <a:latin typeface="Lato" panose="020F0502020204030203" pitchFamily="34" charset="0"/>
                          <a:ea typeface="Lato" panose="020F0502020204030203" pitchFamily="34" charset="0"/>
                          <a:cs typeface="Lato" panose="020F0502020204030203" pitchFamily="34" charset="0"/>
                          <a:sym typeface="Lato"/>
                        </a:rPr>
                        <a:t>2</a:t>
                      </a:r>
                      <a:endParaRPr sz="1200" b="0" i="0" u="none" strike="noStrike" cap="none" dirty="0">
                        <a:latin typeface="Lato" panose="020F0502020204030203" pitchFamily="34" charset="0"/>
                        <a:ea typeface="Lato" panose="020F0502020204030203" pitchFamily="34" charset="0"/>
                        <a:cs typeface="Lato" panose="020F0502020204030203" pitchFamily="34" charset="0"/>
                        <a:sym typeface="Lato"/>
                      </a:endParaRPr>
                    </a:p>
                  </a:txBody>
                  <a:tcPr marL="91450" marR="91450" marT="45725" marB="45725">
                    <a:lnL w="12650" cap="flat" cmpd="sng">
                      <a:solidFill>
                        <a:srgbClr val="FFFFFF"/>
                      </a:solidFill>
                      <a:prstDash val="solid"/>
                      <a:round/>
                      <a:headEnd type="none" w="sm" len="sm"/>
                      <a:tailEnd type="none" w="sm" len="sm"/>
                    </a:lnL>
                    <a:lnR w="12650" cap="flat" cmpd="sng">
                      <a:solidFill>
                        <a:srgbClr val="FFFFFF"/>
                      </a:solidFill>
                      <a:prstDash val="solid"/>
                      <a:round/>
                      <a:headEnd type="none" w="sm" len="sm"/>
                      <a:tailEnd type="none" w="sm" len="sm"/>
                    </a:lnR>
                    <a:lnT w="12650" cap="flat" cmpd="sng">
                      <a:solidFill>
                        <a:srgbClr val="FFFFFF"/>
                      </a:solidFill>
                      <a:prstDash val="solid"/>
                      <a:round/>
                      <a:headEnd type="none" w="sm" len="sm"/>
                      <a:tailEnd type="none" w="sm" len="sm"/>
                    </a:lnT>
                    <a:lnB w="12650" cap="flat" cmpd="sng">
                      <a:solidFill>
                        <a:srgbClr val="FFFFFF"/>
                      </a:solidFill>
                      <a:prstDash val="solid"/>
                      <a:round/>
                      <a:headEnd type="none" w="sm" len="sm"/>
                      <a:tailEnd type="none" w="sm" len="sm"/>
                    </a:lnB>
                    <a:solidFill>
                      <a:srgbClr val="E0CBCC"/>
                    </a:solidFill>
                  </a:tcPr>
                </a:tc>
                <a:extLst>
                  <a:ext uri="{0D108BD9-81ED-4DB2-BD59-A6C34878D82A}">
                    <a16:rowId xmlns:a16="http://schemas.microsoft.com/office/drawing/2014/main" val="10007"/>
                  </a:ext>
                </a:extLst>
              </a:tr>
            </a:tbl>
          </a:graphicData>
        </a:graphic>
      </p:graphicFrame>
      <p:sp>
        <p:nvSpPr>
          <p:cNvPr id="987" name="Google Shape;987;p33"/>
          <p:cNvSpPr txBox="1"/>
          <p:nvPr/>
        </p:nvSpPr>
        <p:spPr>
          <a:xfrm>
            <a:off x="388937" y="3351500"/>
            <a:ext cx="14541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Electric Field</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88" name="Google Shape;988;p33"/>
          <p:cNvSpPr txBox="1"/>
          <p:nvPr/>
        </p:nvSpPr>
        <p:spPr>
          <a:xfrm>
            <a:off x="2611137" y="3427700"/>
            <a:ext cx="14541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Magnetic Field</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89" name="Google Shape;989;p33"/>
          <p:cNvSpPr txBox="1"/>
          <p:nvPr/>
        </p:nvSpPr>
        <p:spPr>
          <a:xfrm>
            <a:off x="621325" y="3632163"/>
            <a:ext cx="24309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Shumail</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Z. Li</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90" name="Google Shape;990;p33"/>
          <p:cNvPicPr preferRelativeResize="0"/>
          <p:nvPr/>
        </p:nvPicPr>
        <p:blipFill rotWithShape="1">
          <a:blip r:embed="rId10" cstate="screen">
            <a:alphaModFix/>
            <a:extLst>
              <a:ext uri="{28A0092B-C50C-407E-A947-70E740481C1C}">
                <a14:useLocalDpi xmlns:a14="http://schemas.microsoft.com/office/drawing/2010/main"/>
              </a:ext>
            </a:extLst>
          </a:blip>
          <a:srcRect l="20263" t="34820" r="26856" b="7888"/>
          <a:stretch/>
        </p:blipFill>
        <p:spPr>
          <a:xfrm>
            <a:off x="8966655" y="1554300"/>
            <a:ext cx="1666995" cy="1688700"/>
          </a:xfrm>
          <a:prstGeom prst="rect">
            <a:avLst/>
          </a:prstGeom>
          <a:noFill/>
          <a:ln>
            <a:noFill/>
          </a:ln>
        </p:spPr>
      </p:pic>
      <p:sp>
        <p:nvSpPr>
          <p:cNvPr id="991" name="Google Shape;991;p33"/>
          <p:cNvSpPr txBox="1"/>
          <p:nvPr/>
        </p:nvSpPr>
        <p:spPr>
          <a:xfrm>
            <a:off x="10848923" y="2568125"/>
            <a:ext cx="9972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K.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Shoele</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92" name="Google Shape;992;p33"/>
          <p:cNvPicPr preferRelativeResize="0"/>
          <p:nvPr/>
        </p:nvPicPr>
        <p:blipFill rotWithShape="1">
          <a:blip r:embed="rId11">
            <a:alphaModFix/>
          </a:blip>
          <a:srcRect/>
          <a:stretch/>
        </p:blipFill>
        <p:spPr>
          <a:xfrm>
            <a:off x="8610603" y="5073875"/>
            <a:ext cx="3528812" cy="1090624"/>
          </a:xfrm>
          <a:prstGeom prst="rect">
            <a:avLst/>
          </a:prstGeom>
          <a:noFill/>
          <a:ln>
            <a:noFill/>
          </a:ln>
        </p:spPr>
      </p:pic>
      <p:sp>
        <p:nvSpPr>
          <p:cNvPr id="993" name="Google Shape;993;p33"/>
          <p:cNvSpPr txBox="1"/>
          <p:nvPr/>
        </p:nvSpPr>
        <p:spPr>
          <a:xfrm>
            <a:off x="10925125" y="3553175"/>
            <a:ext cx="1285500" cy="553968"/>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H. Van Der Graaf</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94" name="Google Shape;994;p33"/>
          <p:cNvSpPr txBox="1"/>
          <p:nvPr/>
        </p:nvSpPr>
        <p:spPr>
          <a:xfrm>
            <a:off x="4450751" y="3549841"/>
            <a:ext cx="3163312" cy="36930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Z. George, V.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Borzenets</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A. Dhar, D. Palmer</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995" name="Google Shape;995;p33"/>
          <p:cNvSpPr txBox="1"/>
          <p:nvPr/>
        </p:nvSpPr>
        <p:spPr>
          <a:xfrm>
            <a:off x="9905489" y="4608888"/>
            <a:ext cx="2430900" cy="821733"/>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100 nm resolution</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Approved effort to test cold</a:t>
            </a:r>
            <a:endParaRPr sz="1200" u="none" strike="noStrike" cap="none" baseline="-25000"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15000"/>
              </a:lnSpc>
              <a:spcBef>
                <a:spcPts val="0"/>
              </a:spcBef>
              <a:spcAft>
                <a:spcPts val="0"/>
              </a:spcAft>
              <a:buClr>
                <a:srgbClr val="000000"/>
              </a:buClr>
              <a:buSzPts val="1200"/>
              <a:buFont typeface="Arial"/>
              <a:buNone/>
            </a:pP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996" name="Google Shape;996;p33"/>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4276575" y="3280005"/>
            <a:ext cx="1125200" cy="326308"/>
          </a:xfrm>
          <a:prstGeom prst="rect">
            <a:avLst/>
          </a:prstGeom>
          <a:noFill/>
          <a:ln>
            <a:noFill/>
          </a:ln>
        </p:spPr>
      </p:pic>
      <p:pic>
        <p:nvPicPr>
          <p:cNvPr id="997" name="Google Shape;997;p33"/>
          <p:cNvPicPr preferRelativeResize="0"/>
          <p:nvPr/>
        </p:nvPicPr>
        <p:blipFill rotWithShape="1">
          <a:blip r:embed="rId13">
            <a:alphaModFix/>
          </a:blip>
          <a:srcRect/>
          <a:stretch/>
        </p:blipFill>
        <p:spPr>
          <a:xfrm>
            <a:off x="8627063" y="3896846"/>
            <a:ext cx="1420745" cy="1187529"/>
          </a:xfrm>
          <a:prstGeom prst="rect">
            <a:avLst/>
          </a:prstGeom>
          <a:noFill/>
          <a:ln>
            <a:noFill/>
          </a:ln>
        </p:spPr>
      </p:pic>
      <p:sp>
        <p:nvSpPr>
          <p:cNvPr id="998" name="Google Shape;998;p33"/>
          <p:cNvSpPr txBox="1"/>
          <p:nvPr/>
        </p:nvSpPr>
        <p:spPr>
          <a:xfrm>
            <a:off x="8897076" y="6017337"/>
            <a:ext cx="622852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sng"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hlinkClick r:id="rId14">
                  <a:extLst>
                    <a:ext uri="{A12FA001-AC4F-418D-AE19-62706E023703}">
                      <ahyp:hlinkClr xmlns:ahyp="http://schemas.microsoft.com/office/drawing/2018/hyperlinkcolor" val="tx"/>
                    </a:ext>
                  </a:extLst>
                </a:hlinkClick>
              </a:rPr>
              <a:t>https://arxiv.org/pdf/2307.07981.pdf</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p:txBody>
      </p:sp>
      <p:pic>
        <p:nvPicPr>
          <p:cNvPr id="999" name="Google Shape;999;p33" descr="A graph of a bar chart&#10;&#10;Description automatically generated"/>
          <p:cNvPicPr preferRelativeResize="0"/>
          <p:nvPr/>
        </p:nvPicPr>
        <p:blipFill rotWithShape="1">
          <a:blip r:embed="rId15">
            <a:alphaModFix/>
          </a:blip>
          <a:srcRect/>
          <a:stretch/>
        </p:blipFill>
        <p:spPr>
          <a:xfrm>
            <a:off x="6383027" y="1929241"/>
            <a:ext cx="2430900" cy="1620600"/>
          </a:xfrm>
          <a:prstGeom prst="rect">
            <a:avLst/>
          </a:prstGeom>
          <a:noFill/>
          <a:ln>
            <a:noFill/>
          </a:ln>
        </p:spPr>
      </p:pic>
      <p:pic>
        <p:nvPicPr>
          <p:cNvPr id="1000" name="Google Shape;1000;p33"/>
          <p:cNvPicPr preferRelativeResize="0"/>
          <p:nvPr/>
        </p:nvPicPr>
        <p:blipFill rotWithShape="1">
          <a:blip r:embed="rId16">
            <a:alphaModFix/>
          </a:blip>
          <a:srcRect/>
          <a:stretch/>
        </p:blipFill>
        <p:spPr>
          <a:xfrm>
            <a:off x="4186837" y="1866082"/>
            <a:ext cx="2196187" cy="1272394"/>
          </a:xfrm>
          <a:prstGeom prst="rect">
            <a:avLst/>
          </a:prstGeom>
          <a:noFill/>
          <a:ln>
            <a:noFill/>
          </a:ln>
        </p:spPr>
      </p:pic>
    </p:spTree>
    <p:extLst>
      <p:ext uri="{BB962C8B-B14F-4D97-AF65-F5344CB8AC3E}">
        <p14:creationId xmlns:p14="http://schemas.microsoft.com/office/powerpoint/2010/main" val="19931653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pic>
        <p:nvPicPr>
          <p:cNvPr id="1006" name="Google Shape;1006;p34"/>
          <p:cNvPicPr preferRelativeResize="0"/>
          <p:nvPr/>
        </p:nvPicPr>
        <p:blipFill rotWithShape="1">
          <a:blip r:embed="rId3">
            <a:alphaModFix/>
          </a:blip>
          <a:srcRect/>
          <a:stretch/>
        </p:blipFill>
        <p:spPr>
          <a:xfrm>
            <a:off x="82546" y="4065434"/>
            <a:ext cx="4436883" cy="2420118"/>
          </a:xfrm>
          <a:prstGeom prst="rect">
            <a:avLst/>
          </a:prstGeom>
          <a:noFill/>
          <a:ln>
            <a:noFill/>
          </a:ln>
        </p:spPr>
      </p:pic>
      <p:sp>
        <p:nvSpPr>
          <p:cNvPr id="1007" name="Google Shape;1007;p34"/>
          <p:cNvSpPr txBox="1">
            <a:spLocks noGrp="1"/>
          </p:cNvSpPr>
          <p:nvPr>
            <p:ph type="body" idx="1"/>
          </p:nvPr>
        </p:nvSpPr>
        <p:spPr>
          <a:xfrm>
            <a:off x="800100" y="1018785"/>
            <a:ext cx="10553700" cy="398400"/>
          </a:xfrm>
          <a:prstGeom prst="rect">
            <a:avLst/>
          </a:prstGeom>
          <a:noFill/>
          <a:ln>
            <a:noFill/>
          </a:ln>
        </p:spPr>
        <p:txBody>
          <a:bodyPr spcFirstLastPara="1" wrap="square" lIns="0" tIns="45700" rIns="91425" bIns="45700" anchor="t" anchorCtr="0">
            <a:noAutofit/>
          </a:bodyPr>
          <a:lstStyle/>
          <a:p>
            <a:pPr marL="0" lvl="0" indent="0" algn="l" rtl="0">
              <a:lnSpc>
                <a:spcPct val="90000"/>
              </a:lnSpc>
              <a:spcBef>
                <a:spcPts val="1000"/>
              </a:spcBef>
              <a:spcAft>
                <a:spcPts val="0"/>
              </a:spcAft>
              <a:buSzPts val="2000"/>
              <a:buNone/>
            </a:pPr>
            <a:r>
              <a:rPr lang="en-US" dirty="0"/>
              <a:t>Studies ongoing towards ensuring target luminosity</a:t>
            </a:r>
            <a:endParaRPr dirty="0"/>
          </a:p>
        </p:txBody>
      </p:sp>
      <p:sp>
        <p:nvSpPr>
          <p:cNvPr id="1008" name="Google Shape;1008;p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p>
            <a:pPr marL="0" lvl="0" indent="0" algn="l" rtl="0">
              <a:lnSpc>
                <a:spcPct val="90000"/>
              </a:lnSpc>
              <a:spcBef>
                <a:spcPts val="0"/>
              </a:spcBef>
              <a:spcAft>
                <a:spcPts val="0"/>
              </a:spcAft>
              <a:buSzPts val="3200"/>
              <a:buNone/>
            </a:pPr>
            <a:r>
              <a:rPr lang="en-US" dirty="0"/>
              <a:t>Beam Dynamics and Luminosity Studies</a:t>
            </a:r>
            <a:endParaRPr dirty="0"/>
          </a:p>
        </p:txBody>
      </p:sp>
      <p:sp>
        <p:nvSpPr>
          <p:cNvPr id="1009" name="Google Shape;1009;p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39</a:t>
            </a:fld>
            <a:endParaRPr dirty="0"/>
          </a:p>
        </p:txBody>
      </p:sp>
      <p:sp>
        <p:nvSpPr>
          <p:cNvPr id="1010" name="Google Shape;1010;p34"/>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90000"/>
              </a:lnSpc>
              <a:spcBef>
                <a:spcPts val="1000"/>
              </a:spcBef>
              <a:spcAft>
                <a:spcPts val="0"/>
              </a:spcAft>
              <a:buSzPts val="1100"/>
              <a:buNone/>
            </a:pPr>
            <a:r>
              <a:rPr lang="en-US" dirty="0"/>
              <a:t>2nd Workshop on Efficient RF Sources</a:t>
            </a:r>
            <a:endParaRPr dirty="0"/>
          </a:p>
        </p:txBody>
      </p:sp>
      <p:sp>
        <p:nvSpPr>
          <p:cNvPr id="1011" name="Google Shape;1011;p34"/>
          <p:cNvSpPr txBox="1"/>
          <p:nvPr/>
        </p:nvSpPr>
        <p:spPr>
          <a:xfrm>
            <a:off x="3739287" y="1833867"/>
            <a:ext cx="2430900" cy="615523"/>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Damped / Damped-Detuned Spectrum</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12" name="Google Shape;1012;p34"/>
          <p:cNvSpPr txBox="1"/>
          <p:nvPr/>
        </p:nvSpPr>
        <p:spPr>
          <a:xfrm>
            <a:off x="499754" y="4495347"/>
            <a:ext cx="2430900" cy="36930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Wei-Hou Tan, </a:t>
            </a:r>
            <a:r>
              <a:rPr lang="en-US" sz="12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Lato"/>
              </a:rPr>
              <a:t>Zenghai</a:t>
            </a:r>
            <a:r>
              <a:rPr lang="en-US"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Li</a:t>
            </a:r>
            <a:endParaRPr sz="1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pic>
        <p:nvPicPr>
          <p:cNvPr id="1013" name="Google Shape;1013;p34"/>
          <p:cNvPicPr preferRelativeResize="0"/>
          <p:nvPr/>
        </p:nvPicPr>
        <p:blipFill rotWithShape="1">
          <a:blip r:embed="rId4">
            <a:alphaModFix/>
          </a:blip>
          <a:srcRect/>
          <a:stretch/>
        </p:blipFill>
        <p:spPr>
          <a:xfrm>
            <a:off x="2868670" y="2313719"/>
            <a:ext cx="3786273" cy="2065240"/>
          </a:xfrm>
          <a:prstGeom prst="rect">
            <a:avLst/>
          </a:prstGeom>
          <a:noFill/>
          <a:ln>
            <a:noFill/>
          </a:ln>
        </p:spPr>
      </p:pic>
      <p:pic>
        <p:nvPicPr>
          <p:cNvPr id="1014" name="Google Shape;1014;p34" descr="A graph with numbers and lines&#10;&#10;Description automatically generated"/>
          <p:cNvPicPr preferRelativeResize="0"/>
          <p:nvPr/>
        </p:nvPicPr>
        <p:blipFill rotWithShape="1">
          <a:blip r:embed="rId5">
            <a:alphaModFix/>
          </a:blip>
          <a:srcRect/>
          <a:stretch/>
        </p:blipFill>
        <p:spPr>
          <a:xfrm>
            <a:off x="7850048" y="3126863"/>
            <a:ext cx="4264304" cy="3155961"/>
          </a:xfrm>
          <a:prstGeom prst="rect">
            <a:avLst/>
          </a:prstGeom>
          <a:noFill/>
          <a:ln>
            <a:noFill/>
          </a:ln>
        </p:spPr>
      </p:pic>
      <p:pic>
        <p:nvPicPr>
          <p:cNvPr id="1015" name="Google Shape;1015;p34" descr="A diagram of a graph&#10;&#10;Description automatically generated"/>
          <p:cNvPicPr preferRelativeResize="0"/>
          <p:nvPr/>
        </p:nvPicPr>
        <p:blipFill rotWithShape="1">
          <a:blip r:embed="rId6">
            <a:alphaModFix/>
          </a:blip>
          <a:srcRect/>
          <a:stretch/>
        </p:blipFill>
        <p:spPr>
          <a:xfrm>
            <a:off x="6692635" y="1670104"/>
            <a:ext cx="5205551" cy="2593664"/>
          </a:xfrm>
          <a:prstGeom prst="rect">
            <a:avLst/>
          </a:prstGeom>
          <a:noFill/>
          <a:ln>
            <a:noFill/>
          </a:ln>
        </p:spPr>
      </p:pic>
      <p:sp>
        <p:nvSpPr>
          <p:cNvPr id="1016" name="Google Shape;1016;p34"/>
          <p:cNvSpPr txBox="1"/>
          <p:nvPr/>
        </p:nvSpPr>
        <p:spPr>
          <a:xfrm>
            <a:off x="4935528" y="4539329"/>
            <a:ext cx="2914520" cy="116951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See C3 talks at ECFA </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Workshop on </a:t>
            </a:r>
            <a:r>
              <a:rPr lang="en-US" sz="1400" u="none" strike="noStrike" cap="none" dirty="0" err="1">
                <a:solidFill>
                  <a:schemeClr val="dk1"/>
                </a:solidFill>
                <a:latin typeface="Lato" panose="020F0502020204030203" pitchFamily="34" charset="0"/>
                <a:ea typeface="Lato" panose="020F0502020204030203" pitchFamily="34" charset="0"/>
                <a:cs typeface="Lato" panose="020F0502020204030203" pitchFamily="34" charset="0"/>
                <a:sym typeface="Roboto"/>
              </a:rPr>
              <a:t>e+e</a:t>
            </a: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Roboto"/>
              </a:rPr>
              <a:t>- Higgs/EW/Top Factories</a:t>
            </a:r>
            <a:endParaRPr dirty="0">
              <a:latin typeface="Lato" panose="020F0502020204030203" pitchFamily="34" charset="0"/>
              <a:ea typeface="Lato" panose="020F0502020204030203" pitchFamily="34" charset="0"/>
              <a:cs typeface="Lato" panose="020F0502020204030203" pitchFamily="34" charset="0"/>
            </a:endParaRPr>
          </a:p>
          <a:p>
            <a:pPr marL="0" marR="0" lvl="0" indent="0" algn="r" rtl="0">
              <a:lnSpc>
                <a:spcPct val="100000"/>
              </a:lnSpc>
              <a:spcBef>
                <a:spcPts val="0"/>
              </a:spcBef>
              <a:spcAft>
                <a:spcPts val="0"/>
              </a:spcAft>
              <a:buNone/>
            </a:pP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r>
              <a:rPr lang="en-US" sz="1400" u="sng"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hlinkClick r:id="rId7">
                  <a:extLst>
                    <a:ext uri="{A12FA001-AC4F-418D-AE19-62706E023703}">
                      <ahyp:hlinkClr xmlns:ahyp="http://schemas.microsoft.com/office/drawing/2018/hyperlinkcolor" val="tx"/>
                    </a:ext>
                  </a:extLst>
                </a:hlinkClick>
              </a:rPr>
              <a:t>https://agenda.infn.it/event/34841/</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a:t>
            </a:r>
            <a:endParaRPr dirty="0">
              <a:latin typeface="Lato" panose="020F0502020204030203" pitchFamily="34" charset="0"/>
              <a:ea typeface="Lato" panose="020F0502020204030203" pitchFamily="34" charset="0"/>
              <a:cs typeface="Lato" panose="020F0502020204030203" pitchFamily="34" charset="0"/>
            </a:endParaRPr>
          </a:p>
        </p:txBody>
      </p:sp>
      <p:sp>
        <p:nvSpPr>
          <p:cNvPr id="1017" name="Google Shape;1017;p34"/>
          <p:cNvSpPr txBox="1"/>
          <p:nvPr/>
        </p:nvSpPr>
        <p:spPr>
          <a:xfrm>
            <a:off x="9982200" y="1382793"/>
            <a:ext cx="254947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Arial"/>
              </a:rPr>
              <a:t>Ntounis</a:t>
            </a:r>
            <a:r>
              <a:rPr lang="en-US"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rPr>
              <a:t>, Gray, </a:t>
            </a:r>
            <a:r>
              <a:rPr lang="en-US" sz="1400" u="none" strike="noStrike" cap="none" dirty="0" err="1">
                <a:solidFill>
                  <a:srgbClr val="000000"/>
                </a:solidFill>
                <a:latin typeface="Lato" panose="020F0502020204030203" pitchFamily="34" charset="0"/>
                <a:ea typeface="Lato" panose="020F0502020204030203" pitchFamily="34" charset="0"/>
                <a:cs typeface="Lato" panose="020F0502020204030203" pitchFamily="34" charset="0"/>
                <a:sym typeface="Arial"/>
              </a:rPr>
              <a:t>Vernieri</a:t>
            </a:r>
            <a:endParaRPr sz="14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Arial"/>
            </a:endParaRPr>
          </a:p>
        </p:txBody>
      </p:sp>
      <p:pic>
        <p:nvPicPr>
          <p:cNvPr id="1018" name="Google Shape;1018;p34"/>
          <p:cNvPicPr preferRelativeResize="0"/>
          <p:nvPr/>
        </p:nvPicPr>
        <p:blipFill rotWithShape="1">
          <a:blip r:embed="rId8">
            <a:alphaModFix/>
          </a:blip>
          <a:srcRect/>
          <a:stretch/>
        </p:blipFill>
        <p:spPr>
          <a:xfrm>
            <a:off x="437695" y="2052015"/>
            <a:ext cx="2393284" cy="1428032"/>
          </a:xfrm>
          <a:prstGeom prst="rect">
            <a:avLst/>
          </a:prstGeom>
          <a:noFill/>
          <a:ln>
            <a:noFill/>
          </a:ln>
        </p:spPr>
      </p:pic>
      <p:sp>
        <p:nvSpPr>
          <p:cNvPr id="1019" name="Google Shape;1019;p34"/>
          <p:cNvSpPr txBox="1"/>
          <p:nvPr/>
        </p:nvSpPr>
        <p:spPr>
          <a:xfrm>
            <a:off x="1130867" y="3324644"/>
            <a:ext cx="1780346" cy="40007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1900"/>
              <a:buFont typeface="Lato"/>
              <a:buNone/>
            </a:pPr>
            <a:r>
              <a:rPr lang="en-US"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rPr>
              <a:t>H. Xu et al., LANL</a:t>
            </a:r>
            <a:endParaRPr sz="14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20" name="Google Shape;1020;p34"/>
          <p:cNvSpPr txBox="1"/>
          <p:nvPr/>
        </p:nvSpPr>
        <p:spPr>
          <a:xfrm>
            <a:off x="82546" y="1447630"/>
            <a:ext cx="6393923"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Emittance Preservation with HOM Suppression</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21" name="Google Shape;1021;p34"/>
          <p:cNvSpPr txBox="1"/>
          <p:nvPr/>
        </p:nvSpPr>
        <p:spPr>
          <a:xfrm>
            <a:off x="6137748" y="902131"/>
            <a:ext cx="6393923"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US"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Compatible with ILC-like Detector</a:t>
            </a:r>
            <a:endParaRPr sz="20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
        <p:nvSpPr>
          <p:cNvPr id="1022" name="Google Shape;1022;p34"/>
          <p:cNvSpPr txBox="1"/>
          <p:nvPr/>
        </p:nvSpPr>
        <p:spPr>
          <a:xfrm>
            <a:off x="2244940" y="6282055"/>
            <a:ext cx="7690467" cy="503184"/>
          </a:xfrm>
          <a:prstGeom prst="rect">
            <a:avLst/>
          </a:prstGeom>
          <a:solidFill>
            <a:srgbClr val="1BBDEB">
              <a:alpha val="53725"/>
            </a:srgbClr>
          </a:solid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1800"/>
              <a:buFont typeface="Arial"/>
              <a:buNone/>
            </a:pPr>
            <a:r>
              <a:rPr lang="en-US"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rPr>
              <a:t>Opportunities to Collaborate: DR, Bunch Compressor, BDS, …</a:t>
            </a:r>
            <a:endParaRPr sz="1800" u="none" strike="noStrike" cap="none"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p:txBody>
      </p:sp>
    </p:spTree>
    <p:extLst>
      <p:ext uri="{BB962C8B-B14F-4D97-AF65-F5344CB8AC3E}">
        <p14:creationId xmlns:p14="http://schemas.microsoft.com/office/powerpoint/2010/main" val="3203252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85FFD01-CB9F-3025-AFE3-37A3C3A93BAC}"/>
              </a:ext>
            </a:extLst>
          </p:cNvPr>
          <p:cNvSpPr>
            <a:spLocks noGrp="1"/>
          </p:cNvSpPr>
          <p:nvPr>
            <p:ph type="ftr" sz="quarter" idx="11"/>
          </p:nvPr>
        </p:nvSpPr>
        <p:spPr/>
        <p:txBody>
          <a:bodyPr/>
          <a:lstStyle/>
          <a:p>
            <a:r>
              <a:rPr lang="en-US"/>
              <a:t>CLIC status and plans </a:t>
            </a:r>
            <a:endParaRPr lang="en-US" dirty="0"/>
          </a:p>
        </p:txBody>
      </p:sp>
      <p:sp>
        <p:nvSpPr>
          <p:cNvPr id="3" name="Slide Number Placeholder 2">
            <a:extLst>
              <a:ext uri="{FF2B5EF4-FFF2-40B4-BE49-F238E27FC236}">
                <a16:creationId xmlns:a16="http://schemas.microsoft.com/office/drawing/2014/main" id="{0FE1EE11-B32E-260F-4A35-42EA5BC00477}"/>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5" name="CERN-VIDEO-2019-033-008-480p">
            <a:hlinkClick r:id="" action="ppaction://media"/>
            <a:extLst>
              <a:ext uri="{FF2B5EF4-FFF2-40B4-BE49-F238E27FC236}">
                <a16:creationId xmlns:a16="http://schemas.microsoft.com/office/drawing/2014/main" id="{785B99FD-CCBD-7C8A-F01E-23B89273F19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69441" y="96795"/>
            <a:ext cx="11053117" cy="6212525"/>
          </a:xfrm>
          <a:prstGeom prst="rect">
            <a:avLst/>
          </a:prstGeom>
        </p:spPr>
      </p:pic>
    </p:spTree>
    <p:extLst>
      <p:ext uri="{BB962C8B-B14F-4D97-AF65-F5344CB8AC3E}">
        <p14:creationId xmlns:p14="http://schemas.microsoft.com/office/powerpoint/2010/main" val="248181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2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72"/>
          <p:cNvSpPr txBox="1">
            <a:spLocks noGrp="1"/>
          </p:cNvSpPr>
          <p:nvPr>
            <p:ph type="body" idx="1"/>
          </p:nvPr>
        </p:nvSpPr>
        <p:spPr>
          <a:xfrm>
            <a:off x="800100" y="1110225"/>
            <a:ext cx="10553600" cy="398400"/>
          </a:xfrm>
          <a:prstGeom prst="rect">
            <a:avLst/>
          </a:prstGeom>
        </p:spPr>
        <p:txBody>
          <a:bodyPr spcFirstLastPara="1" wrap="square" lIns="0" tIns="45700" rIns="91433" bIns="45700" anchor="t" anchorCtr="0">
            <a:noAutofit/>
          </a:bodyPr>
          <a:lstStyle/>
          <a:p>
            <a:pPr marL="0" indent="0">
              <a:spcBef>
                <a:spcPts val="1067"/>
              </a:spcBef>
            </a:pPr>
            <a:r>
              <a:rPr lang="en"/>
              <a:t>High power tested up to 5 MW per cavity with Cu and CuAg</a:t>
            </a:r>
            <a:endParaRPr/>
          </a:p>
        </p:txBody>
      </p:sp>
      <p:sp>
        <p:nvSpPr>
          <p:cNvPr id="608" name="Google Shape;608;p72"/>
          <p:cNvSpPr txBox="1">
            <a:spLocks noGrp="1"/>
          </p:cNvSpPr>
          <p:nvPr>
            <p:ph type="title"/>
          </p:nvPr>
        </p:nvSpPr>
        <p:spPr>
          <a:xfrm>
            <a:off x="800100" y="266701"/>
            <a:ext cx="10553600" cy="632000"/>
          </a:xfrm>
          <a:prstGeom prst="rect">
            <a:avLst/>
          </a:prstGeom>
        </p:spPr>
        <p:txBody>
          <a:bodyPr spcFirstLastPara="1" wrap="square" lIns="0" tIns="45700" rIns="91433" bIns="45700" anchor="b" anchorCtr="0">
            <a:normAutofit/>
          </a:bodyPr>
          <a:lstStyle/>
          <a:p>
            <a:r>
              <a:rPr lang="en"/>
              <a:t>Single Cell Cryogenic High Gradient Tests</a:t>
            </a:r>
            <a:endParaRPr/>
          </a:p>
        </p:txBody>
      </p:sp>
      <p:sp>
        <p:nvSpPr>
          <p:cNvPr id="609" name="Google Shape;609;p72"/>
          <p:cNvSpPr txBox="1">
            <a:spLocks noGrp="1"/>
          </p:cNvSpPr>
          <p:nvPr>
            <p:ph type="body" idx="2"/>
          </p:nvPr>
        </p:nvSpPr>
        <p:spPr>
          <a:xfrm>
            <a:off x="800100" y="1636233"/>
            <a:ext cx="7164000" cy="4452800"/>
          </a:xfrm>
          <a:prstGeom prst="rect">
            <a:avLst/>
          </a:prstGeom>
        </p:spPr>
        <p:txBody>
          <a:bodyPr spcFirstLastPara="1" wrap="square" lIns="0" tIns="45700" rIns="91433" bIns="45700" anchor="t" anchorCtr="0">
            <a:noAutofit/>
          </a:bodyPr>
          <a:lstStyle/>
          <a:p>
            <a:pPr marL="609585" indent="-440256">
              <a:spcBef>
                <a:spcPts val="0"/>
              </a:spcBef>
              <a:buChar char="●"/>
            </a:pPr>
            <a:r>
              <a:rPr lang="en" sz="2133"/>
              <a:t>CuAg proven to give higher gradient</a:t>
            </a:r>
            <a:endParaRPr sz="2133"/>
          </a:p>
          <a:p>
            <a:pPr marL="1219170" lvl="1" indent="-456511">
              <a:spcBef>
                <a:spcPts val="0"/>
              </a:spcBef>
              <a:buChar char="○"/>
            </a:pPr>
            <a:r>
              <a:rPr lang="en" sz="1867"/>
              <a:t>First demonstration of Cu and CuAg at C-band in cryo</a:t>
            </a:r>
            <a:endParaRPr sz="1867"/>
          </a:p>
          <a:p>
            <a:pPr marL="1828754" lvl="2" indent="-436869">
              <a:spcBef>
                <a:spcPts val="0"/>
              </a:spcBef>
              <a:buChar char="■"/>
            </a:pPr>
            <a:r>
              <a:rPr lang="en" sz="1867"/>
              <a:t>Corresponding to fields &gt;200 MeV/m</a:t>
            </a:r>
            <a:endParaRPr sz="1867"/>
          </a:p>
          <a:p>
            <a:pPr marL="0" indent="0">
              <a:spcBef>
                <a:spcPts val="0"/>
              </a:spcBef>
              <a:buClr>
                <a:schemeClr val="dk1"/>
              </a:buClr>
              <a:buSzPts val="1100"/>
            </a:pPr>
            <a:endParaRPr sz="2133"/>
          </a:p>
          <a:p>
            <a:pPr marL="0" indent="0">
              <a:spcBef>
                <a:spcPts val="0"/>
              </a:spcBef>
              <a:buClr>
                <a:schemeClr val="dk1"/>
              </a:buClr>
              <a:buSzPts val="1100"/>
            </a:pPr>
            <a:endParaRPr sz="2133"/>
          </a:p>
          <a:p>
            <a:pPr marL="0" indent="0">
              <a:spcBef>
                <a:spcPts val="1067"/>
              </a:spcBef>
            </a:pPr>
            <a:endParaRPr sz="2133"/>
          </a:p>
        </p:txBody>
      </p:sp>
      <p:pic>
        <p:nvPicPr>
          <p:cNvPr id="611" name="Google Shape;611;p72" descr="A machine with pipes and wires&#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963975" y="1534633"/>
            <a:ext cx="3640363" cy="4853833"/>
          </a:xfrm>
          <a:prstGeom prst="rect">
            <a:avLst/>
          </a:prstGeom>
          <a:noFill/>
          <a:ln>
            <a:noFill/>
          </a:ln>
        </p:spPr>
      </p:pic>
      <p:pic>
        <p:nvPicPr>
          <p:cNvPr id="612" name="Google Shape;612;p72"/>
          <p:cNvPicPr preferRelativeResize="0"/>
          <p:nvPr/>
        </p:nvPicPr>
        <p:blipFill>
          <a:blip r:embed="rId4">
            <a:alphaModFix/>
          </a:blip>
          <a:stretch>
            <a:fillRect/>
          </a:stretch>
        </p:blipFill>
        <p:spPr>
          <a:xfrm>
            <a:off x="0" y="2977133"/>
            <a:ext cx="4202733" cy="3152067"/>
          </a:xfrm>
          <a:prstGeom prst="rect">
            <a:avLst/>
          </a:prstGeom>
          <a:noFill/>
          <a:ln>
            <a:noFill/>
          </a:ln>
        </p:spPr>
      </p:pic>
      <p:pic>
        <p:nvPicPr>
          <p:cNvPr id="613" name="Google Shape;613;p72"/>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4062301" y="3117450"/>
            <a:ext cx="3827268" cy="2871444"/>
          </a:xfrm>
          <a:prstGeom prst="rect">
            <a:avLst/>
          </a:prstGeom>
          <a:noFill/>
          <a:ln>
            <a:noFill/>
          </a:ln>
        </p:spPr>
      </p:pic>
      <p:sp>
        <p:nvSpPr>
          <p:cNvPr id="3" name="Subtitle 2">
            <a:extLst>
              <a:ext uri="{FF2B5EF4-FFF2-40B4-BE49-F238E27FC236}">
                <a16:creationId xmlns:a16="http://schemas.microsoft.com/office/drawing/2014/main" id="{D47211D6-CE5D-B2EF-8373-4DF58C367710}"/>
              </a:ext>
            </a:extLst>
          </p:cNvPr>
          <p:cNvSpPr>
            <a:spLocks noGrp="1"/>
          </p:cNvSpPr>
          <p:nvPr>
            <p:ph type="subTitle" idx="3"/>
          </p:nvPr>
        </p:nvSpPr>
        <p:spPr/>
        <p:txBody>
          <a:bodyPr/>
          <a:lstStyle/>
          <a:p>
            <a:pPr marL="0" lvl="0" indent="0" algn="l" rtl="0">
              <a:lnSpc>
                <a:spcPct val="115000"/>
              </a:lnSpc>
              <a:spcBef>
                <a:spcPts val="1000"/>
              </a:spcBef>
              <a:spcAft>
                <a:spcPts val="0"/>
              </a:spcAft>
              <a:buSzPts val="1100"/>
              <a:buNone/>
            </a:pPr>
            <a:r>
              <a:rPr lang="en-US" dirty="0"/>
              <a:t>2nd Workshop on Efficient RF Sources</a:t>
            </a:r>
          </a:p>
        </p:txBody>
      </p:sp>
    </p:spTree>
    <p:extLst>
      <p:ext uri="{BB962C8B-B14F-4D97-AF65-F5344CB8AC3E}">
        <p14:creationId xmlns:p14="http://schemas.microsoft.com/office/powerpoint/2010/main" val="3211255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dirty="0"/>
              <a:t>75XP Series Klystrons as RF sources for C</a:t>
            </a:r>
            <a:r>
              <a:rPr lang="en-US" baseline="30000" dirty="0"/>
              <a:t>3</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41</a:t>
            </a:fld>
            <a:endParaRPr lang="en-US"/>
          </a:p>
        </p:txBody>
      </p:sp>
      <p:pic>
        <p:nvPicPr>
          <p:cNvPr id="10" name="Picture 9">
            <a:extLst>
              <a:ext uri="{FF2B5EF4-FFF2-40B4-BE49-F238E27FC236}">
                <a16:creationId xmlns:a16="http://schemas.microsoft.com/office/drawing/2014/main" id="{0B72D6C5-48D4-681A-F6BF-C26C1392AC6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075179" y="1033901"/>
            <a:ext cx="2116821" cy="5431485"/>
          </a:xfrm>
          <a:prstGeom prst="rect">
            <a:avLst/>
          </a:prstGeom>
        </p:spPr>
      </p:pic>
      <p:graphicFrame>
        <p:nvGraphicFramePr>
          <p:cNvPr id="2" name="Table 3">
            <a:extLst>
              <a:ext uri="{FF2B5EF4-FFF2-40B4-BE49-F238E27FC236}">
                <a16:creationId xmlns:a16="http://schemas.microsoft.com/office/drawing/2014/main" id="{17C2AA60-D975-0C2F-5530-B28B08C74EFE}"/>
              </a:ext>
            </a:extLst>
          </p:cNvPr>
          <p:cNvGraphicFramePr>
            <a:graphicFrameLocks noGrp="1"/>
          </p:cNvGraphicFramePr>
          <p:nvPr/>
        </p:nvGraphicFramePr>
        <p:xfrm>
          <a:off x="673188" y="2679685"/>
          <a:ext cx="6465220" cy="3566160"/>
        </p:xfrm>
        <a:graphic>
          <a:graphicData uri="http://schemas.openxmlformats.org/drawingml/2006/table">
            <a:tbl>
              <a:tblPr firstRow="1" bandRow="1">
                <a:tableStyleId>{5C22544A-7EE6-4342-B048-85BDC9FD1C3A}</a:tableStyleId>
              </a:tblPr>
              <a:tblGrid>
                <a:gridCol w="3232610">
                  <a:extLst>
                    <a:ext uri="{9D8B030D-6E8A-4147-A177-3AD203B41FA5}">
                      <a16:colId xmlns:a16="http://schemas.microsoft.com/office/drawing/2014/main" val="1437555070"/>
                    </a:ext>
                  </a:extLst>
                </a:gridCol>
                <a:gridCol w="3232610">
                  <a:extLst>
                    <a:ext uri="{9D8B030D-6E8A-4147-A177-3AD203B41FA5}">
                      <a16:colId xmlns:a16="http://schemas.microsoft.com/office/drawing/2014/main" val="3904476121"/>
                    </a:ext>
                  </a:extLst>
                </a:gridCol>
              </a:tblGrid>
              <a:tr h="370840">
                <a:tc>
                  <a:txBody>
                    <a:bodyPr/>
                    <a:lstStyle/>
                    <a:p>
                      <a:r>
                        <a:rPr lang="en-US" sz="2000"/>
                        <a:t>Specification</a:t>
                      </a:r>
                    </a:p>
                  </a:txBody>
                  <a:tcPr/>
                </a:tc>
                <a:tc>
                  <a:txBody>
                    <a:bodyPr/>
                    <a:lstStyle/>
                    <a:p>
                      <a:r>
                        <a:rPr lang="en-US" sz="2000"/>
                        <a:t>Target</a:t>
                      </a:r>
                    </a:p>
                  </a:txBody>
                  <a:tcPr/>
                </a:tc>
                <a:extLst>
                  <a:ext uri="{0D108BD9-81ED-4DB2-BD59-A6C34878D82A}">
                    <a16:rowId xmlns:a16="http://schemas.microsoft.com/office/drawing/2014/main" val="3331901760"/>
                  </a:ext>
                </a:extLst>
              </a:tr>
              <a:tr h="370840">
                <a:tc>
                  <a:txBody>
                    <a:bodyPr/>
                    <a:lstStyle/>
                    <a:p>
                      <a:r>
                        <a:rPr lang="en-US" sz="2000" dirty="0"/>
                        <a:t>Beam Voltage</a:t>
                      </a:r>
                    </a:p>
                  </a:txBody>
                  <a:tcPr/>
                </a:tc>
                <a:tc>
                  <a:txBody>
                    <a:bodyPr/>
                    <a:lstStyle/>
                    <a:p>
                      <a:r>
                        <a:rPr lang="en-US" sz="2000"/>
                        <a:t>490 kV</a:t>
                      </a:r>
                    </a:p>
                  </a:txBody>
                  <a:tcPr/>
                </a:tc>
                <a:extLst>
                  <a:ext uri="{0D108BD9-81ED-4DB2-BD59-A6C34878D82A}">
                    <a16:rowId xmlns:a16="http://schemas.microsoft.com/office/drawing/2014/main" val="2076165691"/>
                  </a:ext>
                </a:extLst>
              </a:tr>
              <a:tr h="370840">
                <a:tc>
                  <a:txBody>
                    <a:bodyPr/>
                    <a:lstStyle/>
                    <a:p>
                      <a:r>
                        <a:rPr lang="en-US" sz="2000"/>
                        <a:t>Beam Current</a:t>
                      </a:r>
                    </a:p>
                  </a:txBody>
                  <a:tcPr/>
                </a:tc>
                <a:tc>
                  <a:txBody>
                    <a:bodyPr/>
                    <a:lstStyle/>
                    <a:p>
                      <a:r>
                        <a:rPr lang="en-US" sz="2000" dirty="0"/>
                        <a:t>257 A</a:t>
                      </a:r>
                    </a:p>
                  </a:txBody>
                  <a:tcPr/>
                </a:tc>
                <a:extLst>
                  <a:ext uri="{0D108BD9-81ED-4DB2-BD59-A6C34878D82A}">
                    <a16:rowId xmlns:a16="http://schemas.microsoft.com/office/drawing/2014/main" val="374529358"/>
                  </a:ext>
                </a:extLst>
              </a:tr>
              <a:tr h="370840">
                <a:tc>
                  <a:txBody>
                    <a:bodyPr/>
                    <a:lstStyle/>
                    <a:p>
                      <a:r>
                        <a:rPr lang="en-US" sz="2000"/>
                        <a:t>RF Output Power</a:t>
                      </a:r>
                    </a:p>
                  </a:txBody>
                  <a:tcPr/>
                </a:tc>
                <a:tc>
                  <a:txBody>
                    <a:bodyPr/>
                    <a:lstStyle/>
                    <a:p>
                      <a:r>
                        <a:rPr lang="en-US" sz="2000" dirty="0"/>
                        <a:t>75 MW</a:t>
                      </a:r>
                    </a:p>
                  </a:txBody>
                  <a:tcPr/>
                </a:tc>
                <a:extLst>
                  <a:ext uri="{0D108BD9-81ED-4DB2-BD59-A6C34878D82A}">
                    <a16:rowId xmlns:a16="http://schemas.microsoft.com/office/drawing/2014/main" val="3537905205"/>
                  </a:ext>
                </a:extLst>
              </a:tr>
              <a:tr h="370840">
                <a:tc>
                  <a:txBody>
                    <a:bodyPr/>
                    <a:lstStyle/>
                    <a:p>
                      <a:r>
                        <a:rPr lang="en-US" sz="2000"/>
                        <a:t>Frequency</a:t>
                      </a:r>
                    </a:p>
                  </a:txBody>
                  <a:tcPr/>
                </a:tc>
                <a:tc>
                  <a:txBody>
                    <a:bodyPr/>
                    <a:lstStyle/>
                    <a:p>
                      <a:r>
                        <a:rPr lang="en-US" sz="2000"/>
                        <a:t>11.424 GHz</a:t>
                      </a:r>
                    </a:p>
                  </a:txBody>
                  <a:tcPr/>
                </a:tc>
                <a:extLst>
                  <a:ext uri="{0D108BD9-81ED-4DB2-BD59-A6C34878D82A}">
                    <a16:rowId xmlns:a16="http://schemas.microsoft.com/office/drawing/2014/main" val="2055470188"/>
                  </a:ext>
                </a:extLst>
              </a:tr>
              <a:tr h="370840">
                <a:tc>
                  <a:txBody>
                    <a:bodyPr/>
                    <a:lstStyle/>
                    <a:p>
                      <a:r>
                        <a:rPr lang="en-US" sz="2000"/>
                        <a:t>RF Pulses</a:t>
                      </a:r>
                    </a:p>
                  </a:txBody>
                  <a:tcPr/>
                </a:tc>
                <a:tc>
                  <a:txBody>
                    <a:bodyPr/>
                    <a:lstStyle/>
                    <a:p>
                      <a:r>
                        <a:rPr lang="en-US" sz="2000"/>
                        <a:t>1.5 µs @ 60 Hz</a:t>
                      </a:r>
                    </a:p>
                  </a:txBody>
                  <a:tcPr/>
                </a:tc>
                <a:extLst>
                  <a:ext uri="{0D108BD9-81ED-4DB2-BD59-A6C34878D82A}">
                    <a16:rowId xmlns:a16="http://schemas.microsoft.com/office/drawing/2014/main" val="2516572034"/>
                  </a:ext>
                </a:extLst>
              </a:tr>
              <a:tr h="370840">
                <a:tc>
                  <a:txBody>
                    <a:bodyPr/>
                    <a:lstStyle/>
                    <a:p>
                      <a:r>
                        <a:rPr lang="en-US" sz="2000"/>
                        <a:t>Saturated Gain</a:t>
                      </a:r>
                    </a:p>
                  </a:txBody>
                  <a:tcPr/>
                </a:tc>
                <a:tc>
                  <a:txBody>
                    <a:bodyPr/>
                    <a:lstStyle/>
                    <a:p>
                      <a:r>
                        <a:rPr lang="en-US" sz="2000" dirty="0"/>
                        <a:t>55 dB</a:t>
                      </a:r>
                    </a:p>
                  </a:txBody>
                  <a:tcPr/>
                </a:tc>
                <a:extLst>
                  <a:ext uri="{0D108BD9-81ED-4DB2-BD59-A6C34878D82A}">
                    <a16:rowId xmlns:a16="http://schemas.microsoft.com/office/drawing/2014/main" val="94246517"/>
                  </a:ext>
                </a:extLst>
              </a:tr>
              <a:tr h="370840">
                <a:tc>
                  <a:txBody>
                    <a:bodyPr/>
                    <a:lstStyle/>
                    <a:p>
                      <a:r>
                        <a:rPr lang="en-US" sz="2000"/>
                        <a:t>Bandwidth</a:t>
                      </a:r>
                    </a:p>
                  </a:txBody>
                  <a:tcPr/>
                </a:tc>
                <a:tc>
                  <a:txBody>
                    <a:bodyPr/>
                    <a:lstStyle/>
                    <a:p>
                      <a:r>
                        <a:rPr lang="en-US" sz="2000" dirty="0"/>
                        <a:t>75 MHz</a:t>
                      </a:r>
                    </a:p>
                  </a:txBody>
                  <a:tcPr/>
                </a:tc>
                <a:extLst>
                  <a:ext uri="{0D108BD9-81ED-4DB2-BD59-A6C34878D82A}">
                    <a16:rowId xmlns:a16="http://schemas.microsoft.com/office/drawing/2014/main" val="608541466"/>
                  </a:ext>
                </a:extLst>
              </a:tr>
              <a:tr h="370840">
                <a:tc>
                  <a:txBody>
                    <a:bodyPr/>
                    <a:lstStyle/>
                    <a:p>
                      <a:r>
                        <a:rPr lang="en-US" sz="2000"/>
                        <a:t>Efficiency</a:t>
                      </a:r>
                    </a:p>
                  </a:txBody>
                  <a:tcPr/>
                </a:tc>
                <a:tc>
                  <a:txBody>
                    <a:bodyPr/>
                    <a:lstStyle/>
                    <a:p>
                      <a:r>
                        <a:rPr lang="en-US" sz="2000" dirty="0"/>
                        <a:t>55%</a:t>
                      </a:r>
                    </a:p>
                  </a:txBody>
                  <a:tcPr/>
                </a:tc>
                <a:extLst>
                  <a:ext uri="{0D108BD9-81ED-4DB2-BD59-A6C34878D82A}">
                    <a16:rowId xmlns:a16="http://schemas.microsoft.com/office/drawing/2014/main" val="1688762928"/>
                  </a:ext>
                </a:extLst>
              </a:tr>
            </a:tbl>
          </a:graphicData>
        </a:graphic>
      </p:graphicFrame>
      <p:sp>
        <p:nvSpPr>
          <p:cNvPr id="4" name="Text Placeholder 1">
            <a:extLst>
              <a:ext uri="{FF2B5EF4-FFF2-40B4-BE49-F238E27FC236}">
                <a16:creationId xmlns:a16="http://schemas.microsoft.com/office/drawing/2014/main" id="{3FF92771-6FAF-79B2-4FF2-4A7B75D2E06C}"/>
              </a:ext>
            </a:extLst>
          </p:cNvPr>
          <p:cNvSpPr>
            <a:spLocks noGrp="1"/>
          </p:cNvSpPr>
          <p:nvPr>
            <p:ph type="body" sz="quarter" idx="13"/>
          </p:nvPr>
        </p:nvSpPr>
        <p:spPr>
          <a:xfrm>
            <a:off x="800099" y="1110216"/>
            <a:ext cx="9737985" cy="1371720"/>
          </a:xfrm>
        </p:spPr>
        <p:txBody>
          <a:bodyPr/>
          <a:lstStyle/>
          <a:p>
            <a:r>
              <a:rPr lang="en-US" b="1" dirty="0"/>
              <a:t>The SLAC 75XP is a PPM-focused, X-band klystron designed for 75 MW peak power</a:t>
            </a:r>
          </a:p>
          <a:p>
            <a:r>
              <a:rPr lang="en-US" b="1" dirty="0"/>
              <a:t>Motivated/funded by the Next Linear Collider (NLC) program</a:t>
            </a:r>
          </a:p>
          <a:p>
            <a:r>
              <a:rPr lang="en-US" b="1" dirty="0"/>
              <a:t>Years of engineering effort </a:t>
            </a:r>
            <a:r>
              <a:rPr lang="en-US" b="1" dirty="0">
                <a:sym typeface="Wingdings" panose="05000000000000000000" pitchFamily="2" charset="2"/>
              </a:rPr>
              <a:t> </a:t>
            </a:r>
            <a:r>
              <a:rPr lang="en-US" b="1" dirty="0"/>
              <a:t>attractive candidate for a potential C</a:t>
            </a:r>
            <a:r>
              <a:rPr lang="en-US" b="1" baseline="30000" dirty="0"/>
              <a:t>3</a:t>
            </a:r>
            <a:r>
              <a:rPr lang="en-US" b="1" dirty="0"/>
              <a:t> demonstrator</a:t>
            </a:r>
          </a:p>
          <a:p>
            <a:endParaRPr lang="en-US" dirty="0"/>
          </a:p>
        </p:txBody>
      </p:sp>
      <p:sp>
        <p:nvSpPr>
          <p:cNvPr id="7" name="Text Placeholder 1">
            <a:extLst>
              <a:ext uri="{FF2B5EF4-FFF2-40B4-BE49-F238E27FC236}">
                <a16:creationId xmlns:a16="http://schemas.microsoft.com/office/drawing/2014/main" id="{D6B88BE8-83AB-D694-F259-0BD914035DE1}"/>
              </a:ext>
            </a:extLst>
          </p:cNvPr>
          <p:cNvSpPr txBox="1">
            <a:spLocks/>
          </p:cNvSpPr>
          <p:nvPr/>
        </p:nvSpPr>
        <p:spPr>
          <a:xfrm>
            <a:off x="7455480" y="2676586"/>
            <a:ext cx="2619699" cy="1371720"/>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u="sng" dirty="0">
                <a:solidFill>
                  <a:schemeClr val="tx1"/>
                </a:solidFill>
              </a:rPr>
              <a:t>Design Features:</a:t>
            </a:r>
          </a:p>
          <a:p>
            <a:r>
              <a:rPr lang="en-US" dirty="0">
                <a:solidFill>
                  <a:schemeClr val="tx1"/>
                </a:solidFill>
              </a:rPr>
              <a:t>Large “DESY” HV gun insulator</a:t>
            </a:r>
          </a:p>
          <a:p>
            <a:r>
              <a:rPr lang="en-US" dirty="0">
                <a:solidFill>
                  <a:schemeClr val="tx1"/>
                </a:solidFill>
              </a:rPr>
              <a:t>7-cavity gain circuit</a:t>
            </a:r>
          </a:p>
          <a:p>
            <a:r>
              <a:rPr lang="en-US" dirty="0">
                <a:solidFill>
                  <a:schemeClr val="tx1"/>
                </a:solidFill>
              </a:rPr>
              <a:t>5-cell extended-interaction output</a:t>
            </a:r>
          </a:p>
          <a:p>
            <a:r>
              <a:rPr lang="en-US" dirty="0">
                <a:solidFill>
                  <a:schemeClr val="tx1"/>
                </a:solidFill>
              </a:rPr>
              <a:t>Isolated collector</a:t>
            </a:r>
          </a:p>
        </p:txBody>
      </p:sp>
    </p:spTree>
    <p:extLst>
      <p:ext uri="{BB962C8B-B14F-4D97-AF65-F5344CB8AC3E}">
        <p14:creationId xmlns:p14="http://schemas.microsoft.com/office/powerpoint/2010/main" val="14634716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lstStyle/>
          <a:p>
            <a:r>
              <a:rPr lang="en-US" dirty="0"/>
              <a:t>First prototype 75XP4 is under construction now</a:t>
            </a:r>
          </a:p>
        </p:txBody>
      </p:sp>
      <p:sp>
        <p:nvSpPr>
          <p:cNvPr id="5" name="Footer Placeholder 4">
            <a:extLst>
              <a:ext uri="{FF2B5EF4-FFF2-40B4-BE49-F238E27FC236}">
                <a16:creationId xmlns:a16="http://schemas.microsoft.com/office/drawing/2014/main" id="{45E78ED3-7240-2A49-82A8-20E9CD36F5C7}"/>
              </a:ext>
            </a:extLst>
          </p:cNvPr>
          <p:cNvSpPr>
            <a:spLocks noGrp="1"/>
          </p:cNvSpPr>
          <p:nvPr>
            <p:ph type="ftr" sz="quarter" idx="3"/>
          </p:nvPr>
        </p:nvSpPr>
        <p:spPr>
          <a:xfrm>
            <a:off x="1634490" y="6282824"/>
            <a:ext cx="5852160" cy="365125"/>
          </a:xfrm>
        </p:spPr>
        <p:txBody>
          <a:bodyPr/>
          <a:lstStyle/>
          <a:p>
            <a:r>
              <a:rPr lang="en-US" dirty="0"/>
              <a:t>2nd Workshop on Efficient RF Sources</a:t>
            </a: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42</a:t>
            </a:fld>
            <a:endParaRPr lang="en-US"/>
          </a:p>
        </p:txBody>
      </p:sp>
      <p:pic>
        <p:nvPicPr>
          <p:cNvPr id="2" name="Picture 1">
            <a:extLst>
              <a:ext uri="{FF2B5EF4-FFF2-40B4-BE49-F238E27FC236}">
                <a16:creationId xmlns:a16="http://schemas.microsoft.com/office/drawing/2014/main" id="{1ED9A84B-2D40-F761-FB76-91B0A2916A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2766" y="1387400"/>
            <a:ext cx="1595963" cy="2412507"/>
          </a:xfrm>
          <a:prstGeom prst="rect">
            <a:avLst/>
          </a:prstGeom>
        </p:spPr>
      </p:pic>
      <p:pic>
        <p:nvPicPr>
          <p:cNvPr id="4" name="Picture 3">
            <a:extLst>
              <a:ext uri="{FF2B5EF4-FFF2-40B4-BE49-F238E27FC236}">
                <a16:creationId xmlns:a16="http://schemas.microsoft.com/office/drawing/2014/main" id="{2112D58A-3788-BE43-5F39-C1F1FE6EAF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6845" y="3951272"/>
            <a:ext cx="7794082" cy="2281645"/>
          </a:xfrm>
          <a:prstGeom prst="rect">
            <a:avLst/>
          </a:prstGeom>
        </p:spPr>
      </p:pic>
      <p:pic>
        <p:nvPicPr>
          <p:cNvPr id="7" name="Picture 6">
            <a:extLst>
              <a:ext uri="{FF2B5EF4-FFF2-40B4-BE49-F238E27FC236}">
                <a16:creationId xmlns:a16="http://schemas.microsoft.com/office/drawing/2014/main" id="{E60FE1E6-A045-325F-4AFF-C30B81A380D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17057" y="1381186"/>
            <a:ext cx="2878879" cy="2412508"/>
          </a:xfrm>
          <a:prstGeom prst="rect">
            <a:avLst/>
          </a:prstGeom>
        </p:spPr>
      </p:pic>
      <p:pic>
        <p:nvPicPr>
          <p:cNvPr id="8" name="Picture 7">
            <a:extLst>
              <a:ext uri="{FF2B5EF4-FFF2-40B4-BE49-F238E27FC236}">
                <a16:creationId xmlns:a16="http://schemas.microsoft.com/office/drawing/2014/main" id="{396DF31C-A02C-0679-9F55-1B8FF720AD7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817352" y="1436928"/>
            <a:ext cx="3144255" cy="4378037"/>
          </a:xfrm>
          <a:prstGeom prst="rect">
            <a:avLst/>
          </a:prstGeom>
        </p:spPr>
      </p:pic>
      <p:pic>
        <p:nvPicPr>
          <p:cNvPr id="9" name="Picture 8">
            <a:extLst>
              <a:ext uri="{FF2B5EF4-FFF2-40B4-BE49-F238E27FC236}">
                <a16:creationId xmlns:a16="http://schemas.microsoft.com/office/drawing/2014/main" id="{C4C5E825-37A2-9520-CD7E-1764CBAD83B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74264" y="1436928"/>
            <a:ext cx="3564760" cy="2281645"/>
          </a:xfrm>
          <a:prstGeom prst="rect">
            <a:avLst/>
          </a:prstGeom>
        </p:spPr>
      </p:pic>
    </p:spTree>
    <p:extLst>
      <p:ext uri="{BB962C8B-B14F-4D97-AF65-F5344CB8AC3E}">
        <p14:creationId xmlns:p14="http://schemas.microsoft.com/office/powerpoint/2010/main" val="17301010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16"/>
        <p:cNvGrpSpPr/>
        <p:nvPr/>
      </p:nvGrpSpPr>
      <p:grpSpPr>
        <a:xfrm>
          <a:off x="0" y="0"/>
          <a:ext cx="0" cy="0"/>
          <a:chOff x="0" y="0"/>
          <a:chExt cx="0" cy="0"/>
        </a:xfrm>
      </p:grpSpPr>
      <p:sp>
        <p:nvSpPr>
          <p:cNvPr id="1217" name="Google Shape;1217;p49"/>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SzPts val="3200"/>
              <a:buNone/>
            </a:pPr>
            <a:r>
              <a:rPr lang="en-US" dirty="0"/>
              <a:t>Conclusion</a:t>
            </a:r>
            <a:endParaRPr dirty="0"/>
          </a:p>
        </p:txBody>
      </p:sp>
      <p:sp>
        <p:nvSpPr>
          <p:cNvPr id="1218" name="Google Shape;1218;p49"/>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p>
            <a:pPr marL="0" lvl="0" indent="0" algn="r" rtl="0">
              <a:lnSpc>
                <a:spcPct val="100000"/>
              </a:lnSpc>
              <a:spcBef>
                <a:spcPts val="0"/>
              </a:spcBef>
              <a:spcAft>
                <a:spcPts val="0"/>
              </a:spcAft>
              <a:buClr>
                <a:srgbClr val="000000"/>
              </a:buClr>
              <a:buSzPts val="1100"/>
              <a:buFont typeface="Arial"/>
              <a:buNone/>
            </a:pPr>
            <a:fld id="{00000000-1234-1234-1234-123412341234}" type="slidenum">
              <a:rPr lang="en-US"/>
              <a:t>43</a:t>
            </a:fld>
            <a:endParaRPr dirty="0"/>
          </a:p>
        </p:txBody>
      </p:sp>
      <p:sp>
        <p:nvSpPr>
          <p:cNvPr id="1219" name="Google Shape;1219;p49"/>
          <p:cNvSpPr txBox="1">
            <a:spLocks noGrp="1"/>
          </p:cNvSpPr>
          <p:nvPr>
            <p:ph type="subTitle" idx="3"/>
          </p:nvPr>
        </p:nvSpPr>
        <p:spPr>
          <a:xfrm>
            <a:off x="1634337" y="6356788"/>
            <a:ext cx="4209900" cy="217200"/>
          </a:xfrm>
          <a:prstGeom prst="rect">
            <a:avLst/>
          </a:prstGeom>
          <a:noFill/>
          <a:ln>
            <a:noFill/>
          </a:ln>
        </p:spPr>
        <p:txBody>
          <a:bodyPr spcFirstLastPara="1" wrap="square" lIns="0" tIns="45700" rIns="91425" bIns="45700" anchor="ctr" anchorCtr="0">
            <a:noAutofit/>
          </a:bodyPr>
          <a:lstStyle/>
          <a:p>
            <a:pPr marL="0" lvl="0" indent="0" algn="l" rtl="0">
              <a:lnSpc>
                <a:spcPct val="115000"/>
              </a:lnSpc>
              <a:spcBef>
                <a:spcPts val="1000"/>
              </a:spcBef>
              <a:spcAft>
                <a:spcPts val="0"/>
              </a:spcAft>
              <a:buSzPts val="1100"/>
              <a:buNone/>
            </a:pPr>
            <a:r>
              <a:rPr lang="en-US" dirty="0"/>
              <a:t>2nd Workshop on Efficient RF Sources</a:t>
            </a:r>
            <a:endParaRPr dirty="0"/>
          </a:p>
        </p:txBody>
      </p:sp>
      <p:sp>
        <p:nvSpPr>
          <p:cNvPr id="1220" name="Google Shape;1220;p49"/>
          <p:cNvSpPr txBox="1">
            <a:spLocks noGrp="1"/>
          </p:cNvSpPr>
          <p:nvPr>
            <p:ph type="body" idx="2"/>
          </p:nvPr>
        </p:nvSpPr>
        <p:spPr>
          <a:xfrm>
            <a:off x="800099" y="1115400"/>
            <a:ext cx="10553699" cy="4846125"/>
          </a:xfrm>
          <a:prstGeom prst="rect">
            <a:avLst/>
          </a:prstGeom>
          <a:noFill/>
          <a:ln>
            <a:noFill/>
          </a:ln>
        </p:spPr>
        <p:txBody>
          <a:bodyPr spcFirstLastPara="1" wrap="square" lIns="0"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can provide a rapid route to precision Higgs physics with a compact 8 km footprint</a:t>
            </a:r>
            <a:endParaRPr sz="2200" dirty="0"/>
          </a:p>
          <a:p>
            <a:pPr marL="457200" lvl="0" indent="-342900" algn="l" rtl="0">
              <a:lnSpc>
                <a:spcPct val="115000"/>
              </a:lnSpc>
              <a:spcBef>
                <a:spcPts val="0"/>
              </a:spcBef>
              <a:spcAft>
                <a:spcPts val="0"/>
              </a:spcAft>
              <a:buSzPts val="1800"/>
              <a:buChar char="●"/>
            </a:pPr>
            <a:r>
              <a:rPr lang="en-US" sz="2200" dirty="0"/>
              <a:t>Higgs physics run by 2040</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time structure is compatible with </a:t>
            </a:r>
            <a:r>
              <a:rPr lang="en-US" sz="2200" dirty="0" err="1"/>
              <a:t>SiD</a:t>
            </a:r>
            <a:r>
              <a:rPr lang="en-US" sz="2200" dirty="0"/>
              <a:t>-like detector overall design and ongoing optimizations.</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can be quickly be  upgraded to 550 GeV </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C</a:t>
            </a:r>
            <a:r>
              <a:rPr lang="en-US" sz="2200" baseline="30000" dirty="0"/>
              <a:t>3</a:t>
            </a:r>
            <a:r>
              <a:rPr lang="en-US" sz="2200" dirty="0"/>
              <a:t> can be extended to a 3 </a:t>
            </a:r>
            <a:r>
              <a:rPr lang="en-US" sz="2200" dirty="0" err="1"/>
              <a:t>TeV</a:t>
            </a:r>
            <a:r>
              <a:rPr lang="en-US" sz="2200" dirty="0"/>
              <a:t> </a:t>
            </a:r>
            <a:r>
              <a:rPr lang="en-US" sz="2200" dirty="0" err="1"/>
              <a:t>e+e</a:t>
            </a:r>
            <a:r>
              <a:rPr lang="en-US" sz="2200" dirty="0"/>
              <a:t>- collider</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With new ideas, the C</a:t>
            </a:r>
            <a:r>
              <a:rPr lang="en-US" sz="2200" baseline="30000" dirty="0"/>
              <a:t>3</a:t>
            </a:r>
            <a:r>
              <a:rPr lang="en-US" sz="2200" dirty="0"/>
              <a:t> lab can provide physics at 10 </a:t>
            </a:r>
            <a:r>
              <a:rPr lang="en-US" sz="2200" dirty="0" err="1"/>
              <a:t>TeV</a:t>
            </a:r>
            <a:r>
              <a:rPr lang="en-US" sz="2200" dirty="0"/>
              <a:t> and beyond</a:t>
            </a:r>
            <a:endParaRPr sz="2200" dirty="0"/>
          </a:p>
          <a:p>
            <a:pPr marL="0" lvl="0" indent="0" algn="l" rtl="0">
              <a:lnSpc>
                <a:spcPct val="115000"/>
              </a:lnSpc>
              <a:spcBef>
                <a:spcPts val="0"/>
              </a:spcBef>
              <a:spcAft>
                <a:spcPts val="0"/>
              </a:spcAft>
              <a:buClr>
                <a:schemeClr val="dk1"/>
              </a:buClr>
              <a:buSzPts val="1100"/>
              <a:buFont typeface="Arial"/>
              <a:buNone/>
            </a:pPr>
            <a:r>
              <a:rPr lang="en-US" sz="2200" dirty="0"/>
              <a:t>May be possible to do physics at an intermediate stage in the construction at 91 GeV</a:t>
            </a:r>
            <a:endParaRPr sz="2200" dirty="0"/>
          </a:p>
          <a:p>
            <a:pPr marL="457200" lvl="0" indent="-342900" algn="l" rtl="0">
              <a:lnSpc>
                <a:spcPct val="115000"/>
              </a:lnSpc>
              <a:spcBef>
                <a:spcPts val="0"/>
              </a:spcBef>
              <a:spcAft>
                <a:spcPts val="0"/>
              </a:spcAft>
              <a:buSzPts val="1800"/>
              <a:buChar char="●"/>
            </a:pPr>
            <a:r>
              <a:rPr lang="en-US" sz="2200" dirty="0"/>
              <a:t>We do not consider this a part of our baseline, but we mention the possibility in case there is community interest for a Giga-Z (2 </a:t>
            </a:r>
            <a:r>
              <a:rPr lang="en-US" sz="2200" dirty="0" err="1"/>
              <a:t>yrs</a:t>
            </a:r>
            <a:r>
              <a:rPr lang="en-US" sz="2200" dirty="0"/>
              <a:t>) program</a:t>
            </a:r>
            <a:endParaRPr sz="2200" dirty="0"/>
          </a:p>
          <a:p>
            <a:pPr marL="0" lvl="0" indent="0" algn="l" rtl="0">
              <a:lnSpc>
                <a:spcPct val="115000"/>
              </a:lnSpc>
              <a:spcBef>
                <a:spcPts val="0"/>
              </a:spcBef>
              <a:spcAft>
                <a:spcPts val="0"/>
              </a:spcAft>
              <a:buSzPts val="1600"/>
              <a:buNone/>
            </a:pPr>
            <a:endParaRPr sz="2200" dirty="0"/>
          </a:p>
        </p:txBody>
      </p:sp>
      <p:sp>
        <p:nvSpPr>
          <p:cNvPr id="1221" name="Google Shape;1221;p49"/>
          <p:cNvSpPr txBox="1"/>
          <p:nvPr/>
        </p:nvSpPr>
        <p:spPr>
          <a:xfrm>
            <a:off x="2880450" y="5862225"/>
            <a:ext cx="6431100" cy="861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200"/>
              <a:buFont typeface="Arial"/>
              <a:buNone/>
            </a:pP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More Details Here (Follow, Endorse, Collaborate): </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a:p>
            <a:pPr marL="0" marR="0" lvl="0" indent="0" algn="ctr" rtl="0">
              <a:lnSpc>
                <a:spcPct val="100000"/>
              </a:lnSpc>
              <a:spcBef>
                <a:spcPts val="0"/>
              </a:spcBef>
              <a:spcAft>
                <a:spcPts val="0"/>
              </a:spcAft>
              <a:buClr>
                <a:srgbClr val="000000"/>
              </a:buClr>
              <a:buSzPts val="2200"/>
              <a:buFont typeface="Arial"/>
              <a:buNone/>
            </a:pPr>
            <a:r>
              <a:rPr lang="en-US" sz="2200" u="sng" strike="noStrike" cap="none" dirty="0">
                <a:solidFill>
                  <a:schemeClr val="hlink"/>
                </a:solidFill>
                <a:latin typeface="Lato" panose="020F0502020204030203" pitchFamily="34" charset="0"/>
                <a:ea typeface="Lato" panose="020F0502020204030203" pitchFamily="34" charset="0"/>
                <a:cs typeface="Lato" panose="020F0502020204030203" pitchFamily="34" charset="0"/>
                <a:sym typeface="Lato"/>
                <a:hlinkClick r:id="rId3"/>
              </a:rPr>
              <a:t>https://indico.slac.stanford.edu/event/7155/</a:t>
            </a:r>
            <a:r>
              <a:rPr lang="en-US"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rPr>
              <a:t>   </a:t>
            </a:r>
            <a:endParaRPr sz="2200" u="none" strike="noStrike" cap="none" dirty="0">
              <a:solidFill>
                <a:srgbClr val="000000"/>
              </a:solidFill>
              <a:latin typeface="Lato" panose="020F0502020204030203" pitchFamily="34" charset="0"/>
              <a:ea typeface="Lato" panose="020F0502020204030203" pitchFamily="34" charset="0"/>
              <a:cs typeface="Lato" panose="020F0502020204030203" pitchFamily="34" charset="0"/>
              <a:sym typeface="Lato"/>
            </a:endParaRPr>
          </a:p>
        </p:txBody>
      </p:sp>
    </p:spTree>
    <p:extLst>
      <p:ext uri="{BB962C8B-B14F-4D97-AF65-F5344CB8AC3E}">
        <p14:creationId xmlns:p14="http://schemas.microsoft.com/office/powerpoint/2010/main" val="4343581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A3416-931B-947F-9CEE-50DD5541CCBB}"/>
            </a:ext>
          </a:extLst>
        </p:cNvPr>
        <p:cNvGrpSpPr/>
        <p:nvPr/>
      </p:nvGrpSpPr>
      <p:grpSpPr>
        <a:xfrm>
          <a:off x="0" y="0"/>
          <a:ext cx="0" cy="0"/>
          <a:chOff x="0" y="0"/>
          <a:chExt cx="0" cy="0"/>
        </a:xfrm>
      </p:grpSpPr>
      <p:pic>
        <p:nvPicPr>
          <p:cNvPr id="218" name="CLIC_SummaryYR2018_Cover_Size13.jpg" descr="CLIC_SummaryYR2018_Cover_Size13.jpg">
            <a:extLst>
              <a:ext uri="{FF2B5EF4-FFF2-40B4-BE49-F238E27FC236}">
                <a16:creationId xmlns:a16="http://schemas.microsoft.com/office/drawing/2014/main" id="{85FFF055-C3A2-8F79-863B-31309688180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219" name="Slide Number">
            <a:extLst>
              <a:ext uri="{FF2B5EF4-FFF2-40B4-BE49-F238E27FC236}">
                <a16:creationId xmlns:a16="http://schemas.microsoft.com/office/drawing/2014/main" id="{B863C546-94EF-931A-4214-B99D1C780838}"/>
              </a:ext>
            </a:extLst>
          </p:cNvPr>
          <p:cNvSpPr>
            <a:spLocks noGrp="1"/>
          </p:cNvSpPr>
          <p:nvPr>
            <p:ph type="sldNum" sz="quarter" idx="12"/>
          </p:nvPr>
        </p:nvSpPr>
        <p:spPr>
          <a:xfrm>
            <a:off x="9203732" y="6356350"/>
            <a:ext cx="2743200" cy="36512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86CB4B4D-7CA3-9044-876B-883B54F8677D}" type="slidenum">
              <a:rPr kumimoji="0" sz="1250" b="0" i="0" u="none" strike="noStrike" kern="0" cap="none" spc="0" normalizeH="0" baseline="0" noProof="0">
                <a:ln>
                  <a:noFill/>
                </a:ln>
                <a:solidFill>
                  <a:srgbClr val="FFFFFF"/>
                </a:solidFill>
                <a:effectLst/>
                <a:uLnTx/>
                <a:uFillTx/>
                <a:latin typeface="+mj-lt"/>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5</a:t>
            </a:fld>
            <a:endParaRPr kumimoji="0" sz="1250" b="0" i="0" u="none" strike="noStrike" kern="0" cap="none" spc="0" normalizeH="0" baseline="0" noProof="0">
              <a:ln>
                <a:noFill/>
              </a:ln>
              <a:solidFill>
                <a:srgbClr val="FFFFFF"/>
              </a:solidFill>
              <a:effectLst/>
              <a:uLnTx/>
              <a:uFillTx/>
              <a:latin typeface="+mj-lt"/>
              <a:sym typeface="Avenir Book"/>
            </a:endParaRPr>
          </a:p>
        </p:txBody>
      </p:sp>
      <p:sp>
        <p:nvSpPr>
          <p:cNvPr id="220" name="Rectangle">
            <a:extLst>
              <a:ext uri="{FF2B5EF4-FFF2-40B4-BE49-F238E27FC236}">
                <a16:creationId xmlns:a16="http://schemas.microsoft.com/office/drawing/2014/main" id="{A9776BF8-4FF7-3C3A-D6E5-7E0C9253A156}"/>
              </a:ext>
            </a:extLst>
          </p:cNvPr>
          <p:cNvSpPr/>
          <p:nvPr/>
        </p:nvSpPr>
        <p:spPr>
          <a:xfrm>
            <a:off x="6663604" y="-4649"/>
            <a:ext cx="5486867" cy="6591525"/>
          </a:xfrm>
          <a:prstGeom prst="rect">
            <a:avLst/>
          </a:prstGeom>
          <a:gradFill>
            <a:gsLst>
              <a:gs pos="0">
                <a:srgbClr val="FFFFFF">
                  <a:alpha val="0"/>
                </a:srgbClr>
              </a:gs>
              <a:gs pos="23052">
                <a:srgbClr val="FFFFFF">
                  <a:alpha val="50000"/>
                </a:srgbClr>
              </a:gs>
              <a:gs pos="100000">
                <a:srgbClr val="FFFFFF"/>
              </a:gs>
            </a:gsLst>
            <a:lin ang="10800000"/>
          </a:gradFill>
          <a:ln w="12700">
            <a:noFill/>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Gill Sans"/>
              <a:sym typeface="Gill Sans"/>
            </a:endParaRPr>
          </a:p>
        </p:txBody>
      </p:sp>
      <p:pic>
        <p:nvPicPr>
          <p:cNvPr id="3" name="Picture 2">
            <a:extLst>
              <a:ext uri="{FF2B5EF4-FFF2-40B4-BE49-F238E27FC236}">
                <a16:creationId xmlns:a16="http://schemas.microsoft.com/office/drawing/2014/main" id="{5EE9576D-F1E8-CBCF-9EF6-265F57939EF2}"/>
              </a:ext>
            </a:extLst>
          </p:cNvPr>
          <p:cNvPicPr>
            <a:picLocks noChangeAspect="1"/>
          </p:cNvPicPr>
          <p:nvPr/>
        </p:nvPicPr>
        <p:blipFill>
          <a:blip r:embed="rId4"/>
          <a:srcRect r="6604" b="54532"/>
          <a:stretch/>
        </p:blipFill>
        <p:spPr>
          <a:xfrm>
            <a:off x="407368" y="2060849"/>
            <a:ext cx="9224542" cy="3096344"/>
          </a:xfrm>
          <a:prstGeom prst="rect">
            <a:avLst/>
          </a:prstGeom>
        </p:spPr>
      </p:pic>
      <p:sp>
        <p:nvSpPr>
          <p:cNvPr id="2" name="Footer Placeholder 1">
            <a:extLst>
              <a:ext uri="{FF2B5EF4-FFF2-40B4-BE49-F238E27FC236}">
                <a16:creationId xmlns:a16="http://schemas.microsoft.com/office/drawing/2014/main" id="{46BFCA17-65A0-05C4-77C9-F0B468BD6C1A}"/>
              </a:ext>
            </a:extLst>
          </p:cNvPr>
          <p:cNvSpPr>
            <a:spLocks noGrp="1"/>
          </p:cNvSpPr>
          <p:nvPr>
            <p:ph type="ftr" sz="quarter" idx="11"/>
          </p:nvPr>
        </p:nvSpPr>
        <p:spPr>
          <a:xfrm>
            <a:off x="1115478" y="6356349"/>
            <a:ext cx="6572221" cy="365125"/>
          </a:xfrm>
        </p:spPr>
        <p:txBody>
          <a:bodyPr/>
          <a:lstStyle/>
          <a:p>
            <a:r>
              <a:rPr lang="en-US" dirty="0"/>
              <a:t>CLIC status and plans </a:t>
            </a:r>
          </a:p>
        </p:txBody>
      </p:sp>
      <p:sp>
        <p:nvSpPr>
          <p:cNvPr id="7" name="Rectangle 1">
            <a:extLst>
              <a:ext uri="{FF2B5EF4-FFF2-40B4-BE49-F238E27FC236}">
                <a16:creationId xmlns:a16="http://schemas.microsoft.com/office/drawing/2014/main" id="{C6B6108A-36CE-6B59-02E3-234EA41A6E6C}"/>
              </a:ext>
            </a:extLst>
          </p:cNvPr>
          <p:cNvSpPr>
            <a:spLocks noChangeArrowheads="1"/>
          </p:cNvSpPr>
          <p:nvPr/>
        </p:nvSpPr>
        <p:spPr bwMode="auto">
          <a:xfrm>
            <a:off x="931863" y="3530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263939E-7661-ED78-16C3-1217E6EA583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88088" y="4108072"/>
            <a:ext cx="4995602" cy="1337152"/>
          </a:xfrm>
          <a:prstGeom prst="rect">
            <a:avLst/>
          </a:prstGeom>
        </p:spPr>
      </p:pic>
      <p:sp>
        <p:nvSpPr>
          <p:cNvPr id="5" name="TextBox 4">
            <a:extLst>
              <a:ext uri="{FF2B5EF4-FFF2-40B4-BE49-F238E27FC236}">
                <a16:creationId xmlns:a16="http://schemas.microsoft.com/office/drawing/2014/main" id="{204C23DA-9DE1-FA8A-E1E6-A3A3047879F4}"/>
              </a:ext>
            </a:extLst>
          </p:cNvPr>
          <p:cNvSpPr txBox="1"/>
          <p:nvPr/>
        </p:nvSpPr>
        <p:spPr>
          <a:xfrm>
            <a:off x="263352" y="352823"/>
            <a:ext cx="11089232" cy="6247864"/>
          </a:xfrm>
          <a:prstGeom prst="rect">
            <a:avLst/>
          </a:prstGeom>
          <a:noFill/>
        </p:spPr>
        <p:txBody>
          <a:bodyPr wrap="square">
            <a:spAutoFit/>
          </a:bodyPr>
          <a:lstStyle/>
          <a:p>
            <a:pPr marL="285750" indent="-285750">
              <a:buFont typeface="Arial" panose="020B0604020202020204" pitchFamily="34" charset="0"/>
              <a:buChar char="•"/>
            </a:pPr>
            <a:r>
              <a:rPr lang="en-GB" sz="2000" b="1" i="0" dirty="0">
                <a:solidFill>
                  <a:srgbClr val="000000"/>
                </a:solidFill>
                <a:effectLst/>
                <a:latin typeface="PT Sans" panose="020B0503020203020204" pitchFamily="34" charset="0"/>
              </a:rPr>
              <a:t>A Multi-TeV Linear Collider Based on CLIC Technology : CLIC Conceptual Design Report. </a:t>
            </a:r>
            <a:r>
              <a:rPr lang="en-GB" sz="2000" b="0" i="0" dirty="0">
                <a:solidFill>
                  <a:srgbClr val="000000"/>
                </a:solidFill>
                <a:effectLst/>
                <a:latin typeface="PT Sans" panose="020B0503020203020204" pitchFamily="34" charset="0"/>
              </a:rPr>
              <a:t>CERN-2012-007 </a:t>
            </a:r>
          </a:p>
          <a:p>
            <a:pPr marL="285750" indent="-285750">
              <a:buFont typeface="Arial" panose="020B0604020202020204" pitchFamily="34" charset="0"/>
              <a:buChar char="•"/>
            </a:pPr>
            <a:r>
              <a:rPr lang="en-GB" sz="2000" b="1" i="0" dirty="0">
                <a:solidFill>
                  <a:srgbClr val="000000"/>
                </a:solidFill>
                <a:effectLst/>
                <a:latin typeface="PT Sans" panose="020B0503020203020204" pitchFamily="34" charset="0"/>
              </a:rPr>
              <a:t>Physics and Detectors at CLIC : CLIC Conceptual Design Repor</a:t>
            </a:r>
            <a:r>
              <a:rPr lang="en-GB" sz="2000" dirty="0">
                <a:solidFill>
                  <a:srgbClr val="000000"/>
                </a:solidFill>
                <a:latin typeface="PT Sans" panose="020B0503020203020204" pitchFamily="34" charset="0"/>
              </a:rPr>
              <a:t>t. </a:t>
            </a:r>
            <a:r>
              <a:rPr lang="en-GB" sz="2000" b="0" i="0" dirty="0">
                <a:solidFill>
                  <a:srgbClr val="000000"/>
                </a:solidFill>
                <a:effectLst/>
                <a:latin typeface="PT Sans" panose="020B0503020203020204" pitchFamily="34" charset="0"/>
              </a:rPr>
              <a:t>CERN-2012-003 </a:t>
            </a:r>
          </a:p>
          <a:p>
            <a:pPr marL="285750" indent="-285750">
              <a:buFont typeface="Arial" panose="020B0604020202020204" pitchFamily="34" charset="0"/>
              <a:buChar char="•"/>
            </a:pPr>
            <a:r>
              <a:rPr lang="en-GB" sz="2000" b="1" i="0" dirty="0">
                <a:solidFill>
                  <a:srgbClr val="000000"/>
                </a:solidFill>
                <a:effectLst/>
                <a:latin typeface="PT Sans" panose="020B0503020203020204" pitchFamily="34" charset="0"/>
              </a:rPr>
              <a:t>The CLIC programme: Towards a staged </a:t>
            </a:r>
            <a:r>
              <a:rPr lang="en-GB" sz="2000" b="0" i="0" dirty="0" err="1">
                <a:solidFill>
                  <a:srgbClr val="000000"/>
                </a:solidFill>
                <a:effectLst/>
                <a:latin typeface="MJXc-TeX-math-I"/>
              </a:rPr>
              <a:t>e</a:t>
            </a:r>
            <a:r>
              <a:rPr lang="en-GB" sz="2000" b="0" i="0" dirty="0" err="1">
                <a:solidFill>
                  <a:srgbClr val="000000"/>
                </a:solidFill>
                <a:effectLst/>
                <a:latin typeface="MJXc-TeX-main-R"/>
              </a:rPr>
              <a:t>+</a:t>
            </a:r>
            <a:r>
              <a:rPr lang="en-GB" sz="2000" b="0" i="0" dirty="0" err="1">
                <a:solidFill>
                  <a:srgbClr val="000000"/>
                </a:solidFill>
                <a:effectLst/>
                <a:latin typeface="MJXc-TeX-math-I"/>
              </a:rPr>
              <a:t>e</a:t>
            </a:r>
            <a:r>
              <a:rPr lang="en-GB" sz="2000" b="0" i="0" dirty="0" err="1">
                <a:solidFill>
                  <a:srgbClr val="000000"/>
                </a:solidFill>
                <a:effectLst/>
                <a:latin typeface="MJXc-TeX-main-R"/>
              </a:rPr>
              <a:t>−</a:t>
            </a:r>
            <a:r>
              <a:rPr lang="en-GB" sz="2000" b="0" i="0" dirty="0" err="1">
                <a:solidFill>
                  <a:srgbClr val="000000"/>
                </a:solidFill>
                <a:effectLst/>
                <a:latin typeface="PT Sans" panose="020B0503020203020204" pitchFamily="34" charset="0"/>
              </a:rPr>
              <a:t>e+e</a:t>
            </a:r>
            <a:r>
              <a:rPr lang="en-GB" sz="2000" b="0" i="0" dirty="0">
                <a:solidFill>
                  <a:srgbClr val="000000"/>
                </a:solidFill>
                <a:effectLst/>
                <a:latin typeface="PT Sans" panose="020B0503020203020204" pitchFamily="34" charset="0"/>
              </a:rPr>
              <a:t>−</a:t>
            </a:r>
            <a:r>
              <a:rPr lang="en-GB" sz="2000" b="1" i="0" dirty="0">
                <a:solidFill>
                  <a:srgbClr val="000000"/>
                </a:solidFill>
                <a:effectLst/>
                <a:latin typeface="PT Sans" panose="020B0503020203020204" pitchFamily="34" charset="0"/>
              </a:rPr>
              <a:t> linear collider exploring the </a:t>
            </a:r>
            <a:r>
              <a:rPr lang="en-GB" sz="2000" b="1" i="0" dirty="0" err="1">
                <a:solidFill>
                  <a:srgbClr val="000000"/>
                </a:solidFill>
                <a:effectLst/>
                <a:latin typeface="PT Sans" panose="020B0503020203020204" pitchFamily="34" charset="0"/>
              </a:rPr>
              <a:t>terascale</a:t>
            </a:r>
            <a:r>
              <a:rPr lang="en-GB" sz="2000" b="1" i="0" dirty="0">
                <a:solidFill>
                  <a:srgbClr val="000000"/>
                </a:solidFill>
                <a:effectLst/>
                <a:latin typeface="PT Sans" panose="020B0503020203020204" pitchFamily="34" charset="0"/>
              </a:rPr>
              <a:t> : CLIC conceptual design report. </a:t>
            </a:r>
            <a:r>
              <a:rPr lang="en-GB" sz="2000" b="0" i="0" dirty="0">
                <a:solidFill>
                  <a:srgbClr val="000000"/>
                </a:solidFill>
                <a:effectLst/>
                <a:latin typeface="PT Sans" panose="020B0503020203020204" pitchFamily="34" charset="0"/>
              </a:rPr>
              <a:t>CERN-2012-005</a:t>
            </a:r>
          </a:p>
          <a:p>
            <a:pPr marL="285750" indent="-285750">
              <a:buFont typeface="Arial" panose="020B0604020202020204" pitchFamily="34" charset="0"/>
              <a:buChar char="•"/>
            </a:pPr>
            <a:endParaRPr lang="en-GB" sz="2000" dirty="0">
              <a:solidFill>
                <a:srgbClr val="000000"/>
              </a:solidFill>
              <a:latin typeface="PT Sans" panose="020B0503020203020204" pitchFamily="34" charset="0"/>
            </a:endParaRPr>
          </a:p>
          <a:p>
            <a:pPr marL="285750" indent="-285750">
              <a:buFont typeface="Arial" panose="020B0604020202020204" pitchFamily="34" charset="0"/>
              <a:buChar char="•"/>
            </a:pPr>
            <a:endParaRPr lang="en-GB" sz="2000" b="1" i="0" dirty="0">
              <a:solidFill>
                <a:srgbClr val="000000"/>
              </a:solidFill>
              <a:effectLst/>
              <a:latin typeface="PT Sans" panose="020B0503020203020204" pitchFamily="34" charset="0"/>
            </a:endParaRPr>
          </a:p>
          <a:p>
            <a:pPr marL="285750" indent="-285750">
              <a:buFont typeface="Arial" panose="020B0604020202020204" pitchFamily="34" charset="0"/>
              <a:buChar char="•"/>
            </a:pPr>
            <a:endParaRPr lang="en-GB" sz="2000" b="1" dirty="0">
              <a:solidFill>
                <a:srgbClr val="000000"/>
              </a:solidFill>
              <a:latin typeface="PT Sans" panose="020B0503020203020204" pitchFamily="34" charset="0"/>
            </a:endParaRPr>
          </a:p>
          <a:p>
            <a:pPr marL="285750" indent="-285750">
              <a:buFont typeface="Arial" panose="020B0604020202020204" pitchFamily="34" charset="0"/>
              <a:buChar char="•"/>
            </a:pPr>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endParaRPr lang="en-GB" sz="2000" b="1" dirty="0">
              <a:solidFill>
                <a:srgbClr val="000000"/>
              </a:solidFill>
              <a:latin typeface="PT Sans" panose="020B0503020203020204" pitchFamily="34" charset="0"/>
            </a:endParaRPr>
          </a:p>
          <a:p>
            <a:pPr marL="285750" indent="-285750">
              <a:buFont typeface="Arial" panose="020B0604020202020204" pitchFamily="34" charset="0"/>
              <a:buChar char="•"/>
            </a:pPr>
            <a:r>
              <a:rPr lang="en-GB" sz="2000" b="1" i="0" dirty="0">
                <a:solidFill>
                  <a:srgbClr val="000000"/>
                </a:solidFill>
                <a:effectLst/>
                <a:latin typeface="PT Sans" panose="020B0503020203020204" pitchFamily="34" charset="0"/>
              </a:rPr>
              <a:t>Updated baseline for a staged Compact Linear Collider. </a:t>
            </a:r>
            <a:r>
              <a:rPr lang="en-GB" sz="2000" b="0" i="0" dirty="0">
                <a:solidFill>
                  <a:srgbClr val="000000"/>
                </a:solidFill>
                <a:effectLst/>
                <a:latin typeface="PT Sans" panose="020B0503020203020204" pitchFamily="34" charset="0"/>
              </a:rPr>
              <a:t>CERN-2016-004 ; CERN-2016-004</a:t>
            </a:r>
            <a:endParaRPr lang="en-GB" sz="2000" b="1" dirty="0">
              <a:solidFill>
                <a:srgbClr val="000000"/>
              </a:solidFill>
              <a:latin typeface="PT Sans" panose="020B0503020203020204" pitchFamily="34" charset="0"/>
            </a:endParaRPr>
          </a:p>
          <a:p>
            <a:r>
              <a:rPr lang="en-GB" sz="2000" dirty="0">
                <a:solidFill>
                  <a:srgbClr val="000000"/>
                </a:solidFill>
                <a:latin typeface="PT Sans" panose="020B0503020203020204" pitchFamily="34" charset="0"/>
              </a:rPr>
              <a:t>Extend by extending main </a:t>
            </a:r>
            <a:r>
              <a:rPr lang="en-GB" sz="2000" dirty="0" err="1">
                <a:solidFill>
                  <a:srgbClr val="000000"/>
                </a:solidFill>
                <a:latin typeface="PT Sans" panose="020B0503020203020204" pitchFamily="34" charset="0"/>
              </a:rPr>
              <a:t>linacs</a:t>
            </a:r>
            <a:r>
              <a:rPr lang="en-GB" sz="2000" dirty="0">
                <a:solidFill>
                  <a:srgbClr val="000000"/>
                </a:solidFill>
                <a:latin typeface="PT Sans" panose="020B0503020203020204" pitchFamily="34" charset="0"/>
              </a:rPr>
              <a:t>, increase </a:t>
            </a:r>
            <a:r>
              <a:rPr lang="en-GB" sz="2000" dirty="0" err="1">
                <a:solidFill>
                  <a:srgbClr val="000000"/>
                </a:solidFill>
                <a:latin typeface="PT Sans" panose="020B0503020203020204" pitchFamily="34" charset="0"/>
              </a:rPr>
              <a:t>drivebeam</a:t>
            </a:r>
            <a:r>
              <a:rPr lang="en-GB" sz="2000" dirty="0">
                <a:solidFill>
                  <a:srgbClr val="000000"/>
                </a:solidFill>
                <a:latin typeface="PT Sans" panose="020B0503020203020204" pitchFamily="34" charset="0"/>
              </a:rPr>
              <a:t> pulse-length and power, and a second </a:t>
            </a:r>
            <a:r>
              <a:rPr lang="en-GB" sz="2000" dirty="0" err="1">
                <a:solidFill>
                  <a:srgbClr val="000000"/>
                </a:solidFill>
                <a:latin typeface="PT Sans" panose="020B0503020203020204" pitchFamily="34" charset="0"/>
              </a:rPr>
              <a:t>drivebeam</a:t>
            </a:r>
            <a:r>
              <a:rPr lang="en-GB" sz="2000" dirty="0">
                <a:solidFill>
                  <a:srgbClr val="000000"/>
                </a:solidFill>
                <a:latin typeface="PT Sans" panose="020B0503020203020204" pitchFamily="34" charset="0"/>
              </a:rPr>
              <a:t> to get to 3 TeV </a:t>
            </a:r>
          </a:p>
          <a:p>
            <a:endParaRPr lang="en-GB" sz="2000" dirty="0"/>
          </a:p>
        </p:txBody>
      </p:sp>
      <p:sp>
        <p:nvSpPr>
          <p:cNvPr id="11" name="Drive beam accelerated to a few GeV using conventional klystrons…">
            <a:extLst>
              <a:ext uri="{FF2B5EF4-FFF2-40B4-BE49-F238E27FC236}">
                <a16:creationId xmlns:a16="http://schemas.microsoft.com/office/drawing/2014/main" id="{348A8A4A-BC44-941A-52A0-39F517450325}"/>
              </a:ext>
            </a:extLst>
          </p:cNvPr>
          <p:cNvSpPr txBox="1"/>
          <p:nvPr/>
        </p:nvSpPr>
        <p:spPr>
          <a:xfrm>
            <a:off x="5042633" y="2165531"/>
            <a:ext cx="4077703" cy="1303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t"/>
          <a:lstStyle/>
          <a:p>
            <a:pPr marL="177800" marR="0" lvl="1" indent="0" defTabSz="410766" rtl="0" eaLnBrk="1" fontAlgn="auto" latinLnBrk="0" hangingPunct="0">
              <a:lnSpc>
                <a:spcPct val="100000"/>
              </a:lnSpc>
              <a:spcBef>
                <a:spcPts val="550"/>
              </a:spcBef>
              <a:spcAft>
                <a:spcPts val="0"/>
              </a:spcAft>
              <a:buClrTx/>
              <a:buSzPct val="100000"/>
              <a:buFontTx/>
              <a:buNone/>
              <a:tabLst/>
              <a:defRPr sz="2200"/>
            </a:pPr>
            <a:endParaRPr kumimoji="0" sz="1600" b="0" i="0" u="none" strike="noStrike" kern="0" cap="none" spc="0" normalizeH="0" baseline="0" noProof="0" dirty="0">
              <a:ln>
                <a:noFill/>
              </a:ln>
              <a:effectLst/>
              <a:uLnTx/>
              <a:uFillTx/>
              <a:ea typeface="+mn-ea"/>
              <a:sym typeface="Avenir Book"/>
            </a:endParaRPr>
          </a:p>
        </p:txBody>
      </p:sp>
    </p:spTree>
    <p:extLst>
      <p:ext uri="{BB962C8B-B14F-4D97-AF65-F5344CB8AC3E}">
        <p14:creationId xmlns:p14="http://schemas.microsoft.com/office/powerpoint/2010/main" val="3147755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F0AEB4-2EBF-58C1-163C-EA70B884B3F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9336" y="358762"/>
            <a:ext cx="10988210" cy="5884848"/>
          </a:xfrm>
          <a:prstGeom prst="rect">
            <a:avLst/>
          </a:prstGeom>
          <a:ln w="22225">
            <a:noFill/>
          </a:ln>
        </p:spPr>
      </p:pic>
      <p:sp>
        <p:nvSpPr>
          <p:cNvPr id="42" name="Title 41">
            <a:extLst>
              <a:ext uri="{FF2B5EF4-FFF2-40B4-BE49-F238E27FC236}">
                <a16:creationId xmlns:a16="http://schemas.microsoft.com/office/drawing/2014/main" id="{3CD5BF67-9111-AEB6-B2A8-7F2E9F41B703}"/>
              </a:ext>
            </a:extLst>
          </p:cNvPr>
          <p:cNvSpPr>
            <a:spLocks noGrp="1"/>
          </p:cNvSpPr>
          <p:nvPr>
            <p:ph type="title"/>
          </p:nvPr>
        </p:nvSpPr>
        <p:spPr>
          <a:xfrm>
            <a:off x="230276" y="109027"/>
            <a:ext cx="11698372" cy="1065742"/>
          </a:xfrm>
        </p:spPr>
        <p:txBody>
          <a:bodyPr/>
          <a:lstStyle/>
          <a:p>
            <a:r>
              <a:rPr lang="en-GB" sz="2400" dirty="0"/>
              <a:t>CLIC input to the European Strategy for Particle Physics Update 2018-2020</a:t>
            </a:r>
          </a:p>
        </p:txBody>
      </p:sp>
      <p:sp>
        <p:nvSpPr>
          <p:cNvPr id="9" name="Slide Number Placeholder 8">
            <a:extLst>
              <a:ext uri="{FF2B5EF4-FFF2-40B4-BE49-F238E27FC236}">
                <a16:creationId xmlns:a16="http://schemas.microsoft.com/office/drawing/2014/main" id="{99789C06-FA3C-0B8D-C81A-7BBFB26ACBDF}"/>
              </a:ext>
            </a:extLst>
          </p:cNvPr>
          <p:cNvSpPr>
            <a:spLocks noGrp="1"/>
          </p:cNvSpPr>
          <p:nvPr>
            <p:ph type="sldNum" sz="quarter" idx="12"/>
          </p:nvPr>
        </p:nvSpPr>
        <p:spPr/>
        <p:txBody>
          <a:bodyPr/>
          <a:lstStyle/>
          <a:p>
            <a:fld id="{8830F25D-2BA7-46EE-99F1-DA6275CCAEDE}" type="slidenum">
              <a:rPr lang="en-CH" smtClean="0"/>
              <a:t>6</a:t>
            </a:fld>
            <a:endParaRPr lang="en-CH"/>
          </a:p>
        </p:txBody>
      </p:sp>
      <p:pic>
        <p:nvPicPr>
          <p:cNvPr id="1063" name="Picture 39">
            <a:extLst>
              <a:ext uri="{FF2B5EF4-FFF2-40B4-BE49-F238E27FC236}">
                <a16:creationId xmlns:a16="http://schemas.microsoft.com/office/drawing/2014/main" id="{65A6823F-F30C-1EBC-B02E-694E07EFD09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975850" y="606668"/>
            <a:ext cx="2216150"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 name="Picture 40">
            <a:extLst>
              <a:ext uri="{FF2B5EF4-FFF2-40B4-BE49-F238E27FC236}">
                <a16:creationId xmlns:a16="http://schemas.microsoft.com/office/drawing/2014/main" id="{FDACA65A-BF54-04EE-5BAD-874FA8653783}"/>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752184" y="684922"/>
            <a:ext cx="2279650" cy="331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7942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CLIC_SummaryYR2018_Cover_Size13.jpg" descr="CLIC_SummaryYR2018_Cover_Size13.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219" name="Slide Number"/>
          <p:cNvSpPr>
            <a:spLocks noGrp="1"/>
          </p:cNvSpPr>
          <p:nvPr>
            <p:ph type="sldNum" sz="quarter" idx="12"/>
          </p:nvPr>
        </p:nvSpPr>
        <p:spPr>
          <a:xfrm>
            <a:off x="9203732" y="6356350"/>
            <a:ext cx="2743200" cy="36512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86CB4B4D-7CA3-9044-876B-883B54F8677D}" type="slidenum">
              <a:rPr kumimoji="0" sz="1250" b="0" i="0" u="none" strike="noStrike" kern="0" cap="none" spc="0" normalizeH="0" baseline="0" noProof="0">
                <a:ln>
                  <a:noFill/>
                </a:ln>
                <a:solidFill>
                  <a:srgbClr val="FFFFFF"/>
                </a:solidFill>
                <a:effectLst/>
                <a:uLnTx/>
                <a:uFillTx/>
                <a:latin typeface="+mj-lt"/>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7</a:t>
            </a:fld>
            <a:endParaRPr kumimoji="0" sz="1250" b="0" i="0" u="none" strike="noStrike" kern="0" cap="none" spc="0" normalizeH="0" baseline="0" noProof="0">
              <a:ln>
                <a:noFill/>
              </a:ln>
              <a:solidFill>
                <a:srgbClr val="FFFFFF"/>
              </a:solidFill>
              <a:effectLst/>
              <a:uLnTx/>
              <a:uFillTx/>
              <a:latin typeface="+mj-lt"/>
              <a:sym typeface="Avenir Book"/>
            </a:endParaRPr>
          </a:p>
        </p:txBody>
      </p:sp>
      <p:sp>
        <p:nvSpPr>
          <p:cNvPr id="220" name="Rectangle"/>
          <p:cNvSpPr/>
          <p:nvPr/>
        </p:nvSpPr>
        <p:spPr>
          <a:xfrm>
            <a:off x="6663604" y="-4649"/>
            <a:ext cx="5486867" cy="6591525"/>
          </a:xfrm>
          <a:prstGeom prst="rect">
            <a:avLst/>
          </a:prstGeom>
          <a:gradFill>
            <a:gsLst>
              <a:gs pos="0">
                <a:srgbClr val="FFFFFF">
                  <a:alpha val="0"/>
                </a:srgbClr>
              </a:gs>
              <a:gs pos="23052">
                <a:srgbClr val="FFFFFF">
                  <a:alpha val="50000"/>
                </a:srgbClr>
              </a:gs>
              <a:gs pos="100000">
                <a:srgbClr val="FFFFFF"/>
              </a:gs>
            </a:gsLst>
            <a:lin ang="10800000"/>
          </a:gradFill>
          <a:ln w="12700">
            <a:noFill/>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Gill Sans"/>
              <a:sym typeface="Gill Sans"/>
            </a:endParaRPr>
          </a:p>
        </p:txBody>
      </p:sp>
      <p:pic>
        <p:nvPicPr>
          <p:cNvPr id="3" name="Picture 2">
            <a:extLst>
              <a:ext uri="{FF2B5EF4-FFF2-40B4-BE49-F238E27FC236}">
                <a16:creationId xmlns:a16="http://schemas.microsoft.com/office/drawing/2014/main" id="{B9CBDCC6-E15E-3AFF-2FCB-1D804303660F}"/>
              </a:ext>
            </a:extLst>
          </p:cNvPr>
          <p:cNvPicPr>
            <a:picLocks noChangeAspect="1"/>
          </p:cNvPicPr>
          <p:nvPr/>
        </p:nvPicPr>
        <p:blipFill>
          <a:blip r:embed="rId4"/>
          <a:srcRect t="43152" r="27275"/>
          <a:stretch/>
        </p:blipFill>
        <p:spPr>
          <a:xfrm>
            <a:off x="191343" y="534020"/>
            <a:ext cx="10729193" cy="5782645"/>
          </a:xfrm>
          <a:prstGeom prst="rect">
            <a:avLst/>
          </a:prstGeom>
        </p:spPr>
      </p:pic>
      <p:sp>
        <p:nvSpPr>
          <p:cNvPr id="2" name="Footer Placeholder 1">
            <a:extLst>
              <a:ext uri="{FF2B5EF4-FFF2-40B4-BE49-F238E27FC236}">
                <a16:creationId xmlns:a16="http://schemas.microsoft.com/office/drawing/2014/main" id="{6BC529BA-F1D8-C994-DDB0-8F52D007F6A5}"/>
              </a:ext>
            </a:extLst>
          </p:cNvPr>
          <p:cNvSpPr>
            <a:spLocks noGrp="1"/>
          </p:cNvSpPr>
          <p:nvPr>
            <p:ph type="ftr" sz="quarter" idx="11"/>
          </p:nvPr>
        </p:nvSpPr>
        <p:spPr>
          <a:xfrm>
            <a:off x="1115478" y="6356349"/>
            <a:ext cx="6572221" cy="365125"/>
          </a:xfrm>
        </p:spPr>
        <p:txBody>
          <a:bodyPr/>
          <a:lstStyle/>
          <a:p>
            <a:r>
              <a:rPr lang="en-US" dirty="0"/>
              <a:t>CLIC status and plans </a:t>
            </a:r>
          </a:p>
        </p:txBody>
      </p:sp>
    </p:spTree>
    <p:extLst>
      <p:ext uri="{BB962C8B-B14F-4D97-AF65-F5344CB8AC3E}">
        <p14:creationId xmlns:p14="http://schemas.microsoft.com/office/powerpoint/2010/main" val="4229599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9116D-CC62-BCE7-C328-062D7C061A0A}"/>
            </a:ext>
          </a:extLst>
        </p:cNvPr>
        <p:cNvGrpSpPr/>
        <p:nvPr/>
      </p:nvGrpSpPr>
      <p:grpSpPr>
        <a:xfrm>
          <a:off x="0" y="0"/>
          <a:ext cx="0" cy="0"/>
          <a:chOff x="0" y="0"/>
          <a:chExt cx="0" cy="0"/>
        </a:xfrm>
      </p:grpSpPr>
      <p:pic>
        <p:nvPicPr>
          <p:cNvPr id="218" name="CLIC_SummaryYR2018_Cover_Size13.jpg" descr="CLIC_SummaryYR2018_Cover_Size13.jpg">
            <a:extLst>
              <a:ext uri="{FF2B5EF4-FFF2-40B4-BE49-F238E27FC236}">
                <a16:creationId xmlns:a16="http://schemas.microsoft.com/office/drawing/2014/main" id="{AB14B750-6422-3545-4289-28094FCAC2B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807619" y="0"/>
            <a:ext cx="5385242" cy="6582228"/>
          </a:xfrm>
          <a:prstGeom prst="rect">
            <a:avLst/>
          </a:prstGeom>
          <a:ln w="12700">
            <a:miter lim="400000"/>
          </a:ln>
        </p:spPr>
      </p:pic>
      <p:sp>
        <p:nvSpPr>
          <p:cNvPr id="219" name="Slide Number">
            <a:extLst>
              <a:ext uri="{FF2B5EF4-FFF2-40B4-BE49-F238E27FC236}">
                <a16:creationId xmlns:a16="http://schemas.microsoft.com/office/drawing/2014/main" id="{738C2233-24C0-6A0A-2975-B24678D45FCE}"/>
              </a:ext>
            </a:extLst>
          </p:cNvPr>
          <p:cNvSpPr>
            <a:spLocks noGrp="1"/>
          </p:cNvSpPr>
          <p:nvPr>
            <p:ph type="sldNum" sz="quarter" idx="12"/>
          </p:nvPr>
        </p:nvSpPr>
        <p:spPr>
          <a:xfrm>
            <a:off x="9203732" y="6356350"/>
            <a:ext cx="2743200" cy="36512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410766" rtl="0" eaLnBrk="1" fontAlgn="auto" latinLnBrk="0" hangingPunct="0">
              <a:lnSpc>
                <a:spcPct val="100000"/>
              </a:lnSpc>
              <a:spcBef>
                <a:spcPts val="0"/>
              </a:spcBef>
              <a:spcAft>
                <a:spcPts val="0"/>
              </a:spcAft>
              <a:buClrTx/>
              <a:buSzTx/>
              <a:buFontTx/>
              <a:buNone/>
              <a:tabLst/>
              <a:defRPr/>
            </a:pPr>
            <a:fld id="{86CB4B4D-7CA3-9044-876B-883B54F8677D}" type="slidenum">
              <a:rPr kumimoji="0" sz="1250" b="0" i="0" u="none" strike="noStrike" kern="0" cap="none" spc="0" normalizeH="0" baseline="0" noProof="0">
                <a:ln>
                  <a:noFill/>
                </a:ln>
                <a:solidFill>
                  <a:srgbClr val="FFFFFF"/>
                </a:solidFill>
                <a:effectLst/>
                <a:uLnTx/>
                <a:uFillTx/>
                <a:latin typeface="+mj-lt"/>
                <a:sym typeface="Avenir Book"/>
              </a:rPr>
              <a:pPr marL="0" marR="0" lvl="0" indent="0" algn="ctr" defTabSz="410766" rtl="0" eaLnBrk="1" fontAlgn="auto" latinLnBrk="0" hangingPunct="0">
                <a:lnSpc>
                  <a:spcPct val="100000"/>
                </a:lnSpc>
                <a:spcBef>
                  <a:spcPts val="0"/>
                </a:spcBef>
                <a:spcAft>
                  <a:spcPts val="0"/>
                </a:spcAft>
                <a:buClrTx/>
                <a:buSzTx/>
                <a:buFontTx/>
                <a:buNone/>
                <a:tabLst/>
                <a:defRPr/>
              </a:pPr>
              <a:t>8</a:t>
            </a:fld>
            <a:endParaRPr kumimoji="0" sz="1250" b="0" i="0" u="none" strike="noStrike" kern="0" cap="none" spc="0" normalizeH="0" baseline="0" noProof="0">
              <a:ln>
                <a:noFill/>
              </a:ln>
              <a:solidFill>
                <a:srgbClr val="FFFFFF"/>
              </a:solidFill>
              <a:effectLst/>
              <a:uLnTx/>
              <a:uFillTx/>
              <a:latin typeface="+mj-lt"/>
              <a:sym typeface="Avenir Book"/>
            </a:endParaRPr>
          </a:p>
        </p:txBody>
      </p:sp>
      <p:sp>
        <p:nvSpPr>
          <p:cNvPr id="220" name="Rectangle">
            <a:extLst>
              <a:ext uri="{FF2B5EF4-FFF2-40B4-BE49-F238E27FC236}">
                <a16:creationId xmlns:a16="http://schemas.microsoft.com/office/drawing/2014/main" id="{C8207AFA-4BD8-41EF-6106-965889075763}"/>
              </a:ext>
            </a:extLst>
          </p:cNvPr>
          <p:cNvSpPr/>
          <p:nvPr/>
        </p:nvSpPr>
        <p:spPr>
          <a:xfrm>
            <a:off x="6663604" y="-4649"/>
            <a:ext cx="5486867" cy="6591525"/>
          </a:xfrm>
          <a:prstGeom prst="rect">
            <a:avLst/>
          </a:prstGeom>
          <a:gradFill>
            <a:gsLst>
              <a:gs pos="0">
                <a:srgbClr val="FFFFFF">
                  <a:alpha val="0"/>
                </a:srgbClr>
              </a:gs>
              <a:gs pos="23052">
                <a:srgbClr val="FFFFFF">
                  <a:alpha val="50000"/>
                </a:srgbClr>
              </a:gs>
              <a:gs pos="100000">
                <a:srgbClr val="FFFFFF"/>
              </a:gs>
            </a:gsLst>
            <a:lin ang="10800000"/>
          </a:gradFill>
          <a:ln w="12700">
            <a:noFill/>
            <a:miter lim="400000"/>
          </a:ln>
        </p:spPr>
        <p:txBody>
          <a:bodyPr lIns="35719" tIns="35719" rIns="35719" bIns="35719" anchor="ctr"/>
          <a:lstStyle/>
          <a:p>
            <a:pPr marL="0" marR="0" lvl="0" indent="0" algn="ctr" defTabSz="410766" rtl="0" eaLnBrk="1" fontAlgn="auto" latinLnBrk="0" hangingPunct="0">
              <a:lnSpc>
                <a:spcPct val="100000"/>
              </a:lnSpc>
              <a:spcBef>
                <a:spcPts val="0"/>
              </a:spcBef>
              <a:spcAft>
                <a:spcPts val="0"/>
              </a:spcAft>
              <a:buClrTx/>
              <a:buSzTx/>
              <a:buFontTx/>
              <a:buNone/>
              <a:tabLst/>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kumimoji="0" sz="28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cs typeface="Gill Sans"/>
              <a:sym typeface="Gill Sans"/>
            </a:endParaRPr>
          </a:p>
        </p:txBody>
      </p:sp>
      <p:sp>
        <p:nvSpPr>
          <p:cNvPr id="24" name="Text Placeholder 2">
            <a:extLst>
              <a:ext uri="{FF2B5EF4-FFF2-40B4-BE49-F238E27FC236}">
                <a16:creationId xmlns:a16="http://schemas.microsoft.com/office/drawing/2014/main" id="{21F0A545-ACEF-727B-C28C-B71D018919E9}"/>
              </a:ext>
            </a:extLst>
          </p:cNvPr>
          <p:cNvSpPr txBox="1">
            <a:spLocks/>
          </p:cNvSpPr>
          <p:nvPr/>
        </p:nvSpPr>
        <p:spPr>
          <a:xfrm>
            <a:off x="398927" y="633308"/>
            <a:ext cx="6366301" cy="4883924"/>
          </a:xfrm>
          <a:prstGeom prst="rect">
            <a:avLst/>
          </a:prstGeom>
          <a:solidFill>
            <a:schemeClr val="bg1"/>
          </a:solidFill>
        </p:spPr>
        <p:txBody>
          <a:bodyPr/>
          <a:lst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a:lstStyle>
          <a:p>
            <a:pPr marL="90488" indent="0">
              <a:buNone/>
              <a:defRPr/>
            </a:pPr>
            <a:r>
              <a:rPr kumimoji="0" lang="en-US" sz="2400" b="0" u="none" strike="noStrike" kern="1200" cap="none" spc="0" normalizeH="0" baseline="0" noProof="0" dirty="0">
                <a:ln>
                  <a:noFill/>
                </a:ln>
                <a:solidFill>
                  <a:srgbClr val="000000"/>
                </a:solidFill>
                <a:effectLst/>
                <a:uLnTx/>
                <a:uFillTx/>
                <a:latin typeface="+mj-lt"/>
                <a:cs typeface="Gill Sans"/>
              </a:rPr>
              <a:t>Several </a:t>
            </a:r>
            <a:r>
              <a:rPr kumimoji="0" lang="en-US" sz="2400" b="0" u="none" strike="noStrike" kern="1200" cap="none" spc="0" normalizeH="0" baseline="0" noProof="0" dirty="0" err="1">
                <a:ln>
                  <a:noFill/>
                </a:ln>
                <a:solidFill>
                  <a:srgbClr val="000000"/>
                </a:solidFill>
                <a:effectLst/>
                <a:uLnTx/>
                <a:uFillTx/>
                <a:latin typeface="+mj-lt"/>
                <a:cs typeface="Gill Sans"/>
              </a:rPr>
              <a:t>LoIs</a:t>
            </a:r>
            <a:r>
              <a:rPr kumimoji="0" lang="en-US" sz="2400" b="0" u="none" strike="noStrike" kern="1200" cap="none" spc="0" normalizeH="0" baseline="0" noProof="0" dirty="0">
                <a:ln>
                  <a:noFill/>
                </a:ln>
                <a:solidFill>
                  <a:srgbClr val="000000"/>
                </a:solidFill>
                <a:effectLst/>
                <a:uLnTx/>
                <a:uFillTx/>
                <a:latin typeface="+mj-lt"/>
                <a:cs typeface="Gill Sans"/>
              </a:rPr>
              <a:t> </a:t>
            </a:r>
            <a:r>
              <a:rPr lang="en-US" sz="2400" dirty="0">
                <a:solidFill>
                  <a:srgbClr val="000000"/>
                </a:solidFill>
                <a:latin typeface="+mj-lt"/>
                <a:cs typeface="Gill Sans"/>
              </a:rPr>
              <a:t>were </a:t>
            </a:r>
            <a:r>
              <a:rPr kumimoji="0" lang="en-US" sz="2400" b="0" u="none" strike="noStrike" kern="1200" cap="none" spc="0" normalizeH="0" baseline="0" noProof="0" dirty="0">
                <a:ln>
                  <a:noFill/>
                </a:ln>
                <a:solidFill>
                  <a:srgbClr val="000000"/>
                </a:solidFill>
                <a:effectLst/>
                <a:uLnTx/>
                <a:uFillTx/>
                <a:latin typeface="+mj-lt"/>
                <a:cs typeface="Gill Sans"/>
              </a:rPr>
              <a:t>submitted on behalf of CLIC and </a:t>
            </a:r>
            <a:r>
              <a:rPr kumimoji="0" lang="en-US" sz="2400" b="0" u="none" strike="noStrike" kern="1200" cap="none" spc="0" normalizeH="0" baseline="0" noProof="0" dirty="0" err="1">
                <a:ln>
                  <a:noFill/>
                </a:ln>
                <a:solidFill>
                  <a:srgbClr val="000000"/>
                </a:solidFill>
                <a:effectLst/>
                <a:uLnTx/>
                <a:uFillTx/>
                <a:latin typeface="+mj-lt"/>
                <a:cs typeface="Gill Sans"/>
              </a:rPr>
              <a:t>CLICdp</a:t>
            </a:r>
            <a:r>
              <a:rPr kumimoji="0" lang="en-US" sz="2400" b="0" u="none" strike="noStrike" kern="1200" cap="none" spc="0" normalizeH="0" baseline="0" noProof="0" dirty="0">
                <a:ln>
                  <a:noFill/>
                </a:ln>
                <a:solidFill>
                  <a:srgbClr val="000000"/>
                </a:solidFill>
                <a:effectLst/>
                <a:uLnTx/>
                <a:uFillTx/>
                <a:latin typeface="+mj-lt"/>
                <a:cs typeface="Gill Sans"/>
              </a:rPr>
              <a:t> to the Snowmass process: </a:t>
            </a:r>
            <a:endParaRPr lang="en-US" sz="2400" dirty="0">
              <a:solidFill>
                <a:srgbClr val="000000"/>
              </a:solidFill>
              <a:latin typeface="+mj-lt"/>
              <a:cs typeface="Gill Sans"/>
            </a:endParaRPr>
          </a:p>
          <a:p>
            <a:pPr marL="376238" indent="-285750">
              <a:defRPr/>
            </a:pPr>
            <a:r>
              <a:rPr kumimoji="0" lang="en-US" sz="1800" b="0" u="none" strike="noStrike" kern="1200" cap="none" spc="0" normalizeH="0" baseline="0" noProof="0" dirty="0">
                <a:ln>
                  <a:noFill/>
                </a:ln>
                <a:solidFill>
                  <a:srgbClr val="000000"/>
                </a:solidFill>
                <a:effectLst/>
                <a:uLnTx/>
                <a:uFillTx/>
                <a:latin typeface="+mj-lt"/>
                <a:cs typeface="Gill Sans"/>
              </a:rPr>
              <a:t>The CLIC accelerator study: </a:t>
            </a:r>
            <a:r>
              <a:rPr kumimoji="0" lang="en-US" sz="1800" b="0" u="none" strike="noStrike" kern="1200" cap="none" spc="0" normalizeH="0" baseline="0" noProof="0" dirty="0">
                <a:ln>
                  <a:noFill/>
                </a:ln>
                <a:solidFill>
                  <a:srgbClr val="000000"/>
                </a:solidFill>
                <a:effectLst/>
                <a:uLnTx/>
                <a:uFillTx/>
                <a:latin typeface="+mj-lt"/>
                <a:cs typeface="Gill Sans"/>
                <a:hlinkClick r:id="rId4"/>
              </a:rPr>
              <a:t>Link</a:t>
            </a:r>
            <a:r>
              <a:rPr kumimoji="0" lang="en-US" sz="1800" b="0" u="none" strike="noStrike" kern="1200" cap="none" spc="0" normalizeH="0" baseline="0" noProof="0" dirty="0">
                <a:ln>
                  <a:noFill/>
                </a:ln>
                <a:solidFill>
                  <a:srgbClr val="000000"/>
                </a:solidFill>
                <a:effectLst/>
                <a:uLnTx/>
                <a:uFillTx/>
                <a:latin typeface="+mj-lt"/>
                <a:cs typeface="Gill Sans"/>
              </a:rPr>
              <a:t> </a:t>
            </a:r>
          </a:p>
          <a:p>
            <a:pPr marL="376238" indent="-285750">
              <a:defRPr/>
            </a:pPr>
            <a:r>
              <a:rPr kumimoji="0" lang="en-US" sz="1800" b="0" u="none" strike="noStrike" kern="1200" cap="none" spc="0" normalizeH="0" baseline="0" noProof="0" dirty="0">
                <a:ln>
                  <a:noFill/>
                </a:ln>
                <a:solidFill>
                  <a:srgbClr val="000000"/>
                </a:solidFill>
                <a:effectLst/>
                <a:uLnTx/>
                <a:uFillTx/>
                <a:latin typeface="+mj-lt"/>
                <a:cs typeface="Gill Sans"/>
              </a:rPr>
              <a:t>Beam-dynamics focused on very high energies: </a:t>
            </a:r>
            <a:r>
              <a:rPr kumimoji="0" lang="en-US" sz="1800" b="0" u="none" strike="noStrike" kern="1200" cap="none" spc="0" normalizeH="0" baseline="0" noProof="0" dirty="0">
                <a:ln>
                  <a:noFill/>
                </a:ln>
                <a:solidFill>
                  <a:srgbClr val="000000"/>
                </a:solidFill>
                <a:effectLst/>
                <a:uLnTx/>
                <a:uFillTx/>
                <a:latin typeface="+mj-lt"/>
                <a:cs typeface="Gill Sans"/>
                <a:hlinkClick r:id="rId5"/>
              </a:rPr>
              <a:t>Link</a:t>
            </a:r>
            <a:r>
              <a:rPr kumimoji="0" lang="en-US" sz="1800" b="0" u="none" strike="noStrike" kern="1200" cap="none" spc="0" normalizeH="0" baseline="0" noProof="0" dirty="0">
                <a:ln>
                  <a:noFill/>
                </a:ln>
                <a:solidFill>
                  <a:srgbClr val="000000"/>
                </a:solidFill>
                <a:effectLst/>
                <a:uLnTx/>
                <a:uFillTx/>
                <a:latin typeface="+mj-lt"/>
                <a:cs typeface="Gill Sans"/>
              </a:rPr>
              <a:t> </a:t>
            </a:r>
          </a:p>
          <a:p>
            <a:pPr marL="376238" indent="-285750">
              <a:defRPr/>
            </a:pPr>
            <a:r>
              <a:rPr kumimoji="0" lang="en-US" sz="1800" b="0" u="none" strike="noStrike" kern="1200" cap="none" spc="0" normalizeH="0" baseline="0" noProof="0" dirty="0">
                <a:ln>
                  <a:noFill/>
                </a:ln>
                <a:solidFill>
                  <a:srgbClr val="000000"/>
                </a:solidFill>
                <a:effectLst/>
                <a:uLnTx/>
                <a:uFillTx/>
                <a:latin typeface="+mj-lt"/>
                <a:cs typeface="Gill Sans"/>
              </a:rPr>
              <a:t>The physics potential: </a:t>
            </a:r>
            <a:r>
              <a:rPr kumimoji="0" lang="en-US" sz="1800" b="0" u="none" strike="noStrike" kern="1200" cap="none" spc="0" normalizeH="0" baseline="0" noProof="0" dirty="0">
                <a:ln>
                  <a:noFill/>
                </a:ln>
                <a:solidFill>
                  <a:srgbClr val="000000"/>
                </a:solidFill>
                <a:effectLst/>
                <a:uLnTx/>
                <a:uFillTx/>
                <a:latin typeface="+mj-lt"/>
                <a:cs typeface="Gill Sans"/>
                <a:hlinkClick r:id="rId6"/>
              </a:rPr>
              <a:t>Link</a:t>
            </a:r>
            <a:endParaRPr kumimoji="0" lang="en-US" sz="1800" b="0" u="none" strike="noStrike" kern="1200" cap="none" spc="0" normalizeH="0" baseline="0" noProof="0" dirty="0">
              <a:ln>
                <a:noFill/>
              </a:ln>
              <a:solidFill>
                <a:srgbClr val="000000"/>
              </a:solidFill>
              <a:effectLst/>
              <a:uLnTx/>
              <a:uFillTx/>
              <a:latin typeface="+mj-lt"/>
              <a:cs typeface="Gill Sans"/>
            </a:endParaRPr>
          </a:p>
          <a:p>
            <a:pPr marL="376238" indent="-285750">
              <a:defRPr/>
            </a:pPr>
            <a:r>
              <a:rPr kumimoji="0" lang="en-US" sz="1800" b="0" u="none" strike="noStrike" kern="1200" cap="none" spc="0" normalizeH="0" baseline="0" noProof="0" dirty="0">
                <a:ln>
                  <a:noFill/>
                </a:ln>
                <a:solidFill>
                  <a:srgbClr val="000000"/>
                </a:solidFill>
                <a:effectLst/>
                <a:uLnTx/>
                <a:uFillTx/>
                <a:latin typeface="+mj-lt"/>
                <a:cs typeface="Gill Sans"/>
              </a:rPr>
              <a:t>The detector: </a:t>
            </a:r>
            <a:r>
              <a:rPr kumimoji="0" lang="en-US" sz="1800" b="0" u="none" strike="noStrike" kern="1200" cap="none" spc="0" normalizeH="0" baseline="0" noProof="0" dirty="0">
                <a:ln>
                  <a:noFill/>
                </a:ln>
                <a:solidFill>
                  <a:srgbClr val="000000"/>
                </a:solidFill>
                <a:effectLst/>
                <a:uLnTx/>
                <a:uFillTx/>
                <a:latin typeface="+mj-lt"/>
                <a:cs typeface="Gill Sans"/>
                <a:hlinkClick r:id="rId7"/>
              </a:rPr>
              <a:t>Link</a:t>
            </a:r>
            <a:endParaRPr kumimoji="0" lang="en-US" sz="1800" b="0" u="none" strike="noStrike" kern="1200" cap="none" spc="0" normalizeH="0" baseline="0" noProof="0" dirty="0">
              <a:ln>
                <a:noFill/>
              </a:ln>
              <a:solidFill>
                <a:srgbClr val="000000"/>
              </a:solidFill>
              <a:effectLst/>
              <a:uLnTx/>
              <a:uFillTx/>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lang="en-US" sz="2800" i="1" dirty="0">
              <a:solidFill>
                <a:srgbClr val="000000"/>
              </a:solidFill>
              <a:latin typeface="+mj-lt"/>
              <a:cs typeface="Gill Sans"/>
            </a:endParaRPr>
          </a:p>
          <a:p>
            <a:pPr marL="90488" marR="0" lvl="0" indent="68263" defTabSz="456697" rtl="0" eaLnBrk="1" fontAlgn="auto" latinLnBrk="0" hangingPunct="1">
              <a:lnSpc>
                <a:spcPct val="100000"/>
              </a:lnSpc>
              <a:spcBef>
                <a:spcPts val="0"/>
              </a:spcBef>
              <a:spcAft>
                <a:spcPts val="0"/>
              </a:spcAft>
              <a:buClrTx/>
              <a:buSzTx/>
              <a:buFont typeface="Arial"/>
              <a:buNone/>
              <a:tabLst/>
              <a:defRPr/>
            </a:pPr>
            <a:endParaRPr kumimoji="0" lang="en-US" sz="2800" b="0" u="none" strike="noStrike" kern="1200" cap="none" spc="0" normalizeH="0" baseline="0" noProof="0" dirty="0">
              <a:ln>
                <a:noFill/>
              </a:ln>
              <a:solidFill>
                <a:srgbClr val="000000"/>
              </a:solidFill>
              <a:effectLst/>
              <a:uLnTx/>
              <a:uFillTx/>
              <a:latin typeface="+mj-lt"/>
              <a:cs typeface="Gill Sans"/>
            </a:endParaRPr>
          </a:p>
          <a:p>
            <a:pPr marL="90488" marR="0" lvl="0" indent="68263" defTabSz="456697" rtl="0" eaLnBrk="1" fontAlgn="auto" latinLnBrk="0" hangingPunct="1">
              <a:lnSpc>
                <a:spcPct val="100000"/>
              </a:lnSpc>
              <a:spcBef>
                <a:spcPts val="0"/>
              </a:spcBef>
              <a:spcAft>
                <a:spcPts val="0"/>
              </a:spcAft>
              <a:buClrTx/>
              <a:buSzTx/>
              <a:buFont typeface="Arial"/>
              <a:buNone/>
              <a:tabLst/>
              <a:defRPr/>
            </a:pPr>
            <a:r>
              <a:rPr kumimoji="0" lang="en-US" sz="2800" b="0" u="none" strike="noStrike" kern="1200" cap="none" spc="0" normalizeH="0" baseline="0" noProof="0" dirty="0">
                <a:ln>
                  <a:noFill/>
                </a:ln>
                <a:solidFill>
                  <a:srgbClr val="000000"/>
                </a:solidFill>
                <a:effectLst/>
                <a:uLnTx/>
                <a:uFillTx/>
                <a:latin typeface="+mj-lt"/>
                <a:cs typeface="Gill Sans"/>
              </a:rPr>
              <a:t>Snowmass white paper (most </a:t>
            </a:r>
          </a:p>
          <a:p>
            <a:pPr marL="90488" marR="0" lvl="0" indent="68263" defTabSz="456697" rtl="0" eaLnBrk="1" fontAlgn="auto" latinLnBrk="0" hangingPunct="1">
              <a:lnSpc>
                <a:spcPct val="100000"/>
              </a:lnSpc>
              <a:spcBef>
                <a:spcPts val="0"/>
              </a:spcBef>
              <a:spcAft>
                <a:spcPts val="0"/>
              </a:spcAft>
              <a:buClrTx/>
              <a:buSzTx/>
              <a:buFont typeface="Arial"/>
              <a:buNone/>
              <a:tabLst/>
              <a:defRPr/>
            </a:pPr>
            <a:r>
              <a:rPr kumimoji="0" lang="en-US" sz="2800" b="0" u="none" strike="noStrike" kern="1200" cap="none" spc="0" normalizeH="0" baseline="0" noProof="0" dirty="0">
                <a:ln>
                  <a:noFill/>
                </a:ln>
                <a:solidFill>
                  <a:srgbClr val="000000"/>
                </a:solidFill>
                <a:effectLst/>
                <a:uLnTx/>
                <a:uFillTx/>
                <a:latin typeface="+mj-lt"/>
                <a:cs typeface="Gill Sans"/>
              </a:rPr>
              <a:t>recent overview):</a:t>
            </a:r>
          </a:p>
          <a:p>
            <a:pPr marL="90488" lvl="0" indent="68263">
              <a:spcBef>
                <a:spcPts val="0"/>
              </a:spcBef>
              <a:buNone/>
              <a:defRPr/>
            </a:pPr>
            <a:r>
              <a:rPr lang="en-US" sz="2800" dirty="0">
                <a:latin typeface="+mj-lt"/>
                <a:hlinkClick r:id="rId8"/>
              </a:rPr>
              <a:t>https://arxiv.org/abs/2203.09186</a:t>
            </a:r>
            <a:endParaRPr lang="en-US" sz="2800" dirty="0">
              <a:latin typeface="+mj-lt"/>
            </a:endParaRPr>
          </a:p>
          <a:p>
            <a:pPr marL="90488" lvl="0" indent="68263">
              <a:spcBef>
                <a:spcPts val="0"/>
              </a:spcBef>
              <a:buNone/>
              <a:defRPr/>
            </a:pPr>
            <a:endParaRPr lang="en-US" sz="2800" dirty="0">
              <a:latin typeface="+mj-lt"/>
            </a:endParaRPr>
          </a:p>
          <a:p>
            <a:pPr marL="90488" lvl="0" indent="68263" algn="ctr">
              <a:spcBef>
                <a:spcPts val="0"/>
              </a:spcBef>
              <a:buNone/>
              <a:defRPr/>
            </a:pPr>
            <a:endParaRPr kumimoji="0" lang="en-US" sz="2800" b="0" i="1" u="none" strike="noStrike" kern="1200" cap="none" spc="0" normalizeH="0" baseline="0" noProof="0" dirty="0">
              <a:ln>
                <a:noFill/>
              </a:ln>
              <a:solidFill>
                <a:srgbClr val="000000"/>
              </a:solidFill>
              <a:effectLst/>
              <a:uLnTx/>
              <a:uFillTx/>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lang="en-US" sz="2800" i="1" dirty="0">
              <a:solidFill>
                <a:srgbClr val="000000"/>
              </a:solidFill>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kumimoji="0" lang="en-US" sz="2800" b="0" i="1" u="none" strike="noStrike" kern="1200" cap="none" spc="0" normalizeH="0" baseline="0" noProof="0" dirty="0">
              <a:ln>
                <a:noFill/>
              </a:ln>
              <a:solidFill>
                <a:srgbClr val="000000"/>
              </a:solidFill>
              <a:effectLst/>
              <a:uLnTx/>
              <a:uFillTx/>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lang="en-US" sz="2800" i="1" dirty="0">
              <a:solidFill>
                <a:srgbClr val="000000"/>
              </a:solidFill>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kumimoji="0" lang="en-US" sz="2800" b="0" i="1" u="none" strike="noStrike" kern="1200" cap="none" spc="0" normalizeH="0" baseline="0" noProof="0" dirty="0">
              <a:ln>
                <a:noFill/>
              </a:ln>
              <a:solidFill>
                <a:srgbClr val="000000"/>
              </a:solidFill>
              <a:effectLst/>
              <a:uLnTx/>
              <a:uFillTx/>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lang="en-US" sz="2800" i="1" dirty="0">
              <a:solidFill>
                <a:srgbClr val="000000"/>
              </a:solidFill>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endParaRPr kumimoji="0" lang="en-US" sz="2800" b="0" i="1" u="none" strike="noStrike" kern="1200" cap="none" spc="0" normalizeH="0" baseline="0" noProof="0" dirty="0">
              <a:ln>
                <a:noFill/>
              </a:ln>
              <a:solidFill>
                <a:srgbClr val="000000"/>
              </a:solidFill>
              <a:effectLst/>
              <a:uLnTx/>
              <a:uFillTx/>
              <a:latin typeface="+mj-lt"/>
              <a:cs typeface="Gill Sans"/>
            </a:endParaRPr>
          </a:p>
          <a:p>
            <a:pPr marL="90488" marR="0" lvl="0" indent="68263" algn="ctr" defTabSz="456697" rtl="0" eaLnBrk="1" fontAlgn="auto" latinLnBrk="0" hangingPunct="1">
              <a:lnSpc>
                <a:spcPct val="100000"/>
              </a:lnSpc>
              <a:spcBef>
                <a:spcPts val="0"/>
              </a:spcBef>
              <a:spcAft>
                <a:spcPts val="0"/>
              </a:spcAft>
              <a:buClrTx/>
              <a:buSzTx/>
              <a:buFont typeface="Arial"/>
              <a:buNone/>
              <a:tabLst/>
              <a:defRPr/>
            </a:pPr>
            <a:br>
              <a:rPr kumimoji="0" lang="en-US" sz="2000" b="0" i="0" u="none" strike="noStrike" kern="1200" cap="none" spc="0" normalizeH="0" baseline="0" noProof="0" dirty="0">
                <a:ln>
                  <a:noFill/>
                </a:ln>
                <a:solidFill>
                  <a:srgbClr val="000000"/>
                </a:solidFill>
                <a:effectLst/>
                <a:uLnTx/>
                <a:uFillTx/>
                <a:latin typeface="+mj-lt"/>
                <a:cs typeface="Gill Sans"/>
              </a:rPr>
            </a:br>
            <a:endParaRPr kumimoji="0" lang="en-US" sz="2000" b="0" i="0" u="none" strike="noStrike" kern="1200" cap="none" spc="0" normalizeH="0" baseline="0" noProof="0" dirty="0">
              <a:ln>
                <a:noFill/>
              </a:ln>
              <a:solidFill>
                <a:srgbClr val="000000"/>
              </a:solidFill>
              <a:effectLst/>
              <a:uLnTx/>
              <a:uFillTx/>
              <a:latin typeface="+mj-lt"/>
              <a:cs typeface="Gill Sans"/>
            </a:endParaRPr>
          </a:p>
        </p:txBody>
      </p:sp>
      <p:pic>
        <p:nvPicPr>
          <p:cNvPr id="28" name="Picture 27">
            <a:extLst>
              <a:ext uri="{FF2B5EF4-FFF2-40B4-BE49-F238E27FC236}">
                <a16:creationId xmlns:a16="http://schemas.microsoft.com/office/drawing/2014/main" id="{AC955C9A-6EBB-C01C-FC17-28414A96C70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32104" y="1395255"/>
            <a:ext cx="3998050" cy="4817472"/>
          </a:xfrm>
          <a:prstGeom prst="rect">
            <a:avLst/>
          </a:prstGeom>
        </p:spPr>
      </p:pic>
      <p:sp>
        <p:nvSpPr>
          <p:cNvPr id="29" name="TextBox 28">
            <a:extLst>
              <a:ext uri="{FF2B5EF4-FFF2-40B4-BE49-F238E27FC236}">
                <a16:creationId xmlns:a16="http://schemas.microsoft.com/office/drawing/2014/main" id="{08D577CD-520C-F85F-7E34-D2C03E2FF2C2}"/>
              </a:ext>
            </a:extLst>
          </p:cNvPr>
          <p:cNvSpPr txBox="1"/>
          <p:nvPr/>
        </p:nvSpPr>
        <p:spPr>
          <a:xfrm>
            <a:off x="2007365" y="5517232"/>
            <a:ext cx="3521032" cy="5751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0"/>
              </a:spcBef>
              <a:spcAft>
                <a:spcPts val="0"/>
              </a:spcAft>
              <a:buClrTx/>
              <a:buSzTx/>
              <a:buFontTx/>
              <a:buNone/>
              <a:tabLst/>
            </a:pPr>
            <a:r>
              <a:rPr kumimoji="0" lang="en-CH" sz="1400" b="0" u="none" strike="noStrike" cap="none" spc="0" normalizeH="0" baseline="0" dirty="0">
                <a:ln>
                  <a:noFill/>
                </a:ln>
                <a:solidFill>
                  <a:srgbClr val="000000"/>
                </a:solidFill>
                <a:effectLst/>
                <a:uFillTx/>
                <a:latin typeface="+mj-lt"/>
                <a:ea typeface="Avenir Book"/>
                <a:cs typeface="Avenir Book"/>
                <a:sym typeface="Avenir Book"/>
              </a:rPr>
              <a:t>Broadly speaking: “Updated accelerator part of 2018 Summary Report”  </a:t>
            </a:r>
          </a:p>
        </p:txBody>
      </p:sp>
      <p:sp>
        <p:nvSpPr>
          <p:cNvPr id="2" name="Footer Placeholder 1">
            <a:extLst>
              <a:ext uri="{FF2B5EF4-FFF2-40B4-BE49-F238E27FC236}">
                <a16:creationId xmlns:a16="http://schemas.microsoft.com/office/drawing/2014/main" id="{A416F122-DEF3-F89E-6891-24B47C4055B2}"/>
              </a:ext>
            </a:extLst>
          </p:cNvPr>
          <p:cNvSpPr>
            <a:spLocks noGrp="1"/>
          </p:cNvSpPr>
          <p:nvPr>
            <p:ph type="ftr" sz="quarter" idx="11"/>
          </p:nvPr>
        </p:nvSpPr>
        <p:spPr>
          <a:xfrm>
            <a:off x="1115478" y="6356349"/>
            <a:ext cx="6572221" cy="365125"/>
          </a:xfrm>
        </p:spPr>
        <p:txBody>
          <a:bodyPr/>
          <a:lstStyle/>
          <a:p>
            <a:r>
              <a:rPr lang="en-US" dirty="0"/>
              <a:t>CLIC status and plans </a:t>
            </a:r>
          </a:p>
        </p:txBody>
      </p:sp>
    </p:spTree>
    <p:extLst>
      <p:ext uri="{BB962C8B-B14F-4D97-AF65-F5344CB8AC3E}">
        <p14:creationId xmlns:p14="http://schemas.microsoft.com/office/powerpoint/2010/main" val="1691442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8B13690-E9D1-C655-AE6E-141FC3F5DFA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674113" y="1142208"/>
            <a:ext cx="7254535" cy="5023096"/>
          </a:xfrm>
          <a:prstGeom prst="rect">
            <a:avLst/>
          </a:prstGeom>
        </p:spPr>
      </p:pic>
      <p:sp>
        <p:nvSpPr>
          <p:cNvPr id="212" name="Slide Number"/>
          <p:cNvSpPr>
            <a:spLocks noGrp="1"/>
          </p:cNvSpPr>
          <p:nvPr>
            <p:ph type="sldNum" sz="quarter" idx="1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9</a:t>
            </a:fld>
            <a:endParaRPr kern="0">
              <a:latin typeface="Avenir Book"/>
              <a:sym typeface="Avenir Book"/>
            </a:endParaRPr>
          </a:p>
        </p:txBody>
      </p:sp>
      <p:sp>
        <p:nvSpPr>
          <p:cNvPr id="7" name="Rectangle 6">
            <a:extLst>
              <a:ext uri="{FF2B5EF4-FFF2-40B4-BE49-F238E27FC236}">
                <a16:creationId xmlns:a16="http://schemas.microsoft.com/office/drawing/2014/main" id="{4A46AC94-1EE5-1F55-B209-29B2D667D6CE}"/>
              </a:ext>
            </a:extLst>
          </p:cNvPr>
          <p:cNvSpPr/>
          <p:nvPr/>
        </p:nvSpPr>
        <p:spPr>
          <a:xfrm>
            <a:off x="-816768" y="188995"/>
            <a:ext cx="11453440" cy="584775"/>
          </a:xfrm>
          <a:prstGeom prst="rect">
            <a:avLst/>
          </a:prstGeom>
        </p:spPr>
        <p:txBody>
          <a:bodyPr wrap="square">
            <a:spAutoFit/>
          </a:bodyPr>
          <a:lstStyle/>
          <a:p>
            <a:pPr algn="ctr"/>
            <a:r>
              <a:rPr lang="en-US" altLang="en-US" sz="3200" dirty="0">
                <a:solidFill>
                  <a:schemeClr val="accent1"/>
                </a:solidFill>
                <a:latin typeface="+mj-lt"/>
                <a:ea typeface="ＭＳ Ｐゴシック" charset="-128"/>
              </a:rPr>
              <a:t>CLIC from 380 GeV to 3 </a:t>
            </a:r>
            <a:r>
              <a:rPr lang="en-US" altLang="en-US" sz="3200" dirty="0" err="1">
                <a:solidFill>
                  <a:schemeClr val="accent1"/>
                </a:solidFill>
                <a:latin typeface="+mj-lt"/>
                <a:ea typeface="ＭＳ Ｐゴシック" charset="-128"/>
              </a:rPr>
              <a:t>TeV</a:t>
            </a:r>
            <a:endParaRPr lang="en-US" sz="3200" dirty="0">
              <a:solidFill>
                <a:schemeClr val="accent1"/>
              </a:solidFill>
              <a:latin typeface="+mj-lt"/>
            </a:endParaRPr>
          </a:p>
        </p:txBody>
      </p:sp>
      <p:pic>
        <p:nvPicPr>
          <p:cNvPr id="2" name="CLIC_complex_380gev_wlogo.pdf" descr="CLIC_complex_380gev_wlogo.pdf">
            <a:extLst>
              <a:ext uri="{FF2B5EF4-FFF2-40B4-BE49-F238E27FC236}">
                <a16:creationId xmlns:a16="http://schemas.microsoft.com/office/drawing/2014/main" id="{7BAF8AFB-7995-0F13-5453-3FEC3B993FAE}"/>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27591" y="1025306"/>
            <a:ext cx="4251262" cy="2403694"/>
          </a:xfrm>
          <a:prstGeom prst="rect">
            <a:avLst/>
          </a:prstGeom>
          <a:ln w="12700">
            <a:miter lim="400000"/>
          </a:ln>
        </p:spPr>
      </p:pic>
      <p:pic>
        <p:nvPicPr>
          <p:cNvPr id="3" name="CLIC_complex_3tev_wlogo.pdf" descr="CLIC_complex_3tev_wlogo.pdf">
            <a:extLst>
              <a:ext uri="{FF2B5EF4-FFF2-40B4-BE49-F238E27FC236}">
                <a16:creationId xmlns:a16="http://schemas.microsoft.com/office/drawing/2014/main" id="{F067469A-A439-1A17-5E85-034A6ED7544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4870" y="3625835"/>
            <a:ext cx="4227350" cy="2495584"/>
          </a:xfrm>
          <a:prstGeom prst="rect">
            <a:avLst/>
          </a:prstGeom>
          <a:ln w="12700">
            <a:miter lim="400000"/>
          </a:ln>
        </p:spPr>
      </p:pic>
    </p:spTree>
    <p:extLst>
      <p:ext uri="{BB962C8B-B14F-4D97-AF65-F5344CB8AC3E}">
        <p14:creationId xmlns:p14="http://schemas.microsoft.com/office/powerpoint/2010/main" val="237261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1_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37274</TotalTime>
  <Words>3030</Words>
  <Application>Microsoft Office PowerPoint</Application>
  <PresentationFormat>Widescreen</PresentationFormat>
  <Paragraphs>446</Paragraphs>
  <Slides>44</Slides>
  <Notes>35</Notes>
  <HiddenSlides>0</HiddenSlides>
  <MMClips>1</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44</vt:i4>
      </vt:variant>
    </vt:vector>
  </HeadingPairs>
  <TitlesOfParts>
    <vt:vector size="59" baseType="lpstr">
      <vt:lpstr>-apple-system</vt:lpstr>
      <vt:lpstr>Arial</vt:lpstr>
      <vt:lpstr>Avenir Book</vt:lpstr>
      <vt:lpstr>Avenir Light</vt:lpstr>
      <vt:lpstr>Calibri</vt:lpstr>
      <vt:lpstr>Cambria Math</vt:lpstr>
      <vt:lpstr>Gill Sans</vt:lpstr>
      <vt:lpstr>Lato</vt:lpstr>
      <vt:lpstr>MJXc-TeX-main-R</vt:lpstr>
      <vt:lpstr>MJXc-TeX-math-I</vt:lpstr>
      <vt:lpstr>PT Sans</vt:lpstr>
      <vt:lpstr>Roboto Light</vt:lpstr>
      <vt:lpstr>Wingdings</vt:lpstr>
      <vt:lpstr>Office Theme</vt:lpstr>
      <vt:lpstr>1_Office Theme</vt:lpstr>
      <vt:lpstr>Status of CLIC and C3  </vt:lpstr>
      <vt:lpstr>OUTLINE</vt:lpstr>
      <vt:lpstr>PowerPoint Presentation</vt:lpstr>
      <vt:lpstr>PowerPoint Presentation</vt:lpstr>
      <vt:lpstr>PowerPoint Presentation</vt:lpstr>
      <vt:lpstr>CLIC input to the European Strategy for Particle Physics Update 2018-2020</vt:lpstr>
      <vt:lpstr>PowerPoint Presentation</vt:lpstr>
      <vt:lpstr>PowerPoint Presentation</vt:lpstr>
      <vt:lpstr>PowerPoint Presentation</vt:lpstr>
      <vt:lpstr>PowerPoint Presentation</vt:lpstr>
      <vt:lpstr>Further magnet developments</vt:lpstr>
      <vt:lpstr>New RF prototypes</vt:lpstr>
      <vt:lpstr>Status on alignment technologies </vt:lpstr>
      <vt:lpstr>On-going and recent CLIC studies</vt:lpstr>
      <vt:lpstr>On-going and recent CLIC studies</vt:lpstr>
      <vt:lpstr>X-band RF technology readiness</vt:lpstr>
      <vt:lpstr>X-band RF technology readiness</vt:lpstr>
      <vt:lpstr>PowerPoint Presentation</vt:lpstr>
      <vt:lpstr>On-going and recent CLIC studies</vt:lpstr>
      <vt:lpstr>Improved Luminosity. D. Schulte</vt:lpstr>
      <vt:lpstr>Proposal for a new Optimised Layout</vt:lpstr>
      <vt:lpstr>Two IR Design</vt:lpstr>
      <vt:lpstr>On-going and recent CLIC studies</vt:lpstr>
      <vt:lpstr>Power savings I. </vt:lpstr>
      <vt:lpstr>Power savings I</vt:lpstr>
      <vt:lpstr>Sustainability: Life Cycle Assessment (LCA)  </vt:lpstr>
      <vt:lpstr>PowerPoint Presentation</vt:lpstr>
      <vt:lpstr>The CLIC ESPP update – I   </vt:lpstr>
      <vt:lpstr>The CLIC ESPP update - II </vt:lpstr>
      <vt:lpstr>CLIC will be presented for ESPP update</vt:lpstr>
      <vt:lpstr>RF Power for </vt:lpstr>
      <vt:lpstr>Breakthrough in the Performance of RF Accelerators</vt:lpstr>
      <vt:lpstr>Cryo-Copper: Enabling Efficient High-Gradient Operation </vt:lpstr>
      <vt:lpstr>           Accelerator Complex</vt:lpstr>
      <vt:lpstr>           Table of Parameters</vt:lpstr>
      <vt:lpstr>The Complete C3 Demonstrator</vt:lpstr>
      <vt:lpstr>Ongoing R&amp;D</vt:lpstr>
      <vt:lpstr>Alignment and Vibrations</vt:lpstr>
      <vt:lpstr>Beam Dynamics and Luminosity Studies</vt:lpstr>
      <vt:lpstr>Single Cell Cryogenic High Gradient Tests</vt:lpstr>
      <vt:lpstr>75XP Series Klystrons as RF sources for C3</vt:lpstr>
      <vt:lpstr>First prototype 75XP4 is under construction now</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Steinar Stapnes</dc:creator>
  <cp:lastModifiedBy>Nuria Catalan Lasheras</cp:lastModifiedBy>
  <cp:revision>237</cp:revision>
  <cp:lastPrinted>2025-01-13T15:47:44Z</cp:lastPrinted>
  <dcterms:created xsi:type="dcterms:W3CDTF">2023-01-21T14:55:59Z</dcterms:created>
  <dcterms:modified xsi:type="dcterms:W3CDTF">2025-01-14T01:55:40Z</dcterms:modified>
</cp:coreProperties>
</file>