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8.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9.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11.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12.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13.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4.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5.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6.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17.xml" ContentType="application/vnd.openxmlformats-officedocument.theme+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theme/theme18.xml" ContentType="application/vnd.openxmlformats-officedocument.theme+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19.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theme/theme20.xml" ContentType="application/vnd.openxmlformats-officedocument.theme+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theme/theme21.xml" ContentType="application/vnd.openxmlformats-officedocument.theme+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theme/theme22.xml" ContentType="application/vnd.openxmlformats-officedocument.theme+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theme/theme23.xml" ContentType="application/vnd.openxmlformats-officedocument.theme+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 id="2147483697" r:id="rId5"/>
    <p:sldMasterId id="2147483828" r:id="rId6"/>
    <p:sldMasterId id="2147483865" r:id="rId7"/>
    <p:sldMasterId id="2147483936" r:id="rId8"/>
    <p:sldMasterId id="2147483966" r:id="rId9"/>
    <p:sldMasterId id="2147484004" r:id="rId10"/>
    <p:sldMasterId id="2147484029" r:id="rId11"/>
    <p:sldMasterId id="2147484054" r:id="rId12"/>
    <p:sldMasterId id="2147484079" r:id="rId13"/>
    <p:sldMasterId id="2147484112" r:id="rId14"/>
    <p:sldMasterId id="2147484150" r:id="rId15"/>
    <p:sldMasterId id="2147484158" r:id="rId16"/>
    <p:sldMasterId id="2147484172" r:id="rId17"/>
    <p:sldMasterId id="2147484186" r:id="rId18"/>
    <p:sldMasterId id="2147484206" r:id="rId19"/>
    <p:sldMasterId id="2147484218" r:id="rId20"/>
    <p:sldMasterId id="2147484227" r:id="rId21"/>
    <p:sldMasterId id="2147484241" r:id="rId22"/>
    <p:sldMasterId id="2147484255" r:id="rId23"/>
    <p:sldMasterId id="2147484263" r:id="rId24"/>
    <p:sldMasterId id="2147484285" r:id="rId25"/>
    <p:sldMasterId id="2147484292" r:id="rId26"/>
    <p:sldMasterId id="2147484328" r:id="rId27"/>
  </p:sldMasterIdLst>
  <p:notesMasterIdLst>
    <p:notesMasterId r:id="rId88"/>
  </p:notesMasterIdLst>
  <p:sldIdLst>
    <p:sldId id="4619" r:id="rId28"/>
    <p:sldId id="2798" r:id="rId29"/>
    <p:sldId id="4645" r:id="rId30"/>
    <p:sldId id="4567" r:id="rId31"/>
    <p:sldId id="4564" r:id="rId32"/>
    <p:sldId id="2754" r:id="rId33"/>
    <p:sldId id="4774" r:id="rId34"/>
    <p:sldId id="4758" r:id="rId35"/>
    <p:sldId id="4693" r:id="rId36"/>
    <p:sldId id="4777" r:id="rId37"/>
    <p:sldId id="4778" r:id="rId38"/>
    <p:sldId id="4673" r:id="rId39"/>
    <p:sldId id="4772" r:id="rId40"/>
    <p:sldId id="4773" r:id="rId41"/>
    <p:sldId id="2884" r:id="rId42"/>
    <p:sldId id="4739" r:id="rId43"/>
    <p:sldId id="4710" r:id="rId44"/>
    <p:sldId id="4708" r:id="rId45"/>
    <p:sldId id="4534" r:id="rId46"/>
    <p:sldId id="4634" r:id="rId47"/>
    <p:sldId id="4700" r:id="rId48"/>
    <p:sldId id="4741" r:id="rId49"/>
    <p:sldId id="4695" r:id="rId50"/>
    <p:sldId id="4738" r:id="rId51"/>
    <p:sldId id="257" r:id="rId52"/>
    <p:sldId id="4742" r:id="rId53"/>
    <p:sldId id="4776" r:id="rId54"/>
    <p:sldId id="4775" r:id="rId55"/>
    <p:sldId id="4779" r:id="rId56"/>
    <p:sldId id="4651" r:id="rId57"/>
    <p:sldId id="4789" r:id="rId58"/>
    <p:sldId id="4513" r:id="rId59"/>
    <p:sldId id="4785" r:id="rId60"/>
    <p:sldId id="4784" r:id="rId61"/>
    <p:sldId id="4786" r:id="rId62"/>
    <p:sldId id="4701" r:id="rId63"/>
    <p:sldId id="4788" r:id="rId64"/>
    <p:sldId id="4783" r:id="rId65"/>
    <p:sldId id="4792" r:id="rId66"/>
    <p:sldId id="4787" r:id="rId67"/>
    <p:sldId id="4790" r:id="rId68"/>
    <p:sldId id="4740" r:id="rId69"/>
    <p:sldId id="4791" r:id="rId70"/>
    <p:sldId id="4668" r:id="rId71"/>
    <p:sldId id="4793" r:id="rId72"/>
    <p:sldId id="1830" r:id="rId73"/>
    <p:sldId id="1829" r:id="rId74"/>
    <p:sldId id="1831" r:id="rId75"/>
    <p:sldId id="1832" r:id="rId76"/>
    <p:sldId id="4794" r:id="rId77"/>
    <p:sldId id="4795" r:id="rId78"/>
    <p:sldId id="4757" r:id="rId79"/>
    <p:sldId id="4555" r:id="rId80"/>
    <p:sldId id="314" r:id="rId81"/>
    <p:sldId id="4643" r:id="rId82"/>
    <p:sldId id="4769" r:id="rId83"/>
    <p:sldId id="4753" r:id="rId84"/>
    <p:sldId id="4751" r:id="rId85"/>
    <p:sldId id="4771" r:id="rId86"/>
    <p:sldId id="258" r:id="rId87"/>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FG" lastIdx="1" clrIdx="0">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0070C0"/>
    <a:srgbClr val="DDDDDD"/>
    <a:srgbClr val="FF0000"/>
    <a:srgbClr val="0000CC"/>
    <a:srgbClr val="F8F8F8"/>
    <a:srgbClr val="CFD5EA"/>
    <a:srgbClr val="A1A4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43" autoAdjust="0"/>
    <p:restoredTop sz="91938" autoAdjust="0"/>
  </p:normalViewPr>
  <p:slideViewPr>
    <p:cSldViewPr snapToGrid="0" showGuides="1">
      <p:cViewPr>
        <p:scale>
          <a:sx n="89" d="100"/>
          <a:sy n="89" d="100"/>
        </p:scale>
        <p:origin x="224" y="72"/>
      </p:cViewPr>
      <p:guideLst>
        <p:guide orient="horz" pos="2137"/>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3.xml"/><Relationship Id="rId21" Type="http://schemas.openxmlformats.org/officeDocument/2006/relationships/slideMaster" Target="slideMasters/slideMaster18.xml"/><Relationship Id="rId42" Type="http://schemas.openxmlformats.org/officeDocument/2006/relationships/slide" Target="slides/slide15.xml"/><Relationship Id="rId47" Type="http://schemas.openxmlformats.org/officeDocument/2006/relationships/slide" Target="slides/slide20.xml"/><Relationship Id="rId63" Type="http://schemas.openxmlformats.org/officeDocument/2006/relationships/slide" Target="slides/slide36.xml"/><Relationship Id="rId68" Type="http://schemas.openxmlformats.org/officeDocument/2006/relationships/slide" Target="slides/slide41.xml"/><Relationship Id="rId84" Type="http://schemas.openxmlformats.org/officeDocument/2006/relationships/slide" Target="slides/slide57.xml"/><Relationship Id="rId89" Type="http://schemas.openxmlformats.org/officeDocument/2006/relationships/commentAuthors" Target="commentAuthors.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5.xml"/><Relationship Id="rId37" Type="http://schemas.openxmlformats.org/officeDocument/2006/relationships/slide" Target="slides/slide10.xml"/><Relationship Id="rId53" Type="http://schemas.openxmlformats.org/officeDocument/2006/relationships/slide" Target="slides/slide26.xml"/><Relationship Id="rId58" Type="http://schemas.openxmlformats.org/officeDocument/2006/relationships/slide" Target="slides/slide31.xml"/><Relationship Id="rId74" Type="http://schemas.openxmlformats.org/officeDocument/2006/relationships/slide" Target="slides/slide47.xml"/><Relationship Id="rId79" Type="http://schemas.openxmlformats.org/officeDocument/2006/relationships/slide" Target="slides/slide52.xml"/><Relationship Id="rId5" Type="http://schemas.openxmlformats.org/officeDocument/2006/relationships/slideMaster" Target="slideMasters/slideMaster2.xml"/><Relationship Id="rId90" Type="http://schemas.openxmlformats.org/officeDocument/2006/relationships/presProps" Target="presProps.xml"/><Relationship Id="rId22" Type="http://schemas.openxmlformats.org/officeDocument/2006/relationships/slideMaster" Target="slideMasters/slideMaster19.xml"/><Relationship Id="rId27" Type="http://schemas.openxmlformats.org/officeDocument/2006/relationships/slideMaster" Target="slideMasters/slideMaster24.xml"/><Relationship Id="rId43" Type="http://schemas.openxmlformats.org/officeDocument/2006/relationships/slide" Target="slides/slide16.xml"/><Relationship Id="rId48" Type="http://schemas.openxmlformats.org/officeDocument/2006/relationships/slide" Target="slides/slide21.xml"/><Relationship Id="rId64" Type="http://schemas.openxmlformats.org/officeDocument/2006/relationships/slide" Target="slides/slide37.xml"/><Relationship Id="rId69" Type="http://schemas.openxmlformats.org/officeDocument/2006/relationships/slide" Target="slides/slide42.xml"/><Relationship Id="rId8" Type="http://schemas.openxmlformats.org/officeDocument/2006/relationships/slideMaster" Target="slideMasters/slideMaster5.xml"/><Relationship Id="rId51" Type="http://schemas.openxmlformats.org/officeDocument/2006/relationships/slide" Target="slides/slide24.xml"/><Relationship Id="rId72" Type="http://schemas.openxmlformats.org/officeDocument/2006/relationships/slide" Target="slides/slide45.xml"/><Relationship Id="rId80" Type="http://schemas.openxmlformats.org/officeDocument/2006/relationships/slide" Target="slides/slide53.xml"/><Relationship Id="rId85" Type="http://schemas.openxmlformats.org/officeDocument/2006/relationships/slide" Target="slides/slide58.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Master" Target="slideMasters/slideMaster22.xml"/><Relationship Id="rId33" Type="http://schemas.openxmlformats.org/officeDocument/2006/relationships/slide" Target="slides/slide6.xml"/><Relationship Id="rId38" Type="http://schemas.openxmlformats.org/officeDocument/2006/relationships/slide" Target="slides/slide11.xml"/><Relationship Id="rId46" Type="http://schemas.openxmlformats.org/officeDocument/2006/relationships/slide" Target="slides/slide19.xml"/><Relationship Id="rId59" Type="http://schemas.openxmlformats.org/officeDocument/2006/relationships/slide" Target="slides/slide32.xml"/><Relationship Id="rId67" Type="http://schemas.openxmlformats.org/officeDocument/2006/relationships/slide" Target="slides/slide40.xml"/><Relationship Id="rId20" Type="http://schemas.openxmlformats.org/officeDocument/2006/relationships/slideMaster" Target="slideMasters/slideMaster17.xml"/><Relationship Id="rId41" Type="http://schemas.openxmlformats.org/officeDocument/2006/relationships/slide" Target="slides/slide14.xml"/><Relationship Id="rId54" Type="http://schemas.openxmlformats.org/officeDocument/2006/relationships/slide" Target="slides/slide27.xml"/><Relationship Id="rId62" Type="http://schemas.openxmlformats.org/officeDocument/2006/relationships/slide" Target="slides/slide35.xml"/><Relationship Id="rId70" Type="http://schemas.openxmlformats.org/officeDocument/2006/relationships/slide" Target="slides/slide43.xml"/><Relationship Id="rId75" Type="http://schemas.openxmlformats.org/officeDocument/2006/relationships/slide" Target="slides/slide48.xml"/><Relationship Id="rId83" Type="http://schemas.openxmlformats.org/officeDocument/2006/relationships/slide" Target="slides/slide56.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 Target="slides/slide1.xml"/><Relationship Id="rId36" Type="http://schemas.openxmlformats.org/officeDocument/2006/relationships/slide" Target="slides/slide9.xml"/><Relationship Id="rId49" Type="http://schemas.openxmlformats.org/officeDocument/2006/relationships/slide" Target="slides/slide22.xml"/><Relationship Id="rId57" Type="http://schemas.openxmlformats.org/officeDocument/2006/relationships/slide" Target="slides/slide30.xml"/><Relationship Id="rId10" Type="http://schemas.openxmlformats.org/officeDocument/2006/relationships/slideMaster" Target="slideMasters/slideMaster7.xml"/><Relationship Id="rId31" Type="http://schemas.openxmlformats.org/officeDocument/2006/relationships/slide" Target="slides/slide4.xml"/><Relationship Id="rId44" Type="http://schemas.openxmlformats.org/officeDocument/2006/relationships/slide" Target="slides/slide17.xml"/><Relationship Id="rId52" Type="http://schemas.openxmlformats.org/officeDocument/2006/relationships/slide" Target="slides/slide25.xml"/><Relationship Id="rId60" Type="http://schemas.openxmlformats.org/officeDocument/2006/relationships/slide" Target="slides/slide33.xml"/><Relationship Id="rId65" Type="http://schemas.openxmlformats.org/officeDocument/2006/relationships/slide" Target="slides/slide38.xml"/><Relationship Id="rId73" Type="http://schemas.openxmlformats.org/officeDocument/2006/relationships/slide" Target="slides/slide46.xml"/><Relationship Id="rId78" Type="http://schemas.openxmlformats.org/officeDocument/2006/relationships/slide" Target="slides/slide51.xml"/><Relationship Id="rId81" Type="http://schemas.openxmlformats.org/officeDocument/2006/relationships/slide" Target="slides/slide54.xml"/><Relationship Id="rId86" Type="http://schemas.openxmlformats.org/officeDocument/2006/relationships/slide" Target="slides/slide59.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12.xml"/><Relationship Id="rId34" Type="http://schemas.openxmlformats.org/officeDocument/2006/relationships/slide" Target="slides/slide7.xml"/><Relationship Id="rId50" Type="http://schemas.openxmlformats.org/officeDocument/2006/relationships/slide" Target="slides/slide23.xml"/><Relationship Id="rId55" Type="http://schemas.openxmlformats.org/officeDocument/2006/relationships/slide" Target="slides/slide28.xml"/><Relationship Id="rId76" Type="http://schemas.openxmlformats.org/officeDocument/2006/relationships/slide" Target="slides/slide49.xml"/><Relationship Id="rId7" Type="http://schemas.openxmlformats.org/officeDocument/2006/relationships/slideMaster" Target="slideMasters/slideMaster4.xml"/><Relationship Id="rId71" Type="http://schemas.openxmlformats.org/officeDocument/2006/relationships/slide" Target="slides/slide44.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 Target="slides/slide2.xml"/><Relationship Id="rId24" Type="http://schemas.openxmlformats.org/officeDocument/2006/relationships/slideMaster" Target="slideMasters/slideMaster21.xml"/><Relationship Id="rId40" Type="http://schemas.openxmlformats.org/officeDocument/2006/relationships/slide" Target="slides/slide13.xml"/><Relationship Id="rId45" Type="http://schemas.openxmlformats.org/officeDocument/2006/relationships/slide" Target="slides/slide18.xml"/><Relationship Id="rId66" Type="http://schemas.openxmlformats.org/officeDocument/2006/relationships/slide" Target="slides/slide39.xml"/><Relationship Id="rId87" Type="http://schemas.openxmlformats.org/officeDocument/2006/relationships/slide" Target="slides/slide60.xml"/><Relationship Id="rId61" Type="http://schemas.openxmlformats.org/officeDocument/2006/relationships/slide" Target="slides/slide34.xml"/><Relationship Id="rId82" Type="http://schemas.openxmlformats.org/officeDocument/2006/relationships/slide" Target="slides/slide55.xml"/><Relationship Id="rId19" Type="http://schemas.openxmlformats.org/officeDocument/2006/relationships/slideMaster" Target="slideMasters/slideMaster16.xml"/><Relationship Id="rId14" Type="http://schemas.openxmlformats.org/officeDocument/2006/relationships/slideMaster" Target="slideMasters/slideMaster11.xml"/><Relationship Id="rId30" Type="http://schemas.openxmlformats.org/officeDocument/2006/relationships/slide" Target="slides/slide3.xml"/><Relationship Id="rId35" Type="http://schemas.openxmlformats.org/officeDocument/2006/relationships/slide" Target="slides/slide8.xml"/><Relationship Id="rId56" Type="http://schemas.openxmlformats.org/officeDocument/2006/relationships/slide" Target="slides/slide29.xml"/><Relationship Id="rId77"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3236" tIns="46619" rIns="93236" bIns="46619"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3236" tIns="46619" rIns="93236" bIns="46619" rtlCol="0"/>
          <a:lstStyle>
            <a:lvl1pPr algn="r">
              <a:defRPr sz="1200"/>
            </a:lvl1pPr>
          </a:lstStyle>
          <a:p>
            <a:fld id="{E374726B-3D21-49D0-9176-2C240B866C98}" type="datetimeFigureOut">
              <a:rPr lang="en-GB" smtClean="0"/>
              <a:t>13/01/2025</a:t>
            </a:fld>
            <a:endParaRPr lang="en-GB"/>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3236" tIns="46619" rIns="93236" bIns="46619" rtlCol="0" anchor="ctr"/>
          <a:lstStyle/>
          <a:p>
            <a:endParaRPr lang="en-GB"/>
          </a:p>
        </p:txBody>
      </p:sp>
      <p:sp>
        <p:nvSpPr>
          <p:cNvPr id="5" name="Notes Placeholder 4"/>
          <p:cNvSpPr>
            <a:spLocks noGrp="1"/>
          </p:cNvSpPr>
          <p:nvPr>
            <p:ph type="body" sz="quarter" idx="3"/>
          </p:nvPr>
        </p:nvSpPr>
        <p:spPr>
          <a:xfrm>
            <a:off x="679768" y="4751221"/>
            <a:ext cx="5438140" cy="3887361"/>
          </a:xfrm>
          <a:prstGeom prst="rect">
            <a:avLst/>
          </a:prstGeom>
        </p:spPr>
        <p:txBody>
          <a:bodyPr vert="horz" lIns="93236" tIns="46619" rIns="93236" bIns="4661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3236" tIns="46619" rIns="93236" bIns="46619"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3236" tIns="46619" rIns="93236" bIns="46619" rtlCol="0" anchor="b"/>
          <a:lstStyle>
            <a:lvl1pPr algn="r">
              <a:defRPr sz="12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am doing this talk on behalf of the FCC collaboration and the FCC Innovation Design Study team.</a:t>
            </a:r>
          </a:p>
          <a:p>
            <a:r>
              <a:rPr lang="en-US" dirty="0"/>
              <a:t>Last year Michelangelo present the FCC project including the physics aspects, this year I will present the accelerator and engineering aspects only.</a:t>
            </a:r>
          </a:p>
          <a:p>
            <a:r>
              <a:rPr lang="en-US" dirty="0"/>
              <a:t>I will introduce the current framework and the ESPPU, after I will present the civil engineering aspects, followed by accelerator and accelerator technologies and finally the collaboration aspects.</a:t>
            </a:r>
          </a:p>
        </p:txBody>
      </p:sp>
      <p:sp>
        <p:nvSpPr>
          <p:cNvPr id="4" name="Slide Number Placeholder 3"/>
          <p:cNvSpPr>
            <a:spLocks noGrp="1"/>
          </p:cNvSpPr>
          <p:nvPr>
            <p:ph type="sldNum" sz="quarter" idx="5"/>
          </p:nvPr>
        </p:nvSpPr>
        <p:spPr/>
        <p:txBody>
          <a:bodyPr/>
          <a:lstStyle/>
          <a:p>
            <a:fld id="{4C5D6558-31F6-4E13-8AD0-A2680585A939}" type="slidenum">
              <a:rPr lang="en-GB" smtClean="0"/>
              <a:t>1</a:t>
            </a:fld>
            <a:endParaRPr lang="en-GB"/>
          </a:p>
        </p:txBody>
      </p:sp>
    </p:spTree>
    <p:extLst>
      <p:ext uri="{BB962C8B-B14F-4D97-AF65-F5344CB8AC3E}">
        <p14:creationId xmlns:p14="http://schemas.microsoft.com/office/powerpoint/2010/main" val="814555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reminder of the timeline for the next update of the ESPPU.</a:t>
            </a:r>
          </a:p>
        </p:txBody>
      </p:sp>
      <p:sp>
        <p:nvSpPr>
          <p:cNvPr id="4" name="Slide Number Placeholder 3"/>
          <p:cNvSpPr>
            <a:spLocks noGrp="1"/>
          </p:cNvSpPr>
          <p:nvPr>
            <p:ph type="sldNum" sz="quarter" idx="5"/>
          </p:nvPr>
        </p:nvSpPr>
        <p:spPr/>
        <p:txBody>
          <a:bodyPr/>
          <a:lstStyle/>
          <a:p>
            <a:fld id="{4C5D6558-31F6-4E13-8AD0-A2680585A939}" type="slidenum">
              <a:rPr lang="en-GB" smtClean="0"/>
              <a:t>10</a:t>
            </a:fld>
            <a:endParaRPr lang="en-GB"/>
          </a:p>
        </p:txBody>
      </p:sp>
    </p:spTree>
    <p:extLst>
      <p:ext uri="{BB962C8B-B14F-4D97-AF65-F5344CB8AC3E}">
        <p14:creationId xmlns:p14="http://schemas.microsoft.com/office/powerpoint/2010/main" val="35560145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next 2 years the plan is to complete the main detailed technical studies (pre-TDR) to prepare the input for a final decision.</a:t>
            </a:r>
          </a:p>
          <a:p>
            <a:r>
              <a:rPr lang="en-US" dirty="0"/>
              <a:t>This pre-TDR has to developed the civil engineering as well as the technical components.</a:t>
            </a:r>
          </a:p>
        </p:txBody>
      </p:sp>
      <p:sp>
        <p:nvSpPr>
          <p:cNvPr id="4" name="Slide Number Placeholder 3"/>
          <p:cNvSpPr>
            <a:spLocks noGrp="1"/>
          </p:cNvSpPr>
          <p:nvPr>
            <p:ph type="sldNum" sz="quarter" idx="5"/>
          </p:nvPr>
        </p:nvSpPr>
        <p:spPr/>
        <p:txBody>
          <a:bodyPr/>
          <a:lstStyle/>
          <a:p>
            <a:fld id="{4C5D6558-31F6-4E13-8AD0-A2680585A939}" type="slidenum">
              <a:rPr lang="en-GB" smtClean="0"/>
              <a:t>11</a:t>
            </a:fld>
            <a:endParaRPr lang="en-GB"/>
          </a:p>
        </p:txBody>
      </p:sp>
    </p:spTree>
    <p:extLst>
      <p:ext uri="{BB962C8B-B14F-4D97-AF65-F5344CB8AC3E}">
        <p14:creationId xmlns:p14="http://schemas.microsoft.com/office/powerpoint/2010/main" val="262910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civil engineering point of view the layout has been optimized between more that 100 possibilities, taken into account different factors as: geology, surface constrains, environment, infrastructure, machine performance,....</a:t>
            </a:r>
          </a:p>
          <a:p>
            <a:r>
              <a:rPr lang="en-US" dirty="0"/>
              <a:t>The PA31 has been chosen. </a:t>
            </a:r>
          </a:p>
        </p:txBody>
      </p:sp>
      <p:sp>
        <p:nvSpPr>
          <p:cNvPr id="4" name="Slide Number Placeholder 3"/>
          <p:cNvSpPr>
            <a:spLocks noGrp="1"/>
          </p:cNvSpPr>
          <p:nvPr>
            <p:ph type="sldNum" sz="quarter" idx="5"/>
          </p:nvPr>
        </p:nvSpPr>
        <p:spPr/>
        <p:txBody>
          <a:bodyPr/>
          <a:lstStyle/>
          <a:p>
            <a:fld id="{4C5D6558-31F6-4E13-8AD0-A2680585A939}" type="slidenum">
              <a:rPr lang="en-GB" smtClean="0"/>
              <a:t>12</a:t>
            </a:fld>
            <a:endParaRPr lang="en-GB"/>
          </a:p>
        </p:txBody>
      </p:sp>
    </p:spTree>
    <p:extLst>
      <p:ext uri="{BB962C8B-B14F-4D97-AF65-F5344CB8AC3E}">
        <p14:creationId xmlns:p14="http://schemas.microsoft.com/office/powerpoint/2010/main" val="1846977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Infrastructires</a:t>
            </a:r>
            <a:r>
              <a:rPr lang="en-US" dirty="0"/>
              <a:t> as road and power supplies has been checked and needs evaluated.</a:t>
            </a:r>
          </a:p>
        </p:txBody>
      </p:sp>
      <p:sp>
        <p:nvSpPr>
          <p:cNvPr id="4" name="Slide Number Placeholder 3"/>
          <p:cNvSpPr>
            <a:spLocks noGrp="1"/>
          </p:cNvSpPr>
          <p:nvPr>
            <p:ph type="sldNum" sz="quarter" idx="5"/>
          </p:nvPr>
        </p:nvSpPr>
        <p:spPr/>
        <p:txBody>
          <a:bodyPr/>
          <a:lstStyle/>
          <a:p>
            <a:fld id="{4C5D6558-31F6-4E13-8AD0-A2680585A939}" type="slidenum">
              <a:rPr lang="en-GB" smtClean="0"/>
              <a:t>13</a:t>
            </a:fld>
            <a:endParaRPr lang="en-GB"/>
          </a:p>
        </p:txBody>
      </p:sp>
    </p:spTree>
    <p:extLst>
      <p:ext uri="{BB962C8B-B14F-4D97-AF65-F5344CB8AC3E}">
        <p14:creationId xmlns:p14="http://schemas.microsoft.com/office/powerpoint/2010/main" val="2403029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Meeting with the different </a:t>
            </a:r>
            <a:r>
              <a:rPr lang="en-US" dirty="0" err="1"/>
              <a:t>municipilaties</a:t>
            </a:r>
            <a:r>
              <a:rPr lang="en-US" dirty="0"/>
              <a:t> concerned in France and Switzerland has been realized.</a:t>
            </a:r>
          </a:p>
          <a:p>
            <a:r>
              <a:rPr lang="en-US" dirty="0"/>
              <a:t>In summary the project is well received and the work is ongoing.</a:t>
            </a:r>
          </a:p>
        </p:txBody>
      </p:sp>
      <p:sp>
        <p:nvSpPr>
          <p:cNvPr id="4" name="Slide Number Placeholder 3"/>
          <p:cNvSpPr>
            <a:spLocks noGrp="1"/>
          </p:cNvSpPr>
          <p:nvPr>
            <p:ph type="sldNum" sz="quarter" idx="5"/>
          </p:nvPr>
        </p:nvSpPr>
        <p:spPr/>
        <p:txBody>
          <a:bodyPr/>
          <a:lstStyle/>
          <a:p>
            <a:fld id="{4C5D6558-31F6-4E13-8AD0-A2680585A939}" type="slidenum">
              <a:rPr lang="en-GB" smtClean="0"/>
              <a:t>14</a:t>
            </a:fld>
            <a:endParaRPr lang="en-GB"/>
          </a:p>
        </p:txBody>
      </p:sp>
    </p:spTree>
    <p:extLst>
      <p:ext uri="{BB962C8B-B14F-4D97-AF65-F5344CB8AC3E}">
        <p14:creationId xmlns:p14="http://schemas.microsoft.com/office/powerpoint/2010/main" val="97439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Geological studies has been pursued to identify the issues, the PA31 chosen is well suited for low risk construction tunnel</a:t>
            </a:r>
          </a:p>
        </p:txBody>
      </p:sp>
      <p:sp>
        <p:nvSpPr>
          <p:cNvPr id="4" name="Slide Number Placeholder 3"/>
          <p:cNvSpPr>
            <a:spLocks noGrp="1"/>
          </p:cNvSpPr>
          <p:nvPr>
            <p:ph type="sldNum" sz="quarter" idx="5"/>
          </p:nvPr>
        </p:nvSpPr>
        <p:spPr/>
        <p:txBody>
          <a:bodyPr/>
          <a:lstStyle/>
          <a:p>
            <a:fld id="{4C5D6558-31F6-4E13-8AD0-A2680585A939}" type="slidenum">
              <a:rPr lang="en-GB" smtClean="0"/>
              <a:t>15</a:t>
            </a:fld>
            <a:endParaRPr lang="en-GB"/>
          </a:p>
        </p:txBody>
      </p:sp>
    </p:spTree>
    <p:extLst>
      <p:ext uri="{BB962C8B-B14F-4D97-AF65-F5344CB8AC3E}">
        <p14:creationId xmlns:p14="http://schemas.microsoft.com/office/powerpoint/2010/main" val="3881578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5pPr>
            <a:lvl6pPr marL="2444503"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6pPr>
            <a:lvl7pPr marL="2888957"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7pPr>
            <a:lvl8pPr marL="3333412"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8pPr>
            <a:lvl9pPr marL="3777868"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9pPr>
          </a:lstStyle>
          <a:p>
            <a:pPr marL="0" marR="0" lvl="0" indent="0" algn="r" defTabSz="888910" rtl="0" eaLnBrk="1" fontAlgn="auto" latinLnBrk="0" hangingPunct="1">
              <a:lnSpc>
                <a:spcPct val="100000"/>
              </a:lnSpc>
              <a:spcBef>
                <a:spcPct val="0"/>
              </a:spcBef>
              <a:spcAft>
                <a:spcPts val="0"/>
              </a:spcAft>
              <a:buClrTx/>
              <a:buSzPct val="100000"/>
              <a:buFont typeface="Times New Roman" panose="02020603050405020304" pitchFamily="18" charset="0"/>
              <a:buNone/>
              <a:tabLst>
                <a:tab pos="444455" algn="l"/>
                <a:tab pos="888910" algn="l"/>
                <a:tab pos="1333365" algn="l"/>
                <a:tab pos="1777820" algn="l"/>
                <a:tab pos="2222276" algn="l"/>
                <a:tab pos="2666731"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888910" rtl="0" eaLnBrk="1" fontAlgn="auto" latinLnBrk="0" hangingPunct="1">
                <a:lnSpc>
                  <a:spcPct val="100000"/>
                </a:lnSpc>
                <a:spcBef>
                  <a:spcPct val="0"/>
                </a:spcBef>
                <a:spcAft>
                  <a:spcPts val="0"/>
                </a:spcAft>
                <a:buClrTx/>
                <a:buSzPct val="100000"/>
                <a:buFont typeface="Times New Roman" panose="02020603050405020304" pitchFamily="18" charset="0"/>
                <a:buNone/>
                <a:tabLst>
                  <a:tab pos="444455" algn="l"/>
                  <a:tab pos="888910" algn="l"/>
                  <a:tab pos="1333365" algn="l"/>
                  <a:tab pos="1777820" algn="l"/>
                  <a:tab pos="2222276" algn="l"/>
                  <a:tab pos="2666731" algn="l"/>
                </a:tabLst>
                <a:defRPr/>
              </a:pPr>
              <a:t>16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869950" y="690563"/>
            <a:ext cx="6067425" cy="34131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81227" y="4323372"/>
            <a:ext cx="6245027" cy="4096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891" tIns="44446" rIns="88891" bIns="44446" anchor="ctr"/>
          <a:lstStyle/>
          <a:p>
            <a:pPr marL="0" marR="0" lvl="0" indent="0" algn="l" defTabSz="888910"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700" b="0" i="0" u="none" strike="noStrike" kern="1200" cap="none" spc="0" normalizeH="0" baseline="0" noProof="0">
              <a:ln>
                <a:noFill/>
              </a:ln>
              <a:solidFill>
                <a:srgbClr val="FFFFFF"/>
              </a:solidFill>
              <a:effectLst/>
              <a:uLnTx/>
              <a:uFillTx/>
              <a:latin typeface="Calibri"/>
              <a:ea typeface="+mn-ea"/>
              <a:cs typeface="+mn-cs"/>
            </a:endParaRPr>
          </a:p>
        </p:txBody>
      </p:sp>
      <p:sp>
        <p:nvSpPr>
          <p:cNvPr id="2" name="Notes Placeholder 1">
            <a:extLst>
              <a:ext uri="{FF2B5EF4-FFF2-40B4-BE49-F238E27FC236}">
                <a16:creationId xmlns:a16="http://schemas.microsoft.com/office/drawing/2014/main" id="{E5AF6302-68F5-5D2F-F2B3-9C1A53BE7F13}"/>
              </a:ext>
            </a:extLst>
          </p:cNvPr>
          <p:cNvSpPr>
            <a:spLocks noGrp="1"/>
          </p:cNvSpPr>
          <p:nvPr>
            <p:ph type="body" idx="1"/>
          </p:nvPr>
        </p:nvSpPr>
        <p:spPr/>
        <p:txBody>
          <a:bodyPr/>
          <a:lstStyle/>
          <a:p>
            <a:r>
              <a:rPr lang="en-US" dirty="0"/>
              <a:t>Some drilling and seismic lines are been realized.</a:t>
            </a:r>
          </a:p>
        </p:txBody>
      </p:sp>
    </p:spTree>
    <p:extLst>
      <p:ext uri="{BB962C8B-B14F-4D97-AF65-F5344CB8AC3E}">
        <p14:creationId xmlns:p14="http://schemas.microsoft.com/office/powerpoint/2010/main" val="684714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2 Seismic lines are being </a:t>
            </a:r>
            <a:r>
              <a:rPr lang="en-US" dirty="0" err="1"/>
              <a:t>invetigated</a:t>
            </a:r>
            <a:endParaRPr lang="en-US" dirty="0"/>
          </a:p>
        </p:txBody>
      </p:sp>
      <p:sp>
        <p:nvSpPr>
          <p:cNvPr id="4" name="Slide Number Placeholder 3"/>
          <p:cNvSpPr>
            <a:spLocks noGrp="1"/>
          </p:cNvSpPr>
          <p:nvPr>
            <p:ph type="sldNum" sz="quarter" idx="5"/>
          </p:nvPr>
        </p:nvSpPr>
        <p:spPr/>
        <p:txBody>
          <a:bodyPr/>
          <a:lstStyle/>
          <a:p>
            <a:fld id="{4C5D6558-31F6-4E13-8AD0-A2680585A939}" type="slidenum">
              <a:rPr lang="en-GB" smtClean="0"/>
              <a:t>17</a:t>
            </a:fld>
            <a:endParaRPr lang="en-GB"/>
          </a:p>
        </p:txBody>
      </p:sp>
    </p:spTree>
    <p:extLst>
      <p:ext uri="{BB962C8B-B14F-4D97-AF65-F5344CB8AC3E}">
        <p14:creationId xmlns:p14="http://schemas.microsoft.com/office/powerpoint/2010/main" val="2423977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full 3D model of the underground structures made by external company and generic study of the 8 experiment and technical sites.</a:t>
            </a:r>
          </a:p>
        </p:txBody>
      </p:sp>
      <p:sp>
        <p:nvSpPr>
          <p:cNvPr id="4" name="Slide Number Placeholder 3"/>
          <p:cNvSpPr>
            <a:spLocks noGrp="1"/>
          </p:cNvSpPr>
          <p:nvPr>
            <p:ph type="sldNum" sz="quarter" idx="5"/>
          </p:nvPr>
        </p:nvSpPr>
        <p:spPr/>
        <p:txBody>
          <a:bodyPr/>
          <a:lstStyle/>
          <a:p>
            <a:fld id="{4C5D6558-31F6-4E13-8AD0-A2680585A939}" type="slidenum">
              <a:rPr lang="en-GB" smtClean="0"/>
              <a:t>19</a:t>
            </a:fld>
            <a:endParaRPr lang="en-GB"/>
          </a:p>
        </p:txBody>
      </p:sp>
    </p:spTree>
    <p:extLst>
      <p:ext uri="{BB962C8B-B14F-4D97-AF65-F5344CB8AC3E}">
        <p14:creationId xmlns:p14="http://schemas.microsoft.com/office/powerpoint/2010/main" val="11500829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project about the kind of excavation material and the way to use is also ongoing. </a:t>
            </a:r>
          </a:p>
        </p:txBody>
      </p:sp>
      <p:sp>
        <p:nvSpPr>
          <p:cNvPr id="4" name="Slide Number Placeholder 3"/>
          <p:cNvSpPr>
            <a:spLocks noGrp="1"/>
          </p:cNvSpPr>
          <p:nvPr>
            <p:ph type="sldNum" sz="quarter" idx="5"/>
          </p:nvPr>
        </p:nvSpPr>
        <p:spPr/>
        <p:txBody>
          <a:bodyPr/>
          <a:lstStyle/>
          <a:p>
            <a:fld id="{4C5D6558-31F6-4E13-8AD0-A2680585A939}" type="slidenum">
              <a:rPr lang="en-GB" smtClean="0"/>
              <a:t>20</a:t>
            </a:fld>
            <a:endParaRPr lang="en-GB"/>
          </a:p>
        </p:txBody>
      </p:sp>
    </p:spTree>
    <p:extLst>
      <p:ext uri="{BB962C8B-B14F-4D97-AF65-F5344CB8AC3E}">
        <p14:creationId xmlns:p14="http://schemas.microsoft.com/office/powerpoint/2010/main" val="1079646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5pPr>
            <a:lvl6pPr marL="256399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6pPr>
            <a:lvl7pPr marL="303017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7pPr>
            <a:lvl8pPr marL="349635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8pPr>
            <a:lvl9pPr marL="3962533"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9pPr>
          </a:lstStyle>
          <a:p>
            <a:pPr defTabSz="932360">
              <a:spcBef>
                <a:spcPct val="0"/>
              </a:spcBef>
              <a:buClrTx/>
              <a:defRPr/>
            </a:pPr>
            <a:fld id="{66D6A5A0-806E-4E21-A59A-4D6E0AB8A473}" type="slidenum">
              <a:rPr lang="en-US" altLang="en-US">
                <a:latin typeface="Arial" panose="020B0604020202020204" pitchFamily="34" charset="0"/>
                <a:ea typeface="DejaVu Sans"/>
                <a:cs typeface="DejaVu Sans"/>
              </a:rPr>
              <a:pPr defTabSz="932360">
                <a:spcBef>
                  <a:spcPct val="0"/>
                </a:spcBef>
                <a:buClrTx/>
                <a:defRPr/>
              </a:pPr>
              <a:t>2</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31775" y="823913"/>
            <a:ext cx="7240588" cy="40735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1033" y="5157440"/>
            <a:ext cx="6163541" cy="488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236" tIns="46619" rIns="93236" bIns="46619" anchor="ctr"/>
          <a:lstStyle/>
          <a:p>
            <a:pPr defTabSz="932360">
              <a:lnSpc>
                <a:spcPct val="93000"/>
              </a:lnSpc>
              <a:buClr>
                <a:srgbClr val="000000"/>
              </a:buClr>
              <a:buSzPct val="100000"/>
              <a:defRPr/>
            </a:pPr>
            <a:endParaRPr lang="en-US" altLang="en-US">
              <a:solidFill>
                <a:srgbClr val="FFFFFF"/>
              </a:solidFill>
              <a:latin typeface="Calibri"/>
            </a:endParaRPr>
          </a:p>
        </p:txBody>
      </p:sp>
      <p:sp>
        <p:nvSpPr>
          <p:cNvPr id="2" name="Notes Placeholder 1">
            <a:extLst>
              <a:ext uri="{FF2B5EF4-FFF2-40B4-BE49-F238E27FC236}">
                <a16:creationId xmlns:a16="http://schemas.microsoft.com/office/drawing/2014/main" id="{CE9607A8-2331-894F-C361-CB79CB8A7705}"/>
              </a:ext>
            </a:extLst>
          </p:cNvPr>
          <p:cNvSpPr>
            <a:spLocks noGrp="1"/>
          </p:cNvSpPr>
          <p:nvPr>
            <p:ph type="body" idx="1"/>
          </p:nvPr>
        </p:nvSpPr>
        <p:spPr/>
        <p:txBody>
          <a:bodyPr/>
          <a:lstStyle/>
          <a:p>
            <a:r>
              <a:rPr lang="en-US" dirty="0"/>
              <a:t>The FCC Integrated program is a long-term program for the CERN future with a first phase with an EW-Higgs </a:t>
            </a:r>
            <a:r>
              <a:rPr lang="en-US" dirty="0" err="1"/>
              <a:t>anf</a:t>
            </a:r>
            <a:r>
              <a:rPr lang="en-US" dirty="0"/>
              <a:t> top factory at high luminosities followed by a second phase wit a hadronic machine </a:t>
            </a:r>
            <a:r>
              <a:rPr lang="en-US" dirty="0" err="1"/>
              <a:t>FCChh</a:t>
            </a:r>
            <a:r>
              <a:rPr lang="en-US" dirty="0"/>
              <a:t> at the energy frontier starting with pp to be followed by hadrons and with an option for electron-hadron machine.</a:t>
            </a:r>
          </a:p>
          <a:p>
            <a:r>
              <a:rPr lang="en-US" dirty="0"/>
              <a:t>Following the successful model of LEP-LHC</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project called </a:t>
            </a:r>
            <a:r>
              <a:rPr lang="en-US" dirty="0" err="1"/>
              <a:t>OpenSkyLab</a:t>
            </a:r>
            <a:r>
              <a:rPr lang="en-US" dirty="0"/>
              <a:t> has been launched in collaboration with the academies and industry.</a:t>
            </a:r>
          </a:p>
        </p:txBody>
      </p:sp>
      <p:sp>
        <p:nvSpPr>
          <p:cNvPr id="4" name="Slide Number Placeholder 3"/>
          <p:cNvSpPr>
            <a:spLocks noGrp="1"/>
          </p:cNvSpPr>
          <p:nvPr>
            <p:ph type="sldNum" sz="quarter" idx="5"/>
          </p:nvPr>
        </p:nvSpPr>
        <p:spPr/>
        <p:txBody>
          <a:bodyPr/>
          <a:lstStyle/>
          <a:p>
            <a:fld id="{4C5D6558-31F6-4E13-8AD0-A2680585A939}" type="slidenum">
              <a:rPr lang="en-GB" smtClean="0"/>
              <a:t>21</a:t>
            </a:fld>
            <a:endParaRPr lang="en-GB"/>
          </a:p>
        </p:txBody>
      </p:sp>
    </p:spTree>
    <p:extLst>
      <p:ext uri="{BB962C8B-B14F-4D97-AF65-F5344CB8AC3E}">
        <p14:creationId xmlns:p14="http://schemas.microsoft.com/office/powerpoint/2010/main" val="1472293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this </a:t>
            </a:r>
            <a:r>
              <a:rPr lang="en-US" dirty="0" err="1"/>
              <a:t>molase</a:t>
            </a:r>
            <a:r>
              <a:rPr lang="en-US" dirty="0"/>
              <a:t> is transformed in soil for agriculture use.</a:t>
            </a:r>
          </a:p>
        </p:txBody>
      </p:sp>
      <p:sp>
        <p:nvSpPr>
          <p:cNvPr id="4" name="Slide Number Placeholder 3"/>
          <p:cNvSpPr>
            <a:spLocks noGrp="1"/>
          </p:cNvSpPr>
          <p:nvPr>
            <p:ph type="sldNum" sz="quarter" idx="5"/>
          </p:nvPr>
        </p:nvSpPr>
        <p:spPr/>
        <p:txBody>
          <a:bodyPr/>
          <a:lstStyle/>
          <a:p>
            <a:fld id="{4C5D6558-31F6-4E13-8AD0-A2680585A939}" type="slidenum">
              <a:rPr lang="en-GB" smtClean="0"/>
              <a:t>22</a:t>
            </a:fld>
            <a:endParaRPr lang="en-GB"/>
          </a:p>
        </p:txBody>
      </p:sp>
    </p:spTree>
    <p:extLst>
      <p:ext uri="{BB962C8B-B14F-4D97-AF65-F5344CB8AC3E}">
        <p14:creationId xmlns:p14="http://schemas.microsoft.com/office/powerpoint/2010/main" val="1659534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important criteria to be included in all the FCC design is the environmental one.</a:t>
            </a:r>
          </a:p>
        </p:txBody>
      </p:sp>
      <p:sp>
        <p:nvSpPr>
          <p:cNvPr id="4" name="Slide Number Placeholder 3"/>
          <p:cNvSpPr>
            <a:spLocks noGrp="1"/>
          </p:cNvSpPr>
          <p:nvPr>
            <p:ph type="sldNum" sz="quarter" idx="5"/>
          </p:nvPr>
        </p:nvSpPr>
        <p:spPr/>
        <p:txBody>
          <a:bodyPr/>
          <a:lstStyle/>
          <a:p>
            <a:fld id="{4C5D6558-31F6-4E13-8AD0-A2680585A939}" type="slidenum">
              <a:rPr lang="en-GB" smtClean="0"/>
              <a:t>23</a:t>
            </a:fld>
            <a:endParaRPr lang="en-GB"/>
          </a:p>
        </p:txBody>
      </p:sp>
    </p:spTree>
    <p:extLst>
      <p:ext uri="{BB962C8B-B14F-4D97-AF65-F5344CB8AC3E}">
        <p14:creationId xmlns:p14="http://schemas.microsoft.com/office/powerpoint/2010/main" val="3286383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sense environmental studies has been started in 2023 in all the technical areas </a:t>
            </a:r>
            <a:r>
              <a:rPr lang="en-US" dirty="0" err="1"/>
              <a:t>nad</a:t>
            </a:r>
            <a:r>
              <a:rPr lang="en-US" dirty="0"/>
              <a:t> covering the 4 seasons.</a:t>
            </a:r>
          </a:p>
        </p:txBody>
      </p:sp>
      <p:sp>
        <p:nvSpPr>
          <p:cNvPr id="4" name="Slide Number Placeholder 3"/>
          <p:cNvSpPr>
            <a:spLocks noGrp="1"/>
          </p:cNvSpPr>
          <p:nvPr>
            <p:ph type="sldNum" sz="quarter" idx="5"/>
          </p:nvPr>
        </p:nvSpPr>
        <p:spPr/>
        <p:txBody>
          <a:bodyPr/>
          <a:lstStyle/>
          <a:p>
            <a:fld id="{4C5D6558-31F6-4E13-8AD0-A2680585A939}" type="slidenum">
              <a:rPr lang="en-GB" smtClean="0"/>
              <a:t>24</a:t>
            </a:fld>
            <a:endParaRPr lang="en-GB"/>
          </a:p>
        </p:txBody>
      </p:sp>
    </p:spTree>
    <p:extLst>
      <p:ext uri="{BB962C8B-B14F-4D97-AF65-F5344CB8AC3E}">
        <p14:creationId xmlns:p14="http://schemas.microsoft.com/office/powerpoint/2010/main" val="25045062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txBox="1">
            <a:spLocks noGrp="1"/>
          </p:cNvSpPr>
          <p:nvPr>
            <p:ph type="body" idx="1"/>
          </p:nvPr>
        </p:nvSpPr>
        <p:spPr>
          <a:xfrm>
            <a:off x="685800" y="4319093"/>
            <a:ext cx="5486400" cy="409177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Public events and outreach activities has been made at CERN and in the communities around CERN France and Swiss ones to inform about the progress of the project.</a:t>
            </a:r>
            <a:endParaRPr dirty="0"/>
          </a:p>
        </p:txBody>
      </p:sp>
      <p:sp>
        <p:nvSpPr>
          <p:cNvPr id="114" name="Google Shape;114;p2:notes"/>
          <p:cNvSpPr>
            <a:spLocks noGrp="1" noRot="1" noChangeAspect="1"/>
          </p:cNvSpPr>
          <p:nvPr>
            <p:ph type="sldImg" idx="2"/>
          </p:nvPr>
        </p:nvSpPr>
        <p:spPr>
          <a:xfrm>
            <a:off x="400050" y="682625"/>
            <a:ext cx="6057900" cy="34083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also presented the project to  the CNDP in France, as other big project to be developed in France.</a:t>
            </a:r>
          </a:p>
          <a:p>
            <a:r>
              <a:rPr lang="en-US" dirty="0"/>
              <a:t>After this,  I start the second part of the talk on the progress in the accelerator design and accelerator technologies for </a:t>
            </a:r>
            <a:r>
              <a:rPr lang="en-US" dirty="0" err="1"/>
              <a:t>FCCee</a:t>
            </a:r>
            <a:r>
              <a:rPr lang="en-US" dirty="0"/>
              <a:t> and </a:t>
            </a:r>
            <a:r>
              <a:rPr lang="en-US" dirty="0" err="1"/>
              <a:t>FCChh</a:t>
            </a:r>
            <a:endParaRPr lang="en-US" dirty="0"/>
          </a:p>
        </p:txBody>
      </p:sp>
      <p:sp>
        <p:nvSpPr>
          <p:cNvPr id="4" name="Slide Number Placeholder 3"/>
          <p:cNvSpPr>
            <a:spLocks noGrp="1"/>
          </p:cNvSpPr>
          <p:nvPr>
            <p:ph type="sldNum" sz="quarter" idx="5"/>
          </p:nvPr>
        </p:nvSpPr>
        <p:spPr/>
        <p:txBody>
          <a:bodyPr/>
          <a:lstStyle/>
          <a:p>
            <a:fld id="{4C5D6558-31F6-4E13-8AD0-A2680585A939}" type="slidenum">
              <a:rPr lang="en-GB" smtClean="0"/>
              <a:t>26</a:t>
            </a:fld>
            <a:endParaRPr lang="en-GB"/>
          </a:p>
        </p:txBody>
      </p:sp>
    </p:spTree>
    <p:extLst>
      <p:ext uri="{BB962C8B-B14F-4D97-AF65-F5344CB8AC3E}">
        <p14:creationId xmlns:p14="http://schemas.microsoft.com/office/powerpoint/2010/main" val="18069442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3518953-E347-4627-8DB3-12FB50EACE8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27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552450" y="758825"/>
            <a:ext cx="6667500" cy="37512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77875" y="4750055"/>
            <a:ext cx="6218238" cy="4500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 name="Notes Placeholder 1">
            <a:extLst>
              <a:ext uri="{FF2B5EF4-FFF2-40B4-BE49-F238E27FC236}">
                <a16:creationId xmlns:a16="http://schemas.microsoft.com/office/drawing/2014/main" id="{70B2D5E0-1545-4E58-68E2-26288FB600DA}"/>
              </a:ext>
            </a:extLst>
          </p:cNvPr>
          <p:cNvSpPr>
            <a:spLocks noGrp="1"/>
          </p:cNvSpPr>
          <p:nvPr>
            <p:ph type="body" idx="1"/>
          </p:nvPr>
        </p:nvSpPr>
        <p:spPr/>
        <p:txBody>
          <a:bodyPr/>
          <a:lstStyle/>
          <a:p>
            <a:r>
              <a:rPr lang="en-US" dirty="0"/>
              <a:t>The basic design characteristics:</a:t>
            </a:r>
          </a:p>
        </p:txBody>
      </p:sp>
    </p:spTree>
    <p:extLst>
      <p:ext uri="{BB962C8B-B14F-4D97-AF65-F5344CB8AC3E}">
        <p14:creationId xmlns:p14="http://schemas.microsoft.com/office/powerpoint/2010/main" val="6743944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 lattice optics has been developed, being the GHC the baseline. The LCC is being studied also in detail.</a:t>
            </a:r>
          </a:p>
        </p:txBody>
      </p:sp>
      <p:sp>
        <p:nvSpPr>
          <p:cNvPr id="4" name="Slide Number Placeholder 3"/>
          <p:cNvSpPr>
            <a:spLocks noGrp="1"/>
          </p:cNvSpPr>
          <p:nvPr>
            <p:ph type="sldNum" sz="quarter" idx="5"/>
          </p:nvPr>
        </p:nvSpPr>
        <p:spPr/>
        <p:txBody>
          <a:bodyPr/>
          <a:lstStyle/>
          <a:p>
            <a:fld id="{4C5D6558-31F6-4E13-8AD0-A2680585A939}" type="slidenum">
              <a:rPr lang="en-GB" smtClean="0"/>
              <a:t>29</a:t>
            </a:fld>
            <a:endParaRPr lang="en-GB"/>
          </a:p>
        </p:txBody>
      </p:sp>
    </p:spTree>
    <p:extLst>
      <p:ext uri="{BB962C8B-B14F-4D97-AF65-F5344CB8AC3E}">
        <p14:creationId xmlns:p14="http://schemas.microsoft.com/office/powerpoint/2010/main" val="25426060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GHC is the baseline and the LCC is being studied in detail by different teams.</a:t>
            </a:r>
          </a:p>
        </p:txBody>
      </p:sp>
      <p:sp>
        <p:nvSpPr>
          <p:cNvPr id="4" name="Slide Number Placeholder 3"/>
          <p:cNvSpPr>
            <a:spLocks noGrp="1"/>
          </p:cNvSpPr>
          <p:nvPr>
            <p:ph type="sldNum" sz="quarter" idx="5"/>
          </p:nvPr>
        </p:nvSpPr>
        <p:spPr/>
        <p:txBody>
          <a:bodyPr/>
          <a:lstStyle/>
          <a:p>
            <a:fld id="{4C5D6558-31F6-4E13-8AD0-A2680585A939}" type="slidenum">
              <a:rPr lang="en-GB" smtClean="0"/>
              <a:t>30</a:t>
            </a:fld>
            <a:endParaRPr lang="en-GB"/>
          </a:p>
        </p:txBody>
      </p:sp>
    </p:spTree>
    <p:extLst>
      <p:ext uri="{BB962C8B-B14F-4D97-AF65-F5344CB8AC3E}">
        <p14:creationId xmlns:p14="http://schemas.microsoft.com/office/powerpoint/2010/main" val="20633124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alternatives exotic operation modes as the </a:t>
            </a:r>
            <a:r>
              <a:rPr lang="en-US" dirty="0" err="1"/>
              <a:t>monochromatization</a:t>
            </a:r>
            <a:r>
              <a:rPr lang="en-US" dirty="0"/>
              <a:t> are also being studied in some detail. More info in the talk of </a:t>
            </a:r>
            <a:r>
              <a:rPr lang="en-US" dirty="0" err="1"/>
              <a:t>Zhandong</a:t>
            </a:r>
            <a:r>
              <a:rPr lang="en-US" dirty="0"/>
              <a:t> this afternoon.</a:t>
            </a:r>
          </a:p>
        </p:txBody>
      </p:sp>
      <p:sp>
        <p:nvSpPr>
          <p:cNvPr id="4" name="Slide Number Placeholder 3"/>
          <p:cNvSpPr>
            <a:spLocks noGrp="1"/>
          </p:cNvSpPr>
          <p:nvPr>
            <p:ph type="sldNum" sz="quarter" idx="5"/>
          </p:nvPr>
        </p:nvSpPr>
        <p:spPr/>
        <p:txBody>
          <a:bodyPr/>
          <a:lstStyle/>
          <a:p>
            <a:fld id="{4C5D6558-31F6-4E13-8AD0-A2680585A939}" type="slidenum">
              <a:rPr lang="en-GB" smtClean="0"/>
              <a:t>32</a:t>
            </a:fld>
            <a:endParaRPr lang="en-GB"/>
          </a:p>
        </p:txBody>
      </p:sp>
    </p:spTree>
    <p:extLst>
      <p:ext uri="{BB962C8B-B14F-4D97-AF65-F5344CB8AC3E}">
        <p14:creationId xmlns:p14="http://schemas.microsoft.com/office/powerpoint/2010/main" val="2461222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58750" y="823913"/>
            <a:ext cx="7240588" cy="40735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8" y="5156615"/>
            <a:ext cx="6046949" cy="4885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marL="0" marR="0" lvl="0" indent="0" algn="l" defTabSz="925144"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2" name="Notes Placeholder 1">
            <a:extLst>
              <a:ext uri="{FF2B5EF4-FFF2-40B4-BE49-F238E27FC236}">
                <a16:creationId xmlns:a16="http://schemas.microsoft.com/office/drawing/2014/main" id="{6A68618E-DD05-68F6-F06B-58B4680CF09A}"/>
              </a:ext>
            </a:extLst>
          </p:cNvPr>
          <p:cNvSpPr>
            <a:spLocks noGrp="1"/>
          </p:cNvSpPr>
          <p:nvPr>
            <p:ph type="body" idx="1"/>
          </p:nvPr>
        </p:nvSpPr>
        <p:spPr/>
        <p:txBody>
          <a:bodyPr/>
          <a:lstStyle/>
          <a:p>
            <a:r>
              <a:rPr lang="en-US" dirty="0"/>
              <a:t>This integrated program extends from now 50 years until 2070 with the start of the FCC-</a:t>
            </a:r>
            <a:r>
              <a:rPr lang="en-US" dirty="0" err="1"/>
              <a:t>hh</a:t>
            </a:r>
            <a:r>
              <a:rPr lang="en-US" dirty="0"/>
              <a:t> operation.</a:t>
            </a:r>
          </a:p>
        </p:txBody>
      </p:sp>
    </p:spTree>
    <p:extLst>
      <p:ext uri="{BB962C8B-B14F-4D97-AF65-F5344CB8AC3E}">
        <p14:creationId xmlns:p14="http://schemas.microsoft.com/office/powerpoint/2010/main" val="26109684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complimentary aspects are being studied for these 2 lattices and comparison are also being made. For instance, the sensitivity to magnet misalignments, or  the DA with magnets errors, with and without beam-beam...between others.</a:t>
            </a:r>
          </a:p>
        </p:txBody>
      </p:sp>
      <p:sp>
        <p:nvSpPr>
          <p:cNvPr id="4" name="Slide Number Placeholder 3"/>
          <p:cNvSpPr>
            <a:spLocks noGrp="1"/>
          </p:cNvSpPr>
          <p:nvPr>
            <p:ph type="sldNum" sz="quarter" idx="5"/>
          </p:nvPr>
        </p:nvSpPr>
        <p:spPr/>
        <p:txBody>
          <a:bodyPr/>
          <a:lstStyle/>
          <a:p>
            <a:fld id="{4C5D6558-31F6-4E13-8AD0-A2680585A939}" type="slidenum">
              <a:rPr lang="en-GB" smtClean="0"/>
              <a:t>33</a:t>
            </a:fld>
            <a:endParaRPr lang="en-GB"/>
          </a:p>
        </p:txBody>
      </p:sp>
    </p:spTree>
    <p:extLst>
      <p:ext uri="{BB962C8B-B14F-4D97-AF65-F5344CB8AC3E}">
        <p14:creationId xmlns:p14="http://schemas.microsoft.com/office/powerpoint/2010/main" val="354712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correction studies are for instance: the BBA based in the parallel method developed by SLAC, preliminary results are obtained, misalignments and correction and impact in for instance the polarization...</a:t>
            </a:r>
          </a:p>
          <a:p>
            <a:endParaRPr lang="en-US" dirty="0"/>
          </a:p>
        </p:txBody>
      </p:sp>
      <p:sp>
        <p:nvSpPr>
          <p:cNvPr id="4" name="Slide Number Placeholder 3"/>
          <p:cNvSpPr>
            <a:spLocks noGrp="1"/>
          </p:cNvSpPr>
          <p:nvPr>
            <p:ph type="sldNum" sz="quarter" idx="5"/>
          </p:nvPr>
        </p:nvSpPr>
        <p:spPr/>
        <p:txBody>
          <a:bodyPr/>
          <a:lstStyle/>
          <a:p>
            <a:fld id="{4C5D6558-31F6-4E13-8AD0-A2680585A939}" type="slidenum">
              <a:rPr lang="en-GB" smtClean="0"/>
              <a:t>34</a:t>
            </a:fld>
            <a:endParaRPr lang="en-GB"/>
          </a:p>
        </p:txBody>
      </p:sp>
    </p:spTree>
    <p:extLst>
      <p:ext uri="{BB962C8B-B14F-4D97-AF65-F5344CB8AC3E}">
        <p14:creationId xmlns:p14="http://schemas.microsoft.com/office/powerpoint/2010/main" val="37568956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Top-up injection procedure is being investigated on and off axis, and the baseline is an hybrid on-off axis scheme</a:t>
            </a:r>
          </a:p>
          <a:p>
            <a:r>
              <a:rPr lang="en-US" dirty="0"/>
              <a:t>Aa a result of the comments and recommendation in the mid-term review the injector design has been re-optimized the process is ongoing.</a:t>
            </a:r>
          </a:p>
        </p:txBody>
      </p:sp>
      <p:sp>
        <p:nvSpPr>
          <p:cNvPr id="4" name="Slide Number Placeholder 3"/>
          <p:cNvSpPr>
            <a:spLocks noGrp="1"/>
          </p:cNvSpPr>
          <p:nvPr>
            <p:ph type="sldNum" sz="quarter" idx="5"/>
          </p:nvPr>
        </p:nvSpPr>
        <p:spPr/>
        <p:txBody>
          <a:bodyPr/>
          <a:lstStyle/>
          <a:p>
            <a:fld id="{4C5D6558-31F6-4E13-8AD0-A2680585A939}" type="slidenum">
              <a:rPr lang="en-GB" smtClean="0"/>
              <a:t>35</a:t>
            </a:fld>
            <a:endParaRPr lang="en-GB"/>
          </a:p>
        </p:txBody>
      </p:sp>
    </p:spTree>
    <p:extLst>
      <p:ext uri="{BB962C8B-B14F-4D97-AF65-F5344CB8AC3E}">
        <p14:creationId xmlns:p14="http://schemas.microsoft.com/office/powerpoint/2010/main" val="4708068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injector has also been studied from civil engineering aspects implementation inside the CERN area.</a:t>
            </a:r>
          </a:p>
        </p:txBody>
      </p:sp>
      <p:sp>
        <p:nvSpPr>
          <p:cNvPr id="4" name="Slide Number Placeholder 3"/>
          <p:cNvSpPr>
            <a:spLocks noGrp="1"/>
          </p:cNvSpPr>
          <p:nvPr>
            <p:ph type="sldNum" sz="quarter" idx="5"/>
          </p:nvPr>
        </p:nvSpPr>
        <p:spPr/>
        <p:txBody>
          <a:bodyPr/>
          <a:lstStyle/>
          <a:p>
            <a:fld id="{4C5D6558-31F6-4E13-8AD0-A2680585A939}" type="slidenum">
              <a:rPr lang="en-GB" smtClean="0"/>
              <a:t>36</a:t>
            </a:fld>
            <a:endParaRPr lang="en-GB"/>
          </a:p>
        </p:txBody>
      </p:sp>
    </p:spTree>
    <p:extLst>
      <p:ext uri="{BB962C8B-B14F-4D97-AF65-F5344CB8AC3E}">
        <p14:creationId xmlns:p14="http://schemas.microsoft.com/office/powerpoint/2010/main" val="40743815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kind of studies are the one related to the intensity as the beam-beam, the TMCI instabilities (</a:t>
            </a:r>
            <a:r>
              <a:rPr lang="en-US" dirty="0" err="1"/>
              <a:t>wakefield</a:t>
            </a:r>
            <a:r>
              <a:rPr lang="en-US" dirty="0"/>
              <a:t>) and  (BB &amp; </a:t>
            </a:r>
            <a:r>
              <a:rPr lang="en-US" dirty="0" err="1"/>
              <a:t>wakefield</a:t>
            </a:r>
            <a:r>
              <a:rPr lang="en-US" dirty="0"/>
              <a:t>) instabilities with a semi analytical fast tool known as the Circular Matrix Model (CMM) and with Xsuite  or the e- cloud (problematic </a:t>
            </a:r>
            <a:r>
              <a:rPr lang="en-US" dirty="0" err="1"/>
              <a:t>foir</a:t>
            </a:r>
            <a:r>
              <a:rPr lang="en-US" dirty="0"/>
              <a:t> intermediate regimes)</a:t>
            </a:r>
          </a:p>
        </p:txBody>
      </p:sp>
      <p:sp>
        <p:nvSpPr>
          <p:cNvPr id="4" name="Slide Number Placeholder 3"/>
          <p:cNvSpPr>
            <a:spLocks noGrp="1"/>
          </p:cNvSpPr>
          <p:nvPr>
            <p:ph type="sldNum" sz="quarter" idx="5"/>
          </p:nvPr>
        </p:nvSpPr>
        <p:spPr/>
        <p:txBody>
          <a:bodyPr/>
          <a:lstStyle/>
          <a:p>
            <a:fld id="{4C5D6558-31F6-4E13-8AD0-A2680585A939}" type="slidenum">
              <a:rPr lang="en-GB" smtClean="0"/>
              <a:t>37</a:t>
            </a:fld>
            <a:endParaRPr lang="en-GB"/>
          </a:p>
        </p:txBody>
      </p:sp>
    </p:spTree>
    <p:extLst>
      <p:ext uri="{BB962C8B-B14F-4D97-AF65-F5344CB8AC3E}">
        <p14:creationId xmlns:p14="http://schemas.microsoft.com/office/powerpoint/2010/main" val="7984910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important development is the one of the simulation codes. A lot of effort is being made to modernize and adapt the codes to the </a:t>
            </a:r>
            <a:r>
              <a:rPr lang="en-US" dirty="0" err="1"/>
              <a:t>FCCee</a:t>
            </a:r>
            <a:r>
              <a:rPr lang="en-US" dirty="0"/>
              <a:t> parameters.</a:t>
            </a:r>
          </a:p>
        </p:txBody>
      </p:sp>
      <p:sp>
        <p:nvSpPr>
          <p:cNvPr id="4" name="Slide Number Placeholder 3"/>
          <p:cNvSpPr>
            <a:spLocks noGrp="1"/>
          </p:cNvSpPr>
          <p:nvPr>
            <p:ph type="sldNum" sz="quarter" idx="5"/>
          </p:nvPr>
        </p:nvSpPr>
        <p:spPr/>
        <p:txBody>
          <a:bodyPr/>
          <a:lstStyle/>
          <a:p>
            <a:fld id="{4C5D6558-31F6-4E13-8AD0-A2680585A939}" type="slidenum">
              <a:rPr lang="en-GB" smtClean="0"/>
              <a:t>38</a:t>
            </a:fld>
            <a:endParaRPr lang="en-GB"/>
          </a:p>
        </p:txBody>
      </p:sp>
    </p:spTree>
    <p:extLst>
      <p:ext uri="{BB962C8B-B14F-4D97-AF65-F5344CB8AC3E}">
        <p14:creationId xmlns:p14="http://schemas.microsoft.com/office/powerpoint/2010/main" val="20450493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start here the part dedicated to the </a:t>
            </a:r>
            <a:r>
              <a:rPr lang="en-US" dirty="0" err="1"/>
              <a:t>FCCee</a:t>
            </a:r>
            <a:r>
              <a:rPr lang="en-US" dirty="0"/>
              <a:t> accelerator technologies. As we have stated in the ESPPU on 2020 all the new accelerator designs have to take into account the sustainability aspects, in this sense all the R&amp;D in the SRF will be centered in this crucial aspect.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is a lot of developments in this area but I will describe in detail only  the SRF ones.</a:t>
            </a:r>
          </a:p>
          <a:p>
            <a:endParaRPr lang="en-US" dirty="0"/>
          </a:p>
        </p:txBody>
      </p:sp>
      <p:sp>
        <p:nvSpPr>
          <p:cNvPr id="4" name="Slide Number Placeholder 3"/>
          <p:cNvSpPr>
            <a:spLocks noGrp="1"/>
          </p:cNvSpPr>
          <p:nvPr>
            <p:ph type="sldNum" sz="quarter" idx="5"/>
          </p:nvPr>
        </p:nvSpPr>
        <p:spPr/>
        <p:txBody>
          <a:bodyPr/>
          <a:lstStyle/>
          <a:p>
            <a:fld id="{4C5D6558-31F6-4E13-8AD0-A2680585A939}" type="slidenum">
              <a:rPr lang="en-GB" smtClean="0"/>
              <a:t>39</a:t>
            </a:fld>
            <a:endParaRPr lang="en-GB"/>
          </a:p>
        </p:txBody>
      </p:sp>
    </p:spTree>
    <p:extLst>
      <p:ext uri="{BB962C8B-B14F-4D97-AF65-F5344CB8AC3E}">
        <p14:creationId xmlns:p14="http://schemas.microsoft.com/office/powerpoint/2010/main" val="25668238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400 MHz basis is being developed at CERN or in Europe and the 800 MHz is carried out in FNAL.</a:t>
            </a:r>
          </a:p>
          <a:p>
            <a:r>
              <a:rPr lang="en-US" dirty="0"/>
              <a:t>In order to simplify the SRF cavities types and switching for the different modes an alternative with 2 cell 400 MHz cavities  for all energies is being studied.</a:t>
            </a:r>
          </a:p>
        </p:txBody>
      </p:sp>
      <p:sp>
        <p:nvSpPr>
          <p:cNvPr id="4" name="Slide Number Placeholder 3"/>
          <p:cNvSpPr>
            <a:spLocks noGrp="1"/>
          </p:cNvSpPr>
          <p:nvPr>
            <p:ph type="sldNum" sz="quarter" idx="5"/>
          </p:nvPr>
        </p:nvSpPr>
        <p:spPr/>
        <p:txBody>
          <a:bodyPr/>
          <a:lstStyle/>
          <a:p>
            <a:fld id="{4C5D6558-31F6-4E13-8AD0-A2680585A939}" type="slidenum">
              <a:rPr lang="en-GB" smtClean="0"/>
              <a:t>40</a:t>
            </a:fld>
            <a:endParaRPr lang="en-GB"/>
          </a:p>
        </p:txBody>
      </p:sp>
    </p:spTree>
    <p:extLst>
      <p:ext uri="{BB962C8B-B14F-4D97-AF65-F5344CB8AC3E}">
        <p14:creationId xmlns:p14="http://schemas.microsoft.com/office/powerpoint/2010/main" val="5618685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pursuing this important R&amp;D effort and assuring the operation of </a:t>
            </a:r>
            <a:r>
              <a:rPr lang="en-US" dirty="0" err="1"/>
              <a:t>FCCee</a:t>
            </a:r>
            <a:r>
              <a:rPr lang="en-US" dirty="0"/>
              <a:t> in 2044, CERN is constructing a dedicated new SRF facility.</a:t>
            </a:r>
          </a:p>
        </p:txBody>
      </p:sp>
      <p:sp>
        <p:nvSpPr>
          <p:cNvPr id="4" name="Slide Number Placeholder 3"/>
          <p:cNvSpPr>
            <a:spLocks noGrp="1"/>
          </p:cNvSpPr>
          <p:nvPr>
            <p:ph type="sldNum" sz="quarter" idx="5"/>
          </p:nvPr>
        </p:nvSpPr>
        <p:spPr/>
        <p:txBody>
          <a:bodyPr/>
          <a:lstStyle/>
          <a:p>
            <a:fld id="{4C5D6558-31F6-4E13-8AD0-A2680585A939}" type="slidenum">
              <a:rPr lang="en-GB" smtClean="0"/>
              <a:t>41</a:t>
            </a:fld>
            <a:endParaRPr lang="en-GB"/>
          </a:p>
        </p:txBody>
      </p:sp>
    </p:spTree>
    <p:extLst>
      <p:ext uri="{BB962C8B-B14F-4D97-AF65-F5344CB8AC3E}">
        <p14:creationId xmlns:p14="http://schemas.microsoft.com/office/powerpoint/2010/main" val="8709019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 other aspects that I don’t have time to show today.</a:t>
            </a:r>
          </a:p>
        </p:txBody>
      </p:sp>
      <p:sp>
        <p:nvSpPr>
          <p:cNvPr id="4" name="Slide Number Placeholder 3"/>
          <p:cNvSpPr>
            <a:spLocks noGrp="1"/>
          </p:cNvSpPr>
          <p:nvPr>
            <p:ph type="sldNum" sz="quarter" idx="5"/>
          </p:nvPr>
        </p:nvSpPr>
        <p:spPr/>
        <p:txBody>
          <a:bodyPr/>
          <a:lstStyle/>
          <a:p>
            <a:fld id="{4C5D6558-31F6-4E13-8AD0-A2680585A939}" type="slidenum">
              <a:rPr lang="en-GB" smtClean="0"/>
              <a:t>43</a:t>
            </a:fld>
            <a:endParaRPr lang="en-GB"/>
          </a:p>
        </p:txBody>
      </p:sp>
    </p:spTree>
    <p:extLst>
      <p:ext uri="{BB962C8B-B14F-4D97-AF65-F5344CB8AC3E}">
        <p14:creationId xmlns:p14="http://schemas.microsoft.com/office/powerpoint/2010/main" val="480766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5pPr>
            <a:lvl6pPr marL="2658184"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6pPr>
            <a:lvl7pPr marL="3141490"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7pPr>
            <a:lvl8pPr marL="3624796"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8pPr>
            <a:lvl9pPr marL="4108102"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9pPr>
          </a:lstStyle>
          <a:p>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fld id="{66D6A5A0-806E-4E21-A59A-4D6E0AB8A473}" type="slidenum">
              <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t>4</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93688" y="849313"/>
            <a:ext cx="7464425" cy="419893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5785" y="5316599"/>
            <a:ext cx="6441346" cy="5037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661" tIns="48331" rIns="96661" bIns="48331" anchor="ctr"/>
          <a:lstStyle/>
          <a:p>
            <a:pPr marL="0" marR="0" lvl="0" indent="0" algn="l" defTabSz="966612"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900" b="0" i="0" u="none" strike="noStrike" kern="1200" cap="none" spc="0" normalizeH="0" baseline="0" noProof="0">
              <a:ln>
                <a:noFill/>
              </a:ln>
              <a:solidFill>
                <a:srgbClr val="FFFFFF"/>
              </a:solidFill>
              <a:effectLst/>
              <a:uLnTx/>
              <a:uFillTx/>
              <a:latin typeface="Calibri"/>
              <a:ea typeface="+mn-ea"/>
              <a:cs typeface="+mn-cs"/>
            </a:endParaRPr>
          </a:p>
        </p:txBody>
      </p:sp>
      <p:sp>
        <p:nvSpPr>
          <p:cNvPr id="2" name="Notes Placeholder 1">
            <a:extLst>
              <a:ext uri="{FF2B5EF4-FFF2-40B4-BE49-F238E27FC236}">
                <a16:creationId xmlns:a16="http://schemas.microsoft.com/office/drawing/2014/main" id="{8FAD0970-2504-3599-D63E-63F708D4D0AF}"/>
              </a:ext>
            </a:extLst>
          </p:cNvPr>
          <p:cNvSpPr>
            <a:spLocks noGrp="1"/>
          </p:cNvSpPr>
          <p:nvPr>
            <p:ph type="body" idx="1"/>
          </p:nvPr>
        </p:nvSpPr>
        <p:spPr/>
        <p:txBody>
          <a:bodyPr/>
          <a:lstStyle/>
          <a:p>
            <a:r>
              <a:rPr lang="en-US" dirty="0"/>
              <a:t>We are currently involved in the update of the next European Strategy for Particle Physics that will have to decide which will be the next collider to be build at CERN. </a:t>
            </a:r>
          </a:p>
          <a:p>
            <a:r>
              <a:rPr lang="en-US" dirty="0"/>
              <a:t>Let remind you about the past EPPSU: </a:t>
            </a:r>
          </a:p>
          <a:p>
            <a:pPr marL="171450" indent="-171450">
              <a:buFontTx/>
              <a:buChar char="-"/>
            </a:pPr>
            <a:r>
              <a:rPr lang="en-US" dirty="0"/>
              <a:t>in 2013 the emphasis was on pp and ep high-energy frontier machine</a:t>
            </a:r>
          </a:p>
          <a:p>
            <a:pPr marL="171450" indent="-171450">
              <a:buFontTx/>
              <a:buChar char="-"/>
            </a:pPr>
            <a:r>
              <a:rPr lang="en-US" dirty="0"/>
              <a:t>In 2020 on the contrary the focus was the EW and Higgs factory, in this sense the work was organized ...</a:t>
            </a:r>
          </a:p>
        </p:txBody>
      </p:sp>
    </p:spTree>
    <p:extLst>
      <p:ext uri="{BB962C8B-B14F-4D97-AF65-F5344CB8AC3E}">
        <p14:creationId xmlns:p14="http://schemas.microsoft.com/office/powerpoint/2010/main" val="41709785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Since 2020 there has been a more reduced effort on the optics design,  the main effort has been the HFM</a:t>
            </a:r>
          </a:p>
          <a:p>
            <a:endParaRPr lang="en-US" dirty="0"/>
          </a:p>
        </p:txBody>
      </p:sp>
      <p:sp>
        <p:nvSpPr>
          <p:cNvPr id="4" name="Slide Number Placeholder 3"/>
          <p:cNvSpPr>
            <a:spLocks noGrp="1"/>
          </p:cNvSpPr>
          <p:nvPr>
            <p:ph type="sldNum" sz="quarter" idx="5"/>
          </p:nvPr>
        </p:nvSpPr>
        <p:spPr/>
        <p:txBody>
          <a:bodyPr/>
          <a:lstStyle/>
          <a:p>
            <a:fld id="{4C5D6558-31F6-4E13-8AD0-A2680585A939}" type="slidenum">
              <a:rPr lang="en-GB" smtClean="0"/>
              <a:t>45</a:t>
            </a:fld>
            <a:endParaRPr lang="en-GB"/>
          </a:p>
        </p:txBody>
      </p:sp>
    </p:spTree>
    <p:extLst>
      <p:ext uri="{BB962C8B-B14F-4D97-AF65-F5344CB8AC3E}">
        <p14:creationId xmlns:p14="http://schemas.microsoft.com/office/powerpoint/2010/main" val="25056013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HFM program has been revised in June 2024 with a new target of 14 </a:t>
            </a:r>
            <a:r>
              <a:rPr lang="en-US" dirty="0" err="1"/>
              <a:t>TeVs</a:t>
            </a:r>
            <a:r>
              <a:rPr lang="en-US" dirty="0"/>
              <a:t> based on Nb3Tn. Starting with a short model 1.9K and extendable to 4,2 K. For scaling after at 15m.</a:t>
            </a:r>
          </a:p>
          <a:p>
            <a:endParaRPr lang="en-US" dirty="0"/>
          </a:p>
          <a:p>
            <a:r>
              <a:rPr lang="en-US" dirty="0"/>
              <a:t> HTS with a target of 15-20 Tesla range will be use in simple and short magnets as the correctors. Concerning the energy reach with 14 Tesla the target is now 85 TeV.</a:t>
            </a:r>
          </a:p>
          <a:p>
            <a:endParaRPr lang="en-US" dirty="0"/>
          </a:p>
          <a:p>
            <a:r>
              <a:rPr lang="en-US" dirty="0"/>
              <a:t>With this new 14 T objective the </a:t>
            </a:r>
            <a:r>
              <a:rPr lang="en-US" dirty="0" err="1"/>
              <a:t>nergy</a:t>
            </a:r>
            <a:r>
              <a:rPr lang="en-US" dirty="0"/>
              <a:t> reach has also been re-scoped and now is 85 TeV.</a:t>
            </a:r>
          </a:p>
        </p:txBody>
      </p:sp>
    </p:spTree>
    <p:extLst>
      <p:ext uri="{BB962C8B-B14F-4D97-AF65-F5344CB8AC3E}">
        <p14:creationId xmlns:p14="http://schemas.microsoft.com/office/powerpoint/2010/main" val="9959996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put the magnets in a historical perspective, for accelerators we have to follow the line of 400 A/mm</a:t>
            </a:r>
            <a:r>
              <a:rPr lang="en-US" baseline="30000" dirty="0"/>
              <a:t>2  </a:t>
            </a:r>
            <a:r>
              <a:rPr lang="en-US" baseline="0" dirty="0"/>
              <a:t>(compact and high-current)</a:t>
            </a:r>
            <a:endParaRPr lang="en-US" baseline="30000" dirty="0"/>
          </a:p>
          <a:p>
            <a:r>
              <a:rPr lang="en-US" dirty="0"/>
              <a:t> </a:t>
            </a:r>
          </a:p>
          <a:p>
            <a:r>
              <a:rPr lang="en-US" dirty="0"/>
              <a:t>Some news in the prototypes side:</a:t>
            </a:r>
          </a:p>
          <a:p>
            <a:r>
              <a:rPr lang="en-US" dirty="0"/>
              <a:t>For the Nb3Sn: R2D2 at CEA or the SSSMC in PSI and others prototypes at the Large Magnet Facility at CERN </a:t>
            </a:r>
          </a:p>
          <a:p>
            <a:r>
              <a:rPr lang="en-US" dirty="0"/>
              <a:t>For the HTS; the REBCO cable for KIT arrived at CERN</a:t>
            </a:r>
          </a:p>
          <a:p>
            <a:endParaRPr lang="en-US" dirty="0"/>
          </a:p>
        </p:txBody>
      </p:sp>
    </p:spTree>
    <p:extLst>
      <p:ext uri="{BB962C8B-B14F-4D97-AF65-F5344CB8AC3E}">
        <p14:creationId xmlns:p14="http://schemas.microsoft.com/office/powerpoint/2010/main" val="38211596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of this motivates that FCC-</a:t>
            </a:r>
            <a:r>
              <a:rPr lang="en-US" dirty="0" err="1"/>
              <a:t>hh</a:t>
            </a:r>
            <a:r>
              <a:rPr lang="en-US" dirty="0"/>
              <a:t> new scenarios have been started to be studied. A working group has been settled, first meeting 3 September. The idea in principle, is not to have an alternative plan A but a plan B. But the risk is high in this sense.</a:t>
            </a:r>
          </a:p>
          <a:p>
            <a:endParaRPr lang="en-US" dirty="0"/>
          </a:p>
          <a:p>
            <a:r>
              <a:rPr lang="en-US" dirty="0"/>
              <a:t>Based in the  new target of the HFM program, 6 scenarios have been proposed and a working group has been created to discuss the possible Physics cases.</a:t>
            </a:r>
          </a:p>
          <a:p>
            <a:r>
              <a:rPr lang="en-US" dirty="0"/>
              <a:t>Luminosity is limited by the maximum power to be removed from the cold magnets.</a:t>
            </a:r>
          </a:p>
        </p:txBody>
      </p:sp>
    </p:spTree>
    <p:extLst>
      <p:ext uri="{BB962C8B-B14F-4D97-AF65-F5344CB8AC3E}">
        <p14:creationId xmlns:p14="http://schemas.microsoft.com/office/powerpoint/2010/main" val="32144447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details are summarized in this table and a document.</a:t>
            </a:r>
          </a:p>
          <a:p>
            <a:r>
              <a:rPr lang="en-US" dirty="0"/>
              <a:t>Discussion forum on going.</a:t>
            </a:r>
          </a:p>
        </p:txBody>
      </p:sp>
    </p:spTree>
    <p:extLst>
      <p:ext uri="{BB962C8B-B14F-4D97-AF65-F5344CB8AC3E}">
        <p14:creationId xmlns:p14="http://schemas.microsoft.com/office/powerpoint/2010/main" val="21225323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timelines until 2033 </a:t>
            </a:r>
          </a:p>
        </p:txBody>
      </p:sp>
      <p:sp>
        <p:nvSpPr>
          <p:cNvPr id="4" name="Slide Number Placeholder 3"/>
          <p:cNvSpPr>
            <a:spLocks noGrp="1"/>
          </p:cNvSpPr>
          <p:nvPr>
            <p:ph type="sldNum" sz="quarter" idx="5"/>
          </p:nvPr>
        </p:nvSpPr>
        <p:spPr/>
        <p:txBody>
          <a:bodyPr/>
          <a:lstStyle/>
          <a:p>
            <a:fld id="{4C5D6558-31F6-4E13-8AD0-A2680585A939}" type="slidenum">
              <a:rPr lang="en-GB" smtClean="0"/>
              <a:t>51</a:t>
            </a:fld>
            <a:endParaRPr lang="en-GB"/>
          </a:p>
        </p:txBody>
      </p:sp>
    </p:spTree>
    <p:extLst>
      <p:ext uri="{BB962C8B-B14F-4D97-AF65-F5344CB8AC3E}">
        <p14:creationId xmlns:p14="http://schemas.microsoft.com/office/powerpoint/2010/main" val="31292812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the </a:t>
            </a:r>
            <a:r>
              <a:rPr lang="en-US"/>
              <a:t>collaboration aspects...</a:t>
            </a:r>
          </a:p>
        </p:txBody>
      </p:sp>
      <p:sp>
        <p:nvSpPr>
          <p:cNvPr id="4" name="Slide Number Placeholder 3"/>
          <p:cNvSpPr>
            <a:spLocks noGrp="1"/>
          </p:cNvSpPr>
          <p:nvPr>
            <p:ph type="sldNum" sz="quarter" idx="5"/>
          </p:nvPr>
        </p:nvSpPr>
        <p:spPr/>
        <p:txBody>
          <a:bodyPr/>
          <a:lstStyle/>
          <a:p>
            <a:fld id="{4C5D6558-31F6-4E13-8AD0-A2680585A939}" type="slidenum">
              <a:rPr lang="en-GB" smtClean="0"/>
              <a:t>53</a:t>
            </a:fld>
            <a:endParaRPr lang="en-GB"/>
          </a:p>
        </p:txBody>
      </p:sp>
    </p:spTree>
    <p:extLst>
      <p:ext uri="{BB962C8B-B14F-4D97-AF65-F5344CB8AC3E}">
        <p14:creationId xmlns:p14="http://schemas.microsoft.com/office/powerpoint/2010/main" val="3588155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33560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C5D6558-31F6-4E13-8AD0-A2680585A939}" type="slidenum">
              <a:rPr lang="en-GB" smtClean="0"/>
              <a:t>57</a:t>
            </a:fld>
            <a:endParaRPr lang="en-GB"/>
          </a:p>
        </p:txBody>
      </p:sp>
    </p:spTree>
    <p:extLst>
      <p:ext uri="{BB962C8B-B14F-4D97-AF65-F5344CB8AC3E}">
        <p14:creationId xmlns:p14="http://schemas.microsoft.com/office/powerpoint/2010/main" val="24207763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02dda744ad_0_7:notes"/>
          <p:cNvSpPr txBox="1">
            <a:spLocks noGrp="1"/>
          </p:cNvSpPr>
          <p:nvPr>
            <p:ph type="body" idx="1"/>
          </p:nvPr>
        </p:nvSpPr>
        <p:spPr>
          <a:xfrm>
            <a:off x="685800" y="4319093"/>
            <a:ext cx="5486400" cy="409177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g302dda744ad_0_7:notes"/>
          <p:cNvSpPr>
            <a:spLocks noGrp="1" noRot="1" noChangeAspect="1"/>
          </p:cNvSpPr>
          <p:nvPr>
            <p:ph type="sldImg" idx="2"/>
          </p:nvPr>
        </p:nvSpPr>
        <p:spPr>
          <a:xfrm>
            <a:off x="400050" y="682625"/>
            <a:ext cx="6057900" cy="34083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FCC Feasibility study was launched with the support of the EU (FCC Innovation Study project), a organization as well as main objectives and deliverables have been identified.</a:t>
            </a:r>
          </a:p>
        </p:txBody>
      </p:sp>
      <p:sp>
        <p:nvSpPr>
          <p:cNvPr id="4" name="Slide Number Placeholder 3"/>
          <p:cNvSpPr>
            <a:spLocks noGrp="1"/>
          </p:cNvSpPr>
          <p:nvPr>
            <p:ph type="sldNum" sz="quarter" idx="5"/>
          </p:nvPr>
        </p:nvSpPr>
        <p:spPr/>
        <p:txBody>
          <a:bodyPr/>
          <a:lstStyle/>
          <a:p>
            <a:fld id="{4C5D6558-31F6-4E13-8AD0-A2680585A939}" type="slidenum">
              <a:rPr lang="en-GB" smtClean="0"/>
              <a:t>5</a:t>
            </a:fld>
            <a:endParaRPr lang="en-GB"/>
          </a:p>
        </p:txBody>
      </p:sp>
    </p:spTree>
    <p:extLst>
      <p:ext uri="{BB962C8B-B14F-4D97-AF65-F5344CB8AC3E}">
        <p14:creationId xmlns:p14="http://schemas.microsoft.com/office/powerpoint/2010/main" val="1667316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3518953-E347-4627-8DB3-12FB50EACE8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552450" y="758825"/>
            <a:ext cx="6667500" cy="37512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77875" y="4750055"/>
            <a:ext cx="6218238" cy="4500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 name="Notes Placeholder 1">
            <a:extLst>
              <a:ext uri="{FF2B5EF4-FFF2-40B4-BE49-F238E27FC236}">
                <a16:creationId xmlns:a16="http://schemas.microsoft.com/office/drawing/2014/main" id="{35F25902-9003-270D-0232-A058E5AEAE81}"/>
              </a:ext>
            </a:extLst>
          </p:cNvPr>
          <p:cNvSpPr>
            <a:spLocks noGrp="1"/>
          </p:cNvSpPr>
          <p:nvPr>
            <p:ph type="body" idx="1"/>
          </p:nvPr>
        </p:nvSpPr>
        <p:spPr/>
        <p:txBody>
          <a:bodyPr/>
          <a:lstStyle/>
          <a:p>
            <a:r>
              <a:rPr lang="en-US" dirty="0"/>
              <a:t>The main objectives will be delivered in March 2025 on time to be evaluated by the ESPPU.</a:t>
            </a:r>
          </a:p>
          <a:p>
            <a:r>
              <a:rPr lang="en-US" dirty="0"/>
              <a:t>In the following I will show the status of each of these aspects.</a:t>
            </a:r>
          </a:p>
        </p:txBody>
      </p:sp>
    </p:spTree>
    <p:extLst>
      <p:ext uri="{BB962C8B-B14F-4D97-AF65-F5344CB8AC3E}">
        <p14:creationId xmlns:p14="http://schemas.microsoft.com/office/powerpoint/2010/main" val="2789780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monitor and asses the project  a mid-term review has been organized at the end of 2022, to evaluate from the scientific and cost point of view.</a:t>
            </a:r>
          </a:p>
        </p:txBody>
      </p:sp>
      <p:sp>
        <p:nvSpPr>
          <p:cNvPr id="4" name="Slide Number Placeholder 3"/>
          <p:cNvSpPr>
            <a:spLocks noGrp="1"/>
          </p:cNvSpPr>
          <p:nvPr>
            <p:ph type="sldNum" sz="quarter" idx="5"/>
          </p:nvPr>
        </p:nvSpPr>
        <p:spPr/>
        <p:txBody>
          <a:bodyPr/>
          <a:lstStyle/>
          <a:p>
            <a:fld id="{4C5D6558-31F6-4E13-8AD0-A2680585A939}" type="slidenum">
              <a:rPr lang="en-GB" smtClean="0"/>
              <a:t>7</a:t>
            </a:fld>
            <a:endParaRPr lang="en-GB"/>
          </a:p>
        </p:txBody>
      </p:sp>
    </p:spTree>
    <p:extLst>
      <p:ext uri="{BB962C8B-B14F-4D97-AF65-F5344CB8AC3E}">
        <p14:creationId xmlns:p14="http://schemas.microsoft.com/office/powerpoint/2010/main" val="1435127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FS mid-term review has not found any show stoppers and a lot of recommendations has been given. These recommendations are being implemented and the final report will be ready for march 2025.</a:t>
            </a:r>
          </a:p>
        </p:txBody>
      </p:sp>
      <p:sp>
        <p:nvSpPr>
          <p:cNvPr id="4" name="Slide Number Placeholder 3"/>
          <p:cNvSpPr>
            <a:spLocks noGrp="1"/>
          </p:cNvSpPr>
          <p:nvPr>
            <p:ph type="sldNum" sz="quarter" idx="5"/>
          </p:nvPr>
        </p:nvSpPr>
        <p:spPr/>
        <p:txBody>
          <a:bodyPr/>
          <a:lstStyle/>
          <a:p>
            <a:fld id="{4C5D6558-31F6-4E13-8AD0-A2680585A939}" type="slidenum">
              <a:rPr lang="en-GB" smtClean="0"/>
              <a:t>8</a:t>
            </a:fld>
            <a:endParaRPr lang="en-GB"/>
          </a:p>
        </p:txBody>
      </p:sp>
    </p:spTree>
    <p:extLst>
      <p:ext uri="{BB962C8B-B14F-4D97-AF65-F5344CB8AC3E}">
        <p14:creationId xmlns:p14="http://schemas.microsoft.com/office/powerpoint/2010/main" val="927327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1:notes"/>
          <p:cNvSpPr txBox="1">
            <a:spLocks noGrp="1"/>
          </p:cNvSpPr>
          <p:nvPr>
            <p:ph type="body" idx="1"/>
          </p:nvPr>
        </p:nvSpPr>
        <p:spPr>
          <a:xfrm>
            <a:off x="685800" y="4319093"/>
            <a:ext cx="5486400" cy="409177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1:notes"/>
          <p:cNvSpPr>
            <a:spLocks noGrp="1" noRot="1" noChangeAspect="1"/>
          </p:cNvSpPr>
          <p:nvPr>
            <p:ph type="sldImg" idx="2"/>
          </p:nvPr>
        </p:nvSpPr>
        <p:spPr>
          <a:xfrm>
            <a:off x="400050" y="682625"/>
            <a:ext cx="6057900" cy="34083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2.xml"/><Relationship Id="rId4" Type="http://schemas.openxmlformats.org/officeDocument/2006/relationships/image" Target="../media/image1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9.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2.xml"/><Relationship Id="rId4" Type="http://schemas.openxmlformats.org/officeDocument/2006/relationships/image" Target="../media/image1.png"/></Relationships>
</file>

<file path=ppt/slideLayouts/_rels/slideLayout2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2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Master" Target="../slideMasters/slideMaster23.xml"/><Relationship Id="rId4" Type="http://schemas.openxmlformats.org/officeDocument/2006/relationships/image" Target="../media/image26.emf"/></Relationships>
</file>

<file path=ppt/slideLayouts/_rels/slideLayout24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7.png"/><Relationship Id="rId1" Type="http://schemas.openxmlformats.org/officeDocument/2006/relationships/slideMaster" Target="../slideMasters/slideMaster23.xml"/><Relationship Id="rId4" Type="http://schemas.openxmlformats.org/officeDocument/2006/relationships/image" Target="../media/image26.emf"/></Relationships>
</file>

<file path=ppt/slideLayouts/_rels/slideLayout24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8.png"/><Relationship Id="rId1" Type="http://schemas.openxmlformats.org/officeDocument/2006/relationships/slideMaster" Target="../slideMasters/slideMaster23.xml"/><Relationship Id="rId4" Type="http://schemas.openxmlformats.org/officeDocument/2006/relationships/image" Target="../media/image26.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9.emf"/><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3.emf"/><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3.emf"/><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3.emf"/><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23.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2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5135425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400798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045746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18257372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533292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238139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1723220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30682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251226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505467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631427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677069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370806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5197325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5364570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28025178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2423172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947450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13/01/2025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93156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13/01/2025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35130469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2862224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13/01/2025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25543805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13/01/2025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482899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13/01/2025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54837070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13/01/2025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24356117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9273906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00799329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88A41-7741-87F6-91B7-BA8A27D5A5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FDA3BF9-A61D-A880-EA59-5456D31C51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31BA98-A0DB-60E6-6F46-9A0D34B5EE8A}"/>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5" name="Footer Placeholder 4">
            <a:extLst>
              <a:ext uri="{FF2B5EF4-FFF2-40B4-BE49-F238E27FC236}">
                <a16:creationId xmlns:a16="http://schemas.microsoft.com/office/drawing/2014/main" id="{45AA5DF4-148D-FE91-E593-7A6760AF67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9DAC1C-07AB-CDFD-0349-F2AA5958B8D9}"/>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48897680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EF810-8586-C9EE-1F68-E2D919E610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91022E-6AEF-E2E5-12B6-EEFEF6E731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12EB75-2D17-06B1-CDD8-115D4050D7E6}"/>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5" name="Footer Placeholder 4">
            <a:extLst>
              <a:ext uri="{FF2B5EF4-FFF2-40B4-BE49-F238E27FC236}">
                <a16:creationId xmlns:a16="http://schemas.microsoft.com/office/drawing/2014/main" id="{948E5B11-9AB8-11B2-E320-9CB5851C0B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524ACB-8B44-2F58-0FAB-B088778B829F}"/>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50245030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C88D3-F3EF-3911-CB41-8C034C71F65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059E75-A0A6-5977-56C9-2DEAB621E2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107FF51-1BEB-0D9F-E3C7-AB3ED837A1D7}"/>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5" name="Footer Placeholder 4">
            <a:extLst>
              <a:ext uri="{FF2B5EF4-FFF2-40B4-BE49-F238E27FC236}">
                <a16:creationId xmlns:a16="http://schemas.microsoft.com/office/drawing/2014/main" id="{179FCB54-4F5C-6DBC-928E-05C44989A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C5C001-8171-2F91-1407-C69E6D31CDE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47697796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80081-9647-6118-CE0F-110606905B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814895-0177-E2BD-29C7-9231C77E17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967D69E-847C-C70D-24D9-DFFC308142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9E0983A-966B-5B5E-2715-DA674BA9C4AF}"/>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6" name="Footer Placeholder 5">
            <a:extLst>
              <a:ext uri="{FF2B5EF4-FFF2-40B4-BE49-F238E27FC236}">
                <a16:creationId xmlns:a16="http://schemas.microsoft.com/office/drawing/2014/main" id="{6DBA4DDF-7C37-DBC7-D5A5-038CA1888D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37CF67-7F4B-2342-BCEE-C85369768994}"/>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2602576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90D0F-281A-3B3D-A515-0E9EBF3F7B2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CB446B-BF12-5B3B-8E0D-0A33602172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EACC28-A297-D007-5375-F0CE7A86EBC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24CACD-2EE9-CBA9-3DFC-E417A44CCA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06A73C-6E80-3931-E743-C86CF6150C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D59F61-7004-8906-11CD-5557B0213293}"/>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8" name="Footer Placeholder 7">
            <a:extLst>
              <a:ext uri="{FF2B5EF4-FFF2-40B4-BE49-F238E27FC236}">
                <a16:creationId xmlns:a16="http://schemas.microsoft.com/office/drawing/2014/main" id="{4C09F45B-33EC-530E-A4B1-11327065AA1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2E066DB-BC34-0308-9306-C277349BF5F8}"/>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8036834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D659F-2B10-9F0B-511E-5880F7F724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190D163-7BFD-7ECE-B504-483899F383FF}"/>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4" name="Footer Placeholder 3">
            <a:extLst>
              <a:ext uri="{FF2B5EF4-FFF2-40B4-BE49-F238E27FC236}">
                <a16:creationId xmlns:a16="http://schemas.microsoft.com/office/drawing/2014/main" id="{76F124C6-161D-A9EF-A3EB-FE22688BB2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1CDE1E8-9FE3-70EF-FF10-4615122C0623}"/>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47324132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B04D68-A14A-66F8-8897-694D9DF1D492}"/>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3" name="Footer Placeholder 2">
            <a:extLst>
              <a:ext uri="{FF2B5EF4-FFF2-40B4-BE49-F238E27FC236}">
                <a16:creationId xmlns:a16="http://schemas.microsoft.com/office/drawing/2014/main" id="{91FB3061-1ECD-4E35-A2A2-70DA0BEA379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51FC50-2CDD-720B-D2F8-6BE837F080C7}"/>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9201571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F3A53-750B-9687-23F2-17AA9B038C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488DB2-1F30-36D9-8F0F-B90AF1718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155F9DA-5F55-D175-BB91-890DC7DF4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FE0AB5-312D-C306-3387-B884340A2C18}"/>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6" name="Footer Placeholder 5">
            <a:extLst>
              <a:ext uri="{FF2B5EF4-FFF2-40B4-BE49-F238E27FC236}">
                <a16:creationId xmlns:a16="http://schemas.microsoft.com/office/drawing/2014/main" id="{A62290C8-F3CF-217B-EB94-C9D9D14DBA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A0F90F-98ED-1851-E500-5B9A9E67767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409360416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72BF0-B366-D8DF-E71B-7D5D493297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66EFC9-9C08-3913-F4B9-921CB7D32F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8C3092E-A4F2-EF12-C4A3-280336397F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98F4A4-5219-08D4-114B-0F9D84DB20ED}"/>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6" name="Footer Placeholder 5">
            <a:extLst>
              <a:ext uri="{FF2B5EF4-FFF2-40B4-BE49-F238E27FC236}">
                <a16:creationId xmlns:a16="http://schemas.microsoft.com/office/drawing/2014/main" id="{9FE66DFD-B7F6-CE62-03F4-076687AA7F3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A15510-F823-6E6A-4430-86F53CF9552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78845397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A16FB-EF80-9899-E87A-E158B170D0F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A941D7-2EC4-EC62-A7DF-3CED2E7B30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A62156-FE74-3CEA-3710-9C29C9526BA1}"/>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5" name="Footer Placeholder 4">
            <a:extLst>
              <a:ext uri="{FF2B5EF4-FFF2-40B4-BE49-F238E27FC236}">
                <a16:creationId xmlns:a16="http://schemas.microsoft.com/office/drawing/2014/main" id="{521AD269-6C5B-E7F9-2844-E903867994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8151E2-BC79-7B3C-7923-A389C5ED5441}"/>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73903460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2DC7FA-35ED-221C-34E6-E161FAF3101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B063C8-0853-5D0C-2D08-7A8317396F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F17C37-7FD4-F6F9-F5A8-95082FF3F438}"/>
              </a:ext>
            </a:extLst>
          </p:cNvPr>
          <p:cNvSpPr>
            <a:spLocks noGrp="1"/>
          </p:cNvSpPr>
          <p:nvPr>
            <p:ph type="dt" sz="half" idx="10"/>
          </p:nvPr>
        </p:nvSpPr>
        <p:spPr/>
        <p:txBody>
          <a:bodyPr/>
          <a:lstStyle/>
          <a:p>
            <a:fld id="{05800E69-0DFE-4BA2-857C-D81296BCF8CF}" type="datetimeFigureOut">
              <a:rPr lang="en-GB" smtClean="0"/>
              <a:t>13/01/2025</a:t>
            </a:fld>
            <a:endParaRPr lang="en-GB"/>
          </a:p>
        </p:txBody>
      </p:sp>
      <p:sp>
        <p:nvSpPr>
          <p:cNvPr id="5" name="Footer Placeholder 4">
            <a:extLst>
              <a:ext uri="{FF2B5EF4-FFF2-40B4-BE49-F238E27FC236}">
                <a16:creationId xmlns:a16="http://schemas.microsoft.com/office/drawing/2014/main" id="{9911817F-F1FD-F0C6-FA4E-03B1ED6710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D526DF-0918-C84F-5B7C-021D7F6D6A5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9549972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FC154AD6-22D9-4E3F-BC59-CA4E2ECF2D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27671447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755740"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51C16DAB-86F5-45CA-97A4-6AA1DDEDE6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900" y="200107"/>
            <a:ext cx="685800" cy="242803"/>
          </a:xfrm>
          <a:prstGeom prst="rect">
            <a:avLst/>
          </a:prstGeom>
        </p:spPr>
      </p:pic>
    </p:spTree>
    <p:extLst>
      <p:ext uri="{BB962C8B-B14F-4D97-AF65-F5344CB8AC3E}">
        <p14:creationId xmlns:p14="http://schemas.microsoft.com/office/powerpoint/2010/main" val="14265516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4"/>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64BFA774-EC6C-41F3-A364-4FE11E71C2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6453095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0"/>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7281116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6185309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4828440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461216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09435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88942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889364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5160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690341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758242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3293883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7748722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2901662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58234" y="126621"/>
            <a:ext cx="385972" cy="226761"/>
          </a:xfr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pic>
        <p:nvPicPr>
          <p:cNvPr id="2" name="Image 2" descr="Une image contenant Police, Graphique, graphisme, logo&#10;&#10;Description générée automatiquement">
            <a:extLst>
              <a:ext uri="{FF2B5EF4-FFF2-40B4-BE49-F238E27FC236}">
                <a16:creationId xmlns:a16="http://schemas.microsoft.com/office/drawing/2014/main" id="{C8E072D6-0422-4628-6BF4-017AE7901DD4}"/>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9189696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02548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41301" y="126621"/>
            <a:ext cx="385972" cy="226761"/>
          </a:xfr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4" name="Image 2" descr="Une image contenant Police, Graphique, graphisme, logo&#10;&#10;Description générée automatiquement">
            <a:extLst>
              <a:ext uri="{FF2B5EF4-FFF2-40B4-BE49-F238E27FC236}">
                <a16:creationId xmlns:a16="http://schemas.microsoft.com/office/drawing/2014/main" id="{62037846-C206-644F-E46F-16903CBC8F3A}"/>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1003334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58382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132319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2211915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37067" y="126621"/>
            <a:ext cx="385972" cy="226761"/>
          </a:xfr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2" name="Image 2" descr="Une image contenant Police, Graphique, graphisme, logo&#10;&#10;Description générée automatiquement">
            <a:extLst>
              <a:ext uri="{FF2B5EF4-FFF2-40B4-BE49-F238E27FC236}">
                <a16:creationId xmlns:a16="http://schemas.microsoft.com/office/drawing/2014/main" id="{B9D70FEC-C4B2-10F2-06A4-2C5DCFDBFBF8}"/>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3977054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138977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772786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03201" y="126621"/>
            <a:ext cx="385972" cy="226761"/>
          </a:xfr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pic>
        <p:nvPicPr>
          <p:cNvPr id="2" name="Image 2" descr="Une image contenant Police, Graphique, graphisme, logo&#10;&#10;Description générée automatiquement">
            <a:extLst>
              <a:ext uri="{FF2B5EF4-FFF2-40B4-BE49-F238E27FC236}">
                <a16:creationId xmlns:a16="http://schemas.microsoft.com/office/drawing/2014/main" id="{FDB20C42-E8DB-B136-B52A-5642EAD687D9}"/>
              </a:ext>
            </a:extLst>
          </p:cNvPr>
          <p:cNvPicPr>
            <a:picLocks noChangeAspect="1"/>
          </p:cNvPicPr>
          <p:nvPr userDrawn="1"/>
        </p:nvPicPr>
        <p:blipFill>
          <a:blip r:embed="rId3"/>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1150941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194734" y="126617"/>
            <a:ext cx="385972" cy="226761"/>
          </a:xfrm>
        </p:spPr>
        <p:txBody>
          <a:bodyPr/>
          <a:lstStyle/>
          <a:p>
            <a:fld id="{88A1DFE4-5FC5-43BD-BB7E-75EAD82B965F}" type="slidenum">
              <a:rPr lang="en-US" noProof="0" smtClean="0"/>
              <a:pPr/>
              <a:t>‹#›</a:t>
            </a:fld>
            <a:endParaRPr lang="en-US" noProof="0" dirty="0"/>
          </a:p>
        </p:txBody>
      </p:sp>
      <p:pic>
        <p:nvPicPr>
          <p:cNvPr id="2" name="Image 2" descr="Une image contenant Police, Graphique, graphisme, logo&#10;&#10;Description générée automatiquement">
            <a:extLst>
              <a:ext uri="{FF2B5EF4-FFF2-40B4-BE49-F238E27FC236}">
                <a16:creationId xmlns:a16="http://schemas.microsoft.com/office/drawing/2014/main" id="{AD97C112-0389-4FEC-5019-E904EE971D30}"/>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037207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2_Image with title">
    <p:spTree>
      <p:nvGrpSpPr>
        <p:cNvPr id="1" name=""/>
        <p:cNvGrpSpPr/>
        <p:nvPr/>
      </p:nvGrpSpPr>
      <p:grpSpPr>
        <a:xfrm>
          <a:off x="0" y="0"/>
          <a:ext cx="0" cy="0"/>
          <a:chOff x="0" y="0"/>
          <a:chExt cx="0" cy="0"/>
        </a:xfrm>
      </p:grpSpPr>
      <p:pic>
        <p:nvPicPr>
          <p:cNvPr id="10" name="Image 9" descr="Une image contenant vert, Turquoise, bleu vert, Bleu sarcelle&#10;&#10;Description générée automatiquement">
            <a:extLst>
              <a:ext uri="{FF2B5EF4-FFF2-40B4-BE49-F238E27FC236}">
                <a16:creationId xmlns:a16="http://schemas.microsoft.com/office/drawing/2014/main" id="{091AF8DA-FED6-AE23-5CB0-4AE4CDB16C79}"/>
              </a:ext>
            </a:extLst>
          </p:cNvPr>
          <p:cNvPicPr>
            <a:picLocks noChangeAspect="1"/>
          </p:cNvPicPr>
          <p:nvPr userDrawn="1"/>
        </p:nvPicPr>
        <p:blipFill>
          <a:blip r:embed="rId2"/>
          <a:stretch>
            <a:fillRect/>
          </a:stretch>
        </p:blipFill>
        <p:spPr>
          <a:xfrm>
            <a:off x="1" y="2"/>
            <a:ext cx="12191999" cy="6857999"/>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171272" y="136105"/>
            <a:ext cx="10944227" cy="631032"/>
          </a:xfrm>
        </p:spPr>
        <p:txBody>
          <a:bodyPr anchor="b" anchorCtr="0">
            <a:normAutofit/>
          </a:bodyPr>
          <a:lstStyle>
            <a:lvl1pPr algn="l">
              <a:defRPr sz="3500">
                <a:solidFill>
                  <a:schemeClr val="bg1"/>
                </a:solidFill>
              </a:defRPr>
            </a:lvl1pPr>
          </a:lstStyle>
          <a:p>
            <a:r>
              <a:rPr lang="fr-FR" dirty="0"/>
              <a:t>Modifiez le style du titre</a:t>
            </a:r>
            <a:endParaRPr lang="en-GB" dirty="0"/>
          </a:p>
        </p:txBody>
      </p:sp>
      <p:pic>
        <p:nvPicPr>
          <p:cNvPr id="3" name="Image 2" descr="Une image contenant Police, Graphique, graphisme, logo&#10;&#10;Description générée automatiquement">
            <a:extLst>
              <a:ext uri="{FF2B5EF4-FFF2-40B4-BE49-F238E27FC236}">
                <a16:creationId xmlns:a16="http://schemas.microsoft.com/office/drawing/2014/main" id="{691E98D1-BA6C-AC74-809E-E9C4DC899A68}"/>
              </a:ext>
            </a:extLst>
          </p:cNvPr>
          <p:cNvPicPr>
            <a:picLocks noChangeAspect="1"/>
          </p:cNvPicPr>
          <p:nvPr userDrawn="1"/>
        </p:nvPicPr>
        <p:blipFill>
          <a:blip r:embed="rId3"/>
          <a:stretch>
            <a:fillRect/>
          </a:stretch>
        </p:blipFill>
        <p:spPr>
          <a:xfrm>
            <a:off x="11569109" y="136106"/>
            <a:ext cx="451620" cy="451620"/>
          </a:xfrm>
          <a:prstGeom prst="rect">
            <a:avLst/>
          </a:prstGeom>
        </p:spPr>
      </p:pic>
    </p:spTree>
    <p:extLst>
      <p:ext uri="{BB962C8B-B14F-4D97-AF65-F5344CB8AC3E}">
        <p14:creationId xmlns:p14="http://schemas.microsoft.com/office/powerpoint/2010/main" val="1081917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423966235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528925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948786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12453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507292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984260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9034549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21400089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811152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2570789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38964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155810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811228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7841395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37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7002000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1031770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8474901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144516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550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20739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051067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5987392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40192664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74560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617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282627765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24571859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1370644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1/13/25</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3308708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5169146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786735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0938919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703878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658261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5966092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737940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8456914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070287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0478443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98274141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729188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022571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65032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339925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959752214"/>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45708345"/>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758613954"/>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68363186"/>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92829115"/>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6751193"/>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09035358"/>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66462795"/>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94952075"/>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1040003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882447984"/>
      </p:ext>
    </p:extLst>
  </p:cSld>
  <p:clrMapOvr>
    <a:overrideClrMapping bg1="lt1" tx1="dk1" bg2="lt2" tx2="dk2" accent1="accent1" accent2="accent2" accent3="accent3" accent4="accent4" accent5="accent5" accent6="accent6" hlink="hlink" folHlink="folHlink"/>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28914856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088053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66415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27067675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2444932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00478164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7.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1/13/25</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70303324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9196506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2669952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5802026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165140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6986095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4242145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04476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945050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2662384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9627618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964457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035364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021150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41.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941413479"/>
      </p:ext>
    </p:extLst>
  </p:cSld>
  <p:clrMapOvr>
    <a:overrideClrMapping bg1="lt1" tx1="dk1" bg2="lt2" tx2="dk2" accent1="accent1" accent2="accent2" accent3="accent3" accent4="accent4" accent5="accent5" accent6="accent6" hlink="hlink" folHlink="folHlink"/>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3755741"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73932" y="128036"/>
            <a:ext cx="598619" cy="240000"/>
          </a:xfrm>
          <a:prstGeom prst="rect">
            <a:avLst/>
          </a:prstGeom>
        </p:spPr>
      </p:pic>
    </p:spTree>
    <p:extLst>
      <p:ext uri="{BB962C8B-B14F-4D97-AF65-F5344CB8AC3E}">
        <p14:creationId xmlns:p14="http://schemas.microsoft.com/office/powerpoint/2010/main" val="2075734"/>
      </p:ext>
    </p:extLst>
  </p:cSld>
  <p:clrMapOvr>
    <a:overrideClrMapping bg1="lt1" tx1="dk1" bg2="lt2" tx2="dk2" accent1="accent1" accent2="accent2" accent3="accent3" accent4="accent4" accent5="accent5" accent6="accent6" hlink="hlink" folHlink="folHlink"/>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1252501377"/>
      </p:ext>
    </p:extLst>
  </p:cSld>
  <p:clrMapOvr>
    <a:overrideClrMapping bg1="lt1" tx1="dk1" bg2="lt2" tx2="dk2" accent1="accent1" accent2="accent2" accent3="accent3" accent4="accent4" accent5="accent5" accent6="accent6" hlink="hlink" folHlink="folHlink"/>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3"/>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3371656572"/>
      </p:ext>
    </p:extLst>
  </p:cSld>
  <p:clrMapOvr>
    <a:overrideClrMapping bg1="lt1" tx1="dk1" bg2="lt2" tx2="dk2" accent1="accent1" accent2="accent2" accent3="accent3" accent4="accent4" accent5="accent5" accent6="accent6" hlink="hlink" folHlink="folHlink"/>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13/01/2025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32384041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54277264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47.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4DA2638D-B38B-003C-CEF8-94606F0C047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10" name="Grafik 9">
            <a:extLst>
              <a:ext uri="{FF2B5EF4-FFF2-40B4-BE49-F238E27FC236}">
                <a16:creationId xmlns:a16="http://schemas.microsoft.com/office/drawing/2014/main" id="{AB1FE6A2-0C6A-9BEE-D675-F84989D3C0D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8" name="Grafik 7">
            <a:extLst>
              <a:ext uri="{FF2B5EF4-FFF2-40B4-BE49-F238E27FC236}">
                <a16:creationId xmlns:a16="http://schemas.microsoft.com/office/drawing/2014/main" id="{19A7B534-9AA2-7BDC-83B8-A11FF9792BE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463174531"/>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E0B8465-E746-9D70-F459-A9E689DBA5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28DCFFAF-CE03-EAAE-EF7B-2D9CE7DA6478}"/>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262537886"/>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F590BA4F-2B46-0F93-906A-902CA5CD3C2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8EA9535A-62CA-463C-3EC2-C8F0DB0BA10F}"/>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69196294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786836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4DFD2566-A3FD-67ED-A874-3763AC327B5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89515621"/>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96870C5F-11D5-8460-287C-2F6348198F0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69513244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EA8AE9AD-12B1-0B9A-D618-19C2B2C188F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91323591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C182E6CA-D243-3684-56BE-12FABE3FF35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4053109959"/>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674E84F3-2080-4163-B18A-D9792ECF084C}" type="datetime1">
              <a:rPr lang="de-CH" noProof="0" smtClean="0"/>
              <a:t>13.01.25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856810914"/>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60BA4C1-9D90-413F-BC8E-FC708948DF54}" type="datetime1">
              <a:rPr lang="de-CH" noProof="0" smtClean="0"/>
              <a:t>13.01.25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3217699391"/>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6FEA707-816F-4DBF-9FC1-48440001C7D7}" type="datetime1">
              <a:rPr lang="de-CH" noProof="0" smtClean="0"/>
              <a:t>13.01.25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06805157"/>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4B385C-7712-4F59-90E0-BF5F17A76AFF}" type="datetime1">
              <a:rPr lang="de-CH" noProof="0" smtClean="0"/>
              <a:t>13.01.25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460886185"/>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
        <p:nvSpPr>
          <p:cNvPr id="2" name="Slide Number Placeholder 12">
            <a:extLst>
              <a:ext uri="{FF2B5EF4-FFF2-40B4-BE49-F238E27FC236}">
                <a16:creationId xmlns:a16="http://schemas.microsoft.com/office/drawing/2014/main" id="{904B2B6C-FA60-FFF0-764E-4211212F992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45214100"/>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C0BC2A92-23A7-620A-70FE-97473B0CA56D}"/>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60456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Content Placeholder 2"/>
          <p:cNvSpPr>
            <a:spLocks noGrp="1"/>
          </p:cNvSpPr>
          <p:nvPr>
            <p:ph idx="1"/>
          </p:nvPr>
        </p:nvSpPr>
        <p:spPr/>
        <p:txBody>
          <a:bodyPr/>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19 September 2024</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QCD &amp; heavy-ion EPPSU 2025</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09484296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77F173BE-0799-CE3C-CB52-F738EBC332EC}"/>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90011312"/>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Slide Number Placeholder 12">
            <a:extLst>
              <a:ext uri="{FF2B5EF4-FFF2-40B4-BE49-F238E27FC236}">
                <a16:creationId xmlns:a16="http://schemas.microsoft.com/office/drawing/2014/main" id="{810EE6B2-A7EC-5A77-DFC1-ACE90E86EBD9}"/>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71079838"/>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Slide Number Placeholder 12">
            <a:extLst>
              <a:ext uri="{FF2B5EF4-FFF2-40B4-BE49-F238E27FC236}">
                <a16:creationId xmlns:a16="http://schemas.microsoft.com/office/drawing/2014/main" id="{CEB9280E-8C5D-CD86-EF62-98AAA3312C8B}"/>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67678761"/>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Slide Number Placeholder 12">
            <a:extLst>
              <a:ext uri="{FF2B5EF4-FFF2-40B4-BE49-F238E27FC236}">
                <a16:creationId xmlns:a16="http://schemas.microsoft.com/office/drawing/2014/main" id="{2D9C52DE-EC57-19DF-BF56-AAFBD608141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12520222"/>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524D4083-0128-1814-8ECA-0786AECB62FA}"/>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60525960"/>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9C8B1087-8220-9385-CC1D-CC50844F4743}"/>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07479022"/>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D8FE6CD2-02A5-4EDB-3EC9-10A948F7F2E6}"/>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85210355"/>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B37A3339-B24C-45DA-F80C-3CE08E12C5E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48420129"/>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925AAB0B-B911-B5B7-CB7D-794F94A162A6}"/>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00885837"/>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B5A7F572-557F-E7BC-0FDD-E46365CC9E2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71216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249091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D9F75035-04C0-3835-8401-3BA2C39A573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48961972"/>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C72AA8D2-4448-A043-6AE6-748EC2E67BFA}"/>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80426160"/>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9" name="Slide Number Placeholder 12">
            <a:extLst>
              <a:ext uri="{FF2B5EF4-FFF2-40B4-BE49-F238E27FC236}">
                <a16:creationId xmlns:a16="http://schemas.microsoft.com/office/drawing/2014/main" id="{01F1F946-571F-E590-B484-B16F7BAD0E15}"/>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15045469"/>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9E28AB6A-1BDF-441D-6ECD-1337F22762CB}"/>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33760363"/>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Slide Number Placeholder 12">
            <a:extLst>
              <a:ext uri="{FF2B5EF4-FFF2-40B4-BE49-F238E27FC236}">
                <a16:creationId xmlns:a16="http://schemas.microsoft.com/office/drawing/2014/main" id="{193171C2-E6C2-EA9C-07F8-358A6FC1F605}"/>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58795561"/>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443EEDBB-178F-2701-F196-87A2D8F0DF9D}"/>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44070832"/>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8" name="Slide Number Placeholder 12">
            <a:extLst>
              <a:ext uri="{FF2B5EF4-FFF2-40B4-BE49-F238E27FC236}">
                <a16:creationId xmlns:a16="http://schemas.microsoft.com/office/drawing/2014/main" id="{9BCB086F-2EC0-5C27-80F5-45EB5BABE283}"/>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79519319"/>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D2BE162-503C-4BD8-8879-ABE2B492B94E}" type="datetime1">
              <a:rPr lang="de-CH" noProof="0" smtClean="0"/>
              <a:t>13.01.25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70904007"/>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C52956-A07D-4142-998D-643983E6B7D7}" type="datetime1">
              <a:rPr lang="de-CH" noProof="0" smtClean="0"/>
              <a:t>13.01.25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902752889"/>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6" name="Slide Number Placeholder 12">
            <a:extLst>
              <a:ext uri="{FF2B5EF4-FFF2-40B4-BE49-F238E27FC236}">
                <a16:creationId xmlns:a16="http://schemas.microsoft.com/office/drawing/2014/main" id="{F029675E-85FF-2EDA-122F-46DC260FABDF}"/>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172339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0563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12">
            <a:extLst>
              <a:ext uri="{FF2B5EF4-FFF2-40B4-BE49-F238E27FC236}">
                <a16:creationId xmlns:a16="http://schemas.microsoft.com/office/drawing/2014/main" id="{AB1A787D-4BC6-E092-9A4D-DAC9CA7C522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76091995"/>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6" name="Rectangle 6"/>
          <p:cNvSpPr>
            <a:spLocks noChangeArrowheads="1"/>
          </p:cNvSpPr>
          <p:nvPr userDrawn="1"/>
        </p:nvSpPr>
        <p:spPr bwMode="auto">
          <a:xfrm>
            <a:off x="0" y="990600"/>
            <a:ext cx="12192000" cy="1917700"/>
          </a:xfrm>
          <a:prstGeom prst="rect">
            <a:avLst/>
          </a:prstGeom>
          <a:solidFill>
            <a:srgbClr val="083DAA"/>
          </a:solidFill>
          <a:ln w="9525">
            <a:noFill/>
            <a:miter lim="800000"/>
            <a:headEnd/>
            <a:tailEnd/>
          </a:ln>
        </p:spPr>
        <p:txBody>
          <a:bodyPr/>
          <a:lstStyle/>
          <a:p>
            <a:pPr algn="l" eaLnBrk="1" hangingPunct="1">
              <a:defRPr/>
            </a:pPr>
            <a:endParaRPr lang="en-GB" sz="2400">
              <a:latin typeface="Times New Roman" pitchFamily="19" charset="0"/>
              <a:ea typeface="+mn-ea"/>
            </a:endParaRP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9" indent="0" algn="ctr">
              <a:buNone/>
              <a:defRPr>
                <a:solidFill>
                  <a:schemeClr val="tx1">
                    <a:tint val="75000"/>
                  </a:schemeClr>
                </a:solidFill>
              </a:defRPr>
            </a:lvl2pPr>
            <a:lvl3pPr marL="914418" indent="0" algn="ctr">
              <a:buNone/>
              <a:defRPr>
                <a:solidFill>
                  <a:schemeClr val="tx1">
                    <a:tint val="75000"/>
                  </a:schemeClr>
                </a:solidFill>
              </a:defRPr>
            </a:lvl3pPr>
            <a:lvl4pPr marL="1371627" indent="0" algn="ctr">
              <a:buNone/>
              <a:defRPr>
                <a:solidFill>
                  <a:schemeClr val="tx1">
                    <a:tint val="75000"/>
                  </a:schemeClr>
                </a:solidFill>
              </a:defRPr>
            </a:lvl4pPr>
            <a:lvl5pPr marL="1828837" indent="0" algn="ctr">
              <a:buNone/>
              <a:defRPr>
                <a:solidFill>
                  <a:schemeClr val="tx1">
                    <a:tint val="75000"/>
                  </a:schemeClr>
                </a:solidFill>
              </a:defRPr>
            </a:lvl5pPr>
            <a:lvl6pPr marL="2286046" indent="0" algn="ctr">
              <a:buNone/>
              <a:defRPr>
                <a:solidFill>
                  <a:schemeClr val="tx1">
                    <a:tint val="75000"/>
                  </a:schemeClr>
                </a:solidFill>
              </a:defRPr>
            </a:lvl6pPr>
            <a:lvl7pPr marL="2743255" indent="0" algn="ctr">
              <a:buNone/>
              <a:defRPr>
                <a:solidFill>
                  <a:schemeClr val="tx1">
                    <a:tint val="75000"/>
                  </a:schemeClr>
                </a:solidFill>
              </a:defRPr>
            </a:lvl7pPr>
            <a:lvl8pPr marL="3200464" indent="0" algn="ctr">
              <a:buNone/>
              <a:defRPr>
                <a:solidFill>
                  <a:schemeClr val="tx1">
                    <a:tint val="75000"/>
                  </a:schemeClr>
                </a:solidFill>
              </a:defRPr>
            </a:lvl8pPr>
            <a:lvl9pPr marL="3657673"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8563920" y="6530047"/>
            <a:ext cx="2844800" cy="365125"/>
          </a:xfrm>
          <a:prstGeom prst="rect">
            <a:avLst/>
          </a:prstGeom>
        </p:spPr>
        <p:txBody>
          <a:bodyPr/>
          <a:lstStyle>
            <a:lvl1pPr>
              <a:defRPr>
                <a:solidFill>
                  <a:srgbClr val="FFFF00"/>
                </a:solidFill>
              </a:defRPr>
            </a:lvl1pPr>
          </a:lstStyle>
          <a:p>
            <a:fld id="{6294C92D-0306-4E69-9CD3-20855E849650}" type="slidenum">
              <a:rPr lang="en-US" smtClean="0"/>
              <a:pPr/>
              <a:t>‹#›</a:t>
            </a:fld>
            <a:endParaRPr lang="en-US" dirty="0"/>
          </a:p>
        </p:txBody>
      </p:sp>
      <p:sp>
        <p:nvSpPr>
          <p:cNvPr id="5" name="Rectangle 14"/>
          <p:cNvSpPr>
            <a:spLocks noGrp="1" noChangeArrowheads="1"/>
          </p:cNvSpPr>
          <p:nvPr>
            <p:ph type="title"/>
          </p:nvPr>
        </p:nvSpPr>
        <p:spPr bwMode="auto">
          <a:xfrm>
            <a:off x="160868" y="163514"/>
            <a:ext cx="9827684" cy="25161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err="1"/>
              <a:t>Cliquez</a:t>
            </a:r>
            <a:r>
              <a:rPr lang="en-US" dirty="0"/>
              <a:t> et </a:t>
            </a:r>
            <a:r>
              <a:rPr lang="en-US" dirty="0" err="1"/>
              <a:t>modifiez</a:t>
            </a:r>
            <a:r>
              <a:rPr lang="en-US" dirty="0"/>
              <a:t> le </a:t>
            </a:r>
            <a:r>
              <a:rPr lang="en-US" dirty="0" err="1"/>
              <a:t>titre</a:t>
            </a:r>
            <a:endParaRPr lang="en-US" dirty="0"/>
          </a:p>
        </p:txBody>
      </p:sp>
    </p:spTree>
    <p:extLst>
      <p:ext uri="{BB962C8B-B14F-4D97-AF65-F5344CB8AC3E}">
        <p14:creationId xmlns:p14="http://schemas.microsoft.com/office/powerpoint/2010/main" val="1128009140"/>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6"/>
          <p:cNvSpPr>
            <a:spLocks noChangeArrowheads="1"/>
          </p:cNvSpPr>
          <p:nvPr userDrawn="1"/>
        </p:nvSpPr>
        <p:spPr bwMode="auto">
          <a:xfrm>
            <a:off x="0" y="977900"/>
            <a:ext cx="12192000" cy="2133600"/>
          </a:xfrm>
          <a:prstGeom prst="rect">
            <a:avLst/>
          </a:prstGeom>
          <a:solidFill>
            <a:srgbClr val="083DAA"/>
          </a:solidFill>
          <a:ln w="9525">
            <a:noFill/>
            <a:miter lim="800000"/>
            <a:headEnd/>
            <a:tailEnd/>
          </a:ln>
        </p:spPr>
        <p:txBody>
          <a:bodyPr/>
          <a:lstStyle/>
          <a:p>
            <a:pPr algn="l" eaLnBrk="1" hangingPunct="1">
              <a:defRPr/>
            </a:pPr>
            <a:endParaRPr lang="en-GB" sz="2400">
              <a:latin typeface="Times New Roman" pitchFamily="19" charset="0"/>
              <a:ea typeface="+mn-ea"/>
            </a:endParaRPr>
          </a:p>
        </p:txBody>
      </p:sp>
      <p:sp>
        <p:nvSpPr>
          <p:cNvPr id="2" name="Title 1"/>
          <p:cNvSpPr>
            <a:spLocks noGrp="1"/>
          </p:cNvSpPr>
          <p:nvPr>
            <p:ph type="ctrTitle"/>
          </p:nvPr>
        </p:nvSpPr>
        <p:spPr>
          <a:xfrm>
            <a:off x="914400" y="1079502"/>
            <a:ext cx="10363200" cy="1943099"/>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457209" indent="-457209" algn="ctr">
              <a:buFont typeface="Wingdings" charset="2"/>
              <a:buChar char="Ø"/>
              <a:defRPr/>
            </a:lvl1pPr>
            <a:lvl2pPr marL="457209" indent="0" algn="ctr">
              <a:buNone/>
              <a:defRPr/>
            </a:lvl2pPr>
            <a:lvl3pPr marL="914418" indent="0" algn="ctr">
              <a:buNone/>
              <a:defRPr/>
            </a:lvl3pPr>
            <a:lvl4pPr marL="1371627" indent="0" algn="ctr">
              <a:buNone/>
              <a:defRPr/>
            </a:lvl4pPr>
            <a:lvl5pPr marL="1828837" indent="0" algn="ctr">
              <a:buNone/>
              <a:defRPr/>
            </a:lvl5pPr>
            <a:lvl6pPr marL="2286046" indent="0" algn="ctr">
              <a:buNone/>
              <a:defRPr/>
            </a:lvl6pPr>
            <a:lvl7pPr marL="2743255" indent="0" algn="ctr">
              <a:buNone/>
              <a:defRPr/>
            </a:lvl7pPr>
            <a:lvl8pPr marL="3200464" indent="0" algn="ctr">
              <a:buNone/>
              <a:defRPr/>
            </a:lvl8pPr>
            <a:lvl9pPr marL="3657673" indent="0" algn="ctr">
              <a:buNone/>
              <a:defRPr/>
            </a:lvl9pPr>
          </a:lstStyle>
          <a:p>
            <a:r>
              <a:rPr lang="en-US" dirty="0"/>
              <a:t>Click to edit Master subtitle style</a:t>
            </a:r>
          </a:p>
        </p:txBody>
      </p:sp>
      <p:sp>
        <p:nvSpPr>
          <p:cNvPr id="4" name="Rectangle 2"/>
          <p:cNvSpPr>
            <a:spLocks noGrp="1" noChangeArrowheads="1"/>
          </p:cNvSpPr>
          <p:nvPr>
            <p:ph type="ftr" sz="quarter" idx="10"/>
          </p:nvPr>
        </p:nvSpPr>
        <p:spPr/>
        <p:txBody>
          <a:bodyPr/>
          <a:lstStyle>
            <a:lvl1pPr>
              <a:defRPr smtClean="0"/>
            </a:lvl1pPr>
          </a:lstStyle>
          <a:p>
            <a:pPr>
              <a:defRPr/>
            </a:pPr>
            <a:endParaRPr lang="en-US" dirty="0"/>
          </a:p>
        </p:txBody>
      </p:sp>
    </p:spTree>
    <p:extLst>
      <p:ext uri="{BB962C8B-B14F-4D97-AF65-F5344CB8AC3E}">
        <p14:creationId xmlns:p14="http://schemas.microsoft.com/office/powerpoint/2010/main" val="1413668010"/>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7001" y="136526"/>
            <a:ext cx="8932333" cy="739775"/>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p:txBody>
          <a:bodyPr/>
          <a:lstStyle>
            <a:lvl1pPr>
              <a:defRPr smtClean="0"/>
            </a:lvl1pPr>
          </a:lstStyle>
          <a:p>
            <a:pPr>
              <a:defRPr/>
            </a:pPr>
            <a:r>
              <a:rPr lang="en-US"/>
              <a:t>RF System, Synchrotron Oscillations and Spin Rotations for EDM                                             CC, February 2018</a:t>
            </a:r>
          </a:p>
        </p:txBody>
      </p:sp>
      <p:sp>
        <p:nvSpPr>
          <p:cNvPr id="5" name="Rectangle 3"/>
          <p:cNvSpPr>
            <a:spLocks noGrp="1" noChangeArrowheads="1"/>
          </p:cNvSpPr>
          <p:nvPr>
            <p:ph type="sldNum" sz="quarter" idx="11"/>
          </p:nvPr>
        </p:nvSpPr>
        <p:spPr>
          <a:xfrm>
            <a:off x="8940800" y="6567488"/>
            <a:ext cx="2844800" cy="290512"/>
          </a:xfrm>
          <a:prstGeom prst="rect">
            <a:avLst/>
          </a:prstGeom>
        </p:spPr>
        <p:txBody>
          <a:bodyPr/>
          <a:lstStyle>
            <a:lvl1pPr>
              <a:defRPr/>
            </a:lvl1pPr>
          </a:lstStyle>
          <a:p>
            <a:r>
              <a:rPr lang="en-US" dirty="0"/>
              <a:t> </a:t>
            </a:r>
            <a:r>
              <a:rPr lang="en-US" dirty="0">
                <a:solidFill>
                  <a:srgbClr val="FFF101"/>
                </a:solidFill>
              </a:rPr>
              <a:t>C. Carli          </a:t>
            </a:r>
            <a:fld id="{DB625280-0E2E-4B83-8BB7-5087E3ADE6DD}" type="slidenum">
              <a:rPr lang="en-US" smtClean="0">
                <a:solidFill>
                  <a:srgbClr val="FFF101"/>
                </a:solidFill>
              </a:rPr>
              <a:pPr/>
              <a:t>‹#›</a:t>
            </a:fld>
            <a:r>
              <a:rPr lang="en-US" dirty="0">
                <a:solidFill>
                  <a:srgbClr val="FFF101"/>
                </a:solidFill>
              </a:rPr>
              <a:t>/13</a:t>
            </a:r>
          </a:p>
        </p:txBody>
      </p:sp>
      <p:sp>
        <p:nvSpPr>
          <p:cNvPr id="6" name="Rectangle 16"/>
          <p:cNvSpPr>
            <a:spLocks noGrp="1" noChangeArrowheads="1"/>
          </p:cNvSpPr>
          <p:nvPr>
            <p:ph type="dt" sz="half" idx="12"/>
          </p:nvPr>
        </p:nvSpPr>
        <p:spPr>
          <a:xfrm>
            <a:off x="609600" y="6569075"/>
            <a:ext cx="2844800" cy="285750"/>
          </a:xfrm>
          <a:prstGeom prst="rect">
            <a:avLst/>
          </a:prstGeom>
        </p:spPr>
        <p:txBody>
          <a:bodyPr/>
          <a:lstStyle>
            <a:lvl1pPr>
              <a:defRPr smtClean="0"/>
            </a:lvl1pPr>
          </a:lstStyle>
          <a:p>
            <a:pPr>
              <a:defRPr/>
            </a:pPr>
            <a:endParaRPr lang="en-US"/>
          </a:p>
        </p:txBody>
      </p:sp>
    </p:spTree>
    <p:extLst>
      <p:ext uri="{BB962C8B-B14F-4D97-AF65-F5344CB8AC3E}">
        <p14:creationId xmlns:p14="http://schemas.microsoft.com/office/powerpoint/2010/main" val="1581151460"/>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000"/>
            </a:lvl1pPr>
            <a:lvl2pPr marL="457209" indent="0">
              <a:buNone/>
              <a:defRPr sz="1800"/>
            </a:lvl2pPr>
            <a:lvl3pPr marL="914418" indent="0">
              <a:buNone/>
              <a:defRPr sz="1600"/>
            </a:lvl3pPr>
            <a:lvl4pPr marL="1371627" indent="0">
              <a:buNone/>
              <a:defRPr sz="1400"/>
            </a:lvl4pPr>
            <a:lvl5pPr marL="1828837" indent="0">
              <a:buNone/>
              <a:defRPr sz="1400"/>
            </a:lvl5pPr>
            <a:lvl6pPr marL="2286046" indent="0">
              <a:buNone/>
              <a:defRPr sz="1400"/>
            </a:lvl6pPr>
            <a:lvl7pPr marL="2743255" indent="0">
              <a:buNone/>
              <a:defRPr sz="1400"/>
            </a:lvl7pPr>
            <a:lvl8pPr marL="3200464" indent="0">
              <a:buNone/>
              <a:defRPr sz="1400"/>
            </a:lvl8pPr>
            <a:lvl9pPr marL="3657673" indent="0">
              <a:buNone/>
              <a:defRPr sz="1400"/>
            </a:lvl9pPr>
          </a:lstStyle>
          <a:p>
            <a:pPr lvl="0"/>
            <a:r>
              <a:rPr lang="en-US"/>
              <a:t>Click to edit Master text styles</a:t>
            </a:r>
          </a:p>
        </p:txBody>
      </p:sp>
      <p:sp>
        <p:nvSpPr>
          <p:cNvPr id="4" name="Rectangle 2"/>
          <p:cNvSpPr>
            <a:spLocks noGrp="1" noChangeArrowheads="1"/>
          </p:cNvSpPr>
          <p:nvPr>
            <p:ph type="ftr" sz="quarter" idx="10"/>
          </p:nvPr>
        </p:nvSpPr>
        <p:spPr/>
        <p:txBody>
          <a:bodyPr/>
          <a:lstStyle>
            <a:lvl1pPr>
              <a:defRPr smtClean="0"/>
            </a:lvl1pPr>
          </a:lstStyle>
          <a:p>
            <a:pPr>
              <a:defRPr/>
            </a:pPr>
            <a:r>
              <a:rPr lang="en-US"/>
              <a:t>RF System, Synchrotron Oscillations and Spin Rotations for EDM                                             CC, February 2018</a:t>
            </a:r>
          </a:p>
        </p:txBody>
      </p:sp>
    </p:spTree>
    <p:extLst>
      <p:ext uri="{BB962C8B-B14F-4D97-AF65-F5344CB8AC3E}">
        <p14:creationId xmlns:p14="http://schemas.microsoft.com/office/powerpoint/2010/main" val="1533697677"/>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196975"/>
            <a:ext cx="53848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196975"/>
            <a:ext cx="53848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p:txBody>
          <a:bodyPr/>
          <a:lstStyle>
            <a:lvl1pPr>
              <a:defRPr smtClean="0"/>
            </a:lvl1pPr>
          </a:lstStyle>
          <a:p>
            <a:pPr>
              <a:defRPr/>
            </a:pPr>
            <a:r>
              <a:rPr lang="en-US"/>
              <a:t>RF System, Synchrotron Oscillations and Spin Rotations for EDM                                             CC, February 2018</a:t>
            </a:r>
          </a:p>
        </p:txBody>
      </p:sp>
      <p:sp>
        <p:nvSpPr>
          <p:cNvPr id="6" name="Rectangle 3"/>
          <p:cNvSpPr>
            <a:spLocks noGrp="1" noChangeArrowheads="1"/>
          </p:cNvSpPr>
          <p:nvPr>
            <p:ph type="sldNum" sz="quarter" idx="11"/>
          </p:nvPr>
        </p:nvSpPr>
        <p:spPr>
          <a:xfrm>
            <a:off x="8940800" y="6567488"/>
            <a:ext cx="2844800" cy="290512"/>
          </a:xfrm>
          <a:prstGeom prst="rect">
            <a:avLst/>
          </a:prstGeom>
        </p:spPr>
        <p:txBody>
          <a:bodyPr/>
          <a:lstStyle>
            <a:lvl1pPr>
              <a:defRPr/>
            </a:lvl1pPr>
          </a:lstStyle>
          <a:p>
            <a:r>
              <a:rPr lang="en-US"/>
              <a:t> C. Carli          </a:t>
            </a:r>
            <a:fld id="{112BFE92-17FC-499C-B230-771077A29995}" type="slidenum">
              <a:rPr lang="en-US"/>
              <a:pPr/>
              <a:t>‹#›</a:t>
            </a:fld>
            <a:r>
              <a:rPr lang="en-US"/>
              <a:t>/13</a:t>
            </a:r>
          </a:p>
        </p:txBody>
      </p:sp>
      <p:sp>
        <p:nvSpPr>
          <p:cNvPr id="7" name="Rectangle 16"/>
          <p:cNvSpPr>
            <a:spLocks noGrp="1" noChangeArrowheads="1"/>
          </p:cNvSpPr>
          <p:nvPr>
            <p:ph type="dt" sz="half" idx="12"/>
          </p:nvPr>
        </p:nvSpPr>
        <p:spPr>
          <a:xfrm>
            <a:off x="609600" y="6569075"/>
            <a:ext cx="2844800" cy="285750"/>
          </a:xfrm>
          <a:prstGeom prst="rect">
            <a:avLst/>
          </a:prstGeom>
        </p:spPr>
        <p:txBody>
          <a:bodyPr/>
          <a:lstStyle>
            <a:lvl1pPr>
              <a:defRPr smtClean="0"/>
            </a:lvl1pPr>
          </a:lstStyle>
          <a:p>
            <a:pPr>
              <a:defRPr/>
            </a:pPr>
            <a:endParaRPr lang="en-US"/>
          </a:p>
        </p:txBody>
      </p:sp>
    </p:spTree>
    <p:extLst>
      <p:ext uri="{BB962C8B-B14F-4D97-AF65-F5344CB8AC3E}">
        <p14:creationId xmlns:p14="http://schemas.microsoft.com/office/powerpoint/2010/main" val="1910545115"/>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3"/>
            <a:ext cx="5386917" cy="63976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ftr" sz="quarter" idx="10"/>
          </p:nvPr>
        </p:nvSpPr>
        <p:spPr/>
        <p:txBody>
          <a:bodyPr/>
          <a:lstStyle>
            <a:lvl1pPr>
              <a:defRPr smtClean="0"/>
            </a:lvl1pPr>
          </a:lstStyle>
          <a:p>
            <a:pPr>
              <a:defRPr/>
            </a:pPr>
            <a:r>
              <a:rPr lang="en-US"/>
              <a:t>RF System, Synchrotron Oscillations and Spin Rotations for EDM                                             CC, February 2018</a:t>
            </a:r>
          </a:p>
        </p:txBody>
      </p:sp>
      <p:sp>
        <p:nvSpPr>
          <p:cNvPr id="8" name="Rectangle 3"/>
          <p:cNvSpPr>
            <a:spLocks noGrp="1" noChangeArrowheads="1"/>
          </p:cNvSpPr>
          <p:nvPr>
            <p:ph type="sldNum" sz="quarter" idx="11"/>
          </p:nvPr>
        </p:nvSpPr>
        <p:spPr>
          <a:xfrm>
            <a:off x="8940800" y="6567488"/>
            <a:ext cx="2844800" cy="290512"/>
          </a:xfrm>
          <a:prstGeom prst="rect">
            <a:avLst/>
          </a:prstGeom>
        </p:spPr>
        <p:txBody>
          <a:bodyPr/>
          <a:lstStyle>
            <a:lvl1pPr>
              <a:defRPr/>
            </a:lvl1pPr>
          </a:lstStyle>
          <a:p>
            <a:r>
              <a:rPr lang="en-US"/>
              <a:t> C. Carli          </a:t>
            </a:r>
            <a:fld id="{47BB038C-9019-475B-84B5-4897B0373272}" type="slidenum">
              <a:rPr lang="en-US"/>
              <a:pPr/>
              <a:t>‹#›</a:t>
            </a:fld>
            <a:r>
              <a:rPr lang="en-US"/>
              <a:t>/13</a:t>
            </a:r>
          </a:p>
        </p:txBody>
      </p:sp>
      <p:sp>
        <p:nvSpPr>
          <p:cNvPr id="9" name="Rectangle 16"/>
          <p:cNvSpPr>
            <a:spLocks noGrp="1" noChangeArrowheads="1"/>
          </p:cNvSpPr>
          <p:nvPr>
            <p:ph type="dt" sz="half" idx="12"/>
          </p:nvPr>
        </p:nvSpPr>
        <p:spPr>
          <a:xfrm>
            <a:off x="609600" y="6569075"/>
            <a:ext cx="2844800" cy="285750"/>
          </a:xfrm>
          <a:prstGeom prst="rect">
            <a:avLst/>
          </a:prstGeom>
        </p:spPr>
        <p:txBody>
          <a:bodyPr/>
          <a:lstStyle>
            <a:lvl1pPr>
              <a:defRPr smtClean="0"/>
            </a:lvl1pPr>
          </a:lstStyle>
          <a:p>
            <a:pPr>
              <a:defRPr/>
            </a:pPr>
            <a:endParaRPr lang="en-US"/>
          </a:p>
        </p:txBody>
      </p:sp>
    </p:spTree>
    <p:extLst>
      <p:ext uri="{BB962C8B-B14F-4D97-AF65-F5344CB8AC3E}">
        <p14:creationId xmlns:p14="http://schemas.microsoft.com/office/powerpoint/2010/main" val="222591194"/>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ftr" sz="quarter" idx="10"/>
          </p:nvPr>
        </p:nvSpPr>
        <p:spPr/>
        <p:txBody>
          <a:bodyPr/>
          <a:lstStyle>
            <a:lvl1pPr>
              <a:defRPr smtClean="0"/>
            </a:lvl1pPr>
          </a:lstStyle>
          <a:p>
            <a:pPr>
              <a:defRPr/>
            </a:pPr>
            <a:r>
              <a:rPr lang="en-US"/>
              <a:t>RF System, Synchrotron Oscillations and Spin Rotations for EDM                                             CC, February 2018</a:t>
            </a:r>
          </a:p>
        </p:txBody>
      </p:sp>
      <p:sp>
        <p:nvSpPr>
          <p:cNvPr id="4" name="Slide Number Placeholder 3"/>
          <p:cNvSpPr>
            <a:spLocks noGrp="1" noChangeArrowheads="1"/>
          </p:cNvSpPr>
          <p:nvPr>
            <p:ph type="sldNum" sz="quarter" idx="11"/>
          </p:nvPr>
        </p:nvSpPr>
        <p:spPr>
          <a:xfrm>
            <a:off x="8940800" y="6567488"/>
            <a:ext cx="2844800" cy="290512"/>
          </a:xfrm>
          <a:prstGeom prst="rect">
            <a:avLst/>
          </a:prstGeom>
        </p:spPr>
        <p:txBody>
          <a:bodyPr/>
          <a:lstStyle>
            <a:lvl1pPr>
              <a:defRPr/>
            </a:lvl1pPr>
          </a:lstStyle>
          <a:p>
            <a:r>
              <a:rPr lang="en-US"/>
              <a:t> C. Carli          </a:t>
            </a:r>
            <a:fld id="{D704D30C-6730-45DE-B84C-D0EA2535EE71}" type="slidenum">
              <a:rPr lang="en-US"/>
              <a:pPr/>
              <a:t>‹#›</a:t>
            </a:fld>
            <a:r>
              <a:rPr lang="en-US"/>
              <a:t>/13</a:t>
            </a:r>
          </a:p>
        </p:txBody>
      </p:sp>
      <p:sp>
        <p:nvSpPr>
          <p:cNvPr id="5" name="Rectangle 16"/>
          <p:cNvSpPr>
            <a:spLocks noGrp="1" noChangeArrowheads="1"/>
          </p:cNvSpPr>
          <p:nvPr>
            <p:ph type="dt" sz="half" idx="12"/>
          </p:nvPr>
        </p:nvSpPr>
        <p:spPr>
          <a:xfrm>
            <a:off x="609600" y="6569075"/>
            <a:ext cx="2844800" cy="285750"/>
          </a:xfrm>
          <a:prstGeom prst="rect">
            <a:avLst/>
          </a:prstGeom>
        </p:spPr>
        <p:txBody>
          <a:bodyPr/>
          <a:lstStyle>
            <a:lvl1pPr>
              <a:defRPr smtClean="0"/>
            </a:lvl1pPr>
          </a:lstStyle>
          <a:p>
            <a:pPr>
              <a:defRPr/>
            </a:pPr>
            <a:endParaRPr lang="en-US"/>
          </a:p>
        </p:txBody>
      </p:sp>
    </p:spTree>
    <p:extLst>
      <p:ext uri="{BB962C8B-B14F-4D97-AF65-F5344CB8AC3E}">
        <p14:creationId xmlns:p14="http://schemas.microsoft.com/office/powerpoint/2010/main" val="1387909573"/>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p:txBody>
          <a:bodyPr/>
          <a:lstStyle>
            <a:lvl1pPr>
              <a:defRPr smtClean="0"/>
            </a:lvl1pPr>
          </a:lstStyle>
          <a:p>
            <a:pPr>
              <a:defRPr/>
            </a:pPr>
            <a:r>
              <a:rPr lang="en-US" dirty="0"/>
              <a:t>Summary Accelerator                                                                                                                FCC week, 14</a:t>
            </a:r>
            <a:r>
              <a:rPr lang="en-US" baseline="30000" dirty="0"/>
              <a:t>th</a:t>
            </a:r>
            <a:r>
              <a:rPr lang="en-US" dirty="0"/>
              <a:t>  June 2024</a:t>
            </a:r>
          </a:p>
        </p:txBody>
      </p:sp>
    </p:spTree>
    <p:extLst>
      <p:ext uri="{BB962C8B-B14F-4D97-AF65-F5344CB8AC3E}">
        <p14:creationId xmlns:p14="http://schemas.microsoft.com/office/powerpoint/2010/main" val="2927795825"/>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9" indent="0">
              <a:buNone/>
              <a:defRPr sz="1200"/>
            </a:lvl2pPr>
            <a:lvl3pPr marL="914418" indent="0">
              <a:buNone/>
              <a:defRPr sz="1000"/>
            </a:lvl3pPr>
            <a:lvl4pPr marL="1371627" indent="0">
              <a:buNone/>
              <a:defRPr sz="900"/>
            </a:lvl4pPr>
            <a:lvl5pPr marL="1828837" indent="0">
              <a:buNone/>
              <a:defRPr sz="900"/>
            </a:lvl5pPr>
            <a:lvl6pPr marL="2286046" indent="0">
              <a:buNone/>
              <a:defRPr sz="900"/>
            </a:lvl6pPr>
            <a:lvl7pPr marL="2743255" indent="0">
              <a:buNone/>
              <a:defRPr sz="900"/>
            </a:lvl7pPr>
            <a:lvl8pPr marL="3200464" indent="0">
              <a:buNone/>
              <a:defRPr sz="900"/>
            </a:lvl8pPr>
            <a:lvl9pPr marL="3657673"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p:txBody>
          <a:bodyPr/>
          <a:lstStyle>
            <a:lvl1pPr>
              <a:defRPr smtClean="0"/>
            </a:lvl1pPr>
          </a:lstStyle>
          <a:p>
            <a:pPr>
              <a:defRPr/>
            </a:pPr>
            <a:r>
              <a:rPr lang="en-US"/>
              <a:t>RF System, Synchrotron Oscillations and Spin Rotations for EDM                                             CC, February 2018</a:t>
            </a:r>
          </a:p>
        </p:txBody>
      </p:sp>
      <p:sp>
        <p:nvSpPr>
          <p:cNvPr id="6" name="Rectangle 3"/>
          <p:cNvSpPr>
            <a:spLocks noGrp="1" noChangeArrowheads="1"/>
          </p:cNvSpPr>
          <p:nvPr>
            <p:ph type="sldNum" sz="quarter" idx="11"/>
          </p:nvPr>
        </p:nvSpPr>
        <p:spPr>
          <a:xfrm>
            <a:off x="8940800" y="6567488"/>
            <a:ext cx="2844800" cy="290512"/>
          </a:xfrm>
          <a:prstGeom prst="rect">
            <a:avLst/>
          </a:prstGeom>
        </p:spPr>
        <p:txBody>
          <a:bodyPr/>
          <a:lstStyle>
            <a:lvl1pPr>
              <a:defRPr/>
            </a:lvl1pPr>
          </a:lstStyle>
          <a:p>
            <a:r>
              <a:rPr lang="en-US"/>
              <a:t> C. Carli          </a:t>
            </a:r>
            <a:fld id="{210EAFA8-1BC0-452A-B2FC-61A37BEA8ECF}" type="slidenum">
              <a:rPr lang="en-US"/>
              <a:pPr/>
              <a:t>‹#›</a:t>
            </a:fld>
            <a:r>
              <a:rPr lang="en-US"/>
              <a:t>/13</a:t>
            </a:r>
          </a:p>
        </p:txBody>
      </p:sp>
      <p:sp>
        <p:nvSpPr>
          <p:cNvPr id="7" name="Rectangle 16"/>
          <p:cNvSpPr>
            <a:spLocks noGrp="1" noChangeArrowheads="1"/>
          </p:cNvSpPr>
          <p:nvPr>
            <p:ph type="dt" sz="half" idx="12"/>
          </p:nvPr>
        </p:nvSpPr>
        <p:spPr>
          <a:xfrm>
            <a:off x="609600" y="6569075"/>
            <a:ext cx="2844800" cy="285750"/>
          </a:xfrm>
          <a:prstGeom prst="rect">
            <a:avLst/>
          </a:prstGeom>
        </p:spPr>
        <p:txBody>
          <a:bodyPr/>
          <a:lstStyle>
            <a:lvl1pPr>
              <a:defRPr smtClean="0"/>
            </a:lvl1pPr>
          </a:lstStyle>
          <a:p>
            <a:pPr>
              <a:defRPr/>
            </a:pPr>
            <a:endParaRPr lang="en-US"/>
          </a:p>
        </p:txBody>
      </p:sp>
    </p:spTree>
    <p:extLst>
      <p:ext uri="{BB962C8B-B14F-4D97-AF65-F5344CB8AC3E}">
        <p14:creationId xmlns:p14="http://schemas.microsoft.com/office/powerpoint/2010/main" val="37009785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0157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9" indent="0">
              <a:buNone/>
              <a:defRPr sz="2800"/>
            </a:lvl2pPr>
            <a:lvl3pPr marL="914418" indent="0">
              <a:buNone/>
              <a:defRPr sz="2400"/>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9" indent="0">
              <a:buNone/>
              <a:defRPr sz="1200"/>
            </a:lvl2pPr>
            <a:lvl3pPr marL="914418" indent="0">
              <a:buNone/>
              <a:defRPr sz="1000"/>
            </a:lvl3pPr>
            <a:lvl4pPr marL="1371627" indent="0">
              <a:buNone/>
              <a:defRPr sz="900"/>
            </a:lvl4pPr>
            <a:lvl5pPr marL="1828837" indent="0">
              <a:buNone/>
              <a:defRPr sz="900"/>
            </a:lvl5pPr>
            <a:lvl6pPr marL="2286046" indent="0">
              <a:buNone/>
              <a:defRPr sz="900"/>
            </a:lvl6pPr>
            <a:lvl7pPr marL="2743255" indent="0">
              <a:buNone/>
              <a:defRPr sz="900"/>
            </a:lvl7pPr>
            <a:lvl8pPr marL="3200464" indent="0">
              <a:buNone/>
              <a:defRPr sz="900"/>
            </a:lvl8pPr>
            <a:lvl9pPr marL="3657673"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p:txBody>
          <a:bodyPr/>
          <a:lstStyle>
            <a:lvl1pPr>
              <a:defRPr smtClean="0"/>
            </a:lvl1pPr>
          </a:lstStyle>
          <a:p>
            <a:pPr>
              <a:defRPr/>
            </a:pPr>
            <a:r>
              <a:rPr lang="en-US"/>
              <a:t>RF System, Synchrotron Oscillations and Spin Rotations for EDM                                             CC, February 2018</a:t>
            </a:r>
          </a:p>
        </p:txBody>
      </p:sp>
      <p:sp>
        <p:nvSpPr>
          <p:cNvPr id="6" name="Rectangle 3"/>
          <p:cNvSpPr>
            <a:spLocks noGrp="1" noChangeArrowheads="1"/>
          </p:cNvSpPr>
          <p:nvPr>
            <p:ph type="sldNum" sz="quarter" idx="11"/>
          </p:nvPr>
        </p:nvSpPr>
        <p:spPr>
          <a:xfrm>
            <a:off x="8940800" y="6567488"/>
            <a:ext cx="2844800" cy="290512"/>
          </a:xfrm>
          <a:prstGeom prst="rect">
            <a:avLst/>
          </a:prstGeom>
        </p:spPr>
        <p:txBody>
          <a:bodyPr/>
          <a:lstStyle>
            <a:lvl1pPr>
              <a:defRPr/>
            </a:lvl1pPr>
          </a:lstStyle>
          <a:p>
            <a:r>
              <a:rPr lang="en-US"/>
              <a:t> C. Carli          </a:t>
            </a:r>
            <a:fld id="{1D2FC0AD-A4F4-41C5-8B5E-E34E602980ED}" type="slidenum">
              <a:rPr lang="en-US"/>
              <a:pPr/>
              <a:t>‹#›</a:t>
            </a:fld>
            <a:r>
              <a:rPr lang="en-US"/>
              <a:t>/13</a:t>
            </a:r>
          </a:p>
        </p:txBody>
      </p:sp>
      <p:sp>
        <p:nvSpPr>
          <p:cNvPr id="7" name="Rectangle 16"/>
          <p:cNvSpPr>
            <a:spLocks noGrp="1" noChangeArrowheads="1"/>
          </p:cNvSpPr>
          <p:nvPr>
            <p:ph type="dt" sz="half" idx="12"/>
          </p:nvPr>
        </p:nvSpPr>
        <p:spPr>
          <a:xfrm>
            <a:off x="609600" y="6569075"/>
            <a:ext cx="2844800" cy="285750"/>
          </a:xfrm>
          <a:prstGeom prst="rect">
            <a:avLst/>
          </a:prstGeom>
        </p:spPr>
        <p:txBody>
          <a:bodyPr/>
          <a:lstStyle>
            <a:lvl1pPr>
              <a:defRPr smtClean="0"/>
            </a:lvl1pPr>
          </a:lstStyle>
          <a:p>
            <a:pPr>
              <a:defRPr/>
            </a:pPr>
            <a:endParaRPr lang="en-US"/>
          </a:p>
        </p:txBody>
      </p:sp>
    </p:spTree>
    <p:extLst>
      <p:ext uri="{BB962C8B-B14F-4D97-AF65-F5344CB8AC3E}">
        <p14:creationId xmlns:p14="http://schemas.microsoft.com/office/powerpoint/2010/main" val="4107743283"/>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p:txBody>
          <a:bodyPr/>
          <a:lstStyle>
            <a:lvl1pPr>
              <a:defRPr smtClean="0"/>
            </a:lvl1pPr>
          </a:lstStyle>
          <a:p>
            <a:pPr>
              <a:defRPr/>
            </a:pPr>
            <a:r>
              <a:rPr lang="en-US"/>
              <a:t>RF System, Synchrotron Oscillations and Spin Rotations for EDM                                             CC, February 2018</a:t>
            </a:r>
          </a:p>
        </p:txBody>
      </p:sp>
      <p:sp>
        <p:nvSpPr>
          <p:cNvPr id="5" name="Rectangle 3"/>
          <p:cNvSpPr>
            <a:spLocks noGrp="1" noChangeArrowheads="1"/>
          </p:cNvSpPr>
          <p:nvPr>
            <p:ph type="sldNum" sz="quarter" idx="11"/>
          </p:nvPr>
        </p:nvSpPr>
        <p:spPr>
          <a:xfrm>
            <a:off x="8940800" y="6567488"/>
            <a:ext cx="2844800" cy="290512"/>
          </a:xfrm>
          <a:prstGeom prst="rect">
            <a:avLst/>
          </a:prstGeom>
        </p:spPr>
        <p:txBody>
          <a:bodyPr/>
          <a:lstStyle>
            <a:lvl1pPr>
              <a:defRPr/>
            </a:lvl1pPr>
          </a:lstStyle>
          <a:p>
            <a:r>
              <a:rPr lang="en-US"/>
              <a:t> C. Carli          </a:t>
            </a:r>
            <a:fld id="{BDC13C86-BB0B-4C6C-BB77-DDED848E5539}" type="slidenum">
              <a:rPr lang="en-US"/>
              <a:pPr/>
              <a:t>‹#›</a:t>
            </a:fld>
            <a:r>
              <a:rPr lang="en-US"/>
              <a:t>/13</a:t>
            </a:r>
          </a:p>
        </p:txBody>
      </p:sp>
      <p:sp>
        <p:nvSpPr>
          <p:cNvPr id="6" name="Rectangle 16"/>
          <p:cNvSpPr>
            <a:spLocks noGrp="1" noChangeArrowheads="1"/>
          </p:cNvSpPr>
          <p:nvPr>
            <p:ph type="dt" sz="half" idx="12"/>
          </p:nvPr>
        </p:nvSpPr>
        <p:spPr>
          <a:xfrm>
            <a:off x="609600" y="6569075"/>
            <a:ext cx="2844800" cy="285750"/>
          </a:xfrm>
          <a:prstGeom prst="rect">
            <a:avLst/>
          </a:prstGeom>
        </p:spPr>
        <p:txBody>
          <a:bodyPr/>
          <a:lstStyle>
            <a:lvl1pPr>
              <a:defRPr smtClean="0"/>
            </a:lvl1pPr>
          </a:lstStyle>
          <a:p>
            <a:pPr>
              <a:defRPr/>
            </a:pPr>
            <a:endParaRPr lang="en-US"/>
          </a:p>
        </p:txBody>
      </p:sp>
    </p:spTree>
    <p:extLst>
      <p:ext uri="{BB962C8B-B14F-4D97-AF65-F5344CB8AC3E}">
        <p14:creationId xmlns:p14="http://schemas.microsoft.com/office/powerpoint/2010/main" val="1216327672"/>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88913"/>
            <a:ext cx="2743200" cy="61198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88913"/>
            <a:ext cx="8026400" cy="61198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p:txBody>
          <a:bodyPr/>
          <a:lstStyle>
            <a:lvl1pPr>
              <a:defRPr smtClean="0"/>
            </a:lvl1pPr>
          </a:lstStyle>
          <a:p>
            <a:pPr>
              <a:defRPr/>
            </a:pPr>
            <a:r>
              <a:rPr lang="en-US"/>
              <a:t>RF System, Synchrotron Oscillations and Spin Rotations for EDM                                             CC, February 2018</a:t>
            </a:r>
          </a:p>
        </p:txBody>
      </p:sp>
      <p:sp>
        <p:nvSpPr>
          <p:cNvPr id="5" name="Rectangle 3"/>
          <p:cNvSpPr>
            <a:spLocks noGrp="1" noChangeArrowheads="1"/>
          </p:cNvSpPr>
          <p:nvPr>
            <p:ph type="sldNum" sz="quarter" idx="11"/>
          </p:nvPr>
        </p:nvSpPr>
        <p:spPr>
          <a:xfrm>
            <a:off x="8940800" y="6567488"/>
            <a:ext cx="2844800" cy="290512"/>
          </a:xfrm>
          <a:prstGeom prst="rect">
            <a:avLst/>
          </a:prstGeom>
        </p:spPr>
        <p:txBody>
          <a:bodyPr/>
          <a:lstStyle>
            <a:lvl1pPr>
              <a:defRPr/>
            </a:lvl1pPr>
          </a:lstStyle>
          <a:p>
            <a:r>
              <a:rPr lang="en-US"/>
              <a:t> C. Carli          </a:t>
            </a:r>
            <a:fld id="{DB769FE4-7DA1-4436-8E36-8D8E82EE7F18}" type="slidenum">
              <a:rPr lang="en-US"/>
              <a:pPr/>
              <a:t>‹#›</a:t>
            </a:fld>
            <a:r>
              <a:rPr lang="en-US"/>
              <a:t>/13</a:t>
            </a:r>
          </a:p>
        </p:txBody>
      </p:sp>
      <p:sp>
        <p:nvSpPr>
          <p:cNvPr id="6" name="Rectangle 16"/>
          <p:cNvSpPr>
            <a:spLocks noGrp="1" noChangeArrowheads="1"/>
          </p:cNvSpPr>
          <p:nvPr>
            <p:ph type="dt" sz="half" idx="12"/>
          </p:nvPr>
        </p:nvSpPr>
        <p:spPr>
          <a:xfrm>
            <a:off x="609600" y="6569075"/>
            <a:ext cx="2844800" cy="285750"/>
          </a:xfrm>
          <a:prstGeom prst="rect">
            <a:avLst/>
          </a:prstGeom>
        </p:spPr>
        <p:txBody>
          <a:bodyPr/>
          <a:lstStyle>
            <a:lvl1pPr>
              <a:defRPr smtClean="0"/>
            </a:lvl1pPr>
          </a:lstStyle>
          <a:p>
            <a:pPr>
              <a:defRPr/>
            </a:pPr>
            <a:endParaRPr lang="en-US"/>
          </a:p>
        </p:txBody>
      </p:sp>
    </p:spTree>
    <p:extLst>
      <p:ext uri="{BB962C8B-B14F-4D97-AF65-F5344CB8AC3E}">
        <p14:creationId xmlns:p14="http://schemas.microsoft.com/office/powerpoint/2010/main" val="2471606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65939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428292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6567393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1/13/25</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744615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13/01/2025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13/01/2025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13/01/2025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13/01/2025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41872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1831232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13/01/2025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1642316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166505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279672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99950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3890572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5041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28078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021865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8613585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9748455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13/01/2025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911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1687734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48523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535020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3251787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1952821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48097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851125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1484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5615563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13/01/2025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75648332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933246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70622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6426087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49800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3077" y="132684"/>
            <a:ext cx="1247473" cy="1234936"/>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ECA707E9-C3E2-41E4-9381-B933151D5F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000" y="132684"/>
            <a:ext cx="3338914" cy="1143051"/>
          </a:xfrm>
          <a:prstGeom prst="rect">
            <a:avLst/>
          </a:prstGeom>
        </p:spPr>
      </p:pic>
    </p:spTree>
    <p:extLst>
      <p:ext uri="{BB962C8B-B14F-4D97-AF65-F5344CB8AC3E}">
        <p14:creationId xmlns:p14="http://schemas.microsoft.com/office/powerpoint/2010/main" val="25142595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9022883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519570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30193802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635724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2.xml"/><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0.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3.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theme" Target="../theme/theme11.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139.xml"/><Relationship Id="rId2" Type="http://schemas.openxmlformats.org/officeDocument/2006/relationships/slideLayout" Target="../slideLayouts/slideLayout138.xml"/><Relationship Id="rId1" Type="http://schemas.openxmlformats.org/officeDocument/2006/relationships/slideLayout" Target="../slideLayouts/slideLayout137.xml"/><Relationship Id="rId6" Type="http://schemas.openxmlformats.org/officeDocument/2006/relationships/image" Target="../media/image8.png"/><Relationship Id="rId5" Type="http://schemas.openxmlformats.org/officeDocument/2006/relationships/theme" Target="../theme/theme12.xml"/><Relationship Id="rId4" Type="http://schemas.openxmlformats.org/officeDocument/2006/relationships/slideLayout" Target="../slideLayouts/slideLayout14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theme" Target="../theme/theme13.xml"/><Relationship Id="rId3" Type="http://schemas.openxmlformats.org/officeDocument/2006/relationships/slideLayout" Target="../slideLayouts/slideLayout143.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2" Type="http://schemas.openxmlformats.org/officeDocument/2006/relationships/slideLayout" Target="../slideLayouts/slideLayout142.xml"/><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5" Type="http://schemas.openxmlformats.org/officeDocument/2006/relationships/slideLayout" Target="../slideLayouts/slideLayout145.xml"/><Relationship Id="rId10" Type="http://schemas.openxmlformats.org/officeDocument/2006/relationships/slideLayout" Target="../slideLayouts/slideLayout150.xml"/><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image" Target="../media/image18.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0.xml"/><Relationship Id="rId13" Type="http://schemas.openxmlformats.org/officeDocument/2006/relationships/slideLayout" Target="../slideLayouts/slideLayout165.xml"/><Relationship Id="rId3" Type="http://schemas.openxmlformats.org/officeDocument/2006/relationships/slideLayout" Target="../slideLayouts/slideLayout155.xml"/><Relationship Id="rId7" Type="http://schemas.openxmlformats.org/officeDocument/2006/relationships/slideLayout" Target="../slideLayouts/slideLayout159.xml"/><Relationship Id="rId12" Type="http://schemas.openxmlformats.org/officeDocument/2006/relationships/slideLayout" Target="../slideLayouts/slideLayout164.xml"/><Relationship Id="rId2" Type="http://schemas.openxmlformats.org/officeDocument/2006/relationships/slideLayout" Target="../slideLayouts/slideLayout154.xml"/><Relationship Id="rId1" Type="http://schemas.openxmlformats.org/officeDocument/2006/relationships/slideLayout" Target="../slideLayouts/slideLayout153.xml"/><Relationship Id="rId6" Type="http://schemas.openxmlformats.org/officeDocument/2006/relationships/slideLayout" Target="../slideLayouts/slideLayout158.xml"/><Relationship Id="rId11" Type="http://schemas.openxmlformats.org/officeDocument/2006/relationships/slideLayout" Target="../slideLayouts/slideLayout163.xml"/><Relationship Id="rId5" Type="http://schemas.openxmlformats.org/officeDocument/2006/relationships/slideLayout" Target="../slideLayouts/slideLayout157.xml"/><Relationship Id="rId15" Type="http://schemas.openxmlformats.org/officeDocument/2006/relationships/image" Target="../media/image1.png"/><Relationship Id="rId10" Type="http://schemas.openxmlformats.org/officeDocument/2006/relationships/slideLayout" Target="../slideLayouts/slideLayout162.xml"/><Relationship Id="rId4" Type="http://schemas.openxmlformats.org/officeDocument/2006/relationships/slideLayout" Target="../slideLayouts/slideLayout156.xml"/><Relationship Id="rId9" Type="http://schemas.openxmlformats.org/officeDocument/2006/relationships/slideLayout" Target="../slideLayouts/slideLayout161.xml"/><Relationship Id="rId1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18.pn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5.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18.pn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6.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5" Type="http://schemas.openxmlformats.org/officeDocument/2006/relationships/slideLayout" Target="../slideLayouts/slideLayout192.xml"/><Relationship Id="rId10" Type="http://schemas.openxmlformats.org/officeDocument/2006/relationships/image" Target="../media/image3.emf"/><Relationship Id="rId4" Type="http://schemas.openxmlformats.org/officeDocument/2006/relationships/slideLayout" Target="../slideLayouts/slideLayout191.xml"/><Relationship Id="rId9"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3.xml"/><Relationship Id="rId13" Type="http://schemas.openxmlformats.org/officeDocument/2006/relationships/slideLayout" Target="../slideLayouts/slideLayout208.xml"/><Relationship Id="rId3" Type="http://schemas.openxmlformats.org/officeDocument/2006/relationships/slideLayout" Target="../slideLayouts/slideLayout198.xml"/><Relationship Id="rId7" Type="http://schemas.openxmlformats.org/officeDocument/2006/relationships/slideLayout" Target="../slideLayouts/slideLayout202.xml"/><Relationship Id="rId12" Type="http://schemas.openxmlformats.org/officeDocument/2006/relationships/slideLayout" Target="../slideLayouts/slideLayout207.xml"/><Relationship Id="rId2" Type="http://schemas.openxmlformats.org/officeDocument/2006/relationships/slideLayout" Target="../slideLayouts/slideLayout197.xml"/><Relationship Id="rId1" Type="http://schemas.openxmlformats.org/officeDocument/2006/relationships/slideLayout" Target="../slideLayouts/slideLayout196.xml"/><Relationship Id="rId6" Type="http://schemas.openxmlformats.org/officeDocument/2006/relationships/slideLayout" Target="../slideLayouts/slideLayout201.xml"/><Relationship Id="rId11" Type="http://schemas.openxmlformats.org/officeDocument/2006/relationships/slideLayout" Target="../slideLayouts/slideLayout206.xml"/><Relationship Id="rId5" Type="http://schemas.openxmlformats.org/officeDocument/2006/relationships/slideLayout" Target="../slideLayouts/slideLayout200.xml"/><Relationship Id="rId15" Type="http://schemas.openxmlformats.org/officeDocument/2006/relationships/image" Target="../media/image1.png"/><Relationship Id="rId10" Type="http://schemas.openxmlformats.org/officeDocument/2006/relationships/slideLayout" Target="../slideLayouts/slideLayout205.xml"/><Relationship Id="rId4" Type="http://schemas.openxmlformats.org/officeDocument/2006/relationships/slideLayout" Target="../slideLayouts/slideLayout199.xml"/><Relationship Id="rId9" Type="http://schemas.openxmlformats.org/officeDocument/2006/relationships/slideLayout" Target="../slideLayouts/slideLayout204.xml"/><Relationship Id="rId1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6.xml"/><Relationship Id="rId13" Type="http://schemas.openxmlformats.org/officeDocument/2006/relationships/theme" Target="../theme/theme19.xml"/><Relationship Id="rId3" Type="http://schemas.openxmlformats.org/officeDocument/2006/relationships/slideLayout" Target="../slideLayouts/slideLayout211.xml"/><Relationship Id="rId7" Type="http://schemas.openxmlformats.org/officeDocument/2006/relationships/slideLayout" Target="../slideLayouts/slideLayout215.xml"/><Relationship Id="rId12" Type="http://schemas.openxmlformats.org/officeDocument/2006/relationships/slideLayout" Target="../slideLayouts/slideLayout220.xml"/><Relationship Id="rId2" Type="http://schemas.openxmlformats.org/officeDocument/2006/relationships/slideLayout" Target="../slideLayouts/slideLayout210.xml"/><Relationship Id="rId1" Type="http://schemas.openxmlformats.org/officeDocument/2006/relationships/slideLayout" Target="../slideLayouts/slideLayout209.xml"/><Relationship Id="rId6" Type="http://schemas.openxmlformats.org/officeDocument/2006/relationships/slideLayout" Target="../slideLayouts/slideLayout214.xml"/><Relationship Id="rId11" Type="http://schemas.openxmlformats.org/officeDocument/2006/relationships/slideLayout" Target="../slideLayouts/slideLayout219.xml"/><Relationship Id="rId5" Type="http://schemas.openxmlformats.org/officeDocument/2006/relationships/slideLayout" Target="../slideLayouts/slideLayout213.xml"/><Relationship Id="rId10" Type="http://schemas.openxmlformats.org/officeDocument/2006/relationships/slideLayout" Target="../slideLayouts/slideLayout218.xml"/><Relationship Id="rId4" Type="http://schemas.openxmlformats.org/officeDocument/2006/relationships/slideLayout" Target="../slideLayouts/slideLayout212.xml"/><Relationship Id="rId9" Type="http://schemas.openxmlformats.org/officeDocument/2006/relationships/slideLayout" Target="../slideLayouts/slideLayout217.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20.xml.rels><?xml version="1.0" encoding="UTF-8" standalone="yes"?>
<Relationships xmlns="http://schemas.openxmlformats.org/package/2006/relationships"><Relationship Id="rId8" Type="http://schemas.openxmlformats.org/officeDocument/2006/relationships/theme" Target="../theme/theme20.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5" Type="http://schemas.openxmlformats.org/officeDocument/2006/relationships/slideLayout" Target="../slideLayouts/slideLayout225.xml"/><Relationship Id="rId4" Type="http://schemas.openxmlformats.org/officeDocument/2006/relationships/slideLayout" Target="../slideLayouts/slideLayout224.xml"/><Relationship Id="rId9" Type="http://schemas.openxmlformats.org/officeDocument/2006/relationships/image" Target="../media/image3.emf"/></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35.xml"/><Relationship Id="rId13" Type="http://schemas.openxmlformats.org/officeDocument/2006/relationships/slideLayout" Target="../slideLayouts/slideLayout240.xml"/><Relationship Id="rId3" Type="http://schemas.openxmlformats.org/officeDocument/2006/relationships/slideLayout" Target="../slideLayouts/slideLayout230.xml"/><Relationship Id="rId7" Type="http://schemas.openxmlformats.org/officeDocument/2006/relationships/slideLayout" Target="../slideLayouts/slideLayout234.xml"/><Relationship Id="rId12" Type="http://schemas.openxmlformats.org/officeDocument/2006/relationships/slideLayout" Target="../slideLayouts/slideLayout239.xml"/><Relationship Id="rId2" Type="http://schemas.openxmlformats.org/officeDocument/2006/relationships/slideLayout" Target="../slideLayouts/slideLayout229.xml"/><Relationship Id="rId1" Type="http://schemas.openxmlformats.org/officeDocument/2006/relationships/slideLayout" Target="../slideLayouts/slideLayout228.xml"/><Relationship Id="rId6" Type="http://schemas.openxmlformats.org/officeDocument/2006/relationships/slideLayout" Target="../slideLayouts/slideLayout233.xml"/><Relationship Id="rId11" Type="http://schemas.openxmlformats.org/officeDocument/2006/relationships/slideLayout" Target="../slideLayouts/slideLayout238.xml"/><Relationship Id="rId5" Type="http://schemas.openxmlformats.org/officeDocument/2006/relationships/slideLayout" Target="../slideLayouts/slideLayout232.xml"/><Relationship Id="rId15" Type="http://schemas.openxmlformats.org/officeDocument/2006/relationships/image" Target="../media/image1.png"/><Relationship Id="rId10" Type="http://schemas.openxmlformats.org/officeDocument/2006/relationships/slideLayout" Target="../slideLayouts/slideLayout237.xml"/><Relationship Id="rId4" Type="http://schemas.openxmlformats.org/officeDocument/2006/relationships/slideLayout" Target="../slideLayouts/slideLayout231.xml"/><Relationship Id="rId9" Type="http://schemas.openxmlformats.org/officeDocument/2006/relationships/slideLayout" Target="../slideLayouts/slideLayout236.xml"/><Relationship Id="rId14"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3" Type="http://schemas.openxmlformats.org/officeDocument/2006/relationships/slideLayout" Target="../slideLayouts/slideLayout243.xml"/><Relationship Id="rId7" Type="http://schemas.openxmlformats.org/officeDocument/2006/relationships/theme" Target="../theme/theme22.xml"/><Relationship Id="rId2" Type="http://schemas.openxmlformats.org/officeDocument/2006/relationships/slideLayout" Target="../slideLayouts/slideLayout242.xml"/><Relationship Id="rId1" Type="http://schemas.openxmlformats.org/officeDocument/2006/relationships/slideLayout" Target="../slideLayouts/slideLayout241.xml"/><Relationship Id="rId6" Type="http://schemas.openxmlformats.org/officeDocument/2006/relationships/slideLayout" Target="../slideLayouts/slideLayout246.xml"/><Relationship Id="rId5" Type="http://schemas.openxmlformats.org/officeDocument/2006/relationships/slideLayout" Target="../slideLayouts/slideLayout245.xml"/><Relationship Id="rId4" Type="http://schemas.openxmlformats.org/officeDocument/2006/relationships/slideLayout" Target="../slideLayouts/slideLayout244.xml"/></Relationships>
</file>

<file path=ppt/slideMasters/_rels/slideMaster23.xml.rels><?xml version="1.0" encoding="UTF-8" standalone="yes"?>
<Relationships xmlns="http://schemas.openxmlformats.org/package/2006/relationships"><Relationship Id="rId13" Type="http://schemas.openxmlformats.org/officeDocument/2006/relationships/slideLayout" Target="../slideLayouts/slideLayout259.xml"/><Relationship Id="rId18" Type="http://schemas.openxmlformats.org/officeDocument/2006/relationships/slideLayout" Target="../slideLayouts/slideLayout264.xml"/><Relationship Id="rId26" Type="http://schemas.openxmlformats.org/officeDocument/2006/relationships/slideLayout" Target="../slideLayouts/slideLayout272.xml"/><Relationship Id="rId3" Type="http://schemas.openxmlformats.org/officeDocument/2006/relationships/slideLayout" Target="../slideLayouts/slideLayout249.xml"/><Relationship Id="rId21" Type="http://schemas.openxmlformats.org/officeDocument/2006/relationships/slideLayout" Target="../slideLayouts/slideLayout267.xml"/><Relationship Id="rId34" Type="http://schemas.openxmlformats.org/officeDocument/2006/relationships/slideLayout" Target="../slideLayouts/slideLayout280.xml"/><Relationship Id="rId7" Type="http://schemas.openxmlformats.org/officeDocument/2006/relationships/slideLayout" Target="../slideLayouts/slideLayout253.xml"/><Relationship Id="rId12" Type="http://schemas.openxmlformats.org/officeDocument/2006/relationships/slideLayout" Target="../slideLayouts/slideLayout258.xml"/><Relationship Id="rId17" Type="http://schemas.openxmlformats.org/officeDocument/2006/relationships/slideLayout" Target="../slideLayouts/slideLayout263.xml"/><Relationship Id="rId25" Type="http://schemas.openxmlformats.org/officeDocument/2006/relationships/slideLayout" Target="../slideLayouts/slideLayout271.xml"/><Relationship Id="rId33" Type="http://schemas.openxmlformats.org/officeDocument/2006/relationships/slideLayout" Target="../slideLayouts/slideLayout279.xml"/><Relationship Id="rId2" Type="http://schemas.openxmlformats.org/officeDocument/2006/relationships/slideLayout" Target="../slideLayouts/slideLayout248.xml"/><Relationship Id="rId16" Type="http://schemas.openxmlformats.org/officeDocument/2006/relationships/slideLayout" Target="../slideLayouts/slideLayout262.xml"/><Relationship Id="rId20" Type="http://schemas.openxmlformats.org/officeDocument/2006/relationships/slideLayout" Target="../slideLayouts/slideLayout266.xml"/><Relationship Id="rId29" Type="http://schemas.openxmlformats.org/officeDocument/2006/relationships/slideLayout" Target="../slideLayouts/slideLayout275.xml"/><Relationship Id="rId1" Type="http://schemas.openxmlformats.org/officeDocument/2006/relationships/slideLayout" Target="../slideLayouts/slideLayout247.xml"/><Relationship Id="rId6" Type="http://schemas.openxmlformats.org/officeDocument/2006/relationships/slideLayout" Target="../slideLayouts/slideLayout252.xml"/><Relationship Id="rId11" Type="http://schemas.openxmlformats.org/officeDocument/2006/relationships/slideLayout" Target="../slideLayouts/slideLayout257.xml"/><Relationship Id="rId24" Type="http://schemas.openxmlformats.org/officeDocument/2006/relationships/slideLayout" Target="../slideLayouts/slideLayout270.xml"/><Relationship Id="rId32" Type="http://schemas.openxmlformats.org/officeDocument/2006/relationships/slideLayout" Target="../slideLayouts/slideLayout278.xml"/><Relationship Id="rId5" Type="http://schemas.openxmlformats.org/officeDocument/2006/relationships/slideLayout" Target="../slideLayouts/slideLayout251.xml"/><Relationship Id="rId15" Type="http://schemas.openxmlformats.org/officeDocument/2006/relationships/slideLayout" Target="../slideLayouts/slideLayout261.xml"/><Relationship Id="rId23" Type="http://schemas.openxmlformats.org/officeDocument/2006/relationships/slideLayout" Target="../slideLayouts/slideLayout269.xml"/><Relationship Id="rId28" Type="http://schemas.openxmlformats.org/officeDocument/2006/relationships/slideLayout" Target="../slideLayouts/slideLayout274.xml"/><Relationship Id="rId36" Type="http://schemas.openxmlformats.org/officeDocument/2006/relationships/image" Target="../media/image23.emf"/><Relationship Id="rId10" Type="http://schemas.openxmlformats.org/officeDocument/2006/relationships/slideLayout" Target="../slideLayouts/slideLayout256.xml"/><Relationship Id="rId19" Type="http://schemas.openxmlformats.org/officeDocument/2006/relationships/slideLayout" Target="../slideLayouts/slideLayout265.xml"/><Relationship Id="rId31" Type="http://schemas.openxmlformats.org/officeDocument/2006/relationships/slideLayout" Target="../slideLayouts/slideLayout277.xml"/><Relationship Id="rId4" Type="http://schemas.openxmlformats.org/officeDocument/2006/relationships/slideLayout" Target="../slideLayouts/slideLayout250.xml"/><Relationship Id="rId9" Type="http://schemas.openxmlformats.org/officeDocument/2006/relationships/slideLayout" Target="../slideLayouts/slideLayout255.xml"/><Relationship Id="rId14" Type="http://schemas.openxmlformats.org/officeDocument/2006/relationships/slideLayout" Target="../slideLayouts/slideLayout260.xml"/><Relationship Id="rId22" Type="http://schemas.openxmlformats.org/officeDocument/2006/relationships/slideLayout" Target="../slideLayouts/slideLayout268.xml"/><Relationship Id="rId27" Type="http://schemas.openxmlformats.org/officeDocument/2006/relationships/slideLayout" Target="../slideLayouts/slideLayout273.xml"/><Relationship Id="rId30" Type="http://schemas.openxmlformats.org/officeDocument/2006/relationships/slideLayout" Target="../slideLayouts/slideLayout276.xml"/><Relationship Id="rId35" Type="http://schemas.openxmlformats.org/officeDocument/2006/relationships/theme" Target="../theme/theme23.xml"/><Relationship Id="rId8" Type="http://schemas.openxmlformats.org/officeDocument/2006/relationships/slideLayout" Target="../slideLayouts/slideLayout254.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88.xml"/><Relationship Id="rId13" Type="http://schemas.openxmlformats.org/officeDocument/2006/relationships/theme" Target="../theme/theme24.xml"/><Relationship Id="rId3" Type="http://schemas.openxmlformats.org/officeDocument/2006/relationships/slideLayout" Target="../slideLayouts/slideLayout283.xml"/><Relationship Id="rId7" Type="http://schemas.openxmlformats.org/officeDocument/2006/relationships/slideLayout" Target="../slideLayouts/slideLayout287.xml"/><Relationship Id="rId12" Type="http://schemas.openxmlformats.org/officeDocument/2006/relationships/slideLayout" Target="../slideLayouts/slideLayout292.xml"/><Relationship Id="rId2" Type="http://schemas.openxmlformats.org/officeDocument/2006/relationships/slideLayout" Target="../slideLayouts/slideLayout282.xml"/><Relationship Id="rId1" Type="http://schemas.openxmlformats.org/officeDocument/2006/relationships/slideLayout" Target="../slideLayouts/slideLayout281.xml"/><Relationship Id="rId6" Type="http://schemas.openxmlformats.org/officeDocument/2006/relationships/slideLayout" Target="../slideLayouts/slideLayout286.xml"/><Relationship Id="rId11" Type="http://schemas.openxmlformats.org/officeDocument/2006/relationships/slideLayout" Target="../slideLayouts/slideLayout291.xml"/><Relationship Id="rId5" Type="http://schemas.openxmlformats.org/officeDocument/2006/relationships/slideLayout" Target="../slideLayouts/slideLayout285.xml"/><Relationship Id="rId10" Type="http://schemas.openxmlformats.org/officeDocument/2006/relationships/slideLayout" Target="../slideLayouts/slideLayout290.xml"/><Relationship Id="rId4" Type="http://schemas.openxmlformats.org/officeDocument/2006/relationships/slideLayout" Target="../slideLayouts/slideLayout284.xml"/><Relationship Id="rId9" Type="http://schemas.openxmlformats.org/officeDocument/2006/relationships/slideLayout" Target="../slideLayouts/slideLayout289.xml"/><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9"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1.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8.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image" Target="../media/image7.png"/><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theme" Target="../theme/theme6.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theme" Target="../theme/theme7.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slideLayout" Target="../slideLayouts/slideLayout92.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5" Type="http://schemas.openxmlformats.org/officeDocument/2006/relationships/image" Target="../media/image1.png"/><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slideLayout" Target="../slideLayouts/slideLayout105.xml"/><Relationship Id="rId18" Type="http://schemas.openxmlformats.org/officeDocument/2006/relationships/slideLayout" Target="../slideLayouts/slideLayout110.xml"/><Relationship Id="rId3" Type="http://schemas.openxmlformats.org/officeDocument/2006/relationships/slideLayout" Target="../slideLayouts/slideLayout95.xml"/><Relationship Id="rId21" Type="http://schemas.openxmlformats.org/officeDocument/2006/relationships/slideLayout" Target="../slideLayouts/slideLayout113.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20" Type="http://schemas.openxmlformats.org/officeDocument/2006/relationships/slideLayout" Target="../slideLayouts/slideLayout112.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24" Type="http://schemas.openxmlformats.org/officeDocument/2006/relationships/image" Target="../media/image11.png"/><Relationship Id="rId5" Type="http://schemas.openxmlformats.org/officeDocument/2006/relationships/slideLayout" Target="../slideLayouts/slideLayout97.xml"/><Relationship Id="rId15" Type="http://schemas.openxmlformats.org/officeDocument/2006/relationships/slideLayout" Target="../slideLayouts/slideLayout107.xml"/><Relationship Id="rId23" Type="http://schemas.openxmlformats.org/officeDocument/2006/relationships/theme" Target="../theme/theme9.xml"/><Relationship Id="rId10" Type="http://schemas.openxmlformats.org/officeDocument/2006/relationships/slideLayout" Target="../slideLayouts/slideLayout102.xml"/><Relationship Id="rId19" Type="http://schemas.openxmlformats.org/officeDocument/2006/relationships/slideLayout" Target="../slideLayouts/slideLayout111.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 Id="rId22" Type="http://schemas.openxmlformats.org/officeDocument/2006/relationships/slideLayout" Target="../slideLayouts/slideLayout1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13/01/2025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4053"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13/01/2025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151256221"/>
      </p:ext>
    </p:extLst>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AFC433-891E-DEE0-A8B4-CD31C2340F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49620C-DB43-DCE7-F81D-8E536DA68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073FB9-0AA1-4E9D-3940-FBAF2A4018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800E69-0DFE-4BA2-857C-D81296BCF8CF}" type="datetimeFigureOut">
              <a:rPr lang="en-GB" smtClean="0"/>
              <a:t>13/01/2025</a:t>
            </a:fld>
            <a:endParaRPr lang="en-GB"/>
          </a:p>
        </p:txBody>
      </p:sp>
      <p:sp>
        <p:nvSpPr>
          <p:cNvPr id="5" name="Footer Placeholder 4">
            <a:extLst>
              <a:ext uri="{FF2B5EF4-FFF2-40B4-BE49-F238E27FC236}">
                <a16:creationId xmlns:a16="http://schemas.microsoft.com/office/drawing/2014/main" id="{26C6C1E9-3012-55EC-760F-B4B3C6836E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E8AF690-014E-7AAB-A7AB-1B3442BDE8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F5FC1A-9684-4071-8C56-D27C643B063E}" type="slidenum">
              <a:rPr lang="en-GB" smtClean="0"/>
              <a:t>‹#›</a:t>
            </a:fld>
            <a:endParaRPr lang="en-GB"/>
          </a:p>
        </p:txBody>
      </p:sp>
    </p:spTree>
    <p:extLst>
      <p:ext uri="{BB962C8B-B14F-4D97-AF65-F5344CB8AC3E}">
        <p14:creationId xmlns:p14="http://schemas.microsoft.com/office/powerpoint/2010/main" val="2005280106"/>
      </p:ext>
    </p:extLst>
  </p:cSld>
  <p:clrMap bg1="lt1" tx1="dk1" bg2="lt2" tx2="dk2" accent1="accent1" accent2="accent2" accent3="accent3" accent4="accent4" accent5="accent5" accent6="accent6" hlink="hlink" folHlink="folHlink"/>
  <p:sldLayoutIdLst>
    <p:sldLayoutId id="2147484113" r:id="rId1"/>
    <p:sldLayoutId id="2147484114" r:id="rId2"/>
    <p:sldLayoutId id="2147484115" r:id="rId3"/>
    <p:sldLayoutId id="2147484116" r:id="rId4"/>
    <p:sldLayoutId id="2147484117" r:id="rId5"/>
    <p:sldLayoutId id="2147484118" r:id="rId6"/>
    <p:sldLayoutId id="2147484119" r:id="rId7"/>
    <p:sldLayoutId id="2147484120" r:id="rId8"/>
    <p:sldLayoutId id="2147484121" r:id="rId9"/>
    <p:sldLayoutId id="2147484122" r:id="rId10"/>
    <p:sldLayoutId id="2147484123"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82009814"/>
      </p:ext>
    </p:extLst>
  </p:cSld>
  <p:clrMap bg1="lt1" tx1="dk1" bg2="lt2" tx2="dk2" accent1="accent1" accent2="accent2" accent3="accent3" accent4="accent4" accent5="accent5" accent6="accent6" hlink="hlink" folHlink="folHlink"/>
  <p:sldLayoutIdLst>
    <p:sldLayoutId id="2147484151" r:id="rId1"/>
    <p:sldLayoutId id="2147484152" r:id="rId2"/>
    <p:sldLayoutId id="2147484153" r:id="rId3"/>
    <p:sldLayoutId id="2147484154" r:id="rId4"/>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122374039"/>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4170"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3415215840"/>
      </p:ext>
    </p:extLst>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 id="2147484185"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61377967"/>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298956412"/>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3" name="TextBox 2">
            <a:extLst>
              <a:ext uri="{FF2B5EF4-FFF2-40B4-BE49-F238E27FC236}">
                <a16:creationId xmlns:a16="http://schemas.microsoft.com/office/drawing/2014/main" id="{B31B05C2-FB23-3CD5-2196-E01CF1649E43}"/>
              </a:ext>
            </a:extLst>
          </p:cNvPr>
          <p:cNvSpPr txBox="1"/>
          <p:nvPr userDrawn="1"/>
        </p:nvSpPr>
        <p:spPr>
          <a:xfrm>
            <a:off x="683324" y="6249504"/>
            <a:ext cx="3727311" cy="553998"/>
          </a:xfrm>
          <a:prstGeom prst="rect">
            <a:avLst/>
          </a:prstGeom>
          <a:noFill/>
        </p:spPr>
        <p:txBody>
          <a:bodyPr wrap="square" rtlCol="0">
            <a:spAutoFit/>
          </a:bodyPr>
          <a:lstStyle/>
          <a:p>
            <a:r>
              <a:rPr lang="en-GB" sz="1000" b="1" dirty="0">
                <a:solidFill>
                  <a:schemeClr val="bg1"/>
                </a:solidFill>
              </a:rPr>
              <a:t>FCC Integrated Program,</a:t>
            </a:r>
          </a:p>
          <a:p>
            <a:r>
              <a:rPr lang="en-GB" sz="1000" b="1" dirty="0">
                <a:solidFill>
                  <a:schemeClr val="bg1"/>
                </a:solidFill>
              </a:rPr>
              <a:t>Michael Benedikt</a:t>
            </a:r>
            <a:endParaRPr lang="en-US" sz="1000" b="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Strategic Joint Meeting of the HFCC</a:t>
            </a:r>
            <a:endParaRPr lang="en-GB" sz="1000" b="0" dirty="0">
              <a:solidFill>
                <a:schemeClr val="bg1"/>
              </a:solidFill>
            </a:endParaRPr>
          </a:p>
        </p:txBody>
      </p:sp>
    </p:spTree>
    <p:extLst>
      <p:ext uri="{BB962C8B-B14F-4D97-AF65-F5344CB8AC3E}">
        <p14:creationId xmlns:p14="http://schemas.microsoft.com/office/powerpoint/2010/main" val="3916972534"/>
      </p:ext>
    </p:extLst>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4075732905"/>
      </p:ext>
    </p:extLst>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 id="2147484239" r:id="rId12"/>
    <p:sldLayoutId id="2147484240"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2212059029"/>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 id="2147484253"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6"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4327" r:id="rId13"/>
    <p:sldLayoutId id="2147484341" r:id="rId14"/>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3" name="TextBox 2">
            <a:extLst>
              <a:ext uri="{FF2B5EF4-FFF2-40B4-BE49-F238E27FC236}">
                <a16:creationId xmlns:a16="http://schemas.microsoft.com/office/drawing/2014/main" id="{85BED3A9-8D89-0A8E-DFB3-F5BAE585D520}"/>
              </a:ext>
            </a:extLst>
          </p:cNvPr>
          <p:cNvSpPr txBox="1"/>
          <p:nvPr userDrawn="1"/>
        </p:nvSpPr>
        <p:spPr>
          <a:xfrm>
            <a:off x="683324" y="6249504"/>
            <a:ext cx="3727311" cy="553998"/>
          </a:xfrm>
          <a:prstGeom prst="rect">
            <a:avLst/>
          </a:prstGeom>
          <a:noFill/>
        </p:spPr>
        <p:txBody>
          <a:bodyPr wrap="square" rtlCol="0">
            <a:spAutoFit/>
          </a:bodyPr>
          <a:lstStyle/>
          <a:p>
            <a:r>
              <a:rPr lang="en-GB" sz="1000" b="1" dirty="0">
                <a:solidFill>
                  <a:schemeClr val="bg1"/>
                </a:solidFill>
              </a:rPr>
              <a:t>FCC Integrated Program,</a:t>
            </a:r>
          </a:p>
          <a:p>
            <a:r>
              <a:rPr lang="en-GB" sz="1000" b="1" dirty="0">
                <a:solidFill>
                  <a:schemeClr val="bg1"/>
                </a:solidFill>
              </a:rPr>
              <a:t>Michael Benedikt</a:t>
            </a:r>
            <a:endParaRPr lang="en-US" sz="1000" b="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Strategic Joint Meeting of the HFCC</a:t>
            </a:r>
            <a:endParaRPr lang="en-GB" sz="1000" b="0" dirty="0">
              <a:solidFill>
                <a:schemeClr val="bg1"/>
              </a:solidFill>
            </a:endParaRPr>
          </a:p>
        </p:txBody>
      </p:sp>
    </p:spTree>
    <p:extLst>
      <p:ext uri="{BB962C8B-B14F-4D97-AF65-F5344CB8AC3E}">
        <p14:creationId xmlns:p14="http://schemas.microsoft.com/office/powerpoint/2010/main" val="2763742885"/>
      </p:ext>
    </p:extLst>
  </p:cSld>
  <p:clrMap bg1="lt1" tx1="dk1" bg2="lt2" tx2="dk2" accent1="accent1" accent2="accent2" accent3="accent3" accent4="accent4" accent5="accent5" accent6="accent6" hlink="hlink" folHlink="folHlink"/>
  <p:sldLayoutIdLst>
    <p:sldLayoutId id="2147484256" r:id="rId1"/>
    <p:sldLayoutId id="2147484257" r:id="rId2"/>
    <p:sldLayoutId id="2147484258" r:id="rId3"/>
    <p:sldLayoutId id="2147484259" r:id="rId4"/>
    <p:sldLayoutId id="2147484260" r:id="rId5"/>
    <p:sldLayoutId id="2147484261" r:id="rId6"/>
    <p:sldLayoutId id="2147484262" r:id="rId7"/>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2024-10-08</a:t>
            </a:r>
          </a:p>
        </p:txBody>
      </p:sp>
    </p:spTree>
    <p:extLst>
      <p:ext uri="{BB962C8B-B14F-4D97-AF65-F5344CB8AC3E}">
        <p14:creationId xmlns:p14="http://schemas.microsoft.com/office/powerpoint/2010/main" val="1183741405"/>
      </p:ext>
    </p:extLst>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73" r:id="rId10"/>
    <p:sldLayoutId id="2147484274" r:id="rId11"/>
    <p:sldLayoutId id="2147484275" r:id="rId12"/>
    <p:sldLayoutId id="2147484276"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69892"/>
            <a:ext cx="385972" cy="226761"/>
          </a:xfrm>
          <a:prstGeom prst="rect">
            <a:avLst/>
          </a:prstGeom>
        </p:spPr>
        <p:txBody>
          <a:bodyPr vert="horz" wrap="none" lIns="91440" tIns="45720" rIns="91440" bIns="45720" rtlCol="0" anchor="ctr">
            <a:noAutofit/>
          </a:bodyPr>
          <a:lstStyle>
            <a:lvl1pPr algn="r">
              <a:lnSpc>
                <a:spcPts val="1651"/>
              </a:lnSpc>
              <a:defRPr sz="1067">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1404183627"/>
      </p:ext>
    </p:extLst>
  </p:cSld>
  <p:clrMap bg1="lt1" tx1="dk1" bg2="lt2" tx2="dk2" accent1="accent1" accent2="accent2" accent3="accent3" accent4="accent4" accent5="accent5" accent6="accent6" hlink="hlink" folHlink="folHlink"/>
  <p:sldLayoutIdLst>
    <p:sldLayoutId id="2147484286" r:id="rId1"/>
    <p:sldLayoutId id="2147484287" r:id="rId2"/>
    <p:sldLayoutId id="2147484288" r:id="rId3"/>
    <p:sldLayoutId id="2147484289" r:id="rId4"/>
    <p:sldLayoutId id="2147484290" r:id="rId5"/>
    <p:sldLayoutId id="2147484291" r:id="rId6"/>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7719FEF2-6262-442A-8B9E-C58A73299CFD}" type="datetime1">
              <a:rPr lang="de-CH" noProof="0" smtClean="0"/>
              <a:t>13.01.25</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Accelerator Science and Engineering</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2046382433"/>
      </p:ext>
    </p:extLst>
  </p:cSld>
  <p:clrMap bg1="lt1" tx1="dk1" bg2="lt2" tx2="dk2" accent1="accent1" accent2="accent2" accent3="accent3" accent4="accent4" accent5="accent5" accent6="accent6" hlink="hlink" folHlink="folHlink"/>
  <p:sldLayoutIdLst>
    <p:sldLayoutId id="2147484293" r:id="rId1"/>
    <p:sldLayoutId id="2147484294" r:id="rId2"/>
    <p:sldLayoutId id="2147484295" r:id="rId3"/>
    <p:sldLayoutId id="2147484296" r:id="rId4"/>
    <p:sldLayoutId id="2147484297" r:id="rId5"/>
    <p:sldLayoutId id="2147484298" r:id="rId6"/>
    <p:sldLayoutId id="2147484299" r:id="rId7"/>
    <p:sldLayoutId id="2147484300" r:id="rId8"/>
    <p:sldLayoutId id="2147484301" r:id="rId9"/>
    <p:sldLayoutId id="2147484302" r:id="rId10"/>
    <p:sldLayoutId id="2147484303" r:id="rId11"/>
    <p:sldLayoutId id="2147484304" r:id="rId12"/>
    <p:sldLayoutId id="2147484305" r:id="rId13"/>
    <p:sldLayoutId id="2147484306" r:id="rId14"/>
    <p:sldLayoutId id="2147484307" r:id="rId15"/>
    <p:sldLayoutId id="2147484308" r:id="rId16"/>
    <p:sldLayoutId id="2147484309" r:id="rId17"/>
    <p:sldLayoutId id="2147484310" r:id="rId18"/>
    <p:sldLayoutId id="2147484311" r:id="rId19"/>
    <p:sldLayoutId id="2147484312" r:id="rId20"/>
    <p:sldLayoutId id="2147484313" r:id="rId21"/>
    <p:sldLayoutId id="2147484314" r:id="rId22"/>
    <p:sldLayoutId id="2147484315" r:id="rId23"/>
    <p:sldLayoutId id="2147484316" r:id="rId24"/>
    <p:sldLayoutId id="2147484317" r:id="rId25"/>
    <p:sldLayoutId id="2147484318" r:id="rId26"/>
    <p:sldLayoutId id="2147484319" r:id="rId27"/>
    <p:sldLayoutId id="2147484320" r:id="rId28"/>
    <p:sldLayoutId id="2147484321" r:id="rId29"/>
    <p:sldLayoutId id="2147484322" r:id="rId30"/>
    <p:sldLayoutId id="2147484323" r:id="rId31"/>
    <p:sldLayoutId id="2147484324" r:id="rId32"/>
    <p:sldLayoutId id="2147484325" r:id="rId33"/>
    <p:sldLayoutId id="2147484326"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A4A3A4"/>
          </p15:clr>
        </p15:guide>
        <p15:guide id="2" pos="7242">
          <p15:clr>
            <a:srgbClr val="A4A3A4"/>
          </p15:clr>
        </p15:guide>
        <p15:guide id="3" orient="horz" pos="4110">
          <p15:clr>
            <a:srgbClr val="A4A3A4"/>
          </p15:clr>
        </p15:guide>
        <p15:guide id="4" orient="horz" pos="913">
          <p15:clr>
            <a:srgbClr val="A4A3A4"/>
          </p15:clr>
        </p15:guide>
        <p15:guide id="5" pos="3772">
          <p15:clr>
            <a:srgbClr val="A4A3A4"/>
          </p15:clr>
        </p15:guide>
        <p15:guide id="6" pos="3908">
          <p15:clr>
            <a:srgbClr val="A4A3A4"/>
          </p15:clr>
        </p15:guide>
        <p15:guide id="7" pos="2751">
          <p15:clr>
            <a:srgbClr val="A4A3A4"/>
          </p15:clr>
        </p15:guide>
        <p15:guide id="8" pos="2615">
          <p15:clr>
            <a:srgbClr val="A4A3A4"/>
          </p15:clr>
        </p15:guide>
        <p15:guide id="9" pos="1595">
          <p15:clr>
            <a:srgbClr val="A4A3A4"/>
          </p15:clr>
        </p15:guide>
        <p15:guide id="10" pos="1459">
          <p15:clr>
            <a:srgbClr val="A4A3A4"/>
          </p15:clr>
        </p15:guide>
        <p15:guide id="11" pos="4929">
          <p15:clr>
            <a:srgbClr val="A4A3A4"/>
          </p15:clr>
        </p15:guide>
        <p15:guide id="12" pos="5065">
          <p15:clr>
            <a:srgbClr val="A4A3A4"/>
          </p15:clr>
        </p15:guide>
        <p15:guide id="13" pos="6085">
          <p15:clr>
            <a:srgbClr val="A4A3A4"/>
          </p15:clr>
        </p15:guide>
        <p15:guide id="14" pos="6221">
          <p15:clr>
            <a:srgbClr val="A4A3A4"/>
          </p15:clr>
        </p15:guide>
        <p15:guide id="15" pos="2172">
          <p15:clr>
            <a:srgbClr val="A4A3A4"/>
          </p15:clr>
        </p15:guide>
        <p15:guide id="16" pos="2036">
          <p15:clr>
            <a:srgbClr val="A4A3A4"/>
          </p15:clr>
        </p15:guide>
        <p15:guide id="17" pos="3194">
          <p15:clr>
            <a:srgbClr val="A4A3A4"/>
          </p15:clr>
        </p15:guide>
        <p15:guide id="18" pos="3330">
          <p15:clr>
            <a:srgbClr val="A4A3A4"/>
          </p15:clr>
        </p15:guide>
        <p15:guide id="19" pos="881">
          <p15:clr>
            <a:srgbClr val="A4A3A4"/>
          </p15:clr>
        </p15:guide>
        <p15:guide id="20" pos="1017">
          <p15:clr>
            <a:srgbClr val="A4A3A4"/>
          </p15:clr>
        </p15:guide>
        <p15:guide id="21" pos="4351">
          <p15:clr>
            <a:srgbClr val="A4A3A4"/>
          </p15:clr>
        </p15:guide>
        <p15:guide id="22" pos="4487">
          <p15:clr>
            <a:srgbClr val="A4A3A4"/>
          </p15:clr>
        </p15:guide>
        <p15:guide id="23" pos="5508">
          <p15:clr>
            <a:srgbClr val="A4A3A4"/>
          </p15:clr>
        </p15:guide>
        <p15:guide id="24" pos="5642">
          <p15:clr>
            <a:srgbClr val="A4A3A4"/>
          </p15:clr>
        </p15:guide>
        <p15:guide id="25" pos="6663">
          <p15:clr>
            <a:srgbClr val="A4A3A4"/>
          </p15:clr>
        </p15:guide>
        <p15:guide id="26" pos="6799">
          <p15:clr>
            <a:srgbClr val="A4A3A4"/>
          </p15:clr>
        </p15:guide>
        <p15:guide id="27" orient="horz" pos="229">
          <p15:clr>
            <a:srgbClr val="A4A3A4"/>
          </p15:clr>
        </p15:guide>
        <p15:guide id="28" orient="horz" pos="867">
          <p15:clr>
            <a:srgbClr val="A4A3A4"/>
          </p15:clr>
        </p15:guide>
        <p15:guide id="29" orient="horz" pos="3793">
          <p15:clr>
            <a:srgbClr val="A4A3A4"/>
          </p15:clr>
        </p15:guide>
      </p15:sldGuideLst>
    </p:ext>
  </p:extLst>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Rectangle 6"/>
          <p:cNvSpPr>
            <a:spLocks noChangeArrowheads="1"/>
          </p:cNvSpPr>
          <p:nvPr userDrawn="1"/>
        </p:nvSpPr>
        <p:spPr bwMode="auto">
          <a:xfrm>
            <a:off x="0" y="6654800"/>
            <a:ext cx="12192000" cy="215900"/>
          </a:xfrm>
          <a:prstGeom prst="rect">
            <a:avLst/>
          </a:prstGeom>
          <a:solidFill>
            <a:srgbClr val="083DAA"/>
          </a:solidFill>
          <a:ln w="9525">
            <a:noFill/>
            <a:miter lim="800000"/>
            <a:headEnd/>
            <a:tailEnd/>
          </a:ln>
        </p:spPr>
        <p:txBody>
          <a:bodyPr/>
          <a:lstStyle/>
          <a:p>
            <a:pPr algn="l" eaLnBrk="1" hangingPunct="1">
              <a:defRPr/>
            </a:pPr>
            <a:endParaRPr lang="en-GB" sz="2400">
              <a:latin typeface="Times New Roman" pitchFamily="19" charset="0"/>
              <a:ea typeface="+mn-ea"/>
            </a:endParaRPr>
          </a:p>
        </p:txBody>
      </p:sp>
      <p:sp>
        <p:nvSpPr>
          <p:cNvPr id="733190" name="Rectangle 6"/>
          <p:cNvSpPr>
            <a:spLocks noChangeArrowheads="1"/>
          </p:cNvSpPr>
          <p:nvPr userDrawn="1"/>
        </p:nvSpPr>
        <p:spPr bwMode="auto">
          <a:xfrm>
            <a:off x="0" y="0"/>
            <a:ext cx="12192000" cy="761048"/>
          </a:xfrm>
          <a:prstGeom prst="rect">
            <a:avLst/>
          </a:prstGeom>
          <a:solidFill>
            <a:srgbClr val="083DAA"/>
          </a:solidFill>
          <a:ln w="9525">
            <a:noFill/>
            <a:miter lim="800000"/>
            <a:headEnd/>
            <a:tailEnd/>
          </a:ln>
        </p:spPr>
        <p:txBody>
          <a:bodyPr/>
          <a:lstStyle/>
          <a:p>
            <a:pPr algn="l" eaLnBrk="1" hangingPunct="1">
              <a:defRPr/>
            </a:pPr>
            <a:endParaRPr lang="en-GB" sz="2400">
              <a:latin typeface="Times New Roman" pitchFamily="19" charset="0"/>
              <a:ea typeface="+mn-ea"/>
            </a:endParaRPr>
          </a:p>
        </p:txBody>
      </p:sp>
      <p:sp>
        <p:nvSpPr>
          <p:cNvPr id="733186" name="Rectangle 2"/>
          <p:cNvSpPr>
            <a:spLocks noGrp="1" noChangeArrowheads="1"/>
          </p:cNvSpPr>
          <p:nvPr>
            <p:ph type="ftr" sz="quarter" idx="3"/>
          </p:nvPr>
        </p:nvSpPr>
        <p:spPr bwMode="auto">
          <a:xfrm>
            <a:off x="0" y="6695440"/>
            <a:ext cx="12192000" cy="20002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solidFill>
                  <a:srgbClr val="FFF101"/>
                </a:solidFill>
                <a:ea typeface="+mn-ea"/>
              </a:defRPr>
            </a:lvl1pPr>
          </a:lstStyle>
          <a:p>
            <a:pPr>
              <a:defRPr/>
            </a:pPr>
            <a:r>
              <a:rPr lang="en-US" dirty="0"/>
              <a:t>Summary Accelerator                                                                                                              FCC Week San Francisco, 14</a:t>
            </a:r>
            <a:r>
              <a:rPr lang="en-US" baseline="30000" dirty="0"/>
              <a:t>th</a:t>
            </a:r>
            <a:r>
              <a:rPr lang="en-US" dirty="0"/>
              <a:t>  Jun4 2024</a:t>
            </a:r>
          </a:p>
        </p:txBody>
      </p:sp>
      <p:sp>
        <p:nvSpPr>
          <p:cNvPr id="1030" name="Rectangle 14"/>
          <p:cNvSpPr>
            <a:spLocks noGrp="1" noChangeArrowheads="1"/>
          </p:cNvSpPr>
          <p:nvPr>
            <p:ph type="title"/>
          </p:nvPr>
        </p:nvSpPr>
        <p:spPr bwMode="auto">
          <a:xfrm>
            <a:off x="11854" y="21274"/>
            <a:ext cx="9678560" cy="739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err="1"/>
              <a:t>Cliquez</a:t>
            </a:r>
            <a:r>
              <a:rPr lang="en-US" dirty="0"/>
              <a:t> et </a:t>
            </a:r>
            <a:r>
              <a:rPr lang="en-US" dirty="0" err="1"/>
              <a:t>modifiez</a:t>
            </a:r>
            <a:r>
              <a:rPr lang="en-US" dirty="0"/>
              <a:t> le </a:t>
            </a:r>
            <a:r>
              <a:rPr lang="en-US" dirty="0" err="1"/>
              <a:t>titre</a:t>
            </a:r>
            <a:endParaRPr lang="en-US" dirty="0"/>
          </a:p>
        </p:txBody>
      </p:sp>
      <p:sp>
        <p:nvSpPr>
          <p:cNvPr id="1031" name="Rectangle 15"/>
          <p:cNvSpPr>
            <a:spLocks noGrp="1" noChangeArrowheads="1"/>
          </p:cNvSpPr>
          <p:nvPr>
            <p:ph type="body" idx="1"/>
          </p:nvPr>
        </p:nvSpPr>
        <p:spPr bwMode="auto">
          <a:xfrm>
            <a:off x="609600" y="1196975"/>
            <a:ext cx="10972800" cy="5111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733201" name="Rectangle 17"/>
          <p:cNvSpPr>
            <a:spLocks noChangeArrowheads="1"/>
          </p:cNvSpPr>
          <p:nvPr/>
        </p:nvSpPr>
        <p:spPr bwMode="auto">
          <a:xfrm>
            <a:off x="5414433" y="2971801"/>
            <a:ext cx="12192000" cy="290208"/>
          </a:xfrm>
          <a:prstGeom prst="rect">
            <a:avLst/>
          </a:prstGeom>
          <a:noFill/>
          <a:ln w="9525">
            <a:noFill/>
            <a:miter lim="800000"/>
            <a:headEnd/>
            <a:tailEnd/>
          </a:ln>
          <a:effectLst/>
        </p:spPr>
        <p:txBody>
          <a:bodyPr>
            <a:spAutoFit/>
          </a:bodyPr>
          <a:lstStyle/>
          <a:p>
            <a:pPr>
              <a:defRPr/>
            </a:pPr>
            <a:endParaRPr lang="en-US" sz="1286">
              <a:ea typeface="+mn-ea"/>
            </a:endParaRPr>
          </a:p>
        </p:txBody>
      </p:sp>
      <p:sp>
        <p:nvSpPr>
          <p:cNvPr id="733202" name="Rectangle 18"/>
          <p:cNvSpPr>
            <a:spLocks noChangeArrowheads="1"/>
          </p:cNvSpPr>
          <p:nvPr/>
        </p:nvSpPr>
        <p:spPr bwMode="auto">
          <a:xfrm>
            <a:off x="4904317" y="2584451"/>
            <a:ext cx="12192000" cy="290208"/>
          </a:xfrm>
          <a:prstGeom prst="rect">
            <a:avLst/>
          </a:prstGeom>
          <a:noFill/>
          <a:ln w="9525">
            <a:noFill/>
            <a:miter lim="800000"/>
            <a:headEnd/>
            <a:tailEnd/>
          </a:ln>
          <a:effectLst/>
        </p:spPr>
        <p:txBody>
          <a:bodyPr>
            <a:spAutoFit/>
          </a:bodyPr>
          <a:lstStyle/>
          <a:p>
            <a:pPr>
              <a:defRPr/>
            </a:pPr>
            <a:endParaRPr lang="en-US" sz="1286">
              <a:ea typeface="+mn-ea"/>
            </a:endParaRPr>
          </a:p>
        </p:txBody>
      </p:sp>
      <p:pic>
        <p:nvPicPr>
          <p:cNvPr id="3" name="Picture 2" descr="A white text on a black background&#10;&#10;Description automatically generated">
            <a:extLst>
              <a:ext uri="{FF2B5EF4-FFF2-40B4-BE49-F238E27FC236}">
                <a16:creationId xmlns:a16="http://schemas.microsoft.com/office/drawing/2014/main" id="{29554B69-8189-570D-EF98-2C251D96A9FE}"/>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812333" y="87952"/>
            <a:ext cx="2257750" cy="572448"/>
          </a:xfrm>
          <a:prstGeom prst="rect">
            <a:avLst/>
          </a:prstGeom>
        </p:spPr>
      </p:pic>
    </p:spTree>
    <p:extLst>
      <p:ext uri="{BB962C8B-B14F-4D97-AF65-F5344CB8AC3E}">
        <p14:creationId xmlns:p14="http://schemas.microsoft.com/office/powerpoint/2010/main" val="1659663774"/>
      </p:ext>
    </p:extLst>
  </p:cSld>
  <p:clrMap bg1="lt1" tx1="dk1" bg2="lt2" tx2="dk2" accent1="accent1" accent2="accent2" accent3="accent3" accent4="accent4" accent5="accent5" accent6="accent6" hlink="hlink" folHlink="folHlink"/>
  <p:sldLayoutIdLst>
    <p:sldLayoutId id="2147484329" r:id="rId1"/>
    <p:sldLayoutId id="2147484330" r:id="rId2"/>
    <p:sldLayoutId id="2147484331" r:id="rId3"/>
    <p:sldLayoutId id="2147484332" r:id="rId4"/>
    <p:sldLayoutId id="2147484333" r:id="rId5"/>
    <p:sldLayoutId id="2147484334" r:id="rId6"/>
    <p:sldLayoutId id="2147484335" r:id="rId7"/>
    <p:sldLayoutId id="2147484336" r:id="rId8"/>
    <p:sldLayoutId id="2147484337" r:id="rId9"/>
    <p:sldLayoutId id="2147484338" r:id="rId10"/>
    <p:sldLayoutId id="2147484339" r:id="rId11"/>
    <p:sldLayoutId id="2147484340" r:id="rId12"/>
  </p:sldLayoutIdLst>
  <p:hf sldNum="0" hdr="0" dt="0"/>
  <p:txStyles>
    <p:titleStyle>
      <a:lvl1pPr algn="l" rtl="0" eaLnBrk="0" fontAlgn="base" hangingPunct="0">
        <a:spcBef>
          <a:spcPct val="0"/>
        </a:spcBef>
        <a:spcAft>
          <a:spcPct val="0"/>
        </a:spcAft>
        <a:defRPr sz="3600" b="1">
          <a:solidFill>
            <a:srgbClr val="FFF101"/>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2pPr>
      <a:lvl3pPr algn="l" rtl="0" eaLnBrk="0" fontAlgn="base" hangingPunct="0">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3pPr>
      <a:lvl4pPr algn="l" rtl="0" eaLnBrk="0" fontAlgn="base" hangingPunct="0">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4pPr>
      <a:lvl5pPr algn="l" rtl="0" eaLnBrk="0" fontAlgn="base" hangingPunct="0">
        <a:spcBef>
          <a:spcPct val="0"/>
        </a:spcBef>
        <a:spcAft>
          <a:spcPct val="0"/>
        </a:spcAft>
        <a:defRPr sz="4400" b="1">
          <a:solidFill>
            <a:srgbClr val="FFFF00"/>
          </a:solidFill>
          <a:latin typeface="Garamond" pitchFamily="-65" charset="0"/>
          <a:ea typeface="ＭＳ Ｐゴシック" pitchFamily="-65" charset="-128"/>
          <a:cs typeface="ＭＳ Ｐゴシック" pitchFamily="-65" charset="-128"/>
        </a:defRPr>
      </a:lvl5pPr>
      <a:lvl6pPr marL="457209" algn="l" rtl="0" fontAlgn="base">
        <a:spcBef>
          <a:spcPct val="0"/>
        </a:spcBef>
        <a:spcAft>
          <a:spcPct val="0"/>
        </a:spcAft>
        <a:defRPr sz="4400" b="1">
          <a:solidFill>
            <a:srgbClr val="FFFF00"/>
          </a:solidFill>
          <a:latin typeface="Garamond" pitchFamily="-65" charset="0"/>
        </a:defRPr>
      </a:lvl6pPr>
      <a:lvl7pPr marL="914418" algn="l" rtl="0" fontAlgn="base">
        <a:spcBef>
          <a:spcPct val="0"/>
        </a:spcBef>
        <a:spcAft>
          <a:spcPct val="0"/>
        </a:spcAft>
        <a:defRPr sz="4400" b="1">
          <a:solidFill>
            <a:srgbClr val="FFFF00"/>
          </a:solidFill>
          <a:latin typeface="Garamond" pitchFamily="-65" charset="0"/>
        </a:defRPr>
      </a:lvl7pPr>
      <a:lvl8pPr marL="1371627" algn="l" rtl="0" fontAlgn="base">
        <a:spcBef>
          <a:spcPct val="0"/>
        </a:spcBef>
        <a:spcAft>
          <a:spcPct val="0"/>
        </a:spcAft>
        <a:defRPr sz="4400" b="1">
          <a:solidFill>
            <a:srgbClr val="FFFF00"/>
          </a:solidFill>
          <a:latin typeface="Garamond" pitchFamily="-65" charset="0"/>
        </a:defRPr>
      </a:lvl8pPr>
      <a:lvl9pPr marL="1828837" algn="l" rtl="0" fontAlgn="base">
        <a:spcBef>
          <a:spcPct val="0"/>
        </a:spcBef>
        <a:spcAft>
          <a:spcPct val="0"/>
        </a:spcAft>
        <a:defRPr sz="4400" b="1">
          <a:solidFill>
            <a:srgbClr val="FFFF00"/>
          </a:solidFill>
          <a:latin typeface="Garamond" pitchFamily="-65" charset="0"/>
        </a:defRPr>
      </a:lvl9pPr>
    </p:titleStyle>
    <p:bodyStyle>
      <a:lvl1pPr marL="342907" indent="-342907" algn="l" rtl="0" eaLnBrk="0" fontAlgn="base" hangingPunct="0">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65" indent="-285756" algn="l" rtl="0" eaLnBrk="0" fontAlgn="base" hangingPunct="0">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23" indent="-228605" algn="l" rtl="0" eaLnBrk="0" fontAlgn="base" hangingPunct="0">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32" indent="-228605" algn="l" rtl="0" eaLnBrk="0" fontAlgn="base" hangingPunct="0">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41" indent="-228605" algn="l" rtl="0" eaLnBrk="0" fontAlgn="base" hangingPunct="0">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50" indent="-228605"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59" indent="-228605"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69" indent="-228605"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78" indent="-228605"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p:bodyStyle>
    <p:otherStyle>
      <a:defPPr>
        <a:defRPr lang="en-US"/>
      </a:defPPr>
      <a:lvl1pPr marL="0" algn="l" defTabSz="457209" rtl="0" eaLnBrk="1" latinLnBrk="0" hangingPunct="1">
        <a:defRPr sz="1800" kern="1200">
          <a:solidFill>
            <a:schemeClr val="tx1"/>
          </a:solidFill>
          <a:latin typeface="+mn-lt"/>
          <a:ea typeface="+mn-ea"/>
          <a:cs typeface="+mn-cs"/>
        </a:defRPr>
      </a:lvl1pPr>
      <a:lvl2pPr marL="457209" algn="l" defTabSz="457209" rtl="0" eaLnBrk="1" latinLnBrk="0" hangingPunct="1">
        <a:defRPr sz="1800" kern="1200">
          <a:solidFill>
            <a:schemeClr val="tx1"/>
          </a:solidFill>
          <a:latin typeface="+mn-lt"/>
          <a:ea typeface="+mn-ea"/>
          <a:cs typeface="+mn-cs"/>
        </a:defRPr>
      </a:lvl2pPr>
      <a:lvl3pPr marL="914418" algn="l" defTabSz="457209" rtl="0" eaLnBrk="1" latinLnBrk="0" hangingPunct="1">
        <a:defRPr sz="1800" kern="1200">
          <a:solidFill>
            <a:schemeClr val="tx1"/>
          </a:solidFill>
          <a:latin typeface="+mn-lt"/>
          <a:ea typeface="+mn-ea"/>
          <a:cs typeface="+mn-cs"/>
        </a:defRPr>
      </a:lvl3pPr>
      <a:lvl4pPr marL="1371627" algn="l" defTabSz="457209" rtl="0" eaLnBrk="1" latinLnBrk="0" hangingPunct="1">
        <a:defRPr sz="1800" kern="1200">
          <a:solidFill>
            <a:schemeClr val="tx1"/>
          </a:solidFill>
          <a:latin typeface="+mn-lt"/>
          <a:ea typeface="+mn-ea"/>
          <a:cs typeface="+mn-cs"/>
        </a:defRPr>
      </a:lvl4pPr>
      <a:lvl5pPr marL="1828837" algn="l" defTabSz="457209" rtl="0" eaLnBrk="1" latinLnBrk="0" hangingPunct="1">
        <a:defRPr sz="1800" kern="1200">
          <a:solidFill>
            <a:schemeClr val="tx1"/>
          </a:solidFill>
          <a:latin typeface="+mn-lt"/>
          <a:ea typeface="+mn-ea"/>
          <a:cs typeface="+mn-cs"/>
        </a:defRPr>
      </a:lvl5pPr>
      <a:lvl6pPr marL="2286046" algn="l" defTabSz="457209" rtl="0" eaLnBrk="1" latinLnBrk="0" hangingPunct="1">
        <a:defRPr sz="1800" kern="1200">
          <a:solidFill>
            <a:schemeClr val="tx1"/>
          </a:solidFill>
          <a:latin typeface="+mn-lt"/>
          <a:ea typeface="+mn-ea"/>
          <a:cs typeface="+mn-cs"/>
        </a:defRPr>
      </a:lvl6pPr>
      <a:lvl7pPr marL="2743255" algn="l" defTabSz="457209" rtl="0" eaLnBrk="1" latinLnBrk="0" hangingPunct="1">
        <a:defRPr sz="1800" kern="1200">
          <a:solidFill>
            <a:schemeClr val="tx1"/>
          </a:solidFill>
          <a:latin typeface="+mn-lt"/>
          <a:ea typeface="+mn-ea"/>
          <a:cs typeface="+mn-cs"/>
        </a:defRPr>
      </a:lvl7pPr>
      <a:lvl8pPr marL="3200464" algn="l" defTabSz="457209" rtl="0" eaLnBrk="1" latinLnBrk="0" hangingPunct="1">
        <a:defRPr sz="1800" kern="1200">
          <a:solidFill>
            <a:schemeClr val="tx1"/>
          </a:solidFill>
          <a:latin typeface="+mn-lt"/>
          <a:ea typeface="+mn-ea"/>
          <a:cs typeface="+mn-cs"/>
        </a:defRPr>
      </a:lvl8pPr>
      <a:lvl9pPr marL="3657673" algn="l" defTabSz="45720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2" name="TextBox 1">
            <a:extLst>
              <a:ext uri="{FF2B5EF4-FFF2-40B4-BE49-F238E27FC236}">
                <a16:creationId xmlns:a16="http://schemas.microsoft.com/office/drawing/2014/main" id="{38982D18-6859-33BC-9A0A-346DFAC9B023}"/>
              </a:ext>
            </a:extLst>
          </p:cNvPr>
          <p:cNvSpPr txBox="1"/>
          <p:nvPr userDrawn="1"/>
        </p:nvSpPr>
        <p:spPr>
          <a:xfrm>
            <a:off x="683324" y="6249504"/>
            <a:ext cx="3727311" cy="553998"/>
          </a:xfrm>
          <a:prstGeom prst="rect">
            <a:avLst/>
          </a:prstGeom>
          <a:noFill/>
        </p:spPr>
        <p:txBody>
          <a:bodyPr wrap="square" rtlCol="0">
            <a:spAutoFit/>
          </a:bodyPr>
          <a:lstStyle/>
          <a:p>
            <a:r>
              <a:rPr lang="en-GB" sz="1000" b="1" dirty="0">
                <a:solidFill>
                  <a:schemeClr val="bg1"/>
                </a:solidFill>
              </a:rPr>
              <a:t>FCC Integrated Program,</a:t>
            </a:r>
          </a:p>
          <a:p>
            <a:r>
              <a:rPr lang="en-GB" sz="1000" b="1" dirty="0">
                <a:solidFill>
                  <a:schemeClr val="bg1"/>
                </a:solidFill>
              </a:rPr>
              <a:t>Michael Benedikt</a:t>
            </a:r>
            <a:endParaRPr lang="en-US" sz="1000" b="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Strategic Joint Meeting of the HFCC</a:t>
            </a:r>
            <a:endParaRPr lang="en-GB" sz="1000" b="0" dirty="0">
              <a:solidFill>
                <a:schemeClr val="bg1"/>
              </a:solidFill>
            </a:endParaRPr>
          </a:p>
        </p:txBody>
      </p:sp>
    </p:spTree>
    <p:extLst>
      <p:ext uri="{BB962C8B-B14F-4D97-AF65-F5344CB8AC3E}">
        <p14:creationId xmlns:p14="http://schemas.microsoft.com/office/powerpoint/2010/main" val="154066951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2672164511"/>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165381513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56351"/>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4" name="TextBox 3">
            <a:extLst>
              <a:ext uri="{FF2B5EF4-FFF2-40B4-BE49-F238E27FC236}">
                <a16:creationId xmlns:a16="http://schemas.microsoft.com/office/drawing/2014/main" id="{E0C3F69B-E82F-55F5-B8E1-16728B245BF2}"/>
              </a:ext>
            </a:extLst>
          </p:cNvPr>
          <p:cNvSpPr txBox="1"/>
          <p:nvPr userDrawn="1"/>
        </p:nvSpPr>
        <p:spPr>
          <a:xfrm>
            <a:off x="925371" y="6303294"/>
            <a:ext cx="3727311" cy="553998"/>
          </a:xfrm>
          <a:prstGeom prst="rect">
            <a:avLst/>
          </a:prstGeom>
          <a:noFill/>
        </p:spPr>
        <p:txBody>
          <a:bodyPr wrap="square" rtlCol="0">
            <a:spAutoFit/>
          </a:bodyPr>
          <a:lstStyle/>
          <a:p>
            <a:r>
              <a:rPr lang="en-GB" sz="1000" b="1" dirty="0">
                <a:solidFill>
                  <a:schemeClr val="bg1"/>
                </a:solidFill>
              </a:rPr>
              <a:t>FCC Integrated Program,</a:t>
            </a:r>
          </a:p>
          <a:p>
            <a:r>
              <a:rPr lang="en-GB" sz="1000" b="1" dirty="0">
                <a:solidFill>
                  <a:schemeClr val="bg1"/>
                </a:solidFill>
              </a:rPr>
              <a:t>Michael Benedikt</a:t>
            </a:r>
            <a:endParaRPr lang="en-US" sz="1000" b="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Strategic Joint Meeting of the HFCC</a:t>
            </a:r>
            <a:endParaRPr lang="en-GB" sz="1000" b="0" dirty="0">
              <a:solidFill>
                <a:schemeClr val="bg1"/>
              </a:solidFill>
            </a:endParaRPr>
          </a:p>
        </p:txBody>
      </p:sp>
    </p:spTree>
    <p:extLst>
      <p:ext uri="{BB962C8B-B14F-4D97-AF65-F5344CB8AC3E}">
        <p14:creationId xmlns:p14="http://schemas.microsoft.com/office/powerpoint/2010/main" val="3578029813"/>
      </p:ext>
    </p:extLst>
  </p:cSld>
  <p:clrMap bg1="lt1" tx1="dk1" bg2="lt2" tx2="dk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 id="2147484066" r:id="rId12"/>
    <p:sldLayoutId id="2147484067" r:id="rId13"/>
    <p:sldLayoutId id="2147484068" r:id="rId14"/>
    <p:sldLayoutId id="2147484069" r:id="rId15"/>
    <p:sldLayoutId id="2147484070" r:id="rId16"/>
    <p:sldLayoutId id="2147484071" r:id="rId17"/>
    <p:sldLayoutId id="2147484072" r:id="rId18"/>
    <p:sldLayoutId id="2147484073" r:id="rId19"/>
    <p:sldLayoutId id="2147484074" r:id="rId20"/>
    <p:sldLayoutId id="2147484075" r:id="rId21"/>
    <p:sldLayoutId id="2147484076" r:id="rId2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39.png"/><Relationship Id="rId3" Type="http://schemas.openxmlformats.org/officeDocument/2006/relationships/image" Target="../media/image30.jpeg"/><Relationship Id="rId7" Type="http://schemas.openxmlformats.org/officeDocument/2006/relationships/image" Target="../media/image34.png"/><Relationship Id="rId12"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7.png"/><Relationship Id="rId5" Type="http://schemas.openxmlformats.org/officeDocument/2006/relationships/image" Target="../media/image32.jpeg"/><Relationship Id="rId15" Type="http://schemas.openxmlformats.org/officeDocument/2006/relationships/image" Target="../media/image41.jpeg"/><Relationship Id="rId10" Type="http://schemas.openxmlformats.org/officeDocument/2006/relationships/hyperlink" Target="http://cern.ch/fcc" TargetMode="External"/><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0.jpeg"/></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25.xml"/><Relationship Id="rId4" Type="http://schemas.openxmlformats.org/officeDocument/2006/relationships/image" Target="../media/image60.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25.xml"/><Relationship Id="rId4" Type="http://schemas.openxmlformats.org/officeDocument/2006/relationships/image" Target="../media/image61.png"/></Relationships>
</file>

<file path=ppt/slides/_rels/slide1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2.xml"/><Relationship Id="rId1" Type="http://schemas.openxmlformats.org/officeDocument/2006/relationships/slideLayout" Target="../slideLayouts/slideLayout23.xml"/><Relationship Id="rId5" Type="http://schemas.openxmlformats.org/officeDocument/2006/relationships/image" Target="../media/image42.png"/><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238.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238.xml"/><Relationship Id="rId5" Type="http://schemas.openxmlformats.org/officeDocument/2006/relationships/image" Target="../media/image67.png"/><Relationship Id="rId4" Type="http://schemas.openxmlformats.org/officeDocument/2006/relationships/image" Target="../media/image66.png"/></Relationships>
</file>

<file path=ppt/slides/_rels/slide1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74.jpeg"/><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77.jpeg"/><Relationship Id="rId4" Type="http://schemas.openxmlformats.org/officeDocument/2006/relationships/image" Target="../media/image76.jpe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jpeg"/><Relationship Id="rId4" Type="http://schemas.openxmlformats.org/officeDocument/2006/relationships/image" Target="../media/image78.jpeg"/></Relationships>
</file>

<file path=ppt/slides/_rels/slide2.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280.png"/><Relationship Id="rId2" Type="http://schemas.openxmlformats.org/officeDocument/2006/relationships/notesSlide" Target="../notesSlides/notesSlide2.xml"/><Relationship Id="rId1" Type="http://schemas.openxmlformats.org/officeDocument/2006/relationships/slideLayout" Target="../slideLayouts/slideLayout28.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84.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21.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4.png"/><Relationship Id="rId3" Type="http://schemas.openxmlformats.org/officeDocument/2006/relationships/image" Target="../media/image43.png"/><Relationship Id="rId7" Type="http://schemas.openxmlformats.org/officeDocument/2006/relationships/image" Target="../media/image88.png"/><Relationship Id="rId12" Type="http://schemas.openxmlformats.org/officeDocument/2006/relationships/image" Target="../media/image93.png"/><Relationship Id="rId2" Type="http://schemas.openxmlformats.org/officeDocument/2006/relationships/notesSlide" Target="../notesSlides/notesSlide20.xml"/><Relationship Id="rId1" Type="http://schemas.openxmlformats.org/officeDocument/2006/relationships/slideLayout" Target="../slideLayouts/slideLayout23.xml"/><Relationship Id="rId6" Type="http://schemas.openxmlformats.org/officeDocument/2006/relationships/image" Target="../media/image87.png"/><Relationship Id="rId11" Type="http://schemas.openxmlformats.org/officeDocument/2006/relationships/image" Target="../media/image92.png"/><Relationship Id="rId5" Type="http://schemas.openxmlformats.org/officeDocument/2006/relationships/image" Target="../media/image86.png"/><Relationship Id="rId10" Type="http://schemas.openxmlformats.org/officeDocument/2006/relationships/image" Target="../media/image91.png"/><Relationship Id="rId4" Type="http://schemas.openxmlformats.org/officeDocument/2006/relationships/image" Target="../media/image85.png"/><Relationship Id="rId9" Type="http://schemas.openxmlformats.org/officeDocument/2006/relationships/image" Target="../media/image90.svg"/><Relationship Id="rId14" Type="http://schemas.openxmlformats.org/officeDocument/2006/relationships/image" Target="../media/image95.png"/></Relationships>
</file>

<file path=ppt/slides/_rels/slide22.xml.rels><?xml version="1.0" encoding="UTF-8" standalone="yes"?>
<Relationships xmlns="http://schemas.openxmlformats.org/package/2006/relationships"><Relationship Id="rId3" Type="http://schemas.openxmlformats.org/officeDocument/2006/relationships/image" Target="../media/image96.jpeg"/><Relationship Id="rId7" Type="http://schemas.openxmlformats.org/officeDocument/2006/relationships/image" Target="../media/image99.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98.jpeg"/><Relationship Id="rId5" Type="http://schemas.openxmlformats.org/officeDocument/2006/relationships/image" Target="../media/image97.jpe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01.png"/><Relationship Id="rId4" Type="http://schemas.openxmlformats.org/officeDocument/2006/relationships/image" Target="../media/image100.png"/></Relationships>
</file>

<file path=ppt/slides/_rels/slide24.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43.png"/><Relationship Id="rId7" Type="http://schemas.openxmlformats.org/officeDocument/2006/relationships/image" Target="../media/image10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04.png"/><Relationship Id="rId11" Type="http://schemas.openxmlformats.org/officeDocument/2006/relationships/image" Target="../media/image109.png"/><Relationship Id="rId5" Type="http://schemas.openxmlformats.org/officeDocument/2006/relationships/image" Target="../media/image103.png"/><Relationship Id="rId10" Type="http://schemas.openxmlformats.org/officeDocument/2006/relationships/image" Target="../media/image108.png"/><Relationship Id="rId4" Type="http://schemas.openxmlformats.org/officeDocument/2006/relationships/image" Target="../media/image102.png"/><Relationship Id="rId9" Type="http://schemas.openxmlformats.org/officeDocument/2006/relationships/image" Target="../media/image107.pn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12.jpg"/><Relationship Id="rId5" Type="http://schemas.openxmlformats.org/officeDocument/2006/relationships/image" Target="../media/image111.png"/><Relationship Id="rId4" Type="http://schemas.openxmlformats.org/officeDocument/2006/relationships/image" Target="../media/image110.png"/></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13.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189.xml"/><Relationship Id="rId4" Type="http://schemas.openxmlformats.org/officeDocument/2006/relationships/image" Target="../media/image114.png"/></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xml"/><Relationship Id="rId1" Type="http://schemas.openxmlformats.org/officeDocument/2006/relationships/slideLayout" Target="../slideLayouts/slideLayout222.xml"/><Relationship Id="rId5" Type="http://schemas.openxmlformats.org/officeDocument/2006/relationships/image" Target="../media/image47.png"/><Relationship Id="rId4" Type="http://schemas.openxmlformats.org/officeDocument/2006/relationships/image" Target="../media/image46.png"/></Relationships>
</file>

<file path=ppt/slides/_rels/slide30.xml.rels><?xml version="1.0" encoding="UTF-8" standalone="yes"?>
<Relationships xmlns="http://schemas.openxmlformats.org/package/2006/relationships"><Relationship Id="rId8" Type="http://schemas.openxmlformats.org/officeDocument/2006/relationships/image" Target="../media/image119.png"/><Relationship Id="rId3" Type="http://schemas.openxmlformats.org/officeDocument/2006/relationships/image" Target="../media/image43.png"/><Relationship Id="rId7" Type="http://schemas.openxmlformats.org/officeDocument/2006/relationships/image" Target="../media/image118.png"/><Relationship Id="rId2" Type="http://schemas.openxmlformats.org/officeDocument/2006/relationships/notesSlide" Target="../notesSlides/notesSlide28.xml"/><Relationship Id="rId1" Type="http://schemas.openxmlformats.org/officeDocument/2006/relationships/slideLayout" Target="../slideLayouts/slideLayout23.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 Id="rId9" Type="http://schemas.openxmlformats.org/officeDocument/2006/relationships/image" Target="../media/image120.png"/></Relationships>
</file>

<file path=ppt/slides/_rels/slide31.xml.rels><?xml version="1.0" encoding="UTF-8" standalone="yes"?>
<Relationships xmlns="http://schemas.openxmlformats.org/package/2006/relationships"><Relationship Id="rId8" Type="http://schemas.openxmlformats.org/officeDocument/2006/relationships/image" Target="../media/image640.png"/><Relationship Id="rId3" Type="http://schemas.openxmlformats.org/officeDocument/2006/relationships/image" Target="../media/image121.png"/><Relationship Id="rId7" Type="http://schemas.openxmlformats.org/officeDocument/2006/relationships/image" Target="../media/image125.png"/><Relationship Id="rId2" Type="http://schemas.openxmlformats.org/officeDocument/2006/relationships/image" Target="../media/image43.png"/><Relationship Id="rId1" Type="http://schemas.openxmlformats.org/officeDocument/2006/relationships/slideLayout" Target="../slideLayouts/slideLayout132.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png"/><Relationship Id="rId9" Type="http://schemas.openxmlformats.org/officeDocument/2006/relationships/image" Target="../media/image650.png"/></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132.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33.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image" Target="../media/image43.png"/><Relationship Id="rId7" Type="http://schemas.openxmlformats.org/officeDocument/2006/relationships/image" Target="../media/image132.png"/><Relationship Id="rId2" Type="http://schemas.openxmlformats.org/officeDocument/2006/relationships/notesSlide" Target="../notesSlides/notesSlide30.xml"/><Relationship Id="rId1" Type="http://schemas.openxmlformats.org/officeDocument/2006/relationships/slideLayout" Target="../slideLayouts/slideLayout132.xml"/><Relationship Id="rId6" Type="http://schemas.openxmlformats.org/officeDocument/2006/relationships/image" Target="../media/image131.png"/><Relationship Id="rId11" Type="http://schemas.openxmlformats.org/officeDocument/2006/relationships/image" Target="../media/image136.png"/><Relationship Id="rId5" Type="http://schemas.openxmlformats.org/officeDocument/2006/relationships/image" Target="../media/image130.png"/><Relationship Id="rId10" Type="http://schemas.openxmlformats.org/officeDocument/2006/relationships/image" Target="../media/image135.png"/><Relationship Id="rId4" Type="http://schemas.openxmlformats.org/officeDocument/2006/relationships/image" Target="../media/image129.png"/><Relationship Id="rId9" Type="http://schemas.openxmlformats.org/officeDocument/2006/relationships/image" Target="../media/image134.png"/></Relationships>
</file>

<file path=ppt/slides/_rels/slide34.xml.rels><?xml version="1.0" encoding="UTF-8" standalone="yes"?>
<Relationships xmlns="http://schemas.openxmlformats.org/package/2006/relationships"><Relationship Id="rId8" Type="http://schemas.openxmlformats.org/officeDocument/2006/relationships/image" Target="../media/image141.png"/><Relationship Id="rId3" Type="http://schemas.openxmlformats.org/officeDocument/2006/relationships/image" Target="../media/image43.png"/><Relationship Id="rId7" Type="http://schemas.openxmlformats.org/officeDocument/2006/relationships/image" Target="../media/image140.png"/><Relationship Id="rId2" Type="http://schemas.openxmlformats.org/officeDocument/2006/relationships/notesSlide" Target="../notesSlides/notesSlide31.xml"/><Relationship Id="rId1" Type="http://schemas.openxmlformats.org/officeDocument/2006/relationships/slideLayout" Target="../slideLayouts/slideLayout132.xml"/><Relationship Id="rId6" Type="http://schemas.openxmlformats.org/officeDocument/2006/relationships/image" Target="../media/image139.png"/><Relationship Id="rId5" Type="http://schemas.openxmlformats.org/officeDocument/2006/relationships/image" Target="../media/image138.png"/><Relationship Id="rId10" Type="http://schemas.openxmlformats.org/officeDocument/2006/relationships/image" Target="../media/image143.png"/><Relationship Id="rId4" Type="http://schemas.openxmlformats.org/officeDocument/2006/relationships/image" Target="../media/image137.png"/><Relationship Id="rId9" Type="http://schemas.openxmlformats.org/officeDocument/2006/relationships/image" Target="../media/image142.png"/></Relationships>
</file>

<file path=ppt/slides/_rels/slide35.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image" Target="../media/image43.png"/><Relationship Id="rId7" Type="http://schemas.openxmlformats.org/officeDocument/2006/relationships/image" Target="../media/image147.png"/><Relationship Id="rId2" Type="http://schemas.openxmlformats.org/officeDocument/2006/relationships/notesSlide" Target="../notesSlides/notesSlide32.xml"/><Relationship Id="rId1" Type="http://schemas.openxmlformats.org/officeDocument/2006/relationships/slideLayout" Target="../slideLayouts/slideLayout132.xml"/><Relationship Id="rId6" Type="http://schemas.openxmlformats.org/officeDocument/2006/relationships/image" Target="../media/image146.png"/><Relationship Id="rId5" Type="http://schemas.openxmlformats.org/officeDocument/2006/relationships/image" Target="../media/image145.png"/><Relationship Id="rId4" Type="http://schemas.openxmlformats.org/officeDocument/2006/relationships/image" Target="../media/image144.png"/><Relationship Id="rId9" Type="http://schemas.openxmlformats.org/officeDocument/2006/relationships/image" Target="../media/image149.png"/></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23.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156.png"/><Relationship Id="rId2" Type="http://schemas.openxmlformats.org/officeDocument/2006/relationships/notesSlide" Target="../notesSlides/notesSlide34.xml"/><Relationship Id="rId1" Type="http://schemas.openxmlformats.org/officeDocument/2006/relationships/slideLayout" Target="../slideLayouts/slideLayout132.xml"/><Relationship Id="rId6" Type="http://schemas.openxmlformats.org/officeDocument/2006/relationships/image" Target="../media/image155.png"/><Relationship Id="rId5" Type="http://schemas.openxmlformats.org/officeDocument/2006/relationships/image" Target="../media/image154.png"/><Relationship Id="rId4" Type="http://schemas.openxmlformats.org/officeDocument/2006/relationships/image" Target="../media/image153.png"/></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160.png"/><Relationship Id="rId2" Type="http://schemas.openxmlformats.org/officeDocument/2006/relationships/notesSlide" Target="../notesSlides/notesSlide35.xml"/><Relationship Id="rId1" Type="http://schemas.openxmlformats.org/officeDocument/2006/relationships/slideLayout" Target="../slideLayouts/slideLayout132.xml"/><Relationship Id="rId6" Type="http://schemas.openxmlformats.org/officeDocument/2006/relationships/image" Target="../media/image159.png"/><Relationship Id="rId5" Type="http://schemas.openxmlformats.org/officeDocument/2006/relationships/image" Target="../media/image158.png"/><Relationship Id="rId4" Type="http://schemas.openxmlformats.org/officeDocument/2006/relationships/image" Target="../media/image157.png"/></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164.png"/><Relationship Id="rId2" Type="http://schemas.openxmlformats.org/officeDocument/2006/relationships/notesSlide" Target="../notesSlides/notesSlide36.xml"/><Relationship Id="rId1" Type="http://schemas.openxmlformats.org/officeDocument/2006/relationships/slideLayout" Target="../slideLayouts/slideLayout132.xml"/><Relationship Id="rId6" Type="http://schemas.openxmlformats.org/officeDocument/2006/relationships/image" Target="../media/image163.png"/><Relationship Id="rId5" Type="http://schemas.openxmlformats.org/officeDocument/2006/relationships/image" Target="../media/image162.png"/><Relationship Id="rId4" Type="http://schemas.openxmlformats.org/officeDocument/2006/relationships/image" Target="../media/image161.png"/></Relationships>
</file>

<file path=ppt/slides/_rels/slide4.xml.rels><?xml version="1.0" encoding="UTF-8" standalone="yes"?>
<Relationships xmlns="http://schemas.openxmlformats.org/package/2006/relationships"><Relationship Id="rId8" Type="http://schemas.openxmlformats.org/officeDocument/2006/relationships/hyperlink" Target="https://link.springer.com/article/10.1140/epjc/s10052-019-6904-3" TargetMode="External"/><Relationship Id="rId3" Type="http://schemas.openxmlformats.org/officeDocument/2006/relationships/image" Target="../media/image48.png"/><Relationship Id="rId7" Type="http://schemas.openxmlformats.org/officeDocument/2006/relationships/image" Target="../media/image43.png"/><Relationship Id="rId2" Type="http://schemas.openxmlformats.org/officeDocument/2006/relationships/notesSlide" Target="../notesSlides/notesSlide4.xml"/><Relationship Id="rId1" Type="http://schemas.openxmlformats.org/officeDocument/2006/relationships/slideLayout" Target="../slideLayouts/slideLayout189.xml"/><Relationship Id="rId6" Type="http://schemas.openxmlformats.org/officeDocument/2006/relationships/image" Target="../media/image51.png"/><Relationship Id="rId11" Type="http://schemas.openxmlformats.org/officeDocument/2006/relationships/hyperlink" Target="https://link.springer.com/article/10.1140/epjst/e2019-900088-6" TargetMode="External"/><Relationship Id="rId5" Type="http://schemas.openxmlformats.org/officeDocument/2006/relationships/image" Target="../media/image50.tiff"/><Relationship Id="rId10" Type="http://schemas.openxmlformats.org/officeDocument/2006/relationships/hyperlink" Target="https://link.springer.com/article/10.1140/epjst/e2019-900087-0" TargetMode="External"/><Relationship Id="rId4" Type="http://schemas.openxmlformats.org/officeDocument/2006/relationships/image" Target="../media/image49.png"/><Relationship Id="rId9" Type="http://schemas.openxmlformats.org/officeDocument/2006/relationships/hyperlink" Target="https://link.springer.com/article/10.1140/epjst/e2019-900045-4" TargetMode="External"/></Relationships>
</file>

<file path=ppt/slides/_rels/slide40.xml.rels><?xml version="1.0" encoding="UTF-8" standalone="yes"?>
<Relationships xmlns="http://schemas.openxmlformats.org/package/2006/relationships"><Relationship Id="rId8" Type="http://schemas.openxmlformats.org/officeDocument/2006/relationships/image" Target="../media/image169.png"/><Relationship Id="rId3" Type="http://schemas.openxmlformats.org/officeDocument/2006/relationships/image" Target="../media/image43.png"/><Relationship Id="rId7" Type="http://schemas.openxmlformats.org/officeDocument/2006/relationships/image" Target="../media/image168.png"/><Relationship Id="rId2" Type="http://schemas.openxmlformats.org/officeDocument/2006/relationships/notesSlide" Target="../notesSlides/notesSlide37.xml"/><Relationship Id="rId1" Type="http://schemas.openxmlformats.org/officeDocument/2006/relationships/slideLayout" Target="../slideLayouts/slideLayout132.xml"/><Relationship Id="rId6" Type="http://schemas.openxmlformats.org/officeDocument/2006/relationships/image" Target="../media/image167.png"/><Relationship Id="rId5" Type="http://schemas.openxmlformats.org/officeDocument/2006/relationships/image" Target="../media/image166.png"/><Relationship Id="rId4" Type="http://schemas.openxmlformats.org/officeDocument/2006/relationships/image" Target="../media/image165.png"/><Relationship Id="rId9" Type="http://schemas.openxmlformats.org/officeDocument/2006/relationships/image" Target="../media/image170.png"/></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8.xml"/><Relationship Id="rId1" Type="http://schemas.openxmlformats.org/officeDocument/2006/relationships/slideLayout" Target="../slideLayouts/slideLayout23.xml"/><Relationship Id="rId4" Type="http://schemas.openxmlformats.org/officeDocument/2006/relationships/image" Target="../media/image171.png"/></Relationships>
</file>

<file path=ppt/slides/_rels/slide42.xml.rels><?xml version="1.0" encoding="UTF-8" standalone="yes"?>
<Relationships xmlns="http://schemas.openxmlformats.org/package/2006/relationships"><Relationship Id="rId8" Type="http://schemas.openxmlformats.org/officeDocument/2006/relationships/image" Target="../media/image177.png"/><Relationship Id="rId3" Type="http://schemas.openxmlformats.org/officeDocument/2006/relationships/image" Target="../media/image43.png"/><Relationship Id="rId7" Type="http://schemas.openxmlformats.org/officeDocument/2006/relationships/image" Target="../media/image176.png"/><Relationship Id="rId2" Type="http://schemas.openxmlformats.org/officeDocument/2006/relationships/image" Target="../media/image172.png"/><Relationship Id="rId1" Type="http://schemas.openxmlformats.org/officeDocument/2006/relationships/slideLayout" Target="../slideLayouts/slideLayout132.xml"/><Relationship Id="rId6" Type="http://schemas.openxmlformats.org/officeDocument/2006/relationships/image" Target="../media/image175.png"/><Relationship Id="rId5" Type="http://schemas.openxmlformats.org/officeDocument/2006/relationships/image" Target="../media/image174.gif"/><Relationship Id="rId4" Type="http://schemas.openxmlformats.org/officeDocument/2006/relationships/image" Target="../media/image173.jpeg"/></Relationships>
</file>

<file path=ppt/slides/_rels/slide43.xml.rels><?xml version="1.0" encoding="UTF-8" standalone="yes"?>
<Relationships xmlns="http://schemas.openxmlformats.org/package/2006/relationships"><Relationship Id="rId8" Type="http://schemas.openxmlformats.org/officeDocument/2006/relationships/image" Target="../media/image182.png"/><Relationship Id="rId13" Type="http://schemas.openxmlformats.org/officeDocument/2006/relationships/image" Target="../media/image187.png"/><Relationship Id="rId18" Type="http://schemas.openxmlformats.org/officeDocument/2006/relationships/image" Target="../media/image192.png"/><Relationship Id="rId3" Type="http://schemas.openxmlformats.org/officeDocument/2006/relationships/image" Target="../media/image43.png"/><Relationship Id="rId7" Type="http://schemas.openxmlformats.org/officeDocument/2006/relationships/image" Target="../media/image181.png"/><Relationship Id="rId12" Type="http://schemas.openxmlformats.org/officeDocument/2006/relationships/image" Target="../media/image186.png"/><Relationship Id="rId17" Type="http://schemas.openxmlformats.org/officeDocument/2006/relationships/image" Target="../media/image191.png"/><Relationship Id="rId2" Type="http://schemas.openxmlformats.org/officeDocument/2006/relationships/notesSlide" Target="../notesSlides/notesSlide39.xml"/><Relationship Id="rId16" Type="http://schemas.openxmlformats.org/officeDocument/2006/relationships/image" Target="../media/image190.png"/><Relationship Id="rId1" Type="http://schemas.openxmlformats.org/officeDocument/2006/relationships/slideLayout" Target="../slideLayouts/slideLayout132.xml"/><Relationship Id="rId6" Type="http://schemas.openxmlformats.org/officeDocument/2006/relationships/image" Target="../media/image180.png"/><Relationship Id="rId11" Type="http://schemas.openxmlformats.org/officeDocument/2006/relationships/image" Target="../media/image185.png"/><Relationship Id="rId5" Type="http://schemas.openxmlformats.org/officeDocument/2006/relationships/image" Target="../media/image179.png"/><Relationship Id="rId15" Type="http://schemas.openxmlformats.org/officeDocument/2006/relationships/image" Target="../media/image189.png"/><Relationship Id="rId10" Type="http://schemas.openxmlformats.org/officeDocument/2006/relationships/image" Target="../media/image184.png"/><Relationship Id="rId19" Type="http://schemas.openxmlformats.org/officeDocument/2006/relationships/image" Target="../media/image193.png"/><Relationship Id="rId4" Type="http://schemas.openxmlformats.org/officeDocument/2006/relationships/image" Target="../media/image178.png"/><Relationship Id="rId9" Type="http://schemas.openxmlformats.org/officeDocument/2006/relationships/image" Target="../media/image183.png"/><Relationship Id="rId14" Type="http://schemas.openxmlformats.org/officeDocument/2006/relationships/image" Target="../media/image188.png"/></Relationships>
</file>

<file path=ppt/slides/_rels/slide4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0.xml"/><Relationship Id="rId1" Type="http://schemas.openxmlformats.org/officeDocument/2006/relationships/slideLayout" Target="../slideLayouts/slideLayout23.xml"/><Relationship Id="rId6" Type="http://schemas.openxmlformats.org/officeDocument/2006/relationships/image" Target="../media/image196.png"/><Relationship Id="rId5" Type="http://schemas.openxmlformats.org/officeDocument/2006/relationships/image" Target="../media/image195.png"/><Relationship Id="rId4" Type="http://schemas.openxmlformats.org/officeDocument/2006/relationships/image" Target="../media/image194.png"/></Relationships>
</file>

<file path=ppt/slides/_rels/slide46.xml.rels><?xml version="1.0" encoding="UTF-8" standalone="yes"?>
<Relationships xmlns="http://schemas.openxmlformats.org/package/2006/relationships"><Relationship Id="rId8" Type="http://schemas.openxmlformats.org/officeDocument/2006/relationships/image" Target="../media/image202.png"/><Relationship Id="rId3" Type="http://schemas.openxmlformats.org/officeDocument/2006/relationships/image" Target="../media/image197.png"/><Relationship Id="rId7" Type="http://schemas.openxmlformats.org/officeDocument/2006/relationships/image" Target="../media/image201.png"/><Relationship Id="rId2" Type="http://schemas.openxmlformats.org/officeDocument/2006/relationships/notesSlide" Target="../notesSlides/notesSlide41.xml"/><Relationship Id="rId1" Type="http://schemas.openxmlformats.org/officeDocument/2006/relationships/slideLayout" Target="../slideLayouts/slideLayout26.xml"/><Relationship Id="rId6" Type="http://schemas.openxmlformats.org/officeDocument/2006/relationships/image" Target="../media/image200.png"/><Relationship Id="rId11" Type="http://schemas.openxmlformats.org/officeDocument/2006/relationships/image" Target="../media/image43.png"/><Relationship Id="rId5" Type="http://schemas.openxmlformats.org/officeDocument/2006/relationships/image" Target="../media/image199.png"/><Relationship Id="rId10" Type="http://schemas.openxmlformats.org/officeDocument/2006/relationships/image" Target="../media/image203.png"/><Relationship Id="rId4" Type="http://schemas.openxmlformats.org/officeDocument/2006/relationships/image" Target="../media/image198.png"/><Relationship Id="rId9" Type="http://schemas.openxmlformats.org/officeDocument/2006/relationships/image" Target="../media/image196.png"/></Relationships>
</file>

<file path=ppt/slides/_rels/slide47.xml.rels><?xml version="1.0" encoding="UTF-8" standalone="yes"?>
<Relationships xmlns="http://schemas.openxmlformats.org/package/2006/relationships"><Relationship Id="rId8" Type="http://schemas.openxmlformats.org/officeDocument/2006/relationships/image" Target="../media/image209.jpeg"/><Relationship Id="rId3" Type="http://schemas.openxmlformats.org/officeDocument/2006/relationships/image" Target="../media/image204.png"/><Relationship Id="rId7" Type="http://schemas.openxmlformats.org/officeDocument/2006/relationships/image" Target="../media/image208.jpeg"/><Relationship Id="rId12" Type="http://schemas.openxmlformats.org/officeDocument/2006/relationships/image" Target="../media/image43.png"/><Relationship Id="rId2" Type="http://schemas.openxmlformats.org/officeDocument/2006/relationships/notesSlide" Target="../notesSlides/notesSlide42.xml"/><Relationship Id="rId1" Type="http://schemas.openxmlformats.org/officeDocument/2006/relationships/slideLayout" Target="../slideLayouts/slideLayout26.xml"/><Relationship Id="rId6" Type="http://schemas.openxmlformats.org/officeDocument/2006/relationships/image" Target="../media/image207.png"/><Relationship Id="rId11" Type="http://schemas.openxmlformats.org/officeDocument/2006/relationships/image" Target="../media/image212.jpeg"/><Relationship Id="rId5" Type="http://schemas.openxmlformats.org/officeDocument/2006/relationships/image" Target="../media/image206.png"/><Relationship Id="rId10" Type="http://schemas.openxmlformats.org/officeDocument/2006/relationships/image" Target="../media/image211.jpeg"/><Relationship Id="rId4" Type="http://schemas.openxmlformats.org/officeDocument/2006/relationships/image" Target="../media/image205.png"/><Relationship Id="rId9" Type="http://schemas.openxmlformats.org/officeDocument/2006/relationships/image" Target="../media/image210.jpeg"/></Relationships>
</file>

<file path=ppt/slides/_rels/slide48.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notesSlide" Target="../notesSlides/notesSlide43.xml"/><Relationship Id="rId1" Type="http://schemas.openxmlformats.org/officeDocument/2006/relationships/slideLayout" Target="../slideLayouts/slideLayout26.xml"/><Relationship Id="rId6" Type="http://schemas.openxmlformats.org/officeDocument/2006/relationships/image" Target="../media/image43.png"/><Relationship Id="rId5" Type="http://schemas.openxmlformats.org/officeDocument/2006/relationships/image" Target="../media/image215.png"/><Relationship Id="rId4" Type="http://schemas.openxmlformats.org/officeDocument/2006/relationships/image" Target="../media/image214.png"/></Relationships>
</file>

<file path=ppt/slides/_rels/slide49.xml.rels><?xml version="1.0" encoding="UTF-8" standalone="yes"?>
<Relationships xmlns="http://schemas.openxmlformats.org/package/2006/relationships"><Relationship Id="rId3" Type="http://schemas.openxmlformats.org/officeDocument/2006/relationships/image" Target="../media/image216.png"/><Relationship Id="rId2" Type="http://schemas.openxmlformats.org/officeDocument/2006/relationships/notesSlide" Target="../notesSlides/notesSlide44.xml"/><Relationship Id="rId1" Type="http://schemas.openxmlformats.org/officeDocument/2006/relationships/slideLayout" Target="../slideLayouts/slideLayout26.xml"/><Relationship Id="rId5" Type="http://schemas.openxmlformats.org/officeDocument/2006/relationships/image" Target="../media/image43.png"/><Relationship Id="rId4" Type="http://schemas.openxmlformats.org/officeDocument/2006/relationships/image" Target="../media/image217.png"/></Relationships>
</file>

<file path=ppt/slides/_rels/slide5.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208.xml"/><Relationship Id="rId6" Type="http://schemas.openxmlformats.org/officeDocument/2006/relationships/hyperlink" Target="http://cds.cern.ch/record/2774007/files/English.pdf" TargetMode="External"/><Relationship Id="rId5" Type="http://schemas.openxmlformats.org/officeDocument/2006/relationships/hyperlink" Target="http://cds.cern.ch/record/2774006/files/English.pdf" TargetMode="External"/><Relationship Id="rId4" Type="http://schemas.openxmlformats.org/officeDocument/2006/relationships/image" Target="../media/image52.png"/></Relationships>
</file>

<file path=ppt/slides/_rels/slide50.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43.png"/><Relationship Id="rId1" Type="http://schemas.openxmlformats.org/officeDocument/2006/relationships/slideLayout" Target="../slideLayouts/slideLayout23.xml"/><Relationship Id="rId6" Type="http://schemas.openxmlformats.org/officeDocument/2006/relationships/image" Target="../media/image221.png"/><Relationship Id="rId5" Type="http://schemas.openxmlformats.org/officeDocument/2006/relationships/image" Target="../media/image220.png"/><Relationship Id="rId4" Type="http://schemas.openxmlformats.org/officeDocument/2006/relationships/image" Target="../media/image219.png"/></Relationships>
</file>

<file path=ppt/slides/_rels/slide51.xml.rels><?xml version="1.0" encoding="UTF-8" standalone="yes"?>
<Relationships xmlns="http://schemas.openxmlformats.org/package/2006/relationships"><Relationship Id="rId8" Type="http://schemas.openxmlformats.org/officeDocument/2006/relationships/image" Target="../media/image225.png"/><Relationship Id="rId13" Type="http://schemas.openxmlformats.org/officeDocument/2006/relationships/image" Target="../media/image229.png"/><Relationship Id="rId3" Type="http://schemas.openxmlformats.org/officeDocument/2006/relationships/image" Target="../media/image43.png"/><Relationship Id="rId7" Type="http://schemas.microsoft.com/office/2007/relationships/hdphoto" Target="../media/hdphoto1.wdp"/><Relationship Id="rId12" Type="http://schemas.microsoft.com/office/2007/relationships/hdphoto" Target="../media/hdphoto2.wdp"/><Relationship Id="rId2" Type="http://schemas.openxmlformats.org/officeDocument/2006/relationships/notesSlide" Target="../notesSlides/notesSlide45.xml"/><Relationship Id="rId1" Type="http://schemas.openxmlformats.org/officeDocument/2006/relationships/slideLayout" Target="../slideLayouts/slideLayout23.xml"/><Relationship Id="rId6" Type="http://schemas.openxmlformats.org/officeDocument/2006/relationships/image" Target="../media/image224.png"/><Relationship Id="rId11" Type="http://schemas.openxmlformats.org/officeDocument/2006/relationships/image" Target="../media/image228.png"/><Relationship Id="rId5" Type="http://schemas.openxmlformats.org/officeDocument/2006/relationships/image" Target="../media/image223.svg"/><Relationship Id="rId10" Type="http://schemas.openxmlformats.org/officeDocument/2006/relationships/image" Target="../media/image227.svg"/><Relationship Id="rId4" Type="http://schemas.openxmlformats.org/officeDocument/2006/relationships/image" Target="../media/image222.png"/><Relationship Id="rId9" Type="http://schemas.openxmlformats.org/officeDocument/2006/relationships/image" Target="../media/image226.png"/><Relationship Id="rId14" Type="http://schemas.openxmlformats.org/officeDocument/2006/relationships/image" Target="../media/image230.emf"/></Relationships>
</file>

<file path=ppt/slides/_rels/slide52.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image" Target="../media/image68.png"/><Relationship Id="rId1" Type="http://schemas.openxmlformats.org/officeDocument/2006/relationships/slideLayout" Target="../slideLayouts/slideLayout114.xml"/></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234.PNG"/><Relationship Id="rId5" Type="http://schemas.openxmlformats.org/officeDocument/2006/relationships/image" Target="../media/image233.jpg"/><Relationship Id="rId4" Type="http://schemas.openxmlformats.org/officeDocument/2006/relationships/image" Target="../media/image232.png"/></Relationships>
</file>

<file path=ppt/slides/_rels/slide54.xml.rels><?xml version="1.0" encoding="UTF-8" standalone="yes"?>
<Relationships xmlns="http://schemas.openxmlformats.org/package/2006/relationships"><Relationship Id="rId3" Type="http://schemas.openxmlformats.org/officeDocument/2006/relationships/image" Target="../media/image235.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7.xml"/><Relationship Id="rId1" Type="http://schemas.openxmlformats.org/officeDocument/2006/relationships/slideLayout" Target="../slideLayouts/slideLayout116.xml"/><Relationship Id="rId6" Type="http://schemas.openxmlformats.org/officeDocument/2006/relationships/image" Target="../media/image238.png"/><Relationship Id="rId5" Type="http://schemas.openxmlformats.org/officeDocument/2006/relationships/image" Target="../media/image237.png"/><Relationship Id="rId4" Type="http://schemas.openxmlformats.org/officeDocument/2006/relationships/image" Target="../media/image236.png"/></Relationships>
</file>

<file path=ppt/slides/_rels/slide56.xml.rels><?xml version="1.0" encoding="UTF-8" standalone="yes"?>
<Relationships xmlns="http://schemas.openxmlformats.org/package/2006/relationships"><Relationship Id="rId3" Type="http://schemas.openxmlformats.org/officeDocument/2006/relationships/hyperlink" Target="https://commission.europa.eu/topics/strengthening-european-competitiveness/eu-competitiveness-looking-ahead_en" TargetMode="External"/><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239.jpg"/></Relationships>
</file>

<file path=ppt/slides/_rels/slide5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240.png"/></Relationships>
</file>

<file path=ppt/slides/_rels/slide5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xml"/><Relationship Id="rId1" Type="http://schemas.openxmlformats.org/officeDocument/2006/relationships/slideLayout" Target="../slideLayouts/slideLayout189.xml"/></Relationships>
</file>

<file path=ppt/slides/_rels/slide60.xml.rels><?xml version="1.0" encoding="UTF-8" standalone="yes"?>
<Relationships xmlns="http://schemas.openxmlformats.org/package/2006/relationships"><Relationship Id="rId3" Type="http://schemas.openxmlformats.org/officeDocument/2006/relationships/image" Target="../media/image241.jp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245.xml"/><Relationship Id="rId4" Type="http://schemas.openxmlformats.org/officeDocument/2006/relationships/image" Target="../media/image54.png"/></Relationships>
</file>

<file path=ppt/slides/_rels/slide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238.xml"/><Relationship Id="rId5" Type="http://schemas.openxmlformats.org/officeDocument/2006/relationships/image" Target="../media/image55.png"/><Relationship Id="rId4" Type="http://schemas.openxmlformats.org/officeDocument/2006/relationships/hyperlink" Target="https://indico.cern.ch/event/1197445/contributions/5034859/attachments/2510649/4315140/spc-e-1183-Rev2-c-e-3654-Rev2_FCC_Mid_Term_Review.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23.xml"/><Relationship Id="rId6" Type="http://schemas.openxmlformats.org/officeDocument/2006/relationships/image" Target="../media/image58.png"/><Relationship Id="rId5" Type="http://schemas.openxmlformats.org/officeDocument/2006/relationships/image" Target="../media/image57.jpg"/><Relationship Id="rId4" Type="http://schemas.openxmlformats.org/officeDocument/2006/relationships/image" Target="../media/image5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3"/>
          <a:srcRect b="19348"/>
          <a:stretch>
            <a:fillRect/>
          </a:stretch>
        </p:blipFill>
        <p:spPr>
          <a:xfrm>
            <a:off x="0" y="-17464"/>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4"/>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5"/>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6"/>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7"/>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8"/>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9"/>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10"/>
              </a:rPr>
              <a:t>http://cern.ch/fcc</a:t>
            </a:r>
          </a:p>
        </p:txBody>
      </p:sp>
      <p:pic>
        <p:nvPicPr>
          <p:cNvPr id="112" name="Picture 4" descr="Picture 4"/>
          <p:cNvPicPr>
            <a:picLocks noChangeAspect="1"/>
          </p:cNvPicPr>
          <p:nvPr/>
        </p:nvPicPr>
        <p:blipFill>
          <a:blip r:embed="rId11"/>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2"/>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3"/>
          <a:stretch>
            <a:fillRect/>
          </a:stretch>
        </p:blipFill>
        <p:spPr>
          <a:xfrm>
            <a:off x="7113891" y="5585469"/>
            <a:ext cx="453718" cy="588607"/>
          </a:xfrm>
          <a:prstGeom prst="rect">
            <a:avLst/>
          </a:prstGeom>
          <a:ln w="12700">
            <a:miter lim="400000"/>
          </a:ln>
        </p:spPr>
      </p:pic>
      <p:sp>
        <p:nvSpPr>
          <p:cNvPr id="2" name="TextBox 1">
            <a:extLst>
              <a:ext uri="{FF2B5EF4-FFF2-40B4-BE49-F238E27FC236}">
                <a16:creationId xmlns:a16="http://schemas.microsoft.com/office/drawing/2014/main" id="{72AC382E-DEDF-939F-96BD-CBB6A5A5096A}"/>
              </a:ext>
            </a:extLst>
          </p:cNvPr>
          <p:cNvSpPr txBox="1"/>
          <p:nvPr/>
        </p:nvSpPr>
        <p:spPr>
          <a:xfrm>
            <a:off x="5118133" y="4455029"/>
            <a:ext cx="734348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srgbClr val="FFFF00"/>
                </a:solidFill>
                <a:latin typeface="Calibri" panose="020F0502020204030204" pitchFamily="34" charset="0"/>
              </a:rPr>
              <a:t>Angeles Faus Golfe </a:t>
            </a:r>
            <a:endPar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 &amp; FCCIS DS team           </a:t>
            </a:r>
            <a:endParaRPr lang="en-GB" sz="2400" dirty="0">
              <a:solidFill>
                <a:srgbClr val="FFFF00"/>
              </a:solidFill>
              <a:latin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4683977F-F17A-BC0F-1444-8446885E6F00}"/>
              </a:ext>
            </a:extLst>
          </p:cNvPr>
          <p:cNvSpPr txBox="1"/>
          <p:nvPr/>
        </p:nvSpPr>
        <p:spPr>
          <a:xfrm>
            <a:off x="220581" y="3360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The 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Integrated Program</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5B420A8-985E-900A-09FA-54AA729BC032}"/>
              </a:ext>
            </a:extLst>
          </p:cNvPr>
          <p:cNvSpPr txBox="1"/>
          <p:nvPr/>
        </p:nvSpPr>
        <p:spPr>
          <a:xfrm>
            <a:off x="46052" y="956934"/>
            <a:ext cx="12026669"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prstClr val="white"/>
                </a:solidFill>
                <a:latin typeface="Calibri" panose="020F0502020204030204"/>
              </a:rPr>
              <a:t>IAS Program on Fundamental Physics 2025</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pic>
        <p:nvPicPr>
          <p:cNvPr id="9" name="Picture 4">
            <a:extLst>
              <a:ext uri="{FF2B5EF4-FFF2-40B4-BE49-F238E27FC236}">
                <a16:creationId xmlns:a16="http://schemas.microsoft.com/office/drawing/2014/main" id="{2DB3E8E7-3691-B883-4268-277A5B7F890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028549" y="4385401"/>
            <a:ext cx="706655" cy="39317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9">
            <a:extLst>
              <a:ext uri="{FF2B5EF4-FFF2-40B4-BE49-F238E27FC236}">
                <a16:creationId xmlns:a16="http://schemas.microsoft.com/office/drawing/2014/main" id="{5BD39340-6958-1939-0F41-BDF9E92149B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508174" y="4392022"/>
            <a:ext cx="520375" cy="39317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44796-933E-7CEE-4C68-65C2269AE583}"/>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5F3E64DC-AEA0-0B20-F09A-E244ADE83B74}"/>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sz="2800" dirty="0">
                <a:latin typeface="Arial" panose="020B0604020202020204" pitchFamily="34" charset="0"/>
                <a:cs typeface="Arial" panose="020B0604020202020204" pitchFamily="34" charset="0"/>
              </a:rPr>
              <a:t>Timeline for European Strategy Update 2026</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7311D0D7-A1DF-0401-A66E-A259700DF8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0F12C736-8413-DCE1-61FF-A763D18C9DAD}"/>
              </a:ext>
            </a:extLst>
          </p:cNvPr>
          <p:cNvPicPr>
            <a:picLocks noChangeAspect="1"/>
          </p:cNvPicPr>
          <p:nvPr/>
        </p:nvPicPr>
        <p:blipFill>
          <a:blip r:embed="rId4"/>
          <a:stretch>
            <a:fillRect/>
          </a:stretch>
        </p:blipFill>
        <p:spPr>
          <a:xfrm>
            <a:off x="979622" y="1241213"/>
            <a:ext cx="9883140" cy="5543594"/>
          </a:xfrm>
          <a:prstGeom prst="rect">
            <a:avLst/>
          </a:prstGeom>
        </p:spPr>
      </p:pic>
      <p:sp>
        <p:nvSpPr>
          <p:cNvPr id="6" name="TextBox 5">
            <a:extLst>
              <a:ext uri="{FF2B5EF4-FFF2-40B4-BE49-F238E27FC236}">
                <a16:creationId xmlns:a16="http://schemas.microsoft.com/office/drawing/2014/main" id="{41522A26-11D4-947A-7E1E-569E1794CB03}"/>
              </a:ext>
            </a:extLst>
          </p:cNvPr>
          <p:cNvSpPr txBox="1"/>
          <p:nvPr/>
        </p:nvSpPr>
        <p:spPr>
          <a:xfrm>
            <a:off x="1185314" y="1014598"/>
            <a:ext cx="9677448" cy="483209"/>
          </a:xfrm>
          <a:prstGeom prst="rect">
            <a:avLst/>
          </a:prstGeom>
          <a:solidFill>
            <a:schemeClr val="bg1"/>
          </a:solidFill>
        </p:spPr>
        <p:txBody>
          <a:bodyPr wrap="square" rtlCol="0">
            <a:spAutoFit/>
          </a:bodyPr>
          <a:lstStyle/>
          <a:p>
            <a:pPr algn="l">
              <a:lnSpc>
                <a:spcPts val="3700"/>
              </a:lnSpc>
            </a:pPr>
            <a:r>
              <a:rPr lang="en-US" sz="1200" dirty="0">
                <a:solidFill>
                  <a:schemeClr val="accent1"/>
                </a:solidFill>
              </a:rPr>
              <a:t>June 2024: appointment of Strategy Secretary, Strategy Secretariat and European Strategy Group (ESG) by CERN Council</a:t>
            </a:r>
          </a:p>
        </p:txBody>
      </p:sp>
      <p:sp>
        <p:nvSpPr>
          <p:cNvPr id="3" name="TextBox 2">
            <a:extLst>
              <a:ext uri="{FF2B5EF4-FFF2-40B4-BE49-F238E27FC236}">
                <a16:creationId xmlns:a16="http://schemas.microsoft.com/office/drawing/2014/main" id="{7127E6BB-699B-4B32-D517-0ECBDE85BA1E}"/>
              </a:ext>
            </a:extLst>
          </p:cNvPr>
          <p:cNvSpPr txBox="1"/>
          <p:nvPr/>
        </p:nvSpPr>
        <p:spPr>
          <a:xfrm>
            <a:off x="10118984" y="5843402"/>
            <a:ext cx="14875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F. Gianotti</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276787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EA1EAA-E06F-0BB5-F02C-85A4035DB55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E14C099-3C99-1DB3-2112-7B4E2E002483}"/>
              </a:ext>
            </a:extLst>
          </p:cNvPr>
          <p:cNvSpPr txBox="1">
            <a:spLocks/>
          </p:cNvSpPr>
          <p:nvPr/>
        </p:nvSpPr>
        <p:spPr>
          <a:xfrm>
            <a:off x="11929" y="0"/>
            <a:ext cx="12168142" cy="856197"/>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Preparing</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for </a:t>
            </a:r>
            <a:r>
              <a:rPr kumimoji="0" lang="fr-CH"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next</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step</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pre</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-TDR phase (April 2025 - end 2027)</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8375C9B2-BC4E-28EF-912B-19A920418B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51" y="58203"/>
            <a:ext cx="1935386" cy="654292"/>
          </a:xfrm>
          <a:prstGeom prst="rect">
            <a:avLst/>
          </a:prstGeom>
        </p:spPr>
      </p:pic>
      <p:pic>
        <p:nvPicPr>
          <p:cNvPr id="3" name="Picture 2">
            <a:extLst>
              <a:ext uri="{FF2B5EF4-FFF2-40B4-BE49-F238E27FC236}">
                <a16:creationId xmlns:a16="http://schemas.microsoft.com/office/drawing/2014/main" id="{4CBE0035-8F1E-7F44-DA95-604248F937AD}"/>
              </a:ext>
            </a:extLst>
          </p:cNvPr>
          <p:cNvPicPr>
            <a:picLocks noChangeAspect="1"/>
          </p:cNvPicPr>
          <p:nvPr/>
        </p:nvPicPr>
        <p:blipFill>
          <a:blip r:embed="rId4"/>
          <a:stretch>
            <a:fillRect/>
          </a:stretch>
        </p:blipFill>
        <p:spPr>
          <a:xfrm>
            <a:off x="877965" y="1224280"/>
            <a:ext cx="10436069" cy="5100320"/>
          </a:xfrm>
          <a:prstGeom prst="rect">
            <a:avLst/>
          </a:prstGeom>
        </p:spPr>
      </p:pic>
      <p:sp>
        <p:nvSpPr>
          <p:cNvPr id="2" name="TextBox 1">
            <a:extLst>
              <a:ext uri="{FF2B5EF4-FFF2-40B4-BE49-F238E27FC236}">
                <a16:creationId xmlns:a16="http://schemas.microsoft.com/office/drawing/2014/main" id="{DFE5BA91-2128-2FF0-64F4-1AE5DD7C2FD4}"/>
              </a:ext>
            </a:extLst>
          </p:cNvPr>
          <p:cNvSpPr txBox="1"/>
          <p:nvPr/>
        </p:nvSpPr>
        <p:spPr>
          <a:xfrm>
            <a:off x="10386669" y="5843184"/>
            <a:ext cx="14875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F. Gianotti</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15527337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12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lang="en-US" altLang="root" sz="1500" b="1" dirty="0">
                <a:solidFill>
                  <a:prstClr val="black"/>
                </a:solidFill>
                <a:latin typeface="Arial"/>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30517" y="2455216"/>
            <a:ext cx="5869096" cy="72327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Overall lowest-risk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4-fold symmetry  </a:t>
            </a:r>
            <a:endParaRPr lang="root" altLang="root" sz="1600" b="1" dirty="0">
              <a:solidFill>
                <a:srgbClr val="008F00"/>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Reference </a:t>
            </a:r>
            <a:r>
              <a:rPr lang="fr-CH" dirty="0" err="1"/>
              <a:t>layout</a:t>
            </a:r>
            <a:r>
              <a:rPr lang="fr-CH" dirty="0"/>
              <a:t> and </a:t>
            </a:r>
            <a:r>
              <a:rPr lang="fr-CH" dirty="0" err="1"/>
              <a:t>implementation</a:t>
            </a:r>
            <a:r>
              <a:rPr lang="fr-CH" dirty="0"/>
              <a:t>:</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PA31  -  90.7 km</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394" y="3065034"/>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2E13AE4-6CE5-6F09-67A5-CCF032ACDA6E}"/>
              </a:ext>
            </a:extLst>
          </p:cNvPr>
          <p:cNvSpPr txBox="1"/>
          <p:nvPr/>
        </p:nvSpPr>
        <p:spPr>
          <a:xfrm>
            <a:off x="8469708" y="5218108"/>
            <a:ext cx="1794081" cy="400110"/>
          </a:xfrm>
          <a:prstGeom prst="rect">
            <a:avLst/>
          </a:prstGeom>
          <a:solidFill>
            <a:srgbClr val="FFFF00">
              <a:alpha val="80000"/>
            </a:srgbClr>
          </a:solidFill>
        </p:spPr>
        <p:txBody>
          <a:bodyPr wrap="none" rtlCol="0">
            <a:spAutoFit/>
          </a:bodyPr>
          <a:lstStyle/>
          <a:p>
            <a:pPr algn="l"/>
            <a:r>
              <a:rPr lang="en-US" sz="2000" dirty="0">
                <a:solidFill>
                  <a:srgbClr val="FF0000"/>
                </a:solidFill>
              </a:rPr>
              <a:t>4 experiments</a:t>
            </a:r>
            <a:endParaRPr lang="en-GB" sz="2000" dirty="0">
              <a:solidFill>
                <a:srgbClr val="FF0000"/>
              </a:solidFill>
            </a:endParaRPr>
          </a:p>
        </p:txBody>
      </p:sp>
    </p:spTree>
    <p:extLst>
      <p:ext uri="{BB962C8B-B14F-4D97-AF65-F5344CB8AC3E}">
        <p14:creationId xmlns:p14="http://schemas.microsoft.com/office/powerpoint/2010/main" val="3525085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Integration</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with regional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infrastructures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5544FB8B-1620-9704-3D4C-41C1632862A6}"/>
              </a:ext>
            </a:extLst>
          </p:cNvPr>
          <p:cNvPicPr>
            <a:picLocks noChangeAspect="1"/>
          </p:cNvPicPr>
          <p:nvPr/>
        </p:nvPicPr>
        <p:blipFill>
          <a:blip r:embed="rId4"/>
          <a:stretch>
            <a:fillRect/>
          </a:stretch>
        </p:blipFill>
        <p:spPr>
          <a:xfrm>
            <a:off x="28553" y="1953504"/>
            <a:ext cx="4466938" cy="4879546"/>
          </a:xfrm>
          <a:prstGeom prst="rect">
            <a:avLst/>
          </a:prstGeom>
        </p:spPr>
      </p:pic>
      <p:sp>
        <p:nvSpPr>
          <p:cNvPr id="6" name="TextBox 5">
            <a:extLst>
              <a:ext uri="{FF2B5EF4-FFF2-40B4-BE49-F238E27FC236}">
                <a16:creationId xmlns:a16="http://schemas.microsoft.com/office/drawing/2014/main" id="{EE24D11E-7877-F018-B500-F357B8287D0B}"/>
              </a:ext>
            </a:extLst>
          </p:cNvPr>
          <p:cNvSpPr txBox="1"/>
          <p:nvPr/>
        </p:nvSpPr>
        <p:spPr>
          <a:xfrm>
            <a:off x="0" y="770698"/>
            <a:ext cx="7665694" cy="1015663"/>
          </a:xfrm>
          <a:prstGeom prst="rect">
            <a:avLst/>
          </a:prstGeom>
        </p:spPr>
        <p:txBody>
          <a:bodyPr vert="horz" lIns="91440" tIns="45720" rIns="91440" bIns="45720" rtlCol="0">
            <a:noAutofit/>
          </a:bodyPr>
          <a:lstStyle>
            <a:defPPr>
              <a:defRPr lang="en-US"/>
            </a:defPPr>
            <a:lvl1pPr marL="285750" indent="-285750" defTabSz="1828800">
              <a:lnSpc>
                <a:spcPct val="100000"/>
              </a:lnSpc>
              <a:spcBef>
                <a:spcPts val="0"/>
              </a:spcBef>
              <a:spcAft>
                <a:spcPts val="600"/>
              </a:spcAft>
              <a:buFont typeface="Arial" panose="020B0604020202020204" pitchFamily="34" charset="0"/>
              <a:buChar char="•"/>
              <a:defRPr b="1">
                <a:solidFill>
                  <a:srgbClr val="0C377B"/>
                </a:solidFill>
                <a:latin typeface="Arial"/>
              </a:defRPr>
            </a:lvl1pPr>
            <a:lvl2pPr marL="0" indent="0" defTabSz="1828800">
              <a:lnSpc>
                <a:spcPts val="3700"/>
              </a:lnSpc>
              <a:spcBef>
                <a:spcPts val="0"/>
              </a:spcBef>
              <a:buFontTx/>
              <a:buNone/>
              <a:defRPr sz="3600" b="1"/>
            </a:lvl2pPr>
            <a:lvl3pPr marL="0" indent="0" defTabSz="1828800">
              <a:lnSpc>
                <a:spcPts val="3700"/>
              </a:lnSpc>
              <a:spcBef>
                <a:spcPts val="0"/>
              </a:spcBef>
              <a:buSzPct val="120000"/>
              <a:buFontTx/>
              <a:buNone/>
              <a:defRPr sz="3600" b="1"/>
            </a:lvl3pPr>
            <a:lvl4pPr marL="0" indent="0" defTabSz="1828800">
              <a:lnSpc>
                <a:spcPts val="3700"/>
              </a:lnSpc>
              <a:spcBef>
                <a:spcPts val="0"/>
              </a:spcBef>
              <a:buSzPct val="120000"/>
              <a:buFontTx/>
              <a:buNone/>
              <a:defRPr sz="3600" b="1"/>
            </a:lvl4pPr>
            <a:lvl5pPr marL="0" indent="0" defTabSz="1828800">
              <a:lnSpc>
                <a:spcPts val="3700"/>
              </a:lnSpc>
              <a:spcBef>
                <a:spcPts val="0"/>
              </a:spcBef>
              <a:buSzPct val="120000"/>
              <a:buFontTx/>
              <a:buNone/>
              <a:defRPr sz="3600" b="1"/>
            </a:lvl5pPr>
            <a:lvl6pPr marL="5029200" indent="-457200" defTabSz="1828800">
              <a:lnSpc>
                <a:spcPct val="90000"/>
              </a:lnSpc>
              <a:spcBef>
                <a:spcPts val="1000"/>
              </a:spcBef>
              <a:buFont typeface="Arial" panose="020B0604020202020204" pitchFamily="34" charset="0"/>
              <a:buChar char="•"/>
              <a:defRPr sz="3600"/>
            </a:lvl6pPr>
            <a:lvl7pPr marL="5943600" indent="-457200" defTabSz="1828800">
              <a:lnSpc>
                <a:spcPct val="90000"/>
              </a:lnSpc>
              <a:spcBef>
                <a:spcPts val="1000"/>
              </a:spcBef>
              <a:buFont typeface="Arial" panose="020B0604020202020204" pitchFamily="34" charset="0"/>
              <a:buChar char="•"/>
              <a:defRPr sz="3600"/>
            </a:lvl7pPr>
            <a:lvl8pPr marL="6858000" indent="-457200" defTabSz="1828800">
              <a:lnSpc>
                <a:spcPct val="90000"/>
              </a:lnSpc>
              <a:spcBef>
                <a:spcPts val="1000"/>
              </a:spcBef>
              <a:buFont typeface="Arial" panose="020B0604020202020204" pitchFamily="34" charset="0"/>
              <a:buChar char="•"/>
              <a:defRPr sz="3600"/>
            </a:lvl8pPr>
            <a:lvl9pPr marL="7772400" indent="-457200" defTabSz="1828800">
              <a:lnSpc>
                <a:spcPct val="90000"/>
              </a:lnSpc>
              <a:spcBef>
                <a:spcPts val="1000"/>
              </a:spcBef>
              <a:buFont typeface="Arial" panose="020B0604020202020204" pitchFamily="34" charset="0"/>
              <a:buChar char="•"/>
              <a:defRPr sz="3600"/>
            </a:lvl9pPr>
          </a:lstStyle>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Road accesses developed for all 8 surface sites</a:t>
            </a:r>
          </a:p>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Four possible highway connections defined</a:t>
            </a:r>
          </a:p>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FF0000"/>
                </a:solidFill>
                <a:effectLst/>
                <a:uLnTx/>
                <a:uFillTx/>
                <a:latin typeface="Arial"/>
                <a:ea typeface="+mn-ea"/>
                <a:cs typeface="+mn-cs"/>
              </a:rPr>
              <a:t>Less than 4 km of new roads required</a:t>
            </a:r>
          </a:p>
        </p:txBody>
      </p:sp>
      <p:pic>
        <p:nvPicPr>
          <p:cNvPr id="2" name="Picture 1">
            <a:extLst>
              <a:ext uri="{FF2B5EF4-FFF2-40B4-BE49-F238E27FC236}">
                <a16:creationId xmlns:a16="http://schemas.microsoft.com/office/drawing/2014/main" id="{7A8E128F-CF3A-2C0E-910A-6759E1080ADF}"/>
              </a:ext>
            </a:extLst>
          </p:cNvPr>
          <p:cNvPicPr>
            <a:picLocks noChangeAspect="1"/>
          </p:cNvPicPr>
          <p:nvPr/>
        </p:nvPicPr>
        <p:blipFill rotWithShape="1">
          <a:blip r:embed="rId5"/>
          <a:srcRect r="2589" b="2676"/>
          <a:stretch/>
        </p:blipFill>
        <p:spPr>
          <a:xfrm>
            <a:off x="7803851" y="760949"/>
            <a:ext cx="4359596" cy="3967094"/>
          </a:xfrm>
          <a:prstGeom prst="rect">
            <a:avLst/>
          </a:prstGeom>
        </p:spPr>
      </p:pic>
      <p:pic>
        <p:nvPicPr>
          <p:cNvPr id="3" name="Picture 2">
            <a:extLst>
              <a:ext uri="{FF2B5EF4-FFF2-40B4-BE49-F238E27FC236}">
                <a16:creationId xmlns:a16="http://schemas.microsoft.com/office/drawing/2014/main" id="{C11EA278-9DE9-11E8-5C4C-879DF269959B}"/>
              </a:ext>
            </a:extLst>
          </p:cNvPr>
          <p:cNvPicPr>
            <a:picLocks noChangeAspect="1"/>
          </p:cNvPicPr>
          <p:nvPr/>
        </p:nvPicPr>
        <p:blipFill rotWithShape="1">
          <a:blip r:embed="rId6"/>
          <a:srcRect l="31833" t="9025" r="16320" b="2459"/>
          <a:stretch/>
        </p:blipFill>
        <p:spPr>
          <a:xfrm>
            <a:off x="4646026" y="1971520"/>
            <a:ext cx="3183917" cy="2329833"/>
          </a:xfrm>
          <a:prstGeom prst="rect">
            <a:avLst/>
          </a:prstGeom>
        </p:spPr>
      </p:pic>
      <p:sp>
        <p:nvSpPr>
          <p:cNvPr id="12" name="Text Placeholder 2">
            <a:extLst>
              <a:ext uri="{FF2B5EF4-FFF2-40B4-BE49-F238E27FC236}">
                <a16:creationId xmlns:a16="http://schemas.microsoft.com/office/drawing/2014/main" id="{1F127B59-6532-1216-0A44-51D53F97BA6C}"/>
              </a:ext>
            </a:extLst>
          </p:cNvPr>
          <p:cNvSpPr txBox="1">
            <a:spLocks/>
          </p:cNvSpPr>
          <p:nvPr/>
        </p:nvSpPr>
        <p:spPr>
          <a:xfrm>
            <a:off x="4722167" y="4695896"/>
            <a:ext cx="7182286"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Electrical connection concept developed with RTE                  (French electricity  grid operator) </a:t>
            </a:r>
          </a:p>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Three HV supply points, two new stations &amp; CERN </a:t>
            </a:r>
            <a:r>
              <a:rPr kumimoji="0" lang="en-GB" sz="1800" b="1" i="0" u="none" strike="noStrike" kern="1200" cap="none" spc="0" normalizeH="0" baseline="0" noProof="0" dirty="0" err="1">
                <a:ln>
                  <a:noFill/>
                </a:ln>
                <a:solidFill>
                  <a:srgbClr val="0C377B"/>
                </a:solidFill>
                <a:effectLst/>
                <a:uLnTx/>
                <a:uFillTx/>
                <a:latin typeface="Arial"/>
                <a:ea typeface="+mn-ea"/>
                <a:cs typeface="+mn-cs"/>
              </a:rPr>
              <a:t>Prevessin</a:t>
            </a:r>
            <a:endParaRPr kumimoji="0" lang="en-GB" sz="1800" b="1" i="0" u="none" strike="noStrike" kern="1200" cap="none" spc="0" normalizeH="0" baseline="0" noProof="0" dirty="0">
              <a:ln>
                <a:noFill/>
              </a:ln>
              <a:solidFill>
                <a:srgbClr val="0C377B"/>
              </a:solidFill>
              <a:effectLst/>
              <a:uLnTx/>
              <a:uFillTx/>
              <a:latin typeface="Arial"/>
              <a:ea typeface="+mn-ea"/>
              <a:cs typeface="+mn-cs"/>
            </a:endParaRPr>
          </a:p>
          <a:p>
            <a:pPr marL="0" marR="0" lvl="0" indent="0" algn="l" defTabSz="18288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a:t>
            </a:r>
            <a:r>
              <a:rPr kumimoji="0" lang="en-GB" sz="1800" b="1" i="0" u="none" strike="noStrike" kern="1200" cap="none" spc="0" normalizeH="0" baseline="0" noProof="0" dirty="0">
                <a:ln>
                  <a:noFill/>
                </a:ln>
                <a:solidFill>
                  <a:srgbClr val="FF0000"/>
                </a:solidFill>
                <a:effectLst/>
                <a:uLnTx/>
                <a:uFillTx/>
                <a:latin typeface="Arial"/>
                <a:ea typeface="+mn-ea"/>
                <a:cs typeface="+mn-cs"/>
                <a:sym typeface="Wingdings" panose="05000000000000000000" pitchFamily="2" charset="2"/>
              </a:rPr>
              <a:t> r</a:t>
            </a:r>
            <a:r>
              <a:rPr kumimoji="0" lang="en-GB" sz="1800" b="1" i="0" u="none" strike="noStrike" kern="1200" cap="none" spc="0" normalizeH="0" baseline="0" noProof="0" dirty="0">
                <a:ln>
                  <a:noFill/>
                </a:ln>
                <a:solidFill>
                  <a:srgbClr val="FF0000"/>
                </a:solidFill>
                <a:effectLst/>
                <a:uLnTx/>
                <a:uFillTx/>
                <a:latin typeface="Arial"/>
                <a:ea typeface="+mn-ea"/>
                <a:cs typeface="+mn-cs"/>
              </a:rPr>
              <a:t>equested loads have no significant impact on grid</a:t>
            </a:r>
          </a:p>
          <a:p>
            <a:pPr marL="285750" marR="0" lvl="0" indent="-285750" algn="l" defTabSz="1828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R&amp;D efforts aiming at reduction of the energy consumption of FCC-</a:t>
            </a:r>
            <a:r>
              <a:rPr kumimoji="0" lang="en-GB" sz="1800" b="1" i="0" u="none" strike="noStrike" kern="1200" cap="none" spc="0" normalizeH="0" baseline="0" noProof="0" dirty="0" err="1">
                <a:ln>
                  <a:noFill/>
                </a:ln>
                <a:solidFill>
                  <a:srgbClr val="0C377B"/>
                </a:solidFill>
                <a:effectLst/>
                <a:uLnTx/>
                <a:uFillTx/>
                <a:latin typeface="Arial"/>
                <a:ea typeface="+mn-ea"/>
                <a:cs typeface="+mn-cs"/>
              </a:rPr>
              <a:t>ee</a:t>
            </a:r>
            <a:r>
              <a:rPr kumimoji="0" lang="en-GB" sz="1800" b="1" i="0" u="none" strike="noStrike" kern="1200" cap="none" spc="0" normalizeH="0" baseline="0" noProof="0" dirty="0">
                <a:ln>
                  <a:noFill/>
                </a:ln>
                <a:solidFill>
                  <a:srgbClr val="0C377B"/>
                </a:solidFill>
                <a:effectLst/>
                <a:uLnTx/>
                <a:uFillTx/>
                <a:latin typeface="Arial"/>
                <a:ea typeface="+mn-ea"/>
                <a:cs typeface="+mn-cs"/>
              </a:rPr>
              <a:t> and FCC-</a:t>
            </a:r>
            <a:r>
              <a:rPr kumimoji="0" lang="en-GB" sz="1800" b="1" i="0" u="none" strike="noStrike" kern="1200" cap="none" spc="0" normalizeH="0" baseline="0" noProof="0" dirty="0" err="1">
                <a:ln>
                  <a:noFill/>
                </a:ln>
                <a:solidFill>
                  <a:srgbClr val="0C377B"/>
                </a:solidFill>
                <a:effectLst/>
                <a:uLnTx/>
                <a:uFillTx/>
                <a:latin typeface="Arial"/>
                <a:ea typeface="+mn-ea"/>
                <a:cs typeface="+mn-cs"/>
              </a:rPr>
              <a:t>hh</a:t>
            </a:r>
            <a:endParaRPr kumimoji="0" lang="en-GB" sz="1800" b="1" i="0" u="none" strike="noStrike" kern="1200" cap="none" spc="0" normalizeH="0" baseline="0" noProof="0" dirty="0">
              <a:ln>
                <a:noFill/>
              </a:ln>
              <a:solidFill>
                <a:srgbClr val="0C377B"/>
              </a:solidFill>
              <a:effectLst/>
              <a:uLnTx/>
              <a:uFillTx/>
              <a:latin typeface="Arial"/>
              <a:ea typeface="+mn-ea"/>
              <a:cs typeface="+mn-cs"/>
            </a:endParaRPr>
          </a:p>
        </p:txBody>
      </p:sp>
      <p:sp>
        <p:nvSpPr>
          <p:cNvPr id="14" name="TextBox 13">
            <a:extLst>
              <a:ext uri="{FF2B5EF4-FFF2-40B4-BE49-F238E27FC236}">
                <a16:creationId xmlns:a16="http://schemas.microsoft.com/office/drawing/2014/main" id="{F7077EBA-5D7A-F137-30C1-A629ABC69364}"/>
              </a:ext>
            </a:extLst>
          </p:cNvPr>
          <p:cNvSpPr txBox="1"/>
          <p:nvPr/>
        </p:nvSpPr>
        <p:spPr>
          <a:xfrm>
            <a:off x="6303146" y="838868"/>
            <a:ext cx="2739063"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Connections to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French electricity grid </a:t>
            </a:r>
            <a:endParaRPr kumimoji="0" lang="en-CH" sz="1800" b="1" i="0" u="none" strike="noStrike" kern="1200" cap="none" spc="0" normalizeH="0" baseline="0" noProof="0" dirty="0">
              <a:ln>
                <a:noFill/>
              </a:ln>
              <a:solidFill>
                <a:srgbClr val="0F124A"/>
              </a:solidFill>
              <a:effectLst/>
              <a:uLnTx/>
              <a:uFillTx/>
              <a:latin typeface="Arial"/>
              <a:ea typeface="+mn-ea"/>
              <a:cs typeface="+mn-cs"/>
            </a:endParaRPr>
          </a:p>
        </p:txBody>
      </p:sp>
      <p:sp>
        <p:nvSpPr>
          <p:cNvPr id="15" name="TextBox 14">
            <a:extLst>
              <a:ext uri="{FF2B5EF4-FFF2-40B4-BE49-F238E27FC236}">
                <a16:creationId xmlns:a16="http://schemas.microsoft.com/office/drawing/2014/main" id="{CFBF3DF0-0EEA-E5FE-AC35-A9CEECA19AAF}"/>
              </a:ext>
            </a:extLst>
          </p:cNvPr>
          <p:cNvSpPr txBox="1"/>
          <p:nvPr/>
        </p:nvSpPr>
        <p:spPr>
          <a:xfrm>
            <a:off x="1235076" y="4123304"/>
            <a:ext cx="2053891" cy="646331"/>
          </a:xfrm>
          <a:prstGeom prst="rect">
            <a:avLst/>
          </a:prstGeom>
          <a:solidFill>
            <a:srgbClr val="F8F8F8">
              <a:alpha val="69804"/>
            </a:srgb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connections with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highway network</a:t>
            </a:r>
            <a:endParaRPr kumimoji="0" lang="en-CH" sz="1800" b="1"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339065585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Regional implementation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106857" y="754916"/>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M</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eetings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municipalities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in France (31) and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2" name="Text Placeholder 8">
            <a:extLst>
              <a:ext uri="{FF2B5EF4-FFF2-40B4-BE49-F238E27FC236}">
                <a16:creationId xmlns:a16="http://schemas.microsoft.com/office/drawing/2014/main" id="{45B6DD4D-7C97-3940-65DA-B801C243DAD8}"/>
              </a:ext>
            </a:extLst>
          </p:cNvPr>
          <p:cNvSpPr txBox="1">
            <a:spLocks/>
          </p:cNvSpPr>
          <p:nvPr/>
        </p:nvSpPr>
        <p:spPr>
          <a:xfrm>
            <a:off x="123068" y="1525614"/>
            <a:ext cx="5702994" cy="2545830"/>
          </a:xfrm>
          <a:prstGeom prst="rect">
            <a:avLst/>
          </a:prstGeom>
        </p:spPr>
        <p:txBody>
          <a:bodyPr vert="horz" lIns="74295" tIns="37148" rIns="74295" bIns="37148"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PA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Ferney</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Voltaire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PB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Présinge</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Choulex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(CH) –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PD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Nangy</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(FR)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PF – </a:t>
            </a:r>
            <a:r>
              <a:rPr kumimoji="0" lang="en-US"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Roche sur </a:t>
            </a:r>
            <a:r>
              <a:rPr kumimoji="0" lang="en-US"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Foron</a:t>
            </a:r>
            <a:r>
              <a:rPr kumimoji="0" lang="en-US"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Etaux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PG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Charvonnex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Groisy</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experiment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PH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Cercier</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PJ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Vulbens</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/Dingy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en</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Vuache</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a:t>
            </a:r>
            <a:r>
              <a:rPr kumimoji="0" lang="fr-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experiment site</a:t>
            </a: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PL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Challex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Detailed work with municipalities and host states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identify land plots for surface sites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understand specific aspects for design</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identify opportunities (waste heat, tec.)</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reserve land plots until project decision</a:t>
            </a:r>
            <a:endParaRPr kumimoji="0" lang="en-CH"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Calibri"/>
              <a:sym typeface="Helvetica"/>
            </a:endParaRPr>
          </a:p>
        </p:txBody>
      </p:sp>
      <p:sp>
        <p:nvSpPr>
          <p:cNvPr id="10" name="TextBox 9">
            <a:extLst>
              <a:ext uri="{FF2B5EF4-FFF2-40B4-BE49-F238E27FC236}">
                <a16:creationId xmlns:a16="http://schemas.microsoft.com/office/drawing/2014/main" id="{86037B59-2F73-86EF-D2B7-E138B4E87A38}"/>
              </a:ext>
            </a:extLst>
          </p:cNvPr>
          <p:cNvSpPr txBox="1"/>
          <p:nvPr/>
        </p:nvSpPr>
        <p:spPr>
          <a:xfrm>
            <a:off x="6158363" y="6083229"/>
            <a:ext cx="560023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The support of the host states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is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greatly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appreciated</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and essential for the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study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progress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a:t>
            </a:r>
            <a:endParaRPr kumimoji="0" lang="en-CH" sz="20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FBFFC117-05D4-6CB4-E182-5B1FCA2282D6}"/>
              </a:ext>
            </a:extLst>
          </p:cNvPr>
          <p:cNvPicPr>
            <a:picLocks noChangeAspect="1"/>
          </p:cNvPicPr>
          <p:nvPr/>
        </p:nvPicPr>
        <p:blipFill>
          <a:blip r:embed="rId4"/>
          <a:stretch>
            <a:fillRect/>
          </a:stretch>
        </p:blipFill>
        <p:spPr>
          <a:xfrm>
            <a:off x="5501871" y="761363"/>
            <a:ext cx="6678161" cy="5347747"/>
          </a:xfrm>
          <a:prstGeom prst="rect">
            <a:avLst/>
          </a:prstGeom>
        </p:spPr>
      </p:pic>
      <p:pic>
        <p:nvPicPr>
          <p:cNvPr id="9" name="Picture 8">
            <a:extLst>
              <a:ext uri="{FF2B5EF4-FFF2-40B4-BE49-F238E27FC236}">
                <a16:creationId xmlns:a16="http://schemas.microsoft.com/office/drawing/2014/main" id="{AD056769-DE6D-2479-4EC4-69E8238FA7B3}"/>
              </a:ext>
            </a:extLst>
          </p:cNvPr>
          <p:cNvPicPr>
            <a:picLocks noChangeAspect="1"/>
          </p:cNvPicPr>
          <p:nvPr/>
        </p:nvPicPr>
        <p:blipFill>
          <a:blip r:embed="rId5"/>
          <a:stretch>
            <a:fillRect/>
          </a:stretch>
        </p:blipFill>
        <p:spPr>
          <a:xfrm>
            <a:off x="10254046" y="5455544"/>
            <a:ext cx="1860597" cy="691761"/>
          </a:xfrm>
          <a:prstGeom prst="rect">
            <a:avLst/>
          </a:prstGeom>
        </p:spPr>
      </p:pic>
      <p:sp>
        <p:nvSpPr>
          <p:cNvPr id="11" name="TextBox 10">
            <a:extLst>
              <a:ext uri="{FF2B5EF4-FFF2-40B4-BE49-F238E27FC236}">
                <a16:creationId xmlns:a16="http://schemas.microsoft.com/office/drawing/2014/main" id="{4E3E11E0-D8BE-BC1B-B0CA-7AF29D3F7838}"/>
              </a:ext>
            </a:extLst>
          </p:cNvPr>
          <p:cNvSpPr txBox="1"/>
          <p:nvPr/>
        </p:nvSpPr>
        <p:spPr>
          <a:xfrm>
            <a:off x="7492582" y="2751084"/>
            <a:ext cx="2194883"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err="1">
                <a:ln>
                  <a:noFill/>
                </a:ln>
                <a:solidFill>
                  <a:srgbClr val="0C377B"/>
                </a:solidFill>
                <a:effectLst/>
                <a:uLnTx/>
                <a:uFillTx/>
                <a:latin typeface="Calibri" panose="020F0502020204030204"/>
                <a:ea typeface="+mn-ea"/>
                <a:cs typeface="+mn-cs"/>
              </a:rPr>
              <a:t>Status</a:t>
            </a:r>
            <a:r>
              <a:rPr kumimoji="0" lang="fr-FR" sz="2000" b="0" i="0" u="none" strike="noStrike" kern="1200" cap="none" spc="0" normalizeH="0" baseline="0" noProof="0" dirty="0">
                <a:ln>
                  <a:noFill/>
                </a:ln>
                <a:solidFill>
                  <a:srgbClr val="0C377B"/>
                </a:solidFill>
                <a:effectLst/>
                <a:uLnTx/>
                <a:uFillTx/>
                <a:latin typeface="Calibri" panose="020F0502020204030204"/>
                <a:ea typeface="+mn-ea"/>
                <a:cs typeface="+mn-cs"/>
              </a:rPr>
              <a:t> 1 June 2024</a:t>
            </a:r>
            <a:endParaRPr kumimoji="0" lang="en-CH" sz="20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13984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lang="en-US" smtClean="0"/>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6768" y="-61539"/>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1200" cap="none" spc="0" normalizeH="0" baseline="0" noProof="0" dirty="0">
                <a:ln>
                  <a:noFill/>
                </a:ln>
                <a:solidFill>
                  <a:srgbClr val="FFFF00"/>
                </a:solidFill>
                <a:effectLst/>
                <a:uLnTx/>
                <a:uFillTx/>
                <a:latin typeface="Arial"/>
                <a:ea typeface="+mj-ea"/>
                <a:cs typeface="+mj-cs"/>
              </a:rPr>
              <a:t>FCC tunnel implementation- geological co</a:t>
            </a:r>
            <a:r>
              <a:rPr kumimoji="0" lang="en-US" sz="3200" b="1" i="0" u="none" strike="noStrike" kern="1200" cap="none" spc="0" normalizeH="0" baseline="0" noProof="0" dirty="0" err="1">
                <a:ln>
                  <a:noFill/>
                </a:ln>
                <a:solidFill>
                  <a:srgbClr val="FFFF00"/>
                </a:solidFill>
                <a:effectLst/>
                <a:uLnTx/>
                <a:uFillTx/>
                <a:latin typeface="Arial"/>
                <a:ea typeface="+mj-ea"/>
                <a:cs typeface="+mj-cs"/>
              </a:rPr>
              <a:t>nditions</a:t>
            </a:r>
            <a:endParaRPr kumimoji="0" lang="en-US" sz="3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44624"/>
            <a:ext cx="2046444" cy="724532"/>
          </a:xfrm>
          <a:prstGeom prst="rect">
            <a:avLst/>
          </a:prstGeom>
        </p:spPr>
      </p:pic>
      <p:pic>
        <p:nvPicPr>
          <p:cNvPr id="3" name="Picture 2">
            <a:extLst>
              <a:ext uri="{FF2B5EF4-FFF2-40B4-BE49-F238E27FC236}">
                <a16:creationId xmlns:a16="http://schemas.microsoft.com/office/drawing/2014/main" id="{1D624182-511D-321B-E530-DD7568EB6726}"/>
              </a:ext>
            </a:extLst>
          </p:cNvPr>
          <p:cNvPicPr>
            <a:picLocks noChangeAspect="1"/>
          </p:cNvPicPr>
          <p:nvPr/>
        </p:nvPicPr>
        <p:blipFill>
          <a:blip r:embed="rId4"/>
          <a:stretch>
            <a:fillRect/>
          </a:stretch>
        </p:blipFill>
        <p:spPr>
          <a:xfrm>
            <a:off x="-4195" y="1124744"/>
            <a:ext cx="12192000" cy="2670848"/>
          </a:xfrm>
          <a:prstGeom prst="rect">
            <a:avLst/>
          </a:prstGeom>
        </p:spPr>
      </p:pic>
      <p:cxnSp>
        <p:nvCxnSpPr>
          <p:cNvPr id="21" name="Straight Arrow Connector 20">
            <a:extLst>
              <a:ext uri="{FF2B5EF4-FFF2-40B4-BE49-F238E27FC236}">
                <a16:creationId xmlns:a16="http://schemas.microsoft.com/office/drawing/2014/main" id="{E5EC3F2B-5440-38CF-8F7D-4AEE4084C0AA}"/>
              </a:ext>
            </a:extLst>
          </p:cNvPr>
          <p:cNvCxnSpPr>
            <a:cxnSpLocks/>
          </p:cNvCxnSpPr>
          <p:nvPr/>
        </p:nvCxnSpPr>
        <p:spPr>
          <a:xfrm flipH="1" flipV="1">
            <a:off x="1391477" y="3040088"/>
            <a:ext cx="192021" cy="607773"/>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6C55540-7A9C-A5CA-9CB0-7E0B53381496}"/>
              </a:ext>
            </a:extLst>
          </p:cNvPr>
          <p:cNvSpPr txBox="1"/>
          <p:nvPr/>
        </p:nvSpPr>
        <p:spPr>
          <a:xfrm>
            <a:off x="1487487" y="3309771"/>
            <a:ext cx="2112235"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below Lake Geneva moraines</a:t>
            </a:r>
          </a:p>
        </p:txBody>
      </p:sp>
      <p:cxnSp>
        <p:nvCxnSpPr>
          <p:cNvPr id="23" name="Straight Arrow Connector 22">
            <a:extLst>
              <a:ext uri="{FF2B5EF4-FFF2-40B4-BE49-F238E27FC236}">
                <a16:creationId xmlns:a16="http://schemas.microsoft.com/office/drawing/2014/main" id="{BC40B7FE-9960-B8AB-A5D0-09614DF2F2BB}"/>
              </a:ext>
            </a:extLst>
          </p:cNvPr>
          <p:cNvCxnSpPr>
            <a:cxnSpLocks/>
          </p:cNvCxnSpPr>
          <p:nvPr/>
        </p:nvCxnSpPr>
        <p:spPr>
          <a:xfrm flipV="1">
            <a:off x="9471484" y="2992236"/>
            <a:ext cx="848984" cy="84828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0536384-FDE9-846B-8588-855F708033EC}"/>
              </a:ext>
            </a:extLst>
          </p:cNvPr>
          <p:cNvSpPr txBox="1"/>
          <p:nvPr/>
        </p:nvSpPr>
        <p:spPr>
          <a:xfrm>
            <a:off x="7359250" y="3499246"/>
            <a:ext cx="2112235" cy="338554"/>
          </a:xfrm>
          <a:prstGeom prst="rect">
            <a:avLst/>
          </a:prstGeom>
          <a:noFill/>
        </p:spPr>
        <p:txBody>
          <a:bodyPr wrap="square"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above limestone</a:t>
            </a:r>
          </a:p>
        </p:txBody>
      </p:sp>
      <p:cxnSp>
        <p:nvCxnSpPr>
          <p:cNvPr id="25" name="Straight Arrow Connector 24">
            <a:extLst>
              <a:ext uri="{FF2B5EF4-FFF2-40B4-BE49-F238E27FC236}">
                <a16:creationId xmlns:a16="http://schemas.microsoft.com/office/drawing/2014/main" id="{92D3E524-C564-4FFD-7CC1-8F0A55E61117}"/>
              </a:ext>
            </a:extLst>
          </p:cNvPr>
          <p:cNvCxnSpPr>
            <a:cxnSpLocks/>
            <a:stCxn id="26" idx="1"/>
          </p:cNvCxnSpPr>
          <p:nvPr/>
        </p:nvCxnSpPr>
        <p:spPr>
          <a:xfrm flipH="1">
            <a:off x="4751850" y="1569505"/>
            <a:ext cx="288032" cy="124521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D03EB5F-034E-0F68-72BE-8955AB6DED23}"/>
              </a:ext>
            </a:extLst>
          </p:cNvPr>
          <p:cNvSpPr txBox="1"/>
          <p:nvPr/>
        </p:nvSpPr>
        <p:spPr>
          <a:xfrm>
            <a:off x="5039882" y="1154006"/>
            <a:ext cx="2112235" cy="830997"/>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inclined at 0.5% gradient to minimise depth of point F</a:t>
            </a:r>
          </a:p>
        </p:txBody>
      </p:sp>
      <p:cxnSp>
        <p:nvCxnSpPr>
          <p:cNvPr id="27" name="Straight Arrow Connector 26">
            <a:extLst>
              <a:ext uri="{FF2B5EF4-FFF2-40B4-BE49-F238E27FC236}">
                <a16:creationId xmlns:a16="http://schemas.microsoft.com/office/drawing/2014/main" id="{9248D3E9-DDBB-D262-C9DF-653448B9BE5B}"/>
              </a:ext>
            </a:extLst>
          </p:cNvPr>
          <p:cNvCxnSpPr>
            <a:cxnSpLocks/>
            <a:stCxn id="28" idx="1"/>
          </p:cNvCxnSpPr>
          <p:nvPr/>
        </p:nvCxnSpPr>
        <p:spPr>
          <a:xfrm flipH="1">
            <a:off x="6894575" y="1443048"/>
            <a:ext cx="545573" cy="116791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83A004C-A729-57EC-02A7-681E2B308C83}"/>
              </a:ext>
            </a:extLst>
          </p:cNvPr>
          <p:cNvSpPr txBox="1"/>
          <p:nvPr/>
        </p:nvSpPr>
        <p:spPr>
          <a:xfrm>
            <a:off x="7440148" y="1150660"/>
            <a:ext cx="2228776"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Limestone unavoidable between G-H</a:t>
            </a:r>
          </a:p>
        </p:txBody>
      </p:sp>
      <p:sp>
        <p:nvSpPr>
          <p:cNvPr id="29" name="TextBox 28">
            <a:extLst>
              <a:ext uri="{FF2B5EF4-FFF2-40B4-BE49-F238E27FC236}">
                <a16:creationId xmlns:a16="http://schemas.microsoft.com/office/drawing/2014/main" id="{DB1A037E-A98C-4BF5-0687-3A8055885594}"/>
              </a:ext>
            </a:extLst>
          </p:cNvPr>
          <p:cNvSpPr txBox="1"/>
          <p:nvPr/>
        </p:nvSpPr>
        <p:spPr>
          <a:xfrm>
            <a:off x="31573" y="4149080"/>
            <a:ext cx="12143657" cy="1962076"/>
          </a:xfrm>
          <a:prstGeom prst="rect">
            <a:avLst/>
          </a:prstGeom>
          <a:noFill/>
        </p:spPr>
        <p:txBody>
          <a:bodyPr wrap="square" lIns="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Tunneling mainly in moraine layer (soft rock), well suited for fast, low-risk TBM construction.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6 million m</a:t>
            </a:r>
            <a:r>
              <a:rPr kumimoji="0" lang="en-US" sz="2000" b="1" i="0" u="none" strike="noStrike" kern="1200" cap="none" spc="0" normalizeH="0" baseline="30000" noProof="0" dirty="0">
                <a:ln>
                  <a:noFill/>
                </a:ln>
                <a:solidFill>
                  <a:srgbClr val="0C377B"/>
                </a:solidFill>
                <a:effectLst/>
                <a:uLnTx/>
                <a:uFillTx/>
                <a:latin typeface="Arial"/>
                <a:ea typeface="+mn-ea"/>
                <a:cs typeface="+mn-cs"/>
              </a:rPr>
              <a:t>3</a:t>
            </a:r>
            <a:r>
              <a:rPr kumimoji="0" lang="en-US" sz="2000" b="1" i="0" u="none" strike="noStrike" kern="1200" cap="none" spc="0" normalizeH="0" baseline="0" noProof="0" dirty="0">
                <a:ln>
                  <a:noFill/>
                </a:ln>
                <a:solidFill>
                  <a:srgbClr val="0C377B"/>
                </a:solidFill>
                <a:effectLst/>
                <a:uLnTx/>
                <a:uFillTx/>
                <a:latin typeface="Arial"/>
                <a:ea typeface="+mn-ea"/>
                <a:cs typeface="+mn-cs"/>
              </a:rPr>
              <a:t> excavated volume </a:t>
            </a:r>
            <a:r>
              <a:rPr kumimoji="0" lang="en-US"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8.5</a:t>
            </a:r>
            <a:r>
              <a:rPr kumimoji="0" lang="en-US" sz="2000" b="1" i="0" u="none" strike="noStrike" kern="1200" cap="none" spc="0" normalizeH="0" baseline="0" noProof="0" dirty="0">
                <a:ln>
                  <a:noFill/>
                </a:ln>
                <a:solidFill>
                  <a:srgbClr val="0C377B"/>
                </a:solidFill>
                <a:effectLst/>
                <a:uLnTx/>
                <a:uFillTx/>
                <a:latin typeface="Arial"/>
                <a:ea typeface="+mn-ea"/>
                <a:cs typeface="+mn-cs"/>
              </a:rPr>
              <a:t> million m</a:t>
            </a:r>
            <a:r>
              <a:rPr kumimoji="0" lang="en-US" sz="2000" b="1" i="0" u="none" strike="noStrike" kern="1200" cap="none" spc="0" normalizeH="0" baseline="30000" noProof="0" dirty="0">
                <a:ln>
                  <a:noFill/>
                </a:ln>
                <a:solidFill>
                  <a:srgbClr val="0C377B"/>
                </a:solidFill>
                <a:effectLst/>
                <a:uLnTx/>
                <a:uFillTx/>
                <a:latin typeface="Arial"/>
                <a:ea typeface="+mn-ea"/>
                <a:cs typeface="+mn-cs"/>
              </a:rPr>
              <a:t>3</a:t>
            </a:r>
            <a:r>
              <a:rPr kumimoji="0" lang="en-US" sz="2000" b="1" i="0" u="none" strike="noStrike" kern="1200" cap="none" spc="0" normalizeH="0" baseline="0" noProof="0" dirty="0">
                <a:ln>
                  <a:noFill/>
                </a:ln>
                <a:solidFill>
                  <a:srgbClr val="0C377B"/>
                </a:solidFill>
                <a:effectLst/>
                <a:uLnTx/>
                <a:uFillTx/>
                <a:latin typeface="Arial"/>
                <a:ea typeface="+mn-ea"/>
                <a:cs typeface="+mn-cs"/>
              </a:rPr>
              <a:t> excavation material on surface</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CE Designs of all underground structures developed</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To fix the vertical position of the tunnel, interfaces between geological layers have to be known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15022351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First series of site investigations</a:t>
            </a:r>
            <a:endParaRPr kumimoji="0" lang="en-GB" altLang="en-GB"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19175" y="777731"/>
            <a:ext cx="6461323" cy="6043237"/>
          </a:xfrm>
          <a:prstGeom prst="rect">
            <a:avLst/>
          </a:prstGeom>
        </p:spPr>
      </p:pic>
      <p:sp>
        <p:nvSpPr>
          <p:cNvPr id="7" name="TextBox 6">
            <a:extLst>
              <a:ext uri="{FF2B5EF4-FFF2-40B4-BE49-F238E27FC236}">
                <a16:creationId xmlns:a16="http://schemas.microsoft.com/office/drawing/2014/main" id="{0DB1EE93-8F0A-1978-3604-C0AA1534C581}"/>
              </a:ext>
            </a:extLst>
          </p:cNvPr>
          <p:cNvSpPr txBox="1"/>
          <p:nvPr/>
        </p:nvSpPr>
        <p:spPr>
          <a:xfrm>
            <a:off x="6588079" y="1021616"/>
            <a:ext cx="5496339" cy="255454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to identify exact location of geological interfaces:</a:t>
            </a: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Molasse layer vs moraines/</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limestone</a:t>
            </a: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~30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drillings</a:t>
            </a: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 and ~90 km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seismic</a:t>
            </a: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lines</a:t>
            </a: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2000" b="1" i="0" u="none" strike="noStrike" kern="1200" cap="none" spc="0" normalizeH="0" baseline="0" noProof="0" dirty="0">
                <a:ln>
                  <a:noFill/>
                </a:ln>
                <a:solidFill>
                  <a:srgbClr val="0000CC"/>
                </a:solidFill>
                <a:effectLst/>
                <a:uLnTx/>
                <a:uFillTx/>
                <a:latin typeface="Arial"/>
                <a:ea typeface="+mn-ea"/>
                <a:cs typeface="+mn-cs"/>
                <a:sym typeface="Wingdings" panose="05000000000000000000" pitchFamily="2" charset="2"/>
              </a:rPr>
              <a:t> Vertical position and inclination of tunnel</a:t>
            </a:r>
            <a:endParaRPr kumimoji="0" lang="en-GB" sz="2000" b="1" i="0" u="none" strike="noStrike" kern="1200" cap="none" spc="0" normalizeH="0" baseline="0" noProof="0" dirty="0">
              <a:ln>
                <a:noFill/>
              </a:ln>
              <a:solidFill>
                <a:srgbClr val="0000CC"/>
              </a:solidFill>
              <a:effectLst/>
              <a:uLnTx/>
              <a:uFillTx/>
              <a:latin typeface="Arial"/>
              <a:ea typeface="+mn-ea"/>
              <a:cs typeface="+mn-cs"/>
            </a:endParaRPr>
          </a:p>
        </p:txBody>
      </p:sp>
      <p:sp>
        <p:nvSpPr>
          <p:cNvPr id="8" name="TextBox 7">
            <a:extLst>
              <a:ext uri="{FF2B5EF4-FFF2-40B4-BE49-F238E27FC236}">
                <a16:creationId xmlns:a16="http://schemas.microsoft.com/office/drawing/2014/main" id="{35B0CF86-0987-50A3-3E61-825B0555FCE4}"/>
              </a:ext>
            </a:extLst>
          </p:cNvPr>
          <p:cNvSpPr txBox="1"/>
          <p:nvPr/>
        </p:nvSpPr>
        <p:spPr>
          <a:xfrm>
            <a:off x="9696401" y="5911704"/>
            <a:ext cx="2173428" cy="475323"/>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C377B"/>
                </a:solidFill>
                <a:effectLst/>
                <a:uLnTx/>
                <a:uFillTx/>
                <a:latin typeface="Calibri" panose="020F0502020204030204"/>
                <a:ea typeface="+mn-ea"/>
                <a:cs typeface="+mn-cs"/>
              </a:rPr>
              <a:t>example of drilling works on a lake the lake</a:t>
            </a:r>
            <a:endParaRPr kumimoji="0" lang="en-GB" sz="8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9" name="Image 3">
            <a:extLst>
              <a:ext uri="{FF2B5EF4-FFF2-40B4-BE49-F238E27FC236}">
                <a16:creationId xmlns:a16="http://schemas.microsoft.com/office/drawing/2014/main" id="{6B90DF94-A125-91EA-A3BF-92D52FE0E0CE}"/>
              </a:ext>
            </a:extLst>
          </p:cNvPr>
          <p:cNvPicPr>
            <a:picLocks noChangeAspect="1"/>
          </p:cNvPicPr>
          <p:nvPr/>
        </p:nvPicPr>
        <p:blipFill>
          <a:blip r:embed="rId5"/>
          <a:stretch>
            <a:fillRect/>
          </a:stretch>
        </p:blipFill>
        <p:spPr>
          <a:xfrm>
            <a:off x="6669070" y="4246010"/>
            <a:ext cx="2649680" cy="2126872"/>
          </a:xfrm>
          <a:prstGeom prst="rect">
            <a:avLst/>
          </a:prstGeom>
        </p:spPr>
      </p:pic>
      <p:pic>
        <p:nvPicPr>
          <p:cNvPr id="10" name="Picture 9">
            <a:extLst>
              <a:ext uri="{FF2B5EF4-FFF2-40B4-BE49-F238E27FC236}">
                <a16:creationId xmlns:a16="http://schemas.microsoft.com/office/drawing/2014/main" id="{992B436E-ECB9-78DA-DBCC-99DF179C57DE}"/>
              </a:ext>
            </a:extLst>
          </p:cNvPr>
          <p:cNvPicPr>
            <a:picLocks noChangeAspect="1"/>
          </p:cNvPicPr>
          <p:nvPr/>
        </p:nvPicPr>
        <p:blipFill>
          <a:blip r:embed="rId6"/>
          <a:stretch>
            <a:fillRect/>
          </a:stretch>
        </p:blipFill>
        <p:spPr>
          <a:xfrm>
            <a:off x="9517156" y="4218402"/>
            <a:ext cx="2536009" cy="1972238"/>
          </a:xfrm>
          <a:prstGeom prst="rect">
            <a:avLst/>
          </a:prstGeom>
        </p:spPr>
      </p:pic>
    </p:spTree>
    <p:extLst>
      <p:ext uri="{BB962C8B-B14F-4D97-AF65-F5344CB8AC3E}">
        <p14:creationId xmlns:p14="http://schemas.microsoft.com/office/powerpoint/2010/main" val="38386084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Start of site investigations – seismic investigations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ZoneTexte 12">
            <a:extLst>
              <a:ext uri="{FF2B5EF4-FFF2-40B4-BE49-F238E27FC236}">
                <a16:creationId xmlns:a16="http://schemas.microsoft.com/office/drawing/2014/main" id="{7BFA706E-EA33-0672-56A0-EB31D9A16C0A}"/>
              </a:ext>
            </a:extLst>
          </p:cNvPr>
          <p:cNvSpPr txBox="1"/>
          <p:nvPr/>
        </p:nvSpPr>
        <p:spPr>
          <a:xfrm>
            <a:off x="273993" y="1119278"/>
            <a:ext cx="3084413" cy="187743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panose="020F0502020204030204"/>
                <a:ea typeface="+mn-ea"/>
                <a:cs typeface="+mn-cs"/>
              </a:rPr>
              <a:t>Seismic line SL_USSES_02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Acquisition date : 01/10/2024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Length : 480 meters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Method(s) : Explosive and Seismic gun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Geophones : 96 units (5 meters of spacing)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Shot points : 13 shot points in total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ZoneTexte 15">
            <a:extLst>
              <a:ext uri="{FF2B5EF4-FFF2-40B4-BE49-F238E27FC236}">
                <a16:creationId xmlns:a16="http://schemas.microsoft.com/office/drawing/2014/main" id="{C6491088-6E38-CE23-726E-64401FA6E418}"/>
              </a:ext>
            </a:extLst>
          </p:cNvPr>
          <p:cNvSpPr txBox="1"/>
          <p:nvPr/>
        </p:nvSpPr>
        <p:spPr>
          <a:xfrm>
            <a:off x="3555268" y="1131355"/>
            <a:ext cx="3084413" cy="16619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panose="020F0502020204030204"/>
                <a:ea typeface="+mn-ea"/>
                <a:cs typeface="+mn-cs"/>
              </a:rPr>
              <a:t>Seismic line SL_USSES_01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Acquisition date : 02/10/2024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Length : 300 meters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Method(s) : Weight drop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Geophones : 60 units (5 meters of spacing)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Shot points : 15 shot points in total</a:t>
            </a:r>
          </a:p>
        </p:txBody>
      </p:sp>
      <p:sp>
        <p:nvSpPr>
          <p:cNvPr id="16" name="ZoneTexte 16">
            <a:extLst>
              <a:ext uri="{FF2B5EF4-FFF2-40B4-BE49-F238E27FC236}">
                <a16:creationId xmlns:a16="http://schemas.microsoft.com/office/drawing/2014/main" id="{44AC5FD6-7EAB-D464-AC46-C4C7B9E40766}"/>
              </a:ext>
            </a:extLst>
          </p:cNvPr>
          <p:cNvSpPr txBox="1"/>
          <p:nvPr/>
        </p:nvSpPr>
        <p:spPr>
          <a:xfrm>
            <a:off x="273994" y="748608"/>
            <a:ext cx="2065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First seismic line :</a:t>
            </a:r>
          </a:p>
        </p:txBody>
      </p:sp>
      <p:sp>
        <p:nvSpPr>
          <p:cNvPr id="17" name="ZoneTexte 17">
            <a:extLst>
              <a:ext uri="{FF2B5EF4-FFF2-40B4-BE49-F238E27FC236}">
                <a16:creationId xmlns:a16="http://schemas.microsoft.com/office/drawing/2014/main" id="{50DEF6D5-09E7-8B6A-73C5-B049B8E04849}"/>
              </a:ext>
            </a:extLst>
          </p:cNvPr>
          <p:cNvSpPr txBox="1"/>
          <p:nvPr/>
        </p:nvSpPr>
        <p:spPr>
          <a:xfrm>
            <a:off x="3635596" y="762023"/>
            <a:ext cx="244845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Second seismic line :</a:t>
            </a:r>
          </a:p>
        </p:txBody>
      </p:sp>
      <p:pic>
        <p:nvPicPr>
          <p:cNvPr id="27" name="Picture 26">
            <a:extLst>
              <a:ext uri="{FF2B5EF4-FFF2-40B4-BE49-F238E27FC236}">
                <a16:creationId xmlns:a16="http://schemas.microsoft.com/office/drawing/2014/main" id="{56176D08-9536-B0C7-3640-FAD8397E1B87}"/>
              </a:ext>
            </a:extLst>
          </p:cNvPr>
          <p:cNvPicPr>
            <a:picLocks noChangeAspect="1"/>
          </p:cNvPicPr>
          <p:nvPr/>
        </p:nvPicPr>
        <p:blipFill>
          <a:blip r:embed="rId4"/>
          <a:stretch>
            <a:fillRect/>
          </a:stretch>
        </p:blipFill>
        <p:spPr>
          <a:xfrm>
            <a:off x="273993" y="2838368"/>
            <a:ext cx="6214942" cy="4009376"/>
          </a:xfrm>
          <a:prstGeom prst="rect">
            <a:avLst/>
          </a:prstGeom>
        </p:spPr>
      </p:pic>
      <p:pic>
        <p:nvPicPr>
          <p:cNvPr id="3" name="Picture 2">
            <a:extLst>
              <a:ext uri="{FF2B5EF4-FFF2-40B4-BE49-F238E27FC236}">
                <a16:creationId xmlns:a16="http://schemas.microsoft.com/office/drawing/2014/main" id="{6A71D1DB-CD1F-CA04-B3B6-79463E75897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476" r="10108"/>
          <a:stretch/>
        </p:blipFill>
        <p:spPr bwMode="auto">
          <a:xfrm>
            <a:off x="6574923" y="1112483"/>
            <a:ext cx="5448911" cy="5502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087649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site investigations –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drilings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platzhalter 5">
            <a:extLst>
              <a:ext uri="{FF2B5EF4-FFF2-40B4-BE49-F238E27FC236}">
                <a16:creationId xmlns:a16="http://schemas.microsoft.com/office/drawing/2014/main" id="{325B6E09-2520-8F3B-4F02-C516BD4995FB}"/>
              </a:ext>
            </a:extLst>
          </p:cNvPr>
          <p:cNvSpPr txBox="1">
            <a:spLocks/>
          </p:cNvSpPr>
          <p:nvPr/>
        </p:nvSpPr>
        <p:spPr>
          <a:xfrm>
            <a:off x="60975" y="5071768"/>
            <a:ext cx="6539081" cy="1834049"/>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Drilling for first borehole has commenced on 14/10/2024</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The drilling (USSES 2) is within the commune of </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Marlioz</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rPr>
              <a:t>The drill site is located within the storage yard of a private construction company (Besson).</a:t>
            </a:r>
          </a:p>
        </p:txBody>
      </p:sp>
      <p:pic>
        <p:nvPicPr>
          <p:cNvPr id="4" name="Picture 3">
            <a:extLst>
              <a:ext uri="{FF2B5EF4-FFF2-40B4-BE49-F238E27FC236}">
                <a16:creationId xmlns:a16="http://schemas.microsoft.com/office/drawing/2014/main" id="{92BB7C62-8296-4ABC-C26B-5A80F2BA193A}"/>
              </a:ext>
            </a:extLst>
          </p:cNvPr>
          <p:cNvPicPr>
            <a:picLocks noChangeAspect="1"/>
          </p:cNvPicPr>
          <p:nvPr/>
        </p:nvPicPr>
        <p:blipFill>
          <a:blip r:embed="rId3"/>
          <a:stretch>
            <a:fillRect/>
          </a:stretch>
        </p:blipFill>
        <p:spPr>
          <a:xfrm>
            <a:off x="47328" y="776599"/>
            <a:ext cx="5085943" cy="4380593"/>
          </a:xfrm>
          <a:prstGeom prst="rect">
            <a:avLst/>
          </a:prstGeom>
        </p:spPr>
      </p:pic>
      <p:pic>
        <p:nvPicPr>
          <p:cNvPr id="3" name="Picture 2" descr="A group of men standing next to a machine&#10;&#10;Description automatically generated">
            <a:extLst>
              <a:ext uri="{FF2B5EF4-FFF2-40B4-BE49-F238E27FC236}">
                <a16:creationId xmlns:a16="http://schemas.microsoft.com/office/drawing/2014/main" id="{B8AC64A3-18A9-85DC-A9E5-F0A3A9734E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64937" y="788588"/>
            <a:ext cx="3279736" cy="4372982"/>
          </a:xfrm>
          <a:prstGeom prst="rect">
            <a:avLst/>
          </a:prstGeom>
          <a:ln w="12700">
            <a:solidFill>
              <a:schemeClr val="tx1"/>
            </a:solidFill>
          </a:ln>
        </p:spPr>
      </p:pic>
      <p:pic>
        <p:nvPicPr>
          <p:cNvPr id="8" name="Picture 7" descr="A person in orange overalls working on a machine&#10;&#10;Description automatically generated">
            <a:extLst>
              <a:ext uri="{FF2B5EF4-FFF2-40B4-BE49-F238E27FC236}">
                <a16:creationId xmlns:a16="http://schemas.microsoft.com/office/drawing/2014/main" id="{0167CC50-4F44-21D7-3E2B-9E8BD71FEB5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64536" y="783954"/>
            <a:ext cx="3279736" cy="4372981"/>
          </a:xfrm>
          <a:prstGeom prst="rect">
            <a:avLst/>
          </a:prstGeom>
          <a:ln w="12700">
            <a:solidFill>
              <a:schemeClr val="tx1"/>
            </a:solidFill>
          </a:ln>
        </p:spPr>
      </p:pic>
      <p:sp>
        <p:nvSpPr>
          <p:cNvPr id="12" name="Textplatzhalter 5">
            <a:extLst>
              <a:ext uri="{FF2B5EF4-FFF2-40B4-BE49-F238E27FC236}">
                <a16:creationId xmlns:a16="http://schemas.microsoft.com/office/drawing/2014/main" id="{9E19AC59-9C2F-CE4A-7341-45AE449A21D3}"/>
              </a:ext>
            </a:extLst>
          </p:cNvPr>
          <p:cNvSpPr txBox="1">
            <a:spLocks/>
          </p:cNvSpPr>
          <p:nvPr/>
        </p:nvSpPr>
        <p:spPr>
          <a:xfrm>
            <a:off x="7189767" y="5013176"/>
            <a:ext cx="4666873" cy="1834049"/>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Drilling Depth =  70m</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Fully cored recovery</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Drill time should be about 2 weeks</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Equipped with Piezometer</a:t>
            </a:r>
            <a:endPar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57266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CE underground and surface progress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6E12BF93-256B-D28C-1C2E-05D5BAE77A06}"/>
              </a:ext>
            </a:extLst>
          </p:cNvPr>
          <p:cNvSpPr txBox="1"/>
          <p:nvPr/>
        </p:nvSpPr>
        <p:spPr>
          <a:xfrm>
            <a:off x="11929" y="1466972"/>
            <a:ext cx="5112652" cy="923330"/>
          </a:xfrm>
          <a:prstGeom prst="rect">
            <a:avLst/>
          </a:prstGeom>
          <a:noFill/>
        </p:spPr>
        <p:txBody>
          <a:bodyPr wrap="square" rtlCol="0">
            <a:spAutoFit/>
          </a:bodyPr>
          <a:lstStyle>
            <a:defPPr>
              <a:defRPr lang="en-US"/>
            </a:defPPr>
            <a:lvl1pPr marL="285750" indent="-285750">
              <a:spcBef>
                <a:spcPts val="600"/>
              </a:spcBef>
              <a:buFont typeface="Arial" panose="020B0604020202020204" pitchFamily="34" charset="0"/>
              <a:buChar char="•"/>
              <a:defRPr b="1"/>
            </a:lvl1p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03399"/>
                </a:solidFill>
                <a:effectLst/>
                <a:uLnTx/>
                <a:uFillTx/>
                <a:latin typeface="Calibri" panose="020F0502020204030204"/>
                <a:ea typeface="+mn-ea"/>
                <a:cs typeface="+mn-cs"/>
              </a:rPr>
              <a:t>Full 3D model of all underground structures as basis for costing and scheduling exercises with external consultant.</a:t>
            </a:r>
            <a:endParaRPr kumimoji="0" lang="en-GB" sz="1800" b="1" i="0" u="none" strike="noStrike" kern="1200" cap="none" spc="0" normalizeH="0" baseline="0" noProof="0" dirty="0">
              <a:ln>
                <a:noFill/>
              </a:ln>
              <a:solidFill>
                <a:srgbClr val="003399"/>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0BFE8611-9D70-5CC0-D980-ACC95CCBBB5D}"/>
              </a:ext>
            </a:extLst>
          </p:cNvPr>
          <p:cNvGrpSpPr>
            <a:grpSpLocks noChangeAspect="1"/>
          </p:cNvGrpSpPr>
          <p:nvPr/>
        </p:nvGrpSpPr>
        <p:grpSpPr>
          <a:xfrm>
            <a:off x="4847305" y="876484"/>
            <a:ext cx="7266039" cy="3715339"/>
            <a:chOff x="3041312" y="812043"/>
            <a:chExt cx="9144000" cy="3983380"/>
          </a:xfrm>
        </p:grpSpPr>
        <p:pic>
          <p:nvPicPr>
            <p:cNvPr id="8" name="Picture 7">
              <a:extLst>
                <a:ext uri="{FF2B5EF4-FFF2-40B4-BE49-F238E27FC236}">
                  <a16:creationId xmlns:a16="http://schemas.microsoft.com/office/drawing/2014/main" id="{2AF72004-ABC0-666B-C98F-E7B04734C3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1312" y="812043"/>
              <a:ext cx="9144000" cy="1224123"/>
            </a:xfrm>
            <a:prstGeom prst="rect">
              <a:avLst/>
            </a:prstGeom>
          </p:spPr>
        </p:pic>
        <p:pic>
          <p:nvPicPr>
            <p:cNvPr id="9" name="Picture 8">
              <a:extLst>
                <a:ext uri="{FF2B5EF4-FFF2-40B4-BE49-F238E27FC236}">
                  <a16:creationId xmlns:a16="http://schemas.microsoft.com/office/drawing/2014/main" id="{69CA1B43-CA96-BBAD-485A-12B81041EC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49957" y="2150820"/>
              <a:ext cx="8901623" cy="2644603"/>
            </a:xfrm>
            <a:prstGeom prst="rect">
              <a:avLst/>
            </a:prstGeom>
          </p:spPr>
        </p:pic>
      </p:grpSp>
      <p:sp>
        <p:nvSpPr>
          <p:cNvPr id="18" name="TextBox 17">
            <a:extLst>
              <a:ext uri="{FF2B5EF4-FFF2-40B4-BE49-F238E27FC236}">
                <a16:creationId xmlns:a16="http://schemas.microsoft.com/office/drawing/2014/main" id="{76D434D3-EC20-5929-E499-07F58C04502A}"/>
              </a:ext>
            </a:extLst>
          </p:cNvPr>
          <p:cNvSpPr txBox="1"/>
          <p:nvPr/>
        </p:nvSpPr>
        <p:spPr>
          <a:xfrm>
            <a:off x="5177246" y="1567766"/>
            <a:ext cx="3284220" cy="338554"/>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03399"/>
                </a:solidFill>
                <a:effectLst/>
                <a:uLnTx/>
                <a:uFillTx/>
                <a:latin typeface="Calibri" panose="020F0502020204030204"/>
                <a:ea typeface="+mn-ea"/>
                <a:cs typeface="+mn-cs"/>
              </a:rPr>
              <a:t>Experiment Site (PA)</a:t>
            </a:r>
            <a:endParaRPr kumimoji="0" lang="en-GB" sz="1600" b="1" i="0" u="none" strike="noStrike" kern="1200" cap="none" spc="0" normalizeH="0" baseline="0" noProof="0" dirty="0">
              <a:ln>
                <a:noFill/>
              </a:ln>
              <a:solidFill>
                <a:srgbClr val="003399"/>
              </a:solidFill>
              <a:effectLst/>
              <a:uLnTx/>
              <a:uFillTx/>
              <a:latin typeface="Calibri" panose="020F0502020204030204"/>
              <a:ea typeface="+mn-ea"/>
              <a:cs typeface="+mn-cs"/>
            </a:endParaRPr>
          </a:p>
        </p:txBody>
      </p:sp>
      <p:pic>
        <p:nvPicPr>
          <p:cNvPr id="2" name="Graphic 1">
            <a:extLst>
              <a:ext uri="{FF2B5EF4-FFF2-40B4-BE49-F238E27FC236}">
                <a16:creationId xmlns:a16="http://schemas.microsoft.com/office/drawing/2014/main" id="{6432EE76-18C3-B9EE-14A7-E83E708910D5}"/>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7268" b="268"/>
          <a:stretch/>
        </p:blipFill>
        <p:spPr bwMode="auto">
          <a:xfrm>
            <a:off x="122784" y="3325758"/>
            <a:ext cx="6502096" cy="338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58D7158C-471B-CA60-7515-4975DDA27E76}"/>
              </a:ext>
            </a:extLst>
          </p:cNvPr>
          <p:cNvSpPr txBox="1"/>
          <p:nvPr/>
        </p:nvSpPr>
        <p:spPr>
          <a:xfrm>
            <a:off x="6941574" y="4636793"/>
            <a:ext cx="5250426" cy="190821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03399"/>
                </a:solidFill>
                <a:effectLst/>
                <a:uLnTx/>
                <a:uFillTx/>
                <a:latin typeface="Calibri" panose="020F0502020204030204"/>
                <a:ea typeface="+mn-ea"/>
                <a:cs typeface="+mn-cs"/>
              </a:rPr>
              <a:t>Generic study of experiment site and technical site done by FNAL</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03399"/>
                </a:solidFill>
                <a:effectLst/>
                <a:uLnTx/>
                <a:uFillTx/>
                <a:latin typeface="Calibri" panose="020F0502020204030204"/>
                <a:ea typeface="+mn-ea"/>
                <a:cs typeface="+mn-cs"/>
              </a:rPr>
              <a:t>bills of quantities extracted from FNAL designs</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03399"/>
                </a:solidFill>
                <a:effectLst/>
                <a:uLnTx/>
                <a:uFillTx/>
                <a:latin typeface="Calibri" panose="020F0502020204030204"/>
                <a:ea typeface="+mn-ea"/>
                <a:cs typeface="+mn-cs"/>
              </a:rPr>
              <a:t>basis for cost estimate by consultant with experience on industrial constructions in CH-FR area. </a:t>
            </a:r>
            <a:endParaRPr kumimoji="0" lang="en-GB" sz="1800" b="1" i="0" u="none" strike="noStrike" kern="1200" cap="none" spc="0" normalizeH="0" baseline="0" noProof="0" dirty="0">
              <a:ln>
                <a:noFill/>
              </a:ln>
              <a:solidFill>
                <a:srgbClr val="00339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91040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213" y="2503367"/>
            <a:ext cx="3715126" cy="319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FCC integrated program</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853" y="2444647"/>
            <a:ext cx="2971796" cy="3310493"/>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314687" y="3325695"/>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7961143" y="2590800"/>
            <a:ext cx="3833391" cy="3108156"/>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262835" y="3397123"/>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673752"/>
                <a:ext cx="12192000"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a:t>
                </a:r>
                <a:r>
                  <a:rPr lang="en-GB" b="1" dirty="0">
                    <a:solidFill>
                      <a:srgbClr val="3333FF"/>
                    </a:solidFill>
                    <a:latin typeface="Arial"/>
                  </a:rPr>
                  <a:t>h </a:t>
                </a:r>
                <a:r>
                  <a:rPr kumimoji="0" lang="en-GB" sz="1800" b="1" i="0" u="none" strike="noStrike" kern="1200" cap="none" spc="0" normalizeH="0" baseline="0" noProof="0" dirty="0">
                    <a:ln>
                      <a:noFill/>
                    </a:ln>
                    <a:solidFill>
                      <a:srgbClr val="3333FF"/>
                    </a:solidFill>
                    <a:effectLst/>
                    <a:uLnTx/>
                    <a:uFillTx/>
                    <a:latin typeface="Arial"/>
                    <a:ea typeface="+mn-ea"/>
                    <a:cs typeface="+mn-cs"/>
                  </a:rPr>
                  <a:t>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highly synergetic and complementary programme boosting the physics reach of both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common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673752"/>
                <a:ext cx="12192000" cy="1785104"/>
              </a:xfrm>
              <a:prstGeom prst="rect">
                <a:avLst/>
              </a:prstGeom>
              <a:blipFill>
                <a:blip r:embed="rId7"/>
                <a:stretch>
                  <a:fillRect l="-500" t="-1712" b="-4795"/>
                </a:stretch>
              </a:blipFill>
            </p:spPr>
            <p:txBody>
              <a:bodyPr/>
              <a:lstStyle/>
              <a:p>
                <a:r>
                  <a:rPr lang="en-CH">
                    <a:noFill/>
                  </a:rPr>
                  <a:t> </a:t>
                </a:r>
              </a:p>
            </p:txBody>
          </p:sp>
        </mc:Fallback>
      </mc:AlternateContent>
      <p:sp>
        <p:nvSpPr>
          <p:cNvPr id="2" name="Rectangle 1">
            <a:extLst>
              <a:ext uri="{FF2B5EF4-FFF2-40B4-BE49-F238E27FC236}">
                <a16:creationId xmlns:a16="http://schemas.microsoft.com/office/drawing/2014/main" id="{1F2A6860-CAC2-70DD-5E9F-0F75694914A6}"/>
              </a:ext>
            </a:extLst>
          </p:cNvPr>
          <p:cNvSpPr/>
          <p:nvPr/>
        </p:nvSpPr>
        <p:spPr>
          <a:xfrm>
            <a:off x="287735" y="5842482"/>
            <a:ext cx="3715126"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5" name="Rectangle 4">
            <a:extLst>
              <a:ext uri="{FF2B5EF4-FFF2-40B4-BE49-F238E27FC236}">
                <a16:creationId xmlns:a16="http://schemas.microsoft.com/office/drawing/2014/main" id="{EF0C99BC-B821-7851-56AB-FB7DD65D1598}"/>
              </a:ext>
            </a:extLst>
          </p:cNvPr>
          <p:cNvSpPr/>
          <p:nvPr/>
        </p:nvSpPr>
        <p:spPr>
          <a:xfrm>
            <a:off x="4161341" y="5842482"/>
            <a:ext cx="3630223"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DEA67E62-868F-289F-9E95-EF14ECB5153D}"/>
              </a:ext>
            </a:extLst>
          </p:cNvPr>
          <p:cNvSpPr/>
          <p:nvPr/>
        </p:nvSpPr>
        <p:spPr>
          <a:xfrm>
            <a:off x="7961142" y="5830900"/>
            <a:ext cx="4076935"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TextBox 6">
            <a:extLst>
              <a:ext uri="{FF2B5EF4-FFF2-40B4-BE49-F238E27FC236}">
                <a16:creationId xmlns:a16="http://schemas.microsoft.com/office/drawing/2014/main" id="{CE0CB750-C461-5C37-D98B-23DEC181D050}"/>
              </a:ext>
            </a:extLst>
          </p:cNvPr>
          <p:cNvSpPr txBox="1"/>
          <p:nvPr/>
        </p:nvSpPr>
        <p:spPr>
          <a:xfrm>
            <a:off x="1411448" y="5781565"/>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7FAC4CF7-F05C-8298-3926-61F60E30A6CD}"/>
              </a:ext>
            </a:extLst>
          </p:cNvPr>
          <p:cNvSpPr txBox="1"/>
          <p:nvPr/>
        </p:nvSpPr>
        <p:spPr>
          <a:xfrm>
            <a:off x="5191423" y="5792452"/>
            <a:ext cx="3013673"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CF59823-F579-2D1C-93B0-59C7873F4A30}"/>
              </a:ext>
            </a:extLst>
          </p:cNvPr>
          <p:cNvSpPr txBox="1"/>
          <p:nvPr/>
        </p:nvSpPr>
        <p:spPr>
          <a:xfrm>
            <a:off x="8785980" y="5779129"/>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      2070 - </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EB9C048B-0487-651E-157D-514896D3CB59}"/>
              </a:ext>
            </a:extLst>
          </p:cNvPr>
          <p:cNvSpPr/>
          <p:nvPr/>
        </p:nvSpPr>
        <p:spPr>
          <a:xfrm>
            <a:off x="776375" y="6253720"/>
            <a:ext cx="2423160" cy="551234"/>
          </a:xfrm>
          <a:prstGeom prst="rect">
            <a:avLst/>
          </a:prstGeom>
          <a:solidFill>
            <a:srgbClr val="0C37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FCC Integrated Program</a:t>
            </a:r>
          </a:p>
          <a:p>
            <a:pPr algn="ctr"/>
            <a:r>
              <a:rPr lang="en-US" sz="1400" dirty="0"/>
              <a:t>IAS 2025</a:t>
            </a: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Studies on excavation strategy and material quantities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1" name="Text Placeholder 3">
            <a:extLst>
              <a:ext uri="{FF2B5EF4-FFF2-40B4-BE49-F238E27FC236}">
                <a16:creationId xmlns:a16="http://schemas.microsoft.com/office/drawing/2014/main" id="{F1A93576-E48A-750E-7E29-52A65024EE00}"/>
              </a:ext>
            </a:extLst>
          </p:cNvPr>
          <p:cNvSpPr txBox="1">
            <a:spLocks/>
          </p:cNvSpPr>
          <p:nvPr/>
        </p:nvSpPr>
        <p:spPr>
          <a:xfrm>
            <a:off x="496322" y="863890"/>
            <a:ext cx="11399191" cy="461389"/>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851"/>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2 TBMs from each experimental point			Alternative with no TBMs from PA</a:t>
            </a:r>
          </a:p>
        </p:txBody>
      </p:sp>
      <p:pic>
        <p:nvPicPr>
          <p:cNvPr id="2" name="Picture 1">
            <a:extLst>
              <a:ext uri="{FF2B5EF4-FFF2-40B4-BE49-F238E27FC236}">
                <a16:creationId xmlns:a16="http://schemas.microsoft.com/office/drawing/2014/main" id="{78F922F2-4D86-6D1B-E13D-E7F226E5141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7148" y="1368537"/>
            <a:ext cx="4766599" cy="3467115"/>
          </a:xfrm>
          <a:prstGeom prst="rect">
            <a:avLst/>
          </a:prstGeom>
          <a:noFill/>
          <a:ln>
            <a:noFill/>
          </a:ln>
        </p:spPr>
      </p:pic>
      <p:pic>
        <p:nvPicPr>
          <p:cNvPr id="6" name="Picture 5">
            <a:extLst>
              <a:ext uri="{FF2B5EF4-FFF2-40B4-BE49-F238E27FC236}">
                <a16:creationId xmlns:a16="http://schemas.microsoft.com/office/drawing/2014/main" id="{A88DCDC5-C3FF-BF6A-BA84-C8C04BDB1A0D}"/>
              </a:ext>
            </a:extLst>
          </p:cNvPr>
          <p:cNvPicPr>
            <a:picLocks noChangeAspect="1"/>
          </p:cNvPicPr>
          <p:nvPr/>
        </p:nvPicPr>
        <p:blipFill>
          <a:blip r:embed="rId5"/>
          <a:stretch>
            <a:fillRect/>
          </a:stretch>
        </p:blipFill>
        <p:spPr>
          <a:xfrm>
            <a:off x="5482" y="4782770"/>
            <a:ext cx="6073442" cy="1799538"/>
          </a:xfrm>
          <a:prstGeom prst="rect">
            <a:avLst/>
          </a:prstGeom>
        </p:spPr>
      </p:pic>
      <p:pic>
        <p:nvPicPr>
          <p:cNvPr id="8" name="Picture 7">
            <a:extLst>
              <a:ext uri="{FF2B5EF4-FFF2-40B4-BE49-F238E27FC236}">
                <a16:creationId xmlns:a16="http://schemas.microsoft.com/office/drawing/2014/main" id="{9703F936-2961-23F8-2063-6EF51D290800}"/>
              </a:ext>
            </a:extLst>
          </p:cNvPr>
          <p:cNvPicPr>
            <a:picLocks noChangeAspect="1"/>
          </p:cNvPicPr>
          <p:nvPr/>
        </p:nvPicPr>
        <p:blipFill>
          <a:blip r:embed="rId6"/>
          <a:stretch>
            <a:fillRect/>
          </a:stretch>
        </p:blipFill>
        <p:spPr>
          <a:xfrm>
            <a:off x="6099048" y="4764024"/>
            <a:ext cx="6085940" cy="1818284"/>
          </a:xfrm>
          <a:prstGeom prst="rect">
            <a:avLst/>
          </a:prstGeom>
        </p:spPr>
      </p:pic>
      <p:pic>
        <p:nvPicPr>
          <p:cNvPr id="12" name="Picture 11">
            <a:extLst>
              <a:ext uri="{FF2B5EF4-FFF2-40B4-BE49-F238E27FC236}">
                <a16:creationId xmlns:a16="http://schemas.microsoft.com/office/drawing/2014/main" id="{BA36D239-6420-E2F8-9FFA-E9A6CFDCDB40}"/>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71221" y="1365655"/>
            <a:ext cx="4766755" cy="3467115"/>
          </a:xfrm>
          <a:prstGeom prst="rect">
            <a:avLst/>
          </a:prstGeom>
          <a:noFill/>
          <a:ln>
            <a:noFill/>
          </a:ln>
        </p:spPr>
      </p:pic>
    </p:spTree>
    <p:extLst>
      <p:ext uri="{BB962C8B-B14F-4D97-AF65-F5344CB8AC3E}">
        <p14:creationId xmlns:p14="http://schemas.microsoft.com/office/powerpoint/2010/main" val="22219543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a:t>
            </a:r>
            <a:r>
              <a:rPr lang="fr-CH" sz="2800" dirty="0" err="1"/>
              <a:t>Development</a:t>
            </a:r>
            <a:r>
              <a:rPr lang="fr-CH" sz="2800" dirty="0"/>
              <a:t> of excavation </a:t>
            </a:r>
            <a:r>
              <a:rPr lang="fr-CH" sz="2800" dirty="0" err="1"/>
              <a:t>material</a:t>
            </a:r>
            <a:r>
              <a:rPr lang="fr-CH" sz="2800" dirty="0"/>
              <a:t> re-use </a:t>
            </a:r>
            <a:r>
              <a:rPr lang="fr-CH" sz="2800" dirty="0" err="1"/>
              <a:t>opportunities</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a:t>                      </a:t>
            </a:r>
            <a:r>
              <a:rPr lang="en-CH" sz="2800" dirty="0" err="1"/>
              <a:t>OpenSkyLab</a:t>
            </a:r>
            <a:r>
              <a:rPr lang="en-US" sz="2800" dirty="0"/>
              <a:t>: academic and industrial collaboration @LHC P5 CMS</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5" name="Text Placeholder 3">
            <a:extLst>
              <a:ext uri="{FF2B5EF4-FFF2-40B4-BE49-F238E27FC236}">
                <a16:creationId xmlns:a16="http://schemas.microsoft.com/office/drawing/2014/main" id="{BA11CC09-094D-6EAA-6E74-ACFC611DBC08}"/>
              </a:ext>
            </a:extLst>
          </p:cNvPr>
          <p:cNvSpPr txBox="1">
            <a:spLocks/>
          </p:cNvSpPr>
          <p:nvPr/>
        </p:nvSpPr>
        <p:spPr>
          <a:xfrm>
            <a:off x="23749" y="885604"/>
            <a:ext cx="5563181" cy="477622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indent="-228594">
              <a:lnSpc>
                <a:spcPct val="100000"/>
              </a:lnSpc>
              <a:spcBef>
                <a:spcPts val="600"/>
              </a:spcBef>
              <a:buFont typeface="Arial" panose="020B0604020202020204" pitchFamily="34" charset="0"/>
              <a:buChar char="•"/>
            </a:pPr>
            <a:r>
              <a:rPr lang="en-US" sz="2000" dirty="0">
                <a:solidFill>
                  <a:srgbClr val="0C377B"/>
                </a:solidFill>
              </a:rPr>
              <a:t>Transformation of Molasse (FCC ~8 Mm</a:t>
            </a:r>
            <a:r>
              <a:rPr lang="en-US" sz="2000" baseline="30000" dirty="0">
                <a:solidFill>
                  <a:srgbClr val="0C377B"/>
                </a:solidFill>
              </a:rPr>
              <a:t>3 </a:t>
            </a:r>
            <a:r>
              <a:rPr lang="en-US" sz="2000" dirty="0">
                <a:solidFill>
                  <a:srgbClr val="0C377B"/>
                </a:solidFill>
              </a:rPr>
              <a:t>volume)     into fertile soil for agricultural and other uses </a:t>
            </a:r>
          </a:p>
          <a:p>
            <a:pPr marL="228594" indent="-228594">
              <a:lnSpc>
                <a:spcPct val="100000"/>
              </a:lnSpc>
              <a:spcBef>
                <a:spcPts val="600"/>
              </a:spcBef>
              <a:buFont typeface="Arial" panose="020B0604020202020204" pitchFamily="34" charset="0"/>
              <a:buChar char="•"/>
            </a:pPr>
            <a:r>
              <a:rPr lang="en-US" sz="2000" dirty="0">
                <a:solidFill>
                  <a:srgbClr val="0C377B"/>
                </a:solidFill>
              </a:rPr>
              <a:t>Materials: Molasse from the HL-LHC construction</a:t>
            </a:r>
          </a:p>
          <a:p>
            <a:pPr marL="228594" indent="-228594">
              <a:lnSpc>
                <a:spcPct val="100000"/>
              </a:lnSpc>
              <a:spcBef>
                <a:spcPts val="600"/>
              </a:spcBef>
              <a:buFont typeface="Arial" panose="020B0604020202020204" pitchFamily="34" charset="0"/>
              <a:buChar char="•"/>
            </a:pPr>
            <a:r>
              <a:rPr lang="en-US" sz="2000" dirty="0">
                <a:solidFill>
                  <a:srgbClr val="0C377B"/>
                </a:solidFill>
              </a:rPr>
              <a:t>Duration: 4+ years (2024 - )</a:t>
            </a:r>
          </a:p>
          <a:p>
            <a:pPr marL="228594" indent="-228594">
              <a:lnSpc>
                <a:spcPct val="100000"/>
              </a:lnSpc>
              <a:spcBef>
                <a:spcPts val="600"/>
              </a:spcBef>
              <a:buFont typeface="Arial" panose="020B0604020202020204" pitchFamily="34" charset="0"/>
              <a:buChar char="•"/>
            </a:pPr>
            <a:r>
              <a:rPr lang="en-US" sz="2000" dirty="0">
                <a:solidFill>
                  <a:srgbClr val="0C377B"/>
                </a:solidFill>
              </a:rPr>
              <a:t>Trials with 5 000 t molasse </a:t>
            </a:r>
          </a:p>
          <a:p>
            <a:pPr marL="858579" lvl="1" indent="-228594">
              <a:lnSpc>
                <a:spcPct val="100000"/>
              </a:lnSpc>
              <a:spcBef>
                <a:spcPts val="600"/>
              </a:spcBef>
              <a:buFont typeface="Arial" panose="020B0604020202020204" pitchFamily="34" charset="0"/>
              <a:buChar char="•"/>
            </a:pPr>
            <a:r>
              <a:rPr lang="en-US" sz="2000" dirty="0">
                <a:solidFill>
                  <a:srgbClr val="0C377B"/>
                </a:solidFill>
              </a:rPr>
              <a:t>Soil </a:t>
            </a:r>
            <a:r>
              <a:rPr lang="en-US" sz="2000" dirty="0" err="1">
                <a:solidFill>
                  <a:srgbClr val="0C377B"/>
                </a:solidFill>
              </a:rPr>
              <a:t>fertilisation</a:t>
            </a:r>
            <a:r>
              <a:rPr lang="en-US" sz="2000" dirty="0">
                <a:solidFill>
                  <a:srgbClr val="0C377B"/>
                </a:solidFill>
              </a:rPr>
              <a:t> process (micro-organisms, mixing with fertile soil, etc.)</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a:t>
            </a:r>
            <a:r>
              <a:rPr lang="en-US" sz="2000" dirty="0" err="1">
                <a:solidFill>
                  <a:srgbClr val="0C377B"/>
                </a:solidFill>
              </a:rPr>
              <a:t>ferilisation</a:t>
            </a:r>
            <a:r>
              <a:rPr lang="en-US" sz="2000" dirty="0">
                <a:solidFill>
                  <a:srgbClr val="0C377B"/>
                </a:solidFill>
              </a:rPr>
              <a:t> mix products</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quality managed processes</a:t>
            </a:r>
          </a:p>
          <a:p>
            <a:pPr marL="858579" lvl="1" indent="-228594">
              <a:lnSpc>
                <a:spcPct val="100000"/>
              </a:lnSpc>
              <a:spcBef>
                <a:spcPts val="600"/>
              </a:spcBef>
              <a:buFont typeface="Arial" panose="020B0604020202020204" pitchFamily="34" charset="0"/>
              <a:buChar char="•"/>
            </a:pPr>
            <a:r>
              <a:rPr lang="en-US" sz="2000" dirty="0">
                <a:solidFill>
                  <a:srgbClr val="0C377B"/>
                </a:solidFill>
              </a:rPr>
              <a:t>Experimental phase with scientific  protocol and field monitoring and control system support</a:t>
            </a:r>
          </a:p>
        </p:txBody>
      </p:sp>
      <p:pic>
        <p:nvPicPr>
          <p:cNvPr id="16" name="Picture 15">
            <a:extLst>
              <a:ext uri="{FF2B5EF4-FFF2-40B4-BE49-F238E27FC236}">
                <a16:creationId xmlns:a16="http://schemas.microsoft.com/office/drawing/2014/main" id="{1754644B-90BB-E10A-459E-4A6AA88B072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6045" y="996146"/>
            <a:ext cx="6490447" cy="4702458"/>
          </a:xfrm>
          <a:prstGeom prst="rect">
            <a:avLst/>
          </a:prstGeom>
        </p:spPr>
      </p:pic>
      <p:pic>
        <p:nvPicPr>
          <p:cNvPr id="17" name="Picture 16">
            <a:extLst>
              <a:ext uri="{FF2B5EF4-FFF2-40B4-BE49-F238E27FC236}">
                <a16:creationId xmlns:a16="http://schemas.microsoft.com/office/drawing/2014/main" id="{25D7B8F7-31D0-B1A0-855F-3953B0C85FB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6983" y="6203187"/>
            <a:ext cx="1441984" cy="435315"/>
          </a:xfrm>
          <a:prstGeom prst="rect">
            <a:avLst/>
          </a:prstGeom>
        </p:spPr>
      </p:pic>
      <p:pic>
        <p:nvPicPr>
          <p:cNvPr id="18" name="Picture 17">
            <a:extLst>
              <a:ext uri="{FF2B5EF4-FFF2-40B4-BE49-F238E27FC236}">
                <a16:creationId xmlns:a16="http://schemas.microsoft.com/office/drawing/2014/main" id="{DA50D06A-A5E9-BCF3-7CBC-E9D5843960E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53681" y="6124951"/>
            <a:ext cx="1276160" cy="466160"/>
          </a:xfrm>
          <a:prstGeom prst="rect">
            <a:avLst/>
          </a:prstGeom>
        </p:spPr>
      </p:pic>
      <p:pic>
        <p:nvPicPr>
          <p:cNvPr id="19" name="Picture 18">
            <a:extLst>
              <a:ext uri="{FF2B5EF4-FFF2-40B4-BE49-F238E27FC236}">
                <a16:creationId xmlns:a16="http://schemas.microsoft.com/office/drawing/2014/main" id="{69ACB472-BAFB-B0A3-6765-D37DAC4788A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04556" y="6203187"/>
            <a:ext cx="1512875" cy="333904"/>
          </a:xfrm>
          <a:prstGeom prst="rect">
            <a:avLst/>
          </a:prstGeom>
        </p:spPr>
      </p:pic>
      <p:pic>
        <p:nvPicPr>
          <p:cNvPr id="20" name="Graphic 19">
            <a:extLst>
              <a:ext uri="{FF2B5EF4-FFF2-40B4-BE49-F238E27FC236}">
                <a16:creationId xmlns:a16="http://schemas.microsoft.com/office/drawing/2014/main" id="{6BC96FB7-4B86-C141-7006-48CBBA1B46D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992145" y="6137725"/>
            <a:ext cx="915355" cy="464827"/>
          </a:xfrm>
          <a:prstGeom prst="rect">
            <a:avLst/>
          </a:prstGeom>
        </p:spPr>
      </p:pic>
      <p:pic>
        <p:nvPicPr>
          <p:cNvPr id="21" name="Picture 20">
            <a:extLst>
              <a:ext uri="{FF2B5EF4-FFF2-40B4-BE49-F238E27FC236}">
                <a16:creationId xmlns:a16="http://schemas.microsoft.com/office/drawing/2014/main" id="{183ADDF1-A394-86BB-7DA7-D922DE9BC675}"/>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082215" y="6117495"/>
            <a:ext cx="1125955" cy="505288"/>
          </a:xfrm>
          <a:prstGeom prst="rect">
            <a:avLst/>
          </a:prstGeom>
        </p:spPr>
      </p:pic>
      <p:pic>
        <p:nvPicPr>
          <p:cNvPr id="22" name="Picture 21">
            <a:extLst>
              <a:ext uri="{FF2B5EF4-FFF2-40B4-BE49-F238E27FC236}">
                <a16:creationId xmlns:a16="http://schemas.microsoft.com/office/drawing/2014/main" id="{61C212EB-DB56-CF73-BE0B-00DF2EE3C50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382884" y="6137725"/>
            <a:ext cx="1071259" cy="451488"/>
          </a:xfrm>
          <a:prstGeom prst="rect">
            <a:avLst/>
          </a:prstGeom>
        </p:spPr>
      </p:pic>
      <p:pic>
        <p:nvPicPr>
          <p:cNvPr id="23" name="Picture 22">
            <a:extLst>
              <a:ext uri="{FF2B5EF4-FFF2-40B4-BE49-F238E27FC236}">
                <a16:creationId xmlns:a16="http://schemas.microsoft.com/office/drawing/2014/main" id="{BF9961B9-BAF1-34AE-B44C-88C0CA21E38D}"/>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628857" y="6136291"/>
            <a:ext cx="1384376" cy="443480"/>
          </a:xfrm>
          <a:prstGeom prst="rect">
            <a:avLst/>
          </a:prstGeom>
        </p:spPr>
      </p:pic>
      <p:pic>
        <p:nvPicPr>
          <p:cNvPr id="28" name="Picture 27">
            <a:extLst>
              <a:ext uri="{FF2B5EF4-FFF2-40B4-BE49-F238E27FC236}">
                <a16:creationId xmlns:a16="http://schemas.microsoft.com/office/drawing/2014/main" id="{8B7B3D4F-9EA9-2F65-A6EC-0E3C8601E9C7}"/>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0187948" y="6136291"/>
            <a:ext cx="436173" cy="438307"/>
          </a:xfrm>
          <a:prstGeom prst="rect">
            <a:avLst/>
          </a:prstGeom>
        </p:spPr>
      </p:pic>
      <p:pic>
        <p:nvPicPr>
          <p:cNvPr id="29" name="Picture 28">
            <a:extLst>
              <a:ext uri="{FF2B5EF4-FFF2-40B4-BE49-F238E27FC236}">
                <a16:creationId xmlns:a16="http://schemas.microsoft.com/office/drawing/2014/main" id="{0C90A7A0-585A-FD53-CDC3-B651E3DD6874}"/>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0798836" y="6095607"/>
            <a:ext cx="512840" cy="519675"/>
          </a:xfrm>
          <a:prstGeom prst="rect">
            <a:avLst/>
          </a:prstGeom>
        </p:spPr>
      </p:pic>
    </p:spTree>
    <p:extLst>
      <p:ext uri="{BB962C8B-B14F-4D97-AF65-F5344CB8AC3E}">
        <p14:creationId xmlns:p14="http://schemas.microsoft.com/office/powerpoint/2010/main" val="37136924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7D2CAF7-4C98-8B6C-9990-910886149BB6}"/>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 y="452672"/>
            <a:ext cx="12192000" cy="640532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OpenSkyLab</a:t>
            </a:r>
            <a:r>
              <a:rPr kumimoji="0" lang="en-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status and progress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itle 4">
            <a:extLst>
              <a:ext uri="{FF2B5EF4-FFF2-40B4-BE49-F238E27FC236}">
                <a16:creationId xmlns:a16="http://schemas.microsoft.com/office/drawing/2014/main" id="{DFA64CD5-E13E-25F4-F290-80E9149AB2C1}"/>
              </a:ext>
            </a:extLst>
          </p:cNvPr>
          <p:cNvSpPr txBox="1">
            <a:spLocks/>
          </p:cNvSpPr>
          <p:nvPr/>
        </p:nvSpPr>
        <p:spPr>
          <a:xfrm>
            <a:off x="590400" y="770400"/>
            <a:ext cx="11017800" cy="10720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CH" sz="44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pic>
        <p:nvPicPr>
          <p:cNvPr id="4" name="Picture 3" descr="A dirt road with blue writing on it&#10;&#10;Description automatically generated">
            <a:extLst>
              <a:ext uri="{FF2B5EF4-FFF2-40B4-BE49-F238E27FC236}">
                <a16:creationId xmlns:a16="http://schemas.microsoft.com/office/drawing/2014/main" id="{A2ADF2B9-9936-5002-C7F1-5DFF270A92D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73727" y="2025577"/>
            <a:ext cx="4642313" cy="3481735"/>
          </a:xfrm>
          <a:prstGeom prst="rect">
            <a:avLst/>
          </a:prstGeom>
          <a:ln>
            <a:noFill/>
          </a:ln>
          <a:effectLst>
            <a:outerShdw blurRad="292100" dist="139700" dir="2700000" algn="tl" rotWithShape="0">
              <a:srgbClr val="333333">
                <a:alpha val="65000"/>
              </a:srgbClr>
            </a:outerShdw>
          </a:effectLst>
        </p:spPr>
      </p:pic>
      <p:pic>
        <p:nvPicPr>
          <p:cNvPr id="6" name="Picture 5" descr="A group of men working on a construction site&#10;&#10;Description automatically generated">
            <a:extLst>
              <a:ext uri="{FF2B5EF4-FFF2-40B4-BE49-F238E27FC236}">
                <a16:creationId xmlns:a16="http://schemas.microsoft.com/office/drawing/2014/main" id="{EEE9B5BF-18F3-119A-9916-F285FE7DE3F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2447595" y="2880115"/>
            <a:ext cx="5428144" cy="3750088"/>
          </a:xfrm>
          <a:prstGeom prst="rect">
            <a:avLst/>
          </a:prstGeom>
          <a:ln>
            <a:noFill/>
          </a:ln>
          <a:effectLst>
            <a:outerShdw blurRad="292100" dist="139700" dir="2700000" algn="tl" rotWithShape="0">
              <a:srgbClr val="333333">
                <a:alpha val="65000"/>
              </a:srgbClr>
            </a:outerShdw>
          </a:effectLst>
        </p:spPr>
      </p:pic>
      <p:pic>
        <p:nvPicPr>
          <p:cNvPr id="8" name="Picture 7" descr="A construction site with a large pile of gravel&#10;&#10;Description automatically generated">
            <a:extLst>
              <a:ext uri="{FF2B5EF4-FFF2-40B4-BE49-F238E27FC236}">
                <a16:creationId xmlns:a16="http://schemas.microsoft.com/office/drawing/2014/main" id="{FF62D0BC-C15E-5D5C-5899-7066D81D4BAD}"/>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480043" y="1714499"/>
            <a:ext cx="5345627" cy="40092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8630345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studies to document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present status of potential FCC surface site areas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Espace réservé du texte 18">
            <a:extLst>
              <a:ext uri="{FF2B5EF4-FFF2-40B4-BE49-F238E27FC236}">
                <a16:creationId xmlns:a16="http://schemas.microsoft.com/office/drawing/2014/main" id="{C39C0BB7-DC19-04BC-1EC2-CB5E3BBF542C}"/>
              </a:ext>
            </a:extLst>
          </p:cNvPr>
          <p:cNvSpPr txBox="1">
            <a:spLocks/>
          </p:cNvSpPr>
          <p:nvPr/>
        </p:nvSpPr>
        <p:spPr>
          <a:xfrm>
            <a:off x="115260" y="974623"/>
            <a:ext cx="7109708" cy="239890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Short term goals for FCC Feasibility Study:</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Establish a state of the current environmental conditions at the surface site locations based on the actual situation, complementing the map and database investigations.</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Confirm the territorial feasibility in principle.</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Support the environmental impact studies for the geotechnical and geophysical investigations (i.e. boreholes and seismic lines).</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Long term goals </a:t>
            </a:r>
            <a:r>
              <a:rPr kumimoji="0" lang="en-GB" sz="1800" b="1" i="0" u="sng" strike="noStrike" kern="1200" cap="none" spc="0" normalizeH="0" baseline="0" noProof="0" dirty="0">
                <a:ln>
                  <a:noFill/>
                </a:ln>
                <a:solidFill>
                  <a:srgbClr val="0F124A"/>
                </a:solidFill>
                <a:effectLst/>
                <a:uLnTx/>
                <a:uFillTx/>
                <a:latin typeface="Arial"/>
                <a:ea typeface="+mn-ea"/>
                <a:cs typeface="+mn-cs"/>
              </a:rPr>
              <a:t>anticipating impact assessment works</a:t>
            </a:r>
            <a:r>
              <a:rPr kumimoji="0" lang="en-GB" sz="1800" b="1" i="0" u="none" strike="noStrike" kern="1200" cap="none" spc="0" normalizeH="0" baseline="0" noProof="0" dirty="0">
                <a:ln>
                  <a:noFill/>
                </a:ln>
                <a:solidFill>
                  <a:srgbClr val="0F124A"/>
                </a:solidFill>
                <a:effectLst/>
                <a:uLnTx/>
                <a:uFillTx/>
                <a:latin typeface="Arial"/>
                <a:ea typeface="+mn-ea"/>
                <a:cs typeface="+mn-cs"/>
              </a:rPr>
              <a:t>:</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Comply with the regulatory reporting requirements </a:t>
            </a:r>
            <a:r>
              <a:rPr kumimoji="0" lang="en-GB" sz="1800" b="0" i="0" u="none" strike="noStrike" kern="1200" cap="none" spc="0" normalizeH="0" baseline="0" noProof="0" dirty="0">
                <a:ln>
                  <a:noFill/>
                </a:ln>
                <a:solidFill>
                  <a:srgbClr val="0F124A"/>
                </a:solidFill>
                <a:effectLst/>
                <a:uLnTx/>
                <a:uFillTx/>
                <a:latin typeface="Arial"/>
                <a:ea typeface="+mn-ea"/>
                <a:cs typeface="+mn-cs"/>
              </a:rPr>
              <a:t>in the frame of the authorisation process.</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Identify and </a:t>
            </a:r>
            <a:r>
              <a:rPr kumimoji="0" lang="en-GB" sz="1800" b="1" i="0" u="none" strike="noStrike" kern="1200" cap="none" spc="0" normalizeH="0" baseline="0" noProof="0" dirty="0">
                <a:ln>
                  <a:noFill/>
                </a:ln>
                <a:solidFill>
                  <a:srgbClr val="0F124A"/>
                </a:solidFill>
                <a:effectLst/>
                <a:uLnTx/>
                <a:uFillTx/>
                <a:latin typeface="Arial"/>
                <a:ea typeface="+mn-ea"/>
                <a:cs typeface="+mn-cs"/>
              </a:rPr>
              <a:t>document the environmental stakes exhaustively</a:t>
            </a:r>
            <a:r>
              <a:rPr kumimoji="0" lang="en-GB" sz="1800" b="0" i="0" u="none" strike="noStrike" kern="1200" cap="none" spc="0" normalizeH="0" baseline="0" noProof="0" dirty="0">
                <a:ln>
                  <a:noFill/>
                </a:ln>
                <a:solidFill>
                  <a:srgbClr val="0F124A"/>
                </a:solidFill>
                <a:effectLst/>
                <a:uLnTx/>
                <a:uFillTx/>
                <a:latin typeface="Arial"/>
                <a:ea typeface="+mn-ea"/>
                <a:cs typeface="+mn-cs"/>
              </a:rPr>
              <a:t>.</a:t>
            </a:r>
          </a:p>
        </p:txBody>
      </p:sp>
      <p:pic>
        <p:nvPicPr>
          <p:cNvPr id="8" name="Picture 7" descr="A map of a city&#10;&#10;Description automatically generated">
            <a:extLst>
              <a:ext uri="{FF2B5EF4-FFF2-40B4-BE49-F238E27FC236}">
                <a16:creationId xmlns:a16="http://schemas.microsoft.com/office/drawing/2014/main" id="{0E404002-285D-E064-A0EB-6956130288B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109012" y="905058"/>
            <a:ext cx="4922915" cy="5826324"/>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00E47EC4-C4C2-9A8C-9F6F-C925FEC2C7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16367" y="770698"/>
            <a:ext cx="3360373" cy="1581815"/>
          </a:xfrm>
          <a:prstGeom prst="rect">
            <a:avLst/>
          </a:prstGeom>
          <a:ln>
            <a:noFill/>
          </a:ln>
          <a:effectLst>
            <a:outerShdw blurRad="292100" dist="139700" dir="2700000" algn="tl" rotWithShape="0">
              <a:srgbClr val="333333">
                <a:alpha val="65000"/>
              </a:srgbClr>
            </a:outerShdw>
          </a:effectLst>
        </p:spPr>
      </p:pic>
      <p:sp>
        <p:nvSpPr>
          <p:cNvPr id="2" name="Rectangle 1">
            <a:extLst>
              <a:ext uri="{FF2B5EF4-FFF2-40B4-BE49-F238E27FC236}">
                <a16:creationId xmlns:a16="http://schemas.microsoft.com/office/drawing/2014/main" id="{A0ABBB35-0801-A3ED-9AC9-2ECC382356C2}"/>
              </a:ext>
            </a:extLst>
          </p:cNvPr>
          <p:cNvSpPr/>
          <p:nvPr/>
        </p:nvSpPr>
        <p:spPr>
          <a:xfrm>
            <a:off x="335360" y="5661248"/>
            <a:ext cx="6480720" cy="864096"/>
          </a:xfrm>
          <a:prstGeom prst="rect">
            <a:avLst/>
          </a:prstGeom>
          <a:solidFill>
            <a:srgbClr val="40C245"/>
          </a:solidFill>
          <a:ln w="12700" cap="flat" cmpd="sng" algn="ctr">
            <a:solidFill>
              <a:srgbClr val="40C245">
                <a:lumMod val="50000"/>
              </a:srgbClr>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latin typeface="Arial"/>
                <a:ea typeface="+mn-ea"/>
                <a:cs typeface="+mn-cs"/>
              </a:rPr>
              <a:t>Definition of e</a:t>
            </a:r>
            <a:r>
              <a:rPr kumimoji="0" lang="en-CH" sz="1800" b="1" i="0" u="none" strike="noStrike" kern="0" cap="none" spc="0" normalizeH="0" baseline="0" noProof="0" dirty="0" err="1">
                <a:ln>
                  <a:noFill/>
                </a:ln>
                <a:solidFill>
                  <a:srgbClr val="FFFFFF"/>
                </a:solidFill>
                <a:effectLst/>
                <a:uLnTx/>
                <a:uFillTx/>
                <a:latin typeface="Arial"/>
                <a:ea typeface="+mn-ea"/>
                <a:cs typeface="+mn-cs"/>
              </a:rPr>
              <a:t>nvironmental</a:t>
            </a:r>
            <a:r>
              <a:rPr kumimoji="0" lang="en-CH" sz="1800" b="1" i="0" u="none" strike="noStrike" kern="0" cap="none" spc="0" normalizeH="0" baseline="0" noProof="0" dirty="0">
                <a:ln>
                  <a:noFill/>
                </a:ln>
                <a:solidFill>
                  <a:srgbClr val="FFFFFF"/>
                </a:solidFill>
                <a:effectLst/>
                <a:uLnTx/>
                <a:uFillTx/>
                <a:latin typeface="Arial"/>
                <a:ea typeface="+mn-ea"/>
                <a:cs typeface="+mn-cs"/>
              </a:rPr>
              <a:t> strategy and guiding principles </a:t>
            </a:r>
            <a:r>
              <a:rPr kumimoji="0" lang="en-CH" sz="1800" b="0" i="0" u="none" strike="noStrike" kern="0" cap="none" spc="0" normalizeH="0" baseline="0" noProof="0" dirty="0">
                <a:ln>
                  <a:noFill/>
                </a:ln>
                <a:solidFill>
                  <a:srgbClr val="FFFFFF"/>
                </a:solidFill>
                <a:effectLst/>
                <a:uLnTx/>
                <a:uFillTx/>
                <a:latin typeface="Arial"/>
                <a:ea typeface="+mn-ea"/>
                <a:cs typeface="+mn-cs"/>
              </a:rPr>
              <a:t>for Ecodesign to be considered by infrastructure and equipment designers in </a:t>
            </a:r>
            <a:r>
              <a:rPr kumimoji="0" lang="en-US" sz="1800" b="0" i="0" u="none" strike="noStrike" kern="0" cap="none" spc="0" normalizeH="0" baseline="0" noProof="0" dirty="0">
                <a:ln>
                  <a:noFill/>
                </a:ln>
                <a:solidFill>
                  <a:srgbClr val="FFFFFF"/>
                </a:solidFill>
                <a:effectLst/>
                <a:uLnTx/>
                <a:uFillTx/>
                <a:latin typeface="Arial"/>
                <a:ea typeface="+mn-ea"/>
                <a:cs typeface="+mn-cs"/>
              </a:rPr>
              <a:t>technical design</a:t>
            </a:r>
            <a:r>
              <a:rPr kumimoji="0" lang="en-CH" sz="1800" b="0" i="0" u="none" strike="noStrike" kern="0" cap="none" spc="0" normalizeH="0" baseline="0" noProof="0" dirty="0">
                <a:ln>
                  <a:noFill/>
                </a:ln>
                <a:solidFill>
                  <a:srgbClr val="FFFFFF"/>
                </a:solidFill>
                <a:effectLst/>
                <a:uLnTx/>
                <a:uFillTx/>
                <a:latin typeface="Arial"/>
                <a:ea typeface="+mn-ea"/>
                <a:cs typeface="+mn-cs"/>
              </a:rPr>
              <a:t> phase. </a:t>
            </a:r>
          </a:p>
        </p:txBody>
      </p:sp>
    </p:spTree>
    <p:extLst>
      <p:ext uri="{BB962C8B-B14F-4D97-AF65-F5344CB8AC3E}">
        <p14:creationId xmlns:p14="http://schemas.microsoft.com/office/powerpoint/2010/main" val="262279564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studies around surface areas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A map of a city&#10;&#10;Description automatically generated">
            <a:extLst>
              <a:ext uri="{FF2B5EF4-FFF2-40B4-BE49-F238E27FC236}">
                <a16:creationId xmlns:a16="http://schemas.microsoft.com/office/drawing/2014/main" id="{FF95F8C2-DCD5-5717-54C7-39BE1A2C863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11399" y="909211"/>
            <a:ext cx="2867403" cy="2880320"/>
          </a:xfrm>
          <a:prstGeom prst="rect">
            <a:avLst/>
          </a:prstGeom>
        </p:spPr>
      </p:pic>
      <p:pic>
        <p:nvPicPr>
          <p:cNvPr id="3" name="Picture 2" descr="A map with a red and yellow area&#10;&#10;Description automatically generated">
            <a:extLst>
              <a:ext uri="{FF2B5EF4-FFF2-40B4-BE49-F238E27FC236}">
                <a16:creationId xmlns:a16="http://schemas.microsoft.com/office/drawing/2014/main" id="{04B542C6-44CF-7D78-A940-56E94AB6465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188435" y="907641"/>
            <a:ext cx="2880320" cy="2880320"/>
          </a:xfrm>
          <a:prstGeom prst="rect">
            <a:avLst/>
          </a:prstGeom>
        </p:spPr>
      </p:pic>
      <p:pic>
        <p:nvPicPr>
          <p:cNvPr id="4" name="Picture 3" descr="A map of a city&#10;&#10;Description automatically generated">
            <a:extLst>
              <a:ext uri="{FF2B5EF4-FFF2-40B4-BE49-F238E27FC236}">
                <a16:creationId xmlns:a16="http://schemas.microsoft.com/office/drawing/2014/main" id="{A3644848-B6C6-8B42-3618-101C35768D0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178388" y="907640"/>
            <a:ext cx="2880320" cy="2880320"/>
          </a:xfrm>
          <a:prstGeom prst="rect">
            <a:avLst/>
          </a:prstGeom>
        </p:spPr>
      </p:pic>
      <p:pic>
        <p:nvPicPr>
          <p:cNvPr id="6" name="Picture 5" descr="A map with many colored spots&#10;&#10;Description automatically generated with medium confidence">
            <a:extLst>
              <a:ext uri="{FF2B5EF4-FFF2-40B4-BE49-F238E27FC236}">
                <a16:creationId xmlns:a16="http://schemas.microsoft.com/office/drawing/2014/main" id="{A3D70D0B-8932-99D9-9DA8-3575FAFA1FC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168341" y="907640"/>
            <a:ext cx="2880320" cy="2880320"/>
          </a:xfrm>
          <a:prstGeom prst="rect">
            <a:avLst/>
          </a:prstGeom>
        </p:spPr>
      </p:pic>
      <p:pic>
        <p:nvPicPr>
          <p:cNvPr id="8" name="Picture 7" descr="A map with many colored dots&#10;&#10;Description automatically generated">
            <a:extLst>
              <a:ext uri="{FF2B5EF4-FFF2-40B4-BE49-F238E27FC236}">
                <a16:creationId xmlns:a16="http://schemas.microsoft.com/office/drawing/2014/main" id="{18D0973D-56C1-E7AB-42C0-E90EFC2A882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98481" y="3828369"/>
            <a:ext cx="2880320" cy="2880320"/>
          </a:xfrm>
          <a:prstGeom prst="rect">
            <a:avLst/>
          </a:prstGeom>
        </p:spPr>
      </p:pic>
      <p:pic>
        <p:nvPicPr>
          <p:cNvPr id="9" name="Picture 8" descr="A map with a red and yellow area&#10;&#10;Description automatically generated with medium confidence">
            <a:extLst>
              <a:ext uri="{FF2B5EF4-FFF2-40B4-BE49-F238E27FC236}">
                <a16:creationId xmlns:a16="http://schemas.microsoft.com/office/drawing/2014/main" id="{9C4CD3EF-C734-5E34-24BB-78368235354E}"/>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188435" y="3828369"/>
            <a:ext cx="2880320" cy="2880320"/>
          </a:xfrm>
          <a:prstGeom prst="rect">
            <a:avLst/>
          </a:prstGeom>
        </p:spPr>
      </p:pic>
      <p:pic>
        <p:nvPicPr>
          <p:cNvPr id="10" name="Picture 9" descr="A map of a city&#10;&#10;Description automatically generated">
            <a:extLst>
              <a:ext uri="{FF2B5EF4-FFF2-40B4-BE49-F238E27FC236}">
                <a16:creationId xmlns:a16="http://schemas.microsoft.com/office/drawing/2014/main" id="{09255BFE-5184-43BD-4809-A292B95F6F1C}"/>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178389" y="3856276"/>
            <a:ext cx="2880320" cy="2852413"/>
          </a:xfrm>
          <a:prstGeom prst="rect">
            <a:avLst/>
          </a:prstGeom>
        </p:spPr>
      </p:pic>
      <p:pic>
        <p:nvPicPr>
          <p:cNvPr id="11" name="Picture 10" descr="A map of a city&#10;&#10;Description automatically generated">
            <a:extLst>
              <a:ext uri="{FF2B5EF4-FFF2-40B4-BE49-F238E27FC236}">
                <a16:creationId xmlns:a16="http://schemas.microsoft.com/office/drawing/2014/main" id="{396762A2-FFB7-C0C1-38DB-59B04A802A8A}"/>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68341" y="3856276"/>
            <a:ext cx="2880320" cy="2852413"/>
          </a:xfrm>
          <a:prstGeom prst="rect">
            <a:avLst/>
          </a:prstGeom>
        </p:spPr>
      </p:pic>
      <p:sp>
        <p:nvSpPr>
          <p:cNvPr id="12" name="TextBox 11">
            <a:extLst>
              <a:ext uri="{FF2B5EF4-FFF2-40B4-BE49-F238E27FC236}">
                <a16:creationId xmlns:a16="http://schemas.microsoft.com/office/drawing/2014/main" id="{41C8DD6B-FE12-35C6-3CAD-05F14615F38C}"/>
              </a:ext>
            </a:extLst>
          </p:cNvPr>
          <p:cNvSpPr txBox="1"/>
          <p:nvPr/>
        </p:nvSpPr>
        <p:spPr>
          <a:xfrm>
            <a:off x="211399" y="907641"/>
            <a:ext cx="702436" cy="584775"/>
          </a:xfrm>
          <a:prstGeom prst="rect">
            <a:avLst/>
          </a:prstGeom>
          <a:no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PA</a:t>
            </a:r>
          </a:p>
        </p:txBody>
      </p:sp>
      <p:sp>
        <p:nvSpPr>
          <p:cNvPr id="13" name="TextBox 12">
            <a:extLst>
              <a:ext uri="{FF2B5EF4-FFF2-40B4-BE49-F238E27FC236}">
                <a16:creationId xmlns:a16="http://schemas.microsoft.com/office/drawing/2014/main" id="{3C334406-958B-034C-8FE9-156BB27B47CD}"/>
              </a:ext>
            </a:extLst>
          </p:cNvPr>
          <p:cNvSpPr txBox="1"/>
          <p:nvPr/>
        </p:nvSpPr>
        <p:spPr>
          <a:xfrm>
            <a:off x="3188435" y="906363"/>
            <a:ext cx="732893" cy="584775"/>
          </a:xfrm>
          <a:prstGeom prst="rect">
            <a:avLst/>
          </a:prstGeom>
          <a:no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PB</a:t>
            </a:r>
          </a:p>
        </p:txBody>
      </p:sp>
      <p:sp>
        <p:nvSpPr>
          <p:cNvPr id="14" name="TextBox 13">
            <a:extLst>
              <a:ext uri="{FF2B5EF4-FFF2-40B4-BE49-F238E27FC236}">
                <a16:creationId xmlns:a16="http://schemas.microsoft.com/office/drawing/2014/main" id="{0B99F142-2F9B-C4C2-9EC1-013CE6363978}"/>
              </a:ext>
            </a:extLst>
          </p:cNvPr>
          <p:cNvSpPr txBox="1"/>
          <p:nvPr/>
        </p:nvSpPr>
        <p:spPr>
          <a:xfrm>
            <a:off x="6172394" y="905085"/>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PD</a:t>
            </a:r>
          </a:p>
        </p:txBody>
      </p:sp>
      <p:sp>
        <p:nvSpPr>
          <p:cNvPr id="15" name="TextBox 14">
            <a:extLst>
              <a:ext uri="{FF2B5EF4-FFF2-40B4-BE49-F238E27FC236}">
                <a16:creationId xmlns:a16="http://schemas.microsoft.com/office/drawing/2014/main" id="{A9686B27-668A-5E72-F364-0425F4BB3CDE}"/>
              </a:ext>
            </a:extLst>
          </p:cNvPr>
          <p:cNvSpPr txBox="1"/>
          <p:nvPr/>
        </p:nvSpPr>
        <p:spPr>
          <a:xfrm>
            <a:off x="9179866" y="905085"/>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PF</a:t>
            </a:r>
          </a:p>
        </p:txBody>
      </p:sp>
      <p:sp>
        <p:nvSpPr>
          <p:cNvPr id="16" name="TextBox 15">
            <a:extLst>
              <a:ext uri="{FF2B5EF4-FFF2-40B4-BE49-F238E27FC236}">
                <a16:creationId xmlns:a16="http://schemas.microsoft.com/office/drawing/2014/main" id="{099A1EF9-6513-4108-43C4-FC10F0955279}"/>
              </a:ext>
            </a:extLst>
          </p:cNvPr>
          <p:cNvSpPr txBox="1"/>
          <p:nvPr/>
        </p:nvSpPr>
        <p:spPr>
          <a:xfrm>
            <a:off x="211399" y="3828369"/>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PG</a:t>
            </a:r>
          </a:p>
        </p:txBody>
      </p:sp>
      <p:sp>
        <p:nvSpPr>
          <p:cNvPr id="17" name="TextBox 16">
            <a:extLst>
              <a:ext uri="{FF2B5EF4-FFF2-40B4-BE49-F238E27FC236}">
                <a16:creationId xmlns:a16="http://schemas.microsoft.com/office/drawing/2014/main" id="{9727398B-B3B1-26B3-128D-3E86ABAFFFF0}"/>
              </a:ext>
            </a:extLst>
          </p:cNvPr>
          <p:cNvSpPr txBox="1"/>
          <p:nvPr/>
        </p:nvSpPr>
        <p:spPr>
          <a:xfrm>
            <a:off x="3188434" y="3828369"/>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PH</a:t>
            </a:r>
          </a:p>
        </p:txBody>
      </p:sp>
      <p:sp>
        <p:nvSpPr>
          <p:cNvPr id="18" name="TextBox 17">
            <a:extLst>
              <a:ext uri="{FF2B5EF4-FFF2-40B4-BE49-F238E27FC236}">
                <a16:creationId xmlns:a16="http://schemas.microsoft.com/office/drawing/2014/main" id="{44408C2B-A188-475A-B2F5-C7400282BCB1}"/>
              </a:ext>
            </a:extLst>
          </p:cNvPr>
          <p:cNvSpPr txBox="1"/>
          <p:nvPr/>
        </p:nvSpPr>
        <p:spPr>
          <a:xfrm>
            <a:off x="6172394" y="3853596"/>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PJ</a:t>
            </a:r>
          </a:p>
        </p:txBody>
      </p:sp>
      <p:sp>
        <p:nvSpPr>
          <p:cNvPr id="19" name="TextBox 18">
            <a:extLst>
              <a:ext uri="{FF2B5EF4-FFF2-40B4-BE49-F238E27FC236}">
                <a16:creationId xmlns:a16="http://schemas.microsoft.com/office/drawing/2014/main" id="{306BBFB7-17EA-DEA0-2310-1939176EC781}"/>
              </a:ext>
            </a:extLst>
          </p:cNvPr>
          <p:cNvSpPr txBox="1"/>
          <p:nvPr/>
        </p:nvSpPr>
        <p:spPr>
          <a:xfrm>
            <a:off x="9158256" y="3853596"/>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PL</a:t>
            </a:r>
          </a:p>
        </p:txBody>
      </p:sp>
      <p:sp>
        <p:nvSpPr>
          <p:cNvPr id="20" name="TextBox 19">
            <a:extLst>
              <a:ext uri="{FF2B5EF4-FFF2-40B4-BE49-F238E27FC236}">
                <a16:creationId xmlns:a16="http://schemas.microsoft.com/office/drawing/2014/main" id="{3BF08B4B-E782-0B11-025E-AEA6C989866F}"/>
              </a:ext>
            </a:extLst>
          </p:cNvPr>
          <p:cNvSpPr txBox="1"/>
          <p:nvPr/>
        </p:nvSpPr>
        <p:spPr>
          <a:xfrm>
            <a:off x="1986791" y="3410981"/>
            <a:ext cx="8404984" cy="461665"/>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H" sz="24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Total area investigated in 2023/24: </a:t>
            </a:r>
            <a:r>
              <a:rPr kumimoji="0" lang="en-CH" sz="2400" b="1"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585 ha over 4 seasons</a:t>
            </a:r>
            <a:endParaRPr kumimoji="0" lang="en-US" sz="2400" b="1" i="0" u="none" strike="noStrike" kern="1200" cap="none" spc="0" normalizeH="0" baseline="0" noProof="0" dirty="0">
              <a:ln>
                <a:noFill/>
              </a:ln>
              <a:solidFill>
                <a:srgbClr val="FFFF00"/>
              </a:solidFill>
              <a:effectLst/>
              <a:highlight>
                <a:srgbClr val="00FF00"/>
              </a:highligh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402462696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
          <p:cNvSpPr txBox="1"/>
          <p:nvPr/>
        </p:nvSpPr>
        <p:spPr>
          <a:xfrm>
            <a:off x="8176682" y="677903"/>
            <a:ext cx="3991800" cy="62061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On 15 May, RTS (Radio Télévision Suisse) broadcasted a special program celebrating CERN’s 70th anniversary and hosted at CERN’s Science Gateway.</a:t>
            </a:r>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350"/>
              <a:buFont typeface="Calibri"/>
              <a:buNone/>
            </a:pPr>
            <a:br>
              <a:rPr lang="en-US" sz="1350" b="0" i="0" u="none" strike="noStrike" cap="none">
                <a:solidFill>
                  <a:srgbClr val="0C377B"/>
                </a:solidFill>
                <a:latin typeface="Calibri"/>
                <a:ea typeface="Calibri"/>
                <a:cs typeface="Calibri"/>
                <a:sym typeface="Calibri"/>
              </a:rPr>
            </a:b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600"/>
              <a:buFont typeface="Calibri"/>
              <a:buNone/>
            </a:pPr>
            <a:r>
              <a:rPr lang="en-US" sz="1600" b="0" i="0" u="none" strike="noStrike" cap="none">
                <a:solidFill>
                  <a:srgbClr val="0C377B"/>
                </a:solidFill>
                <a:latin typeface="Calibri"/>
                <a:ea typeface="Calibri"/>
                <a:cs typeface="Calibri"/>
                <a:sym typeface="Calibri"/>
              </a:rPr>
              <a:t>The event featured a comprehensive look at </a:t>
            </a:r>
            <a:r>
              <a:rPr lang="en-US" sz="1600" b="1" i="0" u="none" strike="noStrike" cap="none">
                <a:solidFill>
                  <a:srgbClr val="0C377B"/>
                </a:solidFill>
                <a:latin typeface="Calibri"/>
                <a:ea typeface="Calibri"/>
                <a:cs typeface="Calibri"/>
                <a:sym typeface="Calibri"/>
              </a:rPr>
              <a:t>CERN's illustrious history</a:t>
            </a:r>
            <a:r>
              <a:rPr lang="en-US" sz="1600" b="0" i="0" u="none" strike="noStrike" cap="none">
                <a:solidFill>
                  <a:srgbClr val="0C377B"/>
                </a:solidFill>
                <a:latin typeface="Calibri"/>
                <a:ea typeface="Calibri"/>
                <a:cs typeface="Calibri"/>
                <a:sym typeface="Calibri"/>
              </a:rPr>
              <a:t>, </a:t>
            </a:r>
            <a:r>
              <a:rPr lang="en-US" sz="1600" b="1" i="0" u="none" strike="noStrike" cap="none">
                <a:solidFill>
                  <a:srgbClr val="0C377B"/>
                </a:solidFill>
                <a:latin typeface="Calibri"/>
                <a:ea typeface="Calibri"/>
                <a:cs typeface="Calibri"/>
                <a:sym typeface="Calibri"/>
              </a:rPr>
              <a:t>groundbreaking achievements, and future ambitions</a:t>
            </a:r>
            <a:r>
              <a:rPr lang="en-US" sz="1600" b="0" i="0" u="none" strike="noStrike" cap="none">
                <a:solidFill>
                  <a:srgbClr val="0C377B"/>
                </a:solidFill>
                <a:latin typeface="Calibri"/>
                <a:ea typeface="Calibri"/>
                <a:cs typeface="Calibri"/>
                <a:sym typeface="Calibri"/>
              </a:rPr>
              <a:t>, including the prominently featured Future Circular Collider (FCC) project with </a:t>
            </a:r>
            <a:r>
              <a:rPr lang="en-US" sz="1600" b="1" i="0" u="none" strike="noStrike" cap="none">
                <a:solidFill>
                  <a:srgbClr val="0C377B"/>
                </a:solidFill>
                <a:latin typeface="Calibri"/>
                <a:ea typeface="Calibri"/>
                <a:cs typeface="Calibri"/>
                <a:sym typeface="Calibri"/>
              </a:rPr>
              <a:t>study experts interacting with the audience. </a:t>
            </a:r>
            <a:endParaRPr/>
          </a:p>
        </p:txBody>
      </p:sp>
      <p:sp>
        <p:nvSpPr>
          <p:cNvPr id="117" name="Google Shape;117;p2"/>
          <p:cNvSpPr txBox="1"/>
          <p:nvPr/>
        </p:nvSpPr>
        <p:spPr>
          <a:xfrm>
            <a:off x="4283475" y="729575"/>
            <a:ext cx="3808800" cy="60981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La Roche-sur-Foron - Haute Savoie international fare April 27 to May 6</a:t>
            </a: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600"/>
              <a:buFont typeface="Arial"/>
              <a:buNone/>
            </a:pPr>
            <a:endParaRPr sz="160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600"/>
              <a:buFont typeface="Calibri"/>
              <a:buNone/>
            </a:pPr>
            <a:r>
              <a:rPr lang="en-US" sz="1700" b="0" i="0" u="none" strike="noStrike" cap="none">
                <a:solidFill>
                  <a:srgbClr val="0C377B"/>
                </a:solidFill>
                <a:latin typeface="Calibri"/>
                <a:ea typeface="Calibri"/>
                <a:cs typeface="Calibri"/>
                <a:sym typeface="Calibri"/>
              </a:rPr>
              <a:t>CERN’s participation in the </a:t>
            </a:r>
            <a:r>
              <a:rPr lang="en-US" sz="1700" b="1" i="0" u="none" strike="noStrike" cap="none">
                <a:solidFill>
                  <a:srgbClr val="0C377B"/>
                </a:solidFill>
                <a:latin typeface="Calibri"/>
                <a:ea typeface="Calibri"/>
                <a:cs typeface="Calibri"/>
                <a:sym typeface="Calibri"/>
              </a:rPr>
              <a:t>International Fair of Haute-Savoie/Mont Blanc</a:t>
            </a:r>
            <a:r>
              <a:rPr lang="en-US" sz="1700" b="0" i="0" u="none" strike="noStrike" cap="none">
                <a:solidFill>
                  <a:srgbClr val="0C377B"/>
                </a:solidFill>
                <a:latin typeface="Calibri"/>
                <a:ea typeface="Calibri"/>
                <a:cs typeface="Calibri"/>
                <a:sym typeface="Calibri"/>
              </a:rPr>
              <a:t>, enhanced by the valuable help of volunteers from the FCC team, resulted in meaningful </a:t>
            </a:r>
            <a:r>
              <a:rPr lang="en-US" sz="1700" b="1" i="0" u="none" strike="noStrike" cap="none">
                <a:solidFill>
                  <a:srgbClr val="0C377B"/>
                </a:solidFill>
                <a:latin typeface="Calibri"/>
                <a:ea typeface="Calibri"/>
                <a:cs typeface="Calibri"/>
                <a:sym typeface="Calibri"/>
              </a:rPr>
              <a:t>discussions with more than 2000 members of the local community</a:t>
            </a:r>
            <a:r>
              <a:rPr lang="en-US" sz="1700" b="0" i="0" u="none" strike="noStrike" cap="none">
                <a:solidFill>
                  <a:srgbClr val="0C377B"/>
                </a:solidFill>
                <a:latin typeface="Calibri"/>
                <a:ea typeface="Calibri"/>
                <a:cs typeface="Calibri"/>
                <a:sym typeface="Calibri"/>
              </a:rPr>
              <a:t> on topics ranging from the required technological advancements to sustainability measures.</a:t>
            </a:r>
            <a:endParaRPr sz="1500"/>
          </a:p>
        </p:txBody>
      </p:sp>
      <p:sp>
        <p:nvSpPr>
          <p:cNvPr id="118" name="Google Shape;118;p2"/>
          <p:cNvSpPr txBox="1"/>
          <p:nvPr/>
        </p:nvSpPr>
        <p:spPr>
          <a:xfrm>
            <a:off x="0" y="0"/>
            <a:ext cx="12192000" cy="770700"/>
          </a:xfrm>
          <a:prstGeom prst="rect">
            <a:avLst/>
          </a:prstGeom>
          <a:solidFill>
            <a:srgbClr val="0C377B"/>
          </a:solidFill>
          <a:ln>
            <a:noFill/>
          </a:ln>
        </p:spPr>
        <p:txBody>
          <a:bodyPr spcFirstLastPara="1" wrap="square" lIns="91425" tIns="0" rIns="91425" bIns="0" anchor="ctr" anchorCtr="0">
            <a:noAutofit/>
          </a:bodyPr>
          <a:lstStyle/>
          <a:p>
            <a:pPr marL="0" marR="0" lvl="0" indent="0" algn="ctr" rtl="0">
              <a:lnSpc>
                <a:spcPct val="100000"/>
              </a:lnSpc>
              <a:spcBef>
                <a:spcPts val="0"/>
              </a:spcBef>
              <a:spcAft>
                <a:spcPts val="0"/>
              </a:spcAft>
              <a:buClr>
                <a:srgbClr val="FFFF00"/>
              </a:buClr>
              <a:buSzPts val="3200"/>
              <a:buFont typeface="Calibri"/>
              <a:buNone/>
            </a:pPr>
            <a:r>
              <a:rPr lang="en-US" sz="3200" b="1" i="0" u="none" strike="noStrike" cap="none">
                <a:solidFill>
                  <a:srgbClr val="FFFF00"/>
                </a:solidFill>
                <a:latin typeface="Calibri"/>
                <a:ea typeface="Calibri"/>
                <a:cs typeface="Calibri"/>
                <a:sym typeface="Calibri"/>
              </a:rPr>
              <a:t>              Start of public information &amp; engagement sessions</a:t>
            </a:r>
            <a:endParaRPr sz="3200" b="1" i="0" u="none" strike="noStrike" cap="none">
              <a:solidFill>
                <a:srgbClr val="FFFF00"/>
              </a:solidFill>
              <a:latin typeface="Calibri"/>
              <a:ea typeface="Calibri"/>
              <a:cs typeface="Calibri"/>
              <a:sym typeface="Calibri"/>
            </a:endParaRPr>
          </a:p>
        </p:txBody>
      </p:sp>
      <p:pic>
        <p:nvPicPr>
          <p:cNvPr id="119" name="Google Shape;119;p2" descr="A picture containing icon&#10;&#10;Description automatically generated"/>
          <p:cNvPicPr preferRelativeResize="0"/>
          <p:nvPr/>
        </p:nvPicPr>
        <p:blipFill rotWithShape="1">
          <a:blip r:embed="rId3">
            <a:alphaModFix/>
          </a:blip>
          <a:srcRect/>
          <a:stretch/>
        </p:blipFill>
        <p:spPr>
          <a:xfrm>
            <a:off x="11929" y="58203"/>
            <a:ext cx="1935387" cy="654292"/>
          </a:xfrm>
          <a:prstGeom prst="rect">
            <a:avLst/>
          </a:prstGeom>
          <a:noFill/>
          <a:ln>
            <a:noFill/>
          </a:ln>
        </p:spPr>
      </p:pic>
      <p:sp>
        <p:nvSpPr>
          <p:cNvPr id="120" name="Google Shape;120;p2"/>
          <p:cNvSpPr txBox="1"/>
          <p:nvPr/>
        </p:nvSpPr>
        <p:spPr>
          <a:xfrm>
            <a:off x="162075" y="737925"/>
            <a:ext cx="3913200" cy="60522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First public information and discussion meeting at the Science Gateway on the 24th April at CERN.</a:t>
            </a: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2000"/>
              <a:buFont typeface="Calibri"/>
              <a:buNone/>
            </a:pPr>
            <a:r>
              <a:rPr lang="en-US" sz="1700">
                <a:solidFill>
                  <a:srgbClr val="0C377B"/>
                </a:solidFill>
                <a:latin typeface="Calibri"/>
                <a:ea typeface="Calibri"/>
                <a:cs typeface="Calibri"/>
                <a:sym typeface="Calibri"/>
              </a:rPr>
              <a:t>The meeting was organised for the </a:t>
            </a:r>
            <a:r>
              <a:rPr lang="en-US" sz="1700" b="1">
                <a:solidFill>
                  <a:srgbClr val="0C377B"/>
                </a:solidFill>
                <a:latin typeface="Calibri"/>
                <a:ea typeface="Calibri"/>
                <a:cs typeface="Calibri"/>
                <a:sym typeface="Calibri"/>
              </a:rPr>
              <a:t>local community of our Host States, France and Switzerland</a:t>
            </a:r>
            <a:r>
              <a:rPr lang="en-US" sz="1700">
                <a:solidFill>
                  <a:srgbClr val="0C377B"/>
                </a:solidFill>
                <a:latin typeface="Calibri"/>
                <a:ea typeface="Calibri"/>
                <a:cs typeface="Calibri"/>
                <a:sym typeface="Calibri"/>
              </a:rPr>
              <a:t>, in the Science Gateway. </a:t>
            </a:r>
            <a:br>
              <a:rPr lang="en-US" sz="1700">
                <a:solidFill>
                  <a:srgbClr val="0C377B"/>
                </a:solidFill>
                <a:latin typeface="Calibri"/>
                <a:ea typeface="Calibri"/>
                <a:cs typeface="Calibri"/>
                <a:sym typeface="Calibri"/>
              </a:rPr>
            </a:br>
            <a:br>
              <a:rPr lang="en-US" sz="1700">
                <a:solidFill>
                  <a:srgbClr val="0C377B"/>
                </a:solidFill>
                <a:latin typeface="Calibri"/>
                <a:ea typeface="Calibri"/>
                <a:cs typeface="Calibri"/>
                <a:sym typeface="Calibri"/>
              </a:rPr>
            </a:br>
            <a:r>
              <a:rPr lang="en-US" sz="1700">
                <a:solidFill>
                  <a:srgbClr val="0C377B"/>
                </a:solidFill>
                <a:latin typeface="Calibri"/>
                <a:ea typeface="Calibri"/>
                <a:cs typeface="Calibri"/>
                <a:sym typeface="Calibri"/>
              </a:rPr>
              <a:t>The </a:t>
            </a:r>
            <a:r>
              <a:rPr lang="en-US" sz="1700" b="1">
                <a:solidFill>
                  <a:srgbClr val="0C377B"/>
                </a:solidFill>
                <a:latin typeface="Calibri"/>
                <a:ea typeface="Calibri"/>
                <a:cs typeface="Calibri"/>
                <a:sym typeface="Calibri"/>
              </a:rPr>
              <a:t>"Progress of the feasibility study of the Future FCC circular collider"</a:t>
            </a:r>
            <a:r>
              <a:rPr lang="en-US" sz="1700">
                <a:solidFill>
                  <a:srgbClr val="0C377B"/>
                </a:solidFill>
                <a:latin typeface="Calibri"/>
                <a:ea typeface="Calibri"/>
                <a:cs typeface="Calibri"/>
                <a:sym typeface="Calibri"/>
              </a:rPr>
              <a:t> was followed by a discussion with the participants. </a:t>
            </a:r>
            <a:endParaRPr sz="1700">
              <a:solidFill>
                <a:srgbClr val="0C377B"/>
              </a:solidFill>
              <a:latin typeface="Calibri"/>
              <a:ea typeface="Calibri"/>
              <a:cs typeface="Calibri"/>
              <a:sym typeface="Calibri"/>
            </a:endParaRPr>
          </a:p>
        </p:txBody>
      </p:sp>
      <p:pic>
        <p:nvPicPr>
          <p:cNvPr id="121" name="Google Shape;121;p2" descr="Image"/>
          <p:cNvPicPr preferRelativeResize="0"/>
          <p:nvPr/>
        </p:nvPicPr>
        <p:blipFill rotWithShape="1">
          <a:blip r:embed="rId4">
            <a:alphaModFix/>
          </a:blip>
          <a:srcRect/>
          <a:stretch/>
        </p:blipFill>
        <p:spPr>
          <a:xfrm>
            <a:off x="162075" y="1773075"/>
            <a:ext cx="3913200" cy="2608776"/>
          </a:xfrm>
          <a:prstGeom prst="rect">
            <a:avLst/>
          </a:prstGeom>
          <a:noFill/>
          <a:ln>
            <a:noFill/>
          </a:ln>
        </p:spPr>
      </p:pic>
      <p:pic>
        <p:nvPicPr>
          <p:cNvPr id="122" name="Google Shape;122;p2" descr="Screenshot 2024-06-06 at 18.24.12.png"/>
          <p:cNvPicPr preferRelativeResize="0"/>
          <p:nvPr/>
        </p:nvPicPr>
        <p:blipFill rotWithShape="1">
          <a:blip r:embed="rId5">
            <a:alphaModFix/>
          </a:blip>
          <a:srcRect/>
          <a:stretch/>
        </p:blipFill>
        <p:spPr>
          <a:xfrm>
            <a:off x="4747305" y="1565851"/>
            <a:ext cx="2697383" cy="2732426"/>
          </a:xfrm>
          <a:prstGeom prst="rect">
            <a:avLst/>
          </a:prstGeom>
          <a:noFill/>
          <a:ln w="12700" cap="flat" cmpd="sng">
            <a:solidFill>
              <a:schemeClr val="dk1"/>
            </a:solidFill>
            <a:prstDash val="solid"/>
            <a:miter lim="400000"/>
            <a:headEnd type="none" w="sm" len="sm"/>
            <a:tailEnd type="none" w="sm" len="sm"/>
          </a:ln>
        </p:spPr>
      </p:pic>
      <p:pic>
        <p:nvPicPr>
          <p:cNvPr id="123" name="Google Shape;123;p2"/>
          <p:cNvPicPr preferRelativeResize="0"/>
          <p:nvPr/>
        </p:nvPicPr>
        <p:blipFill rotWithShape="1">
          <a:blip r:embed="rId6">
            <a:alphaModFix/>
          </a:blip>
          <a:srcRect/>
          <a:stretch/>
        </p:blipFill>
        <p:spPr>
          <a:xfrm>
            <a:off x="8183830" y="2327519"/>
            <a:ext cx="3808821" cy="278794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Commission Nationale de </a:t>
            </a:r>
            <a:r>
              <a:rPr kumimoji="0" lang="en-US"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Debat</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Public (CNDP)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mission and public information meetings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9" name="TextBox 2">
            <a:extLst>
              <a:ext uri="{FF2B5EF4-FFF2-40B4-BE49-F238E27FC236}">
                <a16:creationId xmlns:a16="http://schemas.microsoft.com/office/drawing/2014/main" id="{CEE79E39-F94C-5A10-6BB9-380F5EB2D740}"/>
              </a:ext>
            </a:extLst>
          </p:cNvPr>
          <p:cNvSpPr txBox="1"/>
          <p:nvPr/>
        </p:nvSpPr>
        <p:spPr>
          <a:xfrm>
            <a:off x="479376" y="923617"/>
            <a:ext cx="6552728" cy="5529719"/>
          </a:xfrm>
          <a:prstGeom prst="rect">
            <a:avLst/>
          </a:prstGeom>
          <a:noFill/>
        </p:spPr>
        <p:txBody>
          <a:bodyPr wrap="square" rtlCol="0">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The CNDP</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created in 1995, is an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independent French authority that ensures public participation in the definition and decision process of major projects in France,</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impacting the environment by providing a neutral and transparent framework for discussions between decision-makers and citizens.  </a:t>
            </a:r>
          </a:p>
          <a:p>
            <a:pPr marL="0" marR="0" lvl="0" indent="0" algn="l" defTabSz="914400" rtl="0" eaLnBrk="1" fontAlgn="auto" latinLnBrk="0" hangingPunct="1">
              <a:lnSpc>
                <a:spcPct val="100000"/>
              </a:lnSpc>
              <a:spcBef>
                <a:spcPts val="800"/>
              </a:spcBef>
              <a:spcAft>
                <a:spcPts val="0"/>
              </a:spcAft>
              <a:buClrTx/>
              <a:buSzTx/>
              <a:buFontTx/>
              <a:buNone/>
              <a:tabLst/>
              <a:defRPr/>
            </a:pPr>
            <a:endPar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July 2, 2024, the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CERN DG requested the CNDP to undertake an advisory mission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public participation for the FCC. On July 3, the president of the CNDP appointed two guarantors to:  </a:t>
            </a:r>
          </a:p>
          <a:p>
            <a:pPr marL="0" marR="0" lvl="0" indent="0" algn="l" defTabSz="914400" rtl="0" eaLnBrk="1" fontAlgn="auto" latinLnBrk="0" hangingPunct="1">
              <a:lnSpc>
                <a:spcPct val="100000"/>
              </a:lnSpc>
              <a:spcBef>
                <a:spcPts val="800"/>
              </a:spcBef>
              <a:spcAft>
                <a:spcPts val="0"/>
              </a:spcAft>
              <a:buClrTx/>
              <a:buSzTx/>
              <a:buFontTx/>
              <a:buNone/>
              <a:tabLst/>
              <a:defRPr/>
            </a:pPr>
            <a:endPar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Assist CERN in preparing the first information meetings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the ongoing studies in the region.  </a:t>
            </a:r>
          </a:p>
          <a:p>
            <a:pPr marL="285750" marR="0" lvl="0" indent="-285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Provide non-binding advice to CERN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the next steps for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public participation regarding the FCC</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a:t>
            </a:r>
          </a:p>
        </p:txBody>
      </p:sp>
      <p:pic>
        <p:nvPicPr>
          <p:cNvPr id="10" name="Picture 9">
            <a:extLst>
              <a:ext uri="{FF2B5EF4-FFF2-40B4-BE49-F238E27FC236}">
                <a16:creationId xmlns:a16="http://schemas.microsoft.com/office/drawing/2014/main" id="{DAC400C1-B3C2-4B2C-1780-E258FD47C990}"/>
              </a:ext>
            </a:extLst>
          </p:cNvPr>
          <p:cNvPicPr>
            <a:picLocks noChangeAspect="1"/>
          </p:cNvPicPr>
          <p:nvPr/>
        </p:nvPicPr>
        <p:blipFill>
          <a:blip r:embed="rId4"/>
          <a:stretch>
            <a:fillRect/>
          </a:stretch>
        </p:blipFill>
        <p:spPr>
          <a:xfrm>
            <a:off x="7495363" y="908720"/>
            <a:ext cx="4577301" cy="5544616"/>
          </a:xfrm>
          <a:prstGeom prst="rect">
            <a:avLst/>
          </a:prstGeom>
          <a:ln w="12700">
            <a:solidFill>
              <a:schemeClr val="tx1"/>
            </a:solidFill>
          </a:ln>
        </p:spPr>
      </p:pic>
      <p:sp>
        <p:nvSpPr>
          <p:cNvPr id="12" name="ZoneTexte 7">
            <a:extLst>
              <a:ext uri="{FF2B5EF4-FFF2-40B4-BE49-F238E27FC236}">
                <a16:creationId xmlns:a16="http://schemas.microsoft.com/office/drawing/2014/main" id="{6C7B7700-E25F-0C37-26CF-68A8A30715D1}"/>
              </a:ext>
            </a:extLst>
          </p:cNvPr>
          <p:cNvSpPr txBox="1"/>
          <p:nvPr/>
        </p:nvSpPr>
        <p:spPr>
          <a:xfrm>
            <a:off x="8616280" y="6526483"/>
            <a:ext cx="3067813" cy="307777"/>
          </a:xfrm>
          <a:prstGeom prst="rect">
            <a:avLst/>
          </a:prstGeom>
          <a:noFill/>
        </p:spPr>
        <p:txBody>
          <a:bodyPr wrap="square">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webkit-standard"/>
                <a:ea typeface="+mn-ea"/>
                <a:cs typeface="+mn-cs"/>
              </a:rPr>
              <a:t>CNDP </a:t>
            </a:r>
            <a:r>
              <a:rPr kumimoji="0" lang="fr-FR" sz="1400" b="0" i="0" u="none" strike="noStrike" kern="1200" cap="none" spc="0" normalizeH="0" baseline="0" noProof="0" dirty="0" err="1">
                <a:ln>
                  <a:noFill/>
                </a:ln>
                <a:solidFill>
                  <a:srgbClr val="000000"/>
                </a:solidFill>
                <a:effectLst/>
                <a:uLnTx/>
                <a:uFillTx/>
                <a:latin typeface="-webkit-standard"/>
                <a:ea typeface="+mn-ea"/>
                <a:cs typeface="+mn-cs"/>
              </a:rPr>
              <a:t>decision</a:t>
            </a:r>
            <a:r>
              <a:rPr kumimoji="0" lang="fr-FR" sz="1400" b="0" i="0" u="none" strike="noStrike" kern="1200" cap="none" spc="0" normalizeH="0" baseline="0" noProof="0" dirty="0">
                <a:ln>
                  <a:noFill/>
                </a:ln>
                <a:solidFill>
                  <a:srgbClr val="000000"/>
                </a:solidFill>
                <a:effectLst/>
                <a:uLnTx/>
                <a:uFillTx/>
                <a:latin typeface="-webkit-standard"/>
                <a:ea typeface="+mn-ea"/>
                <a:cs typeface="+mn-cs"/>
              </a:rPr>
              <a:t> for the Advisory Mission</a:t>
            </a:r>
          </a:p>
        </p:txBody>
      </p:sp>
    </p:spTree>
    <p:extLst>
      <p:ext uri="{BB962C8B-B14F-4D97-AF65-F5344CB8AC3E}">
        <p14:creationId xmlns:p14="http://schemas.microsoft.com/office/powerpoint/2010/main" val="305356305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40E1BE9-F121-4013-B74E-7FB8938F1983}"/>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marR="0" lvl="0" indent="0" algn="ctr" defTabSz="457200" fontAlgn="auto">
              <a:lnSpc>
                <a:spcPct val="100000"/>
              </a:lnSpc>
              <a:spcBef>
                <a:spcPct val="0"/>
              </a:spcBef>
              <a:spcAft>
                <a:spcPts val="0"/>
              </a:spcAft>
              <a:buClrTx/>
              <a:buSzTx/>
              <a:buFontTx/>
              <a:buNone/>
              <a:tabLst/>
              <a:defRPr kumimoji="0" sz="4000" b="1" i="0" u="none" strike="noStrike" kern="0" cap="none" spc="0" normalizeH="0" baseline="0">
                <a:ln>
                  <a:noFill/>
                </a:ln>
                <a:solidFill>
                  <a:srgbClr val="FFFF00"/>
                </a:solidFill>
                <a:effectLst/>
                <a:uLnTx/>
                <a:uFillTx/>
                <a:latin typeface="Arial" panose="020B0604020202020204" pitchFamily="34" charset="0"/>
                <a:ea typeface="+mj-ea"/>
                <a:cs typeface="Arial" panose="020B0604020202020204"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a:t>
            </a:r>
            <a:r>
              <a:rPr kumimoji="0" lang="en-US" sz="2800" b="1" i="0" u="none" strike="noStrike" kern="0" cap="none" spc="0" normalizeH="0" baseline="0" noProof="0" dirty="0">
                <a:ln>
                  <a:noFill/>
                </a:ln>
                <a:solidFill>
                  <a:srgbClr val="FFFF00"/>
                </a:solidFill>
                <a:effectLst/>
                <a:uLnTx/>
                <a:uFillTx/>
                <a:latin typeface="Arial"/>
                <a:ea typeface="+mj-ea"/>
                <a:cs typeface="+mj-cs"/>
              </a:rPr>
              <a:t>FCC-</a:t>
            </a:r>
            <a:r>
              <a:rPr kumimoji="0" lang="en-US" sz="2800" b="1" i="0" u="none" strike="noStrike" kern="0" cap="none" spc="0" normalizeH="0" baseline="0" noProof="0" dirty="0" err="1">
                <a:ln>
                  <a:noFill/>
                </a:ln>
                <a:solidFill>
                  <a:srgbClr val="FFFF00"/>
                </a:solidFill>
                <a:effectLst/>
                <a:uLnTx/>
                <a:uFillTx/>
                <a:latin typeface="Arial"/>
                <a:ea typeface="+mj-ea"/>
                <a:cs typeface="+mj-cs"/>
              </a:rPr>
              <a:t>ee</a:t>
            </a:r>
            <a:r>
              <a:rPr kumimoji="0" lang="en-US" sz="2800" b="1" i="0" u="none" strike="noStrike" kern="0" cap="none" spc="0" normalizeH="0" baseline="0" noProof="0" dirty="0">
                <a:ln>
                  <a:noFill/>
                </a:ln>
                <a:solidFill>
                  <a:srgbClr val="FFFF00"/>
                </a:solidFill>
                <a:effectLst/>
                <a:uLnTx/>
                <a:uFillTx/>
                <a:latin typeface="Arial"/>
                <a:ea typeface="+mj-ea"/>
                <a:cs typeface="+mj-cs"/>
              </a:rPr>
              <a:t> basic design choices</a:t>
            </a:r>
            <a:endParaRPr kumimoji="0" lang="en-GB" altLang="en-GB"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0B7A4B7D-ED83-4777-ABFE-BD43BEB1B9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sp>
        <p:nvSpPr>
          <p:cNvPr id="2" name="TextBox 1">
            <a:extLst>
              <a:ext uri="{FF2B5EF4-FFF2-40B4-BE49-F238E27FC236}">
                <a16:creationId xmlns:a16="http://schemas.microsoft.com/office/drawing/2014/main" id="{32641A66-E758-7228-147C-950DA84449D6}"/>
              </a:ext>
            </a:extLst>
          </p:cNvPr>
          <p:cNvSpPr txBox="1"/>
          <p:nvPr/>
        </p:nvSpPr>
        <p:spPr>
          <a:xfrm>
            <a:off x="10666894" y="831202"/>
            <a:ext cx="1313180"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highlight>
                  <a:srgbClr val="FFFF00"/>
                </a:highlight>
                <a:uLnTx/>
                <a:uFillTx/>
                <a:latin typeface="Arial"/>
                <a:ea typeface="+mn-ea"/>
                <a:cs typeface="+mn-cs"/>
              </a:rPr>
              <a:t>K. Oide,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highlight>
                  <a:srgbClr val="FFFF00"/>
                </a:highlight>
                <a:uLnTx/>
                <a:uFillTx/>
                <a:latin typeface="Arial"/>
                <a:ea typeface="+mn-ea"/>
                <a:cs typeface="+mn-cs"/>
              </a:rPr>
              <a:t>J. Gutleber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highlight>
                  <a:srgbClr val="FFFF00"/>
                </a:highlight>
                <a:uLnTx/>
                <a:uFillTx/>
                <a:latin typeface="Arial"/>
                <a:ea typeface="+mn-ea"/>
                <a:cs typeface="+mn-cs"/>
              </a:rPr>
              <a:t>et al.</a:t>
            </a:r>
          </a:p>
        </p:txBody>
      </p:sp>
      <p:pic>
        <p:nvPicPr>
          <p:cNvPr id="3" name="Picture 2" descr="Diagram, radar chart&#10;&#10;Description automatically generated">
            <a:extLst>
              <a:ext uri="{FF2B5EF4-FFF2-40B4-BE49-F238E27FC236}">
                <a16:creationId xmlns:a16="http://schemas.microsoft.com/office/drawing/2014/main" id="{E5944ADF-9464-8272-643B-28DB3D7E09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51255" y="1154367"/>
            <a:ext cx="5940745" cy="4650897"/>
          </a:xfrm>
          <a:prstGeom prst="rect">
            <a:avLst/>
          </a:prstGeom>
        </p:spPr>
      </p:pic>
      <p:sp>
        <p:nvSpPr>
          <p:cNvPr id="4" name="Content Placeholder 2">
            <a:extLst>
              <a:ext uri="{FF2B5EF4-FFF2-40B4-BE49-F238E27FC236}">
                <a16:creationId xmlns:a16="http://schemas.microsoft.com/office/drawing/2014/main" id="{C8BAEE16-2D13-F2EC-5B13-7E25C25CE9BA}"/>
              </a:ext>
            </a:extLst>
          </p:cNvPr>
          <p:cNvSpPr txBox="1">
            <a:spLocks/>
          </p:cNvSpPr>
          <p:nvPr/>
        </p:nvSpPr>
        <p:spPr>
          <a:xfrm>
            <a:off x="185551" y="1256953"/>
            <a:ext cx="6520049" cy="4752528"/>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Double ring </a:t>
            </a:r>
            <a:r>
              <a:rPr kumimoji="0" lang="en-US" sz="2200" b="0" i="0" u="none" strike="noStrike" kern="1200" cap="none" spc="0" normalizeH="0" baseline="0" noProof="0" dirty="0" err="1">
                <a:ln>
                  <a:noFill/>
                </a:ln>
                <a:solidFill>
                  <a:srgbClr val="0C377B"/>
                </a:solidFill>
                <a:effectLst/>
                <a:uLnTx/>
                <a:uFillTx/>
                <a:latin typeface="Arial"/>
                <a:ea typeface="+mn-ea"/>
                <a:cs typeface="+mn-cs"/>
              </a:rPr>
              <a:t>e+e</a:t>
            </a:r>
            <a:r>
              <a:rPr kumimoji="0" lang="en-US" sz="2200" b="0" i="0" u="none" strike="noStrike" kern="1200" cap="none" spc="0" normalizeH="0" baseline="0" noProof="0" dirty="0">
                <a:ln>
                  <a:noFill/>
                </a:ln>
                <a:solidFill>
                  <a:srgbClr val="0C377B"/>
                </a:solidFill>
                <a:effectLst/>
                <a:uLnTx/>
                <a:uFillTx/>
                <a:latin typeface="Arial"/>
                <a:ea typeface="+mn-ea"/>
                <a:cs typeface="+mn-cs"/>
              </a:rPr>
              <a:t>- collider</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Common footprint with FCC-</a:t>
            </a:r>
            <a:r>
              <a:rPr kumimoji="0" lang="en-US" sz="2200" b="1" i="0" u="none" strike="noStrike" kern="1200" cap="none" spc="0" normalizeH="0" baseline="0" noProof="0" dirty="0" err="1">
                <a:ln>
                  <a:noFill/>
                </a:ln>
                <a:solidFill>
                  <a:srgbClr val="0C377B"/>
                </a:solidFill>
                <a:effectLst/>
                <a:uLnTx/>
                <a:uFillTx/>
                <a:latin typeface="Arial"/>
                <a:ea typeface="+mn-ea"/>
                <a:cs typeface="+mn-cs"/>
              </a:rPr>
              <a:t>hh</a:t>
            </a:r>
            <a:r>
              <a:rPr kumimoji="0" lang="en-US" sz="2200" b="0" i="0" u="none" strike="noStrike" kern="1200" cap="none" spc="0" normalizeH="0" baseline="0" noProof="0" dirty="0">
                <a:ln>
                  <a:noFill/>
                </a:ln>
                <a:solidFill>
                  <a:srgbClr val="0C377B"/>
                </a:solidFill>
                <a:effectLst/>
                <a:uLnTx/>
                <a:uFillTx/>
                <a:latin typeface="Arial"/>
                <a:ea typeface="+mn-ea"/>
                <a:cs typeface="+mn-cs"/>
              </a:rPr>
              <a:t>,                               </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Asymmetric IR layout and optics </a:t>
            </a:r>
            <a:r>
              <a:rPr kumimoji="0" lang="en-US" sz="2200" b="0" i="0" u="none" strike="noStrike" kern="1200" cap="none" spc="0" normalizeH="0" baseline="0" noProof="0" dirty="0">
                <a:ln>
                  <a:noFill/>
                </a:ln>
                <a:solidFill>
                  <a:srgbClr val="0C377B"/>
                </a:solidFill>
                <a:effectLst/>
                <a:uLnTx/>
                <a:uFillTx/>
                <a:latin typeface="Arial"/>
                <a:ea typeface="+mn-ea"/>
                <a:cs typeface="+mn-cs"/>
              </a:rPr>
              <a:t>to limit synchrotron radiation towards the detector </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Perfect 4-fold </a:t>
            </a:r>
            <a:r>
              <a:rPr kumimoji="0" lang="en-US" sz="2200" b="1" i="0" u="none" strike="noStrike" kern="1200" cap="none" spc="0" normalizeH="0" baseline="0" noProof="0" dirty="0" err="1">
                <a:ln>
                  <a:noFill/>
                </a:ln>
                <a:solidFill>
                  <a:srgbClr val="0C377B"/>
                </a:solidFill>
                <a:effectLst/>
                <a:uLnTx/>
                <a:uFillTx/>
                <a:latin typeface="Arial"/>
                <a:ea typeface="+mn-ea"/>
                <a:cs typeface="+mn-cs"/>
              </a:rPr>
              <a:t>superperiodicity</a:t>
            </a:r>
            <a:r>
              <a:rPr kumimoji="0" lang="en-US" sz="2200" b="1" i="0" u="none" strike="noStrike" kern="1200" cap="none" spc="0" normalizeH="0" baseline="0" noProof="0" dirty="0">
                <a:ln>
                  <a:noFill/>
                </a:ln>
                <a:solidFill>
                  <a:srgbClr val="0C377B"/>
                </a:solidFill>
                <a:effectLst/>
                <a:uLnTx/>
                <a:uFillTx/>
                <a:latin typeface="Arial"/>
                <a:ea typeface="+mn-ea"/>
                <a:cs typeface="+mn-cs"/>
              </a:rPr>
              <a:t> allowing              2 or 4 IPs; </a:t>
            </a:r>
            <a:r>
              <a:rPr kumimoji="0" lang="en-US" sz="2200" b="0" i="0" u="none" strike="noStrike" kern="1200" cap="none" spc="0" normalizeH="0" baseline="0" noProof="0" dirty="0">
                <a:ln>
                  <a:noFill/>
                </a:ln>
                <a:solidFill>
                  <a:srgbClr val="0C377B"/>
                </a:solidFill>
                <a:effectLst/>
                <a:uLnTx/>
                <a:uFillTx/>
                <a:latin typeface="Arial"/>
                <a:ea typeface="+mn-ea"/>
                <a:cs typeface="+mn-cs"/>
              </a:rPr>
              <a:t>large horizontal crossing angle           30 </a:t>
            </a:r>
            <a:r>
              <a:rPr kumimoji="0" lang="en-US" sz="2200" b="0" i="0" u="none" strike="noStrike" kern="1200" cap="none" spc="0" normalizeH="0" baseline="0" noProof="0" dirty="0" err="1">
                <a:ln>
                  <a:noFill/>
                </a:ln>
                <a:solidFill>
                  <a:srgbClr val="0C377B"/>
                </a:solidFill>
                <a:effectLst/>
                <a:uLnTx/>
                <a:uFillTx/>
                <a:latin typeface="Arial"/>
                <a:ea typeface="+mn-ea"/>
                <a:cs typeface="+mn-cs"/>
              </a:rPr>
              <a:t>mrad</a:t>
            </a:r>
            <a:r>
              <a:rPr kumimoji="0" lang="en-US" sz="2200" b="0" i="0" u="none" strike="noStrike" kern="1200" cap="none" spc="0" normalizeH="0" baseline="0" noProof="0" dirty="0">
                <a:ln>
                  <a:noFill/>
                </a:ln>
                <a:solidFill>
                  <a:srgbClr val="0C377B"/>
                </a:solidFill>
                <a:effectLst/>
                <a:uLnTx/>
                <a:uFillTx/>
                <a:latin typeface="Arial"/>
                <a:ea typeface="+mn-ea"/>
                <a:cs typeface="+mn-cs"/>
              </a:rPr>
              <a:t>, crab-waist collision optics</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Synchrotron radiation power 50 MW/beam</a:t>
            </a:r>
            <a:r>
              <a:rPr kumimoji="0" lang="en-US" sz="2200" b="0" i="0" u="none" strike="noStrike" kern="1200" cap="none" spc="0" normalizeH="0" baseline="0" noProof="0" dirty="0">
                <a:ln>
                  <a:noFill/>
                </a:ln>
                <a:solidFill>
                  <a:srgbClr val="0C377B"/>
                </a:solidFill>
                <a:effectLst/>
                <a:uLnTx/>
                <a:uFillTx/>
                <a:latin typeface="Arial"/>
                <a:ea typeface="+mn-ea"/>
                <a:cs typeface="+mn-cs"/>
              </a:rPr>
              <a:t>                  at all beam energies. </a:t>
            </a:r>
          </a:p>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2200" b="1" i="0" u="none" strike="noStrike" kern="1200" cap="none" spc="0" normalizeH="0" baseline="0" noProof="0" dirty="0">
                <a:ln>
                  <a:noFill/>
                </a:ln>
                <a:solidFill>
                  <a:srgbClr val="0C377B"/>
                </a:solidFill>
                <a:effectLst/>
                <a:uLnTx/>
                <a:uFillTx/>
                <a:latin typeface="Arial"/>
                <a:ea typeface="+mn-ea"/>
                <a:cs typeface="+mn-cs"/>
              </a:rPr>
              <a:t>Top-up injection </a:t>
            </a:r>
            <a:r>
              <a:rPr kumimoji="0" lang="en-US" sz="2200" b="0" i="0" u="none" strike="noStrike" kern="1200" cap="none" spc="0" normalizeH="0" baseline="0" noProof="0" dirty="0">
                <a:ln>
                  <a:noFill/>
                </a:ln>
                <a:solidFill>
                  <a:srgbClr val="0C377B"/>
                </a:solidFill>
                <a:effectLst/>
                <a:uLnTx/>
                <a:uFillTx/>
                <a:latin typeface="Arial"/>
                <a:ea typeface="+mn-ea"/>
                <a:cs typeface="+mn-cs"/>
              </a:rPr>
              <a:t>scheme for high luminosity Requires </a:t>
            </a:r>
            <a:r>
              <a:rPr kumimoji="0" lang="en-US" sz="2200" b="1" i="0" u="none" strike="noStrike" kern="1200" cap="none" spc="0" normalizeH="0" baseline="0" noProof="0" dirty="0">
                <a:ln>
                  <a:noFill/>
                </a:ln>
                <a:solidFill>
                  <a:srgbClr val="0C377B"/>
                </a:solidFill>
                <a:effectLst/>
                <a:uLnTx/>
                <a:uFillTx/>
                <a:latin typeface="Arial"/>
                <a:ea typeface="+mn-ea"/>
                <a:cs typeface="+mn-cs"/>
              </a:rPr>
              <a:t>booster synchrotron in collider tunnel</a:t>
            </a:r>
          </a:p>
        </p:txBody>
      </p:sp>
      <p:sp>
        <p:nvSpPr>
          <p:cNvPr id="5" name="Rectangle 4">
            <a:extLst>
              <a:ext uri="{FF2B5EF4-FFF2-40B4-BE49-F238E27FC236}">
                <a16:creationId xmlns:a16="http://schemas.microsoft.com/office/drawing/2014/main" id="{66301741-39A5-3174-366C-B4EB3BEBF6AF}"/>
              </a:ext>
            </a:extLst>
          </p:cNvPr>
          <p:cNvSpPr/>
          <p:nvPr/>
        </p:nvSpPr>
        <p:spPr>
          <a:xfrm>
            <a:off x="776375" y="6253720"/>
            <a:ext cx="2423160" cy="551234"/>
          </a:xfrm>
          <a:prstGeom prst="rect">
            <a:avLst/>
          </a:prstGeom>
          <a:solidFill>
            <a:srgbClr val="0C37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FCC Integrated Program</a:t>
            </a:r>
          </a:p>
          <a:p>
            <a:pPr algn="ctr"/>
            <a:r>
              <a:rPr lang="en-US" sz="1400" dirty="0"/>
              <a:t>IAS 2025</a:t>
            </a:r>
          </a:p>
        </p:txBody>
      </p:sp>
    </p:spTree>
    <p:extLst>
      <p:ext uri="{BB962C8B-B14F-4D97-AF65-F5344CB8AC3E}">
        <p14:creationId xmlns:p14="http://schemas.microsoft.com/office/powerpoint/2010/main" val="12553265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689FE05-AC83-7A98-48DE-4643B206090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6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main machine parameters</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71355B0D-9B94-BCAD-7672-9E76B0234D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CCD1CF3C-1D5D-9EF9-DAC8-C7D188D76933}"/>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F. Gianotti</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FFE4D0B2-9BDF-BACE-34F3-A17F304BEAE2}"/>
              </a:ext>
            </a:extLst>
          </p:cNvPr>
          <p:cNvGrpSpPr/>
          <p:nvPr/>
        </p:nvGrpSpPr>
        <p:grpSpPr>
          <a:xfrm>
            <a:off x="3463367" y="5027616"/>
            <a:ext cx="5302129" cy="649583"/>
            <a:chOff x="3679391" y="5178943"/>
            <a:chExt cx="5302129" cy="661710"/>
          </a:xfrm>
        </p:grpSpPr>
        <p:sp>
          <p:nvSpPr>
            <p:cNvPr id="19" name="TextBox 18">
              <a:extLst>
                <a:ext uri="{FF2B5EF4-FFF2-40B4-BE49-F238E27FC236}">
                  <a16:creationId xmlns:a16="http://schemas.microsoft.com/office/drawing/2014/main" id="{40669EC7-B025-C705-9CDC-93F6A3CAC7AB}"/>
                </a:ext>
              </a:extLst>
            </p:cNvPr>
            <p:cNvSpPr txBox="1"/>
            <p:nvPr/>
          </p:nvSpPr>
          <p:spPr>
            <a:xfrm>
              <a:off x="6337178" y="5178943"/>
              <a:ext cx="1037143" cy="438932"/>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3 years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a:t>
              </a:r>
              <a:r>
                <a:rPr kumimoji="0" lang="en-US" sz="1400" b="0" i="0" u="none" strike="noStrike" kern="1200" cap="none" spc="0" normalizeH="0" baseline="0" noProof="0" dirty="0">
                  <a:ln>
                    <a:noFill/>
                  </a:ln>
                  <a:solidFill>
                    <a:srgbClr val="FFFFFF"/>
                  </a:solidFill>
                  <a:effectLst/>
                  <a:uLnTx/>
                  <a:uFillTx/>
                  <a:latin typeface="Arial"/>
                  <a:ea typeface="+mn-ea"/>
                  <a:cs typeface="+mn-cs"/>
                </a:rPr>
                <a:t>&gt; </a:t>
              </a:r>
              <a:r>
                <a:rPr kumimoji="0" lang="en-CH" sz="1400" b="0" i="0" u="none" strike="noStrike" kern="1200" cap="none" spc="0" normalizeH="0" baseline="0" noProof="0" dirty="0">
                  <a:ln>
                    <a:noFill/>
                  </a:ln>
                  <a:solidFill>
                    <a:srgbClr val="FFFFFF"/>
                  </a:solidFill>
                  <a:effectLst/>
                  <a:uLnTx/>
                  <a:uFillTx/>
                  <a:latin typeface="Arial"/>
                  <a:ea typeface="+mn-ea"/>
                  <a:cs typeface="+mn-cs"/>
                </a:rPr>
                <a:t>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H </a:t>
              </a:r>
            </a:p>
          </p:txBody>
        </p:sp>
        <p:sp>
          <p:nvSpPr>
            <p:cNvPr id="24" name="TextBox 23">
              <a:extLst>
                <a:ext uri="{FF2B5EF4-FFF2-40B4-BE49-F238E27FC236}">
                  <a16:creationId xmlns:a16="http://schemas.microsoft.com/office/drawing/2014/main" id="{D61C92B9-681B-F233-7840-D47D7B051037}"/>
                </a:ext>
              </a:extLst>
            </p:cNvPr>
            <p:cNvSpPr txBox="1"/>
            <p:nvPr/>
          </p:nvSpPr>
          <p:spPr>
            <a:xfrm>
              <a:off x="7649845" y="5188154"/>
              <a:ext cx="1331675" cy="438931"/>
            </a:xfrm>
            <a:prstGeom prst="rect">
              <a:avLst/>
            </a:prstGeom>
            <a:solidFill>
              <a:srgbClr val="C00000"/>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tt pairs </a:t>
              </a:r>
            </a:p>
          </p:txBody>
        </p:sp>
        <p:sp>
          <p:nvSpPr>
            <p:cNvPr id="25" name="TextBox 24">
              <a:extLst>
                <a:ext uri="{FF2B5EF4-FFF2-40B4-BE49-F238E27FC236}">
                  <a16:creationId xmlns:a16="http://schemas.microsoft.com/office/drawing/2014/main" id="{BB4354B8-7CF4-6132-CFCD-08A1518ECDA4}"/>
                </a:ext>
              </a:extLst>
            </p:cNvPr>
            <p:cNvSpPr txBox="1"/>
            <p:nvPr/>
          </p:nvSpPr>
          <p:spPr>
            <a:xfrm>
              <a:off x="5064362" y="5194322"/>
              <a:ext cx="908903"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&gt;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8</a:t>
              </a:r>
              <a:r>
                <a:rPr kumimoji="0" lang="en-CH" sz="1400" b="0" i="0" u="none" strike="noStrike" kern="1200" cap="none" spc="0" normalizeH="0" baseline="0" noProof="0" dirty="0">
                  <a:ln>
                    <a:noFill/>
                  </a:ln>
                  <a:solidFill>
                    <a:srgbClr val="FFFFFF"/>
                  </a:solidFill>
                  <a:effectLst/>
                  <a:uLnTx/>
                  <a:uFillTx/>
                  <a:latin typeface="Arial"/>
                  <a:ea typeface="+mn-ea"/>
                  <a:cs typeface="+mn-cs"/>
                </a:rPr>
                <a:t> WW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4</a:t>
              </a:r>
            </a:p>
          </p:txBody>
        </p:sp>
        <p:sp>
          <p:nvSpPr>
            <p:cNvPr id="26" name="TextBox 25">
              <a:extLst>
                <a:ext uri="{FF2B5EF4-FFF2-40B4-BE49-F238E27FC236}">
                  <a16:creationId xmlns:a16="http://schemas.microsoft.com/office/drawing/2014/main" id="{7131900C-F7E9-9397-843C-10587409B488}"/>
                </a:ext>
              </a:extLst>
            </p:cNvPr>
            <p:cNvSpPr txBox="1"/>
            <p:nvPr/>
          </p:nvSpPr>
          <p:spPr>
            <a:xfrm>
              <a:off x="3679391" y="5189128"/>
              <a:ext cx="880049" cy="646330"/>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5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12</a:t>
              </a:r>
              <a:r>
                <a:rPr kumimoji="0" lang="en-CH" sz="1400" b="0" i="0" u="none" strike="noStrike" kern="1200" cap="none" spc="0" normalizeH="0" baseline="0" noProof="0" dirty="0">
                  <a:ln>
                    <a:noFill/>
                  </a:ln>
                  <a:solidFill>
                    <a:srgbClr val="FFFFFF"/>
                  </a:solidFill>
                  <a:effectLst/>
                  <a:uLnTx/>
                  <a:uFillTx/>
                  <a:latin typeface="Arial"/>
                  <a:ea typeface="+mn-ea"/>
                  <a:cs typeface="+mn-cs"/>
                </a:rPr>
                <a:t> 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5</a:t>
              </a:r>
            </a:p>
          </p:txBody>
        </p:sp>
      </p:grpSp>
      <p:sp>
        <p:nvSpPr>
          <p:cNvPr id="28" name="TextBox 27">
            <a:extLst>
              <a:ext uri="{FF2B5EF4-FFF2-40B4-BE49-F238E27FC236}">
                <a16:creationId xmlns:a16="http://schemas.microsoft.com/office/drawing/2014/main" id="{9BDA0AEE-0D8D-88CC-0FB1-8E22E2130FF5}"/>
              </a:ext>
            </a:extLst>
          </p:cNvPr>
          <p:cNvSpPr txBox="1"/>
          <p:nvPr/>
        </p:nvSpPr>
        <p:spPr>
          <a:xfrm>
            <a:off x="60855" y="5712480"/>
            <a:ext cx="7647927" cy="1154162"/>
          </a:xfrm>
          <a:prstGeom prst="rect">
            <a:avLst/>
          </a:prstGeom>
          <a:noFill/>
        </p:spPr>
        <p:txBody>
          <a:bodyPr wrap="non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GB" sz="1500" b="0" i="0" u="none" strike="noStrike" kern="1200" cap="none" spc="0" normalizeH="0" baseline="0" noProof="0" dirty="0">
                <a:ln>
                  <a:noFill/>
                </a:ln>
                <a:solidFill>
                  <a:srgbClr val="0432FF"/>
                </a:solidFill>
                <a:effectLst/>
                <a:uLnTx/>
                <a:uFillTx/>
                <a:latin typeface="Arial"/>
                <a:ea typeface="+mn-ea"/>
                <a:cs typeface="+mn-cs"/>
              </a:rPr>
              <a:t>x</a:t>
            </a:r>
            <a:r>
              <a:rPr kumimoji="0" lang="en-CH" sz="1500" b="0" i="0" u="none" strike="noStrike" kern="1200" cap="none" spc="0" normalizeH="0" baseline="0" noProof="0">
                <a:ln>
                  <a:noFill/>
                </a:ln>
                <a:solidFill>
                  <a:srgbClr val="0432FF"/>
                </a:solidFill>
                <a:effectLst/>
                <a:uLnTx/>
                <a:uFillTx/>
                <a:latin typeface="Arial"/>
                <a:ea typeface="+mn-ea"/>
                <a:cs typeface="+mn-cs"/>
              </a:rPr>
              <a:t> 100 </a:t>
            </a:r>
            <a:r>
              <a:rPr kumimoji="0" lang="en-CH" sz="1500" b="0" i="0" u="none" strike="noStrike" kern="1200" cap="none" spc="0" normalizeH="0" baseline="0" noProof="0" dirty="0">
                <a:ln>
                  <a:noFill/>
                </a:ln>
                <a:solidFill>
                  <a:srgbClr val="0432FF"/>
                </a:solidFill>
                <a:effectLst/>
                <a:uLnTx/>
                <a:uFillTx/>
                <a:latin typeface="Arial"/>
                <a:ea typeface="+mn-ea"/>
                <a:cs typeface="+mn-cs"/>
              </a:rPr>
              <a:t>improvements on all EW observables</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up to x 10 improvement on Higgs coupling </a:t>
            </a:r>
            <a:r>
              <a:rPr kumimoji="0" lang="en-CH" sz="1400" b="0" i="0" u="none" strike="noStrike" kern="1200" cap="none" spc="0" normalizeH="0" baseline="0" noProof="0" dirty="0">
                <a:ln>
                  <a:noFill/>
                </a:ln>
                <a:solidFill>
                  <a:srgbClr val="0000FF"/>
                </a:solidFill>
                <a:effectLst/>
                <a:uLnTx/>
                <a:uFillTx/>
                <a:latin typeface="Arial"/>
                <a:ea typeface="+mn-ea"/>
                <a:cs typeface="+mn-cs"/>
              </a:rPr>
              <a:t>(model-indep.) </a:t>
            </a:r>
            <a:r>
              <a:rPr kumimoji="0" lang="en-CH" sz="1500" b="0" i="0" u="none" strike="noStrike" kern="1200" cap="none" spc="0" normalizeH="0" baseline="0" noProof="0" dirty="0">
                <a:ln>
                  <a:noFill/>
                </a:ln>
                <a:solidFill>
                  <a:srgbClr val="0432FF"/>
                </a:solidFill>
                <a:effectLst/>
                <a:uLnTx/>
                <a:uFillTx/>
                <a:latin typeface="Arial"/>
                <a:ea typeface="+mn-ea"/>
                <a:cs typeface="+mn-cs"/>
              </a:rPr>
              <a:t>measurements over HL-LHC</a:t>
            </a:r>
            <a:r>
              <a:rPr kumimoji="0" lang="en-CH" sz="1500" b="0" i="0" u="none" strike="noStrike" kern="1200" cap="none" spc="0" normalizeH="0" baseline="0" noProof="0" dirty="0">
                <a:ln>
                  <a:noFill/>
                </a:ln>
                <a:solidFill>
                  <a:srgbClr val="0F124A"/>
                </a:solidFill>
                <a:effectLst/>
                <a:uLnTx/>
                <a:uFillTx/>
                <a:latin typeface="Arial"/>
                <a:ea typeface="+mn-ea"/>
                <a:cs typeface="+mn-cs"/>
              </a:rPr>
              <a:t> </a:t>
            </a: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x10 Belle II statistics for b, c, τ </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indirect discovery potential up to </a:t>
            </a:r>
            <a:r>
              <a:rPr kumimoji="0" lang="en-CH" sz="1500" b="0" i="0" u="none" strike="noStrike" kern="1200" cap="none" spc="0" normalizeH="0" baseline="0" noProof="0">
                <a:ln>
                  <a:noFill/>
                </a:ln>
                <a:solidFill>
                  <a:srgbClr val="0432FF"/>
                </a:solidFill>
                <a:effectLst/>
                <a:uLnTx/>
                <a:uFillTx/>
                <a:latin typeface="Arial"/>
                <a:ea typeface="+mn-ea"/>
                <a:cs typeface="+mn-cs"/>
              </a:rPr>
              <a:t>~ </a:t>
            </a:r>
            <a:r>
              <a:rPr kumimoji="0" lang="en-US" sz="1500" b="0" i="0" u="none" strike="noStrike" kern="1200" cap="none" spc="0" normalizeH="0" baseline="0" noProof="0" dirty="0">
                <a:ln>
                  <a:noFill/>
                </a:ln>
                <a:solidFill>
                  <a:srgbClr val="0432FF"/>
                </a:solidFill>
                <a:effectLst/>
                <a:uLnTx/>
                <a:uFillTx/>
                <a:latin typeface="Arial"/>
                <a:ea typeface="+mn-ea"/>
                <a:cs typeface="+mn-cs"/>
              </a:rPr>
              <a:t>10</a:t>
            </a:r>
            <a:r>
              <a:rPr kumimoji="0" lang="en-CH" sz="1500" b="0" i="0" u="none" strike="noStrike" kern="1200" cap="none" spc="0" normalizeH="0" baseline="0" noProof="0">
                <a:ln>
                  <a:noFill/>
                </a:ln>
                <a:solidFill>
                  <a:srgbClr val="0432FF"/>
                </a:solidFill>
                <a:effectLst/>
                <a:uLnTx/>
                <a:uFillTx/>
                <a:latin typeface="Arial"/>
                <a:ea typeface="+mn-ea"/>
                <a:cs typeface="+mn-cs"/>
              </a:rPr>
              <a:t>0 </a:t>
            </a:r>
            <a:r>
              <a:rPr kumimoji="0" lang="en-CH" sz="1500" b="0" i="0" u="none" strike="noStrike" kern="1200" cap="none" spc="0" normalizeH="0" baseline="0" noProof="0" dirty="0">
                <a:ln>
                  <a:noFill/>
                </a:ln>
                <a:solidFill>
                  <a:srgbClr val="0432FF"/>
                </a:solidFill>
                <a:effectLst/>
                <a:uLnTx/>
                <a:uFillTx/>
                <a:latin typeface="Arial"/>
                <a:ea typeface="+mn-ea"/>
                <a:cs typeface="+mn-cs"/>
              </a:rPr>
              <a:t>TeV</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direct discovery potential for feebly-interacting particles over 5-100 GeV mass range</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p:txBody>
      </p:sp>
      <p:sp>
        <p:nvSpPr>
          <p:cNvPr id="30" name="TextBox 29">
            <a:extLst>
              <a:ext uri="{FF2B5EF4-FFF2-40B4-BE49-F238E27FC236}">
                <a16:creationId xmlns:a16="http://schemas.microsoft.com/office/drawing/2014/main" id="{42A32F0F-1677-CD7D-8314-88FD84A94F11}"/>
              </a:ext>
            </a:extLst>
          </p:cNvPr>
          <p:cNvSpPr txBox="1"/>
          <p:nvPr/>
        </p:nvSpPr>
        <p:spPr>
          <a:xfrm>
            <a:off x="8112224" y="5688831"/>
            <a:ext cx="3746218" cy="69249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rPr>
              <a:t>Up to 4 interaction points </a:t>
            </a:r>
            <a:r>
              <a:rPr kumimoji="0" lang="en-CH" sz="1500" b="0" i="0" u="none" strike="noStrike" kern="1200" cap="none" spc="0" normalizeH="0" baseline="0" noProof="0" dirty="0">
                <a:ln>
                  <a:noFill/>
                </a:ln>
                <a:solidFill>
                  <a:srgbClr val="0000FF"/>
                </a:solidFill>
                <a:effectLst/>
                <a:uLnTx/>
                <a:uFillTx/>
                <a:latin typeface="Arial"/>
                <a:ea typeface="+mn-ea"/>
                <a:cs typeface="+mn-cs"/>
                <a:sym typeface="Wingdings" pitchFamily="2" charset="2"/>
              </a:rPr>
              <a:t></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robustness,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statistics,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p</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ossibility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f specialised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maximise physics output</a:t>
            </a:r>
            <a:endParaRPr kumimoji="0" lang="en-CH" sz="1500" b="0" i="0" u="none" strike="noStrike" kern="1200" cap="none" spc="0" normalizeH="0" baseline="0" noProof="0" dirty="0">
              <a:ln>
                <a:noFill/>
              </a:ln>
              <a:solidFill>
                <a:srgbClr val="009051"/>
              </a:solidFill>
              <a:effectLst/>
              <a:uLnTx/>
              <a:uFillTx/>
              <a:latin typeface="Arial"/>
              <a:ea typeface="+mn-ea"/>
              <a:cs typeface="+mn-cs"/>
            </a:endParaRPr>
          </a:p>
        </p:txBody>
      </p:sp>
      <p:sp>
        <p:nvSpPr>
          <p:cNvPr id="31" name="TextBox 30">
            <a:extLst>
              <a:ext uri="{FF2B5EF4-FFF2-40B4-BE49-F238E27FC236}">
                <a16:creationId xmlns:a16="http://schemas.microsoft.com/office/drawing/2014/main" id="{162AFDA8-1C86-44CC-6990-AEF5375936D9}"/>
              </a:ext>
            </a:extLst>
          </p:cNvPr>
          <p:cNvSpPr txBox="1"/>
          <p:nvPr/>
        </p:nvSpPr>
        <p:spPr>
          <a:xfrm>
            <a:off x="9064100" y="937510"/>
            <a:ext cx="2991774" cy="364715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Arial"/>
                <a:ea typeface="+mn-ea"/>
                <a:cs typeface="+mn-cs"/>
              </a:rPr>
              <a:t>Design and parameters to </a:t>
            </a:r>
            <a:r>
              <a:rPr kumimoji="0" lang="en-US" sz="1600" b="1" i="0" u="none" strike="noStrike" kern="1200" cap="none" spc="0" normalizeH="0" baseline="0" noProof="0" dirty="0" err="1">
                <a:ln>
                  <a:noFill/>
                </a:ln>
                <a:solidFill>
                  <a:srgbClr val="0000FF"/>
                </a:solidFill>
                <a:effectLst/>
                <a:uLnTx/>
                <a:uFillTx/>
                <a:latin typeface="Arial"/>
                <a:ea typeface="+mn-ea"/>
                <a:cs typeface="+mn-cs"/>
              </a:rPr>
              <a:t>maximise</a:t>
            </a:r>
            <a:r>
              <a:rPr kumimoji="0" lang="en-US" sz="1600" b="1" i="0" u="none" strike="noStrike" kern="1200" cap="none" spc="0" normalizeH="0" baseline="0" noProof="0" dirty="0">
                <a:ln>
                  <a:noFill/>
                </a:ln>
                <a:solidFill>
                  <a:srgbClr val="0000FF"/>
                </a:solidFill>
                <a:effectLst/>
                <a:uLnTx/>
                <a:uFillTx/>
                <a:latin typeface="Arial"/>
                <a:ea typeface="+mn-ea"/>
                <a:cs typeface="+mn-cs"/>
              </a:rPr>
              <a:t> luminosity </a:t>
            </a:r>
            <a:r>
              <a:rPr lang="en-US" sz="1600" b="1" dirty="0">
                <a:solidFill>
                  <a:srgbClr val="0000FF"/>
                </a:solidFill>
                <a:latin typeface="Arial"/>
              </a:rPr>
              <a:t>at all working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allow for 50 MW synchrotron radiation per beam.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Independent vacuum systems for electrons and positrons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solidFill>
                <a:srgbClr val="0000FF"/>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full energy booster ring with top-up injection, collider permanent in collision mode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graphicFrame>
        <p:nvGraphicFramePr>
          <p:cNvPr id="32" name="Table 31">
            <a:extLst>
              <a:ext uri="{FF2B5EF4-FFF2-40B4-BE49-F238E27FC236}">
                <a16:creationId xmlns:a16="http://schemas.microsoft.com/office/drawing/2014/main" id="{78F9AEE6-043C-BB34-1E2D-F50437E10BBB}"/>
              </a:ext>
            </a:extLst>
          </p:cNvPr>
          <p:cNvGraphicFramePr>
            <a:graphicFrameLocks noGrp="1"/>
          </p:cNvGraphicFramePr>
          <p:nvPr/>
        </p:nvGraphicFramePr>
        <p:xfrm>
          <a:off x="11929" y="775635"/>
          <a:ext cx="8776964" cy="4195052"/>
        </p:xfrm>
        <a:graphic>
          <a:graphicData uri="http://schemas.openxmlformats.org/drawingml/2006/table">
            <a:tbl>
              <a:tblPr firstRow="1" bandRow="1"/>
              <a:tblGrid>
                <a:gridCol w="3203086">
                  <a:extLst>
                    <a:ext uri="{9D8B030D-6E8A-4147-A177-3AD203B41FA5}">
                      <a16:colId xmlns:a16="http://schemas.microsoft.com/office/drawing/2014/main" val="20000"/>
                    </a:ext>
                  </a:extLst>
                </a:gridCol>
                <a:gridCol w="1376039">
                  <a:extLst>
                    <a:ext uri="{9D8B030D-6E8A-4147-A177-3AD203B41FA5}">
                      <a16:colId xmlns:a16="http://schemas.microsoft.com/office/drawing/2014/main" val="20001"/>
                    </a:ext>
                  </a:extLst>
                </a:gridCol>
                <a:gridCol w="1340528">
                  <a:extLst>
                    <a:ext uri="{9D8B030D-6E8A-4147-A177-3AD203B41FA5}">
                      <a16:colId xmlns:a16="http://schemas.microsoft.com/office/drawing/2014/main" val="20004"/>
                    </a:ext>
                  </a:extLst>
                </a:gridCol>
                <a:gridCol w="1455938">
                  <a:extLst>
                    <a:ext uri="{9D8B030D-6E8A-4147-A177-3AD203B41FA5}">
                      <a16:colId xmlns:a16="http://schemas.microsoft.com/office/drawing/2014/main" val="20005"/>
                    </a:ext>
                  </a:extLst>
                </a:gridCol>
                <a:gridCol w="1401373">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1283</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26.8</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5.0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1852</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300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64</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1.38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0.369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9.94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0.079/0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2.09/0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2.1/9.2</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65.4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chemeClr val="tx1"/>
                          </a:solidFill>
                          <a:latin typeface="Arial"/>
                          <a:ea typeface="+mn-ea"/>
                          <a:cs typeface="+mn-cs"/>
                        </a:rPr>
                        <a:t>0.24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3544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2.16</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0.66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590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1.36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0.0022/0.0977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0.013/0.129</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0.0108/0.130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0.065/0.136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5.57 / </a:t>
                      </a:r>
                      <a:r>
                        <a:rPr kumimoji="0" lang="en-US" sz="1050" b="1" kern="1200" dirty="0">
                          <a:solidFill>
                            <a:srgbClr val="FF0000"/>
                          </a:solidFill>
                          <a:latin typeface="Arial"/>
                          <a:ea typeface="+mn-ea"/>
                          <a:cs typeface="+mn-cs"/>
                        </a:rPr>
                        <a:t>15.6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3.46 / </a:t>
                      </a:r>
                      <a:r>
                        <a:rPr kumimoji="0" lang="de-AT" sz="1050" b="1" kern="1200" dirty="0">
                          <a:solidFill>
                            <a:srgbClr val="FF0000"/>
                          </a:solidFill>
                          <a:latin typeface="Arial"/>
                          <a:ea typeface="+mn-ea"/>
                          <a:cs typeface="+mn-cs"/>
                        </a:rPr>
                        <a:t>5.28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3.26 / </a:t>
                      </a:r>
                      <a:r>
                        <a:rPr kumimoji="0" lang="en-US" sz="1050" b="1" kern="1200" dirty="0">
                          <a:solidFill>
                            <a:srgbClr val="FF0000"/>
                          </a:solidFill>
                          <a:latin typeface="Arial"/>
                          <a:ea typeface="+mn-ea"/>
                          <a:cs typeface="+mn-cs"/>
                        </a:rPr>
                        <a:t>5.59</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1.91 / </a:t>
                      </a:r>
                      <a:r>
                        <a:rPr kumimoji="0" lang="en-US" sz="1050" b="1" kern="1200" dirty="0">
                          <a:solidFill>
                            <a:srgbClr val="FF0000"/>
                          </a:solidFill>
                          <a:latin typeface="Arial"/>
                          <a:ea typeface="+mn-ea"/>
                          <a:cs typeface="+mn-cs"/>
                        </a:rPr>
                        <a:t>2.3</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143</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7.5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1.38</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0.9</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31653210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25DBD-9242-EDB0-7074-B8330AB0387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8FB9C36-F542-3177-270E-CDFC3B79947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optics baseline &amp; further evolution(s)</a:t>
            </a:r>
          </a:p>
        </p:txBody>
      </p:sp>
      <p:pic>
        <p:nvPicPr>
          <p:cNvPr id="7" name="Picture 6" descr="A picture containing icon&#10;&#10;Description automatically generated">
            <a:extLst>
              <a:ext uri="{FF2B5EF4-FFF2-40B4-BE49-F238E27FC236}">
                <a16:creationId xmlns:a16="http://schemas.microsoft.com/office/drawing/2014/main" id="{CE7D3F82-2DE6-C763-003D-81CBB363CE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9" name="Content Placeholder 2">
            <a:extLst>
              <a:ext uri="{FF2B5EF4-FFF2-40B4-BE49-F238E27FC236}">
                <a16:creationId xmlns:a16="http://schemas.microsoft.com/office/drawing/2014/main" id="{8E05B50C-73CB-89B0-C512-5D7CCE122BDB}"/>
              </a:ext>
            </a:extLst>
          </p:cNvPr>
          <p:cNvSpPr txBox="1">
            <a:spLocks/>
          </p:cNvSpPr>
          <p:nvPr/>
        </p:nvSpPr>
        <p:spPr bwMode="auto">
          <a:xfrm>
            <a:off x="838200" y="828901"/>
            <a:ext cx="11018520" cy="57852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7" indent="-342907" algn="l" rtl="0" eaLnBrk="0" fontAlgn="base" hangingPunct="0">
              <a:spcBef>
                <a:spcPct val="20000"/>
              </a:spcBef>
              <a:spcAft>
                <a:spcPct val="0"/>
              </a:spcAft>
              <a:buClr>
                <a:schemeClr val="bg2"/>
              </a:buClr>
              <a:buSzPct val="75000"/>
              <a:buFont typeface="Wingdings" pitchFamily="19" charset="2"/>
              <a:buChar char="n"/>
              <a:defRPr sz="3200">
                <a:solidFill>
                  <a:schemeClr val="bg2"/>
                </a:solidFill>
                <a:latin typeface="+mn-lt"/>
                <a:ea typeface="ＭＳ Ｐゴシック" pitchFamily="-65" charset="-128"/>
                <a:cs typeface="ＭＳ Ｐゴシック" pitchFamily="-65" charset="-128"/>
              </a:defRPr>
            </a:lvl1pPr>
            <a:lvl2pPr marL="742965" indent="-285756" algn="l" rtl="0" eaLnBrk="0" fontAlgn="base" hangingPunct="0">
              <a:spcBef>
                <a:spcPct val="20000"/>
              </a:spcBef>
              <a:spcAft>
                <a:spcPct val="0"/>
              </a:spcAft>
              <a:buClr>
                <a:schemeClr val="accent2"/>
              </a:buClr>
              <a:buSzPct val="80000"/>
              <a:buFont typeface="Wingdings" pitchFamily="19" charset="2"/>
              <a:buChar char="¨"/>
              <a:defRPr sz="2800">
                <a:solidFill>
                  <a:schemeClr val="bg2"/>
                </a:solidFill>
                <a:latin typeface="+mn-lt"/>
                <a:ea typeface="ＭＳ Ｐゴシック" pitchFamily="-65" charset="-128"/>
              </a:defRPr>
            </a:lvl2pPr>
            <a:lvl3pPr marL="1143023" indent="-228605" algn="l" rtl="0" eaLnBrk="0" fontAlgn="base" hangingPunct="0">
              <a:spcBef>
                <a:spcPct val="20000"/>
              </a:spcBef>
              <a:spcAft>
                <a:spcPct val="0"/>
              </a:spcAft>
              <a:buClr>
                <a:schemeClr val="bg2"/>
              </a:buClr>
              <a:buSzPct val="65000"/>
              <a:buFont typeface="Wingdings" pitchFamily="19" charset="2"/>
              <a:buChar char="n"/>
              <a:defRPr sz="2400">
                <a:solidFill>
                  <a:schemeClr val="bg2"/>
                </a:solidFill>
                <a:latin typeface="+mn-lt"/>
                <a:ea typeface="ＭＳ Ｐゴシック" pitchFamily="-65" charset="-128"/>
              </a:defRPr>
            </a:lvl3pPr>
            <a:lvl4pPr marL="1600232" indent="-228605" algn="l" rtl="0" eaLnBrk="0" fontAlgn="base" hangingPunct="0">
              <a:spcBef>
                <a:spcPct val="20000"/>
              </a:spcBef>
              <a:spcAft>
                <a:spcPct val="0"/>
              </a:spcAft>
              <a:buClr>
                <a:schemeClr val="accent2"/>
              </a:buClr>
              <a:buSzPct val="70000"/>
              <a:buFont typeface="Wingdings" pitchFamily="19" charset="2"/>
              <a:buChar char="¨"/>
              <a:defRPr sz="2000">
                <a:solidFill>
                  <a:schemeClr val="bg2"/>
                </a:solidFill>
                <a:latin typeface="+mn-lt"/>
                <a:ea typeface="ＭＳ Ｐゴシック" pitchFamily="-65" charset="-128"/>
              </a:defRPr>
            </a:lvl4pPr>
            <a:lvl5pPr marL="2057441" indent="-228605" algn="l" rtl="0" eaLnBrk="0" fontAlgn="base" hangingPunct="0">
              <a:spcBef>
                <a:spcPct val="20000"/>
              </a:spcBef>
              <a:spcAft>
                <a:spcPct val="0"/>
              </a:spcAft>
              <a:buClr>
                <a:schemeClr val="bg2"/>
              </a:buClr>
              <a:buFont typeface="Wingdings" pitchFamily="19" charset="2"/>
              <a:buChar char="§"/>
              <a:defRPr sz="2000">
                <a:solidFill>
                  <a:schemeClr val="bg2"/>
                </a:solidFill>
                <a:latin typeface="+mn-lt"/>
                <a:ea typeface="ＭＳ Ｐゴシック" pitchFamily="-65" charset="-128"/>
              </a:defRPr>
            </a:lvl5pPr>
            <a:lvl6pPr marL="2514650" indent="-228605"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6pPr>
            <a:lvl7pPr marL="2971859" indent="-228605"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7pPr>
            <a:lvl8pPr marL="3429069" indent="-228605"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8pPr>
            <a:lvl9pPr marL="3886278" indent="-228605" algn="l" rtl="0" fontAlgn="base">
              <a:spcBef>
                <a:spcPct val="20000"/>
              </a:spcBef>
              <a:spcAft>
                <a:spcPct val="0"/>
              </a:spcAft>
              <a:buClr>
                <a:schemeClr val="bg2"/>
              </a:buClr>
              <a:buFont typeface="Wingdings" pitchFamily="-65" charset="2"/>
              <a:buChar char="§"/>
              <a:defRPr sz="2000">
                <a:solidFill>
                  <a:schemeClr val="bg2"/>
                </a:solidFill>
                <a:latin typeface="+mn-lt"/>
                <a:ea typeface="ＭＳ Ｐゴシック" pitchFamily="-65" charset="-128"/>
              </a:defRPr>
            </a:lvl9pPr>
          </a:lstStyle>
          <a:p>
            <a:pPr marL="171453" marR="0" lvl="0" indent="-219460" algn="l" defTabSz="914400" rtl="0" eaLnBrk="0" fontAlgn="base" latinLnBrk="0" hangingPunct="0">
              <a:lnSpc>
                <a:spcPct val="100000"/>
              </a:lnSpc>
              <a:spcBef>
                <a:spcPct val="20000"/>
              </a:spcBef>
              <a:spcAft>
                <a:spcPct val="0"/>
              </a:spcAft>
              <a:buClr>
                <a:srgbClr val="00007D"/>
              </a:buClr>
              <a:buSzPct val="75000"/>
              <a:buFont typeface="Wingdings" pitchFamily="19" charset="2"/>
              <a:buChar char="n"/>
              <a:tabLst/>
              <a:defRPr/>
            </a:pPr>
            <a:r>
              <a:rPr kumimoji="0" lang="en-US" sz="1800" b="1"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Baseline Lattice GHC (K. </a:t>
            </a:r>
            <a:r>
              <a:rPr kumimoji="0" lang="en-US" sz="1800" b="1" i="0" u="none" strike="noStrike" kern="0" cap="none" spc="0" normalizeH="0" baseline="0" noProof="0" dirty="0" err="1">
                <a:ln>
                  <a:noFill/>
                </a:ln>
                <a:solidFill>
                  <a:srgbClr val="0C377B"/>
                </a:solidFill>
                <a:effectLst/>
                <a:uLnTx/>
                <a:uFillTx/>
                <a:latin typeface="Calibri" panose="020F0502020204030204" pitchFamily="34" charset="0"/>
                <a:cs typeface="Calibri" panose="020F0502020204030204" pitchFamily="34" charset="0"/>
              </a:rPr>
              <a:t>Oide</a:t>
            </a:r>
            <a:r>
              <a:rPr kumimoji="0" lang="en-US" sz="1800" b="1"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Local correction of chromatic effects from IP in vertical plane only</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Same X-poles for crab waist and local correction of vertical</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Many incremental improvements over the last months</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Chromaticity correction in arcs with X-pole pairs (many different strengths) with p phase advance</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endPar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endParaRPr>
          </a:p>
          <a:p>
            <a:pPr marL="171453" marR="0" lvl="0" indent="-219460" algn="l" defTabSz="914400" rtl="0" eaLnBrk="0" fontAlgn="base" latinLnBrk="0" hangingPunct="0">
              <a:lnSpc>
                <a:spcPct val="100000"/>
              </a:lnSpc>
              <a:spcBef>
                <a:spcPct val="20000"/>
              </a:spcBef>
              <a:spcAft>
                <a:spcPct val="0"/>
              </a:spcAft>
              <a:buClr>
                <a:srgbClr val="00007D"/>
              </a:buClr>
              <a:buSzPct val="75000"/>
              <a:buFont typeface="Wingdings" pitchFamily="19" charset="2"/>
              <a:buChar char="n"/>
              <a:tabLst/>
              <a:defRPr/>
            </a:pPr>
            <a:r>
              <a:rPr kumimoji="0" lang="en-US" sz="1800" b="1"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Local Chromaticity Correction LCC Lattice (P. Raimondi)</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Local correction of perturbations (chromatic effects, anharmonicities …)</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Local correction of chromatic effects from IP in both planes</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Dedicated crab-waist X-poles</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Arc cells with with nested X-poles and no multiple of p phase advance between</a:t>
            </a:r>
            <a:br>
              <a:rPr kumimoji="0" lang="en-US" sz="18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br>
            <a:endParaRPr kumimoji="0" lang="en-US" sz="18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endParaRPr>
          </a:p>
          <a:p>
            <a:pPr marL="171453" marR="0" lvl="0" indent="-219460" algn="l" defTabSz="914400" rtl="0" eaLnBrk="0" fontAlgn="base" latinLnBrk="0" hangingPunct="0">
              <a:lnSpc>
                <a:spcPct val="100000"/>
              </a:lnSpc>
              <a:spcBef>
                <a:spcPct val="20000"/>
              </a:spcBef>
              <a:spcAft>
                <a:spcPct val="0"/>
              </a:spcAft>
              <a:buClr>
                <a:srgbClr val="00007D"/>
              </a:buClr>
              <a:buSzPct val="75000"/>
              <a:buFont typeface="Wingdings" pitchFamily="19" charset="2"/>
              <a:buChar char="n"/>
              <a:tabLst/>
              <a:defRPr/>
            </a:pPr>
            <a:r>
              <a:rPr kumimoji="0" lang="en-US" sz="1800" b="1"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Nested Magnet Lattice (L. van Riesen-Haupt)</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Combined function magnets to reduce dipolar field and synchrotron radiation loss</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HTS coils for flexibility – very different optics at low and high energy</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Change of geometry between high and low energy settings</a:t>
            </a:r>
          </a:p>
          <a:p>
            <a:pPr marL="342907" marR="0" lvl="0" indent="-342907" algn="l" defTabSz="914400" rtl="0" eaLnBrk="0" fontAlgn="base" latinLnBrk="0" hangingPunct="0">
              <a:lnSpc>
                <a:spcPct val="100000"/>
              </a:lnSpc>
              <a:spcBef>
                <a:spcPct val="20000"/>
              </a:spcBef>
              <a:spcAft>
                <a:spcPct val="0"/>
              </a:spcAft>
              <a:buClr>
                <a:srgbClr val="00007D"/>
              </a:buClr>
              <a:buSzPct val="75000"/>
              <a:buFont typeface="Wingdings" pitchFamily="19" charset="2"/>
              <a:buChar char="n"/>
              <a:tabLst/>
              <a:defRPr/>
            </a:pPr>
            <a:endParaRPr kumimoji="0" lang="en-US" sz="18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endParaRPr>
          </a:p>
          <a:p>
            <a:pPr marL="171453" marR="0" lvl="0" indent="-219460" algn="l" defTabSz="914400" rtl="0" eaLnBrk="0" fontAlgn="base" latinLnBrk="0" hangingPunct="0">
              <a:lnSpc>
                <a:spcPct val="100000"/>
              </a:lnSpc>
              <a:spcBef>
                <a:spcPct val="20000"/>
              </a:spcBef>
              <a:spcAft>
                <a:spcPct val="0"/>
              </a:spcAft>
              <a:buClr>
                <a:srgbClr val="00007D"/>
              </a:buClr>
              <a:buSzPct val="75000"/>
              <a:buFont typeface="Wingdings" pitchFamily="19" charset="2"/>
              <a:buChar char="n"/>
              <a:tabLst/>
              <a:defRPr/>
            </a:pPr>
            <a:r>
              <a:rPr kumimoji="0" lang="en-US" sz="1800" b="1"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Combination of different approaches to converge on lattice?</a:t>
            </a:r>
          </a:p>
          <a:p>
            <a:pPr marL="466734" marR="0" lvl="1" indent="-23336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600" b="0" i="0" u="none" strike="noStrike" kern="0" cap="none" spc="0" normalizeH="0" baseline="0" noProof="0" dirty="0">
                <a:ln>
                  <a:noFill/>
                </a:ln>
                <a:solidFill>
                  <a:srgbClr val="0C377B"/>
                </a:solidFill>
                <a:effectLst/>
                <a:uLnTx/>
                <a:uFillTx/>
                <a:latin typeface="Calibri" panose="020F0502020204030204" pitchFamily="34" charset="0"/>
                <a:cs typeface="Calibri" panose="020F0502020204030204" pitchFamily="34" charset="0"/>
              </a:rPr>
              <a:t>Speculation: arc cells proposed by P. Raimondi and GHC IR design? …</a:t>
            </a:r>
          </a:p>
        </p:txBody>
      </p:sp>
    </p:spTree>
    <p:extLst>
      <p:ext uri="{BB962C8B-B14F-4D97-AF65-F5344CB8AC3E}">
        <p14:creationId xmlns:p14="http://schemas.microsoft.com/office/powerpoint/2010/main" val="7582484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integrated program - timeline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5" descr="Diagram, timeline&#10;&#10;Description automatically generated">
            <a:extLst>
              <a:ext uri="{FF2B5EF4-FFF2-40B4-BE49-F238E27FC236}">
                <a16:creationId xmlns:a16="http://schemas.microsoft.com/office/drawing/2014/main" id="{61B935A7-96DA-A5FC-CDC4-00D93A6195F8}"/>
              </a:ext>
            </a:extLst>
          </p:cNvPr>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252" y="847414"/>
            <a:ext cx="8012417" cy="297179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9AF7F17-4558-2F7F-1F17-84DBD2D599F1}"/>
              </a:ext>
            </a:extLst>
          </p:cNvPr>
          <p:cNvCxnSpPr/>
          <p:nvPr/>
        </p:nvCxnSpPr>
        <p:spPr>
          <a:xfrm flipH="1">
            <a:off x="7248128" y="4653136"/>
            <a:ext cx="1152128" cy="0"/>
          </a:xfrm>
          <a:prstGeom prst="straightConnector1">
            <a:avLst/>
          </a:prstGeom>
          <a:noFill/>
          <a:ln w="38100" cap="flat" cmpd="sng" algn="ctr">
            <a:solidFill>
              <a:srgbClr val="2F2F2F"/>
            </a:solidFill>
            <a:prstDash val="solid"/>
            <a:miter lim="800000"/>
            <a:tailEnd type="triangle"/>
          </a:ln>
          <a:effectLst/>
        </p:spPr>
      </p:cxnSp>
      <p:sp>
        <p:nvSpPr>
          <p:cNvPr id="8" name="TextBox 7">
            <a:extLst>
              <a:ext uri="{FF2B5EF4-FFF2-40B4-BE49-F238E27FC236}">
                <a16:creationId xmlns:a16="http://schemas.microsoft.com/office/drawing/2014/main" id="{96D763F4-76AC-B679-C831-E47CBB9401B7}"/>
              </a:ext>
            </a:extLst>
          </p:cNvPr>
          <p:cNvSpPr txBox="1"/>
          <p:nvPr/>
        </p:nvSpPr>
        <p:spPr>
          <a:xfrm>
            <a:off x="8224705" y="847414"/>
            <a:ext cx="3270126" cy="692497"/>
          </a:xfrm>
          <a:prstGeom prst="rect">
            <a:avLst/>
          </a:prstGeom>
          <a:solidFill>
            <a:srgbClr val="E15E32">
              <a:lumMod val="20000"/>
              <a:lumOff val="80000"/>
            </a:srgbClr>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Note: FCC Conceptual Design Study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started in 2014</a:t>
            </a:r>
            <a:r>
              <a:rPr kumimoji="0" lang="en-GB" sz="1500" b="0" i="0" u="none" strike="noStrike" kern="0" cap="none" spc="0" normalizeH="0" baseline="0" noProof="0" dirty="0">
                <a:ln>
                  <a:noFill/>
                </a:ln>
                <a:solidFill>
                  <a:srgbClr val="2F2F2F"/>
                </a:solidFill>
                <a:effectLst/>
                <a:uLnTx/>
                <a:uFillTx/>
                <a:latin typeface="Arial"/>
                <a:ea typeface="+mn-ea"/>
                <a:cs typeface="+mn-cs"/>
              </a:rPr>
              <a:t> l</a:t>
            </a:r>
            <a:r>
              <a:rPr kumimoji="0" lang="en-CH" sz="1500" b="0" i="0" u="none" strike="noStrike" kern="0" cap="none" spc="0" normalizeH="0" baseline="0" noProof="0" dirty="0">
                <a:ln>
                  <a:noFill/>
                </a:ln>
                <a:solidFill>
                  <a:srgbClr val="2F2F2F"/>
                </a:solidFill>
                <a:effectLst/>
                <a:uLnTx/>
                <a:uFillTx/>
                <a:latin typeface="Arial"/>
                <a:ea typeface="+mn-ea"/>
                <a:cs typeface="+mn-cs"/>
              </a:rPr>
              <a:t>eading to CDR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in 2018</a:t>
            </a:r>
          </a:p>
        </p:txBody>
      </p:sp>
      <p:sp>
        <p:nvSpPr>
          <p:cNvPr id="18" name="TextBox 6">
            <a:extLst>
              <a:ext uri="{FF2B5EF4-FFF2-40B4-BE49-F238E27FC236}">
                <a16:creationId xmlns:a16="http://schemas.microsoft.com/office/drawing/2014/main" id="{C121AE1A-F1AB-BC81-C967-BC102B1602C8}"/>
              </a:ext>
            </a:extLst>
          </p:cNvPr>
          <p:cNvSpPr txBox="1">
            <a:spLocks noChangeArrowheads="1"/>
          </p:cNvSpPr>
          <p:nvPr/>
        </p:nvSpPr>
        <p:spPr bwMode="auto">
          <a:xfrm>
            <a:off x="7462661" y="4113941"/>
            <a:ext cx="4639412" cy="1492716"/>
          </a:xfrm>
          <a:prstGeom prst="rect">
            <a:avLst/>
          </a:prstGeom>
          <a:solidFill>
            <a:srgbClr val="1C446A">
              <a:lumMod val="20000"/>
              <a:lumOff val="80000"/>
            </a:srgbClr>
          </a:solidFill>
          <a:ln>
            <a:noFill/>
          </a:ln>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600" b="1" i="0" u="none" strike="noStrike" kern="0" cap="none" spc="0" normalizeH="0" baseline="0" noProof="0" dirty="0">
                <a:ln>
                  <a:noFill/>
                </a:ln>
                <a:solidFill>
                  <a:srgbClr val="2F2F2F"/>
                </a:solidFill>
                <a:effectLst/>
                <a:uLnTx/>
                <a:uFillTx/>
                <a:latin typeface="Arial"/>
                <a:ea typeface="+mn-ea"/>
                <a:cs typeface="+mn-cs"/>
              </a:rPr>
              <a:t>Ambitious </a:t>
            </a:r>
            <a:r>
              <a:rPr kumimoji="0" lang="en-CH" altLang="en-CH" sz="1600" b="1" i="0" u="none" strike="noStrike" kern="0" cap="none" spc="0" normalizeH="0" baseline="0" noProof="0" dirty="0">
                <a:ln>
                  <a:noFill/>
                </a:ln>
                <a:solidFill>
                  <a:srgbClr val="2F2F2F"/>
                </a:solidFill>
                <a:effectLst/>
                <a:uLnTx/>
                <a:uFillTx/>
                <a:latin typeface="Arial"/>
                <a:ea typeface="+mn-ea"/>
                <a:cs typeface="+mn-cs"/>
              </a:rPr>
              <a:t>schedule </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tak</a:t>
            </a:r>
            <a:r>
              <a:rPr kumimoji="0" lang="en-US" altLang="en-CH" sz="1600" b="0" i="0" u="none" strike="noStrike" kern="0" cap="none" spc="0" normalizeH="0" baseline="0" noProof="0" dirty="0" err="1">
                <a:ln>
                  <a:noFill/>
                </a:ln>
                <a:solidFill>
                  <a:srgbClr val="2F2F2F"/>
                </a:solidFill>
                <a:effectLst/>
                <a:uLnTx/>
                <a:uFillTx/>
                <a:latin typeface="Arial"/>
                <a:ea typeface="+mn-ea"/>
                <a:cs typeface="+mn-cs"/>
              </a:rPr>
              <a:t>ing</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 into account:</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p</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ast experience in building colliders at CERN</a:t>
            </a:r>
            <a:endParaRPr kumimoji="0" lang="en-US" altLang="en-CH" sz="1500" b="0" i="0" u="none" strike="noStrike" kern="0" cap="none" spc="0" normalizeH="0" baseline="0" noProof="0" dirty="0">
              <a:ln>
                <a:noFill/>
              </a:ln>
              <a:solidFill>
                <a:srgbClr val="2F2F2F"/>
              </a:solidFill>
              <a:effectLst/>
              <a:uLnTx/>
              <a:uFillTx/>
              <a:latin typeface="Arial"/>
              <a:ea typeface="+mn-ea"/>
              <a:cs typeface="+mn-cs"/>
            </a:endParaRP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latin typeface="Arial"/>
                <a:ea typeface="+mn-ea"/>
                <a:cs typeface="+mn-cs"/>
              </a:rPr>
              <a:t>approval timeline: ESPP, Council decision</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t</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hat HL-LHC will run until 2041 </a:t>
            </a:r>
            <a:endParaRPr kumimoji="0" lang="en-US" altLang="en-CH" sz="1500" b="0" i="0" u="none" strike="noStrike" kern="0" cap="none" spc="0" normalizeH="0" baseline="0" noProof="0" dirty="0">
              <a:ln>
                <a:noFill/>
              </a:ln>
              <a:solidFill>
                <a:srgbClr val="2F2F2F"/>
              </a:solidFill>
              <a:effectLst/>
              <a:uLnTx/>
              <a:uFillTx/>
              <a:latin typeface="Arial"/>
              <a:ea typeface="+mn-ea"/>
              <a:cs typeface="+mn-cs"/>
            </a:endParaRP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n-CH" sz="1500" b="1" i="0" u="none" strike="noStrike" kern="0" cap="none" spc="0" normalizeH="0" baseline="0" noProof="0" dirty="0">
                <a:ln>
                  <a:noFill/>
                </a:ln>
                <a:solidFill>
                  <a:srgbClr val="2F2F2F"/>
                </a:solidFill>
                <a:effectLst/>
                <a:uLnTx/>
                <a:uFillTx/>
                <a:latin typeface="Arial"/>
                <a:ea typeface="+mn-ea"/>
                <a:cs typeface="+mn-cs"/>
              </a:rPr>
              <a:t>project preparatory phase with adequate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500" b="1" i="0" u="none" strike="noStrike" kern="0" cap="none" spc="0" normalizeH="0" baseline="0" noProof="0" dirty="0">
                <a:ln>
                  <a:noFill/>
                </a:ln>
                <a:solidFill>
                  <a:srgbClr val="2F2F2F"/>
                </a:solidFill>
                <a:effectLst/>
                <a:uLnTx/>
                <a:uFillTx/>
                <a:latin typeface="Arial"/>
                <a:ea typeface="+mn-ea"/>
                <a:cs typeface="+mn-cs"/>
              </a:rPr>
              <a:t>      </a:t>
            </a:r>
            <a:r>
              <a:rPr kumimoji="0" lang="en-CH" altLang="en-CH" sz="1500" b="1" i="0" u="none" strike="noStrike" kern="0" cap="none" spc="0" normalizeH="0" baseline="0" noProof="0" dirty="0">
                <a:ln>
                  <a:noFill/>
                </a:ln>
                <a:solidFill>
                  <a:srgbClr val="2F2F2F"/>
                </a:solidFill>
                <a:effectLst/>
                <a:uLnTx/>
                <a:uFillTx/>
                <a:latin typeface="Arial"/>
                <a:ea typeface="+mn-ea"/>
                <a:cs typeface="+mn-cs"/>
              </a:rPr>
              <a:t>resources </a:t>
            </a:r>
            <a:r>
              <a:rPr kumimoji="0" lang="en-US" altLang="en-CH" sz="1500" b="1" i="0" u="none" strike="noStrike" kern="0" cap="none" spc="0" normalizeH="0" baseline="0" noProof="0" dirty="0">
                <a:ln>
                  <a:noFill/>
                </a:ln>
                <a:solidFill>
                  <a:srgbClr val="2F2F2F"/>
                </a:solidFill>
                <a:effectLst/>
                <a:uLnTx/>
                <a:uFillTx/>
                <a:latin typeface="Arial"/>
                <a:ea typeface="+mn-ea"/>
                <a:cs typeface="+mn-cs"/>
              </a:rPr>
              <a:t>immediately after Feasibility Study</a:t>
            </a:r>
            <a:endParaRPr kumimoji="0" lang="en-CH" altLang="en-CH" sz="1500" b="1" i="0" u="none" strike="noStrike" kern="0" cap="none" spc="0" normalizeH="0" baseline="0" noProof="0" dirty="0">
              <a:ln>
                <a:noFill/>
              </a:ln>
              <a:solidFill>
                <a:srgbClr val="2F2F2F"/>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EA9F0834-3D6B-CFEE-64B3-CB50BC9A749C}"/>
              </a:ext>
            </a:extLst>
          </p:cNvPr>
          <p:cNvGrpSpPr/>
          <p:nvPr/>
        </p:nvGrpSpPr>
        <p:grpSpPr>
          <a:xfrm>
            <a:off x="49252" y="3926480"/>
            <a:ext cx="7389474" cy="2808000"/>
            <a:chOff x="49252" y="3926480"/>
            <a:chExt cx="7389474" cy="2808000"/>
          </a:xfrm>
        </p:grpSpPr>
        <p:grpSp>
          <p:nvGrpSpPr>
            <p:cNvPr id="5" name="Group 4">
              <a:extLst>
                <a:ext uri="{FF2B5EF4-FFF2-40B4-BE49-F238E27FC236}">
                  <a16:creationId xmlns:a16="http://schemas.microsoft.com/office/drawing/2014/main" id="{CA57AAFB-5591-EECE-5023-DB056E381BCC}"/>
                </a:ext>
              </a:extLst>
            </p:cNvPr>
            <p:cNvGrpSpPr/>
            <p:nvPr/>
          </p:nvGrpSpPr>
          <p:grpSpPr>
            <a:xfrm>
              <a:off x="49252" y="3926480"/>
              <a:ext cx="7389474" cy="2808000"/>
              <a:chOff x="49252" y="3926480"/>
              <a:chExt cx="7389474" cy="2808000"/>
            </a:xfrm>
          </p:grpSpPr>
          <p:pic>
            <p:nvPicPr>
              <p:cNvPr id="2" name="Picture 1" descr="Timeline&#10;&#10;Description automatically generated">
                <a:extLst>
                  <a:ext uri="{FF2B5EF4-FFF2-40B4-BE49-F238E27FC236}">
                    <a16:creationId xmlns:a16="http://schemas.microsoft.com/office/drawing/2014/main" id="{32EC8111-16CB-932E-218D-CFF7C62D016E}"/>
                  </a:ext>
                </a:extLst>
              </p:cNvPr>
              <p:cNvPicPr preferRelativeResize="0">
                <a:picLocks noChangeAspect="1"/>
              </p:cNvPicPr>
              <p:nvPr/>
            </p:nvPicPr>
            <p:blipFill>
              <a:blip r:embed="rId5"/>
              <a:stretch>
                <a:fillRect/>
              </a:stretch>
            </p:blipFill>
            <p:spPr>
              <a:xfrm>
                <a:off x="49252" y="3926480"/>
                <a:ext cx="7389474" cy="2808000"/>
              </a:xfrm>
              <a:prstGeom prst="rect">
                <a:avLst/>
              </a:prstGeom>
              <a:ln>
                <a:solidFill>
                  <a:srgbClr val="2F2F2F"/>
                </a:solidFill>
              </a:ln>
            </p:spPr>
          </p:pic>
          <p:sp>
            <p:nvSpPr>
              <p:cNvPr id="11" name="TextBox 10">
                <a:extLst>
                  <a:ext uri="{FF2B5EF4-FFF2-40B4-BE49-F238E27FC236}">
                    <a16:creationId xmlns:a16="http://schemas.microsoft.com/office/drawing/2014/main" id="{53D8736A-8870-5A80-4DA8-02CA3EF46BBF}"/>
                  </a:ext>
                </a:extLst>
              </p:cNvPr>
              <p:cNvSpPr txBox="1"/>
              <p:nvPr/>
            </p:nvSpPr>
            <p:spPr>
              <a:xfrm>
                <a:off x="3212703" y="4338734"/>
                <a:ext cx="580786"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~2033</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15" name="TextBox 14">
                <a:extLst>
                  <a:ext uri="{FF2B5EF4-FFF2-40B4-BE49-F238E27FC236}">
                    <a16:creationId xmlns:a16="http://schemas.microsoft.com/office/drawing/2014/main" id="{4E4F410F-288D-3240-9A38-9750C2FB98EA}"/>
                  </a:ext>
                </a:extLst>
              </p:cNvPr>
              <p:cNvSpPr txBox="1"/>
              <p:nvPr/>
            </p:nvSpPr>
            <p:spPr>
              <a:xfrm>
                <a:off x="6348815" y="4328990"/>
                <a:ext cx="612583"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~2070</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4" name="Rectangle: Rounded Corners 3">
                <a:extLst>
                  <a:ext uri="{FF2B5EF4-FFF2-40B4-BE49-F238E27FC236}">
                    <a16:creationId xmlns:a16="http://schemas.microsoft.com/office/drawing/2014/main" id="{15DBA732-EDF7-BB62-7F2D-3C3CAF646D47}"/>
                  </a:ext>
                </a:extLst>
              </p:cNvPr>
              <p:cNvSpPr/>
              <p:nvPr/>
            </p:nvSpPr>
            <p:spPr>
              <a:xfrm>
                <a:off x="5061972" y="4390135"/>
                <a:ext cx="661869" cy="161217"/>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B422F381-1216-0B97-FDEA-91B85FCE75B6}"/>
                  </a:ext>
                </a:extLst>
              </p:cNvPr>
              <p:cNvSpPr txBox="1"/>
              <p:nvPr/>
            </p:nvSpPr>
            <p:spPr>
              <a:xfrm>
                <a:off x="5098798" y="4340293"/>
                <a:ext cx="580786"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~2046</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grpSp>
        <p:sp>
          <p:nvSpPr>
            <p:cNvPr id="7" name="TextBox 6">
              <a:extLst>
                <a:ext uri="{FF2B5EF4-FFF2-40B4-BE49-F238E27FC236}">
                  <a16:creationId xmlns:a16="http://schemas.microsoft.com/office/drawing/2014/main" id="{22F24BDD-C21C-253E-8FF2-0F421362FB45}"/>
                </a:ext>
              </a:extLst>
            </p:cNvPr>
            <p:cNvSpPr txBox="1"/>
            <p:nvPr/>
          </p:nvSpPr>
          <p:spPr>
            <a:xfrm>
              <a:off x="1951905" y="4338930"/>
              <a:ext cx="580786" cy="261610"/>
            </a:xfrm>
            <a:prstGeom prst="rect">
              <a:avLst/>
            </a:prstGeom>
            <a:solidFill>
              <a:schemeClr val="bg1"/>
            </a:solid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4D4D4D">
                      <a:lumMod val="50000"/>
                    </a:srgbClr>
                  </a:solidFill>
                  <a:effectLst/>
                  <a:uLnTx/>
                  <a:uFillTx/>
                  <a:latin typeface="Arial"/>
                  <a:ea typeface="+mn-ea"/>
                  <a:cs typeface="+mn-cs"/>
                </a:rPr>
                <a:t>2027/28</a:t>
              </a:r>
              <a:endParaRPr kumimoji="0" lang="en-GB" sz="110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grpSp>
    </p:spTree>
    <p:extLst>
      <p:ext uri="{BB962C8B-B14F-4D97-AF65-F5344CB8AC3E}">
        <p14:creationId xmlns:p14="http://schemas.microsoft.com/office/powerpoint/2010/main" val="36904266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2483252-5F37-EF59-98EB-4C5BB034EA29}"/>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30</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itle 1">
            <a:extLst>
              <a:ext uri="{FF2B5EF4-FFF2-40B4-BE49-F238E27FC236}">
                <a16:creationId xmlns:a16="http://schemas.microsoft.com/office/drawing/2014/main" id="{E689FE05-AC83-7A98-48DE-4643B206090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CH" dirty="0"/>
              <a:t>FCC-</a:t>
            </a:r>
            <a:r>
              <a:rPr lang="fr-CH" dirty="0" err="1"/>
              <a:t>ee</a:t>
            </a:r>
            <a:r>
              <a:rPr lang="fr-CH" dirty="0"/>
              <a:t> </a:t>
            </a:r>
            <a:r>
              <a:rPr lang="en-US" dirty="0"/>
              <a:t>optics baseline &amp; further evolution(s)</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71355B0D-9B94-BCAD-7672-9E76B0234D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Content Placeholder 7">
            <a:extLst>
              <a:ext uri="{FF2B5EF4-FFF2-40B4-BE49-F238E27FC236}">
                <a16:creationId xmlns:a16="http://schemas.microsoft.com/office/drawing/2014/main" id="{F71290B7-1120-0348-860C-DEF7A3B3A9FC}"/>
              </a:ext>
            </a:extLst>
          </p:cNvPr>
          <p:cNvSpPr txBox="1">
            <a:spLocks/>
          </p:cNvSpPr>
          <p:nvPr/>
        </p:nvSpPr>
        <p:spPr>
          <a:xfrm>
            <a:off x="357725" y="1129589"/>
            <a:ext cx="5687981" cy="5400000"/>
          </a:xfrm>
          <a:prstGeom prst="rect">
            <a:avLst/>
          </a:prstGeom>
          <a:ln>
            <a:solidFill>
              <a:schemeClr val="tx2"/>
            </a:solidFill>
          </a:ln>
        </p:spPr>
        <p:txBody>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bg1"/>
                </a:solidFill>
              </a:rPr>
              <a:t>.</a:t>
            </a:r>
            <a:endParaRPr lang="en-US" dirty="0">
              <a:solidFill>
                <a:schemeClr val="bg1"/>
              </a:solidFill>
            </a:endParaRPr>
          </a:p>
        </p:txBody>
      </p:sp>
      <p:sp>
        <p:nvSpPr>
          <p:cNvPr id="8" name="Content Placeholder 7">
            <a:extLst>
              <a:ext uri="{FF2B5EF4-FFF2-40B4-BE49-F238E27FC236}">
                <a16:creationId xmlns:a16="http://schemas.microsoft.com/office/drawing/2014/main" id="{EF5A100E-D672-C44D-67AA-9B2CAC1F0087}"/>
              </a:ext>
            </a:extLst>
          </p:cNvPr>
          <p:cNvSpPr txBox="1">
            <a:spLocks/>
          </p:cNvSpPr>
          <p:nvPr/>
        </p:nvSpPr>
        <p:spPr bwMode="gray">
          <a:xfrm>
            <a:off x="6306734" y="1129589"/>
            <a:ext cx="5739639" cy="5400000"/>
          </a:xfrm>
          <a:prstGeom prst="rect">
            <a:avLst/>
          </a:prstGeom>
          <a:ln>
            <a:solidFill>
              <a:schemeClr val="accent2"/>
            </a:solidFill>
          </a:ln>
        </p:spPr>
        <p:txBody>
          <a:bodyPr vert="horz" lIns="0" tIns="0" rIns="0" bIns="0" rtlCol="0" anchor="t" anchorCtr="0">
            <a:noAutofit/>
          </a:bodyPr>
          <a:lstStyle>
            <a:lvl1pPr marL="0" indent="0" algn="l" defTabSz="914400" rtl="0" eaLnBrk="1" latinLnBrk="0" hangingPunct="1">
              <a:spcBef>
                <a:spcPts val="0"/>
              </a:spcBef>
              <a:spcAft>
                <a:spcPts val="1000"/>
              </a:spcAft>
              <a:buFont typeface="Arial" pitchFamily="34" charset="0"/>
              <a:buNone/>
              <a:defRPr sz="1800" b="1" kern="1200" baseline="0">
                <a:solidFill>
                  <a:schemeClr val="accent6"/>
                </a:solidFill>
                <a:latin typeface="+mn-lt"/>
                <a:ea typeface="+mn-ea"/>
                <a:cs typeface="+mn-cs"/>
              </a:defRPr>
            </a:lvl1pPr>
            <a:lvl2pPr marL="0" indent="0" algn="l" defTabSz="914400" rtl="0" eaLnBrk="1" latinLnBrk="0" hangingPunct="1">
              <a:spcBef>
                <a:spcPts val="0"/>
              </a:spcBef>
              <a:spcAft>
                <a:spcPts val="1500"/>
              </a:spcAft>
              <a:buFont typeface="Arial" pitchFamily="34" charset="0"/>
              <a:buNone/>
              <a:defRPr sz="1700" kern="1200">
                <a:solidFill>
                  <a:schemeClr val="tx1"/>
                </a:solidFill>
                <a:latin typeface="+mn-lt"/>
                <a:ea typeface="+mn-ea"/>
                <a:cs typeface="+mn-cs"/>
              </a:defRPr>
            </a:lvl2pPr>
            <a:lvl3pPr marL="0" indent="0" algn="l" defTabSz="914400" rtl="0" eaLnBrk="1" latinLnBrk="0" hangingPunct="1">
              <a:lnSpc>
                <a:spcPct val="105000"/>
              </a:lnSpc>
              <a:spcBef>
                <a:spcPts val="0"/>
              </a:spcBef>
              <a:spcAft>
                <a:spcPts val="500"/>
              </a:spcAft>
              <a:buFont typeface="Arial" pitchFamily="34" charset="0"/>
              <a:buNone/>
              <a:defRPr sz="1500" kern="1200" baseline="0">
                <a:solidFill>
                  <a:schemeClr val="tx1"/>
                </a:solidFill>
                <a:latin typeface="+mn-lt"/>
                <a:ea typeface="+mn-ea"/>
                <a:cs typeface="+mn-cs"/>
              </a:defRPr>
            </a:lvl3pPr>
            <a:lvl4pPr marL="357188" indent="-174625" algn="l" defTabSz="914400" rtl="0" eaLnBrk="1" latinLnBrk="0" hangingPunct="1">
              <a:lnSpc>
                <a:spcPct val="110000"/>
              </a:lnSpc>
              <a:spcBef>
                <a:spcPts val="0"/>
              </a:spcBef>
              <a:spcAft>
                <a:spcPts val="300"/>
              </a:spcAft>
              <a:buClr>
                <a:schemeClr val="accent6"/>
              </a:buClr>
              <a:buSzPct val="80000"/>
              <a:buFont typeface="Wingdings" pitchFamily="2" charset="2"/>
              <a:buChar char="l"/>
              <a:defRPr sz="1500" kern="1200">
                <a:solidFill>
                  <a:schemeClr val="tx1"/>
                </a:solidFill>
                <a:latin typeface="+mn-lt"/>
                <a:ea typeface="+mn-ea"/>
                <a:cs typeface="+mn-cs"/>
              </a:defRPr>
            </a:lvl4pPr>
            <a:lvl5pPr marL="1162050" indent="-174625" algn="l" defTabSz="914400" rtl="0" eaLnBrk="1" latinLnBrk="0" hangingPunct="1">
              <a:spcBef>
                <a:spcPts val="0"/>
              </a:spcBef>
              <a:spcAft>
                <a:spcPts val="300"/>
              </a:spcAft>
              <a:buClr>
                <a:schemeClr val="accent6"/>
              </a:buClr>
              <a:buFont typeface="ITCOfficinaSans LT Book" pitchFamily="2" charset="0"/>
              <a:buChar char="&gt;"/>
              <a:defRPr sz="12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solidFill>
                <a:schemeClr val="accent2"/>
              </a:solidFill>
            </a:endParaRPr>
          </a:p>
        </p:txBody>
      </p:sp>
      <p:sp>
        <p:nvSpPr>
          <p:cNvPr id="9" name="Rectangle 8">
            <a:extLst>
              <a:ext uri="{FF2B5EF4-FFF2-40B4-BE49-F238E27FC236}">
                <a16:creationId xmlns:a16="http://schemas.microsoft.com/office/drawing/2014/main" id="{E2AF8769-DEE3-072B-A5A0-F88B4A261F8F}"/>
              </a:ext>
            </a:extLst>
          </p:cNvPr>
          <p:cNvSpPr/>
          <p:nvPr/>
        </p:nvSpPr>
        <p:spPr>
          <a:xfrm>
            <a:off x="285717" y="781136"/>
            <a:ext cx="4528804" cy="369332"/>
          </a:xfrm>
          <a:prstGeom prst="rect">
            <a:avLst/>
          </a:prstGeom>
        </p:spPr>
        <p:txBody>
          <a:bodyPr wrap="none">
            <a:spAutoFit/>
          </a:bodyPr>
          <a:lstStyle/>
          <a:p>
            <a:r>
              <a:rPr lang="en-US" b="1" dirty="0">
                <a:solidFill>
                  <a:schemeClr val="accent6"/>
                </a:solidFill>
              </a:rPr>
              <a:t>GHC</a:t>
            </a:r>
            <a:r>
              <a:rPr lang="en-US" dirty="0"/>
              <a:t> </a:t>
            </a:r>
            <a:r>
              <a:rPr lang="en-US" sz="800" dirty="0"/>
              <a:t>https://journals.aps.org/prab/abstract/10.1103/PhysRevAccelBeams.19.111005</a:t>
            </a:r>
            <a:endParaRPr lang="en-US" dirty="0"/>
          </a:p>
        </p:txBody>
      </p:sp>
      <p:sp>
        <p:nvSpPr>
          <p:cNvPr id="10" name="Rectangle 9">
            <a:extLst>
              <a:ext uri="{FF2B5EF4-FFF2-40B4-BE49-F238E27FC236}">
                <a16:creationId xmlns:a16="http://schemas.microsoft.com/office/drawing/2014/main" id="{8950E857-D631-AB6A-735F-5FFD46752D93}"/>
              </a:ext>
            </a:extLst>
          </p:cNvPr>
          <p:cNvSpPr/>
          <p:nvPr/>
        </p:nvSpPr>
        <p:spPr>
          <a:xfrm>
            <a:off x="6190373" y="770697"/>
            <a:ext cx="4253087" cy="369332"/>
          </a:xfrm>
          <a:prstGeom prst="rect">
            <a:avLst/>
          </a:prstGeom>
        </p:spPr>
        <p:txBody>
          <a:bodyPr wrap="none">
            <a:spAutoFit/>
          </a:bodyPr>
          <a:lstStyle/>
          <a:p>
            <a:r>
              <a:rPr lang="en-US" b="1" dirty="0">
                <a:solidFill>
                  <a:srgbClr val="002060"/>
                </a:solidFill>
              </a:rPr>
              <a:t>LCC</a:t>
            </a:r>
            <a:r>
              <a:rPr lang="en-US" dirty="0">
                <a:solidFill>
                  <a:schemeClr val="accent2"/>
                </a:solidFill>
              </a:rPr>
              <a:t> </a:t>
            </a:r>
            <a:r>
              <a:rPr lang="en-US" sz="800" dirty="0"/>
              <a:t>https://indico.cern.ch/event/1326738/timetable/#45-alternative-optics-and-vari</a:t>
            </a:r>
            <a:endParaRPr lang="en-US" dirty="0"/>
          </a:p>
        </p:txBody>
      </p:sp>
      <p:pic>
        <p:nvPicPr>
          <p:cNvPr id="11" name="Picture 10">
            <a:extLst>
              <a:ext uri="{FF2B5EF4-FFF2-40B4-BE49-F238E27FC236}">
                <a16:creationId xmlns:a16="http://schemas.microsoft.com/office/drawing/2014/main" id="{AFAC4E84-3BB5-0DB7-A19B-58CB542078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4468" y="1204351"/>
            <a:ext cx="5648553" cy="1734913"/>
          </a:xfrm>
          <a:prstGeom prst="rect">
            <a:avLst/>
          </a:prstGeom>
        </p:spPr>
      </p:pic>
      <p:pic>
        <p:nvPicPr>
          <p:cNvPr id="12" name="Picture 11">
            <a:extLst>
              <a:ext uri="{FF2B5EF4-FFF2-40B4-BE49-F238E27FC236}">
                <a16:creationId xmlns:a16="http://schemas.microsoft.com/office/drawing/2014/main" id="{2E24918D-79DF-0365-860E-49E227C752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8405" y="2971098"/>
            <a:ext cx="5523026" cy="1696358"/>
          </a:xfrm>
          <a:prstGeom prst="rect">
            <a:avLst/>
          </a:prstGeom>
        </p:spPr>
      </p:pic>
      <p:pic>
        <p:nvPicPr>
          <p:cNvPr id="13" name="Picture 12">
            <a:extLst>
              <a:ext uri="{FF2B5EF4-FFF2-40B4-BE49-F238E27FC236}">
                <a16:creationId xmlns:a16="http://schemas.microsoft.com/office/drawing/2014/main" id="{BDBEE730-1931-ED45-791C-86AB9C7106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9732" y="1211072"/>
            <a:ext cx="5561799" cy="1694149"/>
          </a:xfrm>
          <a:prstGeom prst="rect">
            <a:avLst/>
          </a:prstGeom>
        </p:spPr>
      </p:pic>
      <p:pic>
        <p:nvPicPr>
          <p:cNvPr id="14" name="Picture 13">
            <a:extLst>
              <a:ext uri="{FF2B5EF4-FFF2-40B4-BE49-F238E27FC236}">
                <a16:creationId xmlns:a16="http://schemas.microsoft.com/office/drawing/2014/main" id="{7BAA0999-4E28-6472-9C00-4356280E73C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9391" y="4699336"/>
            <a:ext cx="5402950" cy="1653572"/>
          </a:xfrm>
          <a:prstGeom prst="rect">
            <a:avLst/>
          </a:prstGeom>
        </p:spPr>
      </p:pic>
      <p:pic>
        <p:nvPicPr>
          <p:cNvPr id="15" name="Picture 14">
            <a:extLst>
              <a:ext uri="{FF2B5EF4-FFF2-40B4-BE49-F238E27FC236}">
                <a16:creationId xmlns:a16="http://schemas.microsoft.com/office/drawing/2014/main" id="{D4C4EE44-7BC3-0631-6DB3-5878B08C78A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2829" y="2965824"/>
            <a:ext cx="5581615" cy="1701631"/>
          </a:xfrm>
          <a:prstGeom prst="rect">
            <a:avLst/>
          </a:prstGeom>
        </p:spPr>
      </p:pic>
      <p:pic>
        <p:nvPicPr>
          <p:cNvPr id="16" name="Picture 15">
            <a:extLst>
              <a:ext uri="{FF2B5EF4-FFF2-40B4-BE49-F238E27FC236}">
                <a16:creationId xmlns:a16="http://schemas.microsoft.com/office/drawing/2014/main" id="{B8561DED-A54C-A2CD-1168-F2E6C55D769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79075" y="4648042"/>
            <a:ext cx="5543945" cy="1764207"/>
          </a:xfrm>
          <a:prstGeom prst="rect">
            <a:avLst/>
          </a:prstGeom>
        </p:spPr>
      </p:pic>
      <p:sp>
        <p:nvSpPr>
          <p:cNvPr id="17" name="TextBox 16">
            <a:extLst>
              <a:ext uri="{FF2B5EF4-FFF2-40B4-BE49-F238E27FC236}">
                <a16:creationId xmlns:a16="http://schemas.microsoft.com/office/drawing/2014/main" id="{C1BD50DF-C5C5-D775-B104-BC6DAD569B0E}"/>
              </a:ext>
            </a:extLst>
          </p:cNvPr>
          <p:cNvSpPr txBox="1"/>
          <p:nvPr/>
        </p:nvSpPr>
        <p:spPr>
          <a:xfrm>
            <a:off x="3887582" y="5556893"/>
            <a:ext cx="1730410" cy="461665"/>
          </a:xfrm>
          <a:prstGeom prst="rect">
            <a:avLst/>
          </a:prstGeom>
          <a:noFill/>
        </p:spPr>
        <p:txBody>
          <a:bodyPr wrap="none" rtlCol="0">
            <a:spAutoFit/>
          </a:bodyPr>
          <a:lstStyle/>
          <a:p>
            <a:r>
              <a:rPr lang="en-US" sz="1200" dirty="0">
                <a:solidFill>
                  <a:srgbClr val="C00000"/>
                </a:solidFill>
              </a:rPr>
              <a:t>Average betas ~ 105m</a:t>
            </a:r>
          </a:p>
          <a:p>
            <a:r>
              <a:rPr lang="en-US" sz="1200" dirty="0">
                <a:solidFill>
                  <a:srgbClr val="C00000"/>
                </a:solidFill>
              </a:rPr>
              <a:t>Peak betas      ~ 175m</a:t>
            </a:r>
          </a:p>
        </p:txBody>
      </p:sp>
      <p:sp>
        <p:nvSpPr>
          <p:cNvPr id="18" name="TextBox 17">
            <a:extLst>
              <a:ext uri="{FF2B5EF4-FFF2-40B4-BE49-F238E27FC236}">
                <a16:creationId xmlns:a16="http://schemas.microsoft.com/office/drawing/2014/main" id="{95C7BB2F-1220-B954-D8CD-ABD08ED299EA}"/>
              </a:ext>
            </a:extLst>
          </p:cNvPr>
          <p:cNvSpPr txBox="1"/>
          <p:nvPr/>
        </p:nvSpPr>
        <p:spPr>
          <a:xfrm>
            <a:off x="10006797" y="5498865"/>
            <a:ext cx="1728358" cy="461665"/>
          </a:xfrm>
          <a:prstGeom prst="rect">
            <a:avLst/>
          </a:prstGeom>
          <a:noFill/>
        </p:spPr>
        <p:txBody>
          <a:bodyPr wrap="none" rtlCol="0">
            <a:spAutoFit/>
          </a:bodyPr>
          <a:lstStyle/>
          <a:p>
            <a:r>
              <a:rPr lang="en-US" sz="1200" dirty="0">
                <a:solidFill>
                  <a:srgbClr val="C00000"/>
                </a:solidFill>
              </a:rPr>
              <a:t>Average betas ~ 85m</a:t>
            </a:r>
          </a:p>
          <a:p>
            <a:r>
              <a:rPr lang="en-US" sz="1200" dirty="0">
                <a:solidFill>
                  <a:srgbClr val="C00000"/>
                </a:solidFill>
              </a:rPr>
              <a:t>Peak betas      ~ 120m</a:t>
            </a:r>
          </a:p>
        </p:txBody>
      </p:sp>
      <p:sp>
        <p:nvSpPr>
          <p:cNvPr id="27" name="TextBox 26">
            <a:extLst>
              <a:ext uri="{FF2B5EF4-FFF2-40B4-BE49-F238E27FC236}">
                <a16:creationId xmlns:a16="http://schemas.microsoft.com/office/drawing/2014/main" id="{54888422-1EE1-0D72-0A08-039FD7E22CBA}"/>
              </a:ext>
            </a:extLst>
          </p:cNvPr>
          <p:cNvSpPr txBox="1"/>
          <p:nvPr/>
        </p:nvSpPr>
        <p:spPr>
          <a:xfrm>
            <a:off x="0" y="6495029"/>
            <a:ext cx="8974318" cy="369332"/>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K. Oide, UNIGE; </a:t>
            </a:r>
            <a:r>
              <a:rPr lang="en-US" dirty="0">
                <a:solidFill>
                  <a:prstClr val="black"/>
                </a:solidFill>
                <a:latin typeface="Calibri" panose="020F0502020204030204"/>
              </a:rPr>
              <a:t> P. Raimondi, FNAL;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 Liuzzo, S. White, ESRF; </a:t>
            </a:r>
            <a:r>
              <a:rPr lang="en-US" dirty="0">
                <a:solidFill>
                  <a:prstClr val="black"/>
                </a:solidFill>
                <a:latin typeface="Calibri" panose="020F0502020204030204"/>
              </a:rPr>
              <a:t>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K. Andre, </a:t>
            </a:r>
            <a:r>
              <a:rPr lang="en-US" dirty="0">
                <a:solidFill>
                  <a:prstClr val="black"/>
                </a:solidFill>
                <a:latin typeface="Calibri" panose="020F0502020204030204"/>
              </a:rPr>
              <a:t>M. Hofer, G. Roy, CERN</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325437F8-DFCE-A907-9505-6327A002C9A0}"/>
              </a:ext>
            </a:extLst>
          </p:cNvPr>
          <p:cNvSpPr txBox="1"/>
          <p:nvPr/>
        </p:nvSpPr>
        <p:spPr>
          <a:xfrm>
            <a:off x="6190373" y="779454"/>
            <a:ext cx="5989698" cy="400110"/>
          </a:xfrm>
          <a:prstGeom prst="rect">
            <a:avLst/>
          </a:prstGeom>
          <a:solidFill>
            <a:schemeClr val="accent1">
              <a:lumMod val="20000"/>
              <a:lumOff val="80000"/>
            </a:schemeClr>
          </a:solidFill>
        </p:spPr>
        <p:txBody>
          <a:bodyPr wrap="square">
            <a:spAutoFit/>
          </a:bodyPr>
          <a:lstStyle/>
          <a:p>
            <a:r>
              <a:rPr lang="en-GB" sz="2000" dirty="0"/>
              <a:t>Local Chromatic Correction (LCC)</a:t>
            </a:r>
          </a:p>
        </p:txBody>
      </p:sp>
      <p:sp>
        <p:nvSpPr>
          <p:cNvPr id="7" name="TextBox 6">
            <a:extLst>
              <a:ext uri="{FF2B5EF4-FFF2-40B4-BE49-F238E27FC236}">
                <a16:creationId xmlns:a16="http://schemas.microsoft.com/office/drawing/2014/main" id="{31802ECC-CA22-F6B2-245E-BDB462A05330}"/>
              </a:ext>
            </a:extLst>
          </p:cNvPr>
          <p:cNvSpPr txBox="1"/>
          <p:nvPr/>
        </p:nvSpPr>
        <p:spPr>
          <a:xfrm>
            <a:off x="11930" y="780951"/>
            <a:ext cx="6178444" cy="398240"/>
          </a:xfrm>
          <a:prstGeom prst="rect">
            <a:avLst/>
          </a:prstGeom>
          <a:solidFill>
            <a:schemeClr val="accent1">
              <a:lumMod val="20000"/>
              <a:lumOff val="80000"/>
            </a:schemeClr>
          </a:solidFill>
        </p:spPr>
        <p:txBody>
          <a:bodyPr wrap="square">
            <a:spAutoFit/>
          </a:bodyPr>
          <a:lstStyle/>
          <a:p>
            <a:r>
              <a:rPr lang="en-GB" sz="2000" dirty="0"/>
              <a:t>Global Hybrid Correction (GHC)</a:t>
            </a:r>
          </a:p>
        </p:txBody>
      </p:sp>
      <p:sp>
        <p:nvSpPr>
          <p:cNvPr id="19" name="Title 1">
            <a:extLst>
              <a:ext uri="{FF2B5EF4-FFF2-40B4-BE49-F238E27FC236}">
                <a16:creationId xmlns:a16="http://schemas.microsoft.com/office/drawing/2014/main" id="{491D9FB0-C0F7-0BF5-FC28-8EDD9F706BB0}"/>
              </a:ext>
            </a:extLst>
          </p:cNvPr>
          <p:cNvSpPr txBox="1">
            <a:spLocks/>
          </p:cNvSpPr>
          <p:nvPr/>
        </p:nvSpPr>
        <p:spPr>
          <a:xfrm>
            <a:off x="-51556" y="-14163"/>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optics baseline &amp; further evolution(s)</a:t>
            </a:r>
          </a:p>
        </p:txBody>
      </p:sp>
      <p:pic>
        <p:nvPicPr>
          <p:cNvPr id="24" name="Picture 23" descr="A picture containing icon&#10;&#10;Description automatically generated">
            <a:extLst>
              <a:ext uri="{FF2B5EF4-FFF2-40B4-BE49-F238E27FC236}">
                <a16:creationId xmlns:a16="http://schemas.microsoft.com/office/drawing/2014/main" id="{9F6D0AA9-6ED9-7298-BA9F-296DBB6D9C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7" y="44040"/>
            <a:ext cx="1935386" cy="654292"/>
          </a:xfrm>
          <a:prstGeom prst="rect">
            <a:avLst/>
          </a:prstGeom>
        </p:spPr>
      </p:pic>
    </p:spTree>
    <p:extLst>
      <p:ext uri="{BB962C8B-B14F-4D97-AF65-F5344CB8AC3E}">
        <p14:creationId xmlns:p14="http://schemas.microsoft.com/office/powerpoint/2010/main" val="26548901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FF00F9-A629-740B-C147-1DF7413FBA6E}"/>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2A5A60E8-388B-1213-66A0-75DEBDEA6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optics baseline &amp; further evolution(s)</a:t>
            </a:r>
          </a:p>
        </p:txBody>
      </p:sp>
      <p:pic>
        <p:nvPicPr>
          <p:cNvPr id="7" name="Picture 6" descr="A picture containing icon&#10;&#10;Description automatically generated">
            <a:extLst>
              <a:ext uri="{FF2B5EF4-FFF2-40B4-BE49-F238E27FC236}">
                <a16:creationId xmlns:a16="http://schemas.microsoft.com/office/drawing/2014/main" id="{6C1957A0-4199-7FCE-A082-8EA484AE796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2" descr="X">
            <a:extLst>
              <a:ext uri="{FF2B5EF4-FFF2-40B4-BE49-F238E27FC236}">
                <a16:creationId xmlns:a16="http://schemas.microsoft.com/office/drawing/2014/main" id="{E8670012-EFC6-24CD-7DBE-4F61087E90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8066" y="4117766"/>
            <a:ext cx="4104174" cy="241916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3EE76786-D036-D294-99E5-10C6B3E224DB}"/>
              </a:ext>
            </a:extLst>
          </p:cNvPr>
          <p:cNvPicPr>
            <a:picLocks noChangeAspect="1"/>
          </p:cNvPicPr>
          <p:nvPr/>
        </p:nvPicPr>
        <p:blipFill>
          <a:blip r:embed="rId4"/>
          <a:stretch>
            <a:fillRect/>
          </a:stretch>
        </p:blipFill>
        <p:spPr>
          <a:xfrm>
            <a:off x="8079200" y="1106266"/>
            <a:ext cx="3733278" cy="2682537"/>
          </a:xfrm>
          <a:prstGeom prst="rect">
            <a:avLst/>
          </a:prstGeom>
        </p:spPr>
      </p:pic>
      <p:pic>
        <p:nvPicPr>
          <p:cNvPr id="4" name="Picture 3">
            <a:extLst>
              <a:ext uri="{FF2B5EF4-FFF2-40B4-BE49-F238E27FC236}">
                <a16:creationId xmlns:a16="http://schemas.microsoft.com/office/drawing/2014/main" id="{762E217C-2A8C-A368-3B9D-9FF8EBC74832}"/>
              </a:ext>
            </a:extLst>
          </p:cNvPr>
          <p:cNvPicPr>
            <a:picLocks noChangeAspect="1"/>
          </p:cNvPicPr>
          <p:nvPr/>
        </p:nvPicPr>
        <p:blipFill>
          <a:blip r:embed="rId5"/>
          <a:stretch>
            <a:fillRect/>
          </a:stretch>
        </p:blipFill>
        <p:spPr>
          <a:xfrm>
            <a:off x="8265382" y="3843575"/>
            <a:ext cx="3753963" cy="3014425"/>
          </a:xfrm>
          <a:prstGeom prst="rect">
            <a:avLst/>
          </a:prstGeom>
        </p:spPr>
      </p:pic>
      <p:pic>
        <p:nvPicPr>
          <p:cNvPr id="6" name="Picture 5">
            <a:extLst>
              <a:ext uri="{FF2B5EF4-FFF2-40B4-BE49-F238E27FC236}">
                <a16:creationId xmlns:a16="http://schemas.microsoft.com/office/drawing/2014/main" id="{B38194B9-473B-E945-7AC9-B25C87BB771A}"/>
              </a:ext>
            </a:extLst>
          </p:cNvPr>
          <p:cNvPicPr>
            <a:picLocks noChangeAspect="1"/>
          </p:cNvPicPr>
          <p:nvPr/>
        </p:nvPicPr>
        <p:blipFill>
          <a:blip r:embed="rId6"/>
          <a:stretch>
            <a:fillRect/>
          </a:stretch>
        </p:blipFill>
        <p:spPr>
          <a:xfrm>
            <a:off x="0" y="3846196"/>
            <a:ext cx="4268422" cy="3020109"/>
          </a:xfrm>
          <a:prstGeom prst="rect">
            <a:avLst/>
          </a:prstGeom>
        </p:spPr>
      </p:pic>
      <p:pic>
        <p:nvPicPr>
          <p:cNvPr id="17" name="Picture 16">
            <a:extLst>
              <a:ext uri="{FF2B5EF4-FFF2-40B4-BE49-F238E27FC236}">
                <a16:creationId xmlns:a16="http://schemas.microsoft.com/office/drawing/2014/main" id="{CDDDD19C-617F-9723-0152-E856A9DE8E74}"/>
              </a:ext>
            </a:extLst>
          </p:cNvPr>
          <p:cNvPicPr>
            <a:picLocks noChangeAspect="1"/>
          </p:cNvPicPr>
          <p:nvPr/>
        </p:nvPicPr>
        <p:blipFill>
          <a:blip r:embed="rId7"/>
          <a:stretch>
            <a:fillRect/>
          </a:stretch>
        </p:blipFill>
        <p:spPr>
          <a:xfrm>
            <a:off x="-19644" y="915723"/>
            <a:ext cx="3966973" cy="3115692"/>
          </a:xfrm>
          <a:prstGeom prst="rect">
            <a:avLst/>
          </a:prstGeom>
        </p:spPr>
      </p:pic>
      <p:sp>
        <p:nvSpPr>
          <p:cNvPr id="18" name="TextBox 17">
            <a:extLst>
              <a:ext uri="{FF2B5EF4-FFF2-40B4-BE49-F238E27FC236}">
                <a16:creationId xmlns:a16="http://schemas.microsoft.com/office/drawing/2014/main" id="{B48D3527-79CC-1C38-27BD-4FD8467AB850}"/>
              </a:ext>
            </a:extLst>
          </p:cNvPr>
          <p:cNvSpPr txBox="1"/>
          <p:nvPr/>
        </p:nvSpPr>
        <p:spPr>
          <a:xfrm>
            <a:off x="1473622" y="759380"/>
            <a:ext cx="154741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rgbClr val="0C377B"/>
                </a:solidFill>
                <a:latin typeface="Calibri"/>
              </a:rPr>
              <a:t>r</a:t>
            </a:r>
            <a:r>
              <a:rPr kumimoji="0" lang="en-US" sz="2400" b="1" i="0" u="none" strike="noStrike" kern="1200" cap="none" spc="0" normalizeH="0" baseline="0" noProof="0" dirty="0" err="1">
                <a:ln>
                  <a:noFill/>
                </a:ln>
                <a:solidFill>
                  <a:srgbClr val="0C377B"/>
                </a:solidFill>
                <a:effectLst/>
                <a:uLnTx/>
                <a:uFillTx/>
                <a:latin typeface="Calibri"/>
                <a:ea typeface="+mn-ea"/>
                <a:cs typeface="+mn-cs"/>
              </a:rPr>
              <a:t>egular</a:t>
            </a:r>
            <a:r>
              <a:rPr kumimoji="0" lang="en-US" sz="2400" b="1" i="0" u="none" strike="noStrike" kern="1200" cap="none" spc="0" normalizeH="0" baseline="0" noProof="0" dirty="0">
                <a:ln>
                  <a:noFill/>
                </a:ln>
                <a:solidFill>
                  <a:srgbClr val="0C377B"/>
                </a:solidFill>
                <a:effectLst/>
                <a:uLnTx/>
                <a:uFillTx/>
                <a:latin typeface="Calibri"/>
                <a:ea typeface="+mn-ea"/>
                <a:cs typeface="+mn-cs"/>
              </a:rPr>
              <a:t> arc</a:t>
            </a:r>
            <a:endParaRPr kumimoji="0" lang="en-GB" sz="2400" b="1" i="0" u="none" strike="noStrike" kern="1200" cap="none" spc="0" normalizeH="0" baseline="0" noProof="0" dirty="0">
              <a:ln>
                <a:noFill/>
              </a:ln>
              <a:solidFill>
                <a:srgbClr val="0C377B"/>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125BED59-1264-139D-D7D0-938B2856E4B5}"/>
              </a:ext>
            </a:extLst>
          </p:cNvPr>
          <p:cNvSpPr txBox="1"/>
          <p:nvPr/>
        </p:nvSpPr>
        <p:spPr>
          <a:xfrm>
            <a:off x="8526850" y="747848"/>
            <a:ext cx="259865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C377B"/>
                </a:solidFill>
                <a:effectLst/>
                <a:uLnTx/>
                <a:uFillTx/>
                <a:latin typeface="Calibri"/>
                <a:ea typeface="+mn-ea"/>
                <a:cs typeface="+mn-cs"/>
              </a:rPr>
              <a:t>interaction region</a:t>
            </a:r>
            <a:endParaRPr kumimoji="0" lang="en-GB" sz="2400" b="1" i="0" u="none" strike="noStrike" kern="1200" cap="none" spc="0" normalizeH="0" baseline="0" noProof="0" dirty="0">
              <a:ln>
                <a:noFill/>
              </a:ln>
              <a:solidFill>
                <a:srgbClr val="0C377B"/>
              </a:solidFill>
              <a:effectLst/>
              <a:uLnTx/>
              <a:uFillTx/>
              <a:latin typeface="Calibri"/>
              <a:ea typeface="+mn-ea"/>
              <a:cs typeface="+mn-cs"/>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BC4A534-739C-4D22-80E7-400E9D048803}"/>
                  </a:ext>
                </a:extLst>
              </p:cNvPr>
              <p:cNvSpPr txBox="1"/>
              <p:nvPr/>
            </p:nvSpPr>
            <p:spPr>
              <a:xfrm>
                <a:off x="673228" y="2339471"/>
                <a:ext cx="3224224" cy="61555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FODO lattice</a:t>
                </a:r>
                <a:r>
                  <a:rPr kumimoji="0" lang="en-US" sz="1600" b="0" i="0" u="none" strike="noStrike" kern="1200" cap="none" spc="0" normalizeH="0" baseline="0" noProof="0" dirty="0">
                    <a:ln>
                      <a:noFill/>
                    </a:ln>
                    <a:solidFill>
                      <a:prstClr val="black"/>
                    </a:solidFill>
                    <a:effectLst/>
                    <a:uLnTx/>
                    <a:uFillTx/>
                    <a:latin typeface="Calibri"/>
                    <a:ea typeface="+mn-ea"/>
                    <a:cs typeface="+mn-cs"/>
                  </a:rPr>
                  <a:t>, many -</a:t>
                </a:r>
                <a:r>
                  <a:rPr kumimoji="0" lang="en-US" sz="1600" b="0" i="1" u="none" strike="noStrike" kern="1200" cap="none" spc="0" normalizeH="0" baseline="0" noProof="0" dirty="0">
                    <a:ln>
                      <a:noFill/>
                    </a:ln>
                    <a:solidFill>
                      <a:prstClr val="black"/>
                    </a:solidFill>
                    <a:effectLst/>
                    <a:uLnTx/>
                    <a:uFillTx/>
                    <a:latin typeface="Calibri"/>
                    <a:ea typeface="+mn-ea"/>
                    <a:cs typeface="+mn-cs"/>
                  </a:rPr>
                  <a:t>I</a:t>
                </a:r>
                <a:r>
                  <a:rPr kumimoji="0" lang="en-US" sz="1600" b="0" i="0" u="none" strike="noStrike" kern="1200" cap="none" spc="0" normalizeH="0" baseline="0" noProof="0" dirty="0">
                    <a:ln>
                      <a:noFill/>
                    </a:ln>
                    <a:solidFill>
                      <a:prstClr val="black"/>
                    </a:solidFill>
                    <a:effectLst/>
                    <a:uLnTx/>
                    <a:uFillTx/>
                    <a:latin typeface="Calibri"/>
                    <a:ea typeface="+mn-ea"/>
                    <a:cs typeface="+mn-cs"/>
                  </a:rPr>
                  <a:t> sext pairs; periodic unit cell length </a:t>
                </a:r>
                <a14:m>
                  <m:oMath xmlns:m="http://schemas.openxmlformats.org/officeDocument/2006/math">
                    <m:r>
                      <a:rPr kumimoji="0" lang="en-US" sz="1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1600" b="0" i="0" u="none" strike="noStrike" kern="1200" cap="none" spc="0" normalizeH="0" baseline="0" noProof="0" dirty="0">
                    <a:ln>
                      <a:noFill/>
                    </a:ln>
                    <a:solidFill>
                      <a:prstClr val="black"/>
                    </a:solidFill>
                    <a:effectLst/>
                    <a:uLnTx/>
                    <a:uFillTx/>
                    <a:latin typeface="Calibri"/>
                    <a:ea typeface="+mn-ea"/>
                    <a:cs typeface="+mn-cs"/>
                  </a:rPr>
                  <a:t>260 m</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20" name="TextBox 19">
                <a:extLst>
                  <a:ext uri="{FF2B5EF4-FFF2-40B4-BE49-F238E27FC236}">
                    <a16:creationId xmlns:a16="http://schemas.microsoft.com/office/drawing/2014/main" id="{6820BD7F-58CC-E80B-A515-4074D3C90605}"/>
                  </a:ext>
                </a:extLst>
              </p:cNvPr>
              <p:cNvSpPr txBox="1">
                <a:spLocks noRot="1" noChangeAspect="1" noMove="1" noResize="1" noEditPoints="1" noAdjustHandles="1" noChangeArrowheads="1" noChangeShapeType="1" noTextEdit="1"/>
              </p:cNvSpPr>
              <p:nvPr/>
            </p:nvSpPr>
            <p:spPr>
              <a:xfrm>
                <a:off x="673228" y="2339471"/>
                <a:ext cx="3224224" cy="615553"/>
              </a:xfrm>
              <a:prstGeom prst="rect">
                <a:avLst/>
              </a:prstGeom>
              <a:blipFill>
                <a:blip r:embed="rId8"/>
                <a:stretch>
                  <a:fillRect l="-1512" t="-5941" b="-11881"/>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75019A0D-93AF-C9D4-703C-109E2035AE66}"/>
                  </a:ext>
                </a:extLst>
              </p:cNvPr>
              <p:cNvSpPr txBox="1"/>
              <p:nvPr/>
            </p:nvSpPr>
            <p:spPr>
              <a:xfrm>
                <a:off x="706582" y="4838814"/>
                <a:ext cx="2876203" cy="892552"/>
              </a:xfrm>
              <a:prstGeom prst="rect">
                <a:avLst/>
              </a:prstGeom>
              <a:solidFill>
                <a:schemeClr val="bg1">
                  <a:alpha val="7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hybrid FODO lattice,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a:ln>
                      <a:noFill/>
                    </a:ln>
                    <a:solidFill>
                      <a:prstClr val="black"/>
                    </a:solidFill>
                    <a:effectLst/>
                    <a:uLnTx/>
                    <a:uFillTx/>
                    <a:latin typeface="Calibri"/>
                    <a:ea typeface="+mn-ea"/>
                    <a:cs typeface="+mn-cs"/>
                  </a:rPr>
                  <a:t>with few sext. families,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periodic unit cell length</a:t>
                </a:r>
                <a14:m>
                  <m:oMath xmlns:m="http://schemas.openxmlformats.org/officeDocument/2006/math">
                    <m:r>
                      <a:rPr kumimoji="0" lang="en-US" sz="1600" b="0" i="0"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 </m:t>
                    </m:r>
                    <m:r>
                      <a:rPr kumimoji="0" lang="en-US" sz="1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1600" b="0" i="0" u="none" strike="noStrike" kern="1200" cap="none" spc="0" normalizeH="0" baseline="0" noProof="0" dirty="0">
                    <a:ln>
                      <a:noFill/>
                    </a:ln>
                    <a:solidFill>
                      <a:prstClr val="black"/>
                    </a:solidFill>
                    <a:effectLst/>
                    <a:uLnTx/>
                    <a:uFillTx/>
                    <a:latin typeface="Calibri"/>
                    <a:ea typeface="+mn-ea"/>
                    <a:cs typeface="+mn-cs"/>
                  </a:rPr>
                  <a:t>300 m</a:t>
                </a:r>
                <a:endParaRPr kumimoji="0" lang="en-GB" sz="16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21" name="TextBox 20">
                <a:extLst>
                  <a:ext uri="{FF2B5EF4-FFF2-40B4-BE49-F238E27FC236}">
                    <a16:creationId xmlns:a16="http://schemas.microsoft.com/office/drawing/2014/main" id="{F7446E3F-23B0-589F-EB71-13F483B74C28}"/>
                  </a:ext>
                </a:extLst>
              </p:cNvPr>
              <p:cNvSpPr txBox="1">
                <a:spLocks noRot="1" noChangeAspect="1" noMove="1" noResize="1" noEditPoints="1" noAdjustHandles="1" noChangeArrowheads="1" noChangeShapeType="1" noTextEdit="1"/>
              </p:cNvSpPr>
              <p:nvPr/>
            </p:nvSpPr>
            <p:spPr>
              <a:xfrm>
                <a:off x="706582" y="4838814"/>
                <a:ext cx="2876203" cy="892552"/>
              </a:xfrm>
              <a:prstGeom prst="rect">
                <a:avLst/>
              </a:prstGeom>
              <a:blipFill>
                <a:blip r:embed="rId9"/>
                <a:stretch>
                  <a:fillRect l="-1907" t="-4110" b="-8219"/>
                </a:stretch>
              </a:blipFill>
            </p:spPr>
            <p:txBody>
              <a:bodyPr/>
              <a:lstStyle/>
              <a:p>
                <a:r>
                  <a:rPr lang="en-CH">
                    <a:noFill/>
                  </a:rPr>
                  <a:t> </a:t>
                </a:r>
              </a:p>
            </p:txBody>
          </p:sp>
        </mc:Fallback>
      </mc:AlternateContent>
      <p:sp>
        <p:nvSpPr>
          <p:cNvPr id="22" name="TextBox 21">
            <a:extLst>
              <a:ext uri="{FF2B5EF4-FFF2-40B4-BE49-F238E27FC236}">
                <a16:creationId xmlns:a16="http://schemas.microsoft.com/office/drawing/2014/main" id="{2D1A6227-2A0B-3C00-6274-EC48A04B71CD}"/>
              </a:ext>
            </a:extLst>
          </p:cNvPr>
          <p:cNvSpPr txBox="1"/>
          <p:nvPr/>
        </p:nvSpPr>
        <p:spPr>
          <a:xfrm>
            <a:off x="8880638" y="4917866"/>
            <a:ext cx="271922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5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sext.s</a:t>
            </a:r>
            <a:r>
              <a:rPr kumimoji="0" lang="en-US" sz="1800" b="0" i="0" u="none" strike="noStrike" kern="1200" cap="none" spc="0" normalizeH="0" baseline="0" noProof="0" dirty="0">
                <a:ln>
                  <a:noFill/>
                </a:ln>
                <a:solidFill>
                  <a:prstClr val="black"/>
                </a:solidFill>
                <a:effectLst/>
                <a:uLnTx/>
                <a:uFillTx/>
                <a:latin typeface="Calibri"/>
                <a:ea typeface="+mn-ea"/>
                <a:cs typeface="+mn-cs"/>
              </a:rPr>
              <a:t> per final focus, modular</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TextBox 22">
            <a:extLst>
              <a:ext uri="{FF2B5EF4-FFF2-40B4-BE49-F238E27FC236}">
                <a16:creationId xmlns:a16="http://schemas.microsoft.com/office/drawing/2014/main" id="{10DD044F-A2B3-A220-BC6E-20B845CE268B}"/>
              </a:ext>
            </a:extLst>
          </p:cNvPr>
          <p:cNvSpPr txBox="1"/>
          <p:nvPr/>
        </p:nvSpPr>
        <p:spPr>
          <a:xfrm>
            <a:off x="8877291" y="2362143"/>
            <a:ext cx="271922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“1.5”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sext.s</a:t>
            </a:r>
            <a:r>
              <a:rPr kumimoji="0" lang="en-US" sz="1800" b="0" i="0" u="none" strike="noStrike" kern="1200" cap="none" spc="0" normalizeH="0" baseline="0" noProof="0" dirty="0">
                <a:ln>
                  <a:noFill/>
                </a:ln>
                <a:solidFill>
                  <a:prstClr val="black"/>
                </a:solidFill>
                <a:effectLst/>
                <a:uLnTx/>
                <a:uFillTx/>
                <a:latin typeface="Calibri"/>
                <a:ea typeface="+mn-ea"/>
                <a:cs typeface="+mn-cs"/>
              </a:rPr>
              <a:t> per final focus,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asymmetric</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B6273A07-34D8-0D26-CC0E-1BED0391F06A}"/>
              </a:ext>
            </a:extLst>
          </p:cNvPr>
          <p:cNvSpPr txBox="1"/>
          <p:nvPr/>
        </p:nvSpPr>
        <p:spPr>
          <a:xfrm>
            <a:off x="11279762" y="851714"/>
            <a:ext cx="633507" cy="276999"/>
          </a:xfrm>
          <a:prstGeom prst="rect">
            <a:avLst/>
          </a:prstGeom>
          <a:solidFill>
            <a:schemeClr val="accent5">
              <a:lumMod val="20000"/>
              <a:lumOff val="80000"/>
            </a:schemeClr>
          </a:solidFill>
        </p:spPr>
        <p:txBody>
          <a:bodyPr wrap="none" rtlCol="0">
            <a:spAutoFit/>
          </a:bodyPr>
          <a:lstStyle/>
          <a:p>
            <a:r>
              <a:rPr lang="en-US" sz="1200" dirty="0"/>
              <a:t>K. Oide</a:t>
            </a:r>
            <a:endParaRPr lang="en-GB" sz="1200" dirty="0"/>
          </a:p>
        </p:txBody>
      </p:sp>
      <p:sp>
        <p:nvSpPr>
          <p:cNvPr id="25" name="TextBox 24">
            <a:extLst>
              <a:ext uri="{FF2B5EF4-FFF2-40B4-BE49-F238E27FC236}">
                <a16:creationId xmlns:a16="http://schemas.microsoft.com/office/drawing/2014/main" id="{6D8316C1-B7B7-1A97-1210-E8D833191C83}"/>
              </a:ext>
            </a:extLst>
          </p:cNvPr>
          <p:cNvSpPr txBox="1"/>
          <p:nvPr/>
        </p:nvSpPr>
        <p:spPr>
          <a:xfrm>
            <a:off x="3313822" y="865176"/>
            <a:ext cx="633507" cy="276999"/>
          </a:xfrm>
          <a:prstGeom prst="rect">
            <a:avLst/>
          </a:prstGeom>
          <a:solidFill>
            <a:schemeClr val="accent5">
              <a:lumMod val="20000"/>
              <a:lumOff val="80000"/>
            </a:schemeClr>
          </a:solidFill>
        </p:spPr>
        <p:txBody>
          <a:bodyPr wrap="none" rtlCol="0">
            <a:spAutoFit/>
          </a:bodyPr>
          <a:lstStyle/>
          <a:p>
            <a:r>
              <a:rPr lang="en-US" sz="1200" dirty="0"/>
              <a:t>K. Oide</a:t>
            </a:r>
            <a:endParaRPr lang="en-GB" sz="1200" dirty="0"/>
          </a:p>
        </p:txBody>
      </p:sp>
      <p:sp>
        <p:nvSpPr>
          <p:cNvPr id="26" name="TextBox 25">
            <a:extLst>
              <a:ext uri="{FF2B5EF4-FFF2-40B4-BE49-F238E27FC236}">
                <a16:creationId xmlns:a16="http://schemas.microsoft.com/office/drawing/2014/main" id="{BC529721-1657-1427-2AEA-FDB3BB4E940E}"/>
              </a:ext>
            </a:extLst>
          </p:cNvPr>
          <p:cNvSpPr txBox="1"/>
          <p:nvPr/>
        </p:nvSpPr>
        <p:spPr>
          <a:xfrm>
            <a:off x="11143143" y="4131701"/>
            <a:ext cx="912045" cy="276999"/>
          </a:xfrm>
          <a:prstGeom prst="rect">
            <a:avLst/>
          </a:prstGeom>
          <a:solidFill>
            <a:schemeClr val="accent5">
              <a:lumMod val="20000"/>
              <a:lumOff val="80000"/>
            </a:schemeClr>
          </a:solidFill>
        </p:spPr>
        <p:txBody>
          <a:bodyPr wrap="none" rtlCol="0">
            <a:spAutoFit/>
          </a:bodyPr>
          <a:lstStyle/>
          <a:p>
            <a:r>
              <a:rPr lang="en-US" sz="1200" dirty="0"/>
              <a:t>P. Raimondi</a:t>
            </a:r>
            <a:endParaRPr lang="en-GB" sz="1200" dirty="0"/>
          </a:p>
        </p:txBody>
      </p:sp>
      <p:sp>
        <p:nvSpPr>
          <p:cNvPr id="27" name="TextBox 26">
            <a:extLst>
              <a:ext uri="{FF2B5EF4-FFF2-40B4-BE49-F238E27FC236}">
                <a16:creationId xmlns:a16="http://schemas.microsoft.com/office/drawing/2014/main" id="{76835040-A89A-C248-9B47-761AD0FE80F1}"/>
              </a:ext>
            </a:extLst>
          </p:cNvPr>
          <p:cNvSpPr txBox="1"/>
          <p:nvPr/>
        </p:nvSpPr>
        <p:spPr>
          <a:xfrm>
            <a:off x="3146356" y="4069406"/>
            <a:ext cx="912045" cy="276999"/>
          </a:xfrm>
          <a:prstGeom prst="rect">
            <a:avLst/>
          </a:prstGeom>
          <a:solidFill>
            <a:schemeClr val="accent5">
              <a:lumMod val="20000"/>
              <a:lumOff val="80000"/>
            </a:schemeClr>
          </a:solidFill>
        </p:spPr>
        <p:txBody>
          <a:bodyPr wrap="none" rtlCol="0">
            <a:spAutoFit/>
          </a:bodyPr>
          <a:lstStyle/>
          <a:p>
            <a:r>
              <a:rPr lang="en-US" sz="1200" dirty="0"/>
              <a:t>P. Raimondi</a:t>
            </a:r>
            <a:endParaRPr lang="en-GB" sz="1200" dirty="0"/>
          </a:p>
        </p:txBody>
      </p:sp>
      <p:sp>
        <p:nvSpPr>
          <p:cNvPr id="28" name="TextBox 27">
            <a:extLst>
              <a:ext uri="{FF2B5EF4-FFF2-40B4-BE49-F238E27FC236}">
                <a16:creationId xmlns:a16="http://schemas.microsoft.com/office/drawing/2014/main" id="{C71E204D-2B88-A9BA-FE69-1EEFD5D91BC1}"/>
              </a:ext>
            </a:extLst>
          </p:cNvPr>
          <p:cNvSpPr txBox="1"/>
          <p:nvPr/>
        </p:nvSpPr>
        <p:spPr>
          <a:xfrm>
            <a:off x="6940218" y="6351334"/>
            <a:ext cx="1127937" cy="461665"/>
          </a:xfrm>
          <a:prstGeom prst="rect">
            <a:avLst/>
          </a:prstGeom>
          <a:solidFill>
            <a:schemeClr val="accent5">
              <a:lumMod val="20000"/>
              <a:lumOff val="80000"/>
            </a:schemeClr>
          </a:solidFill>
        </p:spPr>
        <p:txBody>
          <a:bodyPr wrap="none" rtlCol="0">
            <a:spAutoFit/>
          </a:bodyPr>
          <a:lstStyle/>
          <a:p>
            <a:r>
              <a:rPr lang="en-US" sz="1200" dirty="0"/>
              <a:t>C. Garcia,</a:t>
            </a:r>
          </a:p>
          <a:p>
            <a:r>
              <a:rPr lang="en-US" sz="1200" dirty="0"/>
              <a:t>R. Tomas, et al.</a:t>
            </a:r>
            <a:endParaRPr lang="en-GB" sz="1200" dirty="0"/>
          </a:p>
        </p:txBody>
      </p:sp>
      <p:sp>
        <p:nvSpPr>
          <p:cNvPr id="29" name="TextBox 28">
            <a:extLst>
              <a:ext uri="{FF2B5EF4-FFF2-40B4-BE49-F238E27FC236}">
                <a16:creationId xmlns:a16="http://schemas.microsoft.com/office/drawing/2014/main" id="{8750051B-0749-FB88-1746-A18F77079FB4}"/>
              </a:ext>
            </a:extLst>
          </p:cNvPr>
          <p:cNvSpPr txBox="1"/>
          <p:nvPr/>
        </p:nvSpPr>
        <p:spPr>
          <a:xfrm>
            <a:off x="4188313" y="1212814"/>
            <a:ext cx="4007379" cy="2693045"/>
          </a:xfrm>
          <a:prstGeom prst="rect">
            <a:avLst/>
          </a:prstGeom>
          <a:noFill/>
        </p:spPr>
        <p:txBody>
          <a:bodyPr wrap="none" rtlCol="0">
            <a:spAutoFit/>
          </a:bodyPr>
          <a:lstStyle/>
          <a:p>
            <a:r>
              <a:rPr lang="en-US" sz="2000" b="1" dirty="0" err="1">
                <a:solidFill>
                  <a:srgbClr val="0C377B"/>
                </a:solidFill>
              </a:rPr>
              <a:t>optimisation</a:t>
            </a:r>
            <a:r>
              <a:rPr lang="en-US" sz="2000" b="1" dirty="0">
                <a:solidFill>
                  <a:srgbClr val="0C377B"/>
                </a:solidFill>
              </a:rPr>
              <a:t> goals:</a:t>
            </a:r>
          </a:p>
          <a:p>
            <a:endParaRPr lang="en-US" sz="900" b="1" dirty="0">
              <a:solidFill>
                <a:srgbClr val="0C377B"/>
              </a:solidFill>
            </a:endParaRPr>
          </a:p>
          <a:p>
            <a:pPr marL="285750" indent="-285750">
              <a:buFont typeface="Arial" panose="020B0604020202020204" pitchFamily="34" charset="0"/>
              <a:buChar char="•"/>
            </a:pPr>
            <a:r>
              <a:rPr lang="en-GB" sz="2000" dirty="0">
                <a:solidFill>
                  <a:srgbClr val="0C377B"/>
                </a:solidFill>
              </a:rPr>
              <a:t>reduced power consumption</a:t>
            </a:r>
          </a:p>
          <a:p>
            <a:pPr marL="285750" indent="-285750">
              <a:buFont typeface="Arial" panose="020B0604020202020204" pitchFamily="34" charset="0"/>
              <a:buChar char="•"/>
            </a:pPr>
            <a:r>
              <a:rPr lang="en-GB" sz="2000" dirty="0">
                <a:solidFill>
                  <a:srgbClr val="0C377B"/>
                </a:solidFill>
              </a:rPr>
              <a:t>lower SR energy loss</a:t>
            </a:r>
          </a:p>
          <a:p>
            <a:pPr marL="285750" indent="-285750">
              <a:buFont typeface="Arial" panose="020B0604020202020204" pitchFamily="34" charset="0"/>
              <a:buChar char="•"/>
            </a:pPr>
            <a:r>
              <a:rPr lang="en-GB" sz="2000" dirty="0">
                <a:solidFill>
                  <a:srgbClr val="0C377B"/>
                </a:solidFill>
              </a:rPr>
              <a:t>increased momentum acceptance</a:t>
            </a:r>
          </a:p>
          <a:p>
            <a:pPr marL="285750" indent="-285750">
              <a:buFont typeface="Arial" panose="020B0604020202020204" pitchFamily="34" charset="0"/>
              <a:buChar char="•"/>
            </a:pPr>
            <a:r>
              <a:rPr lang="en-GB" sz="2000" dirty="0">
                <a:solidFill>
                  <a:srgbClr val="0C377B"/>
                </a:solidFill>
              </a:rPr>
              <a:t>relaxed tolerances</a:t>
            </a:r>
          </a:p>
          <a:p>
            <a:pPr marL="285750" indent="-285750">
              <a:buFont typeface="Arial" panose="020B0604020202020204" pitchFamily="34" charset="0"/>
              <a:buChar char="•"/>
            </a:pPr>
            <a:r>
              <a:rPr lang="en-GB" sz="2000" dirty="0">
                <a:solidFill>
                  <a:srgbClr val="0C377B"/>
                </a:solidFill>
              </a:rPr>
              <a:t>larger dynamic aperture</a:t>
            </a:r>
          </a:p>
          <a:p>
            <a:pPr marL="285750" indent="-285750">
              <a:buFont typeface="Arial" panose="020B0604020202020204" pitchFamily="34" charset="0"/>
              <a:buChar char="•"/>
            </a:pPr>
            <a:r>
              <a:rPr lang="en-GB" sz="2000" dirty="0">
                <a:solidFill>
                  <a:srgbClr val="0C377B"/>
                </a:solidFill>
              </a:rPr>
              <a:t>simplified powering schemes</a:t>
            </a:r>
          </a:p>
          <a:p>
            <a:endParaRPr lang="en-GB" sz="2000" dirty="0">
              <a:solidFill>
                <a:srgbClr val="0C377B"/>
              </a:solidFill>
            </a:endParaRPr>
          </a:p>
        </p:txBody>
      </p:sp>
    </p:spTree>
    <p:extLst>
      <p:ext uri="{BB962C8B-B14F-4D97-AF65-F5344CB8AC3E}">
        <p14:creationId xmlns:p14="http://schemas.microsoft.com/office/powerpoint/2010/main" val="369526911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optics alternatives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 name="Picture 9">
            <a:extLst>
              <a:ext uri="{FF2B5EF4-FFF2-40B4-BE49-F238E27FC236}">
                <a16:creationId xmlns:a16="http://schemas.microsoft.com/office/drawing/2014/main" id="{4046A320-2A32-8ECB-8776-DCA55A875880}"/>
              </a:ext>
            </a:extLst>
          </p:cNvPr>
          <p:cNvPicPr>
            <a:picLocks noChangeAspect="1"/>
          </p:cNvPicPr>
          <p:nvPr/>
        </p:nvPicPr>
        <p:blipFill>
          <a:blip r:embed="rId4"/>
          <a:stretch>
            <a:fillRect/>
          </a:stretch>
        </p:blipFill>
        <p:spPr>
          <a:xfrm>
            <a:off x="468236" y="1205977"/>
            <a:ext cx="7181431" cy="4350478"/>
          </a:xfrm>
          <a:prstGeom prst="rect">
            <a:avLst/>
          </a:prstGeom>
        </p:spPr>
      </p:pic>
      <p:sp>
        <p:nvSpPr>
          <p:cNvPr id="28" name="TextBox 27">
            <a:extLst>
              <a:ext uri="{FF2B5EF4-FFF2-40B4-BE49-F238E27FC236}">
                <a16:creationId xmlns:a16="http://schemas.microsoft.com/office/drawing/2014/main" id="{0C745C5D-DD7B-2159-57FC-87D46325B238}"/>
              </a:ext>
            </a:extLst>
          </p:cNvPr>
          <p:cNvSpPr txBox="1"/>
          <p:nvPr/>
        </p:nvSpPr>
        <p:spPr>
          <a:xfrm>
            <a:off x="4732020" y="1967275"/>
            <a:ext cx="2727960" cy="307777"/>
          </a:xfrm>
          <a:prstGeom prst="rect">
            <a:avLst/>
          </a:prstGeom>
          <a:solidFill>
            <a:schemeClr val="accent5">
              <a:lumMod val="20000"/>
              <a:lumOff val="80000"/>
            </a:schemeClr>
          </a:solidFill>
        </p:spPr>
        <p:txBody>
          <a:bodyPr wrap="square" rtlCol="0">
            <a:spAutoFit/>
          </a:bodyPr>
          <a:lstStyle/>
          <a:p>
            <a:r>
              <a:rPr lang="en-US" sz="1400" dirty="0"/>
              <a:t>A. Faus Golfe, Z. Zhang </a:t>
            </a:r>
            <a:r>
              <a:rPr lang="en-US" sz="1400" dirty="0" err="1"/>
              <a:t>IJCLab</a:t>
            </a:r>
            <a:endParaRPr lang="en-GB" sz="1400" dirty="0"/>
          </a:p>
        </p:txBody>
      </p:sp>
      <p:sp>
        <p:nvSpPr>
          <p:cNvPr id="12" name="Rectangle 11">
            <a:extLst>
              <a:ext uri="{FF2B5EF4-FFF2-40B4-BE49-F238E27FC236}">
                <a16:creationId xmlns:a16="http://schemas.microsoft.com/office/drawing/2014/main" id="{E003A0CD-1404-B058-42D0-5FC7976FE076}"/>
              </a:ext>
            </a:extLst>
          </p:cNvPr>
          <p:cNvSpPr/>
          <p:nvPr/>
        </p:nvSpPr>
        <p:spPr>
          <a:xfrm>
            <a:off x="4477598" y="1281230"/>
            <a:ext cx="3368040" cy="4490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图片 7" descr="图片包含 图表&#10;&#10;描述已自动生成">
            <a:extLst>
              <a:ext uri="{FF2B5EF4-FFF2-40B4-BE49-F238E27FC236}">
                <a16:creationId xmlns:a16="http://schemas.microsoft.com/office/drawing/2014/main" id="{2FD2A927-3BA2-C03B-4747-B360389DEB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33049" y="3995016"/>
            <a:ext cx="3808832" cy="2558084"/>
          </a:xfrm>
          <a:prstGeom prst="rect">
            <a:avLst/>
          </a:prstGeom>
        </p:spPr>
      </p:pic>
      <p:pic>
        <p:nvPicPr>
          <p:cNvPr id="16" name="Picture 15">
            <a:extLst>
              <a:ext uri="{FF2B5EF4-FFF2-40B4-BE49-F238E27FC236}">
                <a16:creationId xmlns:a16="http://schemas.microsoft.com/office/drawing/2014/main" id="{A67AFC09-21FA-D5AD-D6D7-95A70AE8ABDC}"/>
              </a:ext>
            </a:extLst>
          </p:cNvPr>
          <p:cNvPicPr>
            <a:picLocks noChangeAspect="1"/>
          </p:cNvPicPr>
          <p:nvPr/>
        </p:nvPicPr>
        <p:blipFill>
          <a:blip r:embed="rId6"/>
          <a:stretch>
            <a:fillRect/>
          </a:stretch>
        </p:blipFill>
        <p:spPr>
          <a:xfrm>
            <a:off x="8148658" y="1063686"/>
            <a:ext cx="3083221" cy="2706018"/>
          </a:xfrm>
          <a:prstGeom prst="rect">
            <a:avLst/>
          </a:prstGeom>
        </p:spPr>
      </p:pic>
      <p:sp>
        <p:nvSpPr>
          <p:cNvPr id="13" name="Rectangle 12">
            <a:extLst>
              <a:ext uri="{FF2B5EF4-FFF2-40B4-BE49-F238E27FC236}">
                <a16:creationId xmlns:a16="http://schemas.microsoft.com/office/drawing/2014/main" id="{5B84DF75-0F91-7268-439D-ABC09F06E414}"/>
              </a:ext>
            </a:extLst>
          </p:cNvPr>
          <p:cNvSpPr/>
          <p:nvPr/>
        </p:nvSpPr>
        <p:spPr>
          <a:xfrm rot="20257895">
            <a:off x="1552992" y="3889124"/>
            <a:ext cx="7806227" cy="830997"/>
          </a:xfrm>
          <a:prstGeom prst="rect">
            <a:avLst/>
          </a:prstGeom>
          <a:solidFill>
            <a:schemeClr val="bg1"/>
          </a:solidFill>
          <a:ln w="25400">
            <a:solidFill>
              <a:srgbClr val="C00000"/>
            </a:solidFill>
          </a:ln>
        </p:spPr>
        <p:txBody>
          <a:bodyPr wrap="square">
            <a:spAutoFit/>
          </a:bodyPr>
          <a:lstStyle/>
          <a:p>
            <a:pPr algn="ctr" eaLnBrk="1" hangingPunct="1"/>
            <a:r>
              <a:rPr lang="en-GB" altLang="fr-FR" sz="2399" b="1" dirty="0">
                <a:solidFill>
                  <a:srgbClr val="C00000"/>
                </a:solidFill>
                <a:latin typeface="Arial" panose="020B0604020202020204" pitchFamily="34" charset="0"/>
                <a:cs typeface="Arial" panose="020B0604020202020204" pitchFamily="34" charset="0"/>
              </a:rPr>
              <a:t>Talk by Z. Zhang </a:t>
            </a:r>
          </a:p>
          <a:p>
            <a:pPr algn="ctr" eaLnBrk="1" hangingPunct="1"/>
            <a:r>
              <a:rPr lang="en-GB" altLang="fr-FR" sz="2399" b="1" dirty="0">
                <a:solidFill>
                  <a:srgbClr val="C00000"/>
                </a:solidFill>
                <a:latin typeface="Arial" panose="020B0604020202020204" pitchFamily="34" charset="0"/>
                <a:cs typeface="Arial" panose="020B0604020202020204" pitchFamily="34" charset="0"/>
              </a:rPr>
              <a:t>P</a:t>
            </a:r>
            <a:r>
              <a:rPr lang="en-GB" sz="2400" b="1" i="0" u="none" strike="noStrike" dirty="0">
                <a:solidFill>
                  <a:srgbClr val="C00000"/>
                </a:solidFill>
                <a:effectLst/>
                <a:latin typeface="Roboto" panose="02000000000000000000" pitchFamily="2" charset="0"/>
              </a:rPr>
              <a:t>arallel Sessions (Accelerator): Tu3-AP02</a:t>
            </a:r>
            <a:r>
              <a:rPr lang="en-GB" altLang="fr-FR" sz="2399" b="1" dirty="0">
                <a:solidFill>
                  <a:srgbClr val="C0000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57230815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8020A-6CA5-3659-E62A-9488AD3CBF6A}"/>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B91F277C-05E0-11A2-8C18-AD203C186C52}"/>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sp>
        <p:nvSpPr>
          <p:cNvPr id="2" name="Title 1">
            <a:extLst>
              <a:ext uri="{FF2B5EF4-FFF2-40B4-BE49-F238E27FC236}">
                <a16:creationId xmlns:a16="http://schemas.microsoft.com/office/drawing/2014/main" id="{025FBFB4-1D28-1D8C-A146-BE3884B35CAC}"/>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corrections &amp; tunning</a:t>
            </a:r>
          </a:p>
        </p:txBody>
      </p:sp>
      <p:pic>
        <p:nvPicPr>
          <p:cNvPr id="7" name="Picture 6" descr="A picture containing icon&#10;&#10;Description automatically generated">
            <a:extLst>
              <a:ext uri="{FF2B5EF4-FFF2-40B4-BE49-F238E27FC236}">
                <a16:creationId xmlns:a16="http://schemas.microsoft.com/office/drawing/2014/main" id="{8479CB4B-B40B-9F37-8047-DCA2794A6B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4" y="0"/>
            <a:ext cx="1935386" cy="654292"/>
          </a:xfrm>
          <a:prstGeom prst="rect">
            <a:avLst/>
          </a:prstGeom>
        </p:spPr>
      </p:pic>
      <p:pic>
        <p:nvPicPr>
          <p:cNvPr id="3" name="Picture 2">
            <a:extLst>
              <a:ext uri="{FF2B5EF4-FFF2-40B4-BE49-F238E27FC236}">
                <a16:creationId xmlns:a16="http://schemas.microsoft.com/office/drawing/2014/main" id="{D386335F-EF05-5133-B8F9-56E11E9F68CD}"/>
              </a:ext>
            </a:extLst>
          </p:cNvPr>
          <p:cNvPicPr>
            <a:picLocks noChangeAspect="1"/>
          </p:cNvPicPr>
          <p:nvPr/>
        </p:nvPicPr>
        <p:blipFill>
          <a:blip r:embed="rId4"/>
          <a:stretch>
            <a:fillRect/>
          </a:stretch>
        </p:blipFill>
        <p:spPr>
          <a:xfrm>
            <a:off x="0" y="1052830"/>
            <a:ext cx="5785685" cy="2632487"/>
          </a:xfrm>
          <a:prstGeom prst="rect">
            <a:avLst/>
          </a:prstGeom>
        </p:spPr>
      </p:pic>
      <p:pic>
        <p:nvPicPr>
          <p:cNvPr id="4" name="Picture 3">
            <a:extLst>
              <a:ext uri="{FF2B5EF4-FFF2-40B4-BE49-F238E27FC236}">
                <a16:creationId xmlns:a16="http://schemas.microsoft.com/office/drawing/2014/main" id="{E131B7F5-13E2-3996-ED5A-520070C3DFF1}"/>
              </a:ext>
            </a:extLst>
          </p:cNvPr>
          <p:cNvPicPr>
            <a:picLocks noChangeAspect="1"/>
          </p:cNvPicPr>
          <p:nvPr/>
        </p:nvPicPr>
        <p:blipFill>
          <a:blip r:embed="rId5"/>
          <a:stretch>
            <a:fillRect/>
          </a:stretch>
        </p:blipFill>
        <p:spPr>
          <a:xfrm>
            <a:off x="408090" y="833192"/>
            <a:ext cx="1704340" cy="241660"/>
          </a:xfrm>
          <a:prstGeom prst="rect">
            <a:avLst/>
          </a:prstGeom>
        </p:spPr>
      </p:pic>
      <p:pic>
        <p:nvPicPr>
          <p:cNvPr id="6" name="Picture 5">
            <a:extLst>
              <a:ext uri="{FF2B5EF4-FFF2-40B4-BE49-F238E27FC236}">
                <a16:creationId xmlns:a16="http://schemas.microsoft.com/office/drawing/2014/main" id="{F5D09CB5-2877-C9CB-0F36-FD9D4B5087C7}"/>
              </a:ext>
            </a:extLst>
          </p:cNvPr>
          <p:cNvPicPr>
            <a:picLocks noChangeAspect="1"/>
          </p:cNvPicPr>
          <p:nvPr/>
        </p:nvPicPr>
        <p:blipFill>
          <a:blip r:embed="rId6"/>
          <a:stretch>
            <a:fillRect/>
          </a:stretch>
        </p:blipFill>
        <p:spPr>
          <a:xfrm>
            <a:off x="6286500" y="1173480"/>
            <a:ext cx="5143858" cy="2511837"/>
          </a:xfrm>
          <a:prstGeom prst="rect">
            <a:avLst/>
          </a:prstGeom>
        </p:spPr>
      </p:pic>
      <p:pic>
        <p:nvPicPr>
          <p:cNvPr id="8" name="Picture 7">
            <a:extLst>
              <a:ext uri="{FF2B5EF4-FFF2-40B4-BE49-F238E27FC236}">
                <a16:creationId xmlns:a16="http://schemas.microsoft.com/office/drawing/2014/main" id="{B3663E4B-8DA0-25DE-F408-A248B06B24D1}"/>
              </a:ext>
            </a:extLst>
          </p:cNvPr>
          <p:cNvPicPr>
            <a:picLocks noChangeAspect="1"/>
          </p:cNvPicPr>
          <p:nvPr/>
        </p:nvPicPr>
        <p:blipFill>
          <a:blip r:embed="rId7"/>
          <a:stretch>
            <a:fillRect/>
          </a:stretch>
        </p:blipFill>
        <p:spPr>
          <a:xfrm>
            <a:off x="6286500" y="748030"/>
            <a:ext cx="2667000" cy="304800"/>
          </a:xfrm>
          <a:prstGeom prst="rect">
            <a:avLst/>
          </a:prstGeom>
        </p:spPr>
      </p:pic>
      <p:pic>
        <p:nvPicPr>
          <p:cNvPr id="10" name="Picture 9">
            <a:extLst>
              <a:ext uri="{FF2B5EF4-FFF2-40B4-BE49-F238E27FC236}">
                <a16:creationId xmlns:a16="http://schemas.microsoft.com/office/drawing/2014/main" id="{7811FD38-4778-DA97-428F-F67A5423C429}"/>
              </a:ext>
            </a:extLst>
          </p:cNvPr>
          <p:cNvPicPr>
            <a:picLocks noChangeAspect="1"/>
          </p:cNvPicPr>
          <p:nvPr/>
        </p:nvPicPr>
        <p:blipFill>
          <a:blip r:embed="rId8"/>
          <a:stretch>
            <a:fillRect/>
          </a:stretch>
        </p:blipFill>
        <p:spPr>
          <a:xfrm>
            <a:off x="408090" y="3842989"/>
            <a:ext cx="2578100" cy="215900"/>
          </a:xfrm>
          <a:prstGeom prst="rect">
            <a:avLst/>
          </a:prstGeom>
        </p:spPr>
      </p:pic>
      <p:pic>
        <p:nvPicPr>
          <p:cNvPr id="11" name="Picture 10">
            <a:extLst>
              <a:ext uri="{FF2B5EF4-FFF2-40B4-BE49-F238E27FC236}">
                <a16:creationId xmlns:a16="http://schemas.microsoft.com/office/drawing/2014/main" id="{3E607059-7519-CD38-2C50-C01B388FA219}"/>
              </a:ext>
            </a:extLst>
          </p:cNvPr>
          <p:cNvPicPr>
            <a:picLocks noChangeAspect="1"/>
          </p:cNvPicPr>
          <p:nvPr/>
        </p:nvPicPr>
        <p:blipFill>
          <a:blip r:embed="rId9"/>
          <a:stretch>
            <a:fillRect/>
          </a:stretch>
        </p:blipFill>
        <p:spPr>
          <a:xfrm>
            <a:off x="6286500" y="4152900"/>
            <a:ext cx="5384800" cy="2628900"/>
          </a:xfrm>
          <a:prstGeom prst="rect">
            <a:avLst/>
          </a:prstGeom>
        </p:spPr>
      </p:pic>
      <p:pic>
        <p:nvPicPr>
          <p:cNvPr id="12" name="Picture 11">
            <a:extLst>
              <a:ext uri="{FF2B5EF4-FFF2-40B4-BE49-F238E27FC236}">
                <a16:creationId xmlns:a16="http://schemas.microsoft.com/office/drawing/2014/main" id="{32F0C0D1-2BD0-C07E-D3E7-1F199854EE28}"/>
              </a:ext>
            </a:extLst>
          </p:cNvPr>
          <p:cNvPicPr>
            <a:picLocks noChangeAspect="1"/>
          </p:cNvPicPr>
          <p:nvPr/>
        </p:nvPicPr>
        <p:blipFill>
          <a:blip r:embed="rId10"/>
          <a:stretch>
            <a:fillRect/>
          </a:stretch>
        </p:blipFill>
        <p:spPr>
          <a:xfrm>
            <a:off x="6286500" y="3834099"/>
            <a:ext cx="4025900" cy="254000"/>
          </a:xfrm>
          <a:prstGeom prst="rect">
            <a:avLst/>
          </a:prstGeom>
        </p:spPr>
      </p:pic>
      <p:pic>
        <p:nvPicPr>
          <p:cNvPr id="13" name="Picture 12">
            <a:extLst>
              <a:ext uri="{FF2B5EF4-FFF2-40B4-BE49-F238E27FC236}">
                <a16:creationId xmlns:a16="http://schemas.microsoft.com/office/drawing/2014/main" id="{574BF9F6-2FBC-E32D-6E0F-8E2EA2F0C72A}"/>
              </a:ext>
            </a:extLst>
          </p:cNvPr>
          <p:cNvPicPr>
            <a:picLocks noChangeAspect="1"/>
          </p:cNvPicPr>
          <p:nvPr/>
        </p:nvPicPr>
        <p:blipFill>
          <a:blip r:embed="rId11"/>
          <a:stretch>
            <a:fillRect/>
          </a:stretch>
        </p:blipFill>
        <p:spPr>
          <a:xfrm>
            <a:off x="408090" y="4113723"/>
            <a:ext cx="4971629" cy="2594222"/>
          </a:xfrm>
          <a:prstGeom prst="rect">
            <a:avLst/>
          </a:prstGeom>
        </p:spPr>
      </p:pic>
    </p:spTree>
    <p:extLst>
      <p:ext uri="{BB962C8B-B14F-4D97-AF65-F5344CB8AC3E}">
        <p14:creationId xmlns:p14="http://schemas.microsoft.com/office/powerpoint/2010/main" val="35776016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ABBB1-50A9-C0CA-B3CE-13E3536EA917}"/>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A6DD8099-5D1C-1601-DC8E-200D964558CA}"/>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sp>
        <p:nvSpPr>
          <p:cNvPr id="2" name="Title 1">
            <a:extLst>
              <a:ext uri="{FF2B5EF4-FFF2-40B4-BE49-F238E27FC236}">
                <a16:creationId xmlns:a16="http://schemas.microsoft.com/office/drawing/2014/main" id="{55812917-2EF7-0A66-C1C1-F7E732830E8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corrections &amp; tunning</a:t>
            </a:r>
          </a:p>
        </p:txBody>
      </p:sp>
      <p:pic>
        <p:nvPicPr>
          <p:cNvPr id="7" name="Picture 6" descr="A picture containing icon&#10;&#10;Description automatically generated">
            <a:extLst>
              <a:ext uri="{FF2B5EF4-FFF2-40B4-BE49-F238E27FC236}">
                <a16:creationId xmlns:a16="http://schemas.microsoft.com/office/drawing/2014/main" id="{C012B7E6-D483-23C1-BD1E-42D0F45066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4" y="0"/>
            <a:ext cx="1935386" cy="654292"/>
          </a:xfrm>
          <a:prstGeom prst="rect">
            <a:avLst/>
          </a:prstGeom>
        </p:spPr>
      </p:pic>
      <p:pic>
        <p:nvPicPr>
          <p:cNvPr id="3" name="Picture 2">
            <a:extLst>
              <a:ext uri="{FF2B5EF4-FFF2-40B4-BE49-F238E27FC236}">
                <a16:creationId xmlns:a16="http://schemas.microsoft.com/office/drawing/2014/main" id="{364BD359-8247-CBF0-C5D7-D01A5F7C2A5F}"/>
              </a:ext>
            </a:extLst>
          </p:cNvPr>
          <p:cNvPicPr>
            <a:picLocks noChangeAspect="1"/>
          </p:cNvPicPr>
          <p:nvPr/>
        </p:nvPicPr>
        <p:blipFill>
          <a:blip r:embed="rId4"/>
          <a:stretch>
            <a:fillRect/>
          </a:stretch>
        </p:blipFill>
        <p:spPr>
          <a:xfrm>
            <a:off x="253998" y="1102899"/>
            <a:ext cx="5674361" cy="2705100"/>
          </a:xfrm>
          <a:prstGeom prst="rect">
            <a:avLst/>
          </a:prstGeom>
        </p:spPr>
      </p:pic>
      <p:pic>
        <p:nvPicPr>
          <p:cNvPr id="9" name="Picture 8">
            <a:extLst>
              <a:ext uri="{FF2B5EF4-FFF2-40B4-BE49-F238E27FC236}">
                <a16:creationId xmlns:a16="http://schemas.microsoft.com/office/drawing/2014/main" id="{1630E0BC-F43E-4673-2DE3-7335F3CB54F7}"/>
              </a:ext>
            </a:extLst>
          </p:cNvPr>
          <p:cNvPicPr>
            <a:picLocks noChangeAspect="1"/>
          </p:cNvPicPr>
          <p:nvPr/>
        </p:nvPicPr>
        <p:blipFill>
          <a:blip r:embed="rId5"/>
          <a:stretch>
            <a:fillRect/>
          </a:stretch>
        </p:blipFill>
        <p:spPr>
          <a:xfrm>
            <a:off x="274320" y="808894"/>
            <a:ext cx="3467100" cy="241300"/>
          </a:xfrm>
          <a:prstGeom prst="rect">
            <a:avLst/>
          </a:prstGeom>
        </p:spPr>
      </p:pic>
      <p:pic>
        <p:nvPicPr>
          <p:cNvPr id="12" name="Picture 11">
            <a:extLst>
              <a:ext uri="{FF2B5EF4-FFF2-40B4-BE49-F238E27FC236}">
                <a16:creationId xmlns:a16="http://schemas.microsoft.com/office/drawing/2014/main" id="{7F605DBF-553C-432B-CBAC-3402EE75ECA6}"/>
              </a:ext>
            </a:extLst>
          </p:cNvPr>
          <p:cNvPicPr>
            <a:picLocks noChangeAspect="1"/>
          </p:cNvPicPr>
          <p:nvPr/>
        </p:nvPicPr>
        <p:blipFill>
          <a:blip r:embed="rId6"/>
          <a:stretch>
            <a:fillRect/>
          </a:stretch>
        </p:blipFill>
        <p:spPr>
          <a:xfrm>
            <a:off x="6443980" y="4216400"/>
            <a:ext cx="5181600" cy="2565400"/>
          </a:xfrm>
          <a:prstGeom prst="rect">
            <a:avLst/>
          </a:prstGeom>
        </p:spPr>
      </p:pic>
      <p:pic>
        <p:nvPicPr>
          <p:cNvPr id="13" name="Picture 12">
            <a:extLst>
              <a:ext uri="{FF2B5EF4-FFF2-40B4-BE49-F238E27FC236}">
                <a16:creationId xmlns:a16="http://schemas.microsoft.com/office/drawing/2014/main" id="{53AE5574-A7D1-3A9E-5484-86EDD53928B4}"/>
              </a:ext>
            </a:extLst>
          </p:cNvPr>
          <p:cNvPicPr>
            <a:picLocks noChangeAspect="1"/>
          </p:cNvPicPr>
          <p:nvPr/>
        </p:nvPicPr>
        <p:blipFill>
          <a:blip r:embed="rId7"/>
          <a:stretch>
            <a:fillRect/>
          </a:stretch>
        </p:blipFill>
        <p:spPr>
          <a:xfrm>
            <a:off x="6477002" y="3799840"/>
            <a:ext cx="3670300" cy="241300"/>
          </a:xfrm>
          <a:prstGeom prst="rect">
            <a:avLst/>
          </a:prstGeom>
        </p:spPr>
      </p:pic>
      <p:pic>
        <p:nvPicPr>
          <p:cNvPr id="14" name="Picture 13">
            <a:extLst>
              <a:ext uri="{FF2B5EF4-FFF2-40B4-BE49-F238E27FC236}">
                <a16:creationId xmlns:a16="http://schemas.microsoft.com/office/drawing/2014/main" id="{68BEEA8A-A2C0-D2E1-3EC8-39F8AEED61F7}"/>
              </a:ext>
            </a:extLst>
          </p:cNvPr>
          <p:cNvPicPr>
            <a:picLocks noChangeAspect="1"/>
          </p:cNvPicPr>
          <p:nvPr/>
        </p:nvPicPr>
        <p:blipFill>
          <a:blip r:embed="rId8"/>
          <a:stretch>
            <a:fillRect/>
          </a:stretch>
        </p:blipFill>
        <p:spPr>
          <a:xfrm>
            <a:off x="177044" y="4140200"/>
            <a:ext cx="5435600" cy="2717800"/>
          </a:xfrm>
          <a:prstGeom prst="rect">
            <a:avLst/>
          </a:prstGeom>
        </p:spPr>
      </p:pic>
      <p:pic>
        <p:nvPicPr>
          <p:cNvPr id="15" name="Picture 14">
            <a:extLst>
              <a:ext uri="{FF2B5EF4-FFF2-40B4-BE49-F238E27FC236}">
                <a16:creationId xmlns:a16="http://schemas.microsoft.com/office/drawing/2014/main" id="{A71B540C-EC8D-CCAA-F399-D3A6655A1199}"/>
              </a:ext>
            </a:extLst>
          </p:cNvPr>
          <p:cNvPicPr>
            <a:picLocks noChangeAspect="1"/>
          </p:cNvPicPr>
          <p:nvPr/>
        </p:nvPicPr>
        <p:blipFill>
          <a:blip r:embed="rId9"/>
          <a:stretch>
            <a:fillRect/>
          </a:stretch>
        </p:blipFill>
        <p:spPr>
          <a:xfrm>
            <a:off x="274320" y="3787140"/>
            <a:ext cx="4279900" cy="254000"/>
          </a:xfrm>
          <a:prstGeom prst="rect">
            <a:avLst/>
          </a:prstGeom>
        </p:spPr>
      </p:pic>
      <p:pic>
        <p:nvPicPr>
          <p:cNvPr id="16" name="Picture 15">
            <a:extLst>
              <a:ext uri="{FF2B5EF4-FFF2-40B4-BE49-F238E27FC236}">
                <a16:creationId xmlns:a16="http://schemas.microsoft.com/office/drawing/2014/main" id="{99E8818C-F59C-6B2B-9731-3A0E7A4D15CC}"/>
              </a:ext>
            </a:extLst>
          </p:cNvPr>
          <p:cNvPicPr>
            <a:picLocks noChangeAspect="1"/>
          </p:cNvPicPr>
          <p:nvPr/>
        </p:nvPicPr>
        <p:blipFill>
          <a:blip r:embed="rId10"/>
          <a:stretch>
            <a:fillRect/>
          </a:stretch>
        </p:blipFill>
        <p:spPr>
          <a:xfrm>
            <a:off x="6765291" y="1135919"/>
            <a:ext cx="4538978" cy="2298700"/>
          </a:xfrm>
          <a:prstGeom prst="rect">
            <a:avLst/>
          </a:prstGeom>
        </p:spPr>
      </p:pic>
    </p:spTree>
    <p:extLst>
      <p:ext uri="{BB962C8B-B14F-4D97-AF65-F5344CB8AC3E}">
        <p14:creationId xmlns:p14="http://schemas.microsoft.com/office/powerpoint/2010/main" val="14922681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77CB2D-E01D-EEBB-14AB-0E4B6921532E}"/>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50CF6338-7F21-7F2B-E32F-75CE8073818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sp>
        <p:nvSpPr>
          <p:cNvPr id="2" name="Title 1">
            <a:extLst>
              <a:ext uri="{FF2B5EF4-FFF2-40B4-BE49-F238E27FC236}">
                <a16:creationId xmlns:a16="http://schemas.microsoft.com/office/drawing/2014/main" id="{56D02493-F1B6-C52B-901A-7A5BBF093CCA}"/>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Injectors and Injection</a:t>
            </a:r>
          </a:p>
        </p:txBody>
      </p:sp>
      <p:pic>
        <p:nvPicPr>
          <p:cNvPr id="7" name="Picture 6" descr="A picture containing icon&#10;&#10;Description automatically generated">
            <a:extLst>
              <a:ext uri="{FF2B5EF4-FFF2-40B4-BE49-F238E27FC236}">
                <a16:creationId xmlns:a16="http://schemas.microsoft.com/office/drawing/2014/main" id="{0748BF2C-AAB7-ED15-8BDD-1ADE2A0B94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4" y="0"/>
            <a:ext cx="1935386" cy="654292"/>
          </a:xfrm>
          <a:prstGeom prst="rect">
            <a:avLst/>
          </a:prstGeom>
        </p:spPr>
      </p:pic>
      <p:pic>
        <p:nvPicPr>
          <p:cNvPr id="4" name="Picture 3">
            <a:extLst>
              <a:ext uri="{FF2B5EF4-FFF2-40B4-BE49-F238E27FC236}">
                <a16:creationId xmlns:a16="http://schemas.microsoft.com/office/drawing/2014/main" id="{91091AB5-A29D-0831-A299-04A69121B9E2}"/>
              </a:ext>
            </a:extLst>
          </p:cNvPr>
          <p:cNvPicPr>
            <a:picLocks noChangeAspect="1"/>
          </p:cNvPicPr>
          <p:nvPr/>
        </p:nvPicPr>
        <p:blipFill>
          <a:blip r:embed="rId4"/>
          <a:stretch>
            <a:fillRect/>
          </a:stretch>
        </p:blipFill>
        <p:spPr>
          <a:xfrm>
            <a:off x="6692900" y="3831590"/>
            <a:ext cx="4902200" cy="2730500"/>
          </a:xfrm>
          <a:prstGeom prst="rect">
            <a:avLst/>
          </a:prstGeom>
        </p:spPr>
      </p:pic>
      <p:pic>
        <p:nvPicPr>
          <p:cNvPr id="8" name="Picture 7">
            <a:extLst>
              <a:ext uri="{FF2B5EF4-FFF2-40B4-BE49-F238E27FC236}">
                <a16:creationId xmlns:a16="http://schemas.microsoft.com/office/drawing/2014/main" id="{74AB2FDA-C269-1AA1-5F35-1EC081E0C4A5}"/>
              </a:ext>
            </a:extLst>
          </p:cNvPr>
          <p:cNvPicPr>
            <a:picLocks noChangeAspect="1"/>
          </p:cNvPicPr>
          <p:nvPr/>
        </p:nvPicPr>
        <p:blipFill>
          <a:blip r:embed="rId5"/>
          <a:stretch>
            <a:fillRect/>
          </a:stretch>
        </p:blipFill>
        <p:spPr>
          <a:xfrm>
            <a:off x="6371590" y="885094"/>
            <a:ext cx="5382260" cy="2730500"/>
          </a:xfrm>
          <a:prstGeom prst="rect">
            <a:avLst/>
          </a:prstGeom>
        </p:spPr>
      </p:pic>
      <p:pic>
        <p:nvPicPr>
          <p:cNvPr id="10" name="Picture 9">
            <a:extLst>
              <a:ext uri="{FF2B5EF4-FFF2-40B4-BE49-F238E27FC236}">
                <a16:creationId xmlns:a16="http://schemas.microsoft.com/office/drawing/2014/main" id="{C37EAAF7-3703-E01E-5956-FDBA9C5FAADA}"/>
              </a:ext>
            </a:extLst>
          </p:cNvPr>
          <p:cNvPicPr>
            <a:picLocks noChangeAspect="1"/>
          </p:cNvPicPr>
          <p:nvPr/>
        </p:nvPicPr>
        <p:blipFill>
          <a:blip r:embed="rId6"/>
          <a:stretch>
            <a:fillRect/>
          </a:stretch>
        </p:blipFill>
        <p:spPr>
          <a:xfrm>
            <a:off x="528321" y="1149784"/>
            <a:ext cx="5231130" cy="2571532"/>
          </a:xfrm>
          <a:prstGeom prst="rect">
            <a:avLst/>
          </a:prstGeom>
        </p:spPr>
      </p:pic>
      <p:pic>
        <p:nvPicPr>
          <p:cNvPr id="11" name="Picture 10">
            <a:extLst>
              <a:ext uri="{FF2B5EF4-FFF2-40B4-BE49-F238E27FC236}">
                <a16:creationId xmlns:a16="http://schemas.microsoft.com/office/drawing/2014/main" id="{30CFE7C0-E92B-8BBC-C88B-952FFA735B03}"/>
              </a:ext>
            </a:extLst>
          </p:cNvPr>
          <p:cNvPicPr>
            <a:picLocks noChangeAspect="1"/>
          </p:cNvPicPr>
          <p:nvPr/>
        </p:nvPicPr>
        <p:blipFill>
          <a:blip r:embed="rId7"/>
          <a:stretch>
            <a:fillRect/>
          </a:stretch>
        </p:blipFill>
        <p:spPr>
          <a:xfrm>
            <a:off x="528321" y="768688"/>
            <a:ext cx="1511300" cy="266700"/>
          </a:xfrm>
          <a:prstGeom prst="rect">
            <a:avLst/>
          </a:prstGeom>
        </p:spPr>
      </p:pic>
      <p:pic>
        <p:nvPicPr>
          <p:cNvPr id="17" name="Picture 16">
            <a:extLst>
              <a:ext uri="{FF2B5EF4-FFF2-40B4-BE49-F238E27FC236}">
                <a16:creationId xmlns:a16="http://schemas.microsoft.com/office/drawing/2014/main" id="{24B54741-2CE2-78A5-07EE-CD889AA95497}"/>
              </a:ext>
            </a:extLst>
          </p:cNvPr>
          <p:cNvPicPr>
            <a:picLocks noChangeAspect="1"/>
          </p:cNvPicPr>
          <p:nvPr/>
        </p:nvPicPr>
        <p:blipFill>
          <a:blip r:embed="rId8"/>
          <a:stretch>
            <a:fillRect/>
          </a:stretch>
        </p:blipFill>
        <p:spPr>
          <a:xfrm>
            <a:off x="325121" y="4151246"/>
            <a:ext cx="5392419" cy="2410844"/>
          </a:xfrm>
          <a:prstGeom prst="rect">
            <a:avLst/>
          </a:prstGeom>
        </p:spPr>
      </p:pic>
      <p:pic>
        <p:nvPicPr>
          <p:cNvPr id="18" name="Picture 17">
            <a:extLst>
              <a:ext uri="{FF2B5EF4-FFF2-40B4-BE49-F238E27FC236}">
                <a16:creationId xmlns:a16="http://schemas.microsoft.com/office/drawing/2014/main" id="{72B603EE-605E-5EAE-6DE2-28A6B61B36E8}"/>
              </a:ext>
            </a:extLst>
          </p:cNvPr>
          <p:cNvPicPr>
            <a:picLocks noChangeAspect="1"/>
          </p:cNvPicPr>
          <p:nvPr/>
        </p:nvPicPr>
        <p:blipFill>
          <a:blip r:embed="rId9"/>
          <a:stretch>
            <a:fillRect/>
          </a:stretch>
        </p:blipFill>
        <p:spPr>
          <a:xfrm>
            <a:off x="325121" y="3767036"/>
            <a:ext cx="3429000" cy="279400"/>
          </a:xfrm>
          <a:prstGeom prst="rect">
            <a:avLst/>
          </a:prstGeom>
        </p:spPr>
      </p:pic>
    </p:spTree>
    <p:extLst>
      <p:ext uri="{BB962C8B-B14F-4D97-AF65-F5344CB8AC3E}">
        <p14:creationId xmlns:p14="http://schemas.microsoft.com/office/powerpoint/2010/main" val="256510832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Optimised</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injector implementation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Prevessin</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site</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8AC12577-BA86-29B8-D959-DB732E9DF1A4}"/>
              </a:ext>
            </a:extLst>
          </p:cNvPr>
          <p:cNvPicPr>
            <a:picLocks noChangeAspect="1"/>
          </p:cNvPicPr>
          <p:nvPr/>
        </p:nvPicPr>
        <p:blipFill>
          <a:blip r:embed="rId4"/>
          <a:stretch>
            <a:fillRect/>
          </a:stretch>
        </p:blipFill>
        <p:spPr>
          <a:xfrm rot="2827815">
            <a:off x="1446804" y="-878753"/>
            <a:ext cx="7268597" cy="7237634"/>
          </a:xfrm>
          <a:prstGeom prst="rect">
            <a:avLst/>
          </a:prstGeom>
        </p:spPr>
      </p:pic>
      <p:cxnSp>
        <p:nvCxnSpPr>
          <p:cNvPr id="8" name="Straight Arrow Connector 7">
            <a:extLst>
              <a:ext uri="{FF2B5EF4-FFF2-40B4-BE49-F238E27FC236}">
                <a16:creationId xmlns:a16="http://schemas.microsoft.com/office/drawing/2014/main" id="{60F3A0C2-7A1B-5D4E-2AD7-C3ACA7225EE1}"/>
              </a:ext>
            </a:extLst>
          </p:cNvPr>
          <p:cNvCxnSpPr>
            <a:cxnSpLocks/>
          </p:cNvCxnSpPr>
          <p:nvPr/>
        </p:nvCxnSpPr>
        <p:spPr>
          <a:xfrm flipV="1">
            <a:off x="7911352" y="3351110"/>
            <a:ext cx="0" cy="811314"/>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09DC135-3DA4-E803-9D10-BF32438F453F}"/>
              </a:ext>
            </a:extLst>
          </p:cNvPr>
          <p:cNvSpPr txBox="1"/>
          <p:nvPr/>
        </p:nvSpPr>
        <p:spPr>
          <a:xfrm>
            <a:off x="6779262" y="4162423"/>
            <a:ext cx="2262887" cy="338554"/>
          </a:xfrm>
          <a:prstGeom prst="rect">
            <a:avLst/>
          </a:prstGeom>
          <a:noFill/>
        </p:spPr>
        <p:txBody>
          <a:bodyPr wrap="square" rtlCol="0">
            <a:spAutoFit/>
          </a:bodyPr>
          <a:lstStyle/>
          <a:p>
            <a:r>
              <a:rPr lang="en-GB" sz="1600" dirty="0"/>
              <a:t>CERN Fenced Area</a:t>
            </a:r>
          </a:p>
        </p:txBody>
      </p:sp>
      <p:sp>
        <p:nvSpPr>
          <p:cNvPr id="12" name="TextBox 11">
            <a:extLst>
              <a:ext uri="{FF2B5EF4-FFF2-40B4-BE49-F238E27FC236}">
                <a16:creationId xmlns:a16="http://schemas.microsoft.com/office/drawing/2014/main" id="{BD3409E6-912B-B38D-A38E-7E06C4427D0B}"/>
              </a:ext>
            </a:extLst>
          </p:cNvPr>
          <p:cNvSpPr txBox="1"/>
          <p:nvPr/>
        </p:nvSpPr>
        <p:spPr>
          <a:xfrm>
            <a:off x="148770" y="3662144"/>
            <a:ext cx="1018546" cy="584775"/>
          </a:xfrm>
          <a:prstGeom prst="rect">
            <a:avLst/>
          </a:prstGeom>
          <a:noFill/>
        </p:spPr>
        <p:txBody>
          <a:bodyPr wrap="square" rtlCol="0">
            <a:spAutoFit/>
          </a:bodyPr>
          <a:lstStyle/>
          <a:p>
            <a:r>
              <a:rPr lang="en-GB" sz="1600" dirty="0"/>
              <a:t>Damping </a:t>
            </a:r>
          </a:p>
          <a:p>
            <a:r>
              <a:rPr lang="en-GB" sz="1600" dirty="0"/>
              <a:t>Ring</a:t>
            </a:r>
          </a:p>
        </p:txBody>
      </p:sp>
      <p:sp>
        <p:nvSpPr>
          <p:cNvPr id="13" name="TextBox 12">
            <a:extLst>
              <a:ext uri="{FF2B5EF4-FFF2-40B4-BE49-F238E27FC236}">
                <a16:creationId xmlns:a16="http://schemas.microsoft.com/office/drawing/2014/main" id="{863418FC-1CB2-4436-E204-869740D14008}"/>
              </a:ext>
            </a:extLst>
          </p:cNvPr>
          <p:cNvSpPr txBox="1"/>
          <p:nvPr/>
        </p:nvSpPr>
        <p:spPr>
          <a:xfrm>
            <a:off x="4227600" y="1668423"/>
            <a:ext cx="2219325" cy="338554"/>
          </a:xfrm>
          <a:prstGeom prst="rect">
            <a:avLst/>
          </a:prstGeom>
          <a:noFill/>
        </p:spPr>
        <p:txBody>
          <a:bodyPr wrap="square" rtlCol="0">
            <a:spAutoFit/>
          </a:bodyPr>
          <a:lstStyle/>
          <a:p>
            <a:r>
              <a:rPr lang="en-GB" sz="1600" dirty="0"/>
              <a:t>High Energy LINAC</a:t>
            </a:r>
          </a:p>
        </p:txBody>
      </p:sp>
      <p:cxnSp>
        <p:nvCxnSpPr>
          <p:cNvPr id="14" name="Straight Arrow Connector 13">
            <a:extLst>
              <a:ext uri="{FF2B5EF4-FFF2-40B4-BE49-F238E27FC236}">
                <a16:creationId xmlns:a16="http://schemas.microsoft.com/office/drawing/2014/main" id="{5AEE987A-7DC2-1818-AC18-1883CAFA3B4E}"/>
              </a:ext>
            </a:extLst>
          </p:cNvPr>
          <p:cNvCxnSpPr>
            <a:cxnSpLocks/>
          </p:cNvCxnSpPr>
          <p:nvPr/>
        </p:nvCxnSpPr>
        <p:spPr>
          <a:xfrm flipH="1">
            <a:off x="4802841" y="1999471"/>
            <a:ext cx="331134" cy="40572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6899DC5-EEF4-37FD-D781-7A12A8307A6F}"/>
              </a:ext>
            </a:extLst>
          </p:cNvPr>
          <p:cNvCxnSpPr>
            <a:cxnSpLocks/>
          </p:cNvCxnSpPr>
          <p:nvPr/>
        </p:nvCxnSpPr>
        <p:spPr>
          <a:xfrm flipV="1">
            <a:off x="638649" y="2739466"/>
            <a:ext cx="19394" cy="93384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A82E692-4451-198A-D339-0CF603C8BB96}"/>
              </a:ext>
            </a:extLst>
          </p:cNvPr>
          <p:cNvSpPr txBox="1"/>
          <p:nvPr/>
        </p:nvSpPr>
        <p:spPr>
          <a:xfrm>
            <a:off x="88164" y="794440"/>
            <a:ext cx="11868149"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rgbClr val="0C377B"/>
                </a:solidFill>
              </a:rPr>
              <a:t>Good integration with existing CERN </a:t>
            </a:r>
            <a:r>
              <a:rPr lang="en-US" sz="2000" dirty="0" err="1">
                <a:solidFill>
                  <a:srgbClr val="0C377B"/>
                </a:solidFill>
              </a:rPr>
              <a:t>Prevessin</a:t>
            </a:r>
            <a:r>
              <a:rPr lang="en-US" sz="2000" dirty="0">
                <a:solidFill>
                  <a:srgbClr val="0C377B"/>
                </a:solidFill>
              </a:rPr>
              <a:t> Site and strongly reduced visibility from outside.</a:t>
            </a:r>
          </a:p>
          <a:p>
            <a:pPr marL="285750" indent="-285750">
              <a:buFont typeface="Arial" panose="020B0604020202020204" pitchFamily="34" charset="0"/>
              <a:buChar char="•"/>
            </a:pPr>
            <a:r>
              <a:rPr lang="en-US" sz="2000" dirty="0">
                <a:solidFill>
                  <a:srgbClr val="0C377B"/>
                </a:solidFill>
              </a:rPr>
              <a:t>Ideal connection to existing experimental halls.</a:t>
            </a:r>
          </a:p>
          <a:p>
            <a:pPr marL="285750" indent="-285750">
              <a:buFont typeface="Arial" panose="020B0604020202020204" pitchFamily="34" charset="0"/>
              <a:buChar char="•"/>
            </a:pPr>
            <a:r>
              <a:rPr lang="en-US" sz="2000" dirty="0">
                <a:solidFill>
                  <a:srgbClr val="0C377B"/>
                </a:solidFill>
              </a:rPr>
              <a:t>Good conditions for construction.</a:t>
            </a:r>
          </a:p>
        </p:txBody>
      </p:sp>
      <p:sp>
        <p:nvSpPr>
          <p:cNvPr id="19" name="TextBox 18">
            <a:extLst>
              <a:ext uri="{FF2B5EF4-FFF2-40B4-BE49-F238E27FC236}">
                <a16:creationId xmlns:a16="http://schemas.microsoft.com/office/drawing/2014/main" id="{FD51D02C-DD58-A82D-BD32-0D96F7215FC3}"/>
              </a:ext>
            </a:extLst>
          </p:cNvPr>
          <p:cNvSpPr txBox="1"/>
          <p:nvPr/>
        </p:nvSpPr>
        <p:spPr>
          <a:xfrm>
            <a:off x="93849" y="4625891"/>
            <a:ext cx="1985578" cy="584775"/>
          </a:xfrm>
          <a:prstGeom prst="rect">
            <a:avLst/>
          </a:prstGeom>
          <a:noFill/>
        </p:spPr>
        <p:txBody>
          <a:bodyPr wrap="square" rtlCol="0">
            <a:spAutoFit/>
          </a:bodyPr>
          <a:lstStyle/>
          <a:p>
            <a:r>
              <a:rPr lang="en-GB" sz="1600" dirty="0"/>
              <a:t>Entrance CERN </a:t>
            </a:r>
            <a:r>
              <a:rPr lang="en-GB" sz="1600" dirty="0" err="1"/>
              <a:t>Prevessin</a:t>
            </a:r>
            <a:r>
              <a:rPr lang="en-GB" sz="1600" dirty="0"/>
              <a:t> Site</a:t>
            </a:r>
          </a:p>
        </p:txBody>
      </p:sp>
      <p:cxnSp>
        <p:nvCxnSpPr>
          <p:cNvPr id="20" name="Straight Arrow Connector 19">
            <a:extLst>
              <a:ext uri="{FF2B5EF4-FFF2-40B4-BE49-F238E27FC236}">
                <a16:creationId xmlns:a16="http://schemas.microsoft.com/office/drawing/2014/main" id="{8CA1C443-1F80-5382-D6FE-616C647E6119}"/>
              </a:ext>
            </a:extLst>
          </p:cNvPr>
          <p:cNvCxnSpPr>
            <a:cxnSpLocks/>
          </p:cNvCxnSpPr>
          <p:nvPr/>
        </p:nvCxnSpPr>
        <p:spPr>
          <a:xfrm>
            <a:off x="1916564" y="5197286"/>
            <a:ext cx="1093336" cy="0"/>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B70D5B7-FF24-CCA9-CAF4-8D3D982E2133}"/>
              </a:ext>
            </a:extLst>
          </p:cNvPr>
          <p:cNvPicPr>
            <a:picLocks noChangeAspect="1"/>
          </p:cNvPicPr>
          <p:nvPr/>
        </p:nvPicPr>
        <p:blipFill rotWithShape="1">
          <a:blip r:embed="rId5"/>
          <a:srcRect t="31011" b="6274"/>
          <a:stretch/>
        </p:blipFill>
        <p:spPr>
          <a:xfrm>
            <a:off x="54709" y="5393361"/>
            <a:ext cx="11949229" cy="1443383"/>
          </a:xfrm>
          <a:prstGeom prst="rect">
            <a:avLst/>
          </a:prstGeom>
        </p:spPr>
      </p:pic>
      <p:pic>
        <p:nvPicPr>
          <p:cNvPr id="17" name="Picture 16">
            <a:extLst>
              <a:ext uri="{FF2B5EF4-FFF2-40B4-BE49-F238E27FC236}">
                <a16:creationId xmlns:a16="http://schemas.microsoft.com/office/drawing/2014/main" id="{3D1F511D-9D3A-019F-9AC4-39575BE5DD5A}"/>
              </a:ext>
            </a:extLst>
          </p:cNvPr>
          <p:cNvPicPr>
            <a:picLocks noChangeAspect="1"/>
          </p:cNvPicPr>
          <p:nvPr/>
        </p:nvPicPr>
        <p:blipFill>
          <a:blip r:embed="rId6"/>
          <a:stretch>
            <a:fillRect/>
          </a:stretch>
        </p:blipFill>
        <p:spPr>
          <a:xfrm>
            <a:off x="9561699" y="3858630"/>
            <a:ext cx="2546405" cy="1443383"/>
          </a:xfrm>
          <a:prstGeom prst="rect">
            <a:avLst/>
          </a:prstGeom>
          <a:ln w="19050">
            <a:solidFill>
              <a:schemeClr val="tx1"/>
            </a:solidFill>
          </a:ln>
        </p:spPr>
      </p:pic>
    </p:spTree>
    <p:extLst>
      <p:ext uri="{BB962C8B-B14F-4D97-AF65-F5344CB8AC3E}">
        <p14:creationId xmlns:p14="http://schemas.microsoft.com/office/powerpoint/2010/main" val="34243518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D12D3-6869-D05E-F8DB-12BAC48DE508}"/>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71263786-7BD2-BE49-F81E-F81DE243C868}"/>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sp>
        <p:nvSpPr>
          <p:cNvPr id="2" name="Title 1">
            <a:extLst>
              <a:ext uri="{FF2B5EF4-FFF2-40B4-BE49-F238E27FC236}">
                <a16:creationId xmlns:a16="http://schemas.microsoft.com/office/drawing/2014/main" id="{0BA714EC-F4E2-4210-2A1F-9FA02C51BB7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Intensity dependence effects</a:t>
            </a:r>
          </a:p>
        </p:txBody>
      </p:sp>
      <p:pic>
        <p:nvPicPr>
          <p:cNvPr id="7" name="Picture 6" descr="A picture containing icon&#10;&#10;Description automatically generated">
            <a:extLst>
              <a:ext uri="{FF2B5EF4-FFF2-40B4-BE49-F238E27FC236}">
                <a16:creationId xmlns:a16="http://schemas.microsoft.com/office/drawing/2014/main" id="{1FB0406D-5D16-0755-4A18-E50266816A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4" y="0"/>
            <a:ext cx="1935386" cy="654292"/>
          </a:xfrm>
          <a:prstGeom prst="rect">
            <a:avLst/>
          </a:prstGeom>
        </p:spPr>
      </p:pic>
      <p:pic>
        <p:nvPicPr>
          <p:cNvPr id="11" name="Picture 10">
            <a:extLst>
              <a:ext uri="{FF2B5EF4-FFF2-40B4-BE49-F238E27FC236}">
                <a16:creationId xmlns:a16="http://schemas.microsoft.com/office/drawing/2014/main" id="{ED66CAE0-C40D-2D99-CB0B-04B2AA89983C}"/>
              </a:ext>
            </a:extLst>
          </p:cNvPr>
          <p:cNvPicPr>
            <a:picLocks noChangeAspect="1"/>
          </p:cNvPicPr>
          <p:nvPr/>
        </p:nvPicPr>
        <p:blipFill>
          <a:blip r:embed="rId4"/>
          <a:stretch>
            <a:fillRect/>
          </a:stretch>
        </p:blipFill>
        <p:spPr>
          <a:xfrm>
            <a:off x="408940" y="1156970"/>
            <a:ext cx="5003800" cy="2654300"/>
          </a:xfrm>
          <a:prstGeom prst="rect">
            <a:avLst/>
          </a:prstGeom>
        </p:spPr>
      </p:pic>
      <p:pic>
        <p:nvPicPr>
          <p:cNvPr id="12" name="Picture 11">
            <a:extLst>
              <a:ext uri="{FF2B5EF4-FFF2-40B4-BE49-F238E27FC236}">
                <a16:creationId xmlns:a16="http://schemas.microsoft.com/office/drawing/2014/main" id="{437847ED-F82F-B057-23A0-49D003C7762A}"/>
              </a:ext>
            </a:extLst>
          </p:cNvPr>
          <p:cNvPicPr>
            <a:picLocks noChangeAspect="1"/>
          </p:cNvPicPr>
          <p:nvPr/>
        </p:nvPicPr>
        <p:blipFill>
          <a:blip r:embed="rId5"/>
          <a:stretch>
            <a:fillRect/>
          </a:stretch>
        </p:blipFill>
        <p:spPr>
          <a:xfrm>
            <a:off x="5984240" y="963833"/>
            <a:ext cx="5765252" cy="2654299"/>
          </a:xfrm>
          <a:prstGeom prst="rect">
            <a:avLst/>
          </a:prstGeom>
        </p:spPr>
      </p:pic>
      <p:pic>
        <p:nvPicPr>
          <p:cNvPr id="13" name="Picture 12">
            <a:extLst>
              <a:ext uri="{FF2B5EF4-FFF2-40B4-BE49-F238E27FC236}">
                <a16:creationId xmlns:a16="http://schemas.microsoft.com/office/drawing/2014/main" id="{110B7A1E-65A0-8408-AA07-D300B8D10D97}"/>
              </a:ext>
            </a:extLst>
          </p:cNvPr>
          <p:cNvPicPr>
            <a:picLocks noChangeAspect="1"/>
          </p:cNvPicPr>
          <p:nvPr/>
        </p:nvPicPr>
        <p:blipFill>
          <a:blip r:embed="rId6"/>
          <a:stretch>
            <a:fillRect/>
          </a:stretch>
        </p:blipFill>
        <p:spPr>
          <a:xfrm>
            <a:off x="6345916" y="3811268"/>
            <a:ext cx="5403576" cy="2871655"/>
          </a:xfrm>
          <a:prstGeom prst="rect">
            <a:avLst/>
          </a:prstGeom>
        </p:spPr>
      </p:pic>
      <p:pic>
        <p:nvPicPr>
          <p:cNvPr id="14" name="Picture 13">
            <a:extLst>
              <a:ext uri="{FF2B5EF4-FFF2-40B4-BE49-F238E27FC236}">
                <a16:creationId xmlns:a16="http://schemas.microsoft.com/office/drawing/2014/main" id="{1229B92E-E8BB-57C5-F2A2-D046C43FF136}"/>
              </a:ext>
            </a:extLst>
          </p:cNvPr>
          <p:cNvPicPr>
            <a:picLocks noChangeAspect="1"/>
          </p:cNvPicPr>
          <p:nvPr/>
        </p:nvPicPr>
        <p:blipFill>
          <a:blip r:embed="rId7"/>
          <a:stretch>
            <a:fillRect/>
          </a:stretch>
        </p:blipFill>
        <p:spPr>
          <a:xfrm>
            <a:off x="607060" y="4168323"/>
            <a:ext cx="4805680" cy="2514600"/>
          </a:xfrm>
          <a:prstGeom prst="rect">
            <a:avLst/>
          </a:prstGeom>
        </p:spPr>
      </p:pic>
    </p:spTree>
    <p:extLst>
      <p:ext uri="{BB962C8B-B14F-4D97-AF65-F5344CB8AC3E}">
        <p14:creationId xmlns:p14="http://schemas.microsoft.com/office/powerpoint/2010/main" val="12464771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A9A8C7-F3D4-C909-D68F-DAC3CECB7BD8}"/>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64E5E50-F6F6-FC10-026C-6173568F5C3D}"/>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sp>
        <p:nvSpPr>
          <p:cNvPr id="2" name="Title 1">
            <a:extLst>
              <a:ext uri="{FF2B5EF4-FFF2-40B4-BE49-F238E27FC236}">
                <a16:creationId xmlns:a16="http://schemas.microsoft.com/office/drawing/2014/main" id="{6BBF8B27-4936-711B-1385-9C13838E6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code developments</a:t>
            </a:r>
          </a:p>
        </p:txBody>
      </p:sp>
      <p:pic>
        <p:nvPicPr>
          <p:cNvPr id="7" name="Picture 6" descr="A picture containing icon&#10;&#10;Description automatically generated">
            <a:extLst>
              <a:ext uri="{FF2B5EF4-FFF2-40B4-BE49-F238E27FC236}">
                <a16:creationId xmlns:a16="http://schemas.microsoft.com/office/drawing/2014/main" id="{BC9B289A-9E46-A1A8-1FB7-B94363B794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4" y="0"/>
            <a:ext cx="1935386" cy="654292"/>
          </a:xfrm>
          <a:prstGeom prst="rect">
            <a:avLst/>
          </a:prstGeom>
        </p:spPr>
      </p:pic>
      <p:sp>
        <p:nvSpPr>
          <p:cNvPr id="12" name="Content Placeholder 2">
            <a:extLst>
              <a:ext uri="{FF2B5EF4-FFF2-40B4-BE49-F238E27FC236}">
                <a16:creationId xmlns:a16="http://schemas.microsoft.com/office/drawing/2014/main" id="{B41055DD-947D-4766-984F-5391C35C3FF4}"/>
              </a:ext>
            </a:extLst>
          </p:cNvPr>
          <p:cNvSpPr txBox="1">
            <a:spLocks/>
          </p:cNvSpPr>
          <p:nvPr/>
        </p:nvSpPr>
        <p:spPr bwMode="auto">
          <a:xfrm>
            <a:off x="413918" y="770698"/>
            <a:ext cx="12332208" cy="58329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480060" indent="-480060" algn="l" rtl="0" eaLnBrk="0" fontAlgn="base" hangingPunct="0">
              <a:spcBef>
                <a:spcPct val="20000"/>
              </a:spcBef>
              <a:spcAft>
                <a:spcPct val="0"/>
              </a:spcAft>
              <a:buClr>
                <a:schemeClr val="bg2"/>
              </a:buClr>
              <a:buSzPct val="75000"/>
              <a:buFont typeface="Wingdings" pitchFamily="19" charset="2"/>
              <a:buChar char="n"/>
              <a:defRPr sz="4480">
                <a:solidFill>
                  <a:schemeClr val="bg2"/>
                </a:solidFill>
                <a:latin typeface="+mn-lt"/>
                <a:ea typeface="ＭＳ Ｐゴシック" pitchFamily="-65" charset="-128"/>
                <a:cs typeface="ＭＳ Ｐゴシック" pitchFamily="-65" charset="-128"/>
              </a:defRPr>
            </a:lvl1pPr>
            <a:lvl2pPr marL="1040130" indent="-400050" algn="l" rtl="0" eaLnBrk="0" fontAlgn="base" hangingPunct="0">
              <a:spcBef>
                <a:spcPct val="20000"/>
              </a:spcBef>
              <a:spcAft>
                <a:spcPct val="0"/>
              </a:spcAft>
              <a:buClr>
                <a:schemeClr val="accent2"/>
              </a:buClr>
              <a:buSzPct val="80000"/>
              <a:buFont typeface="Wingdings" pitchFamily="19" charset="2"/>
              <a:buChar char="¨"/>
              <a:defRPr sz="3920">
                <a:solidFill>
                  <a:schemeClr val="bg2"/>
                </a:solidFill>
                <a:latin typeface="+mn-lt"/>
                <a:ea typeface="ＭＳ Ｐゴシック" pitchFamily="-65" charset="-128"/>
              </a:defRPr>
            </a:lvl2pPr>
            <a:lvl3pPr marL="1600200" indent="-320040" algn="l" rtl="0" eaLnBrk="0" fontAlgn="base" hangingPunct="0">
              <a:spcBef>
                <a:spcPct val="20000"/>
              </a:spcBef>
              <a:spcAft>
                <a:spcPct val="0"/>
              </a:spcAft>
              <a:buClr>
                <a:schemeClr val="bg2"/>
              </a:buClr>
              <a:buSzPct val="65000"/>
              <a:buFont typeface="Wingdings" pitchFamily="19" charset="2"/>
              <a:buChar char="n"/>
              <a:defRPr sz="3360">
                <a:solidFill>
                  <a:schemeClr val="bg2"/>
                </a:solidFill>
                <a:latin typeface="+mn-lt"/>
                <a:ea typeface="ＭＳ Ｐゴシック" pitchFamily="-65" charset="-128"/>
              </a:defRPr>
            </a:lvl3pPr>
            <a:lvl4pPr marL="2240280" indent="-320040" algn="l" rtl="0" eaLnBrk="0" fontAlgn="base" hangingPunct="0">
              <a:spcBef>
                <a:spcPct val="20000"/>
              </a:spcBef>
              <a:spcAft>
                <a:spcPct val="0"/>
              </a:spcAft>
              <a:buClr>
                <a:schemeClr val="accent2"/>
              </a:buClr>
              <a:buSzPct val="70000"/>
              <a:buFont typeface="Wingdings" pitchFamily="19" charset="2"/>
              <a:buChar char="¨"/>
              <a:defRPr sz="2800">
                <a:solidFill>
                  <a:schemeClr val="bg2"/>
                </a:solidFill>
                <a:latin typeface="+mn-lt"/>
                <a:ea typeface="ＭＳ Ｐゴシック" pitchFamily="-65" charset="-128"/>
              </a:defRPr>
            </a:lvl4pPr>
            <a:lvl5pPr marL="2880360" indent="-320040" algn="l" rtl="0" eaLnBrk="0" fontAlgn="base" hangingPunct="0">
              <a:spcBef>
                <a:spcPct val="20000"/>
              </a:spcBef>
              <a:spcAft>
                <a:spcPct val="0"/>
              </a:spcAft>
              <a:buClr>
                <a:schemeClr val="bg2"/>
              </a:buClr>
              <a:buFont typeface="Wingdings" pitchFamily="19" charset="2"/>
              <a:buChar char="§"/>
              <a:defRPr sz="2800">
                <a:solidFill>
                  <a:schemeClr val="bg2"/>
                </a:solidFill>
                <a:latin typeface="+mn-lt"/>
                <a:ea typeface="ＭＳ Ｐゴシック" pitchFamily="-65" charset="-128"/>
              </a:defRPr>
            </a:lvl5pPr>
            <a:lvl6pPr marL="3520440" indent="-320040" algn="l" rtl="0" fontAlgn="base">
              <a:spcBef>
                <a:spcPct val="20000"/>
              </a:spcBef>
              <a:spcAft>
                <a:spcPct val="0"/>
              </a:spcAft>
              <a:buClr>
                <a:schemeClr val="bg2"/>
              </a:buClr>
              <a:buFont typeface="Wingdings" pitchFamily="-65" charset="2"/>
              <a:buChar char="§"/>
              <a:defRPr sz="2800">
                <a:solidFill>
                  <a:schemeClr val="bg2"/>
                </a:solidFill>
                <a:latin typeface="+mn-lt"/>
                <a:ea typeface="ＭＳ Ｐゴシック" pitchFamily="-65" charset="-128"/>
              </a:defRPr>
            </a:lvl6pPr>
            <a:lvl7pPr marL="4160520" indent="-320040" algn="l" rtl="0" fontAlgn="base">
              <a:spcBef>
                <a:spcPct val="20000"/>
              </a:spcBef>
              <a:spcAft>
                <a:spcPct val="0"/>
              </a:spcAft>
              <a:buClr>
                <a:schemeClr val="bg2"/>
              </a:buClr>
              <a:buFont typeface="Wingdings" pitchFamily="-65" charset="2"/>
              <a:buChar char="§"/>
              <a:defRPr sz="2800">
                <a:solidFill>
                  <a:schemeClr val="bg2"/>
                </a:solidFill>
                <a:latin typeface="+mn-lt"/>
                <a:ea typeface="ＭＳ Ｐゴシック" pitchFamily="-65" charset="-128"/>
              </a:defRPr>
            </a:lvl7pPr>
            <a:lvl8pPr marL="4800600" indent="-320040" algn="l" rtl="0" fontAlgn="base">
              <a:spcBef>
                <a:spcPct val="20000"/>
              </a:spcBef>
              <a:spcAft>
                <a:spcPct val="0"/>
              </a:spcAft>
              <a:buClr>
                <a:schemeClr val="bg2"/>
              </a:buClr>
              <a:buFont typeface="Wingdings" pitchFamily="-65" charset="2"/>
              <a:buChar char="§"/>
              <a:defRPr sz="2800">
                <a:solidFill>
                  <a:schemeClr val="bg2"/>
                </a:solidFill>
                <a:latin typeface="+mn-lt"/>
                <a:ea typeface="ＭＳ Ｐゴシック" pitchFamily="-65" charset="-128"/>
              </a:defRPr>
            </a:lvl8pPr>
            <a:lvl9pPr marL="5440680" indent="-320040" algn="l" rtl="0" fontAlgn="base">
              <a:spcBef>
                <a:spcPct val="20000"/>
              </a:spcBef>
              <a:spcAft>
                <a:spcPct val="0"/>
              </a:spcAft>
              <a:buClr>
                <a:schemeClr val="bg2"/>
              </a:buClr>
              <a:buFont typeface="Wingdings" pitchFamily="-65" charset="2"/>
              <a:buChar char="§"/>
              <a:defRPr sz="2800">
                <a:solidFill>
                  <a:schemeClr val="bg2"/>
                </a:solidFill>
                <a:latin typeface="+mn-lt"/>
                <a:ea typeface="ＭＳ Ｐゴシック" pitchFamily="-65" charset="-128"/>
              </a:defRPr>
            </a:lvl9pPr>
          </a:lstStyle>
          <a:p>
            <a:pPr marL="240030" marR="0" lvl="0" indent="-307238" algn="l" defTabSz="914400" rtl="0" eaLnBrk="0" fontAlgn="base" latinLnBrk="0" hangingPunct="0">
              <a:lnSpc>
                <a:spcPct val="100000"/>
              </a:lnSpc>
              <a:spcBef>
                <a:spcPct val="20000"/>
              </a:spcBef>
              <a:spcAft>
                <a:spcPct val="0"/>
              </a:spcAft>
              <a:buClr>
                <a:srgbClr val="00007D"/>
              </a:buClr>
              <a:buSzPct val="75000"/>
              <a:buFont typeface="Wingdings" pitchFamily="19" charset="2"/>
              <a:buChar char="n"/>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Xsuite (G. </a:t>
            </a:r>
            <a:r>
              <a:rPr kumimoji="0" lang="en-US" sz="1800" b="0" i="0" u="none" strike="noStrike" kern="0" cap="none" spc="0" normalizeH="0" baseline="0" noProof="0" dirty="0" err="1">
                <a:ln>
                  <a:noFill/>
                </a:ln>
                <a:solidFill>
                  <a:srgbClr val="0C377B"/>
                </a:solidFill>
                <a:effectLst/>
                <a:uLnTx/>
                <a:uFillTx/>
                <a:ea typeface="ＭＳ Ｐゴシック" pitchFamily="-65" charset="-128"/>
              </a:rPr>
              <a:t>Iadarola</a:t>
            </a:r>
            <a:r>
              <a:rPr kumimoji="0" lang="en-US" sz="1800" b="0" i="0" u="none" strike="noStrike" kern="0" cap="none" spc="0" normalizeH="0" baseline="0" noProof="0" dirty="0">
                <a:ln>
                  <a:noFill/>
                </a:ln>
                <a:solidFill>
                  <a:srgbClr val="0C377B"/>
                </a:solidFill>
                <a:effectLst/>
                <a:uLnTx/>
                <a:uFillTx/>
                <a:ea typeface="ＭＳ Ｐゴシック" pitchFamily="-65" charset="-128"/>
              </a:rPr>
              <a:t>)</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Synchrotron Radiation, Beam-Beam</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Interfaces for Beam-Matter Interaction, Electron Cloud, Wake Fields</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Can now model </a:t>
            </a:r>
            <a:r>
              <a:rPr kumimoji="0" lang="en-US" sz="1800" b="0" i="0" u="none" strike="noStrike" kern="0" cap="none" spc="0" normalizeH="0" baseline="0" noProof="0" dirty="0" err="1">
                <a:ln>
                  <a:noFill/>
                </a:ln>
                <a:solidFill>
                  <a:srgbClr val="0C377B"/>
                </a:solidFill>
                <a:effectLst/>
                <a:uLnTx/>
                <a:uFillTx/>
                <a:ea typeface="ＭＳ Ｐゴシック" pitchFamily="-65" charset="-128"/>
              </a:rPr>
              <a:t>SuperKEKB</a:t>
            </a:r>
            <a:r>
              <a:rPr kumimoji="0" lang="en-US" sz="1800" b="0" i="0" u="none" strike="noStrike" kern="0" cap="none" spc="0" normalizeH="0" baseline="0" noProof="0" dirty="0">
                <a:ln>
                  <a:noFill/>
                </a:ln>
                <a:solidFill>
                  <a:srgbClr val="0C377B"/>
                </a:solidFill>
                <a:effectLst/>
                <a:uLnTx/>
                <a:uFillTx/>
                <a:ea typeface="ＭＳ Ｐゴシック" pitchFamily="-65" charset="-128"/>
              </a:rPr>
              <a:t> IR</a:t>
            </a:r>
            <a:br>
              <a:rPr kumimoji="0" lang="en-US" sz="1800" b="0" i="0" u="none" strike="noStrike" kern="0" cap="none" spc="0" normalizeH="0" baseline="0" noProof="0" dirty="0">
                <a:ln>
                  <a:noFill/>
                </a:ln>
                <a:solidFill>
                  <a:srgbClr val="0C377B"/>
                </a:solidFill>
                <a:effectLst/>
                <a:uLnTx/>
                <a:uFillTx/>
                <a:ea typeface="ＭＳ Ｐゴシック" pitchFamily="-65" charset="-128"/>
              </a:rPr>
            </a:br>
            <a:endParaRPr kumimoji="0" lang="en-US" sz="1800" b="0" i="0" u="none" strike="noStrike" kern="0" cap="none" spc="0" normalizeH="0" baseline="0" noProof="0" dirty="0">
              <a:ln>
                <a:noFill/>
              </a:ln>
              <a:solidFill>
                <a:srgbClr val="0C377B"/>
              </a:solidFill>
              <a:effectLst/>
              <a:uLnTx/>
              <a:uFillTx/>
              <a:ea typeface="ＭＳ Ｐゴシック" pitchFamily="-65" charset="-128"/>
            </a:endParaRPr>
          </a:p>
          <a:p>
            <a:pPr marL="240030" marR="0" lvl="0" indent="-307238" algn="l" defTabSz="914400" rtl="0" eaLnBrk="0" fontAlgn="base" latinLnBrk="0" hangingPunct="0">
              <a:lnSpc>
                <a:spcPct val="100000"/>
              </a:lnSpc>
              <a:spcBef>
                <a:spcPct val="20000"/>
              </a:spcBef>
              <a:spcAft>
                <a:spcPct val="0"/>
              </a:spcAft>
              <a:buClr>
                <a:srgbClr val="00007D"/>
              </a:buClr>
              <a:buSzPct val="75000"/>
              <a:buFont typeface="Wingdings" pitchFamily="19" charset="2"/>
              <a:buChar char="n"/>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BLAST-</a:t>
            </a:r>
            <a:r>
              <a:rPr kumimoji="0" lang="en-US" sz="1800" b="0" i="0" u="none" strike="noStrike" kern="0" cap="none" spc="0" normalizeH="0" baseline="0" noProof="0" dirty="0" err="1">
                <a:ln>
                  <a:noFill/>
                </a:ln>
                <a:solidFill>
                  <a:srgbClr val="0C377B"/>
                </a:solidFill>
                <a:effectLst/>
                <a:uLnTx/>
                <a:uFillTx/>
                <a:ea typeface="ＭＳ Ｐゴシック" pitchFamily="-65" charset="-128"/>
              </a:rPr>
              <a:t>WarpX</a:t>
            </a:r>
            <a:r>
              <a:rPr kumimoji="0" lang="en-US" sz="1800" b="0" i="0" u="none" strike="noStrike" kern="0" cap="none" spc="0" normalizeH="0" baseline="0" noProof="0" dirty="0">
                <a:ln>
                  <a:noFill/>
                </a:ln>
                <a:solidFill>
                  <a:srgbClr val="0C377B"/>
                </a:solidFill>
                <a:effectLst/>
                <a:uLnTx/>
                <a:uFillTx/>
                <a:ea typeface="ＭＳ Ｐゴシック" pitchFamily="-65" charset="-128"/>
              </a:rPr>
              <a:t> (A. </a:t>
            </a:r>
            <a:r>
              <a:rPr kumimoji="0" lang="en-US" sz="1800" b="0" i="0" u="none" strike="noStrike" kern="0" cap="none" spc="0" normalizeH="0" baseline="0" noProof="0" dirty="0" err="1">
                <a:ln>
                  <a:noFill/>
                </a:ln>
                <a:solidFill>
                  <a:srgbClr val="0C377B"/>
                </a:solidFill>
                <a:effectLst/>
                <a:uLnTx/>
                <a:uFillTx/>
                <a:ea typeface="ＭＳ Ｐゴシック" pitchFamily="-65" charset="-128"/>
              </a:rPr>
              <a:t>Formenti</a:t>
            </a:r>
            <a:r>
              <a:rPr kumimoji="0" lang="en-US" sz="1800" b="0" i="0" u="none" strike="noStrike" kern="0" cap="none" spc="0" normalizeH="0" baseline="0" noProof="0" dirty="0">
                <a:ln>
                  <a:noFill/>
                </a:ln>
                <a:solidFill>
                  <a:srgbClr val="0C377B"/>
                </a:solidFill>
                <a:effectLst/>
                <a:uLnTx/>
                <a:uFillTx/>
                <a:ea typeface="ＭＳ Ｐゴシック" pitchFamily="-65" charset="-128"/>
              </a:rPr>
              <a:t>)</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Beam-beam Studies</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PIC, different Geometries</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Fast and flexible, first FCC-</a:t>
            </a:r>
            <a:r>
              <a:rPr kumimoji="0" lang="en-US" sz="1800" b="0" i="0" u="none" strike="noStrike" kern="0" cap="none" spc="0" normalizeH="0" baseline="0" noProof="0" dirty="0" err="1">
                <a:ln>
                  <a:noFill/>
                </a:ln>
                <a:solidFill>
                  <a:srgbClr val="0C377B"/>
                </a:solidFill>
                <a:effectLst/>
                <a:uLnTx/>
                <a:uFillTx/>
                <a:ea typeface="ＭＳ Ｐゴシック" pitchFamily="-65" charset="-128"/>
              </a:rPr>
              <a:t>ee</a:t>
            </a:r>
            <a:r>
              <a:rPr kumimoji="0" lang="en-US" sz="1800" b="0" i="0" u="none" strike="noStrike" kern="0" cap="none" spc="0" normalizeH="0" baseline="0" noProof="0" dirty="0">
                <a:ln>
                  <a:noFill/>
                </a:ln>
                <a:solidFill>
                  <a:srgbClr val="0C377B"/>
                </a:solidFill>
                <a:effectLst/>
                <a:uLnTx/>
                <a:uFillTx/>
                <a:ea typeface="ＭＳ Ｐゴシック" pitchFamily="-65" charset="-128"/>
              </a:rPr>
              <a:t> Simulations</a:t>
            </a:r>
            <a:br>
              <a:rPr kumimoji="0" lang="en-US" sz="1800" b="0" i="0" u="none" strike="noStrike" kern="0" cap="none" spc="0" normalizeH="0" baseline="0" noProof="0" dirty="0">
                <a:ln>
                  <a:noFill/>
                </a:ln>
                <a:solidFill>
                  <a:srgbClr val="0C377B"/>
                </a:solidFill>
                <a:effectLst/>
                <a:uLnTx/>
                <a:uFillTx/>
                <a:ea typeface="ＭＳ Ｐゴシック" pitchFamily="-65" charset="-128"/>
              </a:rPr>
            </a:br>
            <a:endParaRPr kumimoji="0" lang="en-US" sz="1800" b="0" i="0" u="none" strike="noStrike" kern="0" cap="none" spc="0" normalizeH="0" baseline="0" noProof="0" dirty="0">
              <a:ln>
                <a:noFill/>
              </a:ln>
              <a:solidFill>
                <a:srgbClr val="0C377B"/>
              </a:solidFill>
              <a:effectLst/>
              <a:uLnTx/>
              <a:uFillTx/>
              <a:ea typeface="ＭＳ Ｐゴシック" pitchFamily="-65" charset="-128"/>
            </a:endParaRPr>
          </a:p>
          <a:p>
            <a:pPr marL="240030" marR="0" lvl="0" indent="-307238" algn="l" defTabSz="914400" rtl="0" eaLnBrk="0" fontAlgn="base" latinLnBrk="0" hangingPunct="0">
              <a:lnSpc>
                <a:spcPct val="100000"/>
              </a:lnSpc>
              <a:spcBef>
                <a:spcPct val="20000"/>
              </a:spcBef>
              <a:spcAft>
                <a:spcPct val="0"/>
              </a:spcAft>
              <a:buClr>
                <a:srgbClr val="00007D"/>
              </a:buClr>
              <a:buSzPct val="75000"/>
              <a:buFont typeface="Wingdings" pitchFamily="19" charset="2"/>
              <a:buChar char="n"/>
              <a:tabLst/>
              <a:defRPr/>
            </a:pPr>
            <a:r>
              <a:rPr kumimoji="0" lang="en-US" sz="1800" b="0" i="0" u="none" strike="noStrike" kern="0" cap="none" spc="0" normalizeH="0" baseline="0" noProof="0" dirty="0" err="1">
                <a:ln>
                  <a:noFill/>
                </a:ln>
                <a:solidFill>
                  <a:srgbClr val="0C377B"/>
                </a:solidFill>
                <a:effectLst/>
                <a:uLnTx/>
                <a:uFillTx/>
                <a:ea typeface="ＭＳ Ｐゴシック" pitchFamily="-65" charset="-128"/>
              </a:rPr>
              <a:t>Bmad</a:t>
            </a:r>
            <a:r>
              <a:rPr kumimoji="0" lang="en-US" sz="1800" b="0" i="0" u="none" strike="noStrike" kern="0" cap="none" spc="0" normalizeH="0" baseline="0" noProof="0" dirty="0">
                <a:ln>
                  <a:noFill/>
                </a:ln>
                <a:solidFill>
                  <a:srgbClr val="0C377B"/>
                </a:solidFill>
                <a:effectLst/>
                <a:uLnTx/>
                <a:uFillTx/>
                <a:ea typeface="ＭＳ Ｐゴシック" pitchFamily="-65" charset="-128"/>
              </a:rPr>
              <a:t>-Julia (</a:t>
            </a:r>
            <a:r>
              <a:rPr kumimoji="0" lang="en-US" sz="1800" b="0" i="0" u="none" strike="noStrike" kern="0" cap="none" spc="0" normalizeH="0" baseline="0" noProof="0" dirty="0" err="1">
                <a:ln>
                  <a:noFill/>
                </a:ln>
                <a:solidFill>
                  <a:srgbClr val="0C377B"/>
                </a:solidFill>
                <a:effectLst/>
                <a:uLnTx/>
                <a:uFillTx/>
                <a:ea typeface="ＭＳ Ｐゴシック" pitchFamily="-65" charset="-128"/>
              </a:rPr>
              <a:t>G.Hoffstaetter</a:t>
            </a:r>
            <a:r>
              <a:rPr kumimoji="0" lang="en-US" sz="1800" b="0" i="0" u="none" strike="noStrike" kern="0" cap="none" spc="0" normalizeH="0" baseline="0" noProof="0" dirty="0">
                <a:ln>
                  <a:noFill/>
                </a:ln>
                <a:solidFill>
                  <a:srgbClr val="0C377B"/>
                </a:solidFill>
                <a:effectLst/>
                <a:uLnTx/>
                <a:uFillTx/>
                <a:ea typeface="ＭＳ Ｐゴシック" pitchFamily="-65" charset="-128"/>
              </a:rPr>
              <a:t>)</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Open Source Toolkits and Programs</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Digital Twins</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Machine Learning</a:t>
            </a:r>
            <a:br>
              <a:rPr kumimoji="0" lang="en-US" sz="1800" b="0" i="0" u="none" strike="noStrike" kern="0" cap="none" spc="0" normalizeH="0" baseline="0" noProof="0" dirty="0">
                <a:ln>
                  <a:noFill/>
                </a:ln>
                <a:solidFill>
                  <a:srgbClr val="0C377B"/>
                </a:solidFill>
                <a:effectLst/>
                <a:uLnTx/>
                <a:uFillTx/>
                <a:ea typeface="ＭＳ Ｐゴシック" pitchFamily="-65" charset="-128"/>
              </a:rPr>
            </a:br>
            <a:endParaRPr kumimoji="0" lang="en-US" sz="1800" b="0" i="0" u="none" strike="noStrike" kern="0" cap="none" spc="0" normalizeH="0" baseline="0" noProof="0" dirty="0">
              <a:ln>
                <a:noFill/>
              </a:ln>
              <a:solidFill>
                <a:srgbClr val="0C377B"/>
              </a:solidFill>
              <a:effectLst/>
              <a:uLnTx/>
              <a:uFillTx/>
              <a:ea typeface="ＭＳ Ｐゴシック" pitchFamily="-65" charset="-128"/>
            </a:endParaRPr>
          </a:p>
          <a:p>
            <a:pPr marL="240030" marR="0" lvl="0" indent="-307238" algn="l" defTabSz="914400" rtl="0" eaLnBrk="0" fontAlgn="base" latinLnBrk="0" hangingPunct="0">
              <a:lnSpc>
                <a:spcPct val="100000"/>
              </a:lnSpc>
              <a:spcBef>
                <a:spcPct val="20000"/>
              </a:spcBef>
              <a:spcAft>
                <a:spcPct val="0"/>
              </a:spcAft>
              <a:buClr>
                <a:srgbClr val="00007D"/>
              </a:buClr>
              <a:buSzPct val="75000"/>
              <a:buFont typeface="Wingdings" pitchFamily="19" charset="2"/>
              <a:buChar char="n"/>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VACI Suite (A. </a:t>
            </a:r>
            <a:r>
              <a:rPr kumimoji="0" lang="en-US" sz="1800" b="0" i="0" u="none" strike="noStrike" kern="0" cap="none" spc="0" normalizeH="0" baseline="0" noProof="0" dirty="0" err="1">
                <a:ln>
                  <a:noFill/>
                </a:ln>
                <a:solidFill>
                  <a:srgbClr val="0C377B"/>
                </a:solidFill>
                <a:effectLst/>
                <a:uLnTx/>
                <a:uFillTx/>
                <a:ea typeface="ＭＳ Ｐゴシック" pitchFamily="-65" charset="-128"/>
              </a:rPr>
              <a:t>Rajabi</a:t>
            </a:r>
            <a:r>
              <a:rPr kumimoji="0" lang="en-US" sz="1800" b="0" i="0" u="none" strike="noStrike" kern="0" cap="none" spc="0" normalizeH="0" baseline="0" noProof="0" dirty="0">
                <a:ln>
                  <a:noFill/>
                </a:ln>
                <a:solidFill>
                  <a:srgbClr val="0C377B"/>
                </a:solidFill>
                <a:effectLst/>
                <a:uLnTx/>
                <a:uFillTx/>
                <a:ea typeface="ＭＳ Ｐゴシック" pitchFamily="-65" charset="-128"/>
              </a:rPr>
              <a:t>)</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Resistive-wall wake field for arbitrary chamber geometries</a:t>
            </a:r>
          </a:p>
          <a:p>
            <a:pPr marL="653415" marR="0" lvl="1" indent="-326708" algn="l" defTabSz="914400" rtl="0" eaLnBrk="0" fontAlgn="base" latinLnBrk="0" hangingPunct="0">
              <a:lnSpc>
                <a:spcPct val="100000"/>
              </a:lnSpc>
              <a:spcBef>
                <a:spcPct val="20000"/>
              </a:spcBef>
              <a:spcAft>
                <a:spcPct val="0"/>
              </a:spcAft>
              <a:buClr>
                <a:srgbClr val="9999CC"/>
              </a:buClr>
              <a:buSzPct val="80000"/>
              <a:buFont typeface="Wingdings" pitchFamily="19" charset="2"/>
              <a:buChar char="¨"/>
              <a:tabLst/>
              <a:defRPr/>
            </a:pPr>
            <a:r>
              <a:rPr kumimoji="0" lang="en-US" sz="1800" b="0" i="0" u="none" strike="noStrike" kern="0" cap="none" spc="0" normalizeH="0" baseline="0" noProof="0" dirty="0">
                <a:ln>
                  <a:noFill/>
                </a:ln>
                <a:solidFill>
                  <a:srgbClr val="0C377B"/>
                </a:solidFill>
                <a:effectLst/>
                <a:uLnTx/>
                <a:uFillTx/>
                <a:ea typeface="ＭＳ Ｐゴシック" pitchFamily="-65" charset="-128"/>
              </a:rPr>
              <a:t>FCC-</a:t>
            </a:r>
            <a:r>
              <a:rPr kumimoji="0" lang="en-US" sz="1800" b="0" i="0" u="none" strike="noStrike" kern="0" cap="none" spc="0" normalizeH="0" baseline="0" noProof="0" dirty="0" err="1">
                <a:ln>
                  <a:noFill/>
                </a:ln>
                <a:solidFill>
                  <a:srgbClr val="0C377B"/>
                </a:solidFill>
                <a:effectLst/>
                <a:uLnTx/>
                <a:uFillTx/>
                <a:ea typeface="ＭＳ Ｐゴシック" pitchFamily="-65" charset="-128"/>
              </a:rPr>
              <a:t>ee</a:t>
            </a:r>
            <a:r>
              <a:rPr kumimoji="0" lang="en-US" sz="1800" b="0" i="0" u="none" strike="noStrike" kern="0" cap="none" spc="0" normalizeH="0" baseline="0" noProof="0" dirty="0">
                <a:ln>
                  <a:noFill/>
                </a:ln>
                <a:solidFill>
                  <a:srgbClr val="0C377B"/>
                </a:solidFill>
                <a:effectLst/>
                <a:uLnTx/>
                <a:uFillTx/>
                <a:ea typeface="ＭＳ Ｐゴシック" pitchFamily="-65" charset="-128"/>
              </a:rPr>
              <a:t> detuning wake field cancelled by deforming circular chamber</a:t>
            </a:r>
          </a:p>
        </p:txBody>
      </p:sp>
      <p:pic>
        <p:nvPicPr>
          <p:cNvPr id="13" name="Picture 12">
            <a:extLst>
              <a:ext uri="{FF2B5EF4-FFF2-40B4-BE49-F238E27FC236}">
                <a16:creationId xmlns:a16="http://schemas.microsoft.com/office/drawing/2014/main" id="{3F52FB50-8B5A-F2A4-7A72-FCF5C99A15F2}"/>
              </a:ext>
            </a:extLst>
          </p:cNvPr>
          <p:cNvPicPr>
            <a:picLocks noChangeAspect="1"/>
          </p:cNvPicPr>
          <p:nvPr/>
        </p:nvPicPr>
        <p:blipFill>
          <a:blip r:embed="rId4"/>
          <a:stretch>
            <a:fillRect/>
          </a:stretch>
        </p:blipFill>
        <p:spPr>
          <a:xfrm>
            <a:off x="7627620" y="887104"/>
            <a:ext cx="4150462" cy="2008496"/>
          </a:xfrm>
          <a:prstGeom prst="rect">
            <a:avLst/>
          </a:prstGeom>
        </p:spPr>
      </p:pic>
      <p:pic>
        <p:nvPicPr>
          <p:cNvPr id="14" name="Picture 13">
            <a:extLst>
              <a:ext uri="{FF2B5EF4-FFF2-40B4-BE49-F238E27FC236}">
                <a16:creationId xmlns:a16="http://schemas.microsoft.com/office/drawing/2014/main" id="{2A2073F7-BABC-A2A4-7CD6-72D5926100CB}"/>
              </a:ext>
            </a:extLst>
          </p:cNvPr>
          <p:cNvPicPr>
            <a:picLocks noChangeAspect="1"/>
          </p:cNvPicPr>
          <p:nvPr/>
        </p:nvPicPr>
        <p:blipFill>
          <a:blip r:embed="rId5"/>
          <a:stretch>
            <a:fillRect/>
          </a:stretch>
        </p:blipFill>
        <p:spPr>
          <a:xfrm>
            <a:off x="5311140" y="2905907"/>
            <a:ext cx="3832860" cy="2112987"/>
          </a:xfrm>
          <a:prstGeom prst="rect">
            <a:avLst/>
          </a:prstGeom>
        </p:spPr>
      </p:pic>
      <p:pic>
        <p:nvPicPr>
          <p:cNvPr id="15" name="Picture 14">
            <a:extLst>
              <a:ext uri="{FF2B5EF4-FFF2-40B4-BE49-F238E27FC236}">
                <a16:creationId xmlns:a16="http://schemas.microsoft.com/office/drawing/2014/main" id="{93DC3B74-42F8-65FC-0F73-F44DF03529FB}"/>
              </a:ext>
            </a:extLst>
          </p:cNvPr>
          <p:cNvPicPr>
            <a:picLocks noChangeAspect="1"/>
          </p:cNvPicPr>
          <p:nvPr/>
        </p:nvPicPr>
        <p:blipFill>
          <a:blip r:embed="rId6"/>
          <a:stretch>
            <a:fillRect/>
          </a:stretch>
        </p:blipFill>
        <p:spPr>
          <a:xfrm>
            <a:off x="8448913" y="4839604"/>
            <a:ext cx="3743087" cy="1943342"/>
          </a:xfrm>
          <a:prstGeom prst="rect">
            <a:avLst/>
          </a:prstGeom>
        </p:spPr>
      </p:pic>
      <p:pic>
        <p:nvPicPr>
          <p:cNvPr id="16" name="Picture 15">
            <a:extLst>
              <a:ext uri="{FF2B5EF4-FFF2-40B4-BE49-F238E27FC236}">
                <a16:creationId xmlns:a16="http://schemas.microsoft.com/office/drawing/2014/main" id="{5A099AB4-72A4-DA7D-FA35-562211B49630}"/>
              </a:ext>
            </a:extLst>
          </p:cNvPr>
          <p:cNvPicPr>
            <a:picLocks noChangeAspect="1"/>
          </p:cNvPicPr>
          <p:nvPr/>
        </p:nvPicPr>
        <p:blipFill>
          <a:blip r:embed="rId7"/>
          <a:stretch>
            <a:fillRect/>
          </a:stretch>
        </p:blipFill>
        <p:spPr>
          <a:xfrm>
            <a:off x="7404151" y="6613962"/>
            <a:ext cx="2298700" cy="94900"/>
          </a:xfrm>
          <a:prstGeom prst="rect">
            <a:avLst/>
          </a:prstGeom>
        </p:spPr>
      </p:pic>
    </p:spTree>
    <p:extLst>
      <p:ext uri="{BB962C8B-B14F-4D97-AF65-F5344CB8AC3E}">
        <p14:creationId xmlns:p14="http://schemas.microsoft.com/office/powerpoint/2010/main" val="43368553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2E352-ADDC-84CE-8F9F-EFAC2CBBD45E}"/>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119F453-EC62-F544-BEDD-2193263C24F0}"/>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sp>
        <p:nvSpPr>
          <p:cNvPr id="2" name="Title 1">
            <a:extLst>
              <a:ext uri="{FF2B5EF4-FFF2-40B4-BE49-F238E27FC236}">
                <a16:creationId xmlns:a16="http://schemas.microsoft.com/office/drawing/2014/main" id="{D6173B49-9A2F-9EA1-46EF-536190C6F9F2}"/>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sustainability </a:t>
            </a:r>
          </a:p>
        </p:txBody>
      </p:sp>
      <p:pic>
        <p:nvPicPr>
          <p:cNvPr id="7" name="Picture 6" descr="A picture containing icon&#10;&#10;Description automatically generated">
            <a:extLst>
              <a:ext uri="{FF2B5EF4-FFF2-40B4-BE49-F238E27FC236}">
                <a16:creationId xmlns:a16="http://schemas.microsoft.com/office/drawing/2014/main" id="{60333287-C216-7C19-4E2E-347FF99E10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4" y="0"/>
            <a:ext cx="1935386" cy="654292"/>
          </a:xfrm>
          <a:prstGeom prst="rect">
            <a:avLst/>
          </a:prstGeom>
        </p:spPr>
      </p:pic>
      <p:pic>
        <p:nvPicPr>
          <p:cNvPr id="21" name="Picture 20">
            <a:extLst>
              <a:ext uri="{FF2B5EF4-FFF2-40B4-BE49-F238E27FC236}">
                <a16:creationId xmlns:a16="http://schemas.microsoft.com/office/drawing/2014/main" id="{6D1581D8-6812-7927-9372-1C498992C73D}"/>
              </a:ext>
            </a:extLst>
          </p:cNvPr>
          <p:cNvPicPr>
            <a:picLocks noChangeAspect="1"/>
          </p:cNvPicPr>
          <p:nvPr/>
        </p:nvPicPr>
        <p:blipFill>
          <a:blip r:embed="rId4"/>
          <a:stretch>
            <a:fillRect/>
          </a:stretch>
        </p:blipFill>
        <p:spPr>
          <a:xfrm>
            <a:off x="314760" y="956904"/>
            <a:ext cx="5141160" cy="2876552"/>
          </a:xfrm>
          <a:prstGeom prst="rect">
            <a:avLst/>
          </a:prstGeom>
        </p:spPr>
      </p:pic>
      <p:pic>
        <p:nvPicPr>
          <p:cNvPr id="22" name="Picture 21">
            <a:extLst>
              <a:ext uri="{FF2B5EF4-FFF2-40B4-BE49-F238E27FC236}">
                <a16:creationId xmlns:a16="http://schemas.microsoft.com/office/drawing/2014/main" id="{EC2C620B-29CC-30F6-DA31-9EA60FBBBC35}"/>
              </a:ext>
            </a:extLst>
          </p:cNvPr>
          <p:cNvPicPr>
            <a:picLocks noChangeAspect="1"/>
          </p:cNvPicPr>
          <p:nvPr/>
        </p:nvPicPr>
        <p:blipFill>
          <a:blip r:embed="rId5"/>
          <a:stretch>
            <a:fillRect/>
          </a:stretch>
        </p:blipFill>
        <p:spPr>
          <a:xfrm>
            <a:off x="6479969" y="831658"/>
            <a:ext cx="5689600" cy="3001798"/>
          </a:xfrm>
          <a:prstGeom prst="rect">
            <a:avLst/>
          </a:prstGeom>
        </p:spPr>
      </p:pic>
      <p:pic>
        <p:nvPicPr>
          <p:cNvPr id="3" name="Picture 2">
            <a:extLst>
              <a:ext uri="{FF2B5EF4-FFF2-40B4-BE49-F238E27FC236}">
                <a16:creationId xmlns:a16="http://schemas.microsoft.com/office/drawing/2014/main" id="{173C11D3-5333-9C8A-F368-5BD38AE12F52}"/>
              </a:ext>
            </a:extLst>
          </p:cNvPr>
          <p:cNvPicPr>
            <a:picLocks noChangeAspect="1"/>
          </p:cNvPicPr>
          <p:nvPr/>
        </p:nvPicPr>
        <p:blipFill>
          <a:blip r:embed="rId6"/>
          <a:stretch>
            <a:fillRect/>
          </a:stretch>
        </p:blipFill>
        <p:spPr>
          <a:xfrm>
            <a:off x="6479969" y="4112452"/>
            <a:ext cx="4582160" cy="2444501"/>
          </a:xfrm>
          <a:prstGeom prst="rect">
            <a:avLst/>
          </a:prstGeom>
        </p:spPr>
      </p:pic>
      <p:pic>
        <p:nvPicPr>
          <p:cNvPr id="4" name="Picture 3">
            <a:extLst>
              <a:ext uri="{FF2B5EF4-FFF2-40B4-BE49-F238E27FC236}">
                <a16:creationId xmlns:a16="http://schemas.microsoft.com/office/drawing/2014/main" id="{015178EC-E2A0-E5DE-A795-C250BC5A3106}"/>
              </a:ext>
            </a:extLst>
          </p:cNvPr>
          <p:cNvPicPr>
            <a:picLocks noChangeAspect="1"/>
          </p:cNvPicPr>
          <p:nvPr/>
        </p:nvPicPr>
        <p:blipFill>
          <a:blip r:embed="rId7"/>
          <a:stretch>
            <a:fillRect/>
          </a:stretch>
        </p:blipFill>
        <p:spPr>
          <a:xfrm>
            <a:off x="880552" y="4190741"/>
            <a:ext cx="4744920" cy="2454981"/>
          </a:xfrm>
          <a:prstGeom prst="rect">
            <a:avLst/>
          </a:prstGeom>
        </p:spPr>
      </p:pic>
    </p:spTree>
    <p:extLst>
      <p:ext uri="{BB962C8B-B14F-4D97-AF65-F5344CB8AC3E}">
        <p14:creationId xmlns:p14="http://schemas.microsoft.com/office/powerpoint/2010/main" val="39567280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BD0D6F9-7A03-8047-E236-C7B74B3B2575}"/>
              </a:ext>
            </a:extLst>
          </p:cNvPr>
          <p:cNvPicPr>
            <a:picLocks noChangeAspect="1"/>
          </p:cNvPicPr>
          <p:nvPr/>
        </p:nvPicPr>
        <p:blipFill>
          <a:blip r:embed="rId3"/>
          <a:stretch>
            <a:fillRect/>
          </a:stretch>
        </p:blipFill>
        <p:spPr>
          <a:xfrm>
            <a:off x="3431950" y="2562131"/>
            <a:ext cx="1452393" cy="2130859"/>
          </a:xfrm>
          <a:prstGeom prst="rect">
            <a:avLst/>
          </a:prstGeom>
        </p:spPr>
      </p:pic>
      <p:pic>
        <p:nvPicPr>
          <p:cNvPr id="8" name="Picture 7">
            <a:extLst>
              <a:ext uri="{FF2B5EF4-FFF2-40B4-BE49-F238E27FC236}">
                <a16:creationId xmlns:a16="http://schemas.microsoft.com/office/drawing/2014/main" id="{C4D07060-40A0-C933-55A1-C61393AA5E17}"/>
              </a:ext>
            </a:extLst>
          </p:cNvPr>
          <p:cNvPicPr>
            <a:picLocks noChangeAspect="1"/>
          </p:cNvPicPr>
          <p:nvPr/>
        </p:nvPicPr>
        <p:blipFill>
          <a:blip r:embed="rId4"/>
          <a:stretch>
            <a:fillRect/>
          </a:stretch>
        </p:blipFill>
        <p:spPr>
          <a:xfrm>
            <a:off x="4923540" y="2565160"/>
            <a:ext cx="1424164" cy="2127829"/>
          </a:xfrm>
          <a:prstGeom prst="rect">
            <a:avLst/>
          </a:prstGeom>
        </p:spPr>
      </p:pic>
      <p:pic>
        <p:nvPicPr>
          <p:cNvPr id="9" name="Picture 8">
            <a:extLst>
              <a:ext uri="{FF2B5EF4-FFF2-40B4-BE49-F238E27FC236}">
                <a16:creationId xmlns:a16="http://schemas.microsoft.com/office/drawing/2014/main" id="{DDE0310D-50C7-A78F-9C95-4695C1B576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926"/>
          <a:stretch/>
        </p:blipFill>
        <p:spPr>
          <a:xfrm>
            <a:off x="1947315" y="2629843"/>
            <a:ext cx="1445438" cy="2063147"/>
          </a:xfrm>
          <a:prstGeom prst="rect">
            <a:avLst/>
          </a:prstGeom>
        </p:spPr>
      </p:pic>
      <p:pic>
        <p:nvPicPr>
          <p:cNvPr id="10" name="Picture 9">
            <a:extLst>
              <a:ext uri="{FF2B5EF4-FFF2-40B4-BE49-F238E27FC236}">
                <a16:creationId xmlns:a16="http://schemas.microsoft.com/office/drawing/2014/main" id="{B2AFB0FC-CA2B-5731-05D9-DA9D9645C094}"/>
              </a:ext>
            </a:extLst>
          </p:cNvPr>
          <p:cNvPicPr>
            <a:picLocks noChangeAspect="1"/>
          </p:cNvPicPr>
          <p:nvPr/>
        </p:nvPicPr>
        <p:blipFill>
          <a:blip r:embed="rId6"/>
          <a:stretch>
            <a:fillRect/>
          </a:stretch>
        </p:blipFill>
        <p:spPr>
          <a:xfrm>
            <a:off x="302088" y="2550052"/>
            <a:ext cx="1606030" cy="2142937"/>
          </a:xfrm>
          <a:prstGeom prst="rect">
            <a:avLst/>
          </a:prstGeom>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European Strategy for Particle Physics</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Content Placeholder 2">
            <a:extLst>
              <a:ext uri="{FF2B5EF4-FFF2-40B4-BE49-F238E27FC236}">
                <a16:creationId xmlns:a16="http://schemas.microsoft.com/office/drawing/2014/main" id="{803B8D37-04EF-1F20-6D9F-224376C898BB}"/>
              </a:ext>
            </a:extLst>
          </p:cNvPr>
          <p:cNvSpPr txBox="1">
            <a:spLocks/>
          </p:cNvSpPr>
          <p:nvPr/>
        </p:nvSpPr>
        <p:spPr>
          <a:xfrm>
            <a:off x="269740" y="908981"/>
            <a:ext cx="11652519" cy="471351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2013 Update of European Strategy for Particle Physics:</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kumimoji="0" lang="en-GB" altLang="en-GB" sz="2000" b="1" i="0" u="none" strike="noStrike" kern="1200" cap="none" spc="0" normalizeH="0" baseline="0" noProof="0" dirty="0">
                <a:ln>
                  <a:noFill/>
                </a:ln>
                <a:solidFill>
                  <a:srgbClr val="0033A0"/>
                </a:solidFill>
                <a:effectLst/>
                <a:uLnTx/>
                <a:uFillTx/>
                <a:latin typeface="Arial"/>
                <a:ea typeface="+mn-ea"/>
                <a:cs typeface="+mn-cs"/>
              </a:rPr>
              <a:t>“</a:t>
            </a:r>
            <a:r>
              <a:rPr kumimoji="0" lang="en-GB" altLang="en-GB" sz="2000" b="1" i="1" u="none" strike="noStrike" kern="1200" cap="none" spc="0" normalizeH="0" baseline="0" noProof="0" dirty="0">
                <a:ln>
                  <a:noFill/>
                </a:ln>
                <a:solidFill>
                  <a:srgbClr val="0033A0"/>
                </a:solidFill>
                <a:effectLst/>
                <a:uLnTx/>
                <a:uFillTx/>
                <a:latin typeface="Arial"/>
                <a:ea typeface="+mn-ea"/>
                <a:cs typeface="+mn-cs"/>
              </a:rPr>
              <a:t>CERN should undertake design studies for accelerator projects in a global context, with emphasis on </a:t>
            </a:r>
            <a:r>
              <a:rPr kumimoji="0" lang="en-GB" altLang="en-GB" sz="2000" b="1" i="1" u="none" strike="noStrike" kern="1200" cap="none" spc="0" normalizeH="0" baseline="0" noProof="0" dirty="0">
                <a:ln>
                  <a:noFill/>
                </a:ln>
                <a:solidFill>
                  <a:srgbClr val="0033A0"/>
                </a:solidFill>
                <a:effectLst/>
                <a:highlight>
                  <a:srgbClr val="FFFF00"/>
                </a:highlight>
                <a:uLnTx/>
                <a:uFillTx/>
                <a:latin typeface="Arial"/>
                <a:ea typeface="+mn-ea"/>
                <a:cs typeface="+mn-cs"/>
              </a:rPr>
              <a:t>proton-proton and electron-positron high-energy frontier machines</a:t>
            </a:r>
            <a:r>
              <a:rPr kumimoji="0" lang="en-GB" altLang="en-GB" sz="2000" b="1" i="0" u="none" strike="noStrike" kern="1200" cap="none" spc="0" normalizeH="0" baseline="0" noProof="0" dirty="0">
                <a:ln>
                  <a:noFill/>
                </a:ln>
                <a:solidFill>
                  <a:srgbClr val="0033A0"/>
                </a:solidFill>
                <a:effectLst/>
                <a:uLnTx/>
                <a:uFillTx/>
                <a:latin typeface="Arial"/>
                <a:ea typeface="+mn-ea"/>
                <a:cs typeface="+mn-cs"/>
              </a:rPr>
              <a:t>.”</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altLang="en-GB" sz="20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a:t>
            </a:r>
            <a:r>
              <a:rPr kumimoji="0" lang="en-GB" altLang="en-GB" sz="2000" b="1" i="0" u="none" strike="noStrike" kern="1200" cap="none" spc="0" normalizeH="0" baseline="0" noProof="0" dirty="0">
                <a:ln>
                  <a:noFill/>
                </a:ln>
                <a:solidFill>
                  <a:srgbClr val="0033A0"/>
                </a:solidFill>
                <a:effectLst/>
                <a:uLnTx/>
                <a:uFillTx/>
                <a:latin typeface="Arial"/>
                <a:ea typeface="+mn-ea"/>
                <a:cs typeface="+mn-cs"/>
              </a:rPr>
              <a:t> FCC Conceptual Design Reports (2018/19)</a:t>
            </a: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altLang="en-GB" sz="24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altLang="en-GB" sz="24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altLang="en-GB" sz="2400" b="1"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altLang="en-GB" sz="1100" b="1" i="0" u="none" strike="noStrike" kern="1200" cap="none" spc="0" normalizeH="0" baseline="0" noProof="0" dirty="0">
                <a:ln>
                  <a:noFill/>
                </a:ln>
                <a:solidFill>
                  <a:srgbClr val="0033A0"/>
                </a:solidFill>
                <a:effectLst/>
                <a:uLnTx/>
                <a:uFillTx/>
                <a:latin typeface="Arial"/>
                <a:ea typeface="+mn-ea"/>
                <a:cs typeface="+mn-cs"/>
              </a:rPr>
              <a:t> </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2020 Update of European Strategy for Particle Physics:</a:t>
            </a:r>
            <a:endParaRPr kumimoji="0" lang="en-GB" sz="24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kumimoji="0" lang="en-US" sz="2000" b="1" i="0" u="none" strike="noStrike" kern="1200" cap="none" spc="0" normalizeH="0" baseline="0" noProof="0" dirty="0">
                <a:ln>
                  <a:noFill/>
                </a:ln>
                <a:solidFill>
                  <a:srgbClr val="0033A0"/>
                </a:solidFill>
                <a:effectLst/>
                <a:uLnTx/>
                <a:uFillTx/>
                <a:latin typeface="Arial"/>
                <a:ea typeface="+mn-ea"/>
                <a:cs typeface="+mn-cs"/>
              </a:rPr>
              <a:t>“</a:t>
            </a:r>
            <a:r>
              <a:rPr kumimoji="0" lang="en-GB" sz="2000" b="1" i="1" u="none" strike="noStrike" kern="1200" cap="none" spc="0" normalizeH="0" baseline="0" noProof="0" dirty="0">
                <a:ln>
                  <a:noFill/>
                </a:ln>
                <a:solidFill>
                  <a:srgbClr val="0033A0"/>
                </a:solidFill>
                <a:effectLst/>
                <a:uLnTx/>
                <a:uFillTx/>
                <a:latin typeface="Arial"/>
                <a:ea typeface="+mn-ea"/>
                <a:cs typeface="+mn-cs"/>
              </a:rPr>
              <a:t>Europe, together with its international partners, should investigate technical and financial feasibility of </a:t>
            </a:r>
            <a:r>
              <a:rPr kumimoji="0" lang="en-GB" sz="2000" b="1" i="1" u="none" strike="noStrike" kern="1200" cap="none" spc="0" normalizeH="0" baseline="0" noProof="0" dirty="0">
                <a:ln>
                  <a:noFill/>
                </a:ln>
                <a:solidFill>
                  <a:srgbClr val="0033A0"/>
                </a:solidFill>
                <a:effectLst/>
                <a:highlight>
                  <a:srgbClr val="FFFF00"/>
                </a:highlight>
                <a:uLnTx/>
                <a:uFillTx/>
                <a:latin typeface="Arial"/>
                <a:ea typeface="+mn-ea"/>
                <a:cs typeface="+mn-cs"/>
              </a:rPr>
              <a:t>a future hadron collider at CERN with a centre-of-mass energy of at least 100 </a:t>
            </a:r>
            <a:r>
              <a:rPr kumimoji="0" lang="en-GB" sz="2000" b="1" i="1" u="none" strike="noStrike" kern="1200" cap="none" spc="0" normalizeH="0" baseline="0" noProof="0" dirty="0" err="1">
                <a:ln>
                  <a:noFill/>
                </a:ln>
                <a:solidFill>
                  <a:srgbClr val="0033A0"/>
                </a:solidFill>
                <a:effectLst/>
                <a:highlight>
                  <a:srgbClr val="FFFF00"/>
                </a:highlight>
                <a:uLnTx/>
                <a:uFillTx/>
                <a:latin typeface="Arial"/>
                <a:ea typeface="+mn-ea"/>
                <a:cs typeface="+mn-cs"/>
              </a:rPr>
              <a:t>TeV</a:t>
            </a:r>
            <a:r>
              <a:rPr kumimoji="0" lang="en-GB" sz="2000" b="1" i="1" u="none" strike="noStrike" kern="1200" cap="none" spc="0" normalizeH="0" baseline="0" noProof="0" dirty="0">
                <a:ln>
                  <a:noFill/>
                </a:ln>
                <a:solidFill>
                  <a:srgbClr val="0033A0"/>
                </a:solidFill>
                <a:effectLst/>
                <a:highlight>
                  <a:srgbClr val="FFFF00"/>
                </a:highlight>
                <a:uLnTx/>
                <a:uFillTx/>
                <a:latin typeface="Arial"/>
                <a:ea typeface="+mn-ea"/>
                <a:cs typeface="+mn-cs"/>
              </a:rPr>
              <a:t> and with an electron-positron Higgs and electroweak factory as a possible first stage</a:t>
            </a:r>
            <a:r>
              <a:rPr kumimoji="0" lang="en-GB" sz="2000" b="1" i="0" u="none" strike="noStrike" kern="1200" cap="none" spc="0" normalizeH="0" baseline="0" noProof="0" dirty="0">
                <a:ln>
                  <a:noFill/>
                </a:ln>
                <a:solidFill>
                  <a:srgbClr val="0033A0"/>
                </a:solidFill>
                <a:effectLst/>
                <a:highlight>
                  <a:srgbClr val="FFFF00"/>
                </a:highlight>
                <a:uLnTx/>
                <a:uFillTx/>
                <a:latin typeface="Arial"/>
                <a:ea typeface="+mn-ea"/>
                <a:cs typeface="+mn-cs"/>
              </a:rPr>
              <a:t>.</a:t>
            </a:r>
            <a:r>
              <a:rPr kumimoji="0" lang="en-GB"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sp>
        <p:nvSpPr>
          <p:cNvPr id="12" name="TextBox 11">
            <a:extLst>
              <a:ext uri="{FF2B5EF4-FFF2-40B4-BE49-F238E27FC236}">
                <a16:creationId xmlns:a16="http://schemas.microsoft.com/office/drawing/2014/main" id="{43BD98A6-2562-81C2-3906-4AF050936BE8}"/>
              </a:ext>
            </a:extLst>
          </p:cNvPr>
          <p:cNvSpPr txBox="1"/>
          <p:nvPr/>
        </p:nvSpPr>
        <p:spPr>
          <a:xfrm>
            <a:off x="5929842" y="2803254"/>
            <a:ext cx="6103662" cy="1569660"/>
          </a:xfrm>
          <a:prstGeom prst="rect">
            <a:avLst/>
          </a:prstGeom>
          <a:noFill/>
        </p:spPr>
        <p:txBody>
          <a:bodyPr wrap="square">
            <a:spAutoFit/>
          </a:bodyPr>
          <a:lstStyle/>
          <a:p>
            <a:pPr marL="448056" marR="0" lvl="1" indent="0" algn="l" defTabSz="914400" rtl="0" eaLnBrk="1" fontAlgn="auto" latinLnBrk="0" hangingPunct="1">
              <a:lnSpc>
                <a:spcPct val="100000"/>
              </a:lnSpc>
              <a:spcBef>
                <a:spcPts val="1200"/>
              </a:spcBef>
              <a:spcAft>
                <a:spcPts val="0"/>
              </a:spcAft>
              <a:buClr>
                <a:srgbClr val="0C377B"/>
              </a:buClr>
              <a:buSzPct val="90000"/>
              <a:buFontTx/>
              <a:buNone/>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Vol 1 Physics, Vol 2 FCC-ee, Vol 3 FCC-hh, Vol 4 HE-LHC</a:t>
            </a:r>
          </a:p>
          <a:p>
            <a:pPr marL="448056" marR="0" lvl="1" indent="0" algn="l" defTabSz="914400" rtl="0" eaLnBrk="1" fontAlgn="auto" latinLnBrk="0" hangingPunct="1">
              <a:lnSpc>
                <a:spcPct val="100000"/>
              </a:lnSpc>
              <a:spcBef>
                <a:spcPts val="1200"/>
              </a:spcBef>
              <a:spcAft>
                <a:spcPts val="0"/>
              </a:spcAft>
              <a:buClr>
                <a:srgbClr val="0C377B"/>
              </a:buClr>
              <a:buSzPct val="90000"/>
              <a:buFontTx/>
              <a:buNone/>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CDRs published in </a:t>
            </a:r>
            <a:r>
              <a:rPr kumimoji="0" lang="fr-FR" sz="1600" b="1" i="0" u="none" strike="noStrike" kern="1200" cap="none" spc="-1" normalizeH="0" baseline="0" noProof="0" dirty="0">
                <a:ln>
                  <a:noFill/>
                </a:ln>
                <a:solidFill>
                  <a:srgbClr val="0C377B"/>
                </a:solidFill>
                <a:effectLst/>
                <a:uLnTx/>
                <a:uFill>
                  <a:solidFill>
                    <a:srgbClr val="FFFFFF"/>
                  </a:solidFill>
                </a:uFill>
                <a:latin typeface="Tahoma"/>
                <a:ea typeface="+mn-ea"/>
                <a:cs typeface="+mn-cs"/>
              </a:rPr>
              <a:t>European Physical Journal C (Vol 1) and ST (Vol 2 – 4) </a:t>
            </a:r>
          </a:p>
          <a:p>
            <a:pPr marL="448056" marR="0" lvl="1" indent="0" algn="l" defTabSz="914400" rtl="0" eaLnBrk="1" fontAlgn="auto" latinLnBrk="0" hangingPunct="1">
              <a:lnSpc>
                <a:spcPct val="100000"/>
              </a:lnSpc>
              <a:spcBef>
                <a:spcPts val="1200"/>
              </a:spcBef>
              <a:spcAft>
                <a:spcPts val="0"/>
              </a:spcAft>
              <a:buClr>
                <a:srgbClr val="0C377B"/>
              </a:buClr>
              <a:buSzPct val="90000"/>
              <a:buFontTx/>
              <a:buNone/>
              <a:tabLst/>
              <a:defRPr/>
            </a:pP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8"/>
              </a:rPr>
              <a:t>EPJ C 79, 6 (2019) 474</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9"/>
              </a:rPr>
              <a:t>EPJ ST 228, 2 (2019) 261-623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0"/>
              </a:rPr>
              <a:t>EPJ ST 228, 4 (2019) 755-1107</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1"/>
              </a:rPr>
              <a:t>EPJ ST 228, 5 (2019) 1109-1382</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p>
        </p:txBody>
      </p:sp>
      <p:sp>
        <p:nvSpPr>
          <p:cNvPr id="2" name="Rectangle 1">
            <a:extLst>
              <a:ext uri="{FF2B5EF4-FFF2-40B4-BE49-F238E27FC236}">
                <a16:creationId xmlns:a16="http://schemas.microsoft.com/office/drawing/2014/main" id="{2D6033E8-9BCA-7CF4-E8B7-A3994655A164}"/>
              </a:ext>
            </a:extLst>
          </p:cNvPr>
          <p:cNvSpPr/>
          <p:nvPr/>
        </p:nvSpPr>
        <p:spPr>
          <a:xfrm>
            <a:off x="776375" y="6253720"/>
            <a:ext cx="2423160" cy="551234"/>
          </a:xfrm>
          <a:prstGeom prst="rect">
            <a:avLst/>
          </a:prstGeom>
          <a:solidFill>
            <a:srgbClr val="0C37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FCC Integrated Program</a:t>
            </a:r>
          </a:p>
          <a:p>
            <a:pPr algn="ctr"/>
            <a:r>
              <a:rPr lang="en-US" sz="1400" dirty="0"/>
              <a:t>IAS 2025</a:t>
            </a:r>
          </a:p>
        </p:txBody>
      </p:sp>
    </p:spTree>
    <p:extLst>
      <p:ext uri="{BB962C8B-B14F-4D97-AF65-F5344CB8AC3E}">
        <p14:creationId xmlns:p14="http://schemas.microsoft.com/office/powerpoint/2010/main" val="25549984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ED097-0A9C-2E59-AF4E-3187E8BD14D0}"/>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D2BF222-5A9E-AAAE-CD8C-C57838DCDD2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sp>
        <p:nvSpPr>
          <p:cNvPr id="2" name="Title 1">
            <a:extLst>
              <a:ext uri="{FF2B5EF4-FFF2-40B4-BE49-F238E27FC236}">
                <a16:creationId xmlns:a16="http://schemas.microsoft.com/office/drawing/2014/main" id="{986DB02C-80A4-1D9E-2F17-5B75076C7C6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SRF</a:t>
            </a:r>
          </a:p>
        </p:txBody>
      </p:sp>
      <p:pic>
        <p:nvPicPr>
          <p:cNvPr id="7" name="Picture 6" descr="A picture containing icon&#10;&#10;Description automatically generated">
            <a:extLst>
              <a:ext uri="{FF2B5EF4-FFF2-40B4-BE49-F238E27FC236}">
                <a16:creationId xmlns:a16="http://schemas.microsoft.com/office/drawing/2014/main" id="{96E99FB6-B1D6-86AB-7879-83EA87E0EF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4" y="0"/>
            <a:ext cx="1935386" cy="654292"/>
          </a:xfrm>
          <a:prstGeom prst="rect">
            <a:avLst/>
          </a:prstGeom>
        </p:spPr>
      </p:pic>
      <p:pic>
        <p:nvPicPr>
          <p:cNvPr id="11" name="Picture 10">
            <a:extLst>
              <a:ext uri="{FF2B5EF4-FFF2-40B4-BE49-F238E27FC236}">
                <a16:creationId xmlns:a16="http://schemas.microsoft.com/office/drawing/2014/main" id="{2F0015E2-D3C2-E6D9-F472-9DF805077592}"/>
              </a:ext>
            </a:extLst>
          </p:cNvPr>
          <p:cNvPicPr>
            <a:picLocks noChangeAspect="1"/>
          </p:cNvPicPr>
          <p:nvPr/>
        </p:nvPicPr>
        <p:blipFill>
          <a:blip r:embed="rId4"/>
          <a:stretch>
            <a:fillRect/>
          </a:stretch>
        </p:blipFill>
        <p:spPr>
          <a:xfrm>
            <a:off x="342900" y="872299"/>
            <a:ext cx="5631180" cy="2896391"/>
          </a:xfrm>
          <a:prstGeom prst="rect">
            <a:avLst/>
          </a:prstGeom>
        </p:spPr>
      </p:pic>
      <p:pic>
        <p:nvPicPr>
          <p:cNvPr id="12" name="Picture 11">
            <a:extLst>
              <a:ext uri="{FF2B5EF4-FFF2-40B4-BE49-F238E27FC236}">
                <a16:creationId xmlns:a16="http://schemas.microsoft.com/office/drawing/2014/main" id="{FDFE0F5E-D725-15CF-D77E-077ABF2CD1AA}"/>
              </a:ext>
            </a:extLst>
          </p:cNvPr>
          <p:cNvPicPr>
            <a:picLocks noChangeAspect="1"/>
          </p:cNvPicPr>
          <p:nvPr/>
        </p:nvPicPr>
        <p:blipFill>
          <a:blip r:embed="rId5"/>
          <a:stretch>
            <a:fillRect/>
          </a:stretch>
        </p:blipFill>
        <p:spPr>
          <a:xfrm>
            <a:off x="342900" y="4309773"/>
            <a:ext cx="5417030" cy="2453517"/>
          </a:xfrm>
          <a:prstGeom prst="rect">
            <a:avLst/>
          </a:prstGeom>
        </p:spPr>
      </p:pic>
      <p:pic>
        <p:nvPicPr>
          <p:cNvPr id="13" name="Picture 12">
            <a:extLst>
              <a:ext uri="{FF2B5EF4-FFF2-40B4-BE49-F238E27FC236}">
                <a16:creationId xmlns:a16="http://schemas.microsoft.com/office/drawing/2014/main" id="{3E74C213-5FA0-3536-EF6D-EA88A71ED03F}"/>
              </a:ext>
            </a:extLst>
          </p:cNvPr>
          <p:cNvPicPr>
            <a:picLocks noChangeAspect="1"/>
          </p:cNvPicPr>
          <p:nvPr/>
        </p:nvPicPr>
        <p:blipFill>
          <a:blip r:embed="rId6"/>
          <a:stretch>
            <a:fillRect/>
          </a:stretch>
        </p:blipFill>
        <p:spPr>
          <a:xfrm>
            <a:off x="437755" y="3804193"/>
            <a:ext cx="3517900" cy="279400"/>
          </a:xfrm>
          <a:prstGeom prst="rect">
            <a:avLst/>
          </a:prstGeom>
        </p:spPr>
      </p:pic>
      <p:pic>
        <p:nvPicPr>
          <p:cNvPr id="16" name="Picture 15">
            <a:extLst>
              <a:ext uri="{FF2B5EF4-FFF2-40B4-BE49-F238E27FC236}">
                <a16:creationId xmlns:a16="http://schemas.microsoft.com/office/drawing/2014/main" id="{0F648BF0-2188-F272-964B-FD6D914B1245}"/>
              </a:ext>
            </a:extLst>
          </p:cNvPr>
          <p:cNvPicPr>
            <a:picLocks noChangeAspect="1"/>
          </p:cNvPicPr>
          <p:nvPr/>
        </p:nvPicPr>
        <p:blipFill>
          <a:blip r:embed="rId7"/>
          <a:stretch>
            <a:fillRect/>
          </a:stretch>
        </p:blipFill>
        <p:spPr>
          <a:xfrm>
            <a:off x="6490494" y="845600"/>
            <a:ext cx="5494020" cy="2896391"/>
          </a:xfrm>
          <a:prstGeom prst="rect">
            <a:avLst/>
          </a:prstGeom>
        </p:spPr>
      </p:pic>
      <p:pic>
        <p:nvPicPr>
          <p:cNvPr id="17" name="Picture 16">
            <a:extLst>
              <a:ext uri="{FF2B5EF4-FFF2-40B4-BE49-F238E27FC236}">
                <a16:creationId xmlns:a16="http://schemas.microsoft.com/office/drawing/2014/main" id="{75F922A0-6CC8-6BA4-6547-E2058AC30C99}"/>
              </a:ext>
            </a:extLst>
          </p:cNvPr>
          <p:cNvPicPr>
            <a:picLocks noChangeAspect="1"/>
          </p:cNvPicPr>
          <p:nvPr/>
        </p:nvPicPr>
        <p:blipFill>
          <a:blip r:embed="rId8"/>
          <a:stretch>
            <a:fillRect/>
          </a:stretch>
        </p:blipFill>
        <p:spPr>
          <a:xfrm>
            <a:off x="6265705" y="4265905"/>
            <a:ext cx="5303518" cy="2592095"/>
          </a:xfrm>
          <a:prstGeom prst="rect">
            <a:avLst/>
          </a:prstGeom>
        </p:spPr>
      </p:pic>
      <p:pic>
        <p:nvPicPr>
          <p:cNvPr id="18" name="Picture 17">
            <a:extLst>
              <a:ext uri="{FF2B5EF4-FFF2-40B4-BE49-F238E27FC236}">
                <a16:creationId xmlns:a16="http://schemas.microsoft.com/office/drawing/2014/main" id="{48411B60-7A24-275C-291D-4E52978A7F17}"/>
              </a:ext>
            </a:extLst>
          </p:cNvPr>
          <p:cNvPicPr>
            <a:picLocks noChangeAspect="1"/>
          </p:cNvPicPr>
          <p:nvPr/>
        </p:nvPicPr>
        <p:blipFill>
          <a:blip r:embed="rId9"/>
          <a:stretch>
            <a:fillRect/>
          </a:stretch>
        </p:blipFill>
        <p:spPr>
          <a:xfrm>
            <a:off x="6153152" y="3829593"/>
            <a:ext cx="4356100" cy="254000"/>
          </a:xfrm>
          <a:prstGeom prst="rect">
            <a:avLst/>
          </a:prstGeom>
        </p:spPr>
      </p:pic>
    </p:spTree>
    <p:extLst>
      <p:ext uri="{BB962C8B-B14F-4D97-AF65-F5344CB8AC3E}">
        <p14:creationId xmlns:p14="http://schemas.microsoft.com/office/powerpoint/2010/main" val="37435232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CC1C6-7151-53D5-62B2-E54A2349F66E}"/>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CE706974-FEE4-0AE6-65A4-9108EE4C3340}"/>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sp>
        <p:nvSpPr>
          <p:cNvPr id="2" name="Title 1">
            <a:extLst>
              <a:ext uri="{FF2B5EF4-FFF2-40B4-BE49-F238E27FC236}">
                <a16:creationId xmlns:a16="http://schemas.microsoft.com/office/drawing/2014/main" id="{EEAEDA09-1979-25AF-0213-0FA0ED9D09F0}"/>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t>
            </a:r>
            <a:r>
              <a:rPr lang="en-US" dirty="0"/>
              <a:t>SRF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R&amp;D activities</a:t>
            </a:r>
            <a:endParaRPr lang="en-US" dirty="0"/>
          </a:p>
        </p:txBody>
      </p:sp>
      <p:pic>
        <p:nvPicPr>
          <p:cNvPr id="7" name="Picture 6" descr="A picture containing icon&#10;&#10;Description automatically generated">
            <a:extLst>
              <a:ext uri="{FF2B5EF4-FFF2-40B4-BE49-F238E27FC236}">
                <a16:creationId xmlns:a16="http://schemas.microsoft.com/office/drawing/2014/main" id="{942F7F36-7D6F-4045-FAFE-8111668CF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4" y="0"/>
            <a:ext cx="1935386" cy="654292"/>
          </a:xfrm>
          <a:prstGeom prst="rect">
            <a:avLst/>
          </a:prstGeom>
        </p:spPr>
      </p:pic>
      <p:pic>
        <p:nvPicPr>
          <p:cNvPr id="3" name="Picture 2">
            <a:extLst>
              <a:ext uri="{FF2B5EF4-FFF2-40B4-BE49-F238E27FC236}">
                <a16:creationId xmlns:a16="http://schemas.microsoft.com/office/drawing/2014/main" id="{403B127D-0E70-7DF8-18CE-DF3F6473BBDD}"/>
              </a:ext>
            </a:extLst>
          </p:cNvPr>
          <p:cNvPicPr>
            <a:picLocks noChangeAspect="1"/>
          </p:cNvPicPr>
          <p:nvPr/>
        </p:nvPicPr>
        <p:blipFill>
          <a:blip r:embed="rId4"/>
          <a:stretch>
            <a:fillRect/>
          </a:stretch>
        </p:blipFill>
        <p:spPr>
          <a:xfrm>
            <a:off x="611337" y="1016000"/>
            <a:ext cx="10529103" cy="5609184"/>
          </a:xfrm>
          <a:prstGeom prst="rect">
            <a:avLst/>
          </a:prstGeom>
        </p:spPr>
      </p:pic>
    </p:spTree>
    <p:extLst>
      <p:ext uri="{BB962C8B-B14F-4D97-AF65-F5344CB8AC3E}">
        <p14:creationId xmlns:p14="http://schemas.microsoft.com/office/powerpoint/2010/main" val="6225973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2323E53E-016E-381F-C950-4700E05C756E}"/>
              </a:ext>
            </a:extLst>
          </p:cNvPr>
          <p:cNvPicPr>
            <a:picLocks noChangeAspect="1"/>
          </p:cNvPicPr>
          <p:nvPr/>
        </p:nvPicPr>
        <p:blipFill>
          <a:blip r:embed="rId2"/>
          <a:stretch>
            <a:fillRect/>
          </a:stretch>
        </p:blipFill>
        <p:spPr>
          <a:xfrm>
            <a:off x="3959116" y="2842951"/>
            <a:ext cx="5233601" cy="3399905"/>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FCCee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SRF R&amp;D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416915" y="755277"/>
            <a:ext cx="11775085"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RF system R&amp;D is key for increasing energy efficiency of FCC-</a:t>
            </a:r>
            <a:r>
              <a:rPr kumimoji="0" lang="en-GB" sz="2400" b="1" i="0" u="none" strike="noStrike" kern="1200" cap="none" spc="0" normalizeH="0" baseline="0" noProof="0" dirty="0" err="1">
                <a:ln>
                  <a:noFill/>
                </a:ln>
                <a:solidFill>
                  <a:srgbClr val="0C377B"/>
                </a:solidFill>
                <a:effectLst/>
                <a:uLnTx/>
                <a:uFillTx/>
                <a:latin typeface="Calibri" panose="020F0502020204030204"/>
                <a:ea typeface="+mn-ea"/>
                <a:cs typeface="+mn-cs"/>
              </a:rPr>
              <a:t>ee</a:t>
            </a:r>
            <a:endPar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Nb on Cu 400 MHz cavities (KEK as R&amp;D partner), seamless cavity production, coating techniques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Bulk Nb 800 MHz cavities and cryomodule, surface treatment techniques (JLAB, FNAL as R&amp;D partners)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RF power source R&amp;D in synergy with HL-LHC.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77085788-3E74-3042-893F-679ADF4ACA4C}"/>
              </a:ext>
            </a:extLst>
          </p:cNvPr>
          <p:cNvSpPr/>
          <p:nvPr/>
        </p:nvSpPr>
        <p:spPr>
          <a:xfrm flipH="1">
            <a:off x="9202146" y="2111438"/>
            <a:ext cx="2540696"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400 MHz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rgbClr val="003399"/>
                </a:solidFill>
                <a:effectLst/>
                <a:uLnTx/>
                <a:uFillTx/>
                <a:latin typeface="Calibri"/>
                <a:ea typeface="+mn-ea"/>
                <a:cs typeface="+mn-cs"/>
              </a:rPr>
              <a:t>monoblock</a:t>
            </a:r>
            <a:r>
              <a:rPr kumimoji="0" lang="en-US" sz="2000" b="1" i="0" u="none" strike="noStrike" kern="1200" cap="none" spc="0" normalizeH="0" baseline="0" noProof="0" dirty="0">
                <a:ln>
                  <a:noFill/>
                </a:ln>
                <a:solidFill>
                  <a:srgbClr val="003399"/>
                </a:solidFill>
                <a:effectLst/>
                <a:uLnTx/>
                <a:uFillTx/>
                <a:latin typeface="Calibri"/>
                <a:ea typeface="+mn-ea"/>
                <a:cs typeface="+mn-cs"/>
              </a:rPr>
              <a:t> prototype</a:t>
            </a:r>
          </a:p>
        </p:txBody>
      </p:sp>
      <p:sp>
        <p:nvSpPr>
          <p:cNvPr id="8" name="Rectangle 7">
            <a:extLst>
              <a:ext uri="{FF2B5EF4-FFF2-40B4-BE49-F238E27FC236}">
                <a16:creationId xmlns:a16="http://schemas.microsoft.com/office/drawing/2014/main" id="{2D47520D-D9BE-34A0-E4C5-0489A3998B78}"/>
              </a:ext>
            </a:extLst>
          </p:cNvPr>
          <p:cNvSpPr/>
          <p:nvPr/>
        </p:nvSpPr>
        <p:spPr>
          <a:xfrm flipH="1">
            <a:off x="4627911" y="2218305"/>
            <a:ext cx="3384020"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high-efficiency klystron R&amp;D</a:t>
            </a:r>
          </a:p>
        </p:txBody>
      </p:sp>
      <p:pic>
        <p:nvPicPr>
          <p:cNvPr id="3" name="Picture 2" descr="A large round copper object on a metal surface&#10;&#10;Description automatically generated">
            <a:extLst>
              <a:ext uri="{FF2B5EF4-FFF2-40B4-BE49-F238E27FC236}">
                <a16:creationId xmlns:a16="http://schemas.microsoft.com/office/drawing/2014/main" id="{3AB463CB-975C-616C-7FAE-D7C2471341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1" t="10807" r="-291" b="-737"/>
          <a:stretch/>
        </p:blipFill>
        <p:spPr bwMode="auto">
          <a:xfrm>
            <a:off x="8901699" y="4677586"/>
            <a:ext cx="3141591" cy="2120760"/>
          </a:xfrm>
          <a:prstGeom prst="rect">
            <a:avLst/>
          </a:prstGeom>
          <a:noFill/>
          <a:ln>
            <a:noFill/>
          </a:ln>
        </p:spPr>
      </p:pic>
      <p:pic>
        <p:nvPicPr>
          <p:cNvPr id="10" name="Picture 9" descr="A close-up of a machine&#10;&#10;Description automatically generated">
            <a:extLst>
              <a:ext uri="{FF2B5EF4-FFF2-40B4-BE49-F238E27FC236}">
                <a16:creationId xmlns:a16="http://schemas.microsoft.com/office/drawing/2014/main" id="{22A1B53A-2BF1-2B18-67A9-97A889FCD089}"/>
              </a:ext>
            </a:extLst>
          </p:cNvPr>
          <p:cNvPicPr>
            <a:picLocks noChangeAspect="1"/>
          </p:cNvPicPr>
          <p:nvPr/>
        </p:nvPicPr>
        <p:blipFill>
          <a:blip r:embed="rId5"/>
          <a:stretch>
            <a:fillRect/>
          </a:stretch>
        </p:blipFill>
        <p:spPr>
          <a:xfrm>
            <a:off x="8901699" y="2787559"/>
            <a:ext cx="3141591" cy="1769764"/>
          </a:xfrm>
          <a:prstGeom prst="rect">
            <a:avLst/>
          </a:prstGeom>
        </p:spPr>
      </p:pic>
      <p:pic>
        <p:nvPicPr>
          <p:cNvPr id="4" name="Picture 3">
            <a:extLst>
              <a:ext uri="{FF2B5EF4-FFF2-40B4-BE49-F238E27FC236}">
                <a16:creationId xmlns:a16="http://schemas.microsoft.com/office/drawing/2014/main" id="{B834E450-28EF-11AA-F437-477197F4A36B}"/>
              </a:ext>
            </a:extLst>
          </p:cNvPr>
          <p:cNvPicPr>
            <a:picLocks noChangeAspect="1"/>
          </p:cNvPicPr>
          <p:nvPr/>
        </p:nvPicPr>
        <p:blipFill rotWithShape="1">
          <a:blip r:embed="rId6"/>
          <a:srcRect t="11365" r="39439" b="4106"/>
          <a:stretch/>
        </p:blipFill>
        <p:spPr>
          <a:xfrm>
            <a:off x="73947" y="3983544"/>
            <a:ext cx="3537746" cy="2814801"/>
          </a:xfrm>
          <a:prstGeom prst="rect">
            <a:avLst/>
          </a:prstGeom>
        </p:spPr>
      </p:pic>
      <p:sp>
        <p:nvSpPr>
          <p:cNvPr id="11" name="TextBox 10">
            <a:extLst>
              <a:ext uri="{FF2B5EF4-FFF2-40B4-BE49-F238E27FC236}">
                <a16:creationId xmlns:a16="http://schemas.microsoft.com/office/drawing/2014/main" id="{9B516FEC-C218-9ADB-20B9-21D8033CC567}"/>
              </a:ext>
            </a:extLst>
          </p:cNvPr>
          <p:cNvSpPr txBox="1"/>
          <p:nvPr/>
        </p:nvSpPr>
        <p:spPr>
          <a:xfrm>
            <a:off x="108486" y="2184744"/>
            <a:ext cx="4071584" cy="707886"/>
          </a:xfrm>
          <a:prstGeom prst="rect">
            <a:avLst/>
          </a:prstGeom>
        </p:spPr>
        <p:txBody>
          <a:bodyPr wrap="square">
            <a:spAutoFit/>
          </a:bodyPr>
          <a:lstStyle>
            <a:defPPr>
              <a:defRPr lang="en-US"/>
            </a:defPPr>
            <a:lvl1pPr algn="ctr">
              <a:defRPr sz="2000" b="1">
                <a:solidFill>
                  <a:srgbClr val="003399"/>
                </a:solidFill>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5-cell 800 MHz cavity development collaboration with JLAB</a:t>
            </a:r>
          </a:p>
        </p:txBody>
      </p:sp>
      <p:pic>
        <p:nvPicPr>
          <p:cNvPr id="13" name="Picture 12">
            <a:extLst>
              <a:ext uri="{FF2B5EF4-FFF2-40B4-BE49-F238E27FC236}">
                <a16:creationId xmlns:a16="http://schemas.microsoft.com/office/drawing/2014/main" id="{87C41080-1859-CF7E-0B59-8B00181E2B51}"/>
              </a:ext>
            </a:extLst>
          </p:cNvPr>
          <p:cNvPicPr>
            <a:picLocks noChangeAspect="1"/>
          </p:cNvPicPr>
          <p:nvPr/>
        </p:nvPicPr>
        <p:blipFill rotWithShape="1">
          <a:blip r:embed="rId7"/>
          <a:srcRect l="8231" r="8789" b="18630"/>
          <a:stretch/>
        </p:blipFill>
        <p:spPr>
          <a:xfrm>
            <a:off x="818136" y="2814455"/>
            <a:ext cx="2472166" cy="1410621"/>
          </a:xfrm>
          <a:prstGeom prst="rect">
            <a:avLst/>
          </a:prstGeom>
        </p:spPr>
      </p:pic>
      <p:pic>
        <p:nvPicPr>
          <p:cNvPr id="15" name="Picture 14">
            <a:extLst>
              <a:ext uri="{FF2B5EF4-FFF2-40B4-BE49-F238E27FC236}">
                <a16:creationId xmlns:a16="http://schemas.microsoft.com/office/drawing/2014/main" id="{A991525A-3810-7B36-8448-3C62B64D86C2}"/>
              </a:ext>
            </a:extLst>
          </p:cNvPr>
          <p:cNvPicPr>
            <a:picLocks noChangeAspect="1"/>
          </p:cNvPicPr>
          <p:nvPr/>
        </p:nvPicPr>
        <p:blipFill>
          <a:blip r:embed="rId8"/>
          <a:stretch>
            <a:fillRect/>
          </a:stretch>
        </p:blipFill>
        <p:spPr>
          <a:xfrm>
            <a:off x="466673" y="5326313"/>
            <a:ext cx="2027905" cy="1148152"/>
          </a:xfrm>
          <a:prstGeom prst="rect">
            <a:avLst/>
          </a:prstGeom>
        </p:spPr>
      </p:pic>
    </p:spTree>
    <p:extLst>
      <p:ext uri="{BB962C8B-B14F-4D97-AF65-F5344CB8AC3E}">
        <p14:creationId xmlns:p14="http://schemas.microsoft.com/office/powerpoint/2010/main" val="5091749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0F620-5E07-EB7A-A069-83CB0C77B783}"/>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D52AA947-1B0A-4213-F0B5-0E1345D87A33}"/>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sp>
        <p:nvSpPr>
          <p:cNvPr id="2" name="Title 1">
            <a:extLst>
              <a:ext uri="{FF2B5EF4-FFF2-40B4-BE49-F238E27FC236}">
                <a16:creationId xmlns:a16="http://schemas.microsoft.com/office/drawing/2014/main" id="{024F4A06-7732-7C2E-01D8-FA5C44B14F24}"/>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Accelerator </a:t>
            </a:r>
            <a:r>
              <a:rPr lang="fr-CH" dirty="0" err="1"/>
              <a:t>Technical</a:t>
            </a:r>
            <a:r>
              <a:rPr lang="fr-CH" dirty="0"/>
              <a:t> Design </a:t>
            </a:r>
            <a:endParaRPr lang="en-US" dirty="0"/>
          </a:p>
        </p:txBody>
      </p:sp>
      <p:pic>
        <p:nvPicPr>
          <p:cNvPr id="7" name="Picture 6" descr="A picture containing icon&#10;&#10;Description automatically generated">
            <a:extLst>
              <a:ext uri="{FF2B5EF4-FFF2-40B4-BE49-F238E27FC236}">
                <a16:creationId xmlns:a16="http://schemas.microsoft.com/office/drawing/2014/main" id="{DE17CDB8-1AAB-75EB-F825-D1D83976DB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44" y="0"/>
            <a:ext cx="1935386" cy="654292"/>
          </a:xfrm>
          <a:prstGeom prst="rect">
            <a:avLst/>
          </a:prstGeom>
        </p:spPr>
      </p:pic>
      <p:pic>
        <p:nvPicPr>
          <p:cNvPr id="4" name="Picture 3">
            <a:extLst>
              <a:ext uri="{FF2B5EF4-FFF2-40B4-BE49-F238E27FC236}">
                <a16:creationId xmlns:a16="http://schemas.microsoft.com/office/drawing/2014/main" id="{7A7418AF-BCBF-2F8A-0C65-EFD4632063E2}"/>
              </a:ext>
            </a:extLst>
          </p:cNvPr>
          <p:cNvPicPr>
            <a:picLocks noChangeAspect="1"/>
          </p:cNvPicPr>
          <p:nvPr/>
        </p:nvPicPr>
        <p:blipFill>
          <a:blip r:embed="rId4"/>
          <a:stretch>
            <a:fillRect/>
          </a:stretch>
        </p:blipFill>
        <p:spPr>
          <a:xfrm>
            <a:off x="4164825" y="958421"/>
            <a:ext cx="2894354" cy="1534923"/>
          </a:xfrm>
          <a:prstGeom prst="rect">
            <a:avLst/>
          </a:prstGeom>
        </p:spPr>
      </p:pic>
      <p:pic>
        <p:nvPicPr>
          <p:cNvPr id="6" name="Picture 5">
            <a:extLst>
              <a:ext uri="{FF2B5EF4-FFF2-40B4-BE49-F238E27FC236}">
                <a16:creationId xmlns:a16="http://schemas.microsoft.com/office/drawing/2014/main" id="{DD3FE4C2-A853-3B6A-E991-12D692B686B6}"/>
              </a:ext>
            </a:extLst>
          </p:cNvPr>
          <p:cNvPicPr>
            <a:picLocks noChangeAspect="1"/>
          </p:cNvPicPr>
          <p:nvPr/>
        </p:nvPicPr>
        <p:blipFill>
          <a:blip r:embed="rId5"/>
          <a:stretch>
            <a:fillRect/>
          </a:stretch>
        </p:blipFill>
        <p:spPr>
          <a:xfrm>
            <a:off x="309030" y="790148"/>
            <a:ext cx="1803400" cy="215900"/>
          </a:xfrm>
          <a:prstGeom prst="rect">
            <a:avLst/>
          </a:prstGeom>
        </p:spPr>
      </p:pic>
      <p:pic>
        <p:nvPicPr>
          <p:cNvPr id="9" name="Picture 8">
            <a:extLst>
              <a:ext uri="{FF2B5EF4-FFF2-40B4-BE49-F238E27FC236}">
                <a16:creationId xmlns:a16="http://schemas.microsoft.com/office/drawing/2014/main" id="{09E4A13D-08AF-F243-7610-55881D056227}"/>
              </a:ext>
            </a:extLst>
          </p:cNvPr>
          <p:cNvPicPr>
            <a:picLocks noChangeAspect="1"/>
          </p:cNvPicPr>
          <p:nvPr/>
        </p:nvPicPr>
        <p:blipFill>
          <a:blip r:embed="rId6"/>
          <a:stretch>
            <a:fillRect/>
          </a:stretch>
        </p:blipFill>
        <p:spPr>
          <a:xfrm>
            <a:off x="296546" y="2735048"/>
            <a:ext cx="774700" cy="228600"/>
          </a:xfrm>
          <a:prstGeom prst="rect">
            <a:avLst/>
          </a:prstGeom>
        </p:spPr>
      </p:pic>
      <p:pic>
        <p:nvPicPr>
          <p:cNvPr id="11" name="Picture 10">
            <a:extLst>
              <a:ext uri="{FF2B5EF4-FFF2-40B4-BE49-F238E27FC236}">
                <a16:creationId xmlns:a16="http://schemas.microsoft.com/office/drawing/2014/main" id="{D22CFAE5-C6DD-312C-7844-75AFCD2C4802}"/>
              </a:ext>
            </a:extLst>
          </p:cNvPr>
          <p:cNvPicPr>
            <a:picLocks noChangeAspect="1"/>
          </p:cNvPicPr>
          <p:nvPr/>
        </p:nvPicPr>
        <p:blipFill>
          <a:blip r:embed="rId7"/>
          <a:stretch>
            <a:fillRect/>
          </a:stretch>
        </p:blipFill>
        <p:spPr>
          <a:xfrm>
            <a:off x="9732323" y="1006048"/>
            <a:ext cx="2371470" cy="1355126"/>
          </a:xfrm>
          <a:prstGeom prst="rect">
            <a:avLst/>
          </a:prstGeom>
        </p:spPr>
      </p:pic>
      <p:pic>
        <p:nvPicPr>
          <p:cNvPr id="17" name="Picture 16">
            <a:extLst>
              <a:ext uri="{FF2B5EF4-FFF2-40B4-BE49-F238E27FC236}">
                <a16:creationId xmlns:a16="http://schemas.microsoft.com/office/drawing/2014/main" id="{DD92207C-B31F-0823-B816-5D34E911BBB8}"/>
              </a:ext>
            </a:extLst>
          </p:cNvPr>
          <p:cNvPicPr>
            <a:picLocks noChangeAspect="1"/>
          </p:cNvPicPr>
          <p:nvPr/>
        </p:nvPicPr>
        <p:blipFill>
          <a:blip r:embed="rId8"/>
          <a:stretch>
            <a:fillRect/>
          </a:stretch>
        </p:blipFill>
        <p:spPr>
          <a:xfrm>
            <a:off x="7356145" y="1094796"/>
            <a:ext cx="2201429" cy="1286989"/>
          </a:xfrm>
          <a:prstGeom prst="rect">
            <a:avLst/>
          </a:prstGeom>
        </p:spPr>
      </p:pic>
      <p:pic>
        <p:nvPicPr>
          <p:cNvPr id="18" name="Picture 17">
            <a:extLst>
              <a:ext uri="{FF2B5EF4-FFF2-40B4-BE49-F238E27FC236}">
                <a16:creationId xmlns:a16="http://schemas.microsoft.com/office/drawing/2014/main" id="{E865BB23-DBB2-7B82-CADE-747A8E8F9DA9}"/>
              </a:ext>
            </a:extLst>
          </p:cNvPr>
          <p:cNvPicPr>
            <a:picLocks noChangeAspect="1"/>
          </p:cNvPicPr>
          <p:nvPr/>
        </p:nvPicPr>
        <p:blipFill>
          <a:blip r:embed="rId9"/>
          <a:stretch>
            <a:fillRect/>
          </a:stretch>
        </p:blipFill>
        <p:spPr>
          <a:xfrm>
            <a:off x="7809638" y="4173006"/>
            <a:ext cx="1676400" cy="292100"/>
          </a:xfrm>
          <a:prstGeom prst="rect">
            <a:avLst/>
          </a:prstGeom>
        </p:spPr>
      </p:pic>
      <p:pic>
        <p:nvPicPr>
          <p:cNvPr id="19" name="Picture 18">
            <a:extLst>
              <a:ext uri="{FF2B5EF4-FFF2-40B4-BE49-F238E27FC236}">
                <a16:creationId xmlns:a16="http://schemas.microsoft.com/office/drawing/2014/main" id="{62CE38AF-FA41-4C49-D0CB-E88777F1FFB6}"/>
              </a:ext>
            </a:extLst>
          </p:cNvPr>
          <p:cNvPicPr>
            <a:picLocks noChangeAspect="1"/>
          </p:cNvPicPr>
          <p:nvPr/>
        </p:nvPicPr>
        <p:blipFill>
          <a:blip r:embed="rId10"/>
          <a:stretch>
            <a:fillRect/>
          </a:stretch>
        </p:blipFill>
        <p:spPr>
          <a:xfrm>
            <a:off x="7764266" y="4547656"/>
            <a:ext cx="4007140" cy="1959824"/>
          </a:xfrm>
          <a:prstGeom prst="rect">
            <a:avLst/>
          </a:prstGeom>
        </p:spPr>
      </p:pic>
      <p:pic>
        <p:nvPicPr>
          <p:cNvPr id="20" name="Picture 19">
            <a:extLst>
              <a:ext uri="{FF2B5EF4-FFF2-40B4-BE49-F238E27FC236}">
                <a16:creationId xmlns:a16="http://schemas.microsoft.com/office/drawing/2014/main" id="{46018708-9703-50AC-7E11-30B823FE08B2}"/>
              </a:ext>
            </a:extLst>
          </p:cNvPr>
          <p:cNvPicPr>
            <a:picLocks noChangeAspect="1"/>
          </p:cNvPicPr>
          <p:nvPr/>
        </p:nvPicPr>
        <p:blipFill>
          <a:blip r:embed="rId11"/>
          <a:stretch>
            <a:fillRect/>
          </a:stretch>
        </p:blipFill>
        <p:spPr>
          <a:xfrm>
            <a:off x="4493706" y="4565197"/>
            <a:ext cx="2095500" cy="279400"/>
          </a:xfrm>
          <a:prstGeom prst="rect">
            <a:avLst/>
          </a:prstGeom>
        </p:spPr>
      </p:pic>
      <p:pic>
        <p:nvPicPr>
          <p:cNvPr id="8" name="Picture 7">
            <a:extLst>
              <a:ext uri="{FF2B5EF4-FFF2-40B4-BE49-F238E27FC236}">
                <a16:creationId xmlns:a16="http://schemas.microsoft.com/office/drawing/2014/main" id="{8683117A-4A62-F87C-0075-616EB1196326}"/>
              </a:ext>
            </a:extLst>
          </p:cNvPr>
          <p:cNvPicPr>
            <a:picLocks noChangeAspect="1"/>
          </p:cNvPicPr>
          <p:nvPr/>
        </p:nvPicPr>
        <p:blipFill>
          <a:blip r:embed="rId12"/>
          <a:stretch>
            <a:fillRect/>
          </a:stretch>
        </p:blipFill>
        <p:spPr>
          <a:xfrm>
            <a:off x="88206" y="1036865"/>
            <a:ext cx="3327665" cy="1600967"/>
          </a:xfrm>
          <a:prstGeom prst="rect">
            <a:avLst/>
          </a:prstGeom>
        </p:spPr>
      </p:pic>
      <p:pic>
        <p:nvPicPr>
          <p:cNvPr id="21" name="Picture 20">
            <a:extLst>
              <a:ext uri="{FF2B5EF4-FFF2-40B4-BE49-F238E27FC236}">
                <a16:creationId xmlns:a16="http://schemas.microsoft.com/office/drawing/2014/main" id="{E2BF64D6-7705-F74E-A921-8DD441DE8B47}"/>
              </a:ext>
            </a:extLst>
          </p:cNvPr>
          <p:cNvPicPr>
            <a:picLocks noChangeAspect="1"/>
          </p:cNvPicPr>
          <p:nvPr/>
        </p:nvPicPr>
        <p:blipFill>
          <a:blip r:embed="rId13"/>
          <a:stretch>
            <a:fillRect/>
          </a:stretch>
        </p:blipFill>
        <p:spPr>
          <a:xfrm>
            <a:off x="4493706" y="4872633"/>
            <a:ext cx="3179142" cy="1727495"/>
          </a:xfrm>
          <a:prstGeom prst="rect">
            <a:avLst/>
          </a:prstGeom>
        </p:spPr>
      </p:pic>
      <p:pic>
        <p:nvPicPr>
          <p:cNvPr id="22" name="Picture 21">
            <a:extLst>
              <a:ext uri="{FF2B5EF4-FFF2-40B4-BE49-F238E27FC236}">
                <a16:creationId xmlns:a16="http://schemas.microsoft.com/office/drawing/2014/main" id="{A5EF4B77-5C04-1A85-1774-E297C52C09A9}"/>
              </a:ext>
            </a:extLst>
          </p:cNvPr>
          <p:cNvPicPr>
            <a:picLocks noChangeAspect="1"/>
          </p:cNvPicPr>
          <p:nvPr/>
        </p:nvPicPr>
        <p:blipFill>
          <a:blip r:embed="rId14"/>
          <a:stretch>
            <a:fillRect/>
          </a:stretch>
        </p:blipFill>
        <p:spPr>
          <a:xfrm>
            <a:off x="8206206" y="2493344"/>
            <a:ext cx="2519785" cy="1391706"/>
          </a:xfrm>
          <a:prstGeom prst="rect">
            <a:avLst/>
          </a:prstGeom>
        </p:spPr>
      </p:pic>
      <p:pic>
        <p:nvPicPr>
          <p:cNvPr id="23" name="Picture 22">
            <a:extLst>
              <a:ext uri="{FF2B5EF4-FFF2-40B4-BE49-F238E27FC236}">
                <a16:creationId xmlns:a16="http://schemas.microsoft.com/office/drawing/2014/main" id="{5EB289EB-0665-B859-D75E-8D2E811B9A3A}"/>
              </a:ext>
            </a:extLst>
          </p:cNvPr>
          <p:cNvPicPr>
            <a:picLocks noChangeAspect="1"/>
          </p:cNvPicPr>
          <p:nvPr/>
        </p:nvPicPr>
        <p:blipFill>
          <a:blip r:embed="rId15"/>
          <a:stretch>
            <a:fillRect/>
          </a:stretch>
        </p:blipFill>
        <p:spPr>
          <a:xfrm>
            <a:off x="7311955" y="863171"/>
            <a:ext cx="1270000" cy="190500"/>
          </a:xfrm>
          <a:prstGeom prst="rect">
            <a:avLst/>
          </a:prstGeom>
        </p:spPr>
      </p:pic>
      <p:pic>
        <p:nvPicPr>
          <p:cNvPr id="24" name="Picture 23">
            <a:extLst>
              <a:ext uri="{FF2B5EF4-FFF2-40B4-BE49-F238E27FC236}">
                <a16:creationId xmlns:a16="http://schemas.microsoft.com/office/drawing/2014/main" id="{A73B46D4-6513-140E-6439-20750EF61A92}"/>
              </a:ext>
            </a:extLst>
          </p:cNvPr>
          <p:cNvPicPr>
            <a:picLocks noChangeAspect="1"/>
          </p:cNvPicPr>
          <p:nvPr/>
        </p:nvPicPr>
        <p:blipFill>
          <a:blip r:embed="rId16"/>
          <a:stretch>
            <a:fillRect/>
          </a:stretch>
        </p:blipFill>
        <p:spPr>
          <a:xfrm>
            <a:off x="296546" y="3080438"/>
            <a:ext cx="3190379" cy="1624459"/>
          </a:xfrm>
          <a:prstGeom prst="rect">
            <a:avLst/>
          </a:prstGeom>
        </p:spPr>
      </p:pic>
      <p:pic>
        <p:nvPicPr>
          <p:cNvPr id="25" name="Picture 24">
            <a:extLst>
              <a:ext uri="{FF2B5EF4-FFF2-40B4-BE49-F238E27FC236}">
                <a16:creationId xmlns:a16="http://schemas.microsoft.com/office/drawing/2014/main" id="{D357600D-9CDA-0B13-7902-C3073EC9E30C}"/>
              </a:ext>
            </a:extLst>
          </p:cNvPr>
          <p:cNvPicPr>
            <a:picLocks noChangeAspect="1"/>
          </p:cNvPicPr>
          <p:nvPr/>
        </p:nvPicPr>
        <p:blipFill>
          <a:blip r:embed="rId17"/>
          <a:stretch>
            <a:fillRect/>
          </a:stretch>
        </p:blipFill>
        <p:spPr>
          <a:xfrm>
            <a:off x="309030" y="4981624"/>
            <a:ext cx="3106841" cy="1619449"/>
          </a:xfrm>
          <a:prstGeom prst="rect">
            <a:avLst/>
          </a:prstGeom>
        </p:spPr>
      </p:pic>
      <p:pic>
        <p:nvPicPr>
          <p:cNvPr id="26" name="Picture 25">
            <a:extLst>
              <a:ext uri="{FF2B5EF4-FFF2-40B4-BE49-F238E27FC236}">
                <a16:creationId xmlns:a16="http://schemas.microsoft.com/office/drawing/2014/main" id="{5CEB034B-6AD7-82CD-DDA4-8DC8F50AACC9}"/>
              </a:ext>
            </a:extLst>
          </p:cNvPr>
          <p:cNvPicPr>
            <a:picLocks noChangeAspect="1"/>
          </p:cNvPicPr>
          <p:nvPr/>
        </p:nvPicPr>
        <p:blipFill>
          <a:blip r:embed="rId18"/>
          <a:stretch>
            <a:fillRect/>
          </a:stretch>
        </p:blipFill>
        <p:spPr>
          <a:xfrm>
            <a:off x="3575823" y="2998164"/>
            <a:ext cx="2704580" cy="1355370"/>
          </a:xfrm>
          <a:prstGeom prst="rect">
            <a:avLst/>
          </a:prstGeom>
        </p:spPr>
      </p:pic>
      <p:pic>
        <p:nvPicPr>
          <p:cNvPr id="3" name="Picture 2">
            <a:extLst>
              <a:ext uri="{FF2B5EF4-FFF2-40B4-BE49-F238E27FC236}">
                <a16:creationId xmlns:a16="http://schemas.microsoft.com/office/drawing/2014/main" id="{9F40D4C1-EE79-3B22-4F24-B13486CF797E}"/>
              </a:ext>
            </a:extLst>
          </p:cNvPr>
          <p:cNvPicPr>
            <a:picLocks noChangeAspect="1"/>
          </p:cNvPicPr>
          <p:nvPr/>
        </p:nvPicPr>
        <p:blipFill>
          <a:blip r:embed="rId19"/>
          <a:stretch>
            <a:fillRect/>
          </a:stretch>
        </p:blipFill>
        <p:spPr>
          <a:xfrm>
            <a:off x="3148970" y="1541685"/>
            <a:ext cx="1603473" cy="1052103"/>
          </a:xfrm>
          <a:prstGeom prst="rect">
            <a:avLst/>
          </a:prstGeom>
        </p:spPr>
      </p:pic>
    </p:spTree>
    <p:extLst>
      <p:ext uri="{BB962C8B-B14F-4D97-AF65-F5344CB8AC3E}">
        <p14:creationId xmlns:p14="http://schemas.microsoft.com/office/powerpoint/2010/main" val="159439546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FCC-hh main machine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8" name="TextBox 7">
            <a:extLst>
              <a:ext uri="{FF2B5EF4-FFF2-40B4-BE49-F238E27FC236}">
                <a16:creationId xmlns:a16="http://schemas.microsoft.com/office/drawing/2014/main" id="{E04B29C0-DB83-B742-875F-7DFA6FFF8ED1}"/>
              </a:ext>
            </a:extLst>
          </p:cNvPr>
          <p:cNvSpPr txBox="1"/>
          <p:nvPr/>
        </p:nvSpPr>
        <p:spPr>
          <a:xfrm>
            <a:off x="11316595" y="6514499"/>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50511" y="5362363"/>
            <a:ext cx="6349239"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challenges: </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007742"/>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high-field superconducting magnets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14 - 20 T</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power load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arcs from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synchrotron radiation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4 MW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cryogenics,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 vacuum</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stored beam energy</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 9 GJ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machine protection</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itchFamily="2" charset="2"/>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pile-up</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the detectors: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1000 events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err="1">
                <a:ln>
                  <a:noFill/>
                </a:ln>
                <a:solidFill>
                  <a:srgbClr val="44546A"/>
                </a:solidFill>
                <a:effectLst/>
                <a:uLnTx/>
                <a:uFillTx/>
                <a:latin typeface="Calibri" panose="020F0502020204030204"/>
                <a:ea typeface="+mn-ea"/>
                <a:cs typeface="+mn-cs"/>
              </a:rPr>
              <a:t>xing</a:t>
            </a:r>
            <a:endPar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optimization of energy consumption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R&amp;D </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on </a:t>
            </a:r>
            <a:r>
              <a:rPr kumimoji="0" lang="en-US" altLang="en-US" sz="1400" b="0" i="0" u="none" strike="noStrike" kern="1200" cap="none" spc="0" normalizeH="0" baseline="0" noProof="0" dirty="0" err="1">
                <a:ln>
                  <a:noFill/>
                </a:ln>
                <a:solidFill>
                  <a:srgbClr val="44546A"/>
                </a:solidFill>
                <a:effectLst/>
                <a:uLnTx/>
                <a:uFillTx/>
                <a:latin typeface="Calibri" panose="020F0502020204030204"/>
                <a:ea typeface="+mn-ea"/>
                <a:cs typeface="+mn-cs"/>
                <a:sym typeface="Wingdings" pitchFamily="2" charset="2"/>
              </a:rPr>
              <a:t>cryo</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HTS, beam current, … </a:t>
            </a:r>
            <a:endPar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7179303" y="5454696"/>
            <a:ext cx="4667945" cy="138499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
                <a:srgbClr val="44546A"/>
              </a:buClr>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physics reach, including:</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Direct discovery potential up to ~ 40 TeV</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Measurement of Higgs self to ~ 5% and ttH to ~ 1%</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High-precision and model-indep </a:t>
            </a: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(with FCC-ee input)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432FF"/>
                </a:solidFill>
                <a:effectLst/>
                <a:uLnTx/>
                <a:uFillTx/>
                <a:latin typeface="Calibri" panose="020F0502020204030204"/>
                <a:ea typeface="+mn-ea"/>
                <a:cs typeface="+mn-cs"/>
              </a:rPr>
              <a:t>     m</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easurements of  rare Higgs decays </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(𝛄𝛄, Z𝛄, µµ) </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Final word about WIMP dark matter</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extLst>
              <p:ext uri="{D42A27DB-BD31-4B8C-83A1-F6EECF244321}">
                <p14:modId xmlns:p14="http://schemas.microsoft.com/office/powerpoint/2010/main" val="2638192376"/>
              </p:ext>
            </p:extLst>
          </p:nvPr>
        </p:nvGraphicFramePr>
        <p:xfrm>
          <a:off x="21761" y="770698"/>
          <a:ext cx="8962441" cy="4612689"/>
        </p:xfrm>
        <a:graphic>
          <a:graphicData uri="http://schemas.openxmlformats.org/drawingml/2006/table">
            <a:tbl>
              <a:tblPr firstRow="1" bandRow="1"/>
              <a:tblGrid>
                <a:gridCol w="3114729">
                  <a:extLst>
                    <a:ext uri="{9D8B030D-6E8A-4147-A177-3AD203B41FA5}">
                      <a16:colId xmlns:a16="http://schemas.microsoft.com/office/drawing/2014/main" val="20000"/>
                    </a:ext>
                  </a:extLst>
                </a:gridCol>
                <a:gridCol w="2039192">
                  <a:extLst>
                    <a:ext uri="{9D8B030D-6E8A-4147-A177-3AD203B41FA5}">
                      <a16:colId xmlns:a16="http://schemas.microsoft.com/office/drawing/2014/main" val="20001"/>
                    </a:ext>
                  </a:extLst>
                </a:gridCol>
                <a:gridCol w="1917576">
                  <a:extLst>
                    <a:ext uri="{9D8B030D-6E8A-4147-A177-3AD203B41FA5}">
                      <a16:colId xmlns:a16="http://schemas.microsoft.com/office/drawing/2014/main" val="20002"/>
                    </a:ext>
                  </a:extLst>
                </a:gridCol>
                <a:gridCol w="1890944">
                  <a:extLst>
                    <a:ext uri="{9D8B030D-6E8A-4147-A177-3AD203B41FA5}">
                      <a16:colId xmlns:a16="http://schemas.microsoft.com/office/drawing/2014/main" val="794633148"/>
                    </a:ext>
                  </a:extLst>
                </a:gridCol>
              </a:tblGrid>
              <a:tr h="34532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a:t>
                      </a:r>
                    </a:p>
                  </a:txBody>
                  <a:tcPr marL="91439" marR="91439" marT="45726" marB="45726"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FCC-</a:t>
                      </a:r>
                      <a:r>
                        <a:rPr lang="en-GB" sz="1600" b="1" dirty="0" err="1">
                          <a:solidFill>
                            <a:schemeClr val="bg1"/>
                          </a:solidFill>
                        </a:rPr>
                        <a:t>hh</a:t>
                      </a:r>
                      <a:endParaRPr lang="en-GB" sz="1600" b="1" dirty="0">
                        <a:solidFill>
                          <a:schemeClr val="bg1"/>
                        </a:solidFill>
                      </a:endParaRPr>
                    </a:p>
                  </a:txBody>
                  <a:tcPr marL="91439" marR="91439" marT="45726" marB="45726"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HL-LHC</a:t>
                      </a:r>
                    </a:p>
                  </a:txBody>
                  <a:tcPr marL="91439" marR="91439" marT="45726" marB="45726"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LHC</a:t>
                      </a:r>
                    </a:p>
                  </a:txBody>
                  <a:tcPr marL="91439" marR="91439" marT="45726" marB="45726"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051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400" b="1" kern="1200" dirty="0">
                          <a:solidFill>
                            <a:srgbClr val="FF0000"/>
                          </a:solidFill>
                          <a:latin typeface="Arial"/>
                          <a:ea typeface="+mn-ea"/>
                          <a:cs typeface="+mn-cs"/>
                        </a:rPr>
                        <a:t>81 - 115</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1"/>
                  </a:ext>
                </a:extLst>
              </a:tr>
              <a:tr h="2282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14 - 20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2"/>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3"/>
                  </a:ext>
                </a:extLst>
              </a:tr>
              <a:tr h="2728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arc length [km]</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400" b="1" kern="1200" dirty="0">
                          <a:solidFill>
                            <a:srgbClr val="FF0000"/>
                          </a:solidFill>
                          <a:latin typeface="Arial"/>
                          <a:ea typeface="+mn-ea"/>
                          <a:cs typeface="+mn-cs"/>
                        </a:rPr>
                        <a:t>76.9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400" b="1" kern="1200" dirty="0">
                          <a:solidFill>
                            <a:schemeClr val="tx1"/>
                          </a:solidFill>
                          <a:latin typeface="Arial"/>
                          <a:ea typeface="+mn-ea"/>
                          <a:cs typeface="+mn-cs"/>
                        </a:rPr>
                        <a:t>22.5</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4"/>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91439" marR="91439" marT="45726" marB="45726">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400" b="1" kern="1200">
                          <a:solidFill>
                            <a:schemeClr val="tx1"/>
                          </a:solidFill>
                          <a:latin typeface="Arial"/>
                          <a:ea typeface="+mn-ea"/>
                          <a:cs typeface="+mn-cs"/>
                        </a:rPr>
                        <a:t>0.58</a:t>
                      </a:r>
                      <a:endParaRPr kumimoji="0" lang="de-AT"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7"/>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400" b="1" kern="1200" dirty="0">
                          <a:solidFill>
                            <a:srgbClr val="FF0000"/>
                          </a:solidFill>
                          <a:latin typeface="Arial"/>
                          <a:ea typeface="+mn-ea"/>
                          <a:cs typeface="+mn-cs"/>
                        </a:rPr>
                        <a:t>1</a:t>
                      </a:r>
                      <a:r>
                        <a:rPr kumimoji="0" lang="en-GB" sz="1400" b="1" kern="1200" dirty="0">
                          <a:solidFill>
                            <a:srgbClr val="FF0000"/>
                          </a:solidFill>
                          <a:latin typeface="Arial"/>
                          <a:ea typeface="+mn-ea"/>
                          <a:cs typeface="+mn-cs"/>
                        </a:rPr>
                        <a:t>020 - 4250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13 - 54</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0.77 – 0.26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p>
                  </a:txBody>
                  <a:tcPr marL="91439" marR="91439" marT="45726" marB="45726">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10"/>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a:t>
                      </a:r>
                      <a:r>
                        <a:rPr lang="en-US" sz="1400" b="1" dirty="0">
                          <a:solidFill>
                            <a:srgbClr val="FF0000"/>
                          </a:solidFill>
                        </a:rPr>
                        <a:t>30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6.1 - 8.9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247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dk1"/>
                          </a:solidFill>
                          <a:latin typeface="Arial"/>
                          <a:ea typeface="+mn-ea"/>
                          <a:cs typeface="+mn-cs"/>
                        </a:rPr>
                        <a:t>Integrated luminosity/main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20000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2" name="TextBox 1">
            <a:extLst>
              <a:ext uri="{FF2B5EF4-FFF2-40B4-BE49-F238E27FC236}">
                <a16:creationId xmlns:a16="http://schemas.microsoft.com/office/drawing/2014/main" id="{B9214C53-D0EF-BA60-1125-D1DCD246F833}"/>
              </a:ext>
            </a:extLst>
          </p:cNvPr>
          <p:cNvSpPr txBox="1"/>
          <p:nvPr/>
        </p:nvSpPr>
        <p:spPr>
          <a:xfrm>
            <a:off x="9117368" y="901998"/>
            <a:ext cx="2991774" cy="281615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With FCC-</a:t>
            </a:r>
            <a:r>
              <a:rPr kumimoji="0" lang="en-GB" b="1" i="0" u="none" strike="noStrike" kern="1200" cap="none" spc="0" normalizeH="0" baseline="0" noProof="0" dirty="0" err="1">
                <a:ln>
                  <a:noFill/>
                </a:ln>
                <a:solidFill>
                  <a:srgbClr val="0000FF"/>
                </a:solidFill>
                <a:effectLst/>
                <a:uLnTx/>
                <a:uFillTx/>
                <a:latin typeface="Arial"/>
                <a:ea typeface="+mn-ea"/>
                <a:cs typeface="+mn-cs"/>
              </a:rPr>
              <a:t>hh</a:t>
            </a:r>
            <a:r>
              <a:rPr kumimoji="0" lang="en-GB" b="1" i="0" u="none" strike="noStrike" kern="1200" cap="none" spc="0" normalizeH="0" baseline="0" noProof="0" dirty="0">
                <a:ln>
                  <a:noFill/>
                </a:ln>
                <a:solidFill>
                  <a:srgbClr val="0000FF"/>
                </a:solidFill>
                <a:effectLst/>
                <a:uLnTx/>
                <a:uFillTx/>
                <a:latin typeface="Arial"/>
                <a:ea typeface="+mn-ea"/>
                <a:cs typeface="+mn-cs"/>
              </a:rPr>
              <a:t> after FCC-</a:t>
            </a:r>
            <a:r>
              <a:rPr kumimoji="0" lang="en-GB" b="1" i="0" u="none" strike="noStrike" kern="1200" cap="none" spc="0" normalizeH="0" baseline="0" noProof="0" dirty="0" err="1">
                <a:ln>
                  <a:noFill/>
                </a:ln>
                <a:solidFill>
                  <a:srgbClr val="0000FF"/>
                </a:solidFill>
                <a:effectLst/>
                <a:uLnTx/>
                <a:uFillTx/>
                <a:latin typeface="Arial"/>
                <a:ea typeface="+mn-ea"/>
                <a:cs typeface="+mn-cs"/>
              </a:rPr>
              <a:t>ee</a:t>
            </a:r>
            <a:r>
              <a:rPr kumimoji="0" lang="en-GB" b="1" i="0" u="none" strike="noStrike" kern="1200" cap="none" spc="0" normalizeH="0" baseline="0" noProof="0" dirty="0">
                <a:ln>
                  <a:noFill/>
                </a:ln>
                <a:solidFill>
                  <a:srgbClr val="0000FF"/>
                </a:solidFill>
                <a:effectLst/>
                <a:uLnTx/>
                <a:uFillTx/>
                <a:latin typeface="Arial"/>
                <a:ea typeface="+mn-ea"/>
                <a:cs typeface="+mn-cs"/>
              </a:rPr>
              <a:t>: significant amount of time for high-field magnet R&amp;D,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aiming at highest possible collision energies</a:t>
            </a:r>
            <a:endParaRPr lang="en-US" b="1" dirty="0">
              <a:solidFill>
                <a:srgbClr val="0000FF"/>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Target field range for cryo-magnet R&amp;D</a:t>
            </a: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365339749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58002E-A645-E4F0-9AAD-4D01327FF667}"/>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DE6CEE6B-EE0A-EB35-2143-ABA99E49833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cryo</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magnet system, optics design</a:t>
            </a:r>
          </a:p>
        </p:txBody>
      </p:sp>
      <p:pic>
        <p:nvPicPr>
          <p:cNvPr id="7" name="Picture 6" descr="A picture containing icon&#10;&#10;Description automatically generated">
            <a:extLst>
              <a:ext uri="{FF2B5EF4-FFF2-40B4-BE49-F238E27FC236}">
                <a16:creationId xmlns:a16="http://schemas.microsoft.com/office/drawing/2014/main" id="{4EB7A35D-ED83-AF34-D757-34D5E7FF4E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2" name="Picture 11">
            <a:extLst>
              <a:ext uri="{FF2B5EF4-FFF2-40B4-BE49-F238E27FC236}">
                <a16:creationId xmlns:a16="http://schemas.microsoft.com/office/drawing/2014/main" id="{D98C9D19-0B03-AA77-E538-215A4E2496BD}"/>
              </a:ext>
            </a:extLst>
          </p:cNvPr>
          <p:cNvPicPr>
            <a:picLocks noChangeAspect="1"/>
          </p:cNvPicPr>
          <p:nvPr/>
        </p:nvPicPr>
        <p:blipFill>
          <a:blip r:embed="rId4"/>
          <a:stretch>
            <a:fillRect/>
          </a:stretch>
        </p:blipFill>
        <p:spPr>
          <a:xfrm>
            <a:off x="167640" y="1194845"/>
            <a:ext cx="8651104" cy="5449087"/>
          </a:xfrm>
          <a:prstGeom prst="rect">
            <a:avLst/>
          </a:prstGeom>
        </p:spPr>
      </p:pic>
      <p:pic>
        <p:nvPicPr>
          <p:cNvPr id="13" name="Picture 12">
            <a:extLst>
              <a:ext uri="{FF2B5EF4-FFF2-40B4-BE49-F238E27FC236}">
                <a16:creationId xmlns:a16="http://schemas.microsoft.com/office/drawing/2014/main" id="{1F0EAE37-A641-3E5E-0B83-B864CF33A170}"/>
              </a:ext>
            </a:extLst>
          </p:cNvPr>
          <p:cNvPicPr>
            <a:picLocks noChangeAspect="1"/>
          </p:cNvPicPr>
          <p:nvPr/>
        </p:nvPicPr>
        <p:blipFill>
          <a:blip r:embed="rId5"/>
          <a:stretch>
            <a:fillRect/>
          </a:stretch>
        </p:blipFill>
        <p:spPr>
          <a:xfrm>
            <a:off x="8701100" y="4892913"/>
            <a:ext cx="3323260" cy="1568697"/>
          </a:xfrm>
          <a:prstGeom prst="rect">
            <a:avLst/>
          </a:prstGeom>
        </p:spPr>
      </p:pic>
      <p:pic>
        <p:nvPicPr>
          <p:cNvPr id="17" name="Picture 16">
            <a:extLst>
              <a:ext uri="{FF2B5EF4-FFF2-40B4-BE49-F238E27FC236}">
                <a16:creationId xmlns:a16="http://schemas.microsoft.com/office/drawing/2014/main" id="{E89102B3-B0AA-A658-F5E5-610CBFD62916}"/>
              </a:ext>
            </a:extLst>
          </p:cNvPr>
          <p:cNvPicPr>
            <a:picLocks noChangeAspect="1"/>
          </p:cNvPicPr>
          <p:nvPr/>
        </p:nvPicPr>
        <p:blipFill>
          <a:blip r:embed="rId6"/>
          <a:stretch>
            <a:fillRect/>
          </a:stretch>
        </p:blipFill>
        <p:spPr>
          <a:xfrm>
            <a:off x="9882696" y="1768058"/>
            <a:ext cx="1760852" cy="2422100"/>
          </a:xfrm>
          <a:prstGeom prst="rect">
            <a:avLst/>
          </a:prstGeom>
        </p:spPr>
      </p:pic>
      <p:sp>
        <p:nvSpPr>
          <p:cNvPr id="18" name="Right Arrow 17">
            <a:extLst>
              <a:ext uri="{FF2B5EF4-FFF2-40B4-BE49-F238E27FC236}">
                <a16:creationId xmlns:a16="http://schemas.microsoft.com/office/drawing/2014/main" id="{4C64DE11-7100-2E4E-2F68-62A350311BF6}"/>
              </a:ext>
            </a:extLst>
          </p:cNvPr>
          <p:cNvSpPr/>
          <p:nvPr/>
        </p:nvSpPr>
        <p:spPr>
          <a:xfrm rot="19044427" flipV="1">
            <a:off x="8314692" y="4541573"/>
            <a:ext cx="1426524" cy="50742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2"/>
          </a:p>
        </p:txBody>
      </p:sp>
    </p:spTree>
    <p:extLst>
      <p:ext uri="{BB962C8B-B14F-4D97-AF65-F5344CB8AC3E}">
        <p14:creationId xmlns:p14="http://schemas.microsoft.com/office/powerpoint/2010/main" val="10450935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97B15AC-DAA0-5E7A-5180-5F052012D090}"/>
              </a:ext>
            </a:extLst>
          </p:cNvPr>
          <p:cNvPicPr>
            <a:picLocks noChangeAspect="1"/>
          </p:cNvPicPr>
          <p:nvPr/>
        </p:nvPicPr>
        <p:blipFill>
          <a:blip r:embed="rId3"/>
          <a:stretch>
            <a:fillRect/>
          </a:stretch>
        </p:blipFill>
        <p:spPr>
          <a:xfrm>
            <a:off x="5538254" y="4537911"/>
            <a:ext cx="5733673" cy="2148538"/>
          </a:xfrm>
          <a:prstGeom prst="rect">
            <a:avLst/>
          </a:prstGeom>
        </p:spPr>
      </p:pic>
      <p:sp>
        <p:nvSpPr>
          <p:cNvPr id="5" name="Footer Placeholder 4">
            <a:extLst>
              <a:ext uri="{FF2B5EF4-FFF2-40B4-BE49-F238E27FC236}">
                <a16:creationId xmlns:a16="http://schemas.microsoft.com/office/drawing/2014/main" id="{EB333DCA-3A11-70E8-8B96-CE89B2B3B305}"/>
              </a:ext>
            </a:extLst>
          </p:cNvPr>
          <p:cNvSpPr>
            <a:spLocks noGrp="1"/>
          </p:cNvSpPr>
          <p:nvPr>
            <p:ph type="ftr" sz="quarter" idx="11"/>
          </p:nvPr>
        </p:nvSpPr>
        <p:spPr/>
        <p:txBody>
          <a:bodyPr/>
          <a:lstStyle/>
          <a:p>
            <a:r>
              <a:rPr lang="en-US" dirty="0">
                <a:solidFill>
                  <a:prstClr val="white"/>
                </a:solidFill>
                <a:latin typeface="News Gothic MT"/>
              </a:rPr>
              <a:t>QCD &amp; heavy-ion EPPSU 2025</a:t>
            </a:r>
            <a:endParaRPr lang="fr-FR" dirty="0">
              <a:solidFill>
                <a:prstClr val="white"/>
              </a:solidFill>
              <a:latin typeface="News Gothic MT"/>
            </a:endParaRPr>
          </a:p>
        </p:txBody>
      </p:sp>
      <p:sp>
        <p:nvSpPr>
          <p:cNvPr id="6" name="Slide Number Placeholder 5">
            <a:extLst>
              <a:ext uri="{FF2B5EF4-FFF2-40B4-BE49-F238E27FC236}">
                <a16:creationId xmlns:a16="http://schemas.microsoft.com/office/drawing/2014/main" id="{7CF6959B-BB7D-578D-B15D-54D21C400E49}"/>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46</a:t>
            </a:fld>
            <a:endParaRPr lang="fr-FR">
              <a:solidFill>
                <a:prstClr val="white"/>
              </a:solidFill>
              <a:latin typeface="News Gothic MT"/>
            </a:endParaRPr>
          </a:p>
        </p:txBody>
      </p:sp>
      <p:pic>
        <p:nvPicPr>
          <p:cNvPr id="8" name="Picture 7">
            <a:extLst>
              <a:ext uri="{FF2B5EF4-FFF2-40B4-BE49-F238E27FC236}">
                <a16:creationId xmlns:a16="http://schemas.microsoft.com/office/drawing/2014/main" id="{71A003AC-0659-7D4A-7467-17988D05646B}"/>
              </a:ext>
            </a:extLst>
          </p:cNvPr>
          <p:cNvPicPr>
            <a:picLocks noChangeAspect="1"/>
          </p:cNvPicPr>
          <p:nvPr/>
        </p:nvPicPr>
        <p:blipFill>
          <a:blip r:embed="rId4"/>
          <a:stretch>
            <a:fillRect/>
          </a:stretch>
        </p:blipFill>
        <p:spPr>
          <a:xfrm>
            <a:off x="278666" y="4011314"/>
            <a:ext cx="5919602" cy="2665180"/>
          </a:xfrm>
          <a:prstGeom prst="rect">
            <a:avLst/>
          </a:prstGeom>
        </p:spPr>
      </p:pic>
      <p:pic>
        <p:nvPicPr>
          <p:cNvPr id="10" name="Picture 9">
            <a:extLst>
              <a:ext uri="{FF2B5EF4-FFF2-40B4-BE49-F238E27FC236}">
                <a16:creationId xmlns:a16="http://schemas.microsoft.com/office/drawing/2014/main" id="{E7D33970-1982-757B-0F8C-9AA111493C6A}"/>
              </a:ext>
            </a:extLst>
          </p:cNvPr>
          <p:cNvPicPr>
            <a:picLocks noChangeAspect="1"/>
          </p:cNvPicPr>
          <p:nvPr/>
        </p:nvPicPr>
        <p:blipFill>
          <a:blip r:embed="rId5"/>
          <a:stretch>
            <a:fillRect/>
          </a:stretch>
        </p:blipFill>
        <p:spPr>
          <a:xfrm>
            <a:off x="5486327" y="5279714"/>
            <a:ext cx="1423883" cy="994966"/>
          </a:xfrm>
          <a:prstGeom prst="rect">
            <a:avLst/>
          </a:prstGeom>
        </p:spPr>
      </p:pic>
      <p:pic>
        <p:nvPicPr>
          <p:cNvPr id="12" name="Picture 11">
            <a:extLst>
              <a:ext uri="{FF2B5EF4-FFF2-40B4-BE49-F238E27FC236}">
                <a16:creationId xmlns:a16="http://schemas.microsoft.com/office/drawing/2014/main" id="{4B8CFB34-70B8-7D20-E99E-F0EAACE054FD}"/>
              </a:ext>
            </a:extLst>
          </p:cNvPr>
          <p:cNvPicPr>
            <a:picLocks noChangeAspect="1"/>
          </p:cNvPicPr>
          <p:nvPr/>
        </p:nvPicPr>
        <p:blipFill>
          <a:blip r:embed="rId6"/>
          <a:stretch>
            <a:fillRect/>
          </a:stretch>
        </p:blipFill>
        <p:spPr>
          <a:xfrm>
            <a:off x="329983" y="813711"/>
            <a:ext cx="5746386" cy="1593937"/>
          </a:xfrm>
          <a:prstGeom prst="rect">
            <a:avLst/>
          </a:prstGeom>
        </p:spPr>
      </p:pic>
      <p:pic>
        <p:nvPicPr>
          <p:cNvPr id="17" name="Picture 16">
            <a:extLst>
              <a:ext uri="{FF2B5EF4-FFF2-40B4-BE49-F238E27FC236}">
                <a16:creationId xmlns:a16="http://schemas.microsoft.com/office/drawing/2014/main" id="{1C5CB71F-8318-1DC9-A606-8E881866CE39}"/>
              </a:ext>
            </a:extLst>
          </p:cNvPr>
          <p:cNvPicPr>
            <a:picLocks noChangeAspect="1"/>
          </p:cNvPicPr>
          <p:nvPr/>
        </p:nvPicPr>
        <p:blipFill>
          <a:blip r:embed="rId7"/>
          <a:stretch>
            <a:fillRect/>
          </a:stretch>
        </p:blipFill>
        <p:spPr>
          <a:xfrm>
            <a:off x="343258" y="2347273"/>
            <a:ext cx="5919602" cy="381397"/>
          </a:xfrm>
          <a:prstGeom prst="rect">
            <a:avLst/>
          </a:prstGeom>
        </p:spPr>
      </p:pic>
      <p:pic>
        <p:nvPicPr>
          <p:cNvPr id="18" name="Picture 17">
            <a:extLst>
              <a:ext uri="{FF2B5EF4-FFF2-40B4-BE49-F238E27FC236}">
                <a16:creationId xmlns:a16="http://schemas.microsoft.com/office/drawing/2014/main" id="{F98F70E4-C05B-20A2-B8B4-07D65DC63639}"/>
              </a:ext>
            </a:extLst>
          </p:cNvPr>
          <p:cNvPicPr>
            <a:picLocks noChangeAspect="1"/>
          </p:cNvPicPr>
          <p:nvPr/>
        </p:nvPicPr>
        <p:blipFill>
          <a:blip r:embed="rId8"/>
          <a:stretch>
            <a:fillRect/>
          </a:stretch>
        </p:blipFill>
        <p:spPr>
          <a:xfrm>
            <a:off x="6204624" y="879979"/>
            <a:ext cx="5657393" cy="3191024"/>
          </a:xfrm>
          <a:prstGeom prst="rect">
            <a:avLst/>
          </a:prstGeom>
        </p:spPr>
      </p:pic>
      <p:pic>
        <p:nvPicPr>
          <p:cNvPr id="20" name="Picture 19">
            <a:extLst>
              <a:ext uri="{FF2B5EF4-FFF2-40B4-BE49-F238E27FC236}">
                <a16:creationId xmlns:a16="http://schemas.microsoft.com/office/drawing/2014/main" id="{ECA8CD87-040B-15E9-C153-69C518C4A74A}"/>
              </a:ext>
            </a:extLst>
          </p:cNvPr>
          <p:cNvPicPr>
            <a:picLocks noChangeAspect="1"/>
          </p:cNvPicPr>
          <p:nvPr/>
        </p:nvPicPr>
        <p:blipFill>
          <a:blip r:embed="rId9"/>
          <a:stretch>
            <a:fillRect/>
          </a:stretch>
        </p:blipFill>
        <p:spPr>
          <a:xfrm>
            <a:off x="5718964" y="753897"/>
            <a:ext cx="834556" cy="1147955"/>
          </a:xfrm>
          <a:prstGeom prst="rect">
            <a:avLst/>
          </a:prstGeom>
        </p:spPr>
      </p:pic>
      <p:pic>
        <p:nvPicPr>
          <p:cNvPr id="21" name="Picture 20">
            <a:extLst>
              <a:ext uri="{FF2B5EF4-FFF2-40B4-BE49-F238E27FC236}">
                <a16:creationId xmlns:a16="http://schemas.microsoft.com/office/drawing/2014/main" id="{D362094C-FD49-2B87-47A1-84228BACC2D2}"/>
              </a:ext>
            </a:extLst>
          </p:cNvPr>
          <p:cNvPicPr>
            <a:picLocks noChangeAspect="1"/>
          </p:cNvPicPr>
          <p:nvPr/>
        </p:nvPicPr>
        <p:blipFill>
          <a:blip r:embed="rId10"/>
          <a:stretch>
            <a:fillRect/>
          </a:stretch>
        </p:blipFill>
        <p:spPr>
          <a:xfrm>
            <a:off x="1668721" y="2735262"/>
            <a:ext cx="2841318" cy="910853"/>
          </a:xfrm>
          <a:prstGeom prst="rect">
            <a:avLst/>
          </a:prstGeom>
        </p:spPr>
      </p:pic>
      <p:sp>
        <p:nvSpPr>
          <p:cNvPr id="2" name="Title 1">
            <a:extLst>
              <a:ext uri="{FF2B5EF4-FFF2-40B4-BE49-F238E27FC236}">
                <a16:creationId xmlns:a16="http://schemas.microsoft.com/office/drawing/2014/main" id="{B40CAAAE-B02D-E890-DDED-44EA178111F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HFM R&amp;D program</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3" name="Picture 2" descr="A picture containing icon&#10;&#10;Description automatically generated">
            <a:extLst>
              <a:ext uri="{FF2B5EF4-FFF2-40B4-BE49-F238E27FC236}">
                <a16:creationId xmlns:a16="http://schemas.microsoft.com/office/drawing/2014/main" id="{94FA945C-0CA7-1C89-DFFC-BACD2164AFA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Tree>
    <p:extLst>
      <p:ext uri="{BB962C8B-B14F-4D97-AF65-F5344CB8AC3E}">
        <p14:creationId xmlns:p14="http://schemas.microsoft.com/office/powerpoint/2010/main" val="700890684"/>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D86C1-DDFD-A24D-87D3-2A74960A2EDF}"/>
              </a:ext>
            </a:extLst>
          </p:cNvPr>
          <p:cNvSpPr>
            <a:spLocks noGrp="1"/>
          </p:cNvSpPr>
          <p:nvPr>
            <p:ph type="title"/>
          </p:nvPr>
        </p:nvSpPr>
        <p:spPr>
          <a:xfrm>
            <a:off x="1116843" y="218322"/>
            <a:ext cx="10150168" cy="675663"/>
          </a:xfrm>
        </p:spPr>
        <p:txBody>
          <a:bodyPr/>
          <a:lstStyle/>
          <a:p>
            <a:r>
              <a:rPr lang="en-US" dirty="0"/>
              <a:t>Some HFM updated news</a:t>
            </a:r>
          </a:p>
        </p:txBody>
      </p:sp>
      <p:pic>
        <p:nvPicPr>
          <p:cNvPr id="7" name="Content Placeholder 6">
            <a:extLst>
              <a:ext uri="{FF2B5EF4-FFF2-40B4-BE49-F238E27FC236}">
                <a16:creationId xmlns:a16="http://schemas.microsoft.com/office/drawing/2014/main" id="{8E7F1598-CD50-C7E4-EE22-7A859FFACD54}"/>
              </a:ext>
            </a:extLst>
          </p:cNvPr>
          <p:cNvPicPr>
            <a:picLocks noGrp="1" noChangeAspect="1"/>
          </p:cNvPicPr>
          <p:nvPr>
            <p:ph idx="1"/>
          </p:nvPr>
        </p:nvPicPr>
        <p:blipFill>
          <a:blip r:embed="rId3"/>
          <a:stretch>
            <a:fillRect/>
          </a:stretch>
        </p:blipFill>
        <p:spPr>
          <a:xfrm>
            <a:off x="10356517" y="1531829"/>
            <a:ext cx="1351964" cy="1799377"/>
          </a:xfrm>
          <a:prstGeom prst="rect">
            <a:avLst/>
          </a:prstGeom>
        </p:spPr>
      </p:pic>
      <p:sp>
        <p:nvSpPr>
          <p:cNvPr id="5" name="Footer Placeholder 4">
            <a:extLst>
              <a:ext uri="{FF2B5EF4-FFF2-40B4-BE49-F238E27FC236}">
                <a16:creationId xmlns:a16="http://schemas.microsoft.com/office/drawing/2014/main" id="{F3B76AB5-2C38-0A5F-5F12-E17575A69E31}"/>
              </a:ext>
            </a:extLst>
          </p:cNvPr>
          <p:cNvSpPr>
            <a:spLocks noGrp="1"/>
          </p:cNvSpPr>
          <p:nvPr>
            <p:ph type="ftr" sz="quarter" idx="11"/>
          </p:nvPr>
        </p:nvSpPr>
        <p:spPr/>
        <p:txBody>
          <a:bodyPr/>
          <a:lstStyle/>
          <a:p>
            <a:r>
              <a:rPr lang="en-US">
                <a:solidFill>
                  <a:prstClr val="white"/>
                </a:solidFill>
                <a:latin typeface="News Gothic MT"/>
              </a:rPr>
              <a:t>QCD &amp; heavy-ion EPPSU 2025</a:t>
            </a:r>
            <a:endParaRPr lang="fr-FR">
              <a:solidFill>
                <a:prstClr val="white"/>
              </a:solidFill>
              <a:latin typeface="News Gothic MT"/>
            </a:endParaRPr>
          </a:p>
        </p:txBody>
      </p:sp>
      <p:sp>
        <p:nvSpPr>
          <p:cNvPr id="6" name="Slide Number Placeholder 5">
            <a:extLst>
              <a:ext uri="{FF2B5EF4-FFF2-40B4-BE49-F238E27FC236}">
                <a16:creationId xmlns:a16="http://schemas.microsoft.com/office/drawing/2014/main" id="{36ABFCD0-6E20-8469-3D82-4E8CE70C1BF8}"/>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47</a:t>
            </a:fld>
            <a:endParaRPr lang="fr-FR">
              <a:solidFill>
                <a:prstClr val="white"/>
              </a:solidFill>
              <a:latin typeface="News Gothic MT"/>
            </a:endParaRPr>
          </a:p>
        </p:txBody>
      </p:sp>
      <p:sp>
        <p:nvSpPr>
          <p:cNvPr id="9" name="TextBox 8">
            <a:extLst>
              <a:ext uri="{FF2B5EF4-FFF2-40B4-BE49-F238E27FC236}">
                <a16:creationId xmlns:a16="http://schemas.microsoft.com/office/drawing/2014/main" id="{C33F77A1-15DB-E908-F655-5D1551545564}"/>
              </a:ext>
            </a:extLst>
          </p:cNvPr>
          <p:cNvSpPr txBox="1"/>
          <p:nvPr/>
        </p:nvSpPr>
        <p:spPr>
          <a:xfrm>
            <a:off x="10151240" y="2886182"/>
            <a:ext cx="2040760" cy="1108545"/>
          </a:xfrm>
          <a:prstGeom prst="rect">
            <a:avLst/>
          </a:prstGeom>
          <a:noFill/>
        </p:spPr>
        <p:txBody>
          <a:bodyPr wrap="square">
            <a:spAutoFit/>
          </a:bodyPr>
          <a:lstStyle/>
          <a:p>
            <a:br>
              <a:rPr lang="en-GB" sz="1802" dirty="0">
                <a:latin typeface="Times New Roman" panose="02020603050405020304" pitchFamily="18" charset="0"/>
              </a:rPr>
            </a:br>
            <a:endParaRPr lang="en-GB" sz="1802" dirty="0">
              <a:latin typeface="Times New Roman" panose="02020603050405020304" pitchFamily="18" charset="0"/>
            </a:endParaRPr>
          </a:p>
          <a:p>
            <a:r>
              <a:rPr lang="en-GB" sz="1401" dirty="0">
                <a:latin typeface="Times New Roman" panose="02020603050405020304" pitchFamily="18" charset="0"/>
              </a:rPr>
              <a:t>First R2D2 coil in CEA (E. </a:t>
            </a:r>
            <a:r>
              <a:rPr lang="en-GB" sz="1401" dirty="0" err="1">
                <a:latin typeface="Times New Roman" panose="02020603050405020304" pitchFamily="18" charset="0"/>
              </a:rPr>
              <a:t>Rochepault</a:t>
            </a:r>
            <a:r>
              <a:rPr lang="en-GB" sz="1401" dirty="0">
                <a:latin typeface="Times New Roman" panose="02020603050405020304" pitchFamily="18" charset="0"/>
              </a:rPr>
              <a:t>, et al.) </a:t>
            </a:r>
          </a:p>
        </p:txBody>
      </p:sp>
      <p:pic>
        <p:nvPicPr>
          <p:cNvPr id="10" name="Picture 9">
            <a:extLst>
              <a:ext uri="{FF2B5EF4-FFF2-40B4-BE49-F238E27FC236}">
                <a16:creationId xmlns:a16="http://schemas.microsoft.com/office/drawing/2014/main" id="{984DA1E4-F2C1-E4E7-40FB-61E7D1A599CA}"/>
              </a:ext>
            </a:extLst>
          </p:cNvPr>
          <p:cNvPicPr>
            <a:picLocks noChangeAspect="1"/>
          </p:cNvPicPr>
          <p:nvPr/>
        </p:nvPicPr>
        <p:blipFill>
          <a:blip r:embed="rId4"/>
          <a:stretch>
            <a:fillRect/>
          </a:stretch>
        </p:blipFill>
        <p:spPr>
          <a:xfrm>
            <a:off x="5976892" y="1587020"/>
            <a:ext cx="2746038" cy="2050947"/>
          </a:xfrm>
          <a:prstGeom prst="rect">
            <a:avLst/>
          </a:prstGeom>
        </p:spPr>
      </p:pic>
      <p:sp>
        <p:nvSpPr>
          <p:cNvPr id="12" name="TextBox 11">
            <a:extLst>
              <a:ext uri="{FF2B5EF4-FFF2-40B4-BE49-F238E27FC236}">
                <a16:creationId xmlns:a16="http://schemas.microsoft.com/office/drawing/2014/main" id="{19360505-DD58-F1A0-B7DD-343598DCA639}"/>
              </a:ext>
            </a:extLst>
          </p:cNvPr>
          <p:cNvSpPr txBox="1"/>
          <p:nvPr/>
        </p:nvSpPr>
        <p:spPr>
          <a:xfrm>
            <a:off x="5924368" y="3082068"/>
            <a:ext cx="2711164" cy="1078341"/>
          </a:xfrm>
          <a:prstGeom prst="rect">
            <a:avLst/>
          </a:prstGeom>
          <a:noFill/>
        </p:spPr>
        <p:txBody>
          <a:bodyPr wrap="square">
            <a:spAutoFit/>
          </a:bodyPr>
          <a:lstStyle/>
          <a:p>
            <a:br>
              <a:rPr lang="en-GB" sz="1802" dirty="0">
                <a:latin typeface="Times New Roman" panose="02020603050405020304" pitchFamily="18" charset="0"/>
              </a:rPr>
            </a:br>
            <a:endParaRPr lang="en-GB" sz="1802" dirty="0">
              <a:latin typeface="Times New Roman" panose="02020603050405020304" pitchFamily="18" charset="0"/>
            </a:endParaRPr>
          </a:p>
          <a:p>
            <a:r>
              <a:rPr lang="en-GB" sz="1401" dirty="0">
                <a:latin typeface="Times New Roman" panose="02020603050405020304" pitchFamily="18" charset="0"/>
              </a:rPr>
              <a:t>Manufacturing of SSSMCC in PSI (D. Araujo, B </a:t>
            </a:r>
            <a:r>
              <a:rPr lang="en-GB" sz="1401" dirty="0" err="1">
                <a:latin typeface="Times New Roman" panose="02020603050405020304" pitchFamily="18" charset="0"/>
              </a:rPr>
              <a:t>Auchmann</a:t>
            </a:r>
            <a:r>
              <a:rPr lang="en-GB" sz="1401" dirty="0">
                <a:latin typeface="Times New Roman" panose="02020603050405020304" pitchFamily="18" charset="0"/>
              </a:rPr>
              <a:t>, et al.) </a:t>
            </a:r>
          </a:p>
        </p:txBody>
      </p:sp>
      <p:sp>
        <p:nvSpPr>
          <p:cNvPr id="14" name="TextBox 13">
            <a:extLst>
              <a:ext uri="{FF2B5EF4-FFF2-40B4-BE49-F238E27FC236}">
                <a16:creationId xmlns:a16="http://schemas.microsoft.com/office/drawing/2014/main" id="{582461FD-E870-7979-3C8F-3A11FFD01D4C}"/>
              </a:ext>
            </a:extLst>
          </p:cNvPr>
          <p:cNvSpPr txBox="1"/>
          <p:nvPr/>
        </p:nvSpPr>
        <p:spPr>
          <a:xfrm>
            <a:off x="6415500" y="569118"/>
            <a:ext cx="1833946" cy="924293"/>
          </a:xfrm>
          <a:prstGeom prst="rect">
            <a:avLst/>
          </a:prstGeom>
          <a:noFill/>
        </p:spPr>
        <p:txBody>
          <a:bodyPr wrap="square">
            <a:spAutoFit/>
          </a:bodyPr>
          <a:lstStyle/>
          <a:p>
            <a:br>
              <a:rPr lang="en-GB" sz="1802" dirty="0">
                <a:latin typeface="Times New Roman" panose="02020603050405020304" pitchFamily="18" charset="0"/>
              </a:rPr>
            </a:br>
            <a:endParaRPr lang="en-GB" sz="1802" dirty="0">
              <a:latin typeface="Times New Roman" panose="02020603050405020304" pitchFamily="18" charset="0"/>
            </a:endParaRPr>
          </a:p>
          <a:p>
            <a:r>
              <a:rPr lang="en-GB" sz="1802" b="1" dirty="0">
                <a:solidFill>
                  <a:srgbClr val="00549F"/>
                </a:solidFill>
                <a:latin typeface="Times New Roman" panose="02020603050405020304" pitchFamily="18" charset="0"/>
              </a:rPr>
              <a:t>Nb3Sn magnets </a:t>
            </a:r>
          </a:p>
        </p:txBody>
      </p:sp>
      <p:pic>
        <p:nvPicPr>
          <p:cNvPr id="15" name="Picture 14">
            <a:extLst>
              <a:ext uri="{FF2B5EF4-FFF2-40B4-BE49-F238E27FC236}">
                <a16:creationId xmlns:a16="http://schemas.microsoft.com/office/drawing/2014/main" id="{95A0227B-615D-EF5A-D46C-F6826354E555}"/>
              </a:ext>
            </a:extLst>
          </p:cNvPr>
          <p:cNvPicPr>
            <a:picLocks noChangeAspect="1"/>
          </p:cNvPicPr>
          <p:nvPr/>
        </p:nvPicPr>
        <p:blipFill>
          <a:blip r:embed="rId5"/>
          <a:stretch>
            <a:fillRect/>
          </a:stretch>
        </p:blipFill>
        <p:spPr>
          <a:xfrm>
            <a:off x="3022388" y="5039907"/>
            <a:ext cx="1646365" cy="1234774"/>
          </a:xfrm>
          <a:prstGeom prst="rect">
            <a:avLst/>
          </a:prstGeom>
        </p:spPr>
      </p:pic>
      <p:sp>
        <p:nvSpPr>
          <p:cNvPr id="17" name="TextBox 16">
            <a:extLst>
              <a:ext uri="{FF2B5EF4-FFF2-40B4-BE49-F238E27FC236}">
                <a16:creationId xmlns:a16="http://schemas.microsoft.com/office/drawing/2014/main" id="{C53ACEB5-0530-7795-7844-F8C31ED962E6}"/>
              </a:ext>
            </a:extLst>
          </p:cNvPr>
          <p:cNvSpPr txBox="1"/>
          <p:nvPr/>
        </p:nvSpPr>
        <p:spPr>
          <a:xfrm>
            <a:off x="482419" y="4530387"/>
            <a:ext cx="2338393" cy="1632917"/>
          </a:xfrm>
          <a:prstGeom prst="rect">
            <a:avLst/>
          </a:prstGeom>
          <a:noFill/>
        </p:spPr>
        <p:txBody>
          <a:bodyPr wrap="square">
            <a:spAutoFit/>
          </a:bodyPr>
          <a:lstStyle/>
          <a:p>
            <a:br>
              <a:rPr lang="en-GB" sz="1802" dirty="0">
                <a:latin typeface="Times New Roman" panose="02020603050405020304" pitchFamily="18" charset="0"/>
              </a:rPr>
            </a:br>
            <a:endParaRPr lang="en-GB" sz="1802" dirty="0">
              <a:latin typeface="Times New Roman" panose="02020603050405020304" pitchFamily="18" charset="0"/>
            </a:endParaRPr>
          </a:p>
          <a:p>
            <a:br>
              <a:rPr lang="en-GB" sz="1802" dirty="0">
                <a:latin typeface="Times New Roman" panose="02020603050405020304" pitchFamily="18" charset="0"/>
              </a:rPr>
            </a:br>
            <a:endParaRPr lang="en-GB" sz="1802" dirty="0">
              <a:latin typeface="Times New Roman" panose="02020603050405020304" pitchFamily="18" charset="0"/>
            </a:endParaRPr>
          </a:p>
          <a:p>
            <a:r>
              <a:rPr lang="en-GB" sz="1401" dirty="0">
                <a:latin typeface="Times New Roman" panose="02020603050405020304" pitchFamily="18" charset="0"/>
              </a:rPr>
              <a:t>Delivery of first REBCO tape made in KIT to CERN </a:t>
            </a:r>
          </a:p>
        </p:txBody>
      </p:sp>
      <p:sp>
        <p:nvSpPr>
          <p:cNvPr id="19" name="TextBox 18">
            <a:extLst>
              <a:ext uri="{FF2B5EF4-FFF2-40B4-BE49-F238E27FC236}">
                <a16:creationId xmlns:a16="http://schemas.microsoft.com/office/drawing/2014/main" id="{DEBCDA4B-2E2B-C02A-162B-25781A892ED3}"/>
              </a:ext>
            </a:extLst>
          </p:cNvPr>
          <p:cNvSpPr txBox="1"/>
          <p:nvPr/>
        </p:nvSpPr>
        <p:spPr>
          <a:xfrm>
            <a:off x="654486" y="4671637"/>
            <a:ext cx="1833946" cy="924293"/>
          </a:xfrm>
          <a:prstGeom prst="rect">
            <a:avLst/>
          </a:prstGeom>
          <a:noFill/>
        </p:spPr>
        <p:txBody>
          <a:bodyPr wrap="square">
            <a:spAutoFit/>
          </a:bodyPr>
          <a:lstStyle/>
          <a:p>
            <a:br>
              <a:rPr lang="en-GB" sz="1802" dirty="0">
                <a:latin typeface="Times New Roman" panose="02020603050405020304" pitchFamily="18" charset="0"/>
              </a:rPr>
            </a:br>
            <a:endParaRPr lang="en-GB" sz="1802" dirty="0">
              <a:latin typeface="Times New Roman" panose="02020603050405020304" pitchFamily="18" charset="0"/>
            </a:endParaRPr>
          </a:p>
          <a:p>
            <a:r>
              <a:rPr lang="en-GB" sz="1802" b="1" dirty="0">
                <a:solidFill>
                  <a:srgbClr val="00549F"/>
                </a:solidFill>
                <a:latin typeface="Times New Roman" panose="02020603050405020304" pitchFamily="18" charset="0"/>
              </a:rPr>
              <a:t>HTS magnets </a:t>
            </a:r>
          </a:p>
        </p:txBody>
      </p:sp>
      <p:pic>
        <p:nvPicPr>
          <p:cNvPr id="21" name="Picture 20">
            <a:extLst>
              <a:ext uri="{FF2B5EF4-FFF2-40B4-BE49-F238E27FC236}">
                <a16:creationId xmlns:a16="http://schemas.microsoft.com/office/drawing/2014/main" id="{9D12252C-E031-CAB5-1C4A-084C7548DBAF}"/>
              </a:ext>
            </a:extLst>
          </p:cNvPr>
          <p:cNvPicPr>
            <a:picLocks noChangeAspect="1"/>
          </p:cNvPicPr>
          <p:nvPr/>
        </p:nvPicPr>
        <p:blipFill>
          <a:blip r:embed="rId6"/>
          <a:stretch>
            <a:fillRect/>
          </a:stretch>
        </p:blipFill>
        <p:spPr>
          <a:xfrm>
            <a:off x="285813" y="889673"/>
            <a:ext cx="5428555" cy="3864826"/>
          </a:xfrm>
          <a:prstGeom prst="rect">
            <a:avLst/>
          </a:prstGeom>
        </p:spPr>
      </p:pic>
      <p:sp>
        <p:nvSpPr>
          <p:cNvPr id="22" name="Right Arrow 21">
            <a:extLst>
              <a:ext uri="{FF2B5EF4-FFF2-40B4-BE49-F238E27FC236}">
                <a16:creationId xmlns:a16="http://schemas.microsoft.com/office/drawing/2014/main" id="{B62B166B-0E13-7F7E-93AF-91850B41B277}"/>
              </a:ext>
            </a:extLst>
          </p:cNvPr>
          <p:cNvSpPr/>
          <p:nvPr/>
        </p:nvSpPr>
        <p:spPr>
          <a:xfrm rot="7354521" flipV="1">
            <a:off x="1299860" y="3731265"/>
            <a:ext cx="4204109" cy="12129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2"/>
          </a:p>
        </p:txBody>
      </p:sp>
      <p:sp>
        <p:nvSpPr>
          <p:cNvPr id="24" name="Right Arrow 23">
            <a:extLst>
              <a:ext uri="{FF2B5EF4-FFF2-40B4-BE49-F238E27FC236}">
                <a16:creationId xmlns:a16="http://schemas.microsoft.com/office/drawing/2014/main" id="{456DD84A-4F18-7488-0AEC-C2E8EAF03DC1}"/>
              </a:ext>
            </a:extLst>
          </p:cNvPr>
          <p:cNvSpPr/>
          <p:nvPr/>
        </p:nvSpPr>
        <p:spPr>
          <a:xfrm rot="20201402" flipV="1">
            <a:off x="5141916" y="1759668"/>
            <a:ext cx="1574286" cy="12940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2"/>
          </a:p>
        </p:txBody>
      </p:sp>
      <p:pic>
        <p:nvPicPr>
          <p:cNvPr id="26" name="Picture 25">
            <a:extLst>
              <a:ext uri="{FF2B5EF4-FFF2-40B4-BE49-F238E27FC236}">
                <a16:creationId xmlns:a16="http://schemas.microsoft.com/office/drawing/2014/main" id="{1DFF906F-D0CE-88CD-1EAE-368DC06EEA3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76739" y="4989409"/>
            <a:ext cx="1938816" cy="1650270"/>
          </a:xfrm>
          <a:prstGeom prst="rect">
            <a:avLst/>
          </a:prstGeom>
        </p:spPr>
      </p:pic>
      <p:pic>
        <p:nvPicPr>
          <p:cNvPr id="30" name="Picture 29">
            <a:extLst>
              <a:ext uri="{FF2B5EF4-FFF2-40B4-BE49-F238E27FC236}">
                <a16:creationId xmlns:a16="http://schemas.microsoft.com/office/drawing/2014/main" id="{4AA01155-ED38-66FE-6E0E-9CBA0853A8E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10367321" y="4615443"/>
            <a:ext cx="1799379" cy="1349535"/>
          </a:xfrm>
          <a:prstGeom prst="rect">
            <a:avLst/>
          </a:prstGeom>
        </p:spPr>
      </p:pic>
      <p:pic>
        <p:nvPicPr>
          <p:cNvPr id="36" name="Picture 35">
            <a:extLst>
              <a:ext uri="{FF2B5EF4-FFF2-40B4-BE49-F238E27FC236}">
                <a16:creationId xmlns:a16="http://schemas.microsoft.com/office/drawing/2014/main" id="{2C4EB2F2-32F3-1725-94C0-DA9E15F4E7A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5400000">
            <a:off x="7391067" y="5593404"/>
            <a:ext cx="1286858" cy="965144"/>
          </a:xfrm>
          <a:prstGeom prst="rect">
            <a:avLst/>
          </a:prstGeom>
        </p:spPr>
      </p:pic>
      <p:pic>
        <p:nvPicPr>
          <p:cNvPr id="40" name="Picture 39">
            <a:extLst>
              <a:ext uri="{FF2B5EF4-FFF2-40B4-BE49-F238E27FC236}">
                <a16:creationId xmlns:a16="http://schemas.microsoft.com/office/drawing/2014/main" id="{982DA40A-605F-FDEB-63E9-8FEF287DC69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a:off x="8658833" y="4204172"/>
            <a:ext cx="2228626" cy="1671470"/>
          </a:xfrm>
          <a:prstGeom prst="rect">
            <a:avLst/>
          </a:prstGeom>
        </p:spPr>
      </p:pic>
      <p:pic>
        <p:nvPicPr>
          <p:cNvPr id="38" name="Picture 37">
            <a:extLst>
              <a:ext uri="{FF2B5EF4-FFF2-40B4-BE49-F238E27FC236}">
                <a16:creationId xmlns:a16="http://schemas.microsoft.com/office/drawing/2014/main" id="{D2658845-326D-E0AD-118F-E66C627F008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685048" y="5438399"/>
            <a:ext cx="1671469" cy="1253602"/>
          </a:xfrm>
          <a:prstGeom prst="rect">
            <a:avLst/>
          </a:prstGeom>
        </p:spPr>
      </p:pic>
      <p:sp>
        <p:nvSpPr>
          <p:cNvPr id="45" name="TextBox 44">
            <a:extLst>
              <a:ext uri="{FF2B5EF4-FFF2-40B4-BE49-F238E27FC236}">
                <a16:creationId xmlns:a16="http://schemas.microsoft.com/office/drawing/2014/main" id="{A92BAED6-0D7E-98B7-FF4A-918B00EACEDE}"/>
              </a:ext>
            </a:extLst>
          </p:cNvPr>
          <p:cNvSpPr txBox="1"/>
          <p:nvPr/>
        </p:nvSpPr>
        <p:spPr>
          <a:xfrm>
            <a:off x="5859173" y="4307522"/>
            <a:ext cx="2592197" cy="523766"/>
          </a:xfrm>
          <a:prstGeom prst="rect">
            <a:avLst/>
          </a:prstGeom>
          <a:noFill/>
        </p:spPr>
        <p:txBody>
          <a:bodyPr wrap="square">
            <a:spAutoFit/>
          </a:bodyPr>
          <a:lstStyle/>
          <a:p>
            <a:pPr defTabSz="457657" hangingPunct="0">
              <a:defRPr/>
            </a:pPr>
            <a:r>
              <a:rPr lang="en-GB" sz="1401" dirty="0">
                <a:solidFill>
                  <a:prstClr val="black"/>
                </a:solidFill>
                <a:latin typeface="Times New Roman" panose="02020603050405020304" pitchFamily="18" charset="0"/>
              </a:rPr>
              <a:t>Large Magnet facility at CERN</a:t>
            </a:r>
            <a:r>
              <a:rPr lang="en-GB" sz="1401" kern="0" dirty="0">
                <a:solidFill>
                  <a:prstClr val="black"/>
                </a:solidFill>
                <a:latin typeface="Times New Roman" panose="02020603050405020304" pitchFamily="18" charset="0"/>
                <a:cs typeface="Times New Roman"/>
                <a:sym typeface="Times New Roman"/>
              </a:rPr>
              <a:t> (S. Izquierdo , et al) </a:t>
            </a:r>
          </a:p>
        </p:txBody>
      </p:sp>
      <p:sp>
        <p:nvSpPr>
          <p:cNvPr id="8" name="Title 1">
            <a:extLst>
              <a:ext uri="{FF2B5EF4-FFF2-40B4-BE49-F238E27FC236}">
                <a16:creationId xmlns:a16="http://schemas.microsoft.com/office/drawing/2014/main" id="{F53C45C4-BD99-5A9D-B63D-3F2A4134E84E}"/>
              </a:ext>
            </a:extLst>
          </p:cNvPr>
          <p:cNvSpPr txBox="1">
            <a:spLocks/>
          </p:cNvSpPr>
          <p:nvPr/>
        </p:nvSpPr>
        <p:spPr>
          <a:xfrm>
            <a:off x="0" y="13607"/>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HFM R&amp;D program</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11" name="Picture 10" descr="A picture containing icon&#10;&#10;Description automatically generated">
            <a:extLst>
              <a:ext uri="{FF2B5EF4-FFF2-40B4-BE49-F238E27FC236}">
                <a16:creationId xmlns:a16="http://schemas.microsoft.com/office/drawing/2014/main" id="{1D7BD79F-B7F8-36DC-A1CD-C470C5F5405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3858" y="1200387"/>
            <a:ext cx="1935386" cy="654292"/>
          </a:xfrm>
          <a:prstGeom prst="rect">
            <a:avLst/>
          </a:prstGeom>
        </p:spPr>
      </p:pic>
    </p:spTree>
    <p:extLst>
      <p:ext uri="{BB962C8B-B14F-4D97-AF65-F5344CB8AC3E}">
        <p14:creationId xmlns:p14="http://schemas.microsoft.com/office/powerpoint/2010/main" val="44726147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C2FA7-4B0A-FBE4-7503-52432D6908DF}"/>
              </a:ext>
            </a:extLst>
          </p:cNvPr>
          <p:cNvSpPr>
            <a:spLocks noGrp="1"/>
          </p:cNvSpPr>
          <p:nvPr>
            <p:ph type="title"/>
          </p:nvPr>
        </p:nvSpPr>
        <p:spPr>
          <a:xfrm>
            <a:off x="1168252" y="21558"/>
            <a:ext cx="8668167" cy="806539"/>
          </a:xfrm>
        </p:spPr>
        <p:txBody>
          <a:bodyPr/>
          <a:lstStyle/>
          <a:p>
            <a:r>
              <a:rPr lang="en-US" dirty="0"/>
              <a:t>FCC-</a:t>
            </a:r>
            <a:r>
              <a:rPr lang="en-US" dirty="0" err="1"/>
              <a:t>hh</a:t>
            </a:r>
            <a:r>
              <a:rPr lang="en-US" dirty="0"/>
              <a:t> new scenarios</a:t>
            </a:r>
          </a:p>
        </p:txBody>
      </p:sp>
      <p:sp>
        <p:nvSpPr>
          <p:cNvPr id="5" name="Footer Placeholder 4">
            <a:extLst>
              <a:ext uri="{FF2B5EF4-FFF2-40B4-BE49-F238E27FC236}">
                <a16:creationId xmlns:a16="http://schemas.microsoft.com/office/drawing/2014/main" id="{2B9C92E6-F40C-75B6-51C9-B5E1E3699852}"/>
              </a:ext>
            </a:extLst>
          </p:cNvPr>
          <p:cNvSpPr>
            <a:spLocks noGrp="1"/>
          </p:cNvSpPr>
          <p:nvPr>
            <p:ph type="ftr" sz="quarter" idx="11"/>
          </p:nvPr>
        </p:nvSpPr>
        <p:spPr>
          <a:xfrm>
            <a:off x="336512" y="6446258"/>
            <a:ext cx="6454588" cy="364998"/>
          </a:xfrm>
        </p:spPr>
        <p:txBody>
          <a:bodyPr/>
          <a:lstStyle/>
          <a:p>
            <a:r>
              <a:rPr lang="en-US">
                <a:solidFill>
                  <a:prstClr val="white"/>
                </a:solidFill>
                <a:latin typeface="News Gothic MT"/>
              </a:rPr>
              <a:t>QCD &amp; heavy-ion EPPSU 2025</a:t>
            </a:r>
            <a:endParaRPr lang="fr-FR" dirty="0">
              <a:solidFill>
                <a:prstClr val="white"/>
              </a:solidFill>
              <a:latin typeface="News Gothic MT"/>
            </a:endParaRPr>
          </a:p>
        </p:txBody>
      </p:sp>
      <p:sp>
        <p:nvSpPr>
          <p:cNvPr id="6" name="Slide Number Placeholder 5">
            <a:extLst>
              <a:ext uri="{FF2B5EF4-FFF2-40B4-BE49-F238E27FC236}">
                <a16:creationId xmlns:a16="http://schemas.microsoft.com/office/drawing/2014/main" id="{CBCF4668-6C86-213B-B7E9-F206FBD87BD4}"/>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48</a:t>
            </a:fld>
            <a:endParaRPr lang="fr-FR">
              <a:solidFill>
                <a:prstClr val="white"/>
              </a:solidFill>
              <a:latin typeface="News Gothic MT"/>
            </a:endParaRPr>
          </a:p>
        </p:txBody>
      </p:sp>
      <p:pic>
        <p:nvPicPr>
          <p:cNvPr id="8" name="Picture 7">
            <a:extLst>
              <a:ext uri="{FF2B5EF4-FFF2-40B4-BE49-F238E27FC236}">
                <a16:creationId xmlns:a16="http://schemas.microsoft.com/office/drawing/2014/main" id="{4A252D8A-2042-B442-450F-9A6441B33804}"/>
              </a:ext>
            </a:extLst>
          </p:cNvPr>
          <p:cNvPicPr>
            <a:picLocks noChangeAspect="1"/>
          </p:cNvPicPr>
          <p:nvPr/>
        </p:nvPicPr>
        <p:blipFill>
          <a:blip r:embed="rId3"/>
          <a:stretch>
            <a:fillRect/>
          </a:stretch>
        </p:blipFill>
        <p:spPr>
          <a:xfrm>
            <a:off x="6190725" y="797568"/>
            <a:ext cx="5348161" cy="2991535"/>
          </a:xfrm>
          <a:prstGeom prst="rect">
            <a:avLst/>
          </a:prstGeom>
        </p:spPr>
      </p:pic>
      <p:pic>
        <p:nvPicPr>
          <p:cNvPr id="12" name="Picture 11">
            <a:extLst>
              <a:ext uri="{FF2B5EF4-FFF2-40B4-BE49-F238E27FC236}">
                <a16:creationId xmlns:a16="http://schemas.microsoft.com/office/drawing/2014/main" id="{1288F400-AD7F-9873-E306-1BAA21886EBA}"/>
              </a:ext>
            </a:extLst>
          </p:cNvPr>
          <p:cNvPicPr>
            <a:picLocks noChangeAspect="1"/>
          </p:cNvPicPr>
          <p:nvPr/>
        </p:nvPicPr>
        <p:blipFill>
          <a:blip r:embed="rId4"/>
          <a:stretch>
            <a:fillRect/>
          </a:stretch>
        </p:blipFill>
        <p:spPr>
          <a:xfrm>
            <a:off x="6234393" y="3974015"/>
            <a:ext cx="5304493" cy="2483166"/>
          </a:xfrm>
          <a:prstGeom prst="rect">
            <a:avLst/>
          </a:prstGeom>
        </p:spPr>
      </p:pic>
      <p:pic>
        <p:nvPicPr>
          <p:cNvPr id="13" name="Picture 12">
            <a:extLst>
              <a:ext uri="{FF2B5EF4-FFF2-40B4-BE49-F238E27FC236}">
                <a16:creationId xmlns:a16="http://schemas.microsoft.com/office/drawing/2014/main" id="{56FFE7B1-24F1-2AF5-739C-92ABCF395451}"/>
              </a:ext>
            </a:extLst>
          </p:cNvPr>
          <p:cNvPicPr>
            <a:picLocks noChangeAspect="1"/>
          </p:cNvPicPr>
          <p:nvPr/>
        </p:nvPicPr>
        <p:blipFill>
          <a:blip r:embed="rId5"/>
          <a:stretch>
            <a:fillRect/>
          </a:stretch>
        </p:blipFill>
        <p:spPr>
          <a:xfrm>
            <a:off x="375041" y="1297481"/>
            <a:ext cx="5720959" cy="4375543"/>
          </a:xfrm>
          <a:prstGeom prst="rect">
            <a:avLst/>
          </a:prstGeom>
        </p:spPr>
      </p:pic>
      <p:sp>
        <p:nvSpPr>
          <p:cNvPr id="3" name="Date Placeholder 2">
            <a:extLst>
              <a:ext uri="{FF2B5EF4-FFF2-40B4-BE49-F238E27FC236}">
                <a16:creationId xmlns:a16="http://schemas.microsoft.com/office/drawing/2014/main" id="{6791E89F-1EEC-28AE-8514-B0E9F34A190A}"/>
              </a:ext>
            </a:extLst>
          </p:cNvPr>
          <p:cNvSpPr>
            <a:spLocks noGrp="1"/>
          </p:cNvSpPr>
          <p:nvPr>
            <p:ph type="dt" sz="half" idx="10"/>
          </p:nvPr>
        </p:nvSpPr>
        <p:spPr>
          <a:xfrm>
            <a:off x="3744917" y="6462058"/>
            <a:ext cx="2844800" cy="364998"/>
          </a:xfrm>
        </p:spPr>
        <p:txBody>
          <a:bodyPr/>
          <a:lstStyle/>
          <a:p>
            <a:r>
              <a:rPr lang="fr-FR" dirty="0">
                <a:solidFill>
                  <a:prstClr val="white"/>
                </a:solidFill>
                <a:latin typeface="News Gothic MT"/>
              </a:rPr>
              <a:t>19 </a:t>
            </a:r>
            <a:r>
              <a:rPr lang="fr-FR" dirty="0" err="1">
                <a:solidFill>
                  <a:prstClr val="white"/>
                </a:solidFill>
                <a:latin typeface="News Gothic MT"/>
              </a:rPr>
              <a:t>September</a:t>
            </a:r>
            <a:r>
              <a:rPr lang="fr-FR" dirty="0">
                <a:solidFill>
                  <a:prstClr val="white"/>
                </a:solidFill>
                <a:latin typeface="News Gothic MT"/>
              </a:rPr>
              <a:t> 2024</a:t>
            </a:r>
          </a:p>
        </p:txBody>
      </p:sp>
      <p:sp>
        <p:nvSpPr>
          <p:cNvPr id="4" name="Title 1">
            <a:extLst>
              <a:ext uri="{FF2B5EF4-FFF2-40B4-BE49-F238E27FC236}">
                <a16:creationId xmlns:a16="http://schemas.microsoft.com/office/drawing/2014/main" id="{6B4B1C3E-3B35-F68F-3B29-1C0E9B42394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new scenarios</a:t>
            </a:r>
          </a:p>
        </p:txBody>
      </p:sp>
      <p:pic>
        <p:nvPicPr>
          <p:cNvPr id="7" name="Picture 6" descr="A picture containing icon&#10;&#10;Description automatically generated">
            <a:extLst>
              <a:ext uri="{FF2B5EF4-FFF2-40B4-BE49-F238E27FC236}">
                <a16:creationId xmlns:a16="http://schemas.microsoft.com/office/drawing/2014/main" id="{73A6B444-240F-2C7B-87EA-561CED07BFE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Tree>
    <p:extLst>
      <p:ext uri="{BB962C8B-B14F-4D97-AF65-F5344CB8AC3E}">
        <p14:creationId xmlns:p14="http://schemas.microsoft.com/office/powerpoint/2010/main" val="113576788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FB19D57-10C8-ACE0-E411-93BAF851A08E}"/>
              </a:ext>
            </a:extLst>
          </p:cNvPr>
          <p:cNvSpPr>
            <a:spLocks noGrp="1"/>
          </p:cNvSpPr>
          <p:nvPr>
            <p:ph type="dt" sz="half" idx="10"/>
          </p:nvPr>
        </p:nvSpPr>
        <p:spPr/>
        <p:txBody>
          <a:bodyPr/>
          <a:lstStyle/>
          <a:p>
            <a:r>
              <a:rPr lang="fr-FR">
                <a:solidFill>
                  <a:prstClr val="white"/>
                </a:solidFill>
                <a:latin typeface="News Gothic MT"/>
              </a:rPr>
              <a:t>19 September 2024</a:t>
            </a:r>
          </a:p>
        </p:txBody>
      </p:sp>
      <p:sp>
        <p:nvSpPr>
          <p:cNvPr id="5" name="Footer Placeholder 4">
            <a:extLst>
              <a:ext uri="{FF2B5EF4-FFF2-40B4-BE49-F238E27FC236}">
                <a16:creationId xmlns:a16="http://schemas.microsoft.com/office/drawing/2014/main" id="{D129CB72-14AF-3548-25AD-CAC94D55DE63}"/>
              </a:ext>
            </a:extLst>
          </p:cNvPr>
          <p:cNvSpPr>
            <a:spLocks noGrp="1"/>
          </p:cNvSpPr>
          <p:nvPr>
            <p:ph type="ftr" sz="quarter" idx="11"/>
          </p:nvPr>
        </p:nvSpPr>
        <p:spPr/>
        <p:txBody>
          <a:bodyPr/>
          <a:lstStyle/>
          <a:p>
            <a:r>
              <a:rPr lang="en-US">
                <a:solidFill>
                  <a:prstClr val="white"/>
                </a:solidFill>
                <a:latin typeface="News Gothic MT"/>
              </a:rPr>
              <a:t>QCD &amp; heavy-ion EPPSU 2025</a:t>
            </a:r>
            <a:endParaRPr lang="fr-FR">
              <a:solidFill>
                <a:prstClr val="white"/>
              </a:solidFill>
              <a:latin typeface="News Gothic MT"/>
            </a:endParaRPr>
          </a:p>
        </p:txBody>
      </p:sp>
      <p:sp>
        <p:nvSpPr>
          <p:cNvPr id="6" name="Slide Number Placeholder 5">
            <a:extLst>
              <a:ext uri="{FF2B5EF4-FFF2-40B4-BE49-F238E27FC236}">
                <a16:creationId xmlns:a16="http://schemas.microsoft.com/office/drawing/2014/main" id="{157A3747-F2BD-8033-6CCF-4C8689B94FC3}"/>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49</a:t>
            </a:fld>
            <a:endParaRPr lang="fr-FR">
              <a:solidFill>
                <a:prstClr val="white"/>
              </a:solidFill>
              <a:latin typeface="News Gothic MT"/>
            </a:endParaRPr>
          </a:p>
        </p:txBody>
      </p:sp>
      <p:sp>
        <p:nvSpPr>
          <p:cNvPr id="7" name="Title 1">
            <a:extLst>
              <a:ext uri="{FF2B5EF4-FFF2-40B4-BE49-F238E27FC236}">
                <a16:creationId xmlns:a16="http://schemas.microsoft.com/office/drawing/2014/main" id="{D0296754-B2F5-5C60-42C9-6025E6D65AA2}"/>
              </a:ext>
            </a:extLst>
          </p:cNvPr>
          <p:cNvSpPr>
            <a:spLocks noGrp="1"/>
          </p:cNvSpPr>
          <p:nvPr>
            <p:ph type="title"/>
          </p:nvPr>
        </p:nvSpPr>
        <p:spPr>
          <a:xfrm>
            <a:off x="732368" y="108735"/>
            <a:ext cx="10723035" cy="677046"/>
          </a:xfrm>
        </p:spPr>
        <p:txBody>
          <a:bodyPr/>
          <a:lstStyle/>
          <a:p>
            <a:r>
              <a:rPr lang="en-US" dirty="0"/>
              <a:t>FCC-</a:t>
            </a:r>
            <a:r>
              <a:rPr lang="en-US" dirty="0" err="1"/>
              <a:t>hh</a:t>
            </a:r>
            <a:r>
              <a:rPr lang="en-US" dirty="0"/>
              <a:t> new scenarios</a:t>
            </a:r>
          </a:p>
        </p:txBody>
      </p:sp>
      <p:pic>
        <p:nvPicPr>
          <p:cNvPr id="8" name="Picture 7">
            <a:extLst>
              <a:ext uri="{FF2B5EF4-FFF2-40B4-BE49-F238E27FC236}">
                <a16:creationId xmlns:a16="http://schemas.microsoft.com/office/drawing/2014/main" id="{162A2DF5-B80B-1710-400B-1C5153D30ADD}"/>
              </a:ext>
            </a:extLst>
          </p:cNvPr>
          <p:cNvPicPr>
            <a:picLocks noChangeAspect="1"/>
          </p:cNvPicPr>
          <p:nvPr/>
        </p:nvPicPr>
        <p:blipFill>
          <a:blip r:embed="rId3"/>
          <a:stretch>
            <a:fillRect/>
          </a:stretch>
        </p:blipFill>
        <p:spPr>
          <a:xfrm>
            <a:off x="340658" y="1015923"/>
            <a:ext cx="9151429" cy="5333414"/>
          </a:xfrm>
          <a:prstGeom prst="rect">
            <a:avLst/>
          </a:prstGeom>
        </p:spPr>
      </p:pic>
      <p:pic>
        <p:nvPicPr>
          <p:cNvPr id="9" name="Picture 8">
            <a:extLst>
              <a:ext uri="{FF2B5EF4-FFF2-40B4-BE49-F238E27FC236}">
                <a16:creationId xmlns:a16="http://schemas.microsoft.com/office/drawing/2014/main" id="{87ED0975-AFBC-1E9B-6CD6-9B5517E84B65}"/>
              </a:ext>
            </a:extLst>
          </p:cNvPr>
          <p:cNvPicPr>
            <a:picLocks noChangeAspect="1"/>
          </p:cNvPicPr>
          <p:nvPr/>
        </p:nvPicPr>
        <p:blipFill>
          <a:blip r:embed="rId4"/>
          <a:stretch>
            <a:fillRect/>
          </a:stretch>
        </p:blipFill>
        <p:spPr>
          <a:xfrm>
            <a:off x="9602086" y="1855966"/>
            <a:ext cx="2249256" cy="3146069"/>
          </a:xfrm>
          <a:prstGeom prst="rect">
            <a:avLst/>
          </a:prstGeom>
        </p:spPr>
      </p:pic>
      <p:sp>
        <p:nvSpPr>
          <p:cNvPr id="2" name="Title 1">
            <a:extLst>
              <a:ext uri="{FF2B5EF4-FFF2-40B4-BE49-F238E27FC236}">
                <a16:creationId xmlns:a16="http://schemas.microsoft.com/office/drawing/2014/main" id="{B3014A21-71C9-D5DF-B2A0-177B1D5AF8D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new scenarios</a:t>
            </a:r>
          </a:p>
        </p:txBody>
      </p:sp>
      <p:pic>
        <p:nvPicPr>
          <p:cNvPr id="3" name="Picture 2" descr="A picture containing icon&#10;&#10;Description automatically generated">
            <a:extLst>
              <a:ext uri="{FF2B5EF4-FFF2-40B4-BE49-F238E27FC236}">
                <a16:creationId xmlns:a16="http://schemas.microsoft.com/office/drawing/2014/main" id="{5EFB660F-3532-6A56-FF86-82E7A973C82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Tree>
    <p:extLst>
      <p:ext uri="{BB962C8B-B14F-4D97-AF65-F5344CB8AC3E}">
        <p14:creationId xmlns:p14="http://schemas.microsoft.com/office/powerpoint/2010/main" val="114638241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28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 FS Council Documents, June ‘21</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2" name="Picture 11" descr="Text, letter&#10;&#10;Description automatically generated">
            <a:extLst>
              <a:ext uri="{FF2B5EF4-FFF2-40B4-BE49-F238E27FC236}">
                <a16:creationId xmlns:a16="http://schemas.microsoft.com/office/drawing/2014/main" id="{042F491C-B6FA-DBBD-AAB6-192DE586DE0B}"/>
              </a:ext>
            </a:extLst>
          </p:cNvPr>
          <p:cNvPicPr>
            <a:picLocks noChangeAspect="1"/>
          </p:cNvPicPr>
          <p:nvPr/>
        </p:nvPicPr>
        <p:blipFill rotWithShape="1">
          <a:blip r:embed="rId4"/>
          <a:srcRect l="9572" t="6222" r="7582" b="31112"/>
          <a:stretch/>
        </p:blipFill>
        <p:spPr>
          <a:xfrm>
            <a:off x="7123988" y="1655220"/>
            <a:ext cx="4736889" cy="5066255"/>
          </a:xfrm>
          <a:prstGeom prst="rect">
            <a:avLst/>
          </a:prstGeom>
        </p:spPr>
      </p:pic>
      <p:sp>
        <p:nvSpPr>
          <p:cNvPr id="13" name="TextBox 12">
            <a:extLst>
              <a:ext uri="{FF2B5EF4-FFF2-40B4-BE49-F238E27FC236}">
                <a16:creationId xmlns:a16="http://schemas.microsoft.com/office/drawing/2014/main" id="{DA231866-CE3B-EB3E-6F77-E0214E95A39A}"/>
              </a:ext>
            </a:extLst>
          </p:cNvPr>
          <p:cNvSpPr txBox="1"/>
          <p:nvPr/>
        </p:nvSpPr>
        <p:spPr>
          <a:xfrm>
            <a:off x="63339" y="719996"/>
            <a:ext cx="6093994"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Organisational Structure of the FCC Feasibility Study </a:t>
            </a:r>
            <a:r>
              <a:rPr kumimoji="0" lang="en-GB" sz="18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mn-cs"/>
                <a:hlinkClick r:id="rId5"/>
              </a:rPr>
              <a:t>http://cds.cern.ch/record/2774006/files/English.pdf</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p:sp>
        <p:nvSpPr>
          <p:cNvPr id="15" name="TextBox 14">
            <a:extLst>
              <a:ext uri="{FF2B5EF4-FFF2-40B4-BE49-F238E27FC236}">
                <a16:creationId xmlns:a16="http://schemas.microsoft.com/office/drawing/2014/main" id="{A479A912-DB88-ED17-9A1A-FDC44630877F}"/>
              </a:ext>
            </a:extLst>
          </p:cNvPr>
          <p:cNvSpPr txBox="1"/>
          <p:nvPr/>
        </p:nvSpPr>
        <p:spPr>
          <a:xfrm>
            <a:off x="5736001" y="709752"/>
            <a:ext cx="6327301"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Main D</a:t>
            </a:r>
            <a:r>
              <a:rPr kumimoji="0" lang="en-GB" sz="1800" b="1" i="0" u="none" strike="noStrike" kern="1200" cap="none" spc="0" normalizeH="0" baseline="0" noProof="0" dirty="0" err="1">
                <a:ln>
                  <a:noFill/>
                </a:ln>
                <a:solidFill>
                  <a:srgbClr val="1F497D"/>
                </a:solidFill>
                <a:effectLst/>
                <a:uLnTx/>
                <a:uFillTx/>
                <a:latin typeface="Calibri" panose="020F0502020204030204" pitchFamily="34" charset="0"/>
                <a:ea typeface="Calibri" panose="020F0502020204030204" pitchFamily="34" charset="0"/>
                <a:cs typeface="+mn-cs"/>
              </a:rPr>
              <a:t>eliverables</a:t>
            </a: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and Timeline of the FCC F</a:t>
            </a:r>
            <a:r>
              <a:rPr kumimoji="0" lang="en-GB" sz="1800" b="1" i="0" u="none" strike="noStrike" kern="1200" cap="none" spc="0" normalizeH="0" baseline="0" noProof="0" dirty="0" err="1">
                <a:ln>
                  <a:noFill/>
                </a:ln>
                <a:solidFill>
                  <a:srgbClr val="1F497D"/>
                </a:solidFill>
                <a:effectLst/>
                <a:uLnTx/>
                <a:uFillTx/>
                <a:latin typeface="Calibri" panose="020F0502020204030204" pitchFamily="34" charset="0"/>
                <a:ea typeface="Calibri" panose="020F0502020204030204" pitchFamily="34" charset="0"/>
                <a:cs typeface="+mn-cs"/>
              </a:rPr>
              <a:t>easibility</a:t>
            </a: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Study          </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mn-cs"/>
                <a:hlinkClick r:id="rId6"/>
              </a:rPr>
              <a:t>http://cds.cern.ch/record/2774007/files/English.pdf</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7" name="Picture 16" descr="Text, letter&#10;&#10;Description automatically generated">
            <a:extLst>
              <a:ext uri="{FF2B5EF4-FFF2-40B4-BE49-F238E27FC236}">
                <a16:creationId xmlns:a16="http://schemas.microsoft.com/office/drawing/2014/main" id="{CD0CCD5D-A03C-752A-0AD0-A0332C942AB2}"/>
              </a:ext>
            </a:extLst>
          </p:cNvPr>
          <p:cNvPicPr>
            <a:picLocks noChangeAspect="1"/>
          </p:cNvPicPr>
          <p:nvPr/>
        </p:nvPicPr>
        <p:blipFill rotWithShape="1">
          <a:blip r:embed="rId7"/>
          <a:srcRect l="10200" t="5185" r="7582" b="29481"/>
          <a:stretch/>
        </p:blipFill>
        <p:spPr>
          <a:xfrm>
            <a:off x="265764" y="1655221"/>
            <a:ext cx="4630593" cy="5202780"/>
          </a:xfrm>
          <a:prstGeom prst="rect">
            <a:avLst/>
          </a:prstGeom>
        </p:spPr>
      </p:pic>
    </p:spTree>
    <p:extLst>
      <p:ext uri="{BB962C8B-B14F-4D97-AF65-F5344CB8AC3E}">
        <p14:creationId xmlns:p14="http://schemas.microsoft.com/office/powerpoint/2010/main" val="373020633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70B8D5-BC89-0082-C3A0-12387E711E61}"/>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09531885-0592-DC63-EF75-A005822DFE61}"/>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Key activities on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cryo</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magnet system, optics design</a:t>
            </a:r>
          </a:p>
        </p:txBody>
      </p:sp>
      <p:pic>
        <p:nvPicPr>
          <p:cNvPr id="7" name="Picture 6" descr="A picture containing icon&#10;&#10;Description automatically generated">
            <a:extLst>
              <a:ext uri="{FF2B5EF4-FFF2-40B4-BE49-F238E27FC236}">
                <a16:creationId xmlns:a16="http://schemas.microsoft.com/office/drawing/2014/main" id="{677DA059-A86F-43B5-5963-7CFBA6ED62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DB987FE2-D577-96D7-26FD-A782D1759782}"/>
              </a:ext>
            </a:extLst>
          </p:cNvPr>
          <p:cNvPicPr>
            <a:picLocks noChangeAspect="1"/>
          </p:cNvPicPr>
          <p:nvPr/>
        </p:nvPicPr>
        <p:blipFill>
          <a:blip r:embed="rId3"/>
          <a:stretch>
            <a:fillRect/>
          </a:stretch>
        </p:blipFill>
        <p:spPr>
          <a:xfrm>
            <a:off x="266962" y="767941"/>
            <a:ext cx="5829038" cy="3219452"/>
          </a:xfrm>
          <a:prstGeom prst="rect">
            <a:avLst/>
          </a:prstGeom>
        </p:spPr>
      </p:pic>
      <p:pic>
        <p:nvPicPr>
          <p:cNvPr id="3" name="Picture 2">
            <a:extLst>
              <a:ext uri="{FF2B5EF4-FFF2-40B4-BE49-F238E27FC236}">
                <a16:creationId xmlns:a16="http://schemas.microsoft.com/office/drawing/2014/main" id="{91FA9AB3-D6C9-0F84-46BD-7D94E74EB40C}"/>
              </a:ext>
            </a:extLst>
          </p:cNvPr>
          <p:cNvPicPr>
            <a:picLocks noChangeAspect="1"/>
          </p:cNvPicPr>
          <p:nvPr/>
        </p:nvPicPr>
        <p:blipFill>
          <a:blip r:embed="rId4"/>
          <a:stretch>
            <a:fillRect/>
          </a:stretch>
        </p:blipFill>
        <p:spPr>
          <a:xfrm>
            <a:off x="6362962" y="837793"/>
            <a:ext cx="5473700" cy="3149600"/>
          </a:xfrm>
          <a:prstGeom prst="rect">
            <a:avLst/>
          </a:prstGeom>
        </p:spPr>
      </p:pic>
      <p:pic>
        <p:nvPicPr>
          <p:cNvPr id="4" name="Picture 3">
            <a:extLst>
              <a:ext uri="{FF2B5EF4-FFF2-40B4-BE49-F238E27FC236}">
                <a16:creationId xmlns:a16="http://schemas.microsoft.com/office/drawing/2014/main" id="{75EC4008-EA50-2ECA-63A7-D2FD8E16F9E0}"/>
              </a:ext>
            </a:extLst>
          </p:cNvPr>
          <p:cNvPicPr>
            <a:picLocks noChangeAspect="1"/>
          </p:cNvPicPr>
          <p:nvPr/>
        </p:nvPicPr>
        <p:blipFill>
          <a:blip r:embed="rId5"/>
          <a:stretch>
            <a:fillRect/>
          </a:stretch>
        </p:blipFill>
        <p:spPr>
          <a:xfrm>
            <a:off x="696222" y="4042839"/>
            <a:ext cx="4835898" cy="2607479"/>
          </a:xfrm>
          <a:prstGeom prst="rect">
            <a:avLst/>
          </a:prstGeom>
        </p:spPr>
      </p:pic>
      <p:pic>
        <p:nvPicPr>
          <p:cNvPr id="6" name="Picture 5">
            <a:extLst>
              <a:ext uri="{FF2B5EF4-FFF2-40B4-BE49-F238E27FC236}">
                <a16:creationId xmlns:a16="http://schemas.microsoft.com/office/drawing/2014/main" id="{D3B314DB-B87F-EE78-4420-62F6A9C04735}"/>
              </a:ext>
            </a:extLst>
          </p:cNvPr>
          <p:cNvPicPr>
            <a:picLocks noChangeAspect="1"/>
          </p:cNvPicPr>
          <p:nvPr/>
        </p:nvPicPr>
        <p:blipFill>
          <a:blip r:embed="rId6"/>
          <a:stretch>
            <a:fillRect/>
          </a:stretch>
        </p:blipFill>
        <p:spPr>
          <a:xfrm>
            <a:off x="6337562" y="4135718"/>
            <a:ext cx="5499100" cy="2514600"/>
          </a:xfrm>
          <a:prstGeom prst="rect">
            <a:avLst/>
          </a:prstGeom>
        </p:spPr>
      </p:pic>
    </p:spTree>
    <p:extLst>
      <p:ext uri="{BB962C8B-B14F-4D97-AF65-F5344CB8AC3E}">
        <p14:creationId xmlns:p14="http://schemas.microsoft.com/office/powerpoint/2010/main" val="181487116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B1258-3A35-870B-FC95-001B5375EBB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D953F1-6E1A-BC11-7CCE-12044B57F959}"/>
              </a:ext>
            </a:extLst>
          </p:cNvPr>
          <p:cNvSpPr>
            <a:spLocks noGrp="1"/>
          </p:cNvSpPr>
          <p:nvPr>
            <p:ph type="sldNum" sz="quarter" idx="10"/>
          </p:nvPr>
        </p:nvSpPr>
        <p:spPr/>
        <p:txBody>
          <a:bodyPr/>
          <a:lstStyle/>
          <a:p>
            <a:fld id="{88A1DFE4-5FC5-43BD-BB7E-75EAD82B965F}" type="slidenum">
              <a:rPr lang="en-US" noProof="0" smtClean="0"/>
              <a:pPr/>
              <a:t>51</a:t>
            </a:fld>
            <a:endParaRPr lang="en-US" noProof="0" dirty="0"/>
          </a:p>
        </p:txBody>
      </p:sp>
      <p:sp>
        <p:nvSpPr>
          <p:cNvPr id="3" name="Title 1">
            <a:extLst>
              <a:ext uri="{FF2B5EF4-FFF2-40B4-BE49-F238E27FC236}">
                <a16:creationId xmlns:a16="http://schemas.microsoft.com/office/drawing/2014/main" id="{B23CBD43-4D8D-0820-852A-43D258B0CDC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Possible </a:t>
            </a:r>
            <a:r>
              <a:rPr lang="en-US" dirty="0"/>
              <a:t>t</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ime</a:t>
            </a:r>
            <a:r>
              <a:rPr lang="en-US" dirty="0"/>
              <a:t>l</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till start of construction</a:t>
            </a:r>
          </a:p>
        </p:txBody>
      </p:sp>
      <p:pic>
        <p:nvPicPr>
          <p:cNvPr id="4" name="Picture 3" descr="A picture containing icon&#10;&#10;Description automatically generated">
            <a:extLst>
              <a:ext uri="{FF2B5EF4-FFF2-40B4-BE49-F238E27FC236}">
                <a16:creationId xmlns:a16="http://schemas.microsoft.com/office/drawing/2014/main" id="{5FECC139-5841-6476-82A1-5A035261CB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8" name="Content Placeholder 5">
            <a:extLst>
              <a:ext uri="{FF2B5EF4-FFF2-40B4-BE49-F238E27FC236}">
                <a16:creationId xmlns:a16="http://schemas.microsoft.com/office/drawing/2014/main" id="{2BC58B2E-18F2-B03D-2938-860927854D51}"/>
              </a:ext>
            </a:extLst>
          </p:cNvPr>
          <p:cNvGraphicFramePr>
            <a:graphicFrameLocks/>
          </p:cNvGraphicFramePr>
          <p:nvPr/>
        </p:nvGraphicFramePr>
        <p:xfrm>
          <a:off x="156105" y="859307"/>
          <a:ext cx="11914160" cy="5872071"/>
        </p:xfrm>
        <a:graphic>
          <a:graphicData uri="http://schemas.openxmlformats.org/drawingml/2006/table">
            <a:tbl>
              <a:tblPr firstRow="1" bandRow="1"/>
              <a:tblGrid>
                <a:gridCol w="297854">
                  <a:extLst>
                    <a:ext uri="{9D8B030D-6E8A-4147-A177-3AD203B41FA5}">
                      <a16:colId xmlns:a16="http://schemas.microsoft.com/office/drawing/2014/main" val="20000"/>
                    </a:ext>
                  </a:extLst>
                </a:gridCol>
                <a:gridCol w="297854">
                  <a:extLst>
                    <a:ext uri="{9D8B030D-6E8A-4147-A177-3AD203B41FA5}">
                      <a16:colId xmlns:a16="http://schemas.microsoft.com/office/drawing/2014/main" val="20001"/>
                    </a:ext>
                  </a:extLst>
                </a:gridCol>
                <a:gridCol w="297854">
                  <a:extLst>
                    <a:ext uri="{9D8B030D-6E8A-4147-A177-3AD203B41FA5}">
                      <a16:colId xmlns:a16="http://schemas.microsoft.com/office/drawing/2014/main" val="20002"/>
                    </a:ext>
                  </a:extLst>
                </a:gridCol>
                <a:gridCol w="297854">
                  <a:extLst>
                    <a:ext uri="{9D8B030D-6E8A-4147-A177-3AD203B41FA5}">
                      <a16:colId xmlns:a16="http://schemas.microsoft.com/office/drawing/2014/main" val="20003"/>
                    </a:ext>
                  </a:extLst>
                </a:gridCol>
                <a:gridCol w="297854">
                  <a:extLst>
                    <a:ext uri="{9D8B030D-6E8A-4147-A177-3AD203B41FA5}">
                      <a16:colId xmlns:a16="http://schemas.microsoft.com/office/drawing/2014/main" val="20004"/>
                    </a:ext>
                  </a:extLst>
                </a:gridCol>
                <a:gridCol w="297854">
                  <a:extLst>
                    <a:ext uri="{9D8B030D-6E8A-4147-A177-3AD203B41FA5}">
                      <a16:colId xmlns:a16="http://schemas.microsoft.com/office/drawing/2014/main" val="20005"/>
                    </a:ext>
                  </a:extLst>
                </a:gridCol>
                <a:gridCol w="297854">
                  <a:extLst>
                    <a:ext uri="{9D8B030D-6E8A-4147-A177-3AD203B41FA5}">
                      <a16:colId xmlns:a16="http://schemas.microsoft.com/office/drawing/2014/main" val="20006"/>
                    </a:ext>
                  </a:extLst>
                </a:gridCol>
                <a:gridCol w="297854">
                  <a:extLst>
                    <a:ext uri="{9D8B030D-6E8A-4147-A177-3AD203B41FA5}">
                      <a16:colId xmlns:a16="http://schemas.microsoft.com/office/drawing/2014/main" val="20007"/>
                    </a:ext>
                  </a:extLst>
                </a:gridCol>
                <a:gridCol w="297854">
                  <a:extLst>
                    <a:ext uri="{9D8B030D-6E8A-4147-A177-3AD203B41FA5}">
                      <a16:colId xmlns:a16="http://schemas.microsoft.com/office/drawing/2014/main" val="20008"/>
                    </a:ext>
                  </a:extLst>
                </a:gridCol>
                <a:gridCol w="297854">
                  <a:extLst>
                    <a:ext uri="{9D8B030D-6E8A-4147-A177-3AD203B41FA5}">
                      <a16:colId xmlns:a16="http://schemas.microsoft.com/office/drawing/2014/main" val="20009"/>
                    </a:ext>
                  </a:extLst>
                </a:gridCol>
                <a:gridCol w="297854">
                  <a:extLst>
                    <a:ext uri="{9D8B030D-6E8A-4147-A177-3AD203B41FA5}">
                      <a16:colId xmlns:a16="http://schemas.microsoft.com/office/drawing/2014/main" val="20010"/>
                    </a:ext>
                  </a:extLst>
                </a:gridCol>
                <a:gridCol w="216475">
                  <a:extLst>
                    <a:ext uri="{9D8B030D-6E8A-4147-A177-3AD203B41FA5}">
                      <a16:colId xmlns:a16="http://schemas.microsoft.com/office/drawing/2014/main" val="20011"/>
                    </a:ext>
                  </a:extLst>
                </a:gridCol>
                <a:gridCol w="379233">
                  <a:extLst>
                    <a:ext uri="{9D8B030D-6E8A-4147-A177-3AD203B41FA5}">
                      <a16:colId xmlns:a16="http://schemas.microsoft.com/office/drawing/2014/main" val="20012"/>
                    </a:ext>
                  </a:extLst>
                </a:gridCol>
                <a:gridCol w="297854">
                  <a:extLst>
                    <a:ext uri="{9D8B030D-6E8A-4147-A177-3AD203B41FA5}">
                      <a16:colId xmlns:a16="http://schemas.microsoft.com/office/drawing/2014/main" val="20013"/>
                    </a:ext>
                  </a:extLst>
                </a:gridCol>
                <a:gridCol w="297854">
                  <a:extLst>
                    <a:ext uri="{9D8B030D-6E8A-4147-A177-3AD203B41FA5}">
                      <a16:colId xmlns:a16="http://schemas.microsoft.com/office/drawing/2014/main" val="20014"/>
                    </a:ext>
                  </a:extLst>
                </a:gridCol>
                <a:gridCol w="297854">
                  <a:extLst>
                    <a:ext uri="{9D8B030D-6E8A-4147-A177-3AD203B41FA5}">
                      <a16:colId xmlns:a16="http://schemas.microsoft.com/office/drawing/2014/main" val="20015"/>
                    </a:ext>
                  </a:extLst>
                </a:gridCol>
                <a:gridCol w="297854">
                  <a:extLst>
                    <a:ext uri="{9D8B030D-6E8A-4147-A177-3AD203B41FA5}">
                      <a16:colId xmlns:a16="http://schemas.microsoft.com/office/drawing/2014/main" val="20016"/>
                    </a:ext>
                  </a:extLst>
                </a:gridCol>
                <a:gridCol w="297854">
                  <a:extLst>
                    <a:ext uri="{9D8B030D-6E8A-4147-A177-3AD203B41FA5}">
                      <a16:colId xmlns:a16="http://schemas.microsoft.com/office/drawing/2014/main" val="20017"/>
                    </a:ext>
                  </a:extLst>
                </a:gridCol>
                <a:gridCol w="297854">
                  <a:extLst>
                    <a:ext uri="{9D8B030D-6E8A-4147-A177-3AD203B41FA5}">
                      <a16:colId xmlns:a16="http://schemas.microsoft.com/office/drawing/2014/main" val="20018"/>
                    </a:ext>
                  </a:extLst>
                </a:gridCol>
                <a:gridCol w="297854">
                  <a:extLst>
                    <a:ext uri="{9D8B030D-6E8A-4147-A177-3AD203B41FA5}">
                      <a16:colId xmlns:a16="http://schemas.microsoft.com/office/drawing/2014/main" val="20019"/>
                    </a:ext>
                  </a:extLst>
                </a:gridCol>
                <a:gridCol w="297854">
                  <a:extLst>
                    <a:ext uri="{9D8B030D-6E8A-4147-A177-3AD203B41FA5}">
                      <a16:colId xmlns:a16="http://schemas.microsoft.com/office/drawing/2014/main" val="2436838272"/>
                    </a:ext>
                  </a:extLst>
                </a:gridCol>
                <a:gridCol w="297854">
                  <a:extLst>
                    <a:ext uri="{9D8B030D-6E8A-4147-A177-3AD203B41FA5}">
                      <a16:colId xmlns:a16="http://schemas.microsoft.com/office/drawing/2014/main" val="2656770343"/>
                    </a:ext>
                  </a:extLst>
                </a:gridCol>
                <a:gridCol w="297854">
                  <a:extLst>
                    <a:ext uri="{9D8B030D-6E8A-4147-A177-3AD203B41FA5}">
                      <a16:colId xmlns:a16="http://schemas.microsoft.com/office/drawing/2014/main" val="2950003352"/>
                    </a:ext>
                  </a:extLst>
                </a:gridCol>
                <a:gridCol w="297854">
                  <a:extLst>
                    <a:ext uri="{9D8B030D-6E8A-4147-A177-3AD203B41FA5}">
                      <a16:colId xmlns:a16="http://schemas.microsoft.com/office/drawing/2014/main" val="2857376332"/>
                    </a:ext>
                  </a:extLst>
                </a:gridCol>
                <a:gridCol w="313852">
                  <a:extLst>
                    <a:ext uri="{9D8B030D-6E8A-4147-A177-3AD203B41FA5}">
                      <a16:colId xmlns:a16="http://schemas.microsoft.com/office/drawing/2014/main" val="3477369395"/>
                    </a:ext>
                  </a:extLst>
                </a:gridCol>
                <a:gridCol w="281856">
                  <a:extLst>
                    <a:ext uri="{9D8B030D-6E8A-4147-A177-3AD203B41FA5}">
                      <a16:colId xmlns:a16="http://schemas.microsoft.com/office/drawing/2014/main" val="3808759949"/>
                    </a:ext>
                  </a:extLst>
                </a:gridCol>
                <a:gridCol w="297854">
                  <a:extLst>
                    <a:ext uri="{9D8B030D-6E8A-4147-A177-3AD203B41FA5}">
                      <a16:colId xmlns:a16="http://schemas.microsoft.com/office/drawing/2014/main" val="2622084184"/>
                    </a:ext>
                  </a:extLst>
                </a:gridCol>
                <a:gridCol w="297854">
                  <a:extLst>
                    <a:ext uri="{9D8B030D-6E8A-4147-A177-3AD203B41FA5}">
                      <a16:colId xmlns:a16="http://schemas.microsoft.com/office/drawing/2014/main" val="2464158128"/>
                    </a:ext>
                  </a:extLst>
                </a:gridCol>
                <a:gridCol w="297854">
                  <a:extLst>
                    <a:ext uri="{9D8B030D-6E8A-4147-A177-3AD203B41FA5}">
                      <a16:colId xmlns:a16="http://schemas.microsoft.com/office/drawing/2014/main" val="3758331998"/>
                    </a:ext>
                  </a:extLst>
                </a:gridCol>
                <a:gridCol w="297854">
                  <a:extLst>
                    <a:ext uri="{9D8B030D-6E8A-4147-A177-3AD203B41FA5}">
                      <a16:colId xmlns:a16="http://schemas.microsoft.com/office/drawing/2014/main" val="2231906010"/>
                    </a:ext>
                  </a:extLst>
                </a:gridCol>
                <a:gridCol w="297854">
                  <a:extLst>
                    <a:ext uri="{9D8B030D-6E8A-4147-A177-3AD203B41FA5}">
                      <a16:colId xmlns:a16="http://schemas.microsoft.com/office/drawing/2014/main" val="2804511511"/>
                    </a:ext>
                  </a:extLst>
                </a:gridCol>
                <a:gridCol w="297854">
                  <a:extLst>
                    <a:ext uri="{9D8B030D-6E8A-4147-A177-3AD203B41FA5}">
                      <a16:colId xmlns:a16="http://schemas.microsoft.com/office/drawing/2014/main" val="2762523244"/>
                    </a:ext>
                  </a:extLst>
                </a:gridCol>
                <a:gridCol w="297854">
                  <a:extLst>
                    <a:ext uri="{9D8B030D-6E8A-4147-A177-3AD203B41FA5}">
                      <a16:colId xmlns:a16="http://schemas.microsoft.com/office/drawing/2014/main" val="286750906"/>
                    </a:ext>
                  </a:extLst>
                </a:gridCol>
                <a:gridCol w="297854">
                  <a:extLst>
                    <a:ext uri="{9D8B030D-6E8A-4147-A177-3AD203B41FA5}">
                      <a16:colId xmlns:a16="http://schemas.microsoft.com/office/drawing/2014/main" val="3534367037"/>
                    </a:ext>
                  </a:extLst>
                </a:gridCol>
                <a:gridCol w="297854">
                  <a:extLst>
                    <a:ext uri="{9D8B030D-6E8A-4147-A177-3AD203B41FA5}">
                      <a16:colId xmlns:a16="http://schemas.microsoft.com/office/drawing/2014/main" val="2539389564"/>
                    </a:ext>
                  </a:extLst>
                </a:gridCol>
                <a:gridCol w="297854">
                  <a:extLst>
                    <a:ext uri="{9D8B030D-6E8A-4147-A177-3AD203B41FA5}">
                      <a16:colId xmlns:a16="http://schemas.microsoft.com/office/drawing/2014/main" val="3033895602"/>
                    </a:ext>
                  </a:extLst>
                </a:gridCol>
                <a:gridCol w="297854">
                  <a:extLst>
                    <a:ext uri="{9D8B030D-6E8A-4147-A177-3AD203B41FA5}">
                      <a16:colId xmlns:a16="http://schemas.microsoft.com/office/drawing/2014/main" val="452781312"/>
                    </a:ext>
                  </a:extLst>
                </a:gridCol>
                <a:gridCol w="297854">
                  <a:extLst>
                    <a:ext uri="{9D8B030D-6E8A-4147-A177-3AD203B41FA5}">
                      <a16:colId xmlns:a16="http://schemas.microsoft.com/office/drawing/2014/main" val="2071890334"/>
                    </a:ext>
                  </a:extLst>
                </a:gridCol>
                <a:gridCol w="297854">
                  <a:extLst>
                    <a:ext uri="{9D8B030D-6E8A-4147-A177-3AD203B41FA5}">
                      <a16:colId xmlns:a16="http://schemas.microsoft.com/office/drawing/2014/main" val="3789349140"/>
                    </a:ext>
                  </a:extLst>
                </a:gridCol>
                <a:gridCol w="297854">
                  <a:extLst>
                    <a:ext uri="{9D8B030D-6E8A-4147-A177-3AD203B41FA5}">
                      <a16:colId xmlns:a16="http://schemas.microsoft.com/office/drawing/2014/main" val="1916931030"/>
                    </a:ext>
                  </a:extLst>
                </a:gridCol>
              </a:tblGrid>
              <a:tr h="508463">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2024</a:t>
                      </a:r>
                    </a:p>
                  </a:txBody>
                  <a:tcPr>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2026</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2029</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2030</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2031</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2032</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2033</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281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48355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42B497BD-05A0-4739-4C15-9E7D8E31B087}"/>
              </a:ext>
            </a:extLst>
          </p:cNvPr>
          <p:cNvSpPr/>
          <p:nvPr/>
        </p:nvSpPr>
        <p:spPr>
          <a:xfrm>
            <a:off x="202395" y="2301524"/>
            <a:ext cx="1465045" cy="54222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FS Report</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40" name="Rounded Rectangle 31">
            <a:extLst>
              <a:ext uri="{FF2B5EF4-FFF2-40B4-BE49-F238E27FC236}">
                <a16:creationId xmlns:a16="http://schemas.microsoft.com/office/drawing/2014/main" id="{EF8C77AA-6713-BE51-8DC2-AA9AA1924A35}"/>
              </a:ext>
            </a:extLst>
          </p:cNvPr>
          <p:cNvSpPr/>
          <p:nvPr/>
        </p:nvSpPr>
        <p:spPr>
          <a:xfrm>
            <a:off x="1667440" y="1344520"/>
            <a:ext cx="3214739" cy="542222"/>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Pre-TDR Phase</a:t>
            </a:r>
          </a:p>
        </p:txBody>
      </p:sp>
      <p:sp>
        <p:nvSpPr>
          <p:cNvPr id="41" name="Rounded Rectangle 33">
            <a:extLst>
              <a:ext uri="{FF2B5EF4-FFF2-40B4-BE49-F238E27FC236}">
                <a16:creationId xmlns:a16="http://schemas.microsoft.com/office/drawing/2014/main" id="{D5147FBE-8083-EC4C-9616-85DB1BD22F12}"/>
              </a:ext>
            </a:extLst>
          </p:cNvPr>
          <p:cNvSpPr/>
          <p:nvPr/>
        </p:nvSpPr>
        <p:spPr>
          <a:xfrm>
            <a:off x="4946129" y="1343795"/>
            <a:ext cx="4703626"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 Phase</a:t>
            </a:r>
          </a:p>
        </p:txBody>
      </p:sp>
      <p:sp>
        <p:nvSpPr>
          <p:cNvPr id="42" name="Rounded Rectangle 6">
            <a:extLst>
              <a:ext uri="{FF2B5EF4-FFF2-40B4-BE49-F238E27FC236}">
                <a16:creationId xmlns:a16="http://schemas.microsoft.com/office/drawing/2014/main" id="{1EF1887F-1357-67E4-3D8B-B0283F217EBB}"/>
              </a:ext>
            </a:extLst>
          </p:cNvPr>
          <p:cNvSpPr/>
          <p:nvPr/>
        </p:nvSpPr>
        <p:spPr>
          <a:xfrm>
            <a:off x="156106" y="1335669"/>
            <a:ext cx="1465045" cy="566941"/>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Feasibility Study</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pic>
        <p:nvPicPr>
          <p:cNvPr id="43" name="Graphic 42" descr="Pin">
            <a:extLst>
              <a:ext uri="{FF2B5EF4-FFF2-40B4-BE49-F238E27FC236}">
                <a16:creationId xmlns:a16="http://schemas.microsoft.com/office/drawing/2014/main" id="{D4B64145-BEB4-5E09-C64E-AF3449B42D5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36" y="1325882"/>
            <a:ext cx="710229" cy="710229"/>
          </a:xfrm>
          <a:prstGeom prst="rect">
            <a:avLst/>
          </a:prstGeom>
        </p:spPr>
      </p:pic>
      <p:grpSp>
        <p:nvGrpSpPr>
          <p:cNvPr id="44" name="Group 43">
            <a:extLst>
              <a:ext uri="{FF2B5EF4-FFF2-40B4-BE49-F238E27FC236}">
                <a16:creationId xmlns:a16="http://schemas.microsoft.com/office/drawing/2014/main" id="{5AFD68C4-31AB-E251-E8E1-880CEC5ADD2D}"/>
              </a:ext>
            </a:extLst>
          </p:cNvPr>
          <p:cNvGrpSpPr/>
          <p:nvPr/>
        </p:nvGrpSpPr>
        <p:grpSpPr>
          <a:xfrm>
            <a:off x="1379768" y="2056743"/>
            <a:ext cx="615661" cy="576741"/>
            <a:chOff x="6234726" y="2760924"/>
            <a:chExt cx="540000" cy="540000"/>
          </a:xfrm>
        </p:grpSpPr>
        <p:pic>
          <p:nvPicPr>
            <p:cNvPr id="45" name="Picture 44">
              <a:extLst>
                <a:ext uri="{FF2B5EF4-FFF2-40B4-BE49-F238E27FC236}">
                  <a16:creationId xmlns:a16="http://schemas.microsoft.com/office/drawing/2014/main" id="{5B05AE1A-EA8E-E01F-3C73-3703BDB4F70E}"/>
                </a:ext>
              </a:extLst>
            </p:cNvPr>
            <p:cNvPicPr>
              <a:picLocks noChangeAspect="1"/>
            </p:cNvPicPr>
            <p:nvPr/>
          </p:nvPicPr>
          <p:blipFill>
            <a:blip r:embed="rId6" cstate="email">
              <a:extLst>
                <a:ext uri="{BEBA8EAE-BF5A-486C-A8C5-ECC9F3942E4B}">
                  <a14:imgProps xmlns:a14="http://schemas.microsoft.com/office/drawing/2010/main">
                    <a14:imgLayer r:embed="rId7">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9AEB4717-DCA5-73BE-31FB-8D414405472F}"/>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21CF87C0-352C-03D2-4930-A9D64A2B0910}"/>
              </a:ext>
            </a:extLst>
          </p:cNvPr>
          <p:cNvSpPr/>
          <p:nvPr/>
        </p:nvSpPr>
        <p:spPr>
          <a:xfrm>
            <a:off x="4442653" y="2939116"/>
            <a:ext cx="974738" cy="376404"/>
          </a:xfrm>
          <a:prstGeom prst="roundRect">
            <a:avLst/>
          </a:prstGeom>
          <a:solidFill>
            <a:srgbClr val="F9F9F9"/>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Project Decision</a:t>
            </a:r>
          </a:p>
        </p:txBody>
      </p:sp>
      <p:sp>
        <p:nvSpPr>
          <p:cNvPr id="52" name="Rounded Rectangle 33">
            <a:extLst>
              <a:ext uri="{FF2B5EF4-FFF2-40B4-BE49-F238E27FC236}">
                <a16:creationId xmlns:a16="http://schemas.microsoft.com/office/drawing/2014/main" id="{6C0B2F4B-15C9-C7D1-D67A-B2CBC35A66C2}"/>
              </a:ext>
            </a:extLst>
          </p:cNvPr>
          <p:cNvSpPr/>
          <p:nvPr/>
        </p:nvSpPr>
        <p:spPr>
          <a:xfrm>
            <a:off x="1845139" y="5428486"/>
            <a:ext cx="3064863"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Concept Design update</a:t>
            </a:r>
          </a:p>
        </p:txBody>
      </p:sp>
      <p:pic>
        <p:nvPicPr>
          <p:cNvPr id="55" name="Graphic 54" descr="Crane with solid fill">
            <a:extLst>
              <a:ext uri="{FF2B5EF4-FFF2-40B4-BE49-F238E27FC236}">
                <a16:creationId xmlns:a16="http://schemas.microsoft.com/office/drawing/2014/main" id="{AB87213B-BD43-D46F-9570-53AC45E4085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382493" y="4811931"/>
            <a:ext cx="629920" cy="629920"/>
          </a:xfrm>
          <a:prstGeom prst="rect">
            <a:avLst/>
          </a:prstGeom>
        </p:spPr>
      </p:pic>
      <p:sp>
        <p:nvSpPr>
          <p:cNvPr id="56" name="Rounded Rectangle 9">
            <a:extLst>
              <a:ext uri="{FF2B5EF4-FFF2-40B4-BE49-F238E27FC236}">
                <a16:creationId xmlns:a16="http://schemas.microsoft.com/office/drawing/2014/main" id="{C923DDD1-B457-CFBB-3C10-593D29EE6A09}"/>
              </a:ext>
            </a:extLst>
          </p:cNvPr>
          <p:cNvSpPr/>
          <p:nvPr/>
        </p:nvSpPr>
        <p:spPr>
          <a:xfrm>
            <a:off x="9659331" y="5355674"/>
            <a:ext cx="1476497" cy="537728"/>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C0099"/>
                </a:solidFill>
                <a:effectLst/>
                <a:uLnTx/>
                <a:uFillTx/>
                <a:latin typeface="Century Gothic" panose="020B0502020202020204" pitchFamily="34" charset="0"/>
                <a:ea typeface="+mn-ea"/>
                <a:cs typeface="+mn-cs"/>
              </a:rPr>
              <a:t>Start construction</a:t>
            </a:r>
          </a:p>
        </p:txBody>
      </p:sp>
      <p:sp>
        <p:nvSpPr>
          <p:cNvPr id="59" name="Rounded Rectangle 6">
            <a:extLst>
              <a:ext uri="{FF2B5EF4-FFF2-40B4-BE49-F238E27FC236}">
                <a16:creationId xmlns:a16="http://schemas.microsoft.com/office/drawing/2014/main" id="{7CE9A1D8-2F12-8041-8FB1-C739C058AA8D}"/>
              </a:ext>
            </a:extLst>
          </p:cNvPr>
          <p:cNvSpPr/>
          <p:nvPr/>
        </p:nvSpPr>
        <p:spPr>
          <a:xfrm>
            <a:off x="983228" y="6112178"/>
            <a:ext cx="1513667"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EOI submissions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0" name="Rounded Rectangle 6">
            <a:extLst>
              <a:ext uri="{FF2B5EF4-FFF2-40B4-BE49-F238E27FC236}">
                <a16:creationId xmlns:a16="http://schemas.microsoft.com/office/drawing/2014/main" id="{D3E23FDA-7B5C-1678-5EDF-D4D6A3EB354B}"/>
              </a:ext>
            </a:extLst>
          </p:cNvPr>
          <p:cNvSpPr/>
          <p:nvPr/>
        </p:nvSpPr>
        <p:spPr>
          <a:xfrm>
            <a:off x="4571710" y="6128817"/>
            <a:ext cx="1730099"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formation, call for CDRs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1" name="Rounded Rectangle 6">
            <a:extLst>
              <a:ext uri="{FF2B5EF4-FFF2-40B4-BE49-F238E27FC236}">
                <a16:creationId xmlns:a16="http://schemas.microsoft.com/office/drawing/2014/main" id="{BFF1C614-5EA4-08EC-F2A3-7D64154E83CE}"/>
              </a:ext>
            </a:extLst>
          </p:cNvPr>
          <p:cNvSpPr/>
          <p:nvPr/>
        </p:nvSpPr>
        <p:spPr>
          <a:xfrm>
            <a:off x="7845023" y="6128817"/>
            <a:ext cx="1810286"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CDRs submitted to 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5" name="Rounded Rectangle 6">
            <a:extLst>
              <a:ext uri="{FF2B5EF4-FFF2-40B4-BE49-F238E27FC236}">
                <a16:creationId xmlns:a16="http://schemas.microsoft.com/office/drawing/2014/main" id="{9EA7F79F-27CC-AF92-1B5A-6D0326262D6D}"/>
              </a:ext>
            </a:extLst>
          </p:cNvPr>
          <p:cNvSpPr/>
          <p:nvPr/>
        </p:nvSpPr>
        <p:spPr>
          <a:xfrm>
            <a:off x="1738595" y="2339141"/>
            <a:ext cx="1404772" cy="504605"/>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ESPPU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2025/26</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9" name="Rounded Rectangle 33">
            <a:extLst>
              <a:ext uri="{FF2B5EF4-FFF2-40B4-BE49-F238E27FC236}">
                <a16:creationId xmlns:a16="http://schemas.microsoft.com/office/drawing/2014/main" id="{7FD196B4-244B-2231-7FFB-995511A8C78F}"/>
              </a:ext>
            </a:extLst>
          </p:cNvPr>
          <p:cNvSpPr/>
          <p:nvPr/>
        </p:nvSpPr>
        <p:spPr>
          <a:xfrm>
            <a:off x="9743681" y="1340747"/>
            <a:ext cx="2292213"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a:t>
            </a: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70" name="Rounded Rectangle 33">
            <a:extLst>
              <a:ext uri="{FF2B5EF4-FFF2-40B4-BE49-F238E27FC236}">
                <a16:creationId xmlns:a16="http://schemas.microsoft.com/office/drawing/2014/main" id="{2B023301-3F71-A486-4F65-72E2BB489A70}"/>
              </a:ext>
            </a:extLst>
          </p:cNvPr>
          <p:cNvSpPr/>
          <p:nvPr/>
        </p:nvSpPr>
        <p:spPr>
          <a:xfrm>
            <a:off x="7309329" y="5426474"/>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Design</a:t>
            </a:r>
          </a:p>
        </p:txBody>
      </p:sp>
      <p:grpSp>
        <p:nvGrpSpPr>
          <p:cNvPr id="5" name="Group 4">
            <a:extLst>
              <a:ext uri="{FF2B5EF4-FFF2-40B4-BE49-F238E27FC236}">
                <a16:creationId xmlns:a16="http://schemas.microsoft.com/office/drawing/2014/main" id="{EADCBCC3-C38D-6DC6-C8A9-B66DBA2AD35C}"/>
              </a:ext>
            </a:extLst>
          </p:cNvPr>
          <p:cNvGrpSpPr>
            <a:grpSpLocks noChangeAspect="1"/>
          </p:cNvGrpSpPr>
          <p:nvPr/>
        </p:nvGrpSpPr>
        <p:grpSpPr>
          <a:xfrm>
            <a:off x="4624089" y="2376298"/>
            <a:ext cx="615661" cy="581317"/>
            <a:chOff x="4333017" y="2114253"/>
            <a:chExt cx="1219048" cy="1219048"/>
          </a:xfrm>
        </p:grpSpPr>
        <p:pic>
          <p:nvPicPr>
            <p:cNvPr id="6" name="Picture 5">
              <a:extLst>
                <a:ext uri="{FF2B5EF4-FFF2-40B4-BE49-F238E27FC236}">
                  <a16:creationId xmlns:a16="http://schemas.microsoft.com/office/drawing/2014/main" id="{94621313-8DC0-7E90-B49A-170BE4B3E1A8}"/>
                </a:ext>
              </a:extLst>
            </p:cNvPr>
            <p:cNvPicPr>
              <a:picLocks noChangeAspect="1"/>
            </p:cNvPicPr>
            <p:nvPr/>
          </p:nvPicPr>
          <p:blipFill>
            <a:blip r:embed="rId11" cstate="email">
              <a:extLst>
                <a:ext uri="{BEBA8EAE-BF5A-486C-A8C5-ECC9F3942E4B}">
                  <a14:imgProps xmlns:a14="http://schemas.microsoft.com/office/drawing/2010/main">
                    <a14:imgLayer r:embed="rId12">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870EF783-DF49-8853-FA71-CE47B505D65B}"/>
                </a:ext>
              </a:extLst>
            </p:cNvPr>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3138D6EF-32FF-5491-C6B3-7AF03D97BEB5}"/>
              </a:ext>
            </a:extLst>
          </p:cNvPr>
          <p:cNvSpPr/>
          <p:nvPr/>
        </p:nvSpPr>
        <p:spPr>
          <a:xfrm>
            <a:off x="8195196" y="2350537"/>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49" name="Group 48">
            <a:extLst>
              <a:ext uri="{FF2B5EF4-FFF2-40B4-BE49-F238E27FC236}">
                <a16:creationId xmlns:a16="http://schemas.microsoft.com/office/drawing/2014/main" id="{F93C4D5A-C4E1-7A5C-0E6D-AEAB80F40F09}"/>
              </a:ext>
            </a:extLst>
          </p:cNvPr>
          <p:cNvGrpSpPr/>
          <p:nvPr/>
        </p:nvGrpSpPr>
        <p:grpSpPr>
          <a:xfrm>
            <a:off x="9268355" y="2060924"/>
            <a:ext cx="615661" cy="576741"/>
            <a:chOff x="6234726" y="2760924"/>
            <a:chExt cx="540000" cy="540000"/>
          </a:xfrm>
        </p:grpSpPr>
        <p:pic>
          <p:nvPicPr>
            <p:cNvPr id="50" name="Picture 49">
              <a:extLst>
                <a:ext uri="{FF2B5EF4-FFF2-40B4-BE49-F238E27FC236}">
                  <a16:creationId xmlns:a16="http://schemas.microsoft.com/office/drawing/2014/main" id="{F8828F50-E525-485E-93C0-AB530EB354FF}"/>
                </a:ext>
              </a:extLst>
            </p:cNvPr>
            <p:cNvPicPr>
              <a:picLocks noChangeAspect="1"/>
            </p:cNvPicPr>
            <p:nvPr/>
          </p:nvPicPr>
          <p:blipFill>
            <a:blip r:embed="rId6" cstate="email">
              <a:extLst>
                <a:ext uri="{BEBA8EAE-BF5A-486C-A8C5-ECC9F3942E4B}">
                  <a14:imgProps xmlns:a14="http://schemas.microsoft.com/office/drawing/2010/main">
                    <a14:imgLayer r:embed="rId7">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D858ABB9-A578-7487-37D6-90874C4B5457}"/>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4B446854-A822-966C-B732-9E26D5D21F78}"/>
              </a:ext>
            </a:extLst>
          </p:cNvPr>
          <p:cNvSpPr/>
          <p:nvPr/>
        </p:nvSpPr>
        <p:spPr>
          <a:xfrm>
            <a:off x="4947763" y="5425612"/>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Tender Design</a:t>
            </a:r>
          </a:p>
        </p:txBody>
      </p:sp>
      <p:sp>
        <p:nvSpPr>
          <p:cNvPr id="10" name="Rounded Rectangle 6">
            <a:extLst>
              <a:ext uri="{FF2B5EF4-FFF2-40B4-BE49-F238E27FC236}">
                <a16:creationId xmlns:a16="http://schemas.microsoft.com/office/drawing/2014/main" id="{27E3F63C-AEA8-C9C2-7707-14E33E923FB4}"/>
              </a:ext>
            </a:extLst>
          </p:cNvPr>
          <p:cNvSpPr/>
          <p:nvPr/>
        </p:nvSpPr>
        <p:spPr>
          <a:xfrm>
            <a:off x="9718925" y="3467944"/>
            <a:ext cx="231697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a:solidFill>
                  <a:srgbClr val="0C377B"/>
                </a:solidFill>
                <a:latin typeface="Century Gothic" panose="020B0502020202020204" pitchFamily="34" charset="0"/>
              </a:rPr>
              <a:t>engineering design </a:t>
            </a:r>
            <a:r>
              <a:rPr lang="en-US" sz="1600" kern="0" dirty="0">
                <a:solidFill>
                  <a:srgbClr val="0C377B"/>
                </a:solidFill>
                <a:latin typeface="Century Gothic" panose="020B0502020202020204" pitchFamily="34" charset="0"/>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7" name="Arrow: Bent 16">
            <a:extLst>
              <a:ext uri="{FF2B5EF4-FFF2-40B4-BE49-F238E27FC236}">
                <a16:creationId xmlns:a16="http://schemas.microsoft.com/office/drawing/2014/main" id="{93DE181C-3AAB-6D72-6F65-0619D4C583DB}"/>
              </a:ext>
            </a:extLst>
          </p:cNvPr>
          <p:cNvSpPr/>
          <p:nvPr/>
        </p:nvSpPr>
        <p:spPr>
          <a:xfrm rot="10800000" flipH="1">
            <a:off x="2218048" y="3821502"/>
            <a:ext cx="266676" cy="616172"/>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18" name="Arrow: Bent 17">
            <a:extLst>
              <a:ext uri="{FF2B5EF4-FFF2-40B4-BE49-F238E27FC236}">
                <a16:creationId xmlns:a16="http://schemas.microsoft.com/office/drawing/2014/main" id="{EF0FE668-BEA9-4155-DA06-3AF4ACD34F25}"/>
              </a:ext>
            </a:extLst>
          </p:cNvPr>
          <p:cNvSpPr/>
          <p:nvPr/>
        </p:nvSpPr>
        <p:spPr>
          <a:xfrm rot="10800000" flipH="1">
            <a:off x="1561300" y="5217652"/>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3" name="Rounded Rectangle 6">
            <a:extLst>
              <a:ext uri="{FF2B5EF4-FFF2-40B4-BE49-F238E27FC236}">
                <a16:creationId xmlns:a16="http://schemas.microsoft.com/office/drawing/2014/main" id="{BB9721ED-CAB0-2D62-029D-C3235AD65078}"/>
              </a:ext>
            </a:extLst>
          </p:cNvPr>
          <p:cNvSpPr/>
          <p:nvPr/>
        </p:nvSpPr>
        <p:spPr>
          <a:xfrm>
            <a:off x="690540" y="4728350"/>
            <a:ext cx="1293696" cy="566941"/>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1 Site Investigations</a:t>
            </a:r>
            <a:endParaRPr kumimoji="0" lang="en-GB"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9" name="Arrow: Bent 18">
            <a:extLst>
              <a:ext uri="{FF2B5EF4-FFF2-40B4-BE49-F238E27FC236}">
                <a16:creationId xmlns:a16="http://schemas.microsoft.com/office/drawing/2014/main" id="{E6A48AEE-9764-EBE6-5259-AD30357F52ED}"/>
              </a:ext>
            </a:extLst>
          </p:cNvPr>
          <p:cNvSpPr/>
          <p:nvPr/>
        </p:nvSpPr>
        <p:spPr>
          <a:xfrm rot="10800000" flipH="1">
            <a:off x="4922722" y="523203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20" name="Arrow: Bent 19">
            <a:extLst>
              <a:ext uri="{FF2B5EF4-FFF2-40B4-BE49-F238E27FC236}">
                <a16:creationId xmlns:a16="http://schemas.microsoft.com/office/drawing/2014/main" id="{A892AD62-DE0A-D7F3-43EF-617BA5EDC557}"/>
              </a:ext>
            </a:extLst>
          </p:cNvPr>
          <p:cNvSpPr/>
          <p:nvPr/>
        </p:nvSpPr>
        <p:spPr>
          <a:xfrm rot="10800000" flipH="1">
            <a:off x="4790452" y="3821501"/>
            <a:ext cx="256720" cy="1958525"/>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7" name="Rounded Rectangle 6">
            <a:extLst>
              <a:ext uri="{FF2B5EF4-FFF2-40B4-BE49-F238E27FC236}">
                <a16:creationId xmlns:a16="http://schemas.microsoft.com/office/drawing/2014/main" id="{A6507A2D-FE6E-6C23-066F-23C38AD82B84}"/>
              </a:ext>
            </a:extLst>
          </p:cNvPr>
          <p:cNvSpPr/>
          <p:nvPr/>
        </p:nvSpPr>
        <p:spPr>
          <a:xfrm>
            <a:off x="2535159" y="4185964"/>
            <a:ext cx="7114596" cy="388926"/>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Environmental Impact study &amp; Authorization Process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21" name="Arrow: Bent 20">
            <a:extLst>
              <a:ext uri="{FF2B5EF4-FFF2-40B4-BE49-F238E27FC236}">
                <a16:creationId xmlns:a16="http://schemas.microsoft.com/office/drawing/2014/main" id="{8181E794-1167-3217-1A4B-11B1FCD52C7A}"/>
              </a:ext>
            </a:extLst>
          </p:cNvPr>
          <p:cNvSpPr/>
          <p:nvPr/>
        </p:nvSpPr>
        <p:spPr>
          <a:xfrm rot="10800000" flipH="1">
            <a:off x="7110955" y="524641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4" name="Rounded Rectangle 6">
            <a:extLst>
              <a:ext uri="{FF2B5EF4-FFF2-40B4-BE49-F238E27FC236}">
                <a16:creationId xmlns:a16="http://schemas.microsoft.com/office/drawing/2014/main" id="{BE6E0D40-CB67-F8FA-242F-D5BD93965C4D}"/>
              </a:ext>
            </a:extLst>
          </p:cNvPr>
          <p:cNvSpPr/>
          <p:nvPr/>
        </p:nvSpPr>
        <p:spPr>
          <a:xfrm>
            <a:off x="3740413" y="4716562"/>
            <a:ext cx="3470704" cy="571312"/>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2 Site Investigations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58" name="Rounded Rectangle 6">
            <a:extLst>
              <a:ext uri="{FF2B5EF4-FFF2-40B4-BE49-F238E27FC236}">
                <a16:creationId xmlns:a16="http://schemas.microsoft.com/office/drawing/2014/main" id="{06429A73-AF71-3440-CB6F-1CF9C2DCAAB0}"/>
              </a:ext>
            </a:extLst>
          </p:cNvPr>
          <p:cNvSpPr/>
          <p:nvPr/>
        </p:nvSpPr>
        <p:spPr>
          <a:xfrm>
            <a:off x="202395" y="3463763"/>
            <a:ext cx="944736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accelerator design, technical infrastructure design, R&amp;D, towards TDR</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62" name="Group 61">
            <a:extLst>
              <a:ext uri="{FF2B5EF4-FFF2-40B4-BE49-F238E27FC236}">
                <a16:creationId xmlns:a16="http://schemas.microsoft.com/office/drawing/2014/main" id="{0DA8A5A9-BFBB-547B-1F4E-D8A8457BABE9}"/>
              </a:ext>
            </a:extLst>
          </p:cNvPr>
          <p:cNvGrpSpPr/>
          <p:nvPr/>
        </p:nvGrpSpPr>
        <p:grpSpPr>
          <a:xfrm>
            <a:off x="2811376" y="2048168"/>
            <a:ext cx="615661" cy="576741"/>
            <a:chOff x="-1219048" y="3333377"/>
            <a:chExt cx="540000" cy="540000"/>
          </a:xfrm>
        </p:grpSpPr>
        <p:pic>
          <p:nvPicPr>
            <p:cNvPr id="63" name="Picture 62">
              <a:extLst>
                <a:ext uri="{FF2B5EF4-FFF2-40B4-BE49-F238E27FC236}">
                  <a16:creationId xmlns:a16="http://schemas.microsoft.com/office/drawing/2014/main" id="{310800C2-E6CC-0871-3449-52D885BC88A8}"/>
                </a:ext>
              </a:extLst>
            </p:cNvPr>
            <p:cNvPicPr>
              <a:picLocks noChangeAspect="1"/>
            </p:cNvPicPr>
            <p:nvPr/>
          </p:nvPicPr>
          <p:blipFill>
            <a:blip r:embed="rId6" cstate="email">
              <a:extLst>
                <a:ext uri="{BEBA8EAE-BF5A-486C-A8C5-ECC9F3942E4B}">
                  <a14:imgProps xmlns:a14="http://schemas.microsoft.com/office/drawing/2010/main">
                    <a14:imgLayer r:embed="rId7">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FD9B15D4-7E17-7950-B2E2-A2DDBDA63413}"/>
                </a:ext>
              </a:extLst>
            </p:cNvPr>
            <p:cNvPicPr>
              <a:picLocks noChangeAspect="1"/>
            </p:cNvPicPr>
            <p:nvPr/>
          </p:nvPicPr>
          <p:blipFill>
            <a:blip r:embed="rId14">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07D50F40-E9D6-426F-618A-3462CC7F65D2}"/>
              </a:ext>
            </a:extLst>
          </p:cNvPr>
          <p:cNvSpPr/>
          <p:nvPr/>
        </p:nvSpPr>
        <p:spPr>
          <a:xfrm>
            <a:off x="3177508" y="2336158"/>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 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72" name="Group 71">
            <a:extLst>
              <a:ext uri="{FF2B5EF4-FFF2-40B4-BE49-F238E27FC236}">
                <a16:creationId xmlns:a16="http://schemas.microsoft.com/office/drawing/2014/main" id="{C87D1330-61E8-A2B8-4514-BF0FA042313E}"/>
              </a:ext>
            </a:extLst>
          </p:cNvPr>
          <p:cNvGrpSpPr/>
          <p:nvPr/>
        </p:nvGrpSpPr>
        <p:grpSpPr>
          <a:xfrm>
            <a:off x="4311750" y="2039628"/>
            <a:ext cx="615661" cy="576741"/>
            <a:chOff x="6234726" y="2760924"/>
            <a:chExt cx="540000" cy="540000"/>
          </a:xfrm>
        </p:grpSpPr>
        <p:pic>
          <p:nvPicPr>
            <p:cNvPr id="73" name="Picture 72">
              <a:extLst>
                <a:ext uri="{FF2B5EF4-FFF2-40B4-BE49-F238E27FC236}">
                  <a16:creationId xmlns:a16="http://schemas.microsoft.com/office/drawing/2014/main" id="{29A7B0F7-2F55-0705-AD38-6A03FC82D99C}"/>
                </a:ext>
              </a:extLst>
            </p:cNvPr>
            <p:cNvPicPr>
              <a:picLocks noChangeAspect="1"/>
            </p:cNvPicPr>
            <p:nvPr/>
          </p:nvPicPr>
          <p:blipFill>
            <a:blip r:embed="rId6" cstate="email">
              <a:extLst>
                <a:ext uri="{BEBA8EAE-BF5A-486C-A8C5-ECC9F3942E4B}">
                  <a14:imgProps xmlns:a14="http://schemas.microsoft.com/office/drawing/2010/main">
                    <a14:imgLayer r:embed="rId7">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5928446D-0790-10C9-61F7-C9ECE1E4ADE2}"/>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Tree>
    <p:extLst>
      <p:ext uri="{BB962C8B-B14F-4D97-AF65-F5344CB8AC3E}">
        <p14:creationId xmlns:p14="http://schemas.microsoft.com/office/powerpoint/2010/main" val="7091040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lang="en-US" sz="3200" dirty="0"/>
              <a:t>Construction and installation planning stage 1</a:t>
            </a:r>
            <a:endParaRPr kumimoji="0" lang="en-US" sz="3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8" name="TextBox 7">
            <a:extLst>
              <a:ext uri="{FF2B5EF4-FFF2-40B4-BE49-F238E27FC236}">
                <a16:creationId xmlns:a16="http://schemas.microsoft.com/office/drawing/2014/main" id="{3A52E3A1-C6C9-6470-0947-7F8248AF1B5C}"/>
              </a:ext>
            </a:extLst>
          </p:cNvPr>
          <p:cNvSpPr txBox="1"/>
          <p:nvPr/>
        </p:nvSpPr>
        <p:spPr>
          <a:xfrm>
            <a:off x="163743" y="1012101"/>
            <a:ext cx="5059777" cy="3739485"/>
          </a:xfrm>
          <a:prstGeom prst="rect">
            <a:avLst/>
          </a:prstGeom>
          <a:noFill/>
        </p:spPr>
        <p:txBody>
          <a:bodyPr wrap="square" lIns="0" tIns="0" rIns="0" bIns="0" rtlCol="0">
            <a:spAutoFit/>
          </a:bodyPr>
          <a:lstStyle/>
          <a:p>
            <a:pPr algn="l">
              <a:spcBef>
                <a:spcPts val="600"/>
              </a:spcBef>
            </a:pPr>
            <a:r>
              <a:rPr lang="en-GB" b="1" dirty="0"/>
              <a:t>Baseline stage 1 FCC-</a:t>
            </a:r>
            <a:r>
              <a:rPr lang="en-GB" b="1" dirty="0" err="1"/>
              <a:t>ee</a:t>
            </a:r>
            <a:r>
              <a:rPr lang="en-GB" b="1" dirty="0"/>
              <a:t> schedule</a:t>
            </a:r>
          </a:p>
          <a:p>
            <a:pPr marL="285750" indent="-285750" algn="l">
              <a:spcBef>
                <a:spcPts val="600"/>
              </a:spcBef>
              <a:buFont typeface="Arial" panose="020B0604020202020204" pitchFamily="34" charset="0"/>
              <a:buChar char="•"/>
            </a:pPr>
            <a:r>
              <a:rPr lang="en-GB" dirty="0"/>
              <a:t>Q1 2033, Start of CE construction work</a:t>
            </a:r>
          </a:p>
          <a:p>
            <a:pPr marL="285750" indent="-285750" algn="l">
              <a:spcBef>
                <a:spcPts val="600"/>
              </a:spcBef>
              <a:buFont typeface="Arial" panose="020B0604020202020204" pitchFamily="34" charset="0"/>
              <a:buChar char="•"/>
            </a:pPr>
            <a:r>
              <a:rPr lang="en-GB" dirty="0"/>
              <a:t>Q2 2041, Completion of last lot of CE construction </a:t>
            </a:r>
          </a:p>
          <a:p>
            <a:pPr marL="285750" indent="-285750" algn="l">
              <a:spcBef>
                <a:spcPts val="600"/>
              </a:spcBef>
              <a:buFont typeface="Arial" panose="020B0604020202020204" pitchFamily="34" charset="0"/>
              <a:buChar char="•"/>
            </a:pPr>
            <a:r>
              <a:rPr lang="en-GB" dirty="0"/>
              <a:t>Q2 2043, Overall completion of TI installation</a:t>
            </a:r>
          </a:p>
          <a:p>
            <a:pPr marL="285750" indent="-285750" algn="l">
              <a:spcBef>
                <a:spcPts val="600"/>
              </a:spcBef>
              <a:buFont typeface="Arial" panose="020B0604020202020204" pitchFamily="34" charset="0"/>
              <a:buChar char="•"/>
            </a:pPr>
            <a:r>
              <a:rPr lang="en-GB" dirty="0"/>
              <a:t>Q4 2044,  Accelerator installation completed</a:t>
            </a:r>
          </a:p>
          <a:p>
            <a:pPr marL="285750" indent="-285750" algn="l">
              <a:spcBef>
                <a:spcPts val="600"/>
              </a:spcBef>
              <a:buFont typeface="Arial" panose="020B0604020202020204" pitchFamily="34" charset="0"/>
              <a:buChar char="•"/>
            </a:pPr>
            <a:r>
              <a:rPr lang="en-GB" dirty="0"/>
              <a:t>Q4 2045, HW commissioning completed</a:t>
            </a:r>
          </a:p>
          <a:p>
            <a:pPr marL="285750" indent="-285750" algn="l">
              <a:spcBef>
                <a:spcPts val="600"/>
              </a:spcBef>
              <a:buFont typeface="Arial" panose="020B0604020202020204" pitchFamily="34" charset="0"/>
              <a:buChar char="•"/>
            </a:pPr>
            <a:r>
              <a:rPr lang="en-GB" dirty="0"/>
              <a:t>Q1 2046, First beams</a:t>
            </a:r>
          </a:p>
          <a:p>
            <a:pPr marL="285750" indent="-285750" algn="l">
              <a:spcBef>
                <a:spcPts val="600"/>
              </a:spcBef>
              <a:buFont typeface="Arial" panose="020B0604020202020204" pitchFamily="34" charset="0"/>
              <a:buChar char="•"/>
            </a:pPr>
            <a:r>
              <a:rPr lang="en-GB" dirty="0"/>
              <a:t>Q1 2048, Start of nominal operation</a:t>
            </a:r>
          </a:p>
          <a:p>
            <a:pPr marL="285750" indent="-285750">
              <a:spcBef>
                <a:spcPts val="600"/>
              </a:spcBef>
              <a:buFont typeface="Arial" panose="020B0604020202020204" pitchFamily="34" charset="0"/>
              <a:buChar char="•"/>
            </a:pPr>
            <a:r>
              <a:rPr lang="en-GB" dirty="0"/>
              <a:t>Q3 2041 – Q3 2044, Experiment installation</a:t>
            </a:r>
          </a:p>
          <a:p>
            <a:pPr marL="285750" indent="-285750">
              <a:spcBef>
                <a:spcPts val="600"/>
              </a:spcBef>
              <a:buFont typeface="Arial" panose="020B0604020202020204" pitchFamily="34" charset="0"/>
              <a:buChar char="•"/>
            </a:pPr>
            <a:r>
              <a:rPr lang="en-GB" dirty="0"/>
              <a:t>Q1 2046, Start beam commissioning</a:t>
            </a:r>
            <a:endParaRPr lang="en-US" dirty="0"/>
          </a:p>
        </p:txBody>
      </p:sp>
      <p:pic>
        <p:nvPicPr>
          <p:cNvPr id="10" name="Picture 9" descr="A screenshot of a graph&#10;&#10;Description automatically generated">
            <a:extLst>
              <a:ext uri="{FF2B5EF4-FFF2-40B4-BE49-F238E27FC236}">
                <a16:creationId xmlns:a16="http://schemas.microsoft.com/office/drawing/2014/main" id="{92A07C6E-B211-E6E9-67F3-BD221CF11F95}"/>
              </a:ext>
            </a:extLst>
          </p:cNvPr>
          <p:cNvPicPr>
            <a:picLocks noChangeAspect="1"/>
          </p:cNvPicPr>
          <p:nvPr/>
        </p:nvPicPr>
        <p:blipFill>
          <a:blip r:embed="rId3"/>
          <a:srcRect b="6869"/>
          <a:stretch/>
        </p:blipFill>
        <p:spPr>
          <a:xfrm>
            <a:off x="6001451" y="885693"/>
            <a:ext cx="5927692" cy="5343658"/>
          </a:xfrm>
          <a:prstGeom prst="rect">
            <a:avLst/>
          </a:prstGeom>
        </p:spPr>
      </p:pic>
      <p:grpSp>
        <p:nvGrpSpPr>
          <p:cNvPr id="11" name="Group 10">
            <a:extLst>
              <a:ext uri="{FF2B5EF4-FFF2-40B4-BE49-F238E27FC236}">
                <a16:creationId xmlns:a16="http://schemas.microsoft.com/office/drawing/2014/main" id="{6897652B-CFAC-9DC7-B6CD-3A200A50FE38}"/>
              </a:ext>
            </a:extLst>
          </p:cNvPr>
          <p:cNvGrpSpPr/>
          <p:nvPr/>
        </p:nvGrpSpPr>
        <p:grpSpPr>
          <a:xfrm>
            <a:off x="606969" y="4869566"/>
            <a:ext cx="4322553" cy="979071"/>
            <a:chOff x="821693" y="3584921"/>
            <a:chExt cx="4322553" cy="979071"/>
          </a:xfrm>
        </p:grpSpPr>
        <p:grpSp>
          <p:nvGrpSpPr>
            <p:cNvPr id="12" name="Group 11">
              <a:extLst>
                <a:ext uri="{FF2B5EF4-FFF2-40B4-BE49-F238E27FC236}">
                  <a16:creationId xmlns:a16="http://schemas.microsoft.com/office/drawing/2014/main" id="{9F18FA5C-99FD-1E4E-A1A9-BD1B28AB4F1C}"/>
                </a:ext>
              </a:extLst>
            </p:cNvPr>
            <p:cNvGrpSpPr/>
            <p:nvPr/>
          </p:nvGrpSpPr>
          <p:grpSpPr>
            <a:xfrm>
              <a:off x="821693" y="3584921"/>
              <a:ext cx="4322553" cy="979071"/>
              <a:chOff x="885213" y="4797151"/>
              <a:chExt cx="4322553" cy="979071"/>
            </a:xfrm>
          </p:grpSpPr>
          <p:sp>
            <p:nvSpPr>
              <p:cNvPr id="70" name="Rectangle 69">
                <a:extLst>
                  <a:ext uri="{FF2B5EF4-FFF2-40B4-BE49-F238E27FC236}">
                    <a16:creationId xmlns:a16="http://schemas.microsoft.com/office/drawing/2014/main" id="{13EB28FB-6226-DE19-BC68-7F500D0C929A}"/>
                  </a:ext>
                </a:extLst>
              </p:cNvPr>
              <p:cNvSpPr/>
              <p:nvPr/>
            </p:nvSpPr>
            <p:spPr>
              <a:xfrm>
                <a:off x="885213" y="4797151"/>
                <a:ext cx="4308378" cy="979071"/>
              </a:xfrm>
              <a:prstGeom prst="rect">
                <a:avLst/>
              </a:prstGeom>
              <a:no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a:extLst>
                  <a:ext uri="{FF2B5EF4-FFF2-40B4-BE49-F238E27FC236}">
                    <a16:creationId xmlns:a16="http://schemas.microsoft.com/office/drawing/2014/main" id="{D03904F4-EB58-6382-FAC0-C19304576323}"/>
                  </a:ext>
                </a:extLst>
              </p:cNvPr>
              <p:cNvSpPr/>
              <p:nvPr/>
            </p:nvSpPr>
            <p:spPr>
              <a:xfrm>
                <a:off x="983432" y="4869160"/>
                <a:ext cx="360040" cy="144016"/>
              </a:xfrm>
              <a:prstGeom prst="rect">
                <a:avLst/>
              </a:prstGeom>
              <a:solidFill>
                <a:srgbClr val="E0BB5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C5C81477-316C-4550-C0D3-2C3FEA3ECD37}"/>
                  </a:ext>
                </a:extLst>
              </p:cNvPr>
              <p:cNvSpPr/>
              <p:nvPr/>
            </p:nvSpPr>
            <p:spPr>
              <a:xfrm>
                <a:off x="983432" y="5065784"/>
                <a:ext cx="360040" cy="144016"/>
              </a:xfrm>
              <a:prstGeom prst="rect">
                <a:avLst/>
              </a:prstGeom>
              <a:solidFill>
                <a:srgbClr val="3366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C5DBF7FB-A6AC-3075-0E2F-BC2A69BAAE60}"/>
                  </a:ext>
                </a:extLst>
              </p:cNvPr>
              <p:cNvSpPr/>
              <p:nvPr/>
            </p:nvSpPr>
            <p:spPr>
              <a:xfrm>
                <a:off x="983432" y="5284512"/>
                <a:ext cx="360040" cy="144016"/>
              </a:xfrm>
              <a:prstGeom prst="rect">
                <a:avLst/>
              </a:prstGeom>
              <a:solidFill>
                <a:srgbClr val="85DD7E"/>
              </a:solidFill>
              <a:ln>
                <a:solidFill>
                  <a:srgbClr val="85DD7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ectangle 73">
                <a:extLst>
                  <a:ext uri="{FF2B5EF4-FFF2-40B4-BE49-F238E27FC236}">
                    <a16:creationId xmlns:a16="http://schemas.microsoft.com/office/drawing/2014/main" id="{F946B312-9BB5-0618-DA44-D91DE29543A2}"/>
                  </a:ext>
                </a:extLst>
              </p:cNvPr>
              <p:cNvSpPr/>
              <p:nvPr/>
            </p:nvSpPr>
            <p:spPr>
              <a:xfrm>
                <a:off x="2314672" y="4871785"/>
                <a:ext cx="360040" cy="144016"/>
              </a:xfrm>
              <a:prstGeom prst="rect">
                <a:avLst/>
              </a:prstGeom>
              <a:solidFill>
                <a:srgbClr val="C281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Rectangle 74">
                <a:extLst>
                  <a:ext uri="{FF2B5EF4-FFF2-40B4-BE49-F238E27FC236}">
                    <a16:creationId xmlns:a16="http://schemas.microsoft.com/office/drawing/2014/main" id="{DAA6316E-6EE4-E8CB-4230-A9A3D5F31769}"/>
                  </a:ext>
                </a:extLst>
              </p:cNvPr>
              <p:cNvSpPr/>
              <p:nvPr/>
            </p:nvSpPr>
            <p:spPr>
              <a:xfrm>
                <a:off x="2314672" y="5102957"/>
                <a:ext cx="360040" cy="144016"/>
              </a:xfrm>
              <a:prstGeom prst="rect">
                <a:avLst/>
              </a:prstGeom>
              <a:solidFill>
                <a:srgbClr val="FF66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6" name="Straight Connector 75">
                <a:extLst>
                  <a:ext uri="{FF2B5EF4-FFF2-40B4-BE49-F238E27FC236}">
                    <a16:creationId xmlns:a16="http://schemas.microsoft.com/office/drawing/2014/main" id="{8E0A6132-D37D-BF2C-9CB6-6C9F260B3170}"/>
                  </a:ext>
                </a:extLst>
              </p:cNvPr>
              <p:cNvCxnSpPr>
                <a:cxnSpLocks/>
              </p:cNvCxnSpPr>
              <p:nvPr/>
            </p:nvCxnSpPr>
            <p:spPr>
              <a:xfrm flipV="1">
                <a:off x="2344152" y="5289280"/>
                <a:ext cx="180020" cy="1440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C78C757-EE08-6139-99B5-0788E0BFEA1A}"/>
                  </a:ext>
                </a:extLst>
              </p:cNvPr>
              <p:cNvCxnSpPr>
                <a:cxnSpLocks/>
              </p:cNvCxnSpPr>
              <p:nvPr/>
            </p:nvCxnSpPr>
            <p:spPr>
              <a:xfrm flipH="1" flipV="1">
                <a:off x="2503303" y="5287137"/>
                <a:ext cx="171409" cy="1440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9DDF17-796D-704D-D896-3E2586F8FDFB}"/>
                  </a:ext>
                </a:extLst>
              </p:cNvPr>
              <p:cNvSpPr/>
              <p:nvPr/>
            </p:nvSpPr>
            <p:spPr>
              <a:xfrm>
                <a:off x="3741766" y="4871785"/>
                <a:ext cx="360040" cy="144016"/>
              </a:xfrm>
              <a:prstGeom prst="rect">
                <a:avLst/>
              </a:prstGeom>
              <a:solidFill>
                <a:srgbClr val="C2C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3301CDA5-ED44-83B5-AC43-DB4DBE16EDD1}"/>
                  </a:ext>
                </a:extLst>
              </p:cNvPr>
              <p:cNvSpPr/>
              <p:nvPr/>
            </p:nvSpPr>
            <p:spPr>
              <a:xfrm>
                <a:off x="3741766" y="5102957"/>
                <a:ext cx="360040" cy="144016"/>
              </a:xfrm>
              <a:prstGeom prst="rect">
                <a:avLst/>
              </a:prstGeom>
              <a:solidFill>
                <a:srgbClr val="FFFF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TextBox 79">
                <a:extLst>
                  <a:ext uri="{FF2B5EF4-FFF2-40B4-BE49-F238E27FC236}">
                    <a16:creationId xmlns:a16="http://schemas.microsoft.com/office/drawing/2014/main" id="{7FACE4B9-3F65-83D5-402E-9B8793A9E412}"/>
                  </a:ext>
                </a:extLst>
              </p:cNvPr>
              <p:cNvSpPr txBox="1"/>
              <p:nvPr/>
            </p:nvSpPr>
            <p:spPr>
              <a:xfrm>
                <a:off x="1385028" y="4876106"/>
                <a:ext cx="864096" cy="138499"/>
              </a:xfrm>
              <a:prstGeom prst="rect">
                <a:avLst/>
              </a:prstGeom>
              <a:noFill/>
            </p:spPr>
            <p:txBody>
              <a:bodyPr wrap="square" lIns="0" tIns="0" rIns="0" bIns="0" rtlCol="0">
                <a:spAutoFit/>
              </a:bodyPr>
              <a:lstStyle/>
              <a:p>
                <a:pPr algn="l"/>
                <a:r>
                  <a:rPr lang="en-US" sz="900" dirty="0"/>
                  <a:t>Civil </a:t>
                </a:r>
                <a:r>
                  <a:rPr lang="en-US" sz="900" dirty="0" err="1"/>
                  <a:t>eng.</a:t>
                </a:r>
                <a:r>
                  <a:rPr lang="en-US" sz="900" dirty="0"/>
                  <a:t> works</a:t>
                </a:r>
                <a:endParaRPr lang="en-GB" sz="900" dirty="0"/>
              </a:p>
            </p:txBody>
          </p:sp>
          <p:sp>
            <p:nvSpPr>
              <p:cNvPr id="81" name="TextBox 80">
                <a:extLst>
                  <a:ext uri="{FF2B5EF4-FFF2-40B4-BE49-F238E27FC236}">
                    <a16:creationId xmlns:a16="http://schemas.microsoft.com/office/drawing/2014/main" id="{DE9A3505-D496-BB5A-9ED8-41948139BD5A}"/>
                  </a:ext>
                </a:extLst>
              </p:cNvPr>
              <p:cNvSpPr txBox="1"/>
              <p:nvPr/>
            </p:nvSpPr>
            <p:spPr>
              <a:xfrm>
                <a:off x="1385028" y="5065784"/>
                <a:ext cx="864096" cy="138499"/>
              </a:xfrm>
              <a:prstGeom prst="rect">
                <a:avLst/>
              </a:prstGeom>
              <a:noFill/>
            </p:spPr>
            <p:txBody>
              <a:bodyPr wrap="square" lIns="0" tIns="0" rIns="0" bIns="0" rtlCol="0">
                <a:spAutoFit/>
              </a:bodyPr>
              <a:lstStyle/>
              <a:p>
                <a:pPr algn="l"/>
                <a:r>
                  <a:rPr lang="en-US" sz="900" dirty="0"/>
                  <a:t>Shaft works</a:t>
                </a:r>
                <a:endParaRPr lang="en-GB" sz="900" dirty="0"/>
              </a:p>
            </p:txBody>
          </p:sp>
          <p:sp>
            <p:nvSpPr>
              <p:cNvPr id="82" name="TextBox 81">
                <a:extLst>
                  <a:ext uri="{FF2B5EF4-FFF2-40B4-BE49-F238E27FC236}">
                    <a16:creationId xmlns:a16="http://schemas.microsoft.com/office/drawing/2014/main" id="{536A92EF-DC1F-A5BF-8ADF-F9F49E192099}"/>
                  </a:ext>
                </a:extLst>
              </p:cNvPr>
              <p:cNvSpPr txBox="1"/>
              <p:nvPr/>
            </p:nvSpPr>
            <p:spPr>
              <a:xfrm>
                <a:off x="1385028" y="5263089"/>
                <a:ext cx="688260" cy="141873"/>
              </a:xfrm>
              <a:prstGeom prst="rect">
                <a:avLst/>
              </a:prstGeom>
              <a:noFill/>
            </p:spPr>
            <p:txBody>
              <a:bodyPr wrap="square" lIns="0" tIns="0" rIns="0" bIns="0" rtlCol="0">
                <a:spAutoFit/>
              </a:bodyPr>
              <a:lstStyle/>
              <a:p>
                <a:pPr algn="l"/>
                <a:r>
                  <a:rPr lang="en-US" sz="900" dirty="0"/>
                  <a:t>TI installation</a:t>
                </a:r>
                <a:endParaRPr lang="en-GB" sz="900" dirty="0"/>
              </a:p>
            </p:txBody>
          </p:sp>
          <p:sp>
            <p:nvSpPr>
              <p:cNvPr id="83" name="TextBox 82">
                <a:extLst>
                  <a:ext uri="{FF2B5EF4-FFF2-40B4-BE49-F238E27FC236}">
                    <a16:creationId xmlns:a16="http://schemas.microsoft.com/office/drawing/2014/main" id="{5205C5DF-FB64-59BB-B180-F149AF70AA74}"/>
                  </a:ext>
                </a:extLst>
              </p:cNvPr>
              <p:cNvSpPr txBox="1"/>
              <p:nvPr/>
            </p:nvSpPr>
            <p:spPr>
              <a:xfrm>
                <a:off x="2720490" y="4878122"/>
                <a:ext cx="1054085" cy="138499"/>
              </a:xfrm>
              <a:prstGeom prst="rect">
                <a:avLst/>
              </a:prstGeom>
              <a:noFill/>
            </p:spPr>
            <p:txBody>
              <a:bodyPr wrap="square" lIns="0" tIns="0" rIns="0" bIns="0" rtlCol="0">
                <a:spAutoFit/>
              </a:bodyPr>
              <a:lstStyle/>
              <a:p>
                <a:pPr algn="l"/>
                <a:r>
                  <a:rPr lang="en-US" sz="900" dirty="0"/>
                  <a:t>Experiment. install.</a:t>
                </a:r>
                <a:endParaRPr lang="en-GB" sz="900" dirty="0"/>
              </a:p>
            </p:txBody>
          </p:sp>
          <p:sp>
            <p:nvSpPr>
              <p:cNvPr id="84" name="TextBox 83">
                <a:extLst>
                  <a:ext uri="{FF2B5EF4-FFF2-40B4-BE49-F238E27FC236}">
                    <a16:creationId xmlns:a16="http://schemas.microsoft.com/office/drawing/2014/main" id="{F8B28F58-BC68-A0E2-D5FD-6C9197E97416}"/>
                  </a:ext>
                </a:extLst>
              </p:cNvPr>
              <p:cNvSpPr txBox="1"/>
              <p:nvPr/>
            </p:nvSpPr>
            <p:spPr>
              <a:xfrm>
                <a:off x="2720490" y="5094034"/>
                <a:ext cx="864096" cy="138499"/>
              </a:xfrm>
              <a:prstGeom prst="rect">
                <a:avLst/>
              </a:prstGeom>
              <a:noFill/>
            </p:spPr>
            <p:txBody>
              <a:bodyPr wrap="square" lIns="0" tIns="0" rIns="0" bIns="0" rtlCol="0">
                <a:spAutoFit/>
              </a:bodyPr>
              <a:lstStyle/>
              <a:p>
                <a:pPr algn="l"/>
                <a:r>
                  <a:rPr lang="en-US" sz="900" dirty="0"/>
                  <a:t>Geodetic install.</a:t>
                </a:r>
                <a:endParaRPr lang="en-GB" sz="900" dirty="0"/>
              </a:p>
            </p:txBody>
          </p:sp>
          <p:sp>
            <p:nvSpPr>
              <p:cNvPr id="85" name="TextBox 84">
                <a:extLst>
                  <a:ext uri="{FF2B5EF4-FFF2-40B4-BE49-F238E27FC236}">
                    <a16:creationId xmlns:a16="http://schemas.microsoft.com/office/drawing/2014/main" id="{1D634B6D-97F5-EFA0-E14E-ECEE2A3DEE10}"/>
                  </a:ext>
                </a:extLst>
              </p:cNvPr>
              <p:cNvSpPr txBox="1"/>
              <p:nvPr/>
            </p:nvSpPr>
            <p:spPr>
              <a:xfrm>
                <a:off x="2720490" y="5315683"/>
                <a:ext cx="864096" cy="138499"/>
              </a:xfrm>
              <a:prstGeom prst="rect">
                <a:avLst/>
              </a:prstGeom>
              <a:noFill/>
            </p:spPr>
            <p:txBody>
              <a:bodyPr wrap="square" lIns="0" tIns="0" rIns="0" bIns="0" rtlCol="0">
                <a:spAutoFit/>
              </a:bodyPr>
              <a:lstStyle/>
              <a:p>
                <a:pPr algn="l"/>
                <a:r>
                  <a:rPr lang="en-US" sz="900" dirty="0"/>
                  <a:t>Machine install.</a:t>
                </a:r>
                <a:endParaRPr lang="en-GB" sz="900" dirty="0"/>
              </a:p>
            </p:txBody>
          </p:sp>
          <p:sp>
            <p:nvSpPr>
              <p:cNvPr id="86" name="TextBox 85">
                <a:extLst>
                  <a:ext uri="{FF2B5EF4-FFF2-40B4-BE49-F238E27FC236}">
                    <a16:creationId xmlns:a16="http://schemas.microsoft.com/office/drawing/2014/main" id="{9683515C-C89F-D92C-8A19-6BAE4F60F3AA}"/>
                  </a:ext>
                </a:extLst>
              </p:cNvPr>
              <p:cNvSpPr txBox="1"/>
              <p:nvPr/>
            </p:nvSpPr>
            <p:spPr>
              <a:xfrm>
                <a:off x="4153681" y="4865029"/>
                <a:ext cx="1054085" cy="138499"/>
              </a:xfrm>
              <a:prstGeom prst="rect">
                <a:avLst/>
              </a:prstGeom>
              <a:noFill/>
            </p:spPr>
            <p:txBody>
              <a:bodyPr wrap="square" lIns="0" tIns="0" rIns="0" bIns="0" rtlCol="0">
                <a:spAutoFit/>
              </a:bodyPr>
              <a:lstStyle/>
              <a:p>
                <a:pPr algn="l"/>
                <a:r>
                  <a:rPr lang="en-US" sz="900" dirty="0"/>
                  <a:t>Accelerator HWC</a:t>
                </a:r>
                <a:endParaRPr lang="en-GB" sz="900" dirty="0"/>
              </a:p>
            </p:txBody>
          </p:sp>
          <p:sp>
            <p:nvSpPr>
              <p:cNvPr id="87" name="TextBox 86">
                <a:extLst>
                  <a:ext uri="{FF2B5EF4-FFF2-40B4-BE49-F238E27FC236}">
                    <a16:creationId xmlns:a16="http://schemas.microsoft.com/office/drawing/2014/main" id="{51CDEE51-B4E5-DD0C-190F-09B2DD7A255F}"/>
                  </a:ext>
                </a:extLst>
              </p:cNvPr>
              <p:cNvSpPr txBox="1"/>
              <p:nvPr/>
            </p:nvSpPr>
            <p:spPr>
              <a:xfrm>
                <a:off x="4153681" y="5093434"/>
                <a:ext cx="1054085" cy="138499"/>
              </a:xfrm>
              <a:prstGeom prst="rect">
                <a:avLst/>
              </a:prstGeom>
              <a:noFill/>
            </p:spPr>
            <p:txBody>
              <a:bodyPr wrap="square" lIns="0" tIns="0" rIns="0" bIns="0" rtlCol="0">
                <a:spAutoFit/>
              </a:bodyPr>
              <a:lstStyle/>
              <a:p>
                <a:pPr algn="l"/>
                <a:r>
                  <a:rPr lang="en-US" sz="900" dirty="0"/>
                  <a:t>TI HWC</a:t>
                </a:r>
                <a:endParaRPr lang="en-GB" sz="900" dirty="0"/>
              </a:p>
            </p:txBody>
          </p:sp>
        </p:grpSp>
        <p:sp>
          <p:nvSpPr>
            <p:cNvPr id="13" name="FCCee_Planning_2023_432">
              <a:extLst>
                <a:ext uri="{FF2B5EF4-FFF2-40B4-BE49-F238E27FC236}">
                  <a16:creationId xmlns:a16="http://schemas.microsoft.com/office/drawing/2014/main" id="{E6731EA1-5283-9A0C-8412-1D3BC85FB96C}"/>
                </a:ext>
              </a:extLst>
            </p:cNvPr>
            <p:cNvSpPr/>
            <p:nvPr/>
          </p:nvSpPr>
          <p:spPr>
            <a:xfrm>
              <a:off x="2251152" y="4347691"/>
              <a:ext cx="345823" cy="45720"/>
            </a:xfrm>
            <a:prstGeom prst="diamond">
              <a:avLst/>
            </a:prstGeom>
            <a:solidFill>
              <a:srgbClr val="FF9933">
                <a:alpha val="90000"/>
              </a:srgbClr>
            </a:solidFill>
            <a:ln w="25400" cap="flat" cmpd="sng" algn="ctr">
              <a:solidFill>
                <a:srgbClr val="002060"/>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indent="0" algn="ctr"/>
              <a:endParaRPr lang="en-GB" sz="1000" b="0">
                <a:solidFill>
                  <a:srgbClr val="000000"/>
                </a:solidFill>
              </a:endParaRPr>
            </a:p>
          </p:txBody>
        </p:sp>
        <p:sp>
          <p:nvSpPr>
            <p:cNvPr id="14" name="FCCee_Planning_2023_419">
              <a:extLst>
                <a:ext uri="{FF2B5EF4-FFF2-40B4-BE49-F238E27FC236}">
                  <a16:creationId xmlns:a16="http://schemas.microsoft.com/office/drawing/2014/main" id="{3ACBAE3E-A4A4-E7F6-1775-CF11FCB1DEF1}"/>
                </a:ext>
              </a:extLst>
            </p:cNvPr>
            <p:cNvSpPr/>
            <p:nvPr/>
          </p:nvSpPr>
          <p:spPr>
            <a:xfrm>
              <a:off x="964636" y="4317065"/>
              <a:ext cx="264804" cy="45719"/>
            </a:xfrm>
            <a:prstGeom prst="diamond">
              <a:avLst/>
            </a:prstGeom>
            <a:solidFill>
              <a:srgbClr val="FF9933">
                <a:alpha val="90000"/>
              </a:srgbClr>
            </a:solidFill>
            <a:ln w="25400" cap="flat" cmpd="sng" algn="ctr">
              <a:solidFill>
                <a:srgbClr val="FF0000"/>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indent="0" algn="ctr"/>
              <a:endParaRPr lang="en-GB" sz="1000" b="0">
                <a:solidFill>
                  <a:srgbClr val="000000"/>
                </a:solidFill>
              </a:endParaRPr>
            </a:p>
          </p:txBody>
        </p:sp>
        <p:sp>
          <p:nvSpPr>
            <p:cNvPr id="68" name="TextBox 67">
              <a:extLst>
                <a:ext uri="{FF2B5EF4-FFF2-40B4-BE49-F238E27FC236}">
                  <a16:creationId xmlns:a16="http://schemas.microsoft.com/office/drawing/2014/main" id="{770EA258-0256-F1E7-F1B9-0DBC4C5CBAC3}"/>
                </a:ext>
              </a:extLst>
            </p:cNvPr>
            <p:cNvSpPr txBox="1"/>
            <p:nvPr/>
          </p:nvSpPr>
          <p:spPr>
            <a:xfrm>
              <a:off x="1306002" y="4251538"/>
              <a:ext cx="688260" cy="141873"/>
            </a:xfrm>
            <a:prstGeom prst="rect">
              <a:avLst/>
            </a:prstGeom>
            <a:noFill/>
          </p:spPr>
          <p:txBody>
            <a:bodyPr wrap="square" lIns="0" tIns="0" rIns="0" bIns="0" rtlCol="0">
              <a:spAutoFit/>
            </a:bodyPr>
            <a:lstStyle/>
            <a:p>
              <a:pPr algn="l"/>
              <a:r>
                <a:rPr lang="en-US" sz="900" dirty="0"/>
                <a:t>Shaft release</a:t>
              </a:r>
              <a:endParaRPr lang="en-GB" sz="900" dirty="0"/>
            </a:p>
          </p:txBody>
        </p:sp>
        <p:sp>
          <p:nvSpPr>
            <p:cNvPr id="69" name="TextBox 68">
              <a:extLst>
                <a:ext uri="{FF2B5EF4-FFF2-40B4-BE49-F238E27FC236}">
                  <a16:creationId xmlns:a16="http://schemas.microsoft.com/office/drawing/2014/main" id="{7E154F16-BA27-EDBA-BB29-B9ED71E4452C}"/>
                </a:ext>
              </a:extLst>
            </p:cNvPr>
            <p:cNvSpPr txBox="1"/>
            <p:nvPr/>
          </p:nvSpPr>
          <p:spPr>
            <a:xfrm>
              <a:off x="2656969" y="4293535"/>
              <a:ext cx="1054085" cy="138499"/>
            </a:xfrm>
            <a:prstGeom prst="rect">
              <a:avLst/>
            </a:prstGeom>
            <a:noFill/>
          </p:spPr>
          <p:txBody>
            <a:bodyPr wrap="square" lIns="0" tIns="0" rIns="0" bIns="0" rtlCol="0">
              <a:spAutoFit/>
            </a:bodyPr>
            <a:lstStyle/>
            <a:p>
              <a:pPr algn="l"/>
              <a:r>
                <a:rPr lang="en-US" sz="900" dirty="0"/>
                <a:t>First alcove release </a:t>
              </a:r>
              <a:endParaRPr lang="en-GB" sz="900" dirty="0"/>
            </a:p>
          </p:txBody>
        </p:sp>
      </p:grpSp>
      <p:sp>
        <p:nvSpPr>
          <p:cNvPr id="2" name="Rectangle 1">
            <a:extLst>
              <a:ext uri="{FF2B5EF4-FFF2-40B4-BE49-F238E27FC236}">
                <a16:creationId xmlns:a16="http://schemas.microsoft.com/office/drawing/2014/main" id="{6A21F869-F214-3F38-3417-D440D2C56DEF}"/>
              </a:ext>
            </a:extLst>
          </p:cNvPr>
          <p:cNvSpPr/>
          <p:nvPr/>
        </p:nvSpPr>
        <p:spPr>
          <a:xfrm>
            <a:off x="989735" y="6253720"/>
            <a:ext cx="2423160" cy="551234"/>
          </a:xfrm>
          <a:prstGeom prst="rect">
            <a:avLst/>
          </a:prstGeom>
          <a:solidFill>
            <a:srgbClr val="0C37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FCC Integrated Program</a:t>
            </a:r>
          </a:p>
          <a:p>
            <a:pPr algn="ctr"/>
            <a:r>
              <a:rPr lang="en-US" sz="1400" dirty="0"/>
              <a:t>IAS 2025</a:t>
            </a:r>
          </a:p>
        </p:txBody>
      </p:sp>
    </p:spTree>
    <p:extLst>
      <p:ext uri="{BB962C8B-B14F-4D97-AF65-F5344CB8AC3E}">
        <p14:creationId xmlns:p14="http://schemas.microsoft.com/office/powerpoint/2010/main" val="34328215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FCC global collaboration</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pic>
        <p:nvPicPr>
          <p:cNvPr id="13" name="Picture 12">
            <a:extLst>
              <a:ext uri="{FF2B5EF4-FFF2-40B4-BE49-F238E27FC236}">
                <a16:creationId xmlns:a16="http://schemas.microsoft.com/office/drawing/2014/main" id="{7CB55327-76C3-4174-A62D-680E9E204AFA}"/>
              </a:ext>
            </a:extLst>
          </p:cNvPr>
          <p:cNvPicPr>
            <a:picLocks noChangeAspect="1"/>
          </p:cNvPicPr>
          <p:nvPr/>
        </p:nvPicPr>
        <p:blipFill rotWithShape="1">
          <a:blip r:embed="rId4"/>
          <a:srcRect l="2693" r="743"/>
          <a:stretch/>
        </p:blipFill>
        <p:spPr>
          <a:xfrm>
            <a:off x="0" y="770698"/>
            <a:ext cx="12192000" cy="6087302"/>
          </a:xfrm>
          <a:prstGeom prst="rect">
            <a:avLst/>
          </a:prstGeom>
        </p:spPr>
      </p:pic>
      <p:sp>
        <p:nvSpPr>
          <p:cNvPr id="14" name="Rectangle: Rounded Corners 13">
            <a:extLst>
              <a:ext uri="{FF2B5EF4-FFF2-40B4-BE49-F238E27FC236}">
                <a16:creationId xmlns:a16="http://schemas.microsoft.com/office/drawing/2014/main" id="{9EEE16FB-9D4A-049F-1947-B5A561A4BFFD}"/>
              </a:ext>
            </a:extLst>
          </p:cNvPr>
          <p:cNvSpPr/>
          <p:nvPr/>
        </p:nvSpPr>
        <p:spPr>
          <a:xfrm>
            <a:off x="5736558" y="5400136"/>
            <a:ext cx="1272976" cy="1229264"/>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141 Institutes</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436829D4-8851-1BE6-7B50-82E2BAF11F8A}"/>
              </a:ext>
            </a:extLst>
          </p:cNvPr>
          <p:cNvSpPr/>
          <p:nvPr/>
        </p:nvSpPr>
        <p:spPr>
          <a:xfrm>
            <a:off x="7077520" y="5400136"/>
            <a:ext cx="1272976" cy="1229264"/>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32 countries</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 + </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CERN</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pic>
        <p:nvPicPr>
          <p:cNvPr id="16" name="Picture 15" descr="A blue flag with yellow stars&#10;&#10;Description automatically generated">
            <a:extLst>
              <a:ext uri="{FF2B5EF4-FFF2-40B4-BE49-F238E27FC236}">
                <a16:creationId xmlns:a16="http://schemas.microsoft.com/office/drawing/2014/main" id="{8EDFB768-62F7-1F50-FD69-398AA074FD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5995" y="5460521"/>
            <a:ext cx="1756286" cy="1168879"/>
          </a:xfrm>
          <a:prstGeom prst="rect">
            <a:avLst/>
          </a:prstGeom>
        </p:spPr>
      </p:pic>
      <p:pic>
        <p:nvPicPr>
          <p:cNvPr id="18" name="Picture 17" descr="A logo with text and a circle&#10;&#10;Description automatically generated">
            <a:extLst>
              <a:ext uri="{FF2B5EF4-FFF2-40B4-BE49-F238E27FC236}">
                <a16:creationId xmlns:a16="http://schemas.microsoft.com/office/drawing/2014/main" id="{7328748B-89A8-DD32-02CD-ADFDEA28951C}"/>
              </a:ext>
            </a:extLst>
          </p:cNvPr>
          <p:cNvPicPr>
            <a:picLocks noChangeAspect="1"/>
          </p:cNvPicPr>
          <p:nvPr/>
        </p:nvPicPr>
        <p:blipFill rotWithShape="1">
          <a:blip r:embed="rId6">
            <a:extLst>
              <a:ext uri="{28A0092B-C50C-407E-A947-70E740481C1C}">
                <a14:useLocalDpi xmlns:a14="http://schemas.microsoft.com/office/drawing/2010/main" val="0"/>
              </a:ext>
            </a:extLst>
          </a:blip>
          <a:srcRect l="13687" r="10025"/>
          <a:stretch/>
        </p:blipFill>
        <p:spPr>
          <a:xfrm>
            <a:off x="10177780" y="5451444"/>
            <a:ext cx="2002709" cy="1199626"/>
          </a:xfrm>
          <a:prstGeom prst="rect">
            <a:avLst/>
          </a:prstGeom>
        </p:spPr>
      </p:pic>
      <p:sp>
        <p:nvSpPr>
          <p:cNvPr id="19" name="Rectangle 18">
            <a:extLst>
              <a:ext uri="{FF2B5EF4-FFF2-40B4-BE49-F238E27FC236}">
                <a16:creationId xmlns:a16="http://schemas.microsoft.com/office/drawing/2014/main" id="{95CEEA3F-0EF5-6780-6CC3-873A8DFCE7AB}"/>
              </a:ext>
            </a:extLst>
          </p:cNvPr>
          <p:cNvSpPr/>
          <p:nvPr/>
        </p:nvSpPr>
        <p:spPr>
          <a:xfrm>
            <a:off x="253969" y="953114"/>
            <a:ext cx="11745373" cy="1015663"/>
          </a:xfrm>
          <a:prstGeom prst="rect">
            <a:avLst/>
          </a:prstGeom>
        </p:spPr>
        <p:txBody>
          <a:bodyPr wrap="square">
            <a:spAutoFit/>
          </a:bodyPr>
          <a:lstStyle/>
          <a:p>
            <a:pPr defTabSz="822960">
              <a:defRPr/>
            </a:pPr>
            <a:r>
              <a:rPr lang="en-GB" sz="2000" b="1" dirty="0">
                <a:solidFill>
                  <a:srgbClr val="002060"/>
                </a:solidFill>
                <a:latin typeface="Arial"/>
              </a:rPr>
              <a:t>Increasing international collaboration as a prerequisite for success:</a:t>
            </a:r>
            <a:br>
              <a:rPr lang="en-GB" sz="2000" b="1" dirty="0">
                <a:solidFill>
                  <a:srgbClr val="002060"/>
                </a:solidFill>
                <a:latin typeface="Arial"/>
              </a:rPr>
            </a:br>
            <a:r>
              <a:rPr lang="en-GB" sz="2000" b="1" dirty="0">
                <a:solidFill>
                  <a:srgbClr val="002060"/>
                </a:solidFill>
                <a:latin typeface="Arial"/>
                <a:sym typeface="Wingdings" panose="05000000000000000000" pitchFamily="2" charset="2"/>
              </a:rPr>
              <a:t></a:t>
            </a:r>
            <a:r>
              <a:rPr lang="en-GB" sz="2000" dirty="0">
                <a:solidFill>
                  <a:srgbClr val="002060"/>
                </a:solidFill>
                <a:latin typeface="Arial"/>
              </a:rPr>
              <a:t>links with </a:t>
            </a:r>
            <a:r>
              <a:rPr lang="en-GB" sz="2000" b="1" dirty="0">
                <a:solidFill>
                  <a:srgbClr val="002060"/>
                </a:solidFill>
                <a:latin typeface="Arial"/>
              </a:rPr>
              <a:t>science, research &amp; development </a:t>
            </a:r>
            <a:r>
              <a:rPr lang="en-GB" sz="2000" dirty="0">
                <a:solidFill>
                  <a:srgbClr val="002060"/>
                </a:solidFill>
                <a:latin typeface="Arial"/>
              </a:rPr>
              <a:t>and </a:t>
            </a:r>
            <a:r>
              <a:rPr lang="en-GB" sz="2000" b="1" dirty="0">
                <a:solidFill>
                  <a:srgbClr val="002060"/>
                </a:solidFill>
                <a:latin typeface="Arial"/>
              </a:rPr>
              <a:t>high-tech industry </a:t>
            </a:r>
            <a:r>
              <a:rPr lang="en-GB" sz="2000" dirty="0">
                <a:solidFill>
                  <a:srgbClr val="002060"/>
                </a:solidFill>
                <a:latin typeface="Arial"/>
              </a:rPr>
              <a:t>will be essential to further advance and prepare the implementation of </a:t>
            </a:r>
            <a:r>
              <a:rPr lang="en-GB" sz="2000" dirty="0">
                <a:solidFill>
                  <a:srgbClr val="FFFFFF"/>
                </a:solidFill>
                <a:latin typeface="Arial"/>
              </a:rPr>
              <a:t>FCC</a:t>
            </a:r>
            <a:endParaRPr lang="en-US" sz="2000" dirty="0">
              <a:solidFill>
                <a:srgbClr val="FFFFFF"/>
              </a:solidFill>
              <a:latin typeface="Arial"/>
            </a:endParaRPr>
          </a:p>
        </p:txBody>
      </p:sp>
      <p:sp>
        <p:nvSpPr>
          <p:cNvPr id="20" name="TextBox 19">
            <a:extLst>
              <a:ext uri="{FF2B5EF4-FFF2-40B4-BE49-F238E27FC236}">
                <a16:creationId xmlns:a16="http://schemas.microsoft.com/office/drawing/2014/main" id="{B026B52A-F155-5550-3E01-BE13CF6CD167}"/>
              </a:ext>
            </a:extLst>
          </p:cNvPr>
          <p:cNvSpPr txBox="1"/>
          <p:nvPr/>
        </p:nvSpPr>
        <p:spPr>
          <a:xfrm>
            <a:off x="264943" y="5322469"/>
            <a:ext cx="5118819" cy="1477328"/>
          </a:xfrm>
          <a:prstGeom prst="rect">
            <a:avLst/>
          </a:prstGeom>
          <a:noFill/>
        </p:spPr>
        <p:txBody>
          <a:bodyPr wrap="square" rtlCol="0">
            <a:spAutoFit/>
          </a:bodyPr>
          <a:lstStyle/>
          <a:p>
            <a:pPr defTabSz="822960">
              <a:defRPr/>
            </a:pPr>
            <a:r>
              <a:rPr lang="en-CH" b="1" dirty="0">
                <a:solidFill>
                  <a:srgbClr val="002060"/>
                </a:solidFill>
                <a:latin typeface="Arial"/>
              </a:rPr>
              <a:t>FCC Feasibility Study: </a:t>
            </a:r>
          </a:p>
          <a:p>
            <a:pPr defTabSz="822960">
              <a:defRPr/>
            </a:pPr>
            <a:r>
              <a:rPr lang="fr-FR" dirty="0">
                <a:solidFill>
                  <a:srgbClr val="002060"/>
                </a:solidFill>
                <a:latin typeface="Arial"/>
              </a:rPr>
              <a:t>Aim </a:t>
            </a:r>
            <a:r>
              <a:rPr lang="fr-FR" dirty="0" err="1">
                <a:solidFill>
                  <a:srgbClr val="002060"/>
                </a:solidFill>
                <a:latin typeface="Arial"/>
              </a:rPr>
              <a:t>is</a:t>
            </a:r>
            <a:r>
              <a:rPr lang="fr-FR" dirty="0">
                <a:solidFill>
                  <a:srgbClr val="002060"/>
                </a:solidFill>
                <a:latin typeface="Arial"/>
              </a:rPr>
              <a:t> to </a:t>
            </a:r>
            <a:r>
              <a:rPr lang="fr-FR" dirty="0" err="1">
                <a:solidFill>
                  <a:srgbClr val="002060"/>
                </a:solidFill>
                <a:latin typeface="Arial"/>
              </a:rPr>
              <a:t>increase</a:t>
            </a:r>
            <a:r>
              <a:rPr lang="fr-FR" dirty="0">
                <a:solidFill>
                  <a:srgbClr val="002060"/>
                </a:solidFill>
                <a:latin typeface="Arial"/>
              </a:rPr>
              <a:t> </a:t>
            </a:r>
            <a:r>
              <a:rPr lang="fr-FR" dirty="0" err="1">
                <a:solidFill>
                  <a:srgbClr val="002060"/>
                </a:solidFill>
                <a:latin typeface="Arial"/>
              </a:rPr>
              <a:t>further</a:t>
            </a:r>
            <a:r>
              <a:rPr lang="fr-FR" dirty="0">
                <a:solidFill>
                  <a:srgbClr val="002060"/>
                </a:solidFill>
                <a:latin typeface="Arial"/>
              </a:rPr>
              <a:t> the collaboration,</a:t>
            </a:r>
          </a:p>
          <a:p>
            <a:pPr defTabSz="822960">
              <a:defRPr/>
            </a:pPr>
            <a:r>
              <a:rPr lang="fr-FR" dirty="0">
                <a:solidFill>
                  <a:srgbClr val="002060"/>
                </a:solidFill>
                <a:latin typeface="Arial"/>
              </a:rPr>
              <a:t>on all aspects, in </a:t>
            </a:r>
            <a:r>
              <a:rPr lang="fr-FR" dirty="0" err="1">
                <a:solidFill>
                  <a:srgbClr val="002060"/>
                </a:solidFill>
                <a:latin typeface="Arial"/>
              </a:rPr>
              <a:t>particular</a:t>
            </a:r>
            <a:r>
              <a:rPr lang="fr-FR" dirty="0">
                <a:solidFill>
                  <a:srgbClr val="002060"/>
                </a:solidFill>
                <a:latin typeface="Arial"/>
              </a:rPr>
              <a:t> on</a:t>
            </a:r>
          </a:p>
          <a:p>
            <a:pPr defTabSz="822960">
              <a:defRPr/>
            </a:pPr>
            <a:r>
              <a:rPr lang="fr-FR" dirty="0">
                <a:solidFill>
                  <a:srgbClr val="002060"/>
                </a:solidFill>
                <a:latin typeface="Arial"/>
              </a:rPr>
              <a:t>Accelerator and </a:t>
            </a:r>
            <a:r>
              <a:rPr lang="fr-FR" dirty="0" err="1">
                <a:solidFill>
                  <a:srgbClr val="002060"/>
                </a:solidFill>
                <a:latin typeface="Arial"/>
              </a:rPr>
              <a:t>Particle</a:t>
            </a:r>
            <a:r>
              <a:rPr lang="fr-FR" dirty="0">
                <a:solidFill>
                  <a:srgbClr val="002060"/>
                </a:solidFill>
                <a:latin typeface="Arial"/>
              </a:rPr>
              <a:t>/</a:t>
            </a:r>
            <a:r>
              <a:rPr lang="fr-FR" dirty="0" err="1">
                <a:solidFill>
                  <a:srgbClr val="002060"/>
                </a:solidFill>
                <a:latin typeface="Arial"/>
              </a:rPr>
              <a:t>Experiments</a:t>
            </a:r>
            <a:r>
              <a:rPr lang="fr-FR" dirty="0">
                <a:solidFill>
                  <a:srgbClr val="002060"/>
                </a:solidFill>
                <a:latin typeface="Arial"/>
              </a:rPr>
              <a:t>/Detectors </a:t>
            </a:r>
          </a:p>
          <a:p>
            <a:pPr defTabSz="822960">
              <a:defRPr/>
            </a:pPr>
            <a:r>
              <a:rPr lang="fr-FR" dirty="0">
                <a:solidFill>
                  <a:prstClr val="white"/>
                </a:solidFill>
                <a:latin typeface="Arial"/>
              </a:rPr>
              <a:t>			</a:t>
            </a:r>
            <a:endParaRPr lang="fr-FR" b="1" dirty="0">
              <a:solidFill>
                <a:srgbClr val="FFFF00"/>
              </a:solidFill>
              <a:latin typeface="Arial"/>
            </a:endParaRPr>
          </a:p>
        </p:txBody>
      </p:sp>
    </p:spTree>
    <p:extLst>
      <p:ext uri="{BB962C8B-B14F-4D97-AF65-F5344CB8AC3E}">
        <p14:creationId xmlns:p14="http://schemas.microsoft.com/office/powerpoint/2010/main" val="278650835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0"/>
          </p:nvPr>
        </p:nvSpPr>
        <p:spPr>
          <a:xfrm>
            <a:off x="11660400" y="69891"/>
            <a:ext cx="385972" cy="226761"/>
          </a:xfrm>
        </p:spPr>
        <p:txBody>
          <a:bodyPr wrap="none" anchor="ctr">
            <a:normAutofit fontScale="85000" lnSpcReduction="20000"/>
          </a:bodyPr>
          <a:lstStyle/>
          <a:p>
            <a:pPr defTabSz="914303">
              <a:spcAft>
                <a:spcPts val="300"/>
              </a:spcAft>
            </a:pPr>
            <a:fld id="{88A1DFE4-5FC5-43BD-BB7E-75EAD82B965F}" type="slidenum">
              <a:rPr lang="en-US">
                <a:solidFill>
                  <a:srgbClr val="FFFFFF"/>
                </a:solidFill>
                <a:latin typeface="Arial"/>
              </a:rPr>
              <a:pPr defTabSz="914303">
                <a:spcAft>
                  <a:spcPts val="300"/>
                </a:spcAft>
              </a:pPr>
              <a:t>54</a:t>
            </a:fld>
            <a:endParaRPr lang="en-US">
              <a:solidFill>
                <a:srgbClr val="FFFFFF"/>
              </a:solidFill>
              <a:latin typeface="Arial"/>
            </a:endParaRPr>
          </a:p>
        </p:txBody>
      </p:sp>
      <p:sp>
        <p:nvSpPr>
          <p:cNvPr id="6" name="TextBox 5">
            <a:extLst>
              <a:ext uri="{FF2B5EF4-FFF2-40B4-BE49-F238E27FC236}">
                <a16:creationId xmlns:a16="http://schemas.microsoft.com/office/drawing/2014/main" id="{74B96682-1E65-CF12-AAFB-4EB801A5D2B1}"/>
              </a:ext>
            </a:extLst>
          </p:cNvPr>
          <p:cNvSpPr txBox="1"/>
          <p:nvPr/>
        </p:nvSpPr>
        <p:spPr>
          <a:xfrm>
            <a:off x="0" y="0"/>
            <a:ext cx="12192000" cy="646331"/>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 FCC Week 2024 - San Francisco – 10 to 14 June  </a:t>
            </a:r>
            <a:endParaRPr lang="en-GB" dirty="0"/>
          </a:p>
        </p:txBody>
      </p:sp>
      <p:pic>
        <p:nvPicPr>
          <p:cNvPr id="7" name="Picture 6" descr="A white text on a black background&#10;&#10;Description automatically generated">
            <a:extLst>
              <a:ext uri="{FF2B5EF4-FFF2-40B4-BE49-F238E27FC236}">
                <a16:creationId xmlns:a16="http://schemas.microsoft.com/office/drawing/2014/main" id="{E1DB71E9-A27B-B933-D447-F674EEA6D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08" y="73125"/>
            <a:ext cx="1479249" cy="500081"/>
          </a:xfrm>
          <a:prstGeom prst="rect">
            <a:avLst/>
          </a:prstGeom>
        </p:spPr>
      </p:pic>
      <p:sp>
        <p:nvSpPr>
          <p:cNvPr id="10" name="TextBox 9">
            <a:extLst>
              <a:ext uri="{FF2B5EF4-FFF2-40B4-BE49-F238E27FC236}">
                <a16:creationId xmlns:a16="http://schemas.microsoft.com/office/drawing/2014/main" id="{427C2240-BEAA-AF24-4681-C5A312B3720C}"/>
              </a:ext>
            </a:extLst>
          </p:cNvPr>
          <p:cNvSpPr txBox="1"/>
          <p:nvPr/>
        </p:nvSpPr>
        <p:spPr>
          <a:xfrm>
            <a:off x="0" y="5665738"/>
            <a:ext cx="12192000" cy="1200329"/>
          </a:xfrm>
          <a:prstGeom prst="rect">
            <a:avLst/>
          </a:prstGeom>
          <a:solidFill>
            <a:schemeClr val="tx1">
              <a:lumMod val="90000"/>
              <a:lumOff val="10000"/>
            </a:schemeClr>
          </a:solidFill>
        </p:spPr>
        <p:txBody>
          <a:bodyPr wrap="square" rtlCol="0">
            <a:spAutoFit/>
          </a:bodyPr>
          <a:lstStyle/>
          <a:p>
            <a:pPr>
              <a:defRPr/>
            </a:pPr>
            <a:endParaRPr lang="en-GB" sz="3600" b="1" kern="0" dirty="0">
              <a:solidFill>
                <a:srgbClr val="FFFF00"/>
              </a:solidFill>
              <a:latin typeface="Calibri" panose="020F0502020204030204"/>
            </a:endParaRPr>
          </a:p>
          <a:p>
            <a:pPr>
              <a:defRPr/>
            </a:pPr>
            <a:endParaRPr lang="en-GB" sz="3600" b="1" kern="0" dirty="0">
              <a:solidFill>
                <a:srgbClr val="FFFF00"/>
              </a:solidFill>
              <a:latin typeface="Calibri" panose="020F0502020204030204"/>
            </a:endParaRPr>
          </a:p>
        </p:txBody>
      </p:sp>
      <p:pic>
        <p:nvPicPr>
          <p:cNvPr id="11" name="Picture 10" descr="A group of people standing in front of a screen&#10;&#10;Description automatically generated">
            <a:extLst>
              <a:ext uri="{FF2B5EF4-FFF2-40B4-BE49-F238E27FC236}">
                <a16:creationId xmlns:a16="http://schemas.microsoft.com/office/drawing/2014/main" id="{B41D742D-9F8A-4304-31F0-CD4187FF07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3083"/>
            <a:ext cx="12192000" cy="5268318"/>
          </a:xfrm>
          <a:prstGeom prst="rect">
            <a:avLst/>
          </a:prstGeom>
        </p:spPr>
      </p:pic>
      <p:sp>
        <p:nvSpPr>
          <p:cNvPr id="12" name="TextBox 11">
            <a:extLst>
              <a:ext uri="{FF2B5EF4-FFF2-40B4-BE49-F238E27FC236}">
                <a16:creationId xmlns:a16="http://schemas.microsoft.com/office/drawing/2014/main" id="{04FBC6F3-1C00-FE68-A69A-D3D17476CAD2}"/>
              </a:ext>
            </a:extLst>
          </p:cNvPr>
          <p:cNvSpPr txBox="1"/>
          <p:nvPr/>
        </p:nvSpPr>
        <p:spPr>
          <a:xfrm>
            <a:off x="23999" y="5916021"/>
            <a:ext cx="12144001" cy="954107"/>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914303"/>
            <a:r>
              <a:rPr lang="fr-CH" sz="2800" dirty="0">
                <a:solidFill>
                  <a:srgbClr val="0F124A"/>
                </a:solidFill>
                <a:latin typeface="Arial"/>
              </a:rPr>
              <a:t>449 participants, </a:t>
            </a:r>
            <a:r>
              <a:rPr kumimoji="0" lang="fr-CH" sz="2800" b="0" i="0" u="none" strike="noStrike" kern="0" cap="none" spc="0" normalizeH="0" baseline="0" noProof="0" dirty="0">
                <a:ln>
                  <a:noFill/>
                </a:ln>
                <a:solidFill>
                  <a:srgbClr val="0F124A"/>
                </a:solidFill>
                <a:effectLst/>
                <a:uLnTx/>
                <a:uFillTx/>
                <a:latin typeface="Arial"/>
                <a:ea typeface="+mn-ea"/>
                <a:cs typeface="+mn-cs"/>
              </a:rPr>
              <a:t>50 public sessions, 216 oral </a:t>
            </a:r>
            <a:r>
              <a:rPr kumimoji="0" lang="fr-CH" sz="2800" b="0" i="0" u="none" strike="noStrike" kern="0" cap="none" spc="0" normalizeH="0" baseline="0" noProof="0" dirty="0" err="1">
                <a:ln>
                  <a:noFill/>
                </a:ln>
                <a:solidFill>
                  <a:srgbClr val="0F124A"/>
                </a:solidFill>
                <a:effectLst/>
                <a:uLnTx/>
                <a:uFillTx/>
                <a:latin typeface="Arial"/>
                <a:ea typeface="+mn-ea"/>
                <a:cs typeface="+mn-cs"/>
              </a:rPr>
              <a:t>presentations</a:t>
            </a:r>
            <a:r>
              <a:rPr kumimoji="0" lang="fr-CH" sz="2800" b="0" i="0" u="none" strike="noStrike" kern="0" cap="none" spc="0" normalizeH="0" baseline="0" noProof="0" dirty="0">
                <a:ln>
                  <a:noFill/>
                </a:ln>
                <a:solidFill>
                  <a:srgbClr val="0F124A"/>
                </a:solidFill>
                <a:effectLst/>
                <a:uLnTx/>
                <a:uFillTx/>
                <a:latin typeface="Arial"/>
                <a:ea typeface="+mn-ea"/>
                <a:cs typeface="+mn-cs"/>
              </a:rPr>
              <a:t>, 32 posters</a:t>
            </a:r>
            <a:endParaRPr kumimoji="0" lang="en-GB" sz="2800" b="0" i="0" u="none" strike="noStrike" kern="0" cap="none" spc="0" normalizeH="0" baseline="0" noProof="0" dirty="0">
              <a:ln>
                <a:noFill/>
              </a:ln>
              <a:solidFill>
                <a:srgbClr val="0F124A"/>
              </a:solidFill>
              <a:effectLst/>
              <a:uLnTx/>
              <a:uFillTx/>
              <a:latin typeface="Arial"/>
              <a:ea typeface="+mn-ea"/>
              <a:cs typeface="+mn-cs"/>
            </a:endParaRPr>
          </a:p>
          <a:p>
            <a:pPr algn="ctr" defTabSz="914303"/>
            <a:r>
              <a:rPr lang="en-GB" sz="2800" dirty="0">
                <a:solidFill>
                  <a:srgbClr val="0F124A"/>
                </a:solidFill>
                <a:latin typeface="Arial"/>
              </a:rPr>
              <a:t>US efforts getting organized, towards completing the FS by March 2025</a:t>
            </a:r>
            <a:endParaRPr lang="fr-CH" sz="2800" dirty="0">
              <a:solidFill>
                <a:srgbClr val="0F124A"/>
              </a:solidFill>
              <a:latin typeface="Arial"/>
            </a:endParaRPr>
          </a:p>
        </p:txBody>
      </p:sp>
    </p:spTree>
    <p:extLst>
      <p:ext uri="{BB962C8B-B14F-4D97-AF65-F5344CB8AC3E}">
        <p14:creationId xmlns:p14="http://schemas.microsoft.com/office/powerpoint/2010/main" val="1301733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Progress on international collaboration</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7328985" y="794360"/>
            <a:ext cx="4695810" cy="4297267"/>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marL="0" marR="0" lvl="0" indent="0" algn="l" defTabSz="914303" rtl="0" eaLnBrk="1" fontAlgn="auto" latinLnBrk="0" hangingPunct="1">
              <a:lnSpc>
                <a:spcPct val="100000"/>
              </a:lnSpc>
              <a:spcBef>
                <a:spcPts val="600"/>
              </a:spcBef>
              <a:spcAft>
                <a:spcPts val="600"/>
              </a:spcAft>
              <a:buClrTx/>
              <a:buSzTx/>
              <a:buFontTx/>
              <a:buNone/>
              <a:tabLst/>
              <a:defRPr/>
            </a:pPr>
            <a:r>
              <a:rPr kumimoji="0" lang="en-GB" sz="2100" b="0"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26 April 2024</a:t>
            </a:r>
          </a:p>
          <a:p>
            <a:pPr marL="0" marR="0" lvl="0" indent="0" algn="l" defTabSz="914303" rtl="0" eaLnBrk="1" fontAlgn="auto" latinLnBrk="0" hangingPunct="1">
              <a:lnSpc>
                <a:spcPct val="100000"/>
              </a:lnSpc>
              <a:spcBef>
                <a:spcPts val="600"/>
              </a:spcBef>
              <a:spcAft>
                <a:spcPts val="600"/>
              </a:spcAft>
              <a:buClrTx/>
              <a:buSzTx/>
              <a:buFontTx/>
              <a:buNone/>
              <a:tabLst/>
              <a:defRPr/>
            </a:pPr>
            <a:r>
              <a:rPr kumimoji="0" lang="en-GB" sz="2100" b="0"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White House Office of Science and Technology Policy Principal Deputy U.S. Chief Technology Officer Deirdre Mulligan signed for the United States while Director-General Fabiola Gianotti signed for CERN.</a:t>
            </a:r>
            <a:endParaRPr kumimoji="0" lang="en-US" sz="2100" b="0"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50000"/>
              </a:lnSpc>
              <a:spcBef>
                <a:spcPts val="600"/>
              </a:spcBef>
              <a:spcAft>
                <a:spcPts val="600"/>
              </a:spcAft>
              <a:buClrTx/>
              <a:buSzTx/>
              <a:buFontTx/>
              <a:buNone/>
              <a:tabLst/>
              <a:defRPr/>
            </a:pPr>
            <a:r>
              <a:rPr kumimoji="0" lang="en-US" sz="21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 </a:t>
            </a:r>
          </a:p>
          <a:p>
            <a:pPr marL="0" marR="0" lvl="0" indent="0" algn="l" defTabSz="914303" rtl="0" eaLnBrk="1" fontAlgn="auto" latinLnBrk="0" hangingPunct="1">
              <a:lnSpc>
                <a:spcPct val="150000"/>
              </a:lnSpc>
              <a:spcBef>
                <a:spcPts val="600"/>
              </a:spcBef>
              <a:spcAft>
                <a:spcPts val="0"/>
              </a:spcAft>
              <a:buClrTx/>
              <a:buSzTx/>
              <a:buFontTx/>
              <a:buNone/>
              <a:tabLst/>
              <a:defRPr/>
            </a:pPr>
            <a:endParaRPr kumimoji="0" lang="en-US" sz="21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50000"/>
              </a:lnSpc>
              <a:spcBef>
                <a:spcPts val="600"/>
              </a:spcBef>
              <a:spcAft>
                <a:spcPts val="0"/>
              </a:spcAft>
              <a:buClrTx/>
              <a:buSzTx/>
              <a:buFontTx/>
              <a:buNone/>
              <a:tabLst/>
              <a:defRPr/>
            </a:pPr>
            <a:endParaRPr kumimoji="0" lang="en-GB" sz="21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endParaRPr>
          </a:p>
        </p:txBody>
      </p:sp>
      <p:pic>
        <p:nvPicPr>
          <p:cNvPr id="5" name="Picture 4">
            <a:extLst>
              <a:ext uri="{FF2B5EF4-FFF2-40B4-BE49-F238E27FC236}">
                <a16:creationId xmlns:a16="http://schemas.microsoft.com/office/drawing/2014/main" id="{51319624-2EB5-2F07-91A9-57D5E5861366}"/>
              </a:ext>
            </a:extLst>
          </p:cNvPr>
          <p:cNvPicPr>
            <a:picLocks noChangeAspect="1"/>
          </p:cNvPicPr>
          <p:nvPr/>
        </p:nvPicPr>
        <p:blipFill rotWithShape="1">
          <a:blip r:embed="rId4"/>
          <a:srcRect l="56121" t="51974" r="5193" b="1"/>
          <a:stretch/>
        </p:blipFill>
        <p:spPr>
          <a:xfrm>
            <a:off x="7206280" y="3360952"/>
            <a:ext cx="4985720" cy="3497048"/>
          </a:xfrm>
          <a:prstGeom prst="rect">
            <a:avLst/>
          </a:prstGeom>
          <a:noFill/>
        </p:spPr>
      </p:pic>
      <p:pic>
        <p:nvPicPr>
          <p:cNvPr id="6" name="Picture 5">
            <a:extLst>
              <a:ext uri="{FF2B5EF4-FFF2-40B4-BE49-F238E27FC236}">
                <a16:creationId xmlns:a16="http://schemas.microsoft.com/office/drawing/2014/main" id="{72431F81-5B0E-A32A-64D0-E11D2EC14162}"/>
              </a:ext>
            </a:extLst>
          </p:cNvPr>
          <p:cNvPicPr>
            <a:picLocks noChangeAspect="1"/>
          </p:cNvPicPr>
          <p:nvPr/>
        </p:nvPicPr>
        <p:blipFill rotWithShape="1">
          <a:blip r:embed="rId5"/>
          <a:srcRect l="8938" t="39697" r="-3" b="-3"/>
          <a:stretch/>
        </p:blipFill>
        <p:spPr>
          <a:xfrm>
            <a:off x="1769" y="778095"/>
            <a:ext cx="7111681" cy="2107526"/>
          </a:xfrm>
          <a:prstGeom prst="rect">
            <a:avLst/>
          </a:prstGeom>
          <a:noFill/>
        </p:spPr>
      </p:pic>
      <p:pic>
        <p:nvPicPr>
          <p:cNvPr id="8" name="Picture 7">
            <a:extLst>
              <a:ext uri="{FF2B5EF4-FFF2-40B4-BE49-F238E27FC236}">
                <a16:creationId xmlns:a16="http://schemas.microsoft.com/office/drawing/2014/main" id="{514A9D7C-5FD1-FF48-0D4C-226EEF24490C}"/>
              </a:ext>
            </a:extLst>
          </p:cNvPr>
          <p:cNvPicPr>
            <a:picLocks noChangeAspect="1"/>
          </p:cNvPicPr>
          <p:nvPr/>
        </p:nvPicPr>
        <p:blipFill>
          <a:blip r:embed="rId6"/>
          <a:stretch>
            <a:fillRect/>
          </a:stretch>
        </p:blipFill>
        <p:spPr>
          <a:xfrm>
            <a:off x="11929" y="2893411"/>
            <a:ext cx="7091361" cy="3985792"/>
          </a:xfrm>
          <a:prstGeom prst="rect">
            <a:avLst/>
          </a:prstGeom>
          <a:ln>
            <a:solidFill>
              <a:schemeClr val="accent1"/>
            </a:solidFill>
          </a:ln>
        </p:spPr>
      </p:pic>
      <p:sp>
        <p:nvSpPr>
          <p:cNvPr id="7" name="Rectangle 6">
            <a:extLst>
              <a:ext uri="{FF2B5EF4-FFF2-40B4-BE49-F238E27FC236}">
                <a16:creationId xmlns:a16="http://schemas.microsoft.com/office/drawing/2014/main" id="{C86D1FF6-5504-0F09-2C8F-00505556D625}"/>
              </a:ext>
            </a:extLst>
          </p:cNvPr>
          <p:cNvSpPr/>
          <p:nvPr/>
        </p:nvSpPr>
        <p:spPr>
          <a:xfrm>
            <a:off x="11929" y="6079905"/>
            <a:ext cx="6948167" cy="778095"/>
          </a:xfrm>
          <a:prstGeom prst="rect">
            <a:avLst/>
          </a:prstGeom>
          <a:noFill/>
          <a:ln w="38100">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02701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9525"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dirty="0"/>
              <a:t>                      EU Competitiveness Report   </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715841F0-E9F6-7582-AD34-53BF02DB0865}"/>
              </a:ext>
            </a:extLst>
          </p:cNvPr>
          <p:cNvSpPr txBox="1"/>
          <p:nvPr/>
        </p:nvSpPr>
        <p:spPr>
          <a:xfrm>
            <a:off x="7219950" y="1035506"/>
            <a:ext cx="4886325" cy="498598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srgbClr val="0F124A"/>
                </a:solidFill>
                <a:effectLst/>
                <a:uLnTx/>
                <a:uFillTx/>
                <a:latin typeface="Arial"/>
                <a:ea typeface="+mn-ea"/>
                <a:cs typeface="+mn-cs"/>
              </a:rPr>
              <a:t>“</a:t>
            </a:r>
            <a:r>
              <a:rPr kumimoji="0" lang="en-GB" sz="2000" b="1" i="1" u="none" strike="noStrike" kern="1200" cap="none" spc="0" normalizeH="0" baseline="0" noProof="0" dirty="0">
                <a:ln>
                  <a:noFill/>
                </a:ln>
                <a:solidFill>
                  <a:srgbClr val="0F124A"/>
                </a:solidFill>
                <a:effectLst/>
                <a:uLnTx/>
                <a:uFillTx/>
                <a:latin typeface="Arial"/>
                <a:ea typeface="+mn-ea"/>
                <a:cs typeface="+mn-cs"/>
              </a:rPr>
              <a:t>One of CERN’s most promising current projects, with significant scientific potential, is the construction of the Future Circular Collider (FCC): a 90-km ring designed initially for an electron collider and later for a hadron collider.</a:t>
            </a:r>
            <a:r>
              <a:rPr kumimoji="0" lang="en-GB" sz="2000" b="0" i="1" u="none" strike="noStrike" kern="1200" cap="none" spc="0" normalizeH="0" baseline="0" noProof="0" dirty="0">
                <a:ln>
                  <a:noFill/>
                </a:ln>
                <a:solidFill>
                  <a:srgbClr val="0F124A"/>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i="1"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rgbClr val="0F124A"/>
                </a:solidFill>
                <a:effectLst/>
                <a:uLnTx/>
                <a:uFillTx/>
                <a:latin typeface="Arial"/>
                <a:ea typeface="+mn-ea"/>
                <a:cs typeface="+mn-cs"/>
              </a:rPr>
              <a:t>Refinancing CERN and ensuring its continued global leadership in frontier research should be regarded as a top EU priority</a:t>
            </a:r>
            <a:r>
              <a:rPr kumimoji="0" lang="en-GB" b="0" i="1" u="none" strike="noStrike" kern="1200" cap="none" spc="0" normalizeH="0" baseline="0" noProof="0" dirty="0">
                <a:ln>
                  <a:noFill/>
                </a:ln>
                <a:solidFill>
                  <a:srgbClr val="0F124A"/>
                </a:solidFill>
                <a:effectLst/>
                <a:uLnTx/>
                <a:uFillTx/>
                <a:latin typeface="Arial"/>
                <a:ea typeface="+mn-ea"/>
                <a:cs typeface="+mn-cs"/>
              </a:rPr>
              <a:t>, </a:t>
            </a:r>
            <a:r>
              <a:rPr kumimoji="0" lang="en-GB" sz="2000" b="0" i="1" u="none" strike="noStrike" kern="1200" cap="none" spc="0" normalizeH="0" baseline="0" noProof="0" dirty="0">
                <a:ln>
                  <a:noFill/>
                </a:ln>
                <a:solidFill>
                  <a:srgbClr val="0F124A"/>
                </a:solidFill>
                <a:effectLst/>
                <a:uLnTx/>
                <a:uFillTx/>
                <a:latin typeface="Arial"/>
                <a:ea typeface="+mn-ea"/>
                <a:cs typeface="+mn-cs"/>
              </a:rPr>
              <a:t>given the objective of maintaining European prominence in this critical area of fundamental research, which is expected to generate significant business spillovers in the coming years.”</a:t>
            </a:r>
          </a:p>
        </p:txBody>
      </p:sp>
      <p:sp>
        <p:nvSpPr>
          <p:cNvPr id="8" name="TextBox 7">
            <a:extLst>
              <a:ext uri="{FF2B5EF4-FFF2-40B4-BE49-F238E27FC236}">
                <a16:creationId xmlns:a16="http://schemas.microsoft.com/office/drawing/2014/main" id="{19DFF59D-D9DB-6C78-939B-848CFAD0A0AA}"/>
              </a:ext>
            </a:extLst>
          </p:cNvPr>
          <p:cNvSpPr txBox="1"/>
          <p:nvPr/>
        </p:nvSpPr>
        <p:spPr>
          <a:xfrm>
            <a:off x="493610" y="5932183"/>
            <a:ext cx="640963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hlinkClick r:id="rId3">
                  <a:extLst>
                    <a:ext uri="{A12FA001-AC4F-418D-AE19-62706E023703}">
                      <ahyp:hlinkClr xmlns:ahyp="http://schemas.microsoft.com/office/drawing/2018/hyperlinkcolor" val="tx"/>
                    </a:ext>
                  </a:extLst>
                </a:hlinkClick>
              </a:rPr>
              <a:t>https://commission.europa.eu/topics/strengthening-european-competitiveness/eu-competitiveness-looking-ahead_en</a:t>
            </a: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rPr>
              <a:t> </a:t>
            </a:r>
          </a:p>
        </p:txBody>
      </p:sp>
      <p:sp>
        <p:nvSpPr>
          <p:cNvPr id="10" name="TextBox 9">
            <a:extLst>
              <a:ext uri="{FF2B5EF4-FFF2-40B4-BE49-F238E27FC236}">
                <a16:creationId xmlns:a16="http://schemas.microsoft.com/office/drawing/2014/main" id="{59B9DFDA-2A77-EDC4-51C8-2DD4EB6C3CDA}"/>
              </a:ext>
            </a:extLst>
          </p:cNvPr>
          <p:cNvSpPr txBox="1"/>
          <p:nvPr/>
        </p:nvSpPr>
        <p:spPr>
          <a:xfrm>
            <a:off x="6903244" y="66164"/>
            <a:ext cx="520303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00"/>
                </a:solidFill>
                <a:effectLst/>
                <a:uLnTx/>
                <a:uFillTx/>
                <a:latin typeface="Arial"/>
                <a:ea typeface="+mn-ea"/>
                <a:cs typeface="+mn-cs"/>
              </a:rPr>
              <a:t>edited by Mario Draghi, and officially handed over to Ursula von der Leyen in September 2024</a:t>
            </a:r>
          </a:p>
        </p:txBody>
      </p:sp>
      <p:pic>
        <p:nvPicPr>
          <p:cNvPr id="4" name="Picture 3" descr="A person and person standing in front of a screen&#10;&#10;Description automatically generated">
            <a:extLst>
              <a:ext uri="{FF2B5EF4-FFF2-40B4-BE49-F238E27FC236}">
                <a16:creationId xmlns:a16="http://schemas.microsoft.com/office/drawing/2014/main" id="{32529D8A-FC50-93F8-C8EF-1CACF1164C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965" y="1035506"/>
            <a:ext cx="6964151" cy="4631869"/>
          </a:xfrm>
          <a:prstGeom prst="rect">
            <a:avLst/>
          </a:prstGeom>
        </p:spPr>
      </p:pic>
    </p:spTree>
    <p:extLst>
      <p:ext uri="{BB962C8B-B14F-4D97-AF65-F5344CB8AC3E}">
        <p14:creationId xmlns:p14="http://schemas.microsoft.com/office/powerpoint/2010/main" val="314693291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GB" dirty="0"/>
              <a:t>Supporting statements at CERN’s 70 anniversary</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A group of people standing on a blue stage&#10;&#10;Description automatically generated">
            <a:extLst>
              <a:ext uri="{FF2B5EF4-FFF2-40B4-BE49-F238E27FC236}">
                <a16:creationId xmlns:a16="http://schemas.microsoft.com/office/drawing/2014/main" id="{6339038C-C1EF-F970-9DD6-C8D792FDCFD0}"/>
              </a:ext>
            </a:extLst>
          </p:cNvPr>
          <p:cNvPicPr>
            <a:picLocks noChangeAspect="1"/>
          </p:cNvPicPr>
          <p:nvPr/>
        </p:nvPicPr>
        <p:blipFill>
          <a:blip r:embed="rId4">
            <a:extLst>
              <a:ext uri="{28A0092B-C50C-407E-A947-70E740481C1C}">
                <a14:useLocalDpi xmlns:a14="http://schemas.microsoft.com/office/drawing/2010/main" val="0"/>
              </a:ext>
            </a:extLst>
          </a:blip>
          <a:srcRect t="36429" b="17976"/>
          <a:stretch/>
        </p:blipFill>
        <p:spPr>
          <a:xfrm>
            <a:off x="20" y="783735"/>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Text Placeholder 4">
            <a:extLst>
              <a:ext uri="{FF2B5EF4-FFF2-40B4-BE49-F238E27FC236}">
                <a16:creationId xmlns:a16="http://schemas.microsoft.com/office/drawing/2014/main" id="{10FC928E-4EC2-E45C-669B-A92B87687C22}"/>
              </a:ext>
            </a:extLst>
          </p:cNvPr>
          <p:cNvSpPr txBox="1">
            <a:spLocks/>
          </p:cNvSpPr>
          <p:nvPr/>
        </p:nvSpPr>
        <p:spPr>
          <a:xfrm>
            <a:off x="176313" y="4356242"/>
            <a:ext cx="11978013" cy="2501747"/>
          </a:xfrm>
          <a:prstGeom prst="rect">
            <a:avLst/>
          </a:prstGeom>
        </p:spPr>
        <p:txBody>
          <a:bodyPr vert="horz" lIns="91440" tIns="45720" rIns="91440" bIns="45720" rtlCol="0" anchor="ctr">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14300" marR="0" lvl="0" defTabSz="914400" fontAlgn="auto">
              <a:lnSpc>
                <a:spcPct val="90000"/>
              </a:lnSpc>
              <a:spcBef>
                <a:spcPts val="600"/>
              </a:spcBef>
              <a:spcAft>
                <a:spcPts val="0"/>
              </a:spcAft>
              <a:buClrTx/>
              <a:buSzTx/>
              <a:tabLst/>
              <a:defRPr/>
            </a:pPr>
            <a:r>
              <a:rPr kumimoji="0" lang="en-US" sz="2000" b="0" i="1" u="none" strike="noStrike" cap="none" spc="0" normalizeH="0" baseline="0" noProof="0" dirty="0">
                <a:ln>
                  <a:noFill/>
                </a:ln>
                <a:solidFill>
                  <a:srgbClr val="0C377B"/>
                </a:solidFill>
                <a:effectLst/>
                <a:uLnTx/>
                <a:uFillTx/>
              </a:rPr>
              <a:t>“….No European country alone could have built the world’s largest particle collider. CERN has become a global hub because it rallied Europe and this is even more crucial today. </a:t>
            </a:r>
          </a:p>
          <a:p>
            <a:pPr marL="114300" marR="0" lvl="0" defTabSz="914400" fontAlgn="auto">
              <a:lnSpc>
                <a:spcPct val="90000"/>
              </a:lnSpc>
              <a:spcBef>
                <a:spcPts val="600"/>
              </a:spcBef>
              <a:spcAft>
                <a:spcPts val="0"/>
              </a:spcAft>
              <a:buClrTx/>
              <a:buSzTx/>
              <a:tabLst/>
              <a:defRPr/>
            </a:pPr>
            <a:r>
              <a:rPr kumimoji="0" lang="en-US" sz="2000" b="1" i="1" u="none" strike="noStrike" cap="none" spc="0" normalizeH="0" baseline="0" noProof="0" dirty="0">
                <a:ln>
                  <a:noFill/>
                </a:ln>
                <a:solidFill>
                  <a:srgbClr val="0C377B"/>
                </a:solidFill>
                <a:effectLst/>
                <a:uLnTx/>
                <a:uFillTx/>
              </a:rPr>
              <a:t>I am proud that we have financed the feasibility study for CERN’s Future Circular Collider (FCC). This could preserve Europe's scientific edge and could push the boundaries of human knowledge even further. </a:t>
            </a:r>
            <a:r>
              <a:rPr kumimoji="0" lang="en-US" sz="2000" b="0" i="1" u="none" strike="noStrike" cap="none" spc="0" normalizeH="0" baseline="0" noProof="0" dirty="0">
                <a:ln>
                  <a:noFill/>
                </a:ln>
                <a:solidFill>
                  <a:srgbClr val="0C377B"/>
                </a:solidFill>
                <a:effectLst/>
                <a:uLnTx/>
                <a:uFillTx/>
              </a:rPr>
              <a:t>And as the global science race is on, I want Europe to switch gears. To do so, European unity is our greatest asset. ….”</a:t>
            </a:r>
          </a:p>
          <a:p>
            <a:pPr marL="114300" lvl="0" defTabSz="914400">
              <a:lnSpc>
                <a:spcPct val="90000"/>
              </a:lnSpc>
              <a:spcBef>
                <a:spcPts val="600"/>
              </a:spcBef>
              <a:defRPr/>
            </a:pPr>
            <a:endParaRPr lang="en-US" sz="1000" i="1" dirty="0">
              <a:solidFill>
                <a:srgbClr val="0C377B"/>
              </a:solidFill>
            </a:endParaRPr>
          </a:p>
          <a:p>
            <a:pPr marL="114300" lvl="0" defTabSz="914400">
              <a:lnSpc>
                <a:spcPct val="90000"/>
              </a:lnSpc>
              <a:spcBef>
                <a:spcPts val="600"/>
              </a:spcBef>
              <a:defRPr/>
            </a:pPr>
            <a:r>
              <a:rPr lang="en-US" sz="2000" dirty="0"/>
              <a:t>Ursula von der Leyen, President </a:t>
            </a:r>
            <a:r>
              <a:rPr lang="en-US" sz="2000" b="0" u="none" strike="noStrike" dirty="0">
                <a:effectLst/>
              </a:rPr>
              <a:t>of the European Commi</a:t>
            </a:r>
            <a:r>
              <a:rPr lang="en-US" sz="2000" b="0" i="1" u="none" strike="noStrike" dirty="0">
                <a:effectLst/>
              </a:rPr>
              <a:t>ssion</a:t>
            </a:r>
            <a:endParaRPr kumimoji="0" lang="en-US" sz="2000" b="0" i="1" u="none" strike="noStrike" cap="none" spc="0" normalizeH="0" baseline="0" noProof="0" dirty="0">
              <a:ln>
                <a:noFill/>
              </a:ln>
              <a:effectLst/>
              <a:uLnTx/>
              <a:uFillTx/>
            </a:endParaRPr>
          </a:p>
        </p:txBody>
      </p:sp>
    </p:spTree>
    <p:extLst>
      <p:ext uri="{BB962C8B-B14F-4D97-AF65-F5344CB8AC3E}">
        <p14:creationId xmlns:p14="http://schemas.microsoft.com/office/powerpoint/2010/main" val="7438165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Summary from Feasibility Study</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208623" y="781032"/>
            <a:ext cx="11773827" cy="6678751"/>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US" sz="2800" dirty="0"/>
              <a:t>CERN Council launched in 2021 the feasibility study for FCC FS to provide input by 2025, required for further discussion, and in view of a potential project decision by end 2027/begin 2028.</a:t>
            </a:r>
            <a:endParaRPr lang="en-US" dirty="0"/>
          </a:p>
          <a:p>
            <a:r>
              <a:rPr lang="en-GB" sz="2800" dirty="0"/>
              <a:t>Focus on implementation scenario developed with host state authorities </a:t>
            </a:r>
          </a:p>
          <a:p>
            <a:pPr lvl="1"/>
            <a:r>
              <a:rPr lang="en-GB" sz="2400" dirty="0"/>
              <a:t>Surface site areas identified and individual </a:t>
            </a:r>
            <a:r>
              <a:rPr lang="en-GB" sz="2400" dirty="0" err="1"/>
              <a:t>landplots</a:t>
            </a:r>
            <a:r>
              <a:rPr lang="en-GB" sz="2400" dirty="0"/>
              <a:t> reserved </a:t>
            </a:r>
          </a:p>
          <a:p>
            <a:pPr lvl="1"/>
            <a:r>
              <a:rPr lang="en-US" sz="2400" dirty="0"/>
              <a:t>Electrical supply concept developed with FR and CH grid operators</a:t>
            </a:r>
            <a:endParaRPr lang="en-US" dirty="0"/>
          </a:p>
          <a:p>
            <a:pPr lvl="1"/>
            <a:r>
              <a:rPr lang="en-US" sz="2400" dirty="0"/>
              <a:t>Road and highway connections identified and designs established</a:t>
            </a:r>
          </a:p>
          <a:p>
            <a:pPr lvl="1"/>
            <a:r>
              <a:rPr lang="en-US" sz="2400" dirty="0"/>
              <a:t>Environmental initial state analysis for all surface sites completed</a:t>
            </a:r>
          </a:p>
          <a:p>
            <a:pPr lvl="1"/>
            <a:endParaRPr lang="en-US" sz="1200" dirty="0"/>
          </a:p>
          <a:p>
            <a:r>
              <a:rPr lang="en-US" sz="2800" dirty="0"/>
              <a:t>Colliders and technical infrastructures</a:t>
            </a:r>
          </a:p>
          <a:p>
            <a:pPr lvl="1"/>
            <a:r>
              <a:rPr lang="en-US" sz="2400" dirty="0"/>
              <a:t>Two collider lattice variants established, optimization ongoing</a:t>
            </a:r>
          </a:p>
          <a:p>
            <a:pPr lvl="1"/>
            <a:r>
              <a:rPr lang="en-US" sz="2400" dirty="0"/>
              <a:t>R&amp;D </a:t>
            </a:r>
            <a:r>
              <a:rPr lang="en-US" sz="2400" dirty="0" err="1"/>
              <a:t>activites</a:t>
            </a:r>
            <a:r>
              <a:rPr lang="en-US" sz="2400" dirty="0"/>
              <a:t> started on main technologies (RF for FCC-</a:t>
            </a:r>
            <a:r>
              <a:rPr lang="en-US" sz="2400" dirty="0" err="1"/>
              <a:t>ee</a:t>
            </a:r>
            <a:r>
              <a:rPr lang="en-US" sz="2400" dirty="0"/>
              <a:t>, HFM for FCC-</a:t>
            </a:r>
            <a:r>
              <a:rPr lang="en-US" sz="2400" dirty="0" err="1"/>
              <a:t>hh</a:t>
            </a:r>
            <a:r>
              <a:rPr lang="en-US" sz="2400" dirty="0"/>
              <a:t>) </a:t>
            </a:r>
          </a:p>
          <a:p>
            <a:pPr lvl="1"/>
            <a:r>
              <a:rPr lang="en-US" sz="2400" dirty="0"/>
              <a:t>Injector design optimized and implementation at CERN </a:t>
            </a:r>
            <a:r>
              <a:rPr lang="en-US" sz="2400" dirty="0" err="1"/>
              <a:t>Prevessin</a:t>
            </a:r>
            <a:r>
              <a:rPr lang="en-US" sz="2400" dirty="0"/>
              <a:t> site developed</a:t>
            </a:r>
          </a:p>
          <a:p>
            <a:pPr lvl="1"/>
            <a:r>
              <a:rPr lang="en-US" sz="2400" dirty="0"/>
              <a:t>Technical infrastructures (EL, CV) system layouts developed</a:t>
            </a:r>
          </a:p>
          <a:p>
            <a:r>
              <a:rPr lang="en-US" sz="2800" dirty="0"/>
              <a:t>Cost estimate (by FCC FS) and funding model (CERN Council and Directorate)</a:t>
            </a:r>
          </a:p>
          <a:p>
            <a:pPr marL="457200" lvl="1" indent="0">
              <a:buNone/>
            </a:pPr>
            <a:endParaRPr lang="en-US" sz="2400" dirty="0"/>
          </a:p>
        </p:txBody>
      </p:sp>
    </p:spTree>
    <p:extLst>
      <p:ext uri="{BB962C8B-B14F-4D97-AF65-F5344CB8AC3E}">
        <p14:creationId xmlns:p14="http://schemas.microsoft.com/office/powerpoint/2010/main" val="37905022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Main </a:t>
            </a:r>
            <a:r>
              <a:rPr lang="en-US" dirty="0"/>
              <a:t>G</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oals</a:t>
            </a:r>
            <a:r>
              <a:rPr lang="en-US" dirty="0"/>
              <a:t> for Coming Years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208623" y="876282"/>
            <a:ext cx="11773827" cy="5824671"/>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GB" sz="2800" dirty="0"/>
              <a:t>Upcoming milestone for FCC is the completion of the Feasibility Study by March 2025 as input for the Update of the ESPP. </a:t>
            </a:r>
          </a:p>
          <a:p>
            <a:r>
              <a:rPr lang="en-US" sz="2800" dirty="0"/>
              <a:t>The following pre-TDR phase should prepare for a possible project approval by 2027-2028 and enable the subsequent start of CE design contract: </a:t>
            </a:r>
          </a:p>
          <a:p>
            <a:pPr lvl="1"/>
            <a:r>
              <a:rPr lang="en-US" sz="2400" dirty="0"/>
              <a:t>Updated cost and schedule studies</a:t>
            </a:r>
          </a:p>
          <a:p>
            <a:pPr lvl="1"/>
            <a:r>
              <a:rPr lang="en-US" sz="2400" dirty="0"/>
              <a:t>specifications to enable CE tender design by mid 2027 </a:t>
            </a:r>
          </a:p>
          <a:p>
            <a:pPr lvl="1"/>
            <a:r>
              <a:rPr lang="en-GB" sz="2400" dirty="0"/>
              <a:t>refined input for environmental evaluation and project authorisation process</a:t>
            </a:r>
          </a:p>
          <a:p>
            <a:pPr lvl="1"/>
            <a:r>
              <a:rPr lang="en-US" sz="2400" dirty="0"/>
              <a:t>requires overall integration study and designs based on technical pre-design of accelerators, technical infrastructure and detectors</a:t>
            </a:r>
          </a:p>
          <a:p>
            <a:pPr marL="457200" lvl="1" indent="0">
              <a:buNone/>
            </a:pPr>
            <a:r>
              <a:rPr lang="en-GB" sz="1050" dirty="0"/>
              <a:t> </a:t>
            </a:r>
            <a:endParaRPr lang="en-US" sz="1100" dirty="0"/>
          </a:p>
          <a:p>
            <a:r>
              <a:rPr lang="en-US" sz="2800" dirty="0"/>
              <a:t>Possible start of CE construction would then be 2032-33: </a:t>
            </a:r>
          </a:p>
          <a:p>
            <a:pPr lvl="1"/>
            <a:r>
              <a:rPr lang="en-US" sz="2400" dirty="0"/>
              <a:t>CE groundbreaking</a:t>
            </a:r>
          </a:p>
          <a:p>
            <a:pPr lvl="1"/>
            <a:r>
              <a:rPr lang="en-US" sz="2400" dirty="0"/>
              <a:t>TDR to enable prototyping, industrialization towards component production</a:t>
            </a:r>
          </a:p>
          <a:p>
            <a:pPr marL="457200" lvl="1" indent="0">
              <a:buNone/>
            </a:pPr>
            <a:r>
              <a:rPr lang="en-US" sz="1100" dirty="0"/>
              <a:t>  </a:t>
            </a:r>
            <a:endParaRPr lang="en-US" sz="1200" dirty="0"/>
          </a:p>
          <a:p>
            <a:r>
              <a:rPr lang="en-US" sz="2800" dirty="0"/>
              <a:t>Strong international collaboration is essential for success!</a:t>
            </a:r>
          </a:p>
        </p:txBody>
      </p:sp>
    </p:spTree>
    <p:extLst>
      <p:ext uri="{BB962C8B-B14F-4D97-AF65-F5344CB8AC3E}">
        <p14:creationId xmlns:p14="http://schemas.microsoft.com/office/powerpoint/2010/main" val="14116848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A73DF6-3828-4943-B3CE-95D1DA6203D1}"/>
              </a:ext>
            </a:extLst>
          </p:cNvPr>
          <p:cNvSpPr txBox="1"/>
          <p:nvPr/>
        </p:nvSpPr>
        <p:spPr>
          <a:xfrm>
            <a:off x="108066" y="612844"/>
            <a:ext cx="12056726" cy="504753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CH"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demonstration of the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geological, technical, environmental and administrative feasibility of the tunnel and surface areas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optimisation of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placement and layout of the ring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and related infrastructure;</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pursuit,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together with the Host States, of the preparatory administrative processes required for a potential project approval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to identify and remove any showstopper; </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optimisation of the design of the colliders and their injector chains, supported by R&amp;D to develop the needed key technologies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consolidation of the </a:t>
            </a:r>
            <a:r>
              <a:rPr lang="en-GB" dirty="0">
                <a:solidFill>
                  <a:srgbClr val="0432FF"/>
                </a:solidFill>
                <a:latin typeface="Calibri" panose="020F0502020204030204"/>
              </a:rPr>
              <a:t>physics case and detector concepts </a:t>
            </a:r>
            <a:r>
              <a:rPr kumimoji="0" lang="en-GB" sz="1800" b="0"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for both colliders</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elaboration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sustainable operational model for the colliders and experiments in terms of human and financial resource needs,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environmental aspects and energy efficiency</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development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consolidated cost estimate,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the</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 funding and organisational models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needed to enable the project’s technical design completion, implementation and operation;</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identification of substantial resources from outside CERN’s budget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for the implementation of the first stage of a possible future project (tunnel and FCC-</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67587" name="TextBox 1">
            <a:extLst>
              <a:ext uri="{FF2B5EF4-FFF2-40B4-BE49-F238E27FC236}">
                <a16:creationId xmlns:a16="http://schemas.microsoft.com/office/drawing/2014/main" id="{4E0D01A0-8170-4512-86E1-F16B167E0822}"/>
              </a:ext>
            </a:extLst>
          </p:cNvPr>
          <p:cNvSpPr txBox="1">
            <a:spLocks noChangeArrowheads="1"/>
          </p:cNvSpPr>
          <p:nvPr/>
        </p:nvSpPr>
        <p:spPr bwMode="auto">
          <a:xfrm>
            <a:off x="1280582" y="5713229"/>
            <a:ext cx="9185976" cy="400110"/>
          </a:xfrm>
          <a:prstGeom prst="rect">
            <a:avLst/>
          </a:prstGeom>
          <a:solidFill>
            <a:srgbClr val="FFFF00"/>
          </a:solidFill>
          <a:ln w="9525">
            <a:solidFill>
              <a:srgbClr val="000000"/>
            </a:solid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Results will be summarised in a </a:t>
            </a:r>
            <a:r>
              <a:rPr kumimoji="0" lang="en-GB" altLang="en-GB" sz="2000" b="1" i="0" u="none" strike="noStrike" kern="1200" cap="none" spc="0" normalizeH="0" baseline="0" noProof="0" dirty="0">
                <a:ln>
                  <a:noFill/>
                </a:ln>
                <a:solidFill>
                  <a:srgbClr val="0432FF"/>
                </a:solidFill>
                <a:effectLst/>
                <a:uLnTx/>
                <a:uFillTx/>
                <a:latin typeface="Calibri" panose="020F0502020204030204"/>
                <a:ea typeface="+mn-ea"/>
                <a:cs typeface="+mn-cs"/>
                <a:sym typeface="Wingdings" panose="05000000000000000000" pitchFamily="2" charset="2"/>
              </a:rPr>
              <a:t>Feasibility Study Report </a:t>
            </a: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to be released in March 2025</a:t>
            </a:r>
            <a:endPar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itle 1">
            <a:extLst>
              <a:ext uri="{FF2B5EF4-FFF2-40B4-BE49-F238E27FC236}">
                <a16:creationId xmlns:a16="http://schemas.microsoft.com/office/drawing/2014/main" id="{A40E1BE9-F121-4013-B74E-7FB8938F1983}"/>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marR="0" lvl="0" indent="0" algn="ctr" defTabSz="457200" fontAlgn="auto">
              <a:lnSpc>
                <a:spcPct val="100000"/>
              </a:lnSpc>
              <a:spcBef>
                <a:spcPct val="0"/>
              </a:spcBef>
              <a:spcAft>
                <a:spcPts val="0"/>
              </a:spcAft>
              <a:buClrTx/>
              <a:buSzTx/>
              <a:buFontTx/>
              <a:buNone/>
              <a:tabLst/>
              <a:defRPr kumimoji="0" sz="4000" b="1" i="0" u="none" strike="noStrike" kern="0" cap="none" spc="0" normalizeH="0" baseline="0">
                <a:ln>
                  <a:noFill/>
                </a:ln>
                <a:solidFill>
                  <a:srgbClr val="FFFF00"/>
                </a:solidFill>
                <a:effectLst/>
                <a:uLnTx/>
                <a:uFillTx/>
                <a:latin typeface="Arial" panose="020B0604020202020204" pitchFamily="34" charset="0"/>
                <a:ea typeface="+mj-ea"/>
                <a:cs typeface="Arial" panose="020B0604020202020204"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a:t>
            </a:r>
            <a:r>
              <a:rPr kumimoji="0" lang="en-GB" altLang="en-GB"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 Feasibility Study (2021-2025): high-level objectives</a:t>
            </a:r>
          </a:p>
        </p:txBody>
      </p:sp>
      <p:pic>
        <p:nvPicPr>
          <p:cNvPr id="7" name="Picture 6" descr="A picture containing icon&#10;&#10;Description automatically generated">
            <a:extLst>
              <a:ext uri="{FF2B5EF4-FFF2-40B4-BE49-F238E27FC236}">
                <a16:creationId xmlns:a16="http://schemas.microsoft.com/office/drawing/2014/main" id="{0B7A4B7D-ED83-4777-ABFE-BD43BEB1B9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sp>
        <p:nvSpPr>
          <p:cNvPr id="8" name="TextBox 7">
            <a:extLst>
              <a:ext uri="{FF2B5EF4-FFF2-40B4-BE49-F238E27FC236}">
                <a16:creationId xmlns:a16="http://schemas.microsoft.com/office/drawing/2014/main" id="{CE6B651C-B92B-43B4-AF36-41AB8EB8A488}"/>
              </a:ext>
            </a:extLst>
          </p:cNvPr>
          <p:cNvSpPr txBox="1"/>
          <p:nvPr/>
        </p:nvSpPr>
        <p:spPr>
          <a:xfrm>
            <a:off x="10686472" y="5753243"/>
            <a:ext cx="14875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F. Gianotti</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2" name="Rectangle 1">
            <a:extLst>
              <a:ext uri="{FF2B5EF4-FFF2-40B4-BE49-F238E27FC236}">
                <a16:creationId xmlns:a16="http://schemas.microsoft.com/office/drawing/2014/main" id="{54B4C192-1208-8995-00E4-8BBF04F49206}"/>
              </a:ext>
            </a:extLst>
          </p:cNvPr>
          <p:cNvSpPr/>
          <p:nvPr/>
        </p:nvSpPr>
        <p:spPr>
          <a:xfrm>
            <a:off x="776375" y="6253720"/>
            <a:ext cx="2423160" cy="551234"/>
          </a:xfrm>
          <a:prstGeom prst="rect">
            <a:avLst/>
          </a:prstGeom>
          <a:solidFill>
            <a:srgbClr val="0C37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FCC Integrated Program</a:t>
            </a:r>
          </a:p>
          <a:p>
            <a:pPr algn="ctr"/>
            <a:r>
              <a:rPr lang="en-US" sz="1400" dirty="0"/>
              <a:t>IAS 2025</a:t>
            </a:r>
          </a:p>
        </p:txBody>
      </p:sp>
    </p:spTree>
    <p:extLst>
      <p:ext uri="{BB962C8B-B14F-4D97-AF65-F5344CB8AC3E}">
        <p14:creationId xmlns:p14="http://schemas.microsoft.com/office/powerpoint/2010/main" val="4358278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33" name="Google Shape;133;g302dda744ad_0_7"/>
          <p:cNvPicPr preferRelativeResize="0">
            <a:picLocks noChangeAspect="1"/>
          </p:cNvPicPr>
          <p:nvPr/>
        </p:nvPicPr>
        <p:blipFill>
          <a:blip r:embed="rId3">
            <a:alphaModFix/>
          </a:blip>
          <a:stretch>
            <a:fillRect/>
          </a:stretch>
        </p:blipFill>
        <p:spPr>
          <a:xfrm>
            <a:off x="-1297" y="693340"/>
            <a:ext cx="4366468" cy="6174990"/>
          </a:xfrm>
          <a:prstGeom prst="rect">
            <a:avLst/>
          </a:prstGeom>
          <a:noFill/>
          <a:ln>
            <a:noFill/>
          </a:ln>
        </p:spPr>
      </p:pic>
      <p:sp>
        <p:nvSpPr>
          <p:cNvPr id="128" name="Google Shape;128;g302dda744ad_0_7"/>
          <p:cNvSpPr txBox="1"/>
          <p:nvPr/>
        </p:nvSpPr>
        <p:spPr>
          <a:xfrm>
            <a:off x="4815021" y="1407610"/>
            <a:ext cx="7011166" cy="4781079"/>
          </a:xfrm>
          <a:prstGeom prst="rect">
            <a:avLst/>
          </a:prstGeom>
          <a:noFill/>
          <a:ln>
            <a:noFill/>
          </a:ln>
        </p:spPr>
        <p:txBody>
          <a:bodyPr spcFirstLastPara="1" wrap="square" lIns="35700" tIns="35700" rIns="35700" bIns="35700" anchor="ctr" anchorCtr="0">
            <a:spAutoFit/>
          </a:bodyPr>
          <a:lstStyle/>
          <a:p>
            <a:pPr marL="457200" lvl="0" indent="-311150" algn="l" rtl="0">
              <a:spcBef>
                <a:spcPts val="1800"/>
              </a:spcBef>
              <a:spcAft>
                <a:spcPts val="0"/>
              </a:spcAft>
              <a:buClr>
                <a:schemeClr val="hlink"/>
              </a:buClr>
              <a:buSzPts val="1300"/>
              <a:buChar char="●"/>
            </a:pPr>
            <a:r>
              <a:rPr lang="en-US" sz="2400" b="1" dirty="0">
                <a:solidFill>
                  <a:srgbClr val="0C377B"/>
                </a:solidFill>
                <a:latin typeface="Arial" panose="020B0604020202020204" pitchFamily="34" charset="0"/>
                <a:ea typeface="Calibri"/>
                <a:cs typeface="Arial" panose="020B0604020202020204" pitchFamily="34" charset="0"/>
                <a:sym typeface="Calibri"/>
              </a:rPr>
              <a:t>Venue</a:t>
            </a:r>
            <a:r>
              <a:rPr lang="en-US" sz="2400" dirty="0">
                <a:solidFill>
                  <a:srgbClr val="0C377B"/>
                </a:solidFill>
                <a:latin typeface="Arial" panose="020B0604020202020204" pitchFamily="34" charset="0"/>
                <a:ea typeface="Calibri"/>
                <a:cs typeface="Arial" panose="020B0604020202020204" pitchFamily="34" charset="0"/>
                <a:sym typeface="Calibri"/>
              </a:rPr>
              <a:t>:  </a:t>
            </a:r>
            <a:r>
              <a:rPr lang="en-US" sz="2400" b="1" dirty="0">
                <a:solidFill>
                  <a:srgbClr val="0C377B"/>
                </a:solidFill>
                <a:latin typeface="Arial" panose="020B0604020202020204" pitchFamily="34" charset="0"/>
                <a:ea typeface="Calibri"/>
                <a:cs typeface="Arial" panose="020B0604020202020204" pitchFamily="34" charset="0"/>
                <a:sym typeface="Calibri"/>
              </a:rPr>
              <a:t>Hofburg Palace</a:t>
            </a:r>
            <a:r>
              <a:rPr lang="en-US" sz="2400" dirty="0">
                <a:solidFill>
                  <a:srgbClr val="0C377B"/>
                </a:solidFill>
                <a:latin typeface="Arial" panose="020B0604020202020204" pitchFamily="34" charset="0"/>
                <a:ea typeface="Calibri"/>
                <a:cs typeface="Arial" panose="020B0604020202020204" pitchFamily="34" charset="0"/>
                <a:sym typeface="Calibri"/>
              </a:rPr>
              <a:t>, a historical and cultural landmark in </a:t>
            </a:r>
            <a:r>
              <a:rPr lang="en-US" sz="2400" b="1" dirty="0">
                <a:solidFill>
                  <a:srgbClr val="0C377B"/>
                </a:solidFill>
                <a:latin typeface="Arial" panose="020B0604020202020204" pitchFamily="34" charset="0"/>
                <a:ea typeface="Calibri"/>
                <a:cs typeface="Arial" panose="020B0604020202020204" pitchFamily="34" charset="0"/>
                <a:sym typeface="Calibri"/>
              </a:rPr>
              <a:t>Vienna, Austria</a:t>
            </a:r>
            <a:r>
              <a:rPr lang="en-US" sz="2400" dirty="0">
                <a:solidFill>
                  <a:srgbClr val="0C377B"/>
                </a:solidFill>
                <a:latin typeface="Arial" panose="020B0604020202020204" pitchFamily="34" charset="0"/>
                <a:ea typeface="Calibri"/>
                <a:cs typeface="Arial" panose="020B0604020202020204" pitchFamily="34" charset="0"/>
                <a:sym typeface="Calibri"/>
              </a:rPr>
              <a:t>.</a:t>
            </a:r>
            <a:endParaRPr sz="2400"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US" sz="2400" b="1" dirty="0">
                <a:solidFill>
                  <a:srgbClr val="0C377B"/>
                </a:solidFill>
                <a:latin typeface="Arial" panose="020B0604020202020204" pitchFamily="34" charset="0"/>
                <a:ea typeface="Calibri"/>
                <a:cs typeface="Arial" panose="020B0604020202020204" pitchFamily="34" charset="0"/>
                <a:sym typeface="Calibri"/>
              </a:rPr>
              <a:t>Dates</a:t>
            </a:r>
            <a:r>
              <a:rPr lang="en-US" sz="2400" dirty="0">
                <a:solidFill>
                  <a:srgbClr val="0C377B"/>
                </a:solidFill>
                <a:latin typeface="Arial" panose="020B0604020202020204" pitchFamily="34" charset="0"/>
                <a:ea typeface="Calibri"/>
                <a:cs typeface="Arial" panose="020B0604020202020204" pitchFamily="34" charset="0"/>
                <a:sym typeface="Calibri"/>
              </a:rPr>
              <a:t>: </a:t>
            </a:r>
            <a:r>
              <a:rPr lang="en-US" sz="2400" b="1" dirty="0">
                <a:solidFill>
                  <a:srgbClr val="0C377B"/>
                </a:solidFill>
                <a:latin typeface="Arial" panose="020B0604020202020204" pitchFamily="34" charset="0"/>
                <a:ea typeface="Calibri"/>
                <a:cs typeface="Arial" panose="020B0604020202020204" pitchFamily="34" charset="0"/>
                <a:sym typeface="Calibri"/>
              </a:rPr>
              <a:t>Monday 19 to Friday 23 May 2025</a:t>
            </a:r>
            <a:endParaRPr sz="2400" b="1" dirty="0">
              <a:solidFill>
                <a:srgbClr val="0C377B"/>
              </a:solidFill>
              <a:latin typeface="Arial" panose="020B0604020202020204" pitchFamily="34" charset="0"/>
              <a:ea typeface="Calibri"/>
              <a:cs typeface="Arial" panose="020B0604020202020204" pitchFamily="34" charset="0"/>
              <a:sym typeface="Calibri"/>
            </a:endParaRPr>
          </a:p>
          <a:p>
            <a:pPr marL="457200" indent="-311150">
              <a:spcBef>
                <a:spcPts val="1800"/>
              </a:spcBef>
              <a:buClr>
                <a:schemeClr val="hlink"/>
              </a:buClr>
              <a:buSzPts val="1300"/>
              <a:buFontTx/>
              <a:buChar char="●"/>
            </a:pPr>
            <a:r>
              <a:rPr lang="en-GB" sz="2400" b="1" dirty="0">
                <a:solidFill>
                  <a:srgbClr val="0C377B"/>
                </a:solidFill>
                <a:latin typeface="Arial" panose="020B0604020202020204" pitchFamily="34" charset="0"/>
                <a:ea typeface="Calibri"/>
                <a:cs typeface="Arial" panose="020B0604020202020204" pitchFamily="34" charset="0"/>
                <a:sym typeface="Calibri"/>
              </a:rPr>
              <a:t>Presentation of the Feasibility Study Report and review of its findings and opportunities for future R&amp;D projects</a:t>
            </a:r>
          </a:p>
          <a:p>
            <a:pPr marL="457200" lvl="0" indent="-311150" algn="l" rtl="0">
              <a:spcBef>
                <a:spcPts val="1800"/>
              </a:spcBef>
              <a:spcAft>
                <a:spcPts val="0"/>
              </a:spcAft>
              <a:buClr>
                <a:schemeClr val="hlink"/>
              </a:buClr>
              <a:buSzPts val="1300"/>
              <a:buChar char="●"/>
            </a:pPr>
            <a:endParaRPr lang="en-GB" sz="2400" b="1"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GB" sz="2400" b="1" dirty="0">
                <a:solidFill>
                  <a:srgbClr val="0C377B"/>
                </a:solidFill>
                <a:latin typeface="Arial" panose="020B0604020202020204" pitchFamily="34" charset="0"/>
                <a:ea typeface="Calibri"/>
                <a:cs typeface="Arial" panose="020B0604020202020204" pitchFamily="34" charset="0"/>
                <a:sym typeface="Calibri"/>
              </a:rPr>
              <a:t>Please save the date and join us in Vienna</a:t>
            </a:r>
          </a:p>
          <a:p>
            <a:pPr marL="0" marR="0" lvl="0" indent="0" algn="l" rtl="0">
              <a:lnSpc>
                <a:spcPct val="100000"/>
              </a:lnSpc>
              <a:spcBef>
                <a:spcPts val="1800"/>
              </a:spcBef>
              <a:spcAft>
                <a:spcPts val="0"/>
              </a:spcAft>
              <a:buClr>
                <a:srgbClr val="0C377B"/>
              </a:buClr>
              <a:buSzPts val="1600"/>
              <a:buFont typeface="Calibri"/>
              <a:buNone/>
            </a:pPr>
            <a:endParaRPr sz="2400" dirty="0">
              <a:solidFill>
                <a:srgbClr val="0C377B"/>
              </a:solidFill>
              <a:latin typeface="Arial" panose="020B0604020202020204" pitchFamily="34" charset="0"/>
              <a:ea typeface="Calibri"/>
              <a:cs typeface="Arial" panose="020B0604020202020204" pitchFamily="34" charset="0"/>
              <a:sym typeface="Calibri"/>
            </a:endParaRPr>
          </a:p>
        </p:txBody>
      </p:sp>
      <p:sp>
        <p:nvSpPr>
          <p:cNvPr id="129" name="Google Shape;129;g302dda744ad_0_7"/>
          <p:cNvSpPr txBox="1"/>
          <p:nvPr/>
        </p:nvSpPr>
        <p:spPr>
          <a:xfrm>
            <a:off x="4060075" y="1073636"/>
            <a:ext cx="4058560" cy="441429"/>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1600"/>
              <a:buFont typeface="Calibri"/>
              <a:buNone/>
            </a:pPr>
            <a:endParaRPr sz="2400">
              <a:latin typeface="Arial" panose="020B0604020202020204" pitchFamily="34" charset="0"/>
              <a:cs typeface="Arial" panose="020B0604020202020204" pitchFamily="34" charset="0"/>
            </a:endParaRPr>
          </a:p>
        </p:txBody>
      </p:sp>
      <p:sp>
        <p:nvSpPr>
          <p:cNvPr id="130" name="Google Shape;130;g302dda744ad_0_7"/>
          <p:cNvSpPr txBox="1"/>
          <p:nvPr/>
        </p:nvSpPr>
        <p:spPr>
          <a:xfrm>
            <a:off x="0" y="0"/>
            <a:ext cx="12192000" cy="770700"/>
          </a:xfrm>
          <a:prstGeom prst="rect">
            <a:avLst/>
          </a:prstGeom>
          <a:solidFill>
            <a:srgbClr val="0C377B"/>
          </a:solidFill>
          <a:ln>
            <a:noFill/>
          </a:ln>
        </p:spPr>
        <p:txBody>
          <a:bodyPr spcFirstLastPara="1" wrap="square" lIns="91425" tIns="0" rIns="91425" bIns="0" anchor="ctr" anchorCtr="0">
            <a:noAutofit/>
          </a:bodyPr>
          <a:lstStyle/>
          <a:p>
            <a:pPr marL="0" marR="0" lvl="0" indent="0" algn="ctr" rtl="0">
              <a:lnSpc>
                <a:spcPct val="100000"/>
              </a:lnSpc>
              <a:spcBef>
                <a:spcPts val="0"/>
              </a:spcBef>
              <a:spcAft>
                <a:spcPts val="0"/>
              </a:spcAft>
              <a:buClr>
                <a:srgbClr val="FFFF00"/>
              </a:buClr>
              <a:buSzPts val="3200"/>
              <a:buFont typeface="Calibri"/>
              <a:buNone/>
            </a:pPr>
            <a:r>
              <a:rPr lang="en-US" sz="3200" b="1" i="0" u="none" strike="noStrike" cap="none" dirty="0">
                <a:solidFill>
                  <a:srgbClr val="FFFF00"/>
                </a:solidFill>
                <a:latin typeface="Calibri"/>
                <a:ea typeface="Calibri"/>
                <a:cs typeface="Calibri"/>
                <a:sym typeface="Calibri"/>
              </a:rPr>
              <a:t>              </a:t>
            </a:r>
            <a:r>
              <a:rPr lang="en-US" sz="3200" b="1" dirty="0">
                <a:solidFill>
                  <a:srgbClr val="FFFF00"/>
                </a:solidFill>
                <a:latin typeface="Calibri"/>
                <a:ea typeface="Calibri"/>
                <a:cs typeface="Calibri"/>
                <a:sym typeface="Calibri"/>
              </a:rPr>
              <a:t>FCC Week 2025 - Vienna</a:t>
            </a:r>
            <a:endParaRPr sz="3200" b="1" i="0" u="none" strike="noStrike" cap="none" dirty="0">
              <a:solidFill>
                <a:srgbClr val="FFFF00"/>
              </a:solidFill>
              <a:latin typeface="Calibri"/>
              <a:ea typeface="Calibri"/>
              <a:cs typeface="Calibri"/>
              <a:sym typeface="Calibri"/>
            </a:endParaRPr>
          </a:p>
        </p:txBody>
      </p:sp>
      <p:pic>
        <p:nvPicPr>
          <p:cNvPr id="131" name="Google Shape;131;g302dda744ad_0_7" descr="A picture containing icon&#10;&#10;Description automatically generated"/>
          <p:cNvPicPr preferRelativeResize="0"/>
          <p:nvPr/>
        </p:nvPicPr>
        <p:blipFill rotWithShape="1">
          <a:blip r:embed="rId4">
            <a:alphaModFix/>
          </a:blip>
          <a:srcRect/>
          <a:stretch/>
        </p:blipFill>
        <p:spPr>
          <a:xfrm>
            <a:off x="11929" y="58203"/>
            <a:ext cx="1935387" cy="654292"/>
          </a:xfrm>
          <a:prstGeom prst="rect">
            <a:avLst/>
          </a:prstGeom>
          <a:noFill/>
          <a:ln>
            <a:noFill/>
          </a:ln>
        </p:spPr>
      </p:pic>
      <p:sp>
        <p:nvSpPr>
          <p:cNvPr id="132" name="Google Shape;132;g302dda744ad_0_7"/>
          <p:cNvSpPr txBox="1"/>
          <p:nvPr/>
        </p:nvSpPr>
        <p:spPr>
          <a:xfrm>
            <a:off x="278725" y="754850"/>
            <a:ext cx="3913200" cy="3339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endParaRPr sz="1700">
              <a:solidFill>
                <a:srgbClr val="0C377B"/>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9"/>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377"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FS m</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id-term review</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7" cy="654292"/>
          </a:xfrm>
          <a:prstGeom prst="rect">
            <a:avLst/>
          </a:prstGeom>
        </p:spPr>
      </p:pic>
      <p:sp>
        <p:nvSpPr>
          <p:cNvPr id="14" name="TextBox 13">
            <a:extLst>
              <a:ext uri="{FF2B5EF4-FFF2-40B4-BE49-F238E27FC236}">
                <a16:creationId xmlns:a16="http://schemas.microsoft.com/office/drawing/2014/main" id="{AF024B8A-96FD-865D-967D-59D99119879D}"/>
              </a:ext>
            </a:extLst>
          </p:cNvPr>
          <p:cNvSpPr txBox="1"/>
          <p:nvPr/>
        </p:nvSpPr>
        <p:spPr>
          <a:xfrm>
            <a:off x="437435" y="1366583"/>
            <a:ext cx="8315867" cy="1708160"/>
          </a:xfrm>
          <a:prstGeom prst="rect">
            <a:avLst/>
          </a:prstGeom>
          <a:noFill/>
        </p:spPr>
        <p:txBody>
          <a:bodyPr wrap="square">
            <a:spAutoFit/>
          </a:bodyPr>
          <a:lstStyle/>
          <a:p>
            <a:pPr marL="285744" marR="0" lvl="0" indent="-285744" algn="l" defTabSz="914377" rtl="0" eaLnBrk="1" fontAlgn="auto" latinLnBrk="0" hangingPunct="1">
              <a:lnSpc>
                <a:spcPct val="100000"/>
              </a:lnSpc>
              <a:spcBef>
                <a:spcPts val="0"/>
              </a:spcBef>
              <a:spcAft>
                <a:spcPts val="600"/>
              </a:spcAft>
              <a:buClrTx/>
              <a:buSzTx/>
              <a:buFontTx/>
              <a:buChar char="−"/>
              <a:tabLst/>
              <a:defRPr/>
            </a:pPr>
            <a:r>
              <a:rPr kumimoji="0" lang="en-US" sz="2000" b="0" i="1"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the scientific and technical results be reviewed by the FCC FS Scientific Advisory Committee, augmented by additional experts as needed;</a:t>
            </a:r>
          </a:p>
          <a:p>
            <a:pPr marL="285744" marR="0" lvl="0" indent="-285744" algn="l" defTabSz="914377" rtl="0" eaLnBrk="1" fontAlgn="auto" latinLnBrk="0" hangingPunct="1">
              <a:lnSpc>
                <a:spcPct val="100000"/>
              </a:lnSpc>
              <a:spcBef>
                <a:spcPts val="0"/>
              </a:spcBef>
              <a:spcAft>
                <a:spcPts val="600"/>
              </a:spcAft>
              <a:buClrTx/>
              <a:buSzTx/>
              <a:buFontTx/>
              <a:buChar char="−"/>
              <a:tabLst/>
              <a:defRPr/>
            </a:pPr>
            <a:r>
              <a:rPr kumimoji="0" lang="en-US" sz="2000" b="0" i="1"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the cost and financial feasibility, which will focus on the first-stage project (tunnel, technical infrastructure, FCC-</a:t>
            </a:r>
            <a:r>
              <a:rPr kumimoji="0" lang="en-US" sz="2000" b="0" i="1" u="none" strike="noStrike" kern="1200" cap="none" spc="0" normalizeH="0" baseline="0" noProof="0" dirty="0" err="1">
                <a:ln>
                  <a:noFill/>
                </a:ln>
                <a:solidFill>
                  <a:srgbClr val="0C377B"/>
                </a:solidFill>
                <a:effectLst/>
                <a:uLnTx/>
                <a:uFillTx/>
                <a:latin typeface="Calibri" panose="020F0502020204030204" pitchFamily="34" charset="0"/>
                <a:ea typeface="Calibri" panose="020F0502020204030204" pitchFamily="34" charset="0"/>
                <a:cs typeface="+mn-cs"/>
              </a:rPr>
              <a:t>ee</a:t>
            </a:r>
            <a:r>
              <a:rPr kumimoji="0" lang="en-US" sz="2000" b="0" i="1"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 machine and injectors), be reviewed by a committee including external experts, as proposed in CERN/3588;</a:t>
            </a:r>
          </a:p>
        </p:txBody>
      </p:sp>
      <p:sp>
        <p:nvSpPr>
          <p:cNvPr id="16" name="TextBox 15">
            <a:extLst>
              <a:ext uri="{FF2B5EF4-FFF2-40B4-BE49-F238E27FC236}">
                <a16:creationId xmlns:a16="http://schemas.microsoft.com/office/drawing/2014/main" id="{98090C89-275F-564E-E68C-2D062C1CAA49}"/>
              </a:ext>
            </a:extLst>
          </p:cNvPr>
          <p:cNvSpPr txBox="1"/>
          <p:nvPr/>
        </p:nvSpPr>
        <p:spPr>
          <a:xfrm>
            <a:off x="328667" y="882779"/>
            <a:ext cx="10291156" cy="461665"/>
          </a:xfrm>
          <a:prstGeom prst="rect">
            <a:avLst/>
          </a:prstGeom>
          <a:noFill/>
        </p:spPr>
        <p:txBody>
          <a:bodyPr wrap="square">
            <a:spAutoFit/>
          </a:bodyPr>
          <a:lstStyle>
            <a:defPPr>
              <a:defRPr lang="en-US"/>
            </a:defPPr>
            <a:lvl1pPr defTabSz="914303">
              <a:defRPr sz="2000" b="1">
                <a:solidFill>
                  <a:srgbClr val="0F124A"/>
                </a:solidFill>
                <a:latin typeface="Calibri" panose="020F0502020204030204" pitchFamily="34" charset="0"/>
                <a:ea typeface="Calibri" panose="020F0502020204030204" pitchFamily="34" charset="0"/>
              </a:defRPr>
            </a:lvl1pPr>
          </a:lstStyle>
          <a:p>
            <a:pPr marL="0" marR="0" lvl="0" indent="0" algn="l" defTabSz="914280" rtl="0" eaLnBrk="1" fontAlgn="auto" latinLnBrk="0" hangingPunct="1">
              <a:lnSpc>
                <a:spcPct val="100000"/>
              </a:lnSpc>
              <a:spcBef>
                <a:spcPts val="0"/>
              </a:spcBef>
              <a:spcAft>
                <a:spcPts val="600"/>
              </a:spcAft>
              <a:buClrTx/>
              <a:buSzTx/>
              <a:buFontTx/>
              <a:buNone/>
              <a:tabLst/>
              <a:defRPr/>
            </a:pPr>
            <a:r>
              <a:rPr kumimoji="0" lang="en-US" sz="2400" b="1" i="0" u="none" strike="noStrike" kern="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Mid-term review setup and deliverables are defined in  CERN/SPC/1183/Rev.2:</a:t>
            </a:r>
          </a:p>
        </p:txBody>
      </p:sp>
      <p:pic>
        <p:nvPicPr>
          <p:cNvPr id="8" name="Picture 7">
            <a:extLst>
              <a:ext uri="{FF2B5EF4-FFF2-40B4-BE49-F238E27FC236}">
                <a16:creationId xmlns:a16="http://schemas.microsoft.com/office/drawing/2014/main" id="{1CC70521-2E2F-41F0-6D78-E4C79F8758A5}"/>
              </a:ext>
            </a:extLst>
          </p:cNvPr>
          <p:cNvPicPr>
            <a:picLocks noChangeAspect="1"/>
          </p:cNvPicPr>
          <p:nvPr/>
        </p:nvPicPr>
        <p:blipFill>
          <a:blip r:embed="rId4"/>
          <a:stretch>
            <a:fillRect/>
          </a:stretch>
        </p:blipFill>
        <p:spPr>
          <a:xfrm>
            <a:off x="9818033" y="1367433"/>
            <a:ext cx="2323017" cy="3149135"/>
          </a:xfrm>
          <a:prstGeom prst="rect">
            <a:avLst/>
          </a:prstGeom>
          <a:ln w="12700">
            <a:solidFill>
              <a:schemeClr val="tx1"/>
            </a:solidFill>
          </a:ln>
        </p:spPr>
      </p:pic>
      <p:sp>
        <p:nvSpPr>
          <p:cNvPr id="9" name="TextBox 8">
            <a:extLst>
              <a:ext uri="{FF2B5EF4-FFF2-40B4-BE49-F238E27FC236}">
                <a16:creationId xmlns:a16="http://schemas.microsoft.com/office/drawing/2014/main" id="{2E1C8F9B-8417-B4C5-047C-A50D48FCACCD}"/>
              </a:ext>
            </a:extLst>
          </p:cNvPr>
          <p:cNvSpPr txBox="1"/>
          <p:nvPr/>
        </p:nvSpPr>
        <p:spPr>
          <a:xfrm>
            <a:off x="345353" y="3430447"/>
            <a:ext cx="9363913" cy="1785104"/>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FCC Scientific Advisory Committee </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a:ea typeface="+mn-ea"/>
                <a:cs typeface="+mn-cs"/>
              </a:rPr>
              <a:t>Riccardo Bartolini </a:t>
            </a:r>
            <a:r>
              <a:rPr kumimoji="0" lang="en-US" sz="1800" b="0" i="0" u="none" strike="noStrike" kern="1200" cap="none" spc="0" normalizeH="0" baseline="0" noProof="0" dirty="0">
                <a:ln>
                  <a:noFill/>
                </a:ln>
                <a:solidFill>
                  <a:srgbClr val="2F2F2F"/>
                </a:solidFill>
                <a:effectLst/>
                <a:uLnTx/>
                <a:uFillTx/>
                <a:latin typeface="Arial"/>
                <a:ea typeface="+mn-ea"/>
                <a:cs typeface="+mn-cs"/>
              </a:rPr>
              <a:t>(DESY), </a:t>
            </a:r>
            <a:r>
              <a:rPr kumimoji="0" lang="en-US" sz="1800" b="0" i="0" u="none" strike="noStrike" kern="1200" cap="none" spc="0" normalizeH="0" baseline="0" noProof="0" dirty="0">
                <a:ln>
                  <a:noFill/>
                </a:ln>
                <a:solidFill>
                  <a:srgbClr val="0432FF"/>
                </a:solidFill>
                <a:effectLst/>
                <a:uLnTx/>
                <a:uFillTx/>
                <a:latin typeface="Arial"/>
                <a:ea typeface="+mn-ea"/>
                <a:cs typeface="+mn-cs"/>
              </a:rPr>
              <a:t>Alain Chabert </a:t>
            </a:r>
            <a:r>
              <a:rPr kumimoji="0" lang="en-US" sz="1800" b="0" i="0" u="none" strike="noStrike" kern="1200" cap="none" spc="0" normalizeH="0" baseline="0" noProof="0" dirty="0">
                <a:ln>
                  <a:noFill/>
                </a:ln>
                <a:solidFill>
                  <a:srgbClr val="2F2F2F"/>
                </a:solidFill>
                <a:effectLst/>
                <a:uLnTx/>
                <a:uFillTx/>
                <a:latin typeface="Arial"/>
                <a:ea typeface="+mn-ea"/>
                <a:cs typeface="+mn-cs"/>
              </a:rPr>
              <a:t>(Société Française du Tunnel </a:t>
            </a:r>
            <a:r>
              <a:rPr kumimoji="0" lang="en-US" sz="1800" b="0" i="0" u="none" strike="noStrike" kern="1200" cap="none" spc="0" normalizeH="0" baseline="0" noProof="0" dirty="0" err="1">
                <a:ln>
                  <a:noFill/>
                </a:ln>
                <a:solidFill>
                  <a:srgbClr val="2F2F2F"/>
                </a:solidFill>
                <a:effectLst/>
                <a:uLnTx/>
                <a:uFillTx/>
                <a:latin typeface="Arial"/>
                <a:ea typeface="+mn-ea"/>
                <a:cs typeface="+mn-cs"/>
              </a:rPr>
              <a:t>Routier</a:t>
            </a:r>
            <a:r>
              <a:rPr kumimoji="0" lang="en-US" sz="1800" b="0" i="0" u="none" strike="noStrike" kern="1200" cap="none" spc="0" normalizeH="0" baseline="0" noProof="0" dirty="0">
                <a:ln>
                  <a:noFill/>
                </a:ln>
                <a:solidFill>
                  <a:srgbClr val="2F2F2F"/>
                </a:solidFill>
                <a:effectLst/>
                <a:uLnTx/>
                <a:uFillTx/>
                <a:latin typeface="Arial"/>
                <a:ea typeface="+mn-ea"/>
                <a:cs typeface="+mn-cs"/>
              </a:rPr>
              <a:t> </a:t>
            </a:r>
            <a:r>
              <a:rPr kumimoji="0" lang="en-US" sz="1800" b="0" i="0" u="none" strike="noStrike" kern="1200" cap="none" spc="0" normalizeH="0" baseline="0" noProof="0" dirty="0" err="1">
                <a:ln>
                  <a:noFill/>
                </a:ln>
                <a:solidFill>
                  <a:srgbClr val="2F2F2F"/>
                </a:solidFill>
                <a:effectLst/>
                <a:uLnTx/>
                <a:uFillTx/>
                <a:latin typeface="Arial"/>
                <a:ea typeface="+mn-ea"/>
                <a:cs typeface="+mn-cs"/>
              </a:rPr>
              <a:t>Fréjus</a:t>
            </a:r>
            <a:r>
              <a:rPr kumimoji="0" lang="en-US" sz="1800" b="0" i="0" u="none" strike="noStrike" kern="1200" cap="none" spc="0" normalizeH="0" baseline="0" noProof="0" dirty="0">
                <a:ln>
                  <a:noFill/>
                </a:ln>
                <a:solidFill>
                  <a:srgbClr val="2F2F2F"/>
                </a:solidFill>
                <a:effectLst/>
                <a:uLnTx/>
                <a:uFillTx/>
                <a:latin typeface="Arial"/>
                <a:ea typeface="+mn-ea"/>
                <a:cs typeface="+mn-cs"/>
              </a:rPr>
              <a:t>), </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Heinz Ehrbar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(HEP), </a:t>
            </a:r>
            <a:r>
              <a:rPr kumimoji="0" lang="en-US" sz="1800" b="0" i="0" u="none" strike="noStrike" kern="1200" cap="none" spc="0" normalizeH="0" baseline="0" noProof="0" dirty="0">
                <a:ln>
                  <a:noFill/>
                </a:ln>
                <a:solidFill>
                  <a:srgbClr val="0432FF"/>
                </a:solidFill>
                <a:effectLst/>
                <a:uLnTx/>
                <a:uFillTx/>
                <a:latin typeface="Arial"/>
                <a:ea typeface="+mn-ea"/>
                <a:cs typeface="+mn-cs"/>
              </a:rPr>
              <a:t>Brigitte Fargevieille </a:t>
            </a:r>
            <a:r>
              <a:rPr kumimoji="0" lang="en-US" sz="1800" b="0" i="0" u="none" strike="noStrike" kern="1200" cap="none" spc="0" normalizeH="0" baseline="0" noProof="0" dirty="0">
                <a:ln>
                  <a:noFill/>
                </a:ln>
                <a:solidFill>
                  <a:srgbClr val="2F2F2F"/>
                </a:solidFill>
                <a:effectLst/>
                <a:uLnTx/>
                <a:uFillTx/>
                <a:latin typeface="Arial"/>
                <a:ea typeface="+mn-ea"/>
                <a:cs typeface="+mn-cs"/>
              </a:rPr>
              <a:t>(</a:t>
            </a:r>
            <a:r>
              <a:rPr kumimoji="0" lang="en-US" sz="1800" b="0" i="0" u="none" strike="noStrike" kern="1200" cap="none" spc="0" normalizeH="0" baseline="0" noProof="0" dirty="0" err="1">
                <a:ln>
                  <a:noFill/>
                </a:ln>
                <a:solidFill>
                  <a:srgbClr val="2F2F2F"/>
                </a:solidFill>
                <a:effectLst/>
                <a:uLnTx/>
                <a:uFillTx/>
                <a:latin typeface="Arial"/>
                <a:ea typeface="+mn-ea"/>
                <a:cs typeface="+mn-cs"/>
              </a:rPr>
              <a:t>Électricité</a:t>
            </a:r>
            <a:r>
              <a:rPr kumimoji="0" lang="en-US" sz="1800" b="0" i="0" u="none" strike="noStrike" kern="1200" cap="none" spc="0" normalizeH="0" baseline="0" noProof="0" dirty="0">
                <a:ln>
                  <a:noFill/>
                </a:ln>
                <a:solidFill>
                  <a:srgbClr val="2F2F2F"/>
                </a:solidFill>
                <a:effectLst/>
                <a:uLnTx/>
                <a:uFillTx/>
                <a:latin typeface="Arial"/>
                <a:ea typeface="+mn-ea"/>
                <a:cs typeface="+mn-cs"/>
              </a:rPr>
              <a:t> de France), </a:t>
            </a:r>
            <a:r>
              <a:rPr kumimoji="0" lang="en-US" sz="1800" b="0" i="0" u="none" strike="noStrike" kern="1200" cap="none" spc="0" normalizeH="0" baseline="0" noProof="0" dirty="0">
                <a:ln>
                  <a:noFill/>
                </a:ln>
                <a:solidFill>
                  <a:srgbClr val="0432FF"/>
                </a:solidFill>
                <a:effectLst/>
                <a:uLnTx/>
                <a:uFillTx/>
                <a:latin typeface="Arial"/>
                <a:ea typeface="+mn-ea"/>
                <a:cs typeface="+mn-cs"/>
              </a:rPr>
              <a:t>Belen Gavela Legazpi </a:t>
            </a:r>
            <a:r>
              <a:rPr kumimoji="0" lang="en-US" sz="1800" b="0" i="0" u="none" strike="noStrike" kern="1200" cap="none" spc="0" normalizeH="0" baseline="0" noProof="0" dirty="0">
                <a:ln>
                  <a:noFill/>
                </a:ln>
                <a:solidFill>
                  <a:srgbClr val="2F2F2F"/>
                </a:solidFill>
                <a:effectLst/>
                <a:uLnTx/>
                <a:uFillTx/>
                <a:latin typeface="Arial"/>
                <a:ea typeface="+mn-ea"/>
                <a:cs typeface="+mn-cs"/>
              </a:rPr>
              <a:t>(UAM), </a:t>
            </a:r>
            <a:r>
              <a:rPr kumimoji="0" lang="en-US" sz="1800" b="0" i="0" u="none" strike="noStrike" kern="1200" cap="none" spc="0" normalizeH="0" baseline="0" noProof="0" dirty="0">
                <a:ln>
                  <a:noFill/>
                </a:ln>
                <a:solidFill>
                  <a:srgbClr val="0432FF"/>
                </a:solidFill>
                <a:effectLst/>
                <a:uLnTx/>
                <a:uFillTx/>
                <a:latin typeface="Arial"/>
                <a:ea typeface="+mn-ea"/>
                <a:cs typeface="+mn-cs"/>
              </a:rPr>
              <a:t>Gudrun Hiller </a:t>
            </a:r>
            <a:r>
              <a:rPr kumimoji="0" lang="en-US" sz="1800" b="0" i="0" u="none" strike="noStrike" kern="1200" cap="none" spc="0" normalizeH="0" baseline="0" noProof="0" dirty="0">
                <a:ln>
                  <a:noFill/>
                </a:ln>
                <a:solidFill>
                  <a:srgbClr val="2F2F2F"/>
                </a:solidFill>
                <a:effectLst/>
                <a:uLnTx/>
                <a:uFillTx/>
                <a:latin typeface="Arial"/>
                <a:ea typeface="+mn-ea"/>
                <a:cs typeface="+mn-cs"/>
              </a:rPr>
              <a:t>(Dortmund), </a:t>
            </a:r>
            <a:r>
              <a:rPr kumimoji="0" lang="en-US" sz="1800" b="0" i="0" u="none" strike="noStrike" kern="1200" cap="none" spc="0" normalizeH="0" baseline="0" noProof="0" dirty="0">
                <a:ln>
                  <a:noFill/>
                </a:ln>
                <a:solidFill>
                  <a:srgbClr val="0432FF"/>
                </a:solidFill>
                <a:effectLst/>
                <a:uLnTx/>
                <a:uFillTx/>
                <a:latin typeface="Arial"/>
                <a:ea typeface="+mn-ea"/>
                <a:cs typeface="+mn-cs"/>
              </a:rPr>
              <a:t>Srinivas Krishnagopal </a:t>
            </a:r>
            <a:r>
              <a:rPr kumimoji="0" lang="en-US" sz="1800" b="0" i="0" u="none" strike="noStrike" kern="1200" cap="none" spc="0" normalizeH="0" baseline="0" noProof="0" dirty="0">
                <a:ln>
                  <a:noFill/>
                </a:ln>
                <a:solidFill>
                  <a:srgbClr val="2F2F2F"/>
                </a:solidFill>
                <a:effectLst/>
                <a:uLnTx/>
                <a:uFillTx/>
                <a:latin typeface="Arial"/>
                <a:ea typeface="+mn-ea"/>
                <a:cs typeface="+mn-cs"/>
              </a:rPr>
              <a:t>(BARC), </a:t>
            </a:r>
            <a:r>
              <a:rPr kumimoji="0" lang="en-US" sz="1800" b="0" i="0" u="none" strike="noStrike" kern="1200" cap="none" spc="0" normalizeH="0" baseline="0" noProof="0" dirty="0">
                <a:ln>
                  <a:noFill/>
                </a:ln>
                <a:solidFill>
                  <a:srgbClr val="0432FF"/>
                </a:solidFill>
                <a:effectLst/>
                <a:uLnTx/>
                <a:uFillTx/>
                <a:latin typeface="Arial"/>
                <a:ea typeface="+mn-ea"/>
                <a:cs typeface="+mn-cs"/>
              </a:rPr>
              <a:t>Peter Krizan </a:t>
            </a:r>
            <a:r>
              <a:rPr kumimoji="0" lang="en-US" sz="1800" b="0" i="0" u="none" strike="noStrike" kern="1200" cap="none" spc="0" normalizeH="0" baseline="0" noProof="0" dirty="0">
                <a:ln>
                  <a:noFill/>
                </a:ln>
                <a:solidFill>
                  <a:srgbClr val="2F2F2F"/>
                </a:solidFill>
                <a:effectLst/>
                <a:uLnTx/>
                <a:uFillTx/>
                <a:latin typeface="Arial"/>
                <a:ea typeface="+mn-ea"/>
                <a:cs typeface="+mn-cs"/>
              </a:rPr>
              <a:t>(Ljubljana), </a:t>
            </a:r>
            <a:r>
              <a:rPr kumimoji="0" lang="en-US" sz="1800" b="0" i="0" u="none" strike="noStrike" kern="1200" cap="none" spc="0" normalizeH="0" baseline="0" noProof="0" dirty="0">
                <a:ln>
                  <a:noFill/>
                </a:ln>
                <a:solidFill>
                  <a:srgbClr val="0432FF"/>
                </a:solidFill>
                <a:effectLst/>
                <a:uLnTx/>
                <a:uFillTx/>
                <a:latin typeface="Arial"/>
                <a:ea typeface="+mn-ea"/>
                <a:cs typeface="+mn-cs"/>
              </a:rPr>
              <a:t>Philippe Lebrun </a:t>
            </a:r>
            <a:r>
              <a:rPr kumimoji="0" lang="en-US" sz="1800" b="0" i="0" u="none" strike="noStrike" kern="1200" cap="none" spc="0" normalizeH="0" baseline="0" noProof="0" dirty="0">
                <a:ln>
                  <a:noFill/>
                </a:ln>
                <a:solidFill>
                  <a:srgbClr val="2F2F2F"/>
                </a:solidFill>
                <a:effectLst/>
                <a:uLnTx/>
                <a:uFillTx/>
                <a:latin typeface="Arial"/>
                <a:ea typeface="+mn-ea"/>
                <a:cs typeface="+mn-cs"/>
              </a:rPr>
              <a:t>(CERN, retired), </a:t>
            </a:r>
            <a:r>
              <a:rPr kumimoji="0" lang="en-US" sz="1800" b="0" i="0" u="none" strike="noStrike" kern="1200" cap="none" spc="0" normalizeH="0" baseline="0" noProof="0" dirty="0">
                <a:ln>
                  <a:noFill/>
                </a:ln>
                <a:solidFill>
                  <a:srgbClr val="0432FF"/>
                </a:solidFill>
                <a:effectLst/>
                <a:uLnTx/>
                <a:uFillTx/>
                <a:latin typeface="Arial"/>
                <a:ea typeface="+mn-ea"/>
                <a:cs typeface="+mn-cs"/>
              </a:rPr>
              <a:t>Peter McIntosh </a:t>
            </a:r>
            <a:r>
              <a:rPr kumimoji="0" lang="en-US" sz="1800" b="0" i="0" u="none" strike="noStrike" kern="1200" cap="none" spc="0" normalizeH="0" baseline="0" noProof="0" dirty="0">
                <a:ln>
                  <a:noFill/>
                </a:ln>
                <a:solidFill>
                  <a:srgbClr val="2F2F2F"/>
                </a:solidFill>
                <a:effectLst/>
                <a:uLnTx/>
                <a:uFillTx/>
                <a:latin typeface="Arial"/>
                <a:ea typeface="+mn-ea"/>
                <a:cs typeface="+mn-cs"/>
              </a:rPr>
              <a:t>(STFC), </a:t>
            </a:r>
            <a:r>
              <a:rPr kumimoji="0" lang="en-US" sz="1800" b="0" i="0" u="none" strike="noStrike" kern="1200" cap="none" spc="0" normalizeH="0" baseline="0" noProof="0" dirty="0">
                <a:ln>
                  <a:noFill/>
                </a:ln>
                <a:solidFill>
                  <a:srgbClr val="0432FF"/>
                </a:solidFill>
                <a:effectLst/>
                <a:uLnTx/>
                <a:uFillTx/>
                <a:latin typeface="Arial"/>
                <a:ea typeface="+mn-ea"/>
                <a:cs typeface="+mn-cs"/>
              </a:rPr>
              <a:t>Michiko Minty </a:t>
            </a:r>
            <a:r>
              <a:rPr kumimoji="0" lang="en-US" sz="1800" b="0" i="0" u="none" strike="noStrike" kern="1200" cap="none" spc="0" normalizeH="0" baseline="0" noProof="0" dirty="0">
                <a:ln>
                  <a:noFill/>
                </a:ln>
                <a:solidFill>
                  <a:srgbClr val="2F2F2F"/>
                </a:solidFill>
                <a:effectLst/>
                <a:uLnTx/>
                <a:uFillTx/>
                <a:latin typeface="Arial"/>
                <a:ea typeface="+mn-ea"/>
                <a:cs typeface="+mn-cs"/>
              </a:rPr>
              <a:t>(BNL), </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32FF"/>
                </a:solidFill>
                <a:effectLst/>
                <a:uLnTx/>
                <a:uFillTx/>
                <a:latin typeface="Arial"/>
                <a:ea typeface="+mn-ea"/>
                <a:cs typeface="+mn-cs"/>
              </a:rPr>
              <a:t>Andrew Parker </a:t>
            </a:r>
            <a:r>
              <a:rPr kumimoji="0" lang="en-US" sz="1800" b="0" i="0" u="none" strike="noStrike" kern="1200" cap="none" spc="0" normalizeH="0" baseline="0" noProof="0" dirty="0">
                <a:ln>
                  <a:noFill/>
                </a:ln>
                <a:solidFill>
                  <a:srgbClr val="2F2F2F"/>
                </a:solidFill>
                <a:effectLst/>
                <a:uLnTx/>
                <a:uFillTx/>
                <a:latin typeface="Arial"/>
                <a:ea typeface="+mn-ea"/>
                <a:cs typeface="+mn-cs"/>
              </a:rPr>
              <a:t>(</a:t>
            </a:r>
            <a:r>
              <a:rPr kumimoji="0" lang="en-US" sz="1800" b="1" i="0" u="none" strike="noStrike" kern="1200" cap="none" spc="0" normalizeH="0" baseline="0" noProof="0" dirty="0">
                <a:ln>
                  <a:noFill/>
                </a:ln>
                <a:solidFill>
                  <a:srgbClr val="2F2F2F"/>
                </a:solidFill>
                <a:effectLst/>
                <a:uLnTx/>
                <a:uFillTx/>
                <a:latin typeface="Arial"/>
                <a:ea typeface="+mn-ea"/>
                <a:cs typeface="+mn-cs"/>
              </a:rPr>
              <a:t>Chair</a:t>
            </a:r>
            <a:r>
              <a:rPr kumimoji="0" lang="en-US" sz="1800" b="0" i="0" u="none" strike="noStrike" kern="1200" cap="none" spc="0" normalizeH="0" baseline="0" noProof="0" dirty="0">
                <a:ln>
                  <a:noFill/>
                </a:ln>
                <a:solidFill>
                  <a:srgbClr val="2F2F2F"/>
                </a:solidFill>
                <a:effectLst/>
                <a:uLnTx/>
                <a:uFillTx/>
                <a:latin typeface="Arial"/>
                <a:ea typeface="+mn-ea"/>
                <a:cs typeface="+mn-cs"/>
              </a:rPr>
              <a:t>, Cambridge), </a:t>
            </a:r>
            <a:r>
              <a:rPr kumimoji="0" lang="en-US" sz="1800" b="0" i="0" u="none" strike="noStrike" kern="1200" cap="none" spc="0" normalizeH="0" baseline="0" noProof="0" dirty="0">
                <a:ln>
                  <a:noFill/>
                </a:ln>
                <a:solidFill>
                  <a:srgbClr val="0432FF"/>
                </a:solidFill>
                <a:effectLst/>
                <a:uLnTx/>
                <a:uFillTx/>
                <a:latin typeface="Arial"/>
                <a:ea typeface="+mn-ea"/>
                <a:cs typeface="+mn-cs"/>
              </a:rPr>
              <a:t>Kyo Shibata </a:t>
            </a:r>
            <a:r>
              <a:rPr kumimoji="0" lang="en-US" sz="1800" b="0" i="0" u="none" strike="noStrike" kern="1200" cap="none" spc="0" normalizeH="0" baseline="0" noProof="0" dirty="0">
                <a:ln>
                  <a:noFill/>
                </a:ln>
                <a:solidFill>
                  <a:srgbClr val="2F2F2F"/>
                </a:solidFill>
                <a:effectLst/>
                <a:uLnTx/>
                <a:uFillTx/>
                <a:latin typeface="Arial"/>
                <a:ea typeface="+mn-ea"/>
                <a:cs typeface="+mn-cs"/>
              </a:rPr>
              <a:t>(KEK), </a:t>
            </a:r>
            <a:r>
              <a:rPr kumimoji="0" lang="en-US" sz="1800" b="0" i="0" u="none" strike="noStrike" kern="1200" cap="none" spc="0" normalizeH="0" baseline="0" noProof="0" dirty="0">
                <a:ln>
                  <a:noFill/>
                </a:ln>
                <a:solidFill>
                  <a:srgbClr val="0432FF"/>
                </a:solidFill>
                <a:effectLst/>
                <a:uLnTx/>
                <a:uFillTx/>
                <a:latin typeface="Arial"/>
                <a:ea typeface="+mn-ea"/>
                <a:cs typeface="+mn-cs"/>
              </a:rPr>
              <a:t>Roberto </a:t>
            </a:r>
            <a:r>
              <a:rPr kumimoji="0" lang="en-US" sz="1800" b="0" i="0" u="none" strike="noStrike" kern="1200" cap="none" spc="0" normalizeH="0" baseline="0" noProof="0" dirty="0" err="1">
                <a:ln>
                  <a:noFill/>
                </a:ln>
                <a:solidFill>
                  <a:srgbClr val="0432FF"/>
                </a:solidFill>
                <a:effectLst/>
                <a:uLnTx/>
                <a:uFillTx/>
                <a:latin typeface="Arial"/>
                <a:ea typeface="+mn-ea"/>
                <a:cs typeface="+mn-cs"/>
              </a:rPr>
              <a:t>Tenchini</a:t>
            </a:r>
            <a:r>
              <a:rPr kumimoji="0" lang="en-US" sz="1800" b="0" i="0" u="none" strike="noStrike" kern="1200" cap="none" spc="0" normalizeH="0" baseline="0" noProof="0" dirty="0">
                <a:ln>
                  <a:noFill/>
                </a:ln>
                <a:solidFill>
                  <a:srgbClr val="0432FF"/>
                </a:solidFill>
                <a:effectLst/>
                <a:uLnTx/>
                <a:uFillTx/>
                <a:latin typeface="Arial"/>
                <a:ea typeface="+mn-ea"/>
                <a:cs typeface="+mn-cs"/>
              </a:rPr>
              <a:t> </a:t>
            </a:r>
            <a:r>
              <a:rPr kumimoji="0" lang="en-US" sz="1800" b="0" i="0" u="none" strike="noStrike" kern="1200" cap="none" spc="0" normalizeH="0" baseline="0" noProof="0" dirty="0">
                <a:ln>
                  <a:noFill/>
                </a:ln>
                <a:solidFill>
                  <a:srgbClr val="2F2F2F"/>
                </a:solidFill>
                <a:effectLst/>
                <a:uLnTx/>
                <a:uFillTx/>
                <a:latin typeface="Arial"/>
                <a:ea typeface="+mn-ea"/>
                <a:cs typeface="+mn-cs"/>
              </a:rPr>
              <a:t>(Pisa)</a:t>
            </a:r>
            <a:endParaRPr kumimoji="0" lang="en-GB" sz="1800" b="0" i="1" u="none" strike="noStrike" kern="1200" cap="none" spc="0" normalizeH="0" baseline="0" noProof="0" dirty="0">
              <a:ln>
                <a:noFill/>
              </a:ln>
              <a:solidFill>
                <a:srgbClr val="2F2F2F"/>
              </a:solidFill>
              <a:effectLst/>
              <a:uLnTx/>
              <a:uFillTx/>
              <a:latin typeface="Arial"/>
              <a:ea typeface="+mn-ea"/>
              <a:cs typeface="+mn-cs"/>
            </a:endParaRPr>
          </a:p>
        </p:txBody>
      </p:sp>
      <p:sp>
        <p:nvSpPr>
          <p:cNvPr id="10" name="TextBox 9">
            <a:extLst>
              <a:ext uri="{FF2B5EF4-FFF2-40B4-BE49-F238E27FC236}">
                <a16:creationId xmlns:a16="http://schemas.microsoft.com/office/drawing/2014/main" id="{F30B12A3-3CC3-F4E1-B500-A4CE782B5B8A}"/>
              </a:ext>
            </a:extLst>
          </p:cNvPr>
          <p:cNvSpPr txBox="1"/>
          <p:nvPr/>
        </p:nvSpPr>
        <p:spPr>
          <a:xfrm>
            <a:off x="340821" y="5494132"/>
            <a:ext cx="11563004" cy="123110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panose="020B0604020202020204" pitchFamily="34" charset="0"/>
                <a:ea typeface="+mn-ea"/>
                <a:cs typeface="Arial" panose="020B0604020202020204" pitchFamily="34" charset="0"/>
              </a:rPr>
              <a:t>FCC Cost Review Panel</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Carlos Alejaldre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(Fusion for Energy),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Austin Ball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(CERN, retired),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Umberto Dosselli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(INFN),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Heinz Ehrbar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(HEP) </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Vincent </a:t>
            </a:r>
            <a:r>
              <a:rPr kumimoji="0" lang="en-US" sz="1800" b="0" i="0" u="none" strike="noStrike" kern="1200" cap="none" spc="0" normalizeH="0" baseline="0" noProof="0" dirty="0" err="1">
                <a:ln>
                  <a:noFill/>
                </a:ln>
                <a:solidFill>
                  <a:srgbClr val="0432FF"/>
                </a:solidFill>
                <a:effectLst/>
                <a:uLnTx/>
                <a:uFillTx/>
                <a:latin typeface="Arial" panose="020B0604020202020204" pitchFamily="34" charset="0"/>
                <a:ea typeface="+mn-ea"/>
                <a:cs typeface="Arial" panose="020B0604020202020204" pitchFamily="34" charset="0"/>
              </a:rPr>
              <a:t>Gorgues</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(CEA), </a:t>
            </a:r>
            <a:r>
              <a:rPr kumimoji="0" lang="en-US" sz="1800" b="1"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Norbert Holtkamp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a:t>
            </a:r>
            <a:r>
              <a:rPr kumimoji="0" lang="en-US" sz="1800" b="1"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Chair</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 Stanford),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Christa </a:t>
            </a:r>
            <a:r>
              <a:rPr kumimoji="0" lang="en-US" sz="1800" b="0" i="0" u="none" strike="noStrike" kern="1200" cap="none" spc="0" normalizeH="0" baseline="0" noProof="0" dirty="0" err="1">
                <a:ln>
                  <a:noFill/>
                </a:ln>
                <a:solidFill>
                  <a:srgbClr val="0432FF"/>
                </a:solidFill>
                <a:effectLst/>
                <a:uLnTx/>
                <a:uFillTx/>
                <a:latin typeface="Arial" panose="020B0604020202020204" pitchFamily="34" charset="0"/>
                <a:ea typeface="+mn-ea"/>
                <a:cs typeface="Arial" panose="020B0604020202020204" pitchFamily="34" charset="0"/>
              </a:rPr>
              <a:t>Laurila</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(National Audit Office, Finland),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Ursula Weyrich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(German Cancer Research Centre),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Jim Yeck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(BNL),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Thomas Zurbuchen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(ETH Zürich) </a:t>
            </a:r>
            <a:endParaRPr kumimoji="0" lang="en-GB" sz="1800" b="0" i="1"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8893502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Feasibility Study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Mid-Term Review passed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A43132E-8C5D-AA93-33FE-8F498AA20830}"/>
              </a:ext>
            </a:extLst>
          </p:cNvPr>
          <p:cNvSpPr txBox="1"/>
          <p:nvPr/>
        </p:nvSpPr>
        <p:spPr>
          <a:xfrm>
            <a:off x="263352" y="914336"/>
            <a:ext cx="9428863" cy="492443"/>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0432FF"/>
                </a:solidFill>
                <a:effectLst/>
                <a:uLnTx/>
                <a:uFillTx/>
                <a:latin typeface="Arial"/>
                <a:ea typeface="+mn-ea"/>
                <a:cs typeface="+mn-cs"/>
              </a:rPr>
              <a:t>The goal of the FCC FS mid-term review is to assess the progress of the Study towards the final report.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Deliverables approved by the Council in September 2022:</a:t>
            </a:r>
          </a:p>
        </p:txBody>
      </p:sp>
      <p:sp>
        <p:nvSpPr>
          <p:cNvPr id="4" name="TextBox 3">
            <a:extLst>
              <a:ext uri="{FF2B5EF4-FFF2-40B4-BE49-F238E27FC236}">
                <a16:creationId xmlns:a16="http://schemas.microsoft.com/office/drawing/2014/main" id="{B30818B2-D8E1-6413-CFB9-1FA37502213F}"/>
              </a:ext>
            </a:extLst>
          </p:cNvPr>
          <p:cNvSpPr txBox="1"/>
          <p:nvPr/>
        </p:nvSpPr>
        <p:spPr>
          <a:xfrm>
            <a:off x="47328" y="1430908"/>
            <a:ext cx="12164869"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2F2F2F"/>
                </a:solidFill>
                <a:effectLst/>
                <a:uLnTx/>
                <a:uFillTx/>
                <a:latin typeface="Arial"/>
                <a:ea typeface="+mn-ea"/>
                <a:cs typeface="+mn-cs"/>
                <a:hlinkClick r:id="rId4"/>
              </a:rPr>
              <a:t>https://indico.cern.ch/event/1197445/contributions/5034859/attachments/2510649/4315140/spc-e-1183-Rev2-c-e-3654-Rev2_FCC_Mid_Term_Review.pdf</a:t>
            </a:r>
            <a:endParaRPr kumimoji="0" lang="en-GB" sz="1400" b="0" i="0" u="none" strike="noStrike" kern="1200" cap="none" spc="0" normalizeH="0" baseline="0" noProof="0" dirty="0">
              <a:ln>
                <a:noFill/>
              </a:ln>
              <a:solidFill>
                <a:srgbClr val="2F2F2F"/>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2D84335A-3756-61ED-052F-4D3F794F018A}"/>
              </a:ext>
            </a:extLst>
          </p:cNvPr>
          <p:cNvGrpSpPr/>
          <p:nvPr/>
        </p:nvGrpSpPr>
        <p:grpSpPr>
          <a:xfrm>
            <a:off x="197654" y="4589742"/>
            <a:ext cx="4511824" cy="1512168"/>
            <a:chOff x="0" y="4653136"/>
            <a:chExt cx="4511824" cy="1512168"/>
          </a:xfrm>
        </p:grpSpPr>
        <p:sp>
          <p:nvSpPr>
            <p:cNvPr id="8" name="Rectangle 7">
              <a:extLst>
                <a:ext uri="{FF2B5EF4-FFF2-40B4-BE49-F238E27FC236}">
                  <a16:creationId xmlns:a16="http://schemas.microsoft.com/office/drawing/2014/main" id="{04B9F54A-F27A-BD1A-5F6E-1D98EBF7C518}"/>
                </a:ext>
              </a:extLst>
            </p:cNvPr>
            <p:cNvSpPr/>
            <p:nvPr/>
          </p:nvSpPr>
          <p:spPr>
            <a:xfrm>
              <a:off x="0" y="4653136"/>
              <a:ext cx="4511824" cy="1512168"/>
            </a:xfrm>
            <a:prstGeom prst="rect">
              <a:avLst/>
            </a:prstGeom>
            <a:solidFill>
              <a:srgbClr val="929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E46792BC-4F92-67EC-9CA8-A416B790C885}"/>
                </a:ext>
              </a:extLst>
            </p:cNvPr>
            <p:cNvSpPr txBox="1"/>
            <p:nvPr/>
          </p:nvSpPr>
          <p:spPr>
            <a:xfrm>
              <a:off x="166337" y="4790182"/>
              <a:ext cx="4281621" cy="1231106"/>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Documents</a:t>
              </a:r>
              <a:r>
                <a:rPr kumimoji="0" lang="en-CH" sz="1600" b="0" i="0" u="none" strike="noStrike" kern="1200" cap="none" spc="0" normalizeH="0" baseline="0" noProof="0" dirty="0">
                  <a:ln>
                    <a:noFill/>
                  </a:ln>
                  <a:solidFill>
                    <a:srgbClr val="2F2F2F"/>
                  </a:solidFill>
                  <a:effectLst/>
                  <a:uLnTx/>
                  <a:uFillTx/>
                  <a:latin typeface="Arial"/>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Mid-term report </a:t>
              </a:r>
              <a:r>
                <a:rPr kumimoji="0" lang="en-CH" sz="1500" b="0" i="0" u="none" strike="noStrike" kern="1200" cap="none" spc="0" normalizeH="0" baseline="0" noProof="0" dirty="0">
                  <a:ln>
                    <a:noFill/>
                  </a:ln>
                  <a:solidFill>
                    <a:srgbClr val="2F2F2F"/>
                  </a:solidFill>
                  <a:effectLst/>
                  <a:uLnTx/>
                  <a:uFillTx/>
                  <a:latin typeface="Arial"/>
                  <a:ea typeface="+mn-ea"/>
                  <a:cs typeface="+mn-cs"/>
                </a:rPr>
                <a:t>(all deliverables except D7)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Executive Summary of mid-term report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Updated cost assessment </a:t>
              </a:r>
              <a:r>
                <a:rPr kumimoji="0" lang="en-CH" sz="1500" b="0" i="0" u="none" strike="noStrike" kern="1200" cap="none" spc="0" normalizeH="0" baseline="0" noProof="0" dirty="0">
                  <a:ln>
                    <a:noFill/>
                  </a:ln>
                  <a:solidFill>
                    <a:srgbClr val="2F2F2F"/>
                  </a:solidFill>
                  <a:effectLst/>
                  <a:uLnTx/>
                  <a:uFillTx/>
                  <a:latin typeface="Arial"/>
                  <a:ea typeface="+mn-ea"/>
                  <a:cs typeface="+mn-cs"/>
                </a:rPr>
                <a:t>(D7)</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Funding model </a:t>
              </a:r>
              <a:r>
                <a:rPr kumimoji="0" lang="en-CH" sz="1500" b="0" i="0" u="none" strike="noStrike" kern="1200" cap="none" spc="0" normalizeH="0" baseline="0" noProof="0" dirty="0">
                  <a:ln>
                    <a:noFill/>
                  </a:ln>
                  <a:solidFill>
                    <a:srgbClr val="2F2F2F"/>
                  </a:solidFill>
                  <a:effectLst/>
                  <a:uLnTx/>
                  <a:uFillTx/>
                  <a:latin typeface="Arial"/>
                  <a:ea typeface="+mn-ea"/>
                  <a:cs typeface="+mn-cs"/>
                </a:rPr>
                <a:t>(D7)</a:t>
              </a:r>
            </a:p>
          </p:txBody>
        </p:sp>
      </p:grpSp>
      <p:grpSp>
        <p:nvGrpSpPr>
          <p:cNvPr id="10" name="Group 9">
            <a:extLst>
              <a:ext uri="{FF2B5EF4-FFF2-40B4-BE49-F238E27FC236}">
                <a16:creationId xmlns:a16="http://schemas.microsoft.com/office/drawing/2014/main" id="{04701C7F-40B6-29FC-DB44-F719CD981D2A}"/>
              </a:ext>
            </a:extLst>
          </p:cNvPr>
          <p:cNvGrpSpPr/>
          <p:nvPr/>
        </p:nvGrpSpPr>
        <p:grpSpPr>
          <a:xfrm>
            <a:off x="4878174" y="4589742"/>
            <a:ext cx="7272808" cy="1530751"/>
            <a:chOff x="4799856" y="4737630"/>
            <a:chExt cx="7272808" cy="1530751"/>
          </a:xfrm>
        </p:grpSpPr>
        <p:sp>
          <p:nvSpPr>
            <p:cNvPr id="11" name="Rectangle 10">
              <a:extLst>
                <a:ext uri="{FF2B5EF4-FFF2-40B4-BE49-F238E27FC236}">
                  <a16:creationId xmlns:a16="http://schemas.microsoft.com/office/drawing/2014/main" id="{CD80BA4B-107A-8BB8-401E-E0E1244E6078}"/>
                </a:ext>
              </a:extLst>
            </p:cNvPr>
            <p:cNvSpPr/>
            <p:nvPr/>
          </p:nvSpPr>
          <p:spPr>
            <a:xfrm>
              <a:off x="4799856" y="4737630"/>
              <a:ext cx="7272808" cy="1530751"/>
            </a:xfrm>
            <a:prstGeom prst="rect">
              <a:avLst/>
            </a:prstGeom>
            <a:solidFill>
              <a:srgbClr val="9411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1EEC57D5-F2C7-2C9C-B833-5A40B829FB10}"/>
                </a:ext>
              </a:extLst>
            </p:cNvPr>
            <p:cNvSpPr txBox="1"/>
            <p:nvPr/>
          </p:nvSpPr>
          <p:spPr>
            <a:xfrm>
              <a:off x="4984694" y="4869160"/>
              <a:ext cx="6871946" cy="1231106"/>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Review</a:t>
              </a:r>
              <a:r>
                <a:rPr kumimoji="0" lang="en-CH" sz="1600" b="0" i="0" u="none" strike="noStrike" kern="1200" cap="none" spc="0" normalizeH="0" baseline="0" noProof="0" dirty="0">
                  <a:ln>
                    <a:noFill/>
                  </a:ln>
                  <a:solidFill>
                    <a:srgbClr val="2F2F2F"/>
                  </a:solidFill>
                  <a:effectLst/>
                  <a:uLnTx/>
                  <a:uFillTx/>
                  <a:latin typeface="Arial"/>
                  <a:ea typeface="+mn-ea"/>
                  <a:cs typeface="+mn-cs"/>
                </a:rPr>
                <a:t> process: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Oct 2023: Scientific Advisory Committee </a:t>
              </a:r>
              <a:r>
                <a:rPr kumimoji="0" lang="en-CH" sz="1500" b="0" i="0" u="none" strike="noStrike" kern="1200" cap="none" spc="0" normalizeH="0" baseline="0" noProof="0" dirty="0">
                  <a:ln>
                    <a:noFill/>
                  </a:ln>
                  <a:solidFill>
                    <a:srgbClr val="2F2F2F"/>
                  </a:solidFill>
                  <a:effectLst/>
                  <a:uLnTx/>
                  <a:uFillTx/>
                  <a:latin typeface="Arial"/>
                  <a:ea typeface="+mn-ea"/>
                  <a:cs typeface="+mn-cs"/>
                </a:rPr>
                <a:t>(scientific and technical aspects)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and Cost Review Panel </a:t>
              </a:r>
              <a:r>
                <a:rPr kumimoji="0" lang="en-CH" sz="1500" b="0" i="0" u="none" strike="noStrike" kern="1200" cap="none" spc="0" normalizeH="0" baseline="0" noProof="0" dirty="0">
                  <a:ln>
                    <a:noFill/>
                  </a:ln>
                  <a:solidFill>
                    <a:srgbClr val="2F2F2F"/>
                  </a:solidFill>
                  <a:effectLst/>
                  <a:uLnTx/>
                  <a:uFillTx/>
                  <a:latin typeface="Arial"/>
                  <a:ea typeface="+mn-ea"/>
                  <a:cs typeface="+mn-cs"/>
                </a:rPr>
                <a:t>(ad hoc committee; cost and financial aspects)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Nov 2023: SPC and FC</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2 Feb 2024: Council</a:t>
              </a:r>
            </a:p>
          </p:txBody>
        </p:sp>
      </p:grpSp>
      <p:sp>
        <p:nvSpPr>
          <p:cNvPr id="13" name="TextBox 12">
            <a:extLst>
              <a:ext uri="{FF2B5EF4-FFF2-40B4-BE49-F238E27FC236}">
                <a16:creationId xmlns:a16="http://schemas.microsoft.com/office/drawing/2014/main" id="{CA939E56-A3F9-69A6-712C-3DEC55F737D3}"/>
              </a:ext>
            </a:extLst>
          </p:cNvPr>
          <p:cNvSpPr txBox="1"/>
          <p:nvPr/>
        </p:nvSpPr>
        <p:spPr>
          <a:xfrm>
            <a:off x="9376690" y="3436742"/>
            <a:ext cx="2607496" cy="9848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941100"/>
                </a:solidFill>
                <a:effectLst/>
                <a:uLnTx/>
                <a:uFillTx/>
                <a:latin typeface="Arial"/>
                <a:ea typeface="+mn-ea"/>
                <a:cs typeface="+mn-cs"/>
              </a:rPr>
              <a:t>Many thanks to the SAC</a:t>
            </a:r>
            <a:r>
              <a:rPr kumimoji="0" lang="en-US" sz="1600" b="0" i="0" u="none" strike="noStrike" kern="1200" cap="none" spc="0" normalizeH="0" baseline="0" noProof="0" dirty="0">
                <a:ln>
                  <a:noFill/>
                </a:ln>
                <a:solidFill>
                  <a:srgbClr val="941100"/>
                </a:solidFill>
                <a:effectLst/>
                <a:uLnTx/>
                <a:uFillTx/>
                <a:latin typeface="Arial"/>
                <a:ea typeface="+mn-ea"/>
                <a:cs typeface="+mn-cs"/>
              </a:rPr>
              <a:t>,</a:t>
            </a:r>
            <a:r>
              <a:rPr kumimoji="0" lang="en-CH" sz="1600" b="0" i="0" u="none" strike="noStrike" kern="1200" cap="none" spc="0" normalizeH="0" baseline="0" noProof="0" dirty="0">
                <a:ln>
                  <a:noFill/>
                </a:ln>
                <a:solidFill>
                  <a:srgbClr val="941100"/>
                </a:solidFill>
                <a:effectLst/>
                <a:uLnTx/>
                <a:uFillTx/>
                <a:latin typeface="Arial"/>
                <a:ea typeface="+mn-ea"/>
                <a:cs typeface="+mn-cs"/>
              </a:rPr>
              <a:t> CRP</a:t>
            </a:r>
            <a:r>
              <a:rPr kumimoji="0" lang="en-US" sz="1600" b="0" i="0" u="none" strike="noStrike" kern="1200" cap="none" spc="0" normalizeH="0" baseline="0" noProof="0" dirty="0">
                <a:ln>
                  <a:noFill/>
                </a:ln>
                <a:solidFill>
                  <a:srgbClr val="941100"/>
                </a:solidFill>
                <a:effectLst/>
                <a:uLnTx/>
                <a:uFillTx/>
                <a:latin typeface="Arial"/>
                <a:ea typeface="+mn-ea"/>
                <a:cs typeface="+mn-cs"/>
              </a:rPr>
              <a:t>, SPC, FC and the Council </a:t>
            </a:r>
            <a:r>
              <a:rPr kumimoji="0" lang="en-CH" sz="1600" b="0" i="0" u="none" strike="noStrike" kern="1200" cap="none" spc="0" normalizeH="0" baseline="0" noProof="0" dirty="0">
                <a:ln>
                  <a:noFill/>
                </a:ln>
                <a:solidFill>
                  <a:srgbClr val="941100"/>
                </a:solidFill>
                <a:effectLst/>
                <a:uLnTx/>
                <a:uFillTx/>
                <a:latin typeface="Arial"/>
                <a:ea typeface="+mn-ea"/>
                <a:cs typeface="+mn-cs"/>
              </a:rPr>
              <a:t>for the very useful </a:t>
            </a:r>
            <a:r>
              <a:rPr kumimoji="0" lang="en-GB" sz="1600" b="0" i="0" u="none" strike="noStrike" kern="1200" cap="none" spc="0" normalizeH="0" baseline="0" noProof="0" dirty="0">
                <a:ln>
                  <a:noFill/>
                </a:ln>
                <a:solidFill>
                  <a:srgbClr val="941100"/>
                </a:solidFill>
                <a:effectLst/>
                <a:uLnTx/>
                <a:uFillTx/>
                <a:latin typeface="Arial"/>
                <a:ea typeface="+mn-ea"/>
                <a:cs typeface="+mn-cs"/>
              </a:rPr>
              <a:t>r</a:t>
            </a:r>
            <a:r>
              <a:rPr kumimoji="0" lang="en-CH" sz="1600" b="0" i="0" u="none" strike="noStrike" kern="1200" cap="none" spc="0" normalizeH="0" baseline="0" noProof="0" dirty="0">
                <a:ln>
                  <a:noFill/>
                </a:ln>
                <a:solidFill>
                  <a:srgbClr val="941100"/>
                </a:solidFill>
                <a:effectLst/>
                <a:uLnTx/>
                <a:uFillTx/>
                <a:latin typeface="Arial"/>
                <a:ea typeface="+mn-ea"/>
                <a:cs typeface="+mn-cs"/>
              </a:rPr>
              <a:t>eviews!</a:t>
            </a:r>
          </a:p>
        </p:txBody>
      </p:sp>
      <p:grpSp>
        <p:nvGrpSpPr>
          <p:cNvPr id="14" name="Group 13">
            <a:extLst>
              <a:ext uri="{FF2B5EF4-FFF2-40B4-BE49-F238E27FC236}">
                <a16:creationId xmlns:a16="http://schemas.microsoft.com/office/drawing/2014/main" id="{240CD064-67E8-6A0D-1AE8-F1617D62FDD2}"/>
              </a:ext>
            </a:extLst>
          </p:cNvPr>
          <p:cNvGrpSpPr/>
          <p:nvPr/>
        </p:nvGrpSpPr>
        <p:grpSpPr>
          <a:xfrm>
            <a:off x="207814" y="1775331"/>
            <a:ext cx="6336704" cy="2570222"/>
            <a:chOff x="1343473" y="1899995"/>
            <a:chExt cx="6336704" cy="2570222"/>
          </a:xfrm>
        </p:grpSpPr>
        <p:sp>
          <p:nvSpPr>
            <p:cNvPr id="15" name="Rectangle 14">
              <a:extLst>
                <a:ext uri="{FF2B5EF4-FFF2-40B4-BE49-F238E27FC236}">
                  <a16:creationId xmlns:a16="http://schemas.microsoft.com/office/drawing/2014/main" id="{2E41E08E-35F7-5414-009C-FA744E822E81}"/>
                </a:ext>
              </a:extLst>
            </p:cNvPr>
            <p:cNvSpPr/>
            <p:nvPr/>
          </p:nvSpPr>
          <p:spPr>
            <a:xfrm>
              <a:off x="1343473" y="1899995"/>
              <a:ext cx="6336704" cy="2570222"/>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6598191F-265C-D13D-48E6-5116BD0F38EE}"/>
                </a:ext>
              </a:extLst>
            </p:cNvPr>
            <p:cNvSpPr txBox="1"/>
            <p:nvPr/>
          </p:nvSpPr>
          <p:spPr>
            <a:xfrm>
              <a:off x="1559496" y="2047780"/>
              <a:ext cx="5943935" cy="2215991"/>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Deliverables</a:t>
              </a:r>
              <a:r>
                <a:rPr kumimoji="0" lang="en-CH" sz="1600" b="0" i="0" u="none" strike="noStrike" kern="1200" cap="none" spc="0" normalizeH="0" baseline="0" noProof="0" dirty="0">
                  <a:ln>
                    <a:noFill/>
                  </a:ln>
                  <a:solidFill>
                    <a:srgbClr val="2F2F2F"/>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D1 : Definition of the baseline scenario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D2 : Civil engineering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D3 : </a:t>
              </a:r>
              <a:r>
                <a:rPr kumimoji="0" lang="en-GB" sz="1600" b="0" i="0" u="none" strike="noStrike" kern="1200" cap="none" spc="0" normalizeH="0" baseline="0" noProof="0" dirty="0">
                  <a:ln>
                    <a:noFill/>
                  </a:ln>
                  <a:solidFill>
                    <a:srgbClr val="2F2F2F"/>
                  </a:solidFill>
                  <a:effectLst/>
                  <a:uLnTx/>
                  <a:uFillTx/>
                  <a:latin typeface="Arial"/>
                  <a:ea typeface="+mn-ea"/>
                  <a:cs typeface="+mn-cs"/>
                </a:rPr>
                <a:t>Processes and implementation studies with the Host States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D4 : Technical infrastructure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D5 : FCC-</a:t>
              </a:r>
              <a:r>
                <a:rPr kumimoji="0" lang="en-GB" sz="1600" b="0" i="0" u="none" strike="noStrike" kern="1200" cap="none" spc="0" normalizeH="0" baseline="0" noProof="0" dirty="0" err="1">
                  <a:ln>
                    <a:noFill/>
                  </a:ln>
                  <a:solidFill>
                    <a:srgbClr val="2F2F2F"/>
                  </a:solidFill>
                  <a:effectLst/>
                  <a:uLnTx/>
                  <a:uFillTx/>
                  <a:latin typeface="Arial"/>
                  <a:ea typeface="+mn-ea"/>
                  <a:cs typeface="+mn-cs"/>
                </a:rPr>
                <a:t>ee</a:t>
              </a:r>
              <a:r>
                <a:rPr kumimoji="0" lang="en-GB" sz="1600" b="0" i="0" u="none" strike="noStrike" kern="1200" cap="none" spc="0" normalizeH="0" baseline="0" noProof="0" dirty="0">
                  <a:ln>
                    <a:noFill/>
                  </a:ln>
                  <a:solidFill>
                    <a:srgbClr val="2F2F2F"/>
                  </a:solidFill>
                  <a:effectLst/>
                  <a:uLnTx/>
                  <a:uFillTx/>
                  <a:latin typeface="Arial"/>
                  <a:ea typeface="+mn-ea"/>
                  <a:cs typeface="+mn-cs"/>
                </a:rPr>
                <a:t> accelerator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D6:  FCC-</a:t>
              </a:r>
              <a:r>
                <a:rPr kumimoji="0" lang="en-GB" sz="1600" b="0" i="0" u="none" strike="noStrike" kern="1200" cap="none" spc="0" normalizeH="0" baseline="0" noProof="0" dirty="0" err="1">
                  <a:ln>
                    <a:noFill/>
                  </a:ln>
                  <a:solidFill>
                    <a:srgbClr val="2F2F2F"/>
                  </a:solidFill>
                  <a:effectLst/>
                  <a:uLnTx/>
                  <a:uFillTx/>
                  <a:latin typeface="Arial"/>
                  <a:ea typeface="+mn-ea"/>
                  <a:cs typeface="+mn-cs"/>
                </a:rPr>
                <a:t>hh</a:t>
              </a:r>
              <a:r>
                <a:rPr kumimoji="0" lang="en-GB" sz="1600" b="0" i="0" u="none" strike="noStrike" kern="1200" cap="none" spc="0" normalizeH="0" baseline="0" noProof="0" dirty="0">
                  <a:ln>
                    <a:noFill/>
                  </a:ln>
                  <a:solidFill>
                    <a:srgbClr val="2F2F2F"/>
                  </a:solidFill>
                  <a:effectLst/>
                  <a:uLnTx/>
                  <a:uFillTx/>
                  <a:latin typeface="Arial"/>
                  <a:ea typeface="+mn-ea"/>
                  <a:cs typeface="+mn-cs"/>
                </a:rPr>
                <a:t> accelerator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D7:  Project cost and financial feasibility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D8:  Physics, experiments and detectors</a:t>
              </a:r>
            </a:p>
          </p:txBody>
        </p:sp>
      </p:grpSp>
      <p:pic>
        <p:nvPicPr>
          <p:cNvPr id="17" name="Google Shape;148;p25">
            <a:extLst>
              <a:ext uri="{FF2B5EF4-FFF2-40B4-BE49-F238E27FC236}">
                <a16:creationId xmlns:a16="http://schemas.microsoft.com/office/drawing/2014/main" id="{6D1D8DD8-CC81-9CB5-43DD-98B9A87D1C0E}"/>
              </a:ext>
            </a:extLst>
          </p:cNvPr>
          <p:cNvPicPr preferRelativeResize="0">
            <a:picLocks noChangeAspect="1"/>
          </p:cNvPicPr>
          <p:nvPr/>
        </p:nvPicPr>
        <p:blipFill rotWithShape="1">
          <a:blip r:embed="rId5">
            <a:alphaModFix/>
          </a:blip>
          <a:srcRect l="8986" t="2087" r="10391" b="6142"/>
          <a:stretch/>
        </p:blipFill>
        <p:spPr>
          <a:xfrm>
            <a:off x="6778198" y="1663366"/>
            <a:ext cx="2252438" cy="2839624"/>
          </a:xfrm>
          <a:prstGeom prst="rect">
            <a:avLst/>
          </a:prstGeom>
          <a:noFill/>
          <a:ln w="12700">
            <a:solidFill>
              <a:schemeClr val="tx1"/>
            </a:solidFill>
          </a:ln>
        </p:spPr>
      </p:pic>
      <p:sp>
        <p:nvSpPr>
          <p:cNvPr id="18" name="Google Shape;141;p25">
            <a:extLst>
              <a:ext uri="{FF2B5EF4-FFF2-40B4-BE49-F238E27FC236}">
                <a16:creationId xmlns:a16="http://schemas.microsoft.com/office/drawing/2014/main" id="{07B1E7B0-C7E4-6730-17D2-ADF506BC1853}"/>
              </a:ext>
            </a:extLst>
          </p:cNvPr>
          <p:cNvSpPr txBox="1"/>
          <p:nvPr/>
        </p:nvSpPr>
        <p:spPr>
          <a:xfrm>
            <a:off x="9264316" y="1607811"/>
            <a:ext cx="2594800" cy="1295899"/>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800" b="1" i="0" u="none" strike="noStrike" kern="1200" cap="none" spc="0" normalizeH="0" baseline="0" noProof="0" dirty="0">
                <a:ln>
                  <a:noFill/>
                </a:ln>
                <a:solidFill>
                  <a:srgbClr val="0F124A"/>
                </a:solidFill>
                <a:effectLst/>
                <a:uLnTx/>
                <a:uFillTx/>
                <a:latin typeface="Arial"/>
                <a:ea typeface="+mn-ea"/>
                <a:cs typeface="+mn-cs"/>
              </a:rPr>
              <a:t>Full Report </a:t>
            </a:r>
            <a:endParaRPr kumimoji="0" sz="1800" b="1"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500" b="0" i="0" u="none" strike="noStrike" kern="1200" cap="none" spc="0" normalizeH="0" baseline="0" noProof="0" dirty="0">
                <a:ln>
                  <a:noFill/>
                </a:ln>
                <a:solidFill>
                  <a:srgbClr val="202124"/>
                </a:solidFill>
                <a:effectLst/>
                <a:highlight>
                  <a:srgbClr val="FFFFFF"/>
                </a:highlight>
                <a:uLnTx/>
                <a:uFillTx/>
                <a:latin typeface="Arial"/>
                <a:ea typeface="+mn-ea"/>
                <a:cs typeface="+mn-cs"/>
              </a:rPr>
              <a:t>8 Chapters/Deliverables </a:t>
            </a:r>
            <a:endParaRPr kumimoji="0" sz="15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500" b="0" i="0" u="none" strike="noStrike" kern="1200" cap="none" spc="0" normalizeH="0" baseline="0" noProof="0" dirty="0">
                <a:ln>
                  <a:noFill/>
                </a:ln>
                <a:solidFill>
                  <a:srgbClr val="202124"/>
                </a:solidFill>
                <a:effectLst/>
                <a:highlight>
                  <a:srgbClr val="FFFFFF"/>
                </a:highlight>
                <a:uLnTx/>
                <a:uFillTx/>
                <a:latin typeface="Arial"/>
                <a:ea typeface="+mn-ea"/>
                <a:cs typeface="+mn-cs"/>
              </a:rPr>
              <a:t>~ 700pp document</a:t>
            </a:r>
            <a:endParaRPr kumimoji="0" sz="15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500" b="0" i="0" u="none" strike="noStrike" kern="1200" cap="none" spc="0" normalizeH="0" baseline="0" noProof="0" dirty="0">
                <a:ln>
                  <a:noFill/>
                </a:ln>
                <a:solidFill>
                  <a:srgbClr val="202124"/>
                </a:solidFill>
                <a:effectLst/>
                <a:highlight>
                  <a:srgbClr val="FFFFFF"/>
                </a:highlight>
                <a:uLnTx/>
                <a:uFillTx/>
                <a:latin typeface="Arial"/>
                <a:ea typeface="+mn-ea"/>
                <a:cs typeface="+mn-cs"/>
              </a:rPr>
              <a:t>~ 16 editors</a:t>
            </a:r>
            <a:endParaRPr kumimoji="0" sz="15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500" b="0" i="0" u="none" strike="noStrike" kern="1200" cap="none" spc="0" normalizeH="0" baseline="0" noProof="0" dirty="0">
                <a:ln>
                  <a:noFill/>
                </a:ln>
                <a:solidFill>
                  <a:srgbClr val="202124"/>
                </a:solidFill>
                <a:effectLst/>
                <a:highlight>
                  <a:srgbClr val="FFFFFF"/>
                </a:highlight>
                <a:uLnTx/>
                <a:uFillTx/>
                <a:latin typeface="Arial"/>
                <a:ea typeface="+mn-ea"/>
                <a:cs typeface="+mn-cs"/>
              </a:rPr>
              <a:t>~ 500 contributors</a:t>
            </a:r>
            <a:endParaRPr kumimoji="0" sz="15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202124"/>
              </a:solidFill>
              <a:effectLst/>
              <a:highlight>
                <a:srgbClr val="FFFFFF"/>
              </a:highlight>
              <a:uLnTx/>
              <a:uFillTx/>
              <a:latin typeface="Arial"/>
              <a:ea typeface="+mn-ea"/>
              <a:cs typeface="+mn-cs"/>
            </a:endParaRPr>
          </a:p>
        </p:txBody>
      </p:sp>
      <p:sp>
        <p:nvSpPr>
          <p:cNvPr id="3" name="TextBox 2">
            <a:extLst>
              <a:ext uri="{FF2B5EF4-FFF2-40B4-BE49-F238E27FC236}">
                <a16:creationId xmlns:a16="http://schemas.microsoft.com/office/drawing/2014/main" id="{71B4ADDA-1CA5-0F63-18FC-491EAC0CF55D}"/>
              </a:ext>
            </a:extLst>
          </p:cNvPr>
          <p:cNvSpPr txBox="1"/>
          <p:nvPr/>
        </p:nvSpPr>
        <p:spPr>
          <a:xfrm>
            <a:off x="7936714" y="6245486"/>
            <a:ext cx="4176143" cy="527067"/>
          </a:xfrm>
          <a:prstGeom prst="rect">
            <a:avLst/>
          </a:prstGeom>
          <a:solidFill>
            <a:srgbClr val="0000CC"/>
          </a:solidFill>
        </p:spPr>
        <p:txBody>
          <a:bodyPr wrap="none" rtlCol="0">
            <a:spAutoFit/>
          </a:bodyPr>
          <a:lstStyle/>
          <a:p>
            <a:pPr marL="0" marR="0" lvl="0" indent="0" algn="ctr" defTabSz="914400" rtl="0" eaLnBrk="1" fontAlgn="auto" latinLnBrk="0" hangingPunct="1">
              <a:lnSpc>
                <a:spcPts val="37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0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n-US" sz="2400" b="1" i="0" u="none" strike="noStrike" kern="1200" cap="none" spc="0" normalizeH="0" baseline="0" noProof="0" dirty="0">
                <a:ln>
                  <a:noFill/>
                </a:ln>
                <a:solidFill>
                  <a:srgbClr val="FFFF00"/>
                </a:solidFill>
                <a:effectLst/>
                <a:uLnTx/>
                <a:uFillTx/>
                <a:latin typeface="Arial"/>
                <a:ea typeface="+mn-ea"/>
                <a:cs typeface="+mn-cs"/>
              </a:rPr>
              <a:t>70-80 recommendations </a:t>
            </a:r>
            <a:endParaRPr kumimoji="0" lang="en-GB" sz="2400" b="1" i="0" u="none" strike="noStrike" kern="1200" cap="none" spc="0" normalizeH="0" baseline="0" noProof="0" dirty="0">
              <a:ln>
                <a:noFill/>
              </a:ln>
              <a:solidFill>
                <a:srgbClr val="FFFF00"/>
              </a:solidFill>
              <a:effectLst/>
              <a:uLnTx/>
              <a:uFillTx/>
              <a:latin typeface="Arial"/>
              <a:ea typeface="+mn-ea"/>
              <a:cs typeface="+mn-cs"/>
            </a:endParaRPr>
          </a:p>
        </p:txBody>
      </p:sp>
      <p:sp>
        <p:nvSpPr>
          <p:cNvPr id="19" name="TextBox 18">
            <a:extLst>
              <a:ext uri="{FF2B5EF4-FFF2-40B4-BE49-F238E27FC236}">
                <a16:creationId xmlns:a16="http://schemas.microsoft.com/office/drawing/2014/main" id="{0AFB7286-78E6-A1DA-B597-81BDAE9360BF}"/>
              </a:ext>
            </a:extLst>
          </p:cNvPr>
          <p:cNvSpPr txBox="1"/>
          <p:nvPr/>
        </p:nvSpPr>
        <p:spPr>
          <a:xfrm>
            <a:off x="587758" y="6256656"/>
            <a:ext cx="6657592" cy="518219"/>
          </a:xfrm>
          <a:prstGeom prst="rect">
            <a:avLst/>
          </a:prstGeom>
          <a:noFill/>
          <a:ln w="60325">
            <a:solidFill>
              <a:srgbClr val="FF0000"/>
            </a:solidFill>
          </a:ln>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Arial"/>
                <a:ea typeface="+mn-ea"/>
                <a:cs typeface="+mn-cs"/>
              </a:rPr>
              <a:t>All deliverables met, no technical showstoppers</a:t>
            </a:r>
            <a:endParaRPr kumimoji="0" lang="en-GB" sz="2400" b="0" i="0" u="none" strike="noStrike" kern="1200" cap="none" spc="0" normalizeH="0" baseline="0" noProof="0" dirty="0">
              <a:ln>
                <a:noFill/>
              </a:ln>
              <a:solidFill>
                <a:srgbClr val="FF0000"/>
              </a:solidFill>
              <a:effectLst/>
              <a:uLnTx/>
              <a:uFillTx/>
              <a:latin typeface="Arial"/>
              <a:ea typeface="+mn-ea"/>
              <a:cs typeface="+mn-cs"/>
            </a:endParaRPr>
          </a:p>
        </p:txBody>
      </p:sp>
    </p:spTree>
    <p:extLst>
      <p:ext uri="{BB962C8B-B14F-4D97-AF65-F5344CB8AC3E}">
        <p14:creationId xmlns:p14="http://schemas.microsoft.com/office/powerpoint/2010/main" val="64736514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
          <p:cNvSpPr txBox="1"/>
          <p:nvPr/>
        </p:nvSpPr>
        <p:spPr>
          <a:xfrm>
            <a:off x="235700" y="955575"/>
            <a:ext cx="11720700" cy="6218400"/>
          </a:xfrm>
          <a:prstGeom prst="rect">
            <a:avLst/>
          </a:prstGeom>
          <a:noFill/>
          <a:ln>
            <a:noFill/>
          </a:ln>
        </p:spPr>
        <p:txBody>
          <a:bodyPr spcFirstLastPara="1" wrap="square" lIns="91425" tIns="45700" rIns="91425" bIns="45700" anchor="t" anchorCtr="0">
            <a:spAutoFit/>
          </a:bodyPr>
          <a:lstStyle/>
          <a:p>
            <a:pPr marL="141317" marR="0" lvl="0" indent="0" algn="l" rtl="0">
              <a:lnSpc>
                <a:spcPct val="100000"/>
              </a:lnSpc>
              <a:spcBef>
                <a:spcPts val="0"/>
              </a:spcBef>
              <a:spcAft>
                <a:spcPts val="0"/>
              </a:spcAft>
              <a:buClr>
                <a:srgbClr val="0F124A"/>
              </a:buClr>
              <a:buSzPts val="1100"/>
              <a:buFont typeface="Arial"/>
              <a:buNone/>
            </a:pPr>
            <a:r>
              <a:rPr lang="en-US" sz="2400" b="1" i="0" u="sng" strike="noStrike" cap="none" dirty="0" err="1">
                <a:solidFill>
                  <a:srgbClr val="0F124A"/>
                </a:solidFill>
                <a:latin typeface="Arial"/>
                <a:ea typeface="Arial"/>
                <a:cs typeface="Arial"/>
                <a:sym typeface="Arial"/>
              </a:rPr>
              <a:t>Structure:</a:t>
            </a:r>
            <a:r>
              <a:rPr lang="en-US" sz="2400" b="1" u="sng" dirty="0" err="1">
                <a:solidFill>
                  <a:srgbClr val="0F124A"/>
                </a:solidFill>
              </a:rPr>
              <a:t>Three</a:t>
            </a:r>
            <a:r>
              <a:rPr lang="en-US" sz="2400" b="1" i="0" u="sng" strike="noStrike" cap="none" dirty="0">
                <a:solidFill>
                  <a:srgbClr val="0F124A"/>
                </a:solidFill>
                <a:latin typeface="Arial"/>
                <a:ea typeface="Arial"/>
                <a:cs typeface="Arial"/>
                <a:sym typeface="Arial"/>
              </a:rPr>
              <a:t> Volumes</a:t>
            </a:r>
            <a:endParaRPr dirty="0"/>
          </a:p>
          <a:p>
            <a:pPr marL="438911" marR="0" lvl="0" indent="0" algn="l" rtl="0">
              <a:lnSpc>
                <a:spcPct val="100000"/>
              </a:lnSpc>
              <a:spcBef>
                <a:spcPts val="0"/>
              </a:spcBef>
              <a:spcAft>
                <a:spcPts val="0"/>
              </a:spcAft>
              <a:buClr>
                <a:srgbClr val="0F124A"/>
              </a:buClr>
              <a:buSzPts val="1300"/>
              <a:buFont typeface="Arial"/>
              <a:buNone/>
            </a:pPr>
            <a:endParaRPr sz="1400" b="0" i="1" u="none" strike="noStrike" cap="none" dirty="0">
              <a:solidFill>
                <a:srgbClr val="0F124A"/>
              </a:solidFill>
              <a:latin typeface="Arial"/>
              <a:ea typeface="Arial"/>
              <a:cs typeface="Arial"/>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FF0000"/>
                </a:solidFill>
                <a:latin typeface="Arial"/>
                <a:ea typeface="Arial"/>
                <a:cs typeface="Arial"/>
                <a:sym typeface="Arial"/>
              </a:rPr>
              <a:t>Vol. 1: </a:t>
            </a:r>
            <a:r>
              <a:rPr lang="en-US" sz="2000" b="0" i="1" u="none" strike="noStrike" cap="none" dirty="0">
                <a:solidFill>
                  <a:srgbClr val="FF0000"/>
                </a:solidFill>
                <a:latin typeface="Arial"/>
                <a:ea typeface="Arial"/>
                <a:cs typeface="Arial"/>
                <a:sym typeface="Arial"/>
              </a:rPr>
              <a:t>Physics, Experiments and </a:t>
            </a:r>
            <a:r>
              <a:rPr lang="en-US" sz="2000" b="0" i="1" u="none" strike="noStrike" cap="none" dirty="0">
                <a:solidFill>
                  <a:srgbClr val="FF0000"/>
                </a:solidFill>
                <a:latin typeface="Arial" panose="020B0604020202020204" pitchFamily="34" charset="0"/>
                <a:ea typeface="Arial"/>
                <a:cs typeface="Arial" panose="020B0604020202020204" pitchFamily="34" charset="0"/>
                <a:sym typeface="Arial"/>
              </a:rPr>
              <a:t>Detectors (~200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B050"/>
                </a:solidFill>
                <a:latin typeface="Arial" panose="020B0604020202020204" pitchFamily="34" charset="0"/>
                <a:ea typeface="Arial"/>
                <a:cs typeface="Arial" panose="020B0604020202020204" pitchFamily="34" charset="0"/>
                <a:sym typeface="Arial"/>
              </a:rPr>
              <a:t>Vol. 2: </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Accelerators, Technical Infrastructures, Safety Concepts (~</a:t>
            </a:r>
            <a:r>
              <a:rPr lang="en-US" sz="2000" i="1" dirty="0">
                <a:solidFill>
                  <a:srgbClr val="00B050"/>
                </a:solidFill>
                <a:latin typeface="Arial" panose="020B0604020202020204" pitchFamily="34" charset="0"/>
                <a:cs typeface="Arial" panose="020B0604020202020204" pitchFamily="34" charset="0"/>
              </a:rPr>
              <a:t>40</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00CC"/>
                </a:solidFill>
                <a:latin typeface="Arial" panose="020B0604020202020204" pitchFamily="34" charset="0"/>
                <a:ea typeface="Arial"/>
                <a:cs typeface="Arial" panose="020B0604020202020204" pitchFamily="34" charset="0"/>
                <a:sym typeface="Arial"/>
              </a:rPr>
              <a:t>Vol. 3: </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Civil Engineering, Implementation &amp; Sustainability (~</a:t>
            </a:r>
            <a:r>
              <a:rPr lang="en-US" sz="2000" i="1" dirty="0">
                <a:solidFill>
                  <a:srgbClr val="0000CC"/>
                </a:solidFill>
                <a:latin typeface="Arial" panose="020B0604020202020204" pitchFamily="34" charset="0"/>
                <a:cs typeface="Arial" panose="020B0604020202020204" pitchFamily="34" charset="0"/>
              </a:rPr>
              <a:t>2</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00 pages) </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57200" marR="0" lvl="0" indent="-317500" algn="l" rtl="0">
              <a:lnSpc>
                <a:spcPct val="100000"/>
              </a:lnSpc>
              <a:spcBef>
                <a:spcPts val="0"/>
              </a:spcBef>
              <a:spcAft>
                <a:spcPts val="0"/>
              </a:spcAft>
              <a:buSzPts val="1400"/>
              <a:buChar char="-"/>
            </a:pPr>
            <a:r>
              <a:rPr lang="en-US" sz="2000" i="1" dirty="0">
                <a:solidFill>
                  <a:srgbClr val="0F124A"/>
                </a:solidFill>
                <a:latin typeface="Arial" panose="020B0604020202020204" pitchFamily="34" charset="0"/>
                <a:cs typeface="Arial" panose="020B0604020202020204" pitchFamily="34" charset="0"/>
              </a:rPr>
              <a:t>-   </a:t>
            </a:r>
            <a:r>
              <a:rPr lang="en-US" sz="2000" b="1" dirty="0">
                <a:solidFill>
                  <a:srgbClr val="0F124A"/>
                </a:solidFill>
                <a:latin typeface="Arial" panose="020B0604020202020204" pitchFamily="34" charset="0"/>
                <a:cs typeface="Arial" panose="020B0604020202020204" pitchFamily="34" charset="0"/>
              </a:rPr>
              <a:t>Executive Summary of the FCC Feasibility Study: </a:t>
            </a:r>
            <a:r>
              <a:rPr lang="en-US" sz="2000" i="1" dirty="0">
                <a:solidFill>
                  <a:srgbClr val="0000CC"/>
                </a:solidFill>
                <a:latin typeface="Arial" panose="020B0604020202020204" pitchFamily="34" charset="0"/>
                <a:cs typeface="Arial" panose="020B0604020202020204" pitchFamily="34" charset="0"/>
              </a:rPr>
              <a:t>~</a:t>
            </a:r>
            <a:r>
              <a:rPr lang="en-US" sz="2000" b="1" dirty="0">
                <a:solidFill>
                  <a:srgbClr val="0F124A"/>
                </a:solidFill>
                <a:latin typeface="Arial" panose="020B0604020202020204" pitchFamily="34" charset="0"/>
                <a:cs typeface="Arial" panose="020B0604020202020204" pitchFamily="34" charset="0"/>
              </a:rPr>
              <a:t>40 pages</a:t>
            </a:r>
            <a:endParaRPr b="1"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u="sng" strike="noStrike" cap="none" dirty="0">
                <a:solidFill>
                  <a:srgbClr val="0F124A"/>
                </a:solidFill>
                <a:latin typeface="Arial"/>
                <a:ea typeface="Arial"/>
                <a:cs typeface="Arial"/>
                <a:sym typeface="Arial"/>
              </a:rPr>
              <a:t>In </a:t>
            </a:r>
            <a:r>
              <a:rPr lang="en-US" sz="2000" b="1" u="sng" dirty="0">
                <a:solidFill>
                  <a:srgbClr val="0F124A"/>
                </a:solidFill>
              </a:rPr>
              <a:t>addition:</a:t>
            </a:r>
            <a:br>
              <a:rPr lang="en-US" sz="2000" b="1" dirty="0">
                <a:solidFill>
                  <a:srgbClr val="0F124A"/>
                </a:solidFill>
              </a:rPr>
            </a:br>
            <a:r>
              <a:rPr lang="en-US" sz="2000" b="1" dirty="0">
                <a:solidFill>
                  <a:srgbClr val="0F124A"/>
                </a:solidFill>
              </a:rPr>
              <a:t>a.  D</a:t>
            </a:r>
            <a:r>
              <a:rPr lang="en-US" sz="2000" b="1" u="none" strike="noStrike" cap="none" dirty="0">
                <a:solidFill>
                  <a:srgbClr val="0F124A"/>
                </a:solidFill>
                <a:latin typeface="Arial"/>
                <a:ea typeface="Arial"/>
                <a:cs typeface="Arial"/>
                <a:sym typeface="Arial"/>
              </a:rPr>
              <a:t>ocumentation on Cost Estimate – Funding Models </a:t>
            </a:r>
            <a:endParaRPr sz="2000" b="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dirty="0">
                <a:solidFill>
                  <a:srgbClr val="0F124A"/>
                </a:solidFill>
                <a:latin typeface="Arial" panose="020B0604020202020204" pitchFamily="34" charset="0"/>
                <a:cs typeface="Arial" panose="020B0604020202020204" pitchFamily="34" charset="0"/>
              </a:rPr>
              <a:t>b. Environmental Report</a:t>
            </a:r>
            <a:endParaRPr sz="2000" b="1" dirty="0">
              <a:solidFill>
                <a:srgbClr val="0F124A"/>
              </a:solidFill>
              <a:latin typeface="Arial" panose="020B0604020202020204" pitchFamily="34" charset="0"/>
              <a:cs typeface="Arial" panose="020B0604020202020204" pitchFamily="34" charset="0"/>
            </a:endParaRPr>
          </a:p>
          <a:p>
            <a:pPr marL="438911" marR="0" lvl="0" indent="0" algn="l" rtl="0">
              <a:lnSpc>
                <a:spcPct val="100000"/>
              </a:lnSpc>
              <a:spcBef>
                <a:spcPts val="0"/>
              </a:spcBef>
              <a:spcAft>
                <a:spcPts val="0"/>
              </a:spcAft>
              <a:buClr>
                <a:srgbClr val="0F124A"/>
              </a:buClr>
              <a:buSzPts val="1300"/>
              <a:buFont typeface="Arial"/>
              <a:buNone/>
            </a:pPr>
            <a:endParaRPr sz="2000" b="1" dirty="0">
              <a:solidFill>
                <a:srgbClr val="0F124A"/>
              </a:solidFill>
            </a:endParaRPr>
          </a:p>
        </p:txBody>
      </p:sp>
      <p:sp>
        <p:nvSpPr>
          <p:cNvPr id="103" name="Google Shape;103;p1"/>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rtl="0">
              <a:lnSpc>
                <a:spcPct val="154732"/>
              </a:lnSpc>
              <a:spcBef>
                <a:spcPts val="0"/>
              </a:spcBef>
              <a:spcAft>
                <a:spcPts val="0"/>
              </a:spcAft>
              <a:buClr>
                <a:srgbClr val="FFFFFF"/>
              </a:buClr>
              <a:buSzPts val="1067"/>
              <a:buFont typeface="Arial"/>
              <a:buNone/>
            </a:pPr>
            <a:fld id="{E207C504-4994-4096-9AB6-110CBCAA4D59}" type="slidenum">
              <a:rPr lang="en-GB" smtClean="0"/>
              <a:pPr marL="0" marR="0" lvl="0" indent="0" algn="r" rtl="0">
                <a:lnSpc>
                  <a:spcPct val="154732"/>
                </a:lnSpc>
                <a:spcBef>
                  <a:spcPts val="0"/>
                </a:spcBef>
                <a:spcAft>
                  <a:spcPts val="0"/>
                </a:spcAft>
                <a:buClr>
                  <a:srgbClr val="FFFFFF"/>
                </a:buClr>
                <a:buSzPts val="1067"/>
                <a:buFont typeface="Arial"/>
                <a:buNone/>
              </a:pPr>
              <a:t>9</a:t>
            </a:fld>
            <a:endParaRPr sz="1067" b="0" i="0" u="none" strike="noStrike" cap="none">
              <a:solidFill>
                <a:srgbClr val="FFFFFF"/>
              </a:solidFill>
              <a:latin typeface="Arial"/>
              <a:ea typeface="Arial"/>
              <a:cs typeface="Arial"/>
              <a:sym typeface="Arial"/>
            </a:endParaRPr>
          </a:p>
        </p:txBody>
      </p:sp>
      <p:sp>
        <p:nvSpPr>
          <p:cNvPr id="104" name="Google Shape;104;p1"/>
          <p:cNvSpPr txBox="1"/>
          <p:nvPr/>
        </p:nvSpPr>
        <p:spPr>
          <a:xfrm>
            <a:off x="0" y="0"/>
            <a:ext cx="12192000" cy="770698"/>
          </a:xfrm>
          <a:prstGeom prst="rect">
            <a:avLst/>
          </a:prstGeom>
          <a:solidFill>
            <a:srgbClr val="0C377B"/>
          </a:solidFill>
          <a:ln>
            <a:noFill/>
          </a:ln>
        </p:spPr>
        <p:txBody>
          <a:bodyPr spcFirstLastPara="1" wrap="square" lIns="91425" tIns="0" rIns="91425" bIns="0" anchor="ctr" anchorCtr="0">
            <a:noAutofit/>
          </a:bodyPr>
          <a:lstStyle/>
          <a:p>
            <a:pPr marL="0" marR="0" lvl="0" indent="0" algn="l" rtl="0">
              <a:lnSpc>
                <a:spcPct val="100000"/>
              </a:lnSpc>
              <a:spcBef>
                <a:spcPts val="0"/>
              </a:spcBef>
              <a:spcAft>
                <a:spcPts val="0"/>
              </a:spcAft>
              <a:buClr>
                <a:srgbClr val="FFFF00"/>
              </a:buClr>
              <a:buSzPts val="3600"/>
              <a:buFont typeface="Calibri"/>
              <a:buNone/>
            </a:pPr>
            <a:r>
              <a:rPr lang="en-US" sz="3600" b="1" i="0" u="none" strike="noStrike" cap="none">
                <a:solidFill>
                  <a:srgbClr val="FFFF00"/>
                </a:solidFill>
                <a:latin typeface="Calibri"/>
                <a:ea typeface="Calibri"/>
                <a:cs typeface="Calibri"/>
                <a:sym typeface="Calibri"/>
              </a:rPr>
              <a:t>                            Feasibility Study Report for March 2025 </a:t>
            </a:r>
            <a:endParaRPr/>
          </a:p>
        </p:txBody>
      </p:sp>
      <p:pic>
        <p:nvPicPr>
          <p:cNvPr id="105" name="Google Shape;105;p1" descr="A picture containing icon&#10;&#10;Description automatically generated"/>
          <p:cNvPicPr preferRelativeResize="0"/>
          <p:nvPr/>
        </p:nvPicPr>
        <p:blipFill rotWithShape="1">
          <a:blip r:embed="rId3">
            <a:alphaModFix/>
          </a:blip>
          <a:srcRect/>
          <a:stretch/>
        </p:blipFill>
        <p:spPr>
          <a:xfrm>
            <a:off x="11929" y="58203"/>
            <a:ext cx="1935386" cy="654292"/>
          </a:xfrm>
          <a:prstGeom prst="rect">
            <a:avLst/>
          </a:prstGeom>
          <a:noFill/>
          <a:ln>
            <a:noFill/>
          </a:ln>
        </p:spPr>
      </p:pic>
      <p:sp>
        <p:nvSpPr>
          <p:cNvPr id="106" name="Google Shape;106;p1"/>
          <p:cNvSpPr txBox="1"/>
          <p:nvPr/>
        </p:nvSpPr>
        <p:spPr>
          <a:xfrm>
            <a:off x="796446" y="4263871"/>
            <a:ext cx="99693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85000"/>
              </a:lnSpc>
              <a:spcBef>
                <a:spcPts val="0"/>
              </a:spcBef>
              <a:spcAft>
                <a:spcPts val="0"/>
              </a:spcAft>
              <a:buClr>
                <a:srgbClr val="0F124A"/>
              </a:buClr>
              <a:buSzPts val="2000"/>
              <a:buFont typeface="Arial"/>
              <a:buNone/>
            </a:pPr>
            <a:r>
              <a:rPr lang="en-US" sz="2000" b="0" i="0" u="none" strike="noStrike" cap="none" dirty="0">
                <a:solidFill>
                  <a:srgbClr val="0F124A"/>
                </a:solidFill>
                <a:latin typeface="Arial"/>
                <a:ea typeface="Arial"/>
                <a:cs typeface="Arial"/>
                <a:sym typeface="Arial"/>
              </a:rPr>
              <a:t>to be prepared with Overleaf &amp; published by EPJ (Springer-Nature) – FCCIS members</a:t>
            </a:r>
            <a:endParaRPr sz="2000" b="0" i="0" u="none" strike="noStrike" cap="none" dirty="0">
              <a:solidFill>
                <a:srgbClr val="0F124A"/>
              </a:solidFill>
              <a:latin typeface="Arial"/>
              <a:ea typeface="Arial"/>
              <a:cs typeface="Arial"/>
              <a:sym typeface="Arial"/>
            </a:endParaRPr>
          </a:p>
        </p:txBody>
      </p:sp>
      <p:sp>
        <p:nvSpPr>
          <p:cNvPr id="107" name="Google Shape;107;p1"/>
          <p:cNvSpPr txBox="1"/>
          <p:nvPr/>
        </p:nvSpPr>
        <p:spPr>
          <a:xfrm>
            <a:off x="796446" y="3895483"/>
            <a:ext cx="10091100" cy="523200"/>
          </a:xfrm>
          <a:prstGeom prst="rect">
            <a:avLst/>
          </a:prstGeom>
          <a:solidFill>
            <a:srgbClr val="2026A1"/>
          </a:solidFill>
          <a:ln>
            <a:noFill/>
          </a:ln>
        </p:spPr>
        <p:txBody>
          <a:bodyPr spcFirstLastPara="1" wrap="square" lIns="91425" tIns="45700" rIns="91425" bIns="45700" anchor="t" anchorCtr="0">
            <a:spAutoFit/>
          </a:bodyPr>
          <a:lstStyle/>
          <a:p>
            <a:pPr marL="0" marR="0" lvl="0" indent="0" algn="l" rtl="0">
              <a:lnSpc>
                <a:spcPct val="132142"/>
              </a:lnSpc>
              <a:spcBef>
                <a:spcPts val="0"/>
              </a:spcBef>
              <a:spcAft>
                <a:spcPts val="0"/>
              </a:spcAft>
              <a:buClr>
                <a:srgbClr val="FFFF00"/>
              </a:buClr>
              <a:buSzPts val="2800"/>
              <a:buFont typeface="Arial"/>
              <a:buNone/>
            </a:pPr>
            <a:r>
              <a:rPr lang="en-US" sz="2800" b="1" i="0" u="none" strike="noStrike" cap="none" dirty="0">
                <a:solidFill>
                  <a:srgbClr val="FFFF00"/>
                </a:solidFill>
                <a:latin typeface="Arial"/>
                <a:ea typeface="Arial"/>
                <a:cs typeface="Arial"/>
                <a:sym typeface="Arial"/>
              </a:rPr>
              <a:t>Input for Update of European Strategy for Particle Physics</a:t>
            </a:r>
            <a:endParaRPr sz="2800" b="1" i="0" u="none" strike="noStrike" cap="none" dirty="0">
              <a:solidFill>
                <a:srgbClr val="FFFF00"/>
              </a:solidFill>
              <a:latin typeface="Arial"/>
              <a:ea typeface="Arial"/>
              <a:cs typeface="Arial"/>
              <a:sym typeface="Arial"/>
            </a:endParaRPr>
          </a:p>
        </p:txBody>
      </p:sp>
      <p:pic>
        <p:nvPicPr>
          <p:cNvPr id="108" name="Google Shape;108;p1"/>
          <p:cNvPicPr preferRelativeResize="0"/>
          <p:nvPr/>
        </p:nvPicPr>
        <p:blipFill rotWithShape="1">
          <a:blip r:embed="rId4">
            <a:alphaModFix/>
          </a:blip>
          <a:srcRect/>
          <a:stretch/>
        </p:blipFill>
        <p:spPr>
          <a:xfrm>
            <a:off x="853572" y="4879370"/>
            <a:ext cx="2329988" cy="770700"/>
          </a:xfrm>
          <a:prstGeom prst="rect">
            <a:avLst/>
          </a:prstGeom>
          <a:noFill/>
          <a:ln>
            <a:noFill/>
          </a:ln>
        </p:spPr>
      </p:pic>
      <p:pic>
        <p:nvPicPr>
          <p:cNvPr id="109" name="Google Shape;109;p1" descr="Publish agreement with Springer Nature ..."/>
          <p:cNvPicPr preferRelativeResize="0"/>
          <p:nvPr/>
        </p:nvPicPr>
        <p:blipFill rotWithShape="1">
          <a:blip r:embed="rId5">
            <a:alphaModFix/>
          </a:blip>
          <a:srcRect/>
          <a:stretch/>
        </p:blipFill>
        <p:spPr>
          <a:xfrm>
            <a:off x="9041375" y="4892299"/>
            <a:ext cx="1724375" cy="856750"/>
          </a:xfrm>
          <a:prstGeom prst="rect">
            <a:avLst/>
          </a:prstGeom>
          <a:noFill/>
          <a:ln>
            <a:noFill/>
          </a:ln>
        </p:spPr>
      </p:pic>
      <p:pic>
        <p:nvPicPr>
          <p:cNvPr id="110" name="Google Shape;110;p1" descr="European Physical Journal - Wikipedia"/>
          <p:cNvPicPr preferRelativeResize="0"/>
          <p:nvPr/>
        </p:nvPicPr>
        <p:blipFill rotWithShape="1">
          <a:blip r:embed="rId6">
            <a:alphaModFix/>
          </a:blip>
          <a:srcRect/>
          <a:stretch/>
        </p:blipFill>
        <p:spPr>
          <a:xfrm>
            <a:off x="6540334" y="4905231"/>
            <a:ext cx="1410017" cy="856750"/>
          </a:xfrm>
          <a:prstGeom prst="rect">
            <a:avLst/>
          </a:prstGeom>
          <a:noFill/>
          <a:ln>
            <a:noFill/>
          </a:ln>
        </p:spPr>
      </p:pic>
      <p:pic>
        <p:nvPicPr>
          <p:cNvPr id="111" name="Google Shape;111;p1" descr="A black background with a black square&#10;&#10;Description automatically generated with medium confidence"/>
          <p:cNvPicPr preferRelativeResize="0"/>
          <p:nvPr/>
        </p:nvPicPr>
        <p:blipFill rotWithShape="1">
          <a:blip r:embed="rId7">
            <a:alphaModFix/>
          </a:blip>
          <a:srcRect/>
          <a:stretch/>
        </p:blipFill>
        <p:spPr>
          <a:xfrm>
            <a:off x="3810014" y="4892300"/>
            <a:ext cx="2103837" cy="74484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13.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4.xml><?xml version="1.0" encoding="utf-8"?>
<a:theme xmlns:a="http://schemas.openxmlformats.org/drawingml/2006/main" name="7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5.xml><?xml version="1.0" encoding="utf-8"?>
<a:theme xmlns:a="http://schemas.openxmlformats.org/drawingml/2006/main" name="8_Content Slides - Deep Blue">
  <a:themeElements>
    <a:clrScheme name="Custom 1">
      <a:dk1>
        <a:srgbClr val="0F124A"/>
      </a:dk1>
      <a:lt1>
        <a:srgbClr val="FFFFFF"/>
      </a:lt1>
      <a:dk2>
        <a:srgbClr val="0000FF"/>
      </a:dk2>
      <a:lt2>
        <a:srgbClr val="FFFFFF"/>
      </a:lt2>
      <a:accent1>
        <a:srgbClr val="002060"/>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6.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17.xml><?xml version="1.0" encoding="utf-8"?>
<a:theme xmlns:a="http://schemas.openxmlformats.org/drawingml/2006/main" name="7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10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9.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0.xml><?xml version="1.0" encoding="utf-8"?>
<a:theme xmlns:a="http://schemas.openxmlformats.org/drawingml/2006/main" name="8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1.xml><?xml version="1.0" encoding="utf-8"?>
<a:theme xmlns:a="http://schemas.openxmlformats.org/drawingml/2006/main" name="1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2.xml><?xml version="1.0" encoding="utf-8"?>
<a:theme xmlns:a="http://schemas.openxmlformats.org/drawingml/2006/main" name="1_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23.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AS V8" id="{064E1F69-F7DB-4A09-94E4-8C427170E7EA}" vid="{7643CE5B-6D02-48B3-BE19-E2325451F8F3}"/>
    </a:ext>
  </a:extLst>
</a:theme>
</file>

<file path=ppt/theme/theme24.xml><?xml version="1.0" encoding="utf-8"?>
<a:theme xmlns:a="http://schemas.openxmlformats.org/drawingml/2006/main" name="1_Pixel">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ln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9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efb3f601-682b-4b24-a3a0-e0b0d0b660f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AF11560A9A3D42A6D720F5CE9EB9B4" ma:contentTypeVersion="16" ma:contentTypeDescription="Create a new document." ma:contentTypeScope="" ma:versionID="2cc93cf89b48cfff50e9386b7585d7c4">
  <xsd:schema xmlns:xsd="http://www.w3.org/2001/XMLSchema" xmlns:xs="http://www.w3.org/2001/XMLSchema" xmlns:p="http://schemas.microsoft.com/office/2006/metadata/properties" xmlns:ns3="cfa4c34f-4b31-43aa-aa45-0eba64f30d0d" xmlns:ns4="efb3f601-682b-4b24-a3a0-e0b0d0b660f8" targetNamespace="http://schemas.microsoft.com/office/2006/metadata/properties" ma:root="true" ma:fieldsID="acb2d64f67531c00cc6f00f9e7779acf" ns3:_="" ns4:_="">
    <xsd:import namespace="cfa4c34f-4b31-43aa-aa45-0eba64f30d0d"/>
    <xsd:import namespace="efb3f601-682b-4b24-a3a0-e0b0d0b660f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LengthInSeconds" minOccurs="0"/>
                <xsd:element ref="ns4:MediaServiceAutoTags" minOccurs="0"/>
                <xsd:element ref="ns4:MediaServiceOCR" minOccurs="0"/>
                <xsd:element ref="ns4:MediaServiceGenerationTime" minOccurs="0"/>
                <xsd:element ref="ns4:MediaServiceEventHashCode" minOccurs="0"/>
                <xsd:element ref="ns4:MediaServiceLocation"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a4c34f-4b31-43aa-aa45-0eba64f30d0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fb3f601-682b-4b24-a3a0-e0b0d0b660f8"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_activity" ma:index="20" nillable="true" ma:displayName="_activity" ma:hidden="true" ma:internalName="_activity">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1C4AA4-9C4B-4085-B704-105150D0A1F2}">
  <ds:schemaRefs>
    <ds:schemaRef ds:uri="http://schemas.microsoft.com/office/infopath/2007/PartnerControls"/>
    <ds:schemaRef ds:uri="http://schemas.microsoft.com/office/2006/documentManagement/types"/>
    <ds:schemaRef ds:uri="http://purl.org/dc/dcmitype/"/>
    <ds:schemaRef ds:uri="http://schemas.microsoft.com/office/2006/metadata/properties"/>
    <ds:schemaRef ds:uri="http://purl.org/dc/elements/1.1/"/>
    <ds:schemaRef ds:uri="efb3f601-682b-4b24-a3a0-e0b0d0b660f8"/>
    <ds:schemaRef ds:uri="http://schemas.openxmlformats.org/package/2006/metadata/core-properties"/>
    <ds:schemaRef ds:uri="http://purl.org/dc/terms/"/>
    <ds:schemaRef ds:uri="cfa4c34f-4b31-43aa-aa45-0eba64f30d0d"/>
    <ds:schemaRef ds:uri="http://www.w3.org/XML/1998/namespace"/>
  </ds:schemaRefs>
</ds:datastoreItem>
</file>

<file path=customXml/itemProps2.xml><?xml version="1.0" encoding="utf-8"?>
<ds:datastoreItem xmlns:ds="http://schemas.openxmlformats.org/officeDocument/2006/customXml" ds:itemID="{B30FADA2-07AC-4619-AB24-7D98CFFC6B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a4c34f-4b31-43aa-aa45-0eba64f30d0d"/>
    <ds:schemaRef ds:uri="efb3f601-682b-4b24-a3a0-e0b0d0b660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E0ADCE5-3AB5-4F40-BF2A-E41581E4E5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54903</TotalTime>
  <Words>6798</Words>
  <Application>Microsoft Macintosh PowerPoint</Application>
  <PresentationFormat>Widescreen</PresentationFormat>
  <Paragraphs>940</Paragraphs>
  <Slides>60</Slides>
  <Notes>49</Notes>
  <HiddenSlides>0</HiddenSlides>
  <MMClips>0</MMClips>
  <ScaleCrop>false</ScaleCrop>
  <HeadingPairs>
    <vt:vector size="6" baseType="variant">
      <vt:variant>
        <vt:lpstr>Fonts Used</vt:lpstr>
      </vt:variant>
      <vt:variant>
        <vt:i4>15</vt:i4>
      </vt:variant>
      <vt:variant>
        <vt:lpstr>Theme</vt:lpstr>
      </vt:variant>
      <vt:variant>
        <vt:i4>24</vt:i4>
      </vt:variant>
      <vt:variant>
        <vt:lpstr>Slide Titles</vt:lpstr>
      </vt:variant>
      <vt:variant>
        <vt:i4>60</vt:i4>
      </vt:variant>
    </vt:vector>
  </HeadingPairs>
  <TitlesOfParts>
    <vt:vector size="99" baseType="lpstr">
      <vt:lpstr>ＭＳ Ｐゴシック</vt:lpstr>
      <vt:lpstr>-webkit-standard</vt:lpstr>
      <vt:lpstr>Aptos</vt:lpstr>
      <vt:lpstr>Arial</vt:lpstr>
      <vt:lpstr>Calibri</vt:lpstr>
      <vt:lpstr>Calibri Light</vt:lpstr>
      <vt:lpstr>Cambria Math</vt:lpstr>
      <vt:lpstr>Century Gothic</vt:lpstr>
      <vt:lpstr>Garamond</vt:lpstr>
      <vt:lpstr>News Gothic MT</vt:lpstr>
      <vt:lpstr>Roboto</vt:lpstr>
      <vt:lpstr>Symbol</vt:lpstr>
      <vt:lpstr>Tahoma</vt:lpstr>
      <vt:lpstr>Times New Roman</vt:lpstr>
      <vt:lpstr>Wingdings</vt:lpstr>
      <vt:lpstr>3_Office Theme</vt:lpstr>
      <vt:lpstr>Content Slides - Deep Blue</vt:lpstr>
      <vt:lpstr>6_FC5643-CERN3027 - Scale of contributions</vt:lpstr>
      <vt:lpstr>Custom Design</vt:lpstr>
      <vt:lpstr>2_Content Slides - Deep Blue</vt:lpstr>
      <vt:lpstr>3_Content Slides - Deep Blue</vt:lpstr>
      <vt:lpstr>4_Content Slides - Deep Blue</vt:lpstr>
      <vt:lpstr>1_Content Slides - Deep Blue</vt:lpstr>
      <vt:lpstr>9_Office Theme</vt:lpstr>
      <vt:lpstr>4_Office Theme</vt:lpstr>
      <vt:lpstr>Office Theme</vt:lpstr>
      <vt:lpstr>Titleslides, Conclusion</vt:lpstr>
      <vt:lpstr>6_Content Slides - Deep Blue</vt:lpstr>
      <vt:lpstr>7_Content Slides - Deep Blue</vt:lpstr>
      <vt:lpstr>8_Content Slides - Deep Blue</vt:lpstr>
      <vt:lpstr>9_Content Slides - Deep Blue</vt:lpstr>
      <vt:lpstr>7_FC5643-CERN3027 - Scale of contributions</vt:lpstr>
      <vt:lpstr>10_Content Slides - Deep Blue</vt:lpstr>
      <vt:lpstr>5_Content Slides - Deep Blue</vt:lpstr>
      <vt:lpstr>8_FC5643-CERN3027 - Scale of contributions</vt:lpstr>
      <vt:lpstr>11_Content Slides - Deep Blue</vt:lpstr>
      <vt:lpstr>1_Titleslides, Conclusion</vt:lpstr>
      <vt:lpstr>Benutzerdefiniertes Design</vt:lpstr>
      <vt:lpstr>1_Pixel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HFM updated news</vt:lpstr>
      <vt:lpstr>FCC-hh new scenarios</vt:lpstr>
      <vt:lpstr>FCC-hh new scenarios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Microsoft Office User</cp:lastModifiedBy>
  <cp:revision>489</cp:revision>
  <cp:lastPrinted>2024-11-08T11:55:25Z</cp:lastPrinted>
  <dcterms:created xsi:type="dcterms:W3CDTF">2022-11-04T23:51:03Z</dcterms:created>
  <dcterms:modified xsi:type="dcterms:W3CDTF">2025-01-13T15:08:20Z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0x01010009AF11560A9A3D42A6D720F5CE9EB9B4</vt:lpwstr>
  </property>
</Properties>
</file>