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 id="2147483680" r:id="rId2"/>
  </p:sldMasterIdLst>
  <p:notesMasterIdLst>
    <p:notesMasterId r:id="rId40"/>
  </p:notesMasterIdLst>
  <p:handoutMasterIdLst>
    <p:handoutMasterId r:id="rId41"/>
  </p:handoutMasterIdLst>
  <p:sldIdLst>
    <p:sldId id="258" r:id="rId3"/>
    <p:sldId id="259" r:id="rId4"/>
    <p:sldId id="312" r:id="rId5"/>
    <p:sldId id="355" r:id="rId6"/>
    <p:sldId id="357" r:id="rId7"/>
    <p:sldId id="358" r:id="rId8"/>
    <p:sldId id="317" r:id="rId9"/>
    <p:sldId id="346" r:id="rId10"/>
    <p:sldId id="347" r:id="rId11"/>
    <p:sldId id="348" r:id="rId12"/>
    <p:sldId id="360" r:id="rId13"/>
    <p:sldId id="361" r:id="rId14"/>
    <p:sldId id="363" r:id="rId15"/>
    <p:sldId id="364" r:id="rId16"/>
    <p:sldId id="365" r:id="rId17"/>
    <p:sldId id="366" r:id="rId18"/>
    <p:sldId id="367" r:id="rId19"/>
    <p:sldId id="368" r:id="rId20"/>
    <p:sldId id="369" r:id="rId21"/>
    <p:sldId id="370" r:id="rId22"/>
    <p:sldId id="371" r:id="rId23"/>
    <p:sldId id="372" r:id="rId24"/>
    <p:sldId id="373" r:id="rId25"/>
    <p:sldId id="375" r:id="rId26"/>
    <p:sldId id="376" r:id="rId27"/>
    <p:sldId id="382" r:id="rId28"/>
    <p:sldId id="1695" r:id="rId29"/>
    <p:sldId id="1686" r:id="rId30"/>
    <p:sldId id="1687" r:id="rId31"/>
    <p:sldId id="1689" r:id="rId32"/>
    <p:sldId id="1690" r:id="rId33"/>
    <p:sldId id="1691" r:id="rId34"/>
    <p:sldId id="1692" r:id="rId35"/>
    <p:sldId id="1693" r:id="rId36"/>
    <p:sldId id="1684" r:id="rId37"/>
    <p:sldId id="1694" r:id="rId38"/>
    <p:sldId id="329" r:id="rId39"/>
  </p:sldIdLst>
  <p:sldSz cx="12192000" cy="6858000"/>
  <p:notesSz cx="6858000" cy="9144000"/>
  <p:custDataLst>
    <p:tags r:id="rId4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5DA2"/>
    <a:srgbClr val="FBFBFB"/>
    <a:srgbClr val="FFFFFF"/>
    <a:srgbClr val="0000FF"/>
    <a:srgbClr val="0099FF"/>
    <a:srgbClr val="E85E5B"/>
    <a:srgbClr val="0000CC"/>
    <a:srgbClr val="FFFFBF"/>
    <a:srgbClr val="00FF00"/>
    <a:srgbClr val="3E44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49" autoAdjust="0"/>
    <p:restoredTop sz="94694" autoAdjust="0"/>
  </p:normalViewPr>
  <p:slideViewPr>
    <p:cSldViewPr snapToGrid="0">
      <p:cViewPr varScale="1">
        <p:scale>
          <a:sx n="159" d="100"/>
          <a:sy n="159" d="100"/>
        </p:scale>
        <p:origin x="150" y="540"/>
      </p:cViewPr>
      <p:guideLst>
        <p:guide orient="horz" pos="2183"/>
        <p:guide pos="3840"/>
      </p:guideLst>
    </p:cSldViewPr>
  </p:slideViewPr>
  <p:notesTextViewPr>
    <p:cViewPr>
      <p:scale>
        <a:sx n="1" d="1"/>
        <a:sy n="1" d="1"/>
      </p:scale>
      <p:origin x="0" y="0"/>
    </p:cViewPr>
  </p:notesTextViewPr>
  <p:sorterViewPr>
    <p:cViewPr>
      <p:scale>
        <a:sx n="97" d="100"/>
        <a:sy n="97" d="100"/>
      </p:scale>
      <p:origin x="0" y="-4464"/>
    </p:cViewPr>
  </p:sorterViewPr>
  <p:notesViewPr>
    <p:cSldViewPr>
      <p:cViewPr>
        <p:scale>
          <a:sx n="66" d="100"/>
          <a:sy n="66" d="100"/>
        </p:scale>
        <p:origin x="2364" y="-4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gs" Target="tags/tag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7089221007747"/>
          <c:y val="7.0377461479422906E-2"/>
          <c:w val="0.73035204764468198"/>
          <c:h val="0.81297169820656201"/>
        </c:manualLayout>
      </c:layout>
      <c:scatterChart>
        <c:scatterStyle val="smoothMarker"/>
        <c:varyColors val="0"/>
        <c:ser>
          <c:idx val="1"/>
          <c:order val="0"/>
          <c:spPr>
            <a:ln w="19050" cap="rnd">
              <a:solidFill>
                <a:schemeClr val="accent2"/>
              </a:solidFill>
              <a:round/>
            </a:ln>
            <a:effectLst/>
          </c:spPr>
          <c:marker>
            <c:symbol val="circle"/>
            <c:size val="5"/>
            <c:spPr>
              <a:solidFill>
                <a:schemeClr val="accent2"/>
              </a:solidFill>
              <a:ln w="9525">
                <a:solidFill>
                  <a:schemeClr val="accent2"/>
                </a:solidFill>
              </a:ln>
              <a:effectLst/>
            </c:spPr>
          </c:marker>
          <c:yVal>
            <c:numRef>
              <c:f>'20230815'!$E$10:$E$29</c:f>
              <c:numCache>
                <c:formatCode>General</c:formatCode>
                <c:ptCount val="20"/>
                <c:pt idx="0">
                  <c:v>3.9999999999054099E-3</c:v>
                </c:pt>
                <c:pt idx="1">
                  <c:v>0</c:v>
                </c:pt>
                <c:pt idx="2">
                  <c:v>0</c:v>
                </c:pt>
                <c:pt idx="3">
                  <c:v>0</c:v>
                </c:pt>
                <c:pt idx="4">
                  <c:v>2.0000000004074502E-3</c:v>
                </c:pt>
                <c:pt idx="5">
                  <c:v>-5.0000000001091402E-3</c:v>
                </c:pt>
                <c:pt idx="6">
                  <c:v>-1.1999999999716199E-2</c:v>
                </c:pt>
                <c:pt idx="7">
                  <c:v>1.0000000002037301E-3</c:v>
                </c:pt>
                <c:pt idx="8">
                  <c:v>-9.9999999993087806E-3</c:v>
                </c:pt>
                <c:pt idx="9">
                  <c:v>-1.1999999999716199E-2</c:v>
                </c:pt>
                <c:pt idx="10">
                  <c:v>-3.9999999999054099E-3</c:v>
                </c:pt>
                <c:pt idx="11">
                  <c:v>9.0000000000145502E-3</c:v>
                </c:pt>
                <c:pt idx="12">
                  <c:v>0</c:v>
                </c:pt>
                <c:pt idx="13">
                  <c:v>-6.9999999996071E-3</c:v>
                </c:pt>
                <c:pt idx="14">
                  <c:v>1.2000000000625699E-2</c:v>
                </c:pt>
                <c:pt idx="15">
                  <c:v>1.40000000001237E-2</c:v>
                </c:pt>
                <c:pt idx="16">
                  <c:v>0</c:v>
                </c:pt>
                <c:pt idx="17">
                  <c:v>1.0000000002037301E-3</c:v>
                </c:pt>
                <c:pt idx="18">
                  <c:v>1.2000000000625699E-2</c:v>
                </c:pt>
                <c:pt idx="19">
                  <c:v>9.0000000000145502E-3</c:v>
                </c:pt>
              </c:numCache>
            </c:numRef>
          </c:yVal>
          <c:smooth val="1"/>
          <c:extLst>
            <c:ext xmlns:c16="http://schemas.microsoft.com/office/drawing/2014/chart" uri="{C3380CC4-5D6E-409C-BE32-E72D297353CC}">
              <c16:uniqueId val="{00000000-0CE1-47AE-A6C3-CA274B6EB86F}"/>
            </c:ext>
          </c:extLst>
        </c:ser>
        <c:dLbls>
          <c:showLegendKey val="0"/>
          <c:showVal val="0"/>
          <c:showCatName val="0"/>
          <c:showSerName val="0"/>
          <c:showPercent val="0"/>
          <c:showBubbleSize val="0"/>
        </c:dLbls>
        <c:axId val="1295654832"/>
        <c:axId val="1295649392"/>
      </c:scatterChart>
      <c:valAx>
        <c:axId val="1295654832"/>
        <c:scaling>
          <c:orientation val="minMax"/>
          <c:max val="2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lang="zh-CN" sz="1000" b="0" i="0" u="none" strike="noStrike" kern="1200" baseline="0">
                    <a:solidFill>
                      <a:schemeClr val="tx1">
                        <a:lumMod val="65000"/>
                        <a:lumOff val="35000"/>
                      </a:schemeClr>
                    </a:solidFill>
                    <a:latin typeface="+mn-lt"/>
                    <a:ea typeface="+mn-ea"/>
                    <a:cs typeface="+mn-cs"/>
                  </a:defRPr>
                </a:pPr>
                <a:r>
                  <a:rPr lang="en-US" altLang="zh-CN" dirty="0"/>
                  <a:t>Cell numbers</a:t>
                </a:r>
                <a:endParaRPr lang="zh-CN" altLang="en-US" dirty="0"/>
              </a:p>
            </c:rich>
          </c:tx>
          <c:overlay val="0"/>
          <c:spPr>
            <a:noFill/>
            <a:ln>
              <a:noFill/>
            </a:ln>
            <a:effectLst/>
          </c:spPr>
          <c:txPr>
            <a:bodyPr rot="0" spcFirstLastPara="1" vertOverflow="ellipsis" vert="horz" wrap="square" anchor="ctr" anchorCtr="1"/>
            <a:lstStyle/>
            <a:p>
              <a:pPr>
                <a:defRPr lang="zh-CN" sz="1000" b="0" i="0" u="none" strike="noStrike" kern="1200" baseline="0">
                  <a:solidFill>
                    <a:schemeClr val="tx1">
                      <a:lumMod val="65000"/>
                      <a:lumOff val="35000"/>
                    </a:schemeClr>
                  </a:solidFill>
                  <a:latin typeface="+mn-lt"/>
                  <a:ea typeface="+mn-ea"/>
                  <a:cs typeface="+mn-cs"/>
                </a:defRPr>
              </a:pPr>
              <a:endParaRPr lang="zh-CN"/>
            </a:p>
          </c:txPr>
        </c:title>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zh-CN"/>
          </a:p>
        </c:txPr>
        <c:crossAx val="1295649392"/>
        <c:crosses val="autoZero"/>
        <c:crossBetween val="midCat"/>
      </c:valAx>
      <c:valAx>
        <c:axId val="12956493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lang="zh-CN" sz="1000" b="0" i="0" u="none" strike="noStrike" kern="1200" baseline="0">
                    <a:solidFill>
                      <a:schemeClr val="tx1">
                        <a:lumMod val="65000"/>
                        <a:lumOff val="35000"/>
                      </a:schemeClr>
                    </a:solidFill>
                    <a:latin typeface="+mn-lt"/>
                    <a:ea typeface="+mn-ea"/>
                    <a:cs typeface="+mn-cs"/>
                  </a:defRPr>
                </a:pPr>
                <a:r>
                  <a:rPr lang="en-US" altLang="zh-CN" dirty="0"/>
                  <a:t>Frequency error </a:t>
                </a:r>
                <a:r>
                  <a:rPr lang="zh-CN" altLang="en-US" dirty="0"/>
                  <a:t>（</a:t>
                </a:r>
                <a:r>
                  <a:rPr lang="en-US" altLang="zh-CN" dirty="0"/>
                  <a:t>MHz</a:t>
                </a:r>
                <a:r>
                  <a:rPr lang="zh-CN" altLang="en-US" dirty="0"/>
                  <a:t>）</a:t>
                </a:r>
              </a:p>
            </c:rich>
          </c:tx>
          <c:overlay val="0"/>
          <c:spPr>
            <a:noFill/>
            <a:ln>
              <a:noFill/>
            </a:ln>
            <a:effectLst/>
          </c:spPr>
          <c:txPr>
            <a:bodyPr rot="-5400000" spcFirstLastPara="1" vertOverflow="ellipsis" vert="horz" wrap="square" anchor="ctr" anchorCtr="1"/>
            <a:lstStyle/>
            <a:p>
              <a:pPr>
                <a:defRPr lang="zh-CN" sz="1000" b="0" i="0" u="none" strike="noStrike" kern="1200"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zh-CN"/>
          </a:p>
        </c:txPr>
        <c:crossAx val="1295654832"/>
        <c:crosses val="autoZero"/>
        <c:crossBetween val="midCat"/>
      </c:valAx>
      <c:spPr>
        <a:noFill/>
        <a:ln>
          <a:noFill/>
        </a:ln>
        <a:effectLst/>
      </c:spPr>
    </c:plotArea>
    <c:plotVisOnly val="1"/>
    <c:dispBlanksAs val="gap"/>
    <c:showDLblsOverMax val="0"/>
    <c:extLst>
      <c:ext uri="{0b15fc19-7d7d-44ad-8c2d-2c3a37ce22c3}">
        <chartProps xmlns="https://web.wps.cn/et/2018/main" chartId="{2c46cad9-11fe-4952-bf83-a61d5e3378a2}"/>
      </c:ext>
    </c:extLst>
  </c:chart>
  <c:spPr>
    <a:noFill/>
    <a:ln>
      <a:noFill/>
    </a:ln>
    <a:effectLst/>
  </c:spPr>
  <c:txPr>
    <a:bodyPr/>
    <a:lstStyle/>
    <a:p>
      <a:pPr>
        <a:defRPr lang="zh-CN"/>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5BFC5CC6-7803-4F73-8B5A-FB22E008CDC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id="{6D7CF69F-2DDE-4DE5-B9BF-A574470FCE2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47DE646-E188-4E28-A480-4B27CD2A2EA8}" type="datetimeFigureOut">
              <a:rPr lang="zh-CN" altLang="en-US" smtClean="0"/>
              <a:t>2025/1/15</a:t>
            </a:fld>
            <a:endParaRPr lang="zh-CN" altLang="en-US"/>
          </a:p>
        </p:txBody>
      </p:sp>
      <p:sp>
        <p:nvSpPr>
          <p:cNvPr id="4" name="页脚占位符 3">
            <a:extLst>
              <a:ext uri="{FF2B5EF4-FFF2-40B4-BE49-F238E27FC236}">
                <a16:creationId xmlns:a16="http://schemas.microsoft.com/office/drawing/2014/main" id="{A1BE37B6-622D-4B1C-B033-2764D543D60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id="{D6E4B2BE-0619-46B1-8B7A-D28FD17508E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D202B84-1396-44CB-9BFE-FC88943CB5E4}" type="slidenum">
              <a:rPr lang="zh-CN" altLang="en-US" smtClean="0"/>
              <a:t>‹#›</a:t>
            </a:fld>
            <a:endParaRPr lang="zh-CN" altLang="en-US"/>
          </a:p>
        </p:txBody>
      </p:sp>
    </p:spTree>
    <p:extLst>
      <p:ext uri="{BB962C8B-B14F-4D97-AF65-F5344CB8AC3E}">
        <p14:creationId xmlns:p14="http://schemas.microsoft.com/office/powerpoint/2010/main" val="29429436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E28C73-F6C4-4435-BBC8-09E19484A016}" type="datetimeFigureOut">
              <a:rPr lang="zh-CN" altLang="en-US" smtClean="0"/>
              <a:t>2025/1/15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EA1CAF-F3E5-4995-B5A9-F6F823E8D197}" type="slidenum">
              <a:rPr lang="zh-CN" altLang="en-US" smtClean="0"/>
              <a:t>‹#›</a:t>
            </a:fld>
            <a:endParaRPr lang="zh-CN" altLang="en-US"/>
          </a:p>
        </p:txBody>
      </p:sp>
    </p:spTree>
    <p:extLst>
      <p:ext uri="{BB962C8B-B14F-4D97-AF65-F5344CB8AC3E}">
        <p14:creationId xmlns:p14="http://schemas.microsoft.com/office/powerpoint/2010/main" val="2773626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1107500" y="92058"/>
            <a:ext cx="10510125" cy="659643"/>
          </a:xfrm>
          <a:prstGeom prst="rect">
            <a:avLst/>
          </a:prstGeom>
        </p:spPr>
        <p:txBody>
          <a:bodyPr lIns="91418" tIns="45709" rIns="91418" bIns="45709"/>
          <a:lstStyle>
            <a:lvl1pPr algn="l">
              <a:defRPr sz="4000" b="1" baseline="0">
                <a:solidFill>
                  <a:srgbClr val="005DA2"/>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5" name="灯片编号占位符 4"/>
          <p:cNvSpPr>
            <a:spLocks noGrp="1"/>
          </p:cNvSpPr>
          <p:nvPr>
            <p:ph type="sldNum" sz="quarter" idx="12"/>
          </p:nvPr>
        </p:nvSpPr>
        <p:spPr>
          <a:xfrm>
            <a:off x="10800000" y="360000"/>
            <a:ext cx="1080000" cy="360000"/>
          </a:xfrm>
          <a:prstGeom prst="rect">
            <a:avLst/>
          </a:prstGeom>
        </p:spPr>
        <p:txBody>
          <a:bodyPr lIns="91418" tIns="45709" rIns="91418" bIns="45709"/>
          <a:lstStyle>
            <a:lvl1pPr algn="r">
              <a:defRPr/>
            </a:lvl1pPr>
          </a:lstStyle>
          <a:p>
            <a:fld id="{E077DA78-E013-4A8C-AD75-63A150561B10}" type="slidenum">
              <a:rPr lang="zh-CN" altLang="en-US" smtClean="0">
                <a:solidFill>
                  <a:prstClr val="black">
                    <a:tint val="75000"/>
                  </a:prstClr>
                </a:solidFill>
              </a:rPr>
              <a:pPr/>
              <a:t>‹#›</a:t>
            </a:fld>
            <a:endParaRPr lang="zh-CN" altLang="en-US">
              <a:solidFill>
                <a:prstClr val="black">
                  <a:tint val="75000"/>
                </a:prstClr>
              </a:solidFill>
            </a:endParaRPr>
          </a:p>
        </p:txBody>
      </p:sp>
      <p:cxnSp>
        <p:nvCxnSpPr>
          <p:cNvPr id="9" name="直接连接符 8"/>
          <p:cNvCxnSpPr/>
          <p:nvPr userDrawn="1"/>
        </p:nvCxnSpPr>
        <p:spPr>
          <a:xfrm>
            <a:off x="1054457" y="811417"/>
            <a:ext cx="11132828" cy="0"/>
          </a:xfrm>
          <a:prstGeom prst="line">
            <a:avLst/>
          </a:prstGeom>
          <a:ln w="15875">
            <a:solidFill>
              <a:srgbClr val="0070C0"/>
            </a:solidFill>
          </a:ln>
        </p:spPr>
        <p:style>
          <a:lnRef idx="1">
            <a:schemeClr val="accent1"/>
          </a:lnRef>
          <a:fillRef idx="0">
            <a:schemeClr val="accent1"/>
          </a:fillRef>
          <a:effectRef idx="0">
            <a:schemeClr val="accent1"/>
          </a:effectRef>
          <a:fontRef idx="minor">
            <a:schemeClr val="tx1"/>
          </a:fontRef>
        </p:style>
      </p:cxnSp>
      <p:sp>
        <p:nvSpPr>
          <p:cNvPr id="10" name="文本占位符 2">
            <a:extLst>
              <a:ext uri="{FF2B5EF4-FFF2-40B4-BE49-F238E27FC236}">
                <a16:creationId xmlns:a16="http://schemas.microsoft.com/office/drawing/2014/main" id="{7918572F-142C-4521-A20F-057039961475}"/>
              </a:ext>
            </a:extLst>
          </p:cNvPr>
          <p:cNvSpPr>
            <a:spLocks noGrp="1"/>
          </p:cNvSpPr>
          <p:nvPr>
            <p:ph idx="1"/>
            <p:custDataLst>
              <p:tags r:id="rId1"/>
            </p:custDataLst>
          </p:nvPr>
        </p:nvSpPr>
        <p:spPr>
          <a:xfrm>
            <a:off x="338360" y="961398"/>
            <a:ext cx="11279266" cy="5388907"/>
          </a:xfrm>
          <a:prstGeom prst="rect">
            <a:avLst/>
          </a:prstGeom>
        </p:spPr>
        <p:txBody>
          <a:bodyPr vert="horz" wrap="square" lIns="90170" tIns="46990" rIns="90170" bIns="46990" rtlCol="0">
            <a:normAutofit/>
          </a:bodyPr>
          <a:lstStyle>
            <a:lvl1pPr marL="288000" indent="-288000">
              <a:lnSpc>
                <a:spcPct val="100000"/>
              </a:lnSpc>
              <a:spcBef>
                <a:spcPts val="600"/>
              </a:spcBef>
              <a:spcAft>
                <a:spcPts val="0"/>
              </a:spcAft>
              <a:buSzPct val="70000"/>
              <a:buFont typeface="Wingdings" panose="05000000000000000000" pitchFamily="2" charset="2"/>
              <a:buChar char="l"/>
              <a:defRPr sz="2400" b="1" baseline="0">
                <a:solidFill>
                  <a:srgbClr val="005DA2"/>
                </a:solidFill>
                <a:latin typeface="Times New Roman" panose="02020603050405020304" pitchFamily="18" charset="0"/>
                <a:ea typeface="微软雅黑" panose="020B0503020204020204" pitchFamily="34" charset="-122"/>
              </a:defRPr>
            </a:lvl1pPr>
            <a:lvl2pPr marL="720000" indent="-288000">
              <a:lnSpc>
                <a:spcPct val="100000"/>
              </a:lnSpc>
              <a:spcBef>
                <a:spcPts val="600"/>
              </a:spcBef>
              <a:spcAft>
                <a:spcPts val="0"/>
              </a:spcAft>
              <a:buFont typeface="Arial" panose="020B0604020202020204" pitchFamily="34" charset="0"/>
              <a:buChar char="•"/>
              <a:defRPr sz="2000" baseline="0">
                <a:latin typeface="Times New Roman" panose="02020603050405020304" pitchFamily="18" charset="0"/>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a:t>编辑母版文本样式</a:t>
            </a:r>
          </a:p>
          <a:p>
            <a:pPr lvl="1"/>
            <a:r>
              <a:rPr lang="zh-CN" altLang="en-US" dirty="0"/>
              <a:t>第二级</a:t>
            </a:r>
          </a:p>
        </p:txBody>
      </p:sp>
      <p:pic>
        <p:nvPicPr>
          <p:cNvPr id="8" name="图片 7">
            <a:extLst>
              <a:ext uri="{FF2B5EF4-FFF2-40B4-BE49-F238E27FC236}">
                <a16:creationId xmlns:a16="http://schemas.microsoft.com/office/drawing/2014/main" id="{C6756B70-116A-4138-99A8-711A909F951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5675" y="122350"/>
            <a:ext cx="975500" cy="659545"/>
          </a:xfrm>
          <a:prstGeom prst="rect">
            <a:avLst/>
          </a:prstGeom>
        </p:spPr>
      </p:pic>
    </p:spTree>
    <p:extLst>
      <p:ext uri="{BB962C8B-B14F-4D97-AF65-F5344CB8AC3E}">
        <p14:creationId xmlns:p14="http://schemas.microsoft.com/office/powerpoint/2010/main" val="20788057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4514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标题幻灯片">
    <p:spTree>
      <p:nvGrpSpPr>
        <p:cNvPr id="1" name=""/>
        <p:cNvGrpSpPr/>
        <p:nvPr/>
      </p:nvGrpSpPr>
      <p:grpSpPr>
        <a:xfrm>
          <a:off x="0" y="0"/>
          <a:ext cx="0" cy="0"/>
          <a:chOff x="0" y="0"/>
          <a:chExt cx="0" cy="0"/>
        </a:xfrm>
      </p:grpSpPr>
      <p:sp>
        <p:nvSpPr>
          <p:cNvPr id="29" name="Title 1"/>
          <p:cNvSpPr>
            <a:spLocks noGrp="1"/>
          </p:cNvSpPr>
          <p:nvPr>
            <p:ph type="ctrTitle" hasCustomPrompt="1"/>
          </p:nvPr>
        </p:nvSpPr>
        <p:spPr>
          <a:xfrm>
            <a:off x="0" y="1967699"/>
            <a:ext cx="12192000" cy="1461836"/>
          </a:xfrm>
          <a:prstGeom prst="rect">
            <a:avLst/>
          </a:prstGeom>
        </p:spPr>
        <p:txBody>
          <a:bodyPr anchor="ctr">
            <a:normAutofit/>
          </a:bodyPr>
          <a:lstStyle>
            <a:lvl1pPr algn="ctr">
              <a:defRPr sz="6000" b="1">
                <a:solidFill>
                  <a:srgbClr val="A40000"/>
                </a:solidFill>
                <a:latin typeface="+mn-lt"/>
              </a:defRPr>
            </a:lvl1pPr>
          </a:lstStyle>
          <a:p>
            <a:r>
              <a:rPr lang="en-US" altLang="zh-CN" dirty="0"/>
              <a:t>Presentation Title</a:t>
            </a:r>
            <a:endParaRPr lang="en-US" dirty="0"/>
          </a:p>
        </p:txBody>
      </p:sp>
      <p:sp>
        <p:nvSpPr>
          <p:cNvPr id="30" name="Subtitle 2"/>
          <p:cNvSpPr>
            <a:spLocks noGrp="1"/>
          </p:cNvSpPr>
          <p:nvPr>
            <p:ph type="subTitle" idx="1" hasCustomPrompt="1"/>
          </p:nvPr>
        </p:nvSpPr>
        <p:spPr>
          <a:xfrm>
            <a:off x="1300490" y="4013939"/>
            <a:ext cx="4561433" cy="340815"/>
          </a:xfrm>
          <a:prstGeom prst="rect">
            <a:avLst/>
          </a:prstGeom>
        </p:spPr>
        <p:txBody>
          <a:bodyPr anchor="ct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2400" b="0">
                <a:solidFill>
                  <a:srgbClr val="A40000"/>
                </a:solidFill>
                <a:latin typeface="+mn-lt"/>
                <a:ea typeface="黑体" panose="020106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dirty="0"/>
              <a:t>Reporter</a:t>
            </a:r>
            <a:endParaRPr lang="en-US" dirty="0"/>
          </a:p>
        </p:txBody>
      </p:sp>
      <p:pic>
        <p:nvPicPr>
          <p:cNvPr id="31" name="图片 30"/>
          <p:cNvPicPr>
            <a:picLocks noChangeAspect="1"/>
          </p:cNvPicPr>
          <p:nvPr/>
        </p:nvPicPr>
        <p:blipFill rotWithShape="1">
          <a:blip r:embed="rId2" cstate="screen"/>
          <a:srcRect/>
          <a:stretch>
            <a:fillRect/>
          </a:stretch>
        </p:blipFill>
        <p:spPr>
          <a:xfrm>
            <a:off x="165859" y="233280"/>
            <a:ext cx="1531276" cy="741191"/>
          </a:xfrm>
          <a:prstGeom prst="rect">
            <a:avLst/>
          </a:prstGeom>
        </p:spPr>
      </p:pic>
      <p:grpSp>
        <p:nvGrpSpPr>
          <p:cNvPr id="33" name="组合 32"/>
          <p:cNvGrpSpPr/>
          <p:nvPr/>
        </p:nvGrpSpPr>
        <p:grpSpPr>
          <a:xfrm>
            <a:off x="0" y="1102045"/>
            <a:ext cx="12192000" cy="110847"/>
            <a:chOff x="0" y="846225"/>
            <a:chExt cx="9144000" cy="110846"/>
          </a:xfrm>
        </p:grpSpPr>
        <p:grpSp>
          <p:nvGrpSpPr>
            <p:cNvPr id="34" name="组合 33"/>
            <p:cNvGrpSpPr/>
            <p:nvPr/>
          </p:nvGrpSpPr>
          <p:grpSpPr>
            <a:xfrm>
              <a:off x="0" y="846225"/>
              <a:ext cx="9144000" cy="110846"/>
              <a:chOff x="0" y="846225"/>
              <a:chExt cx="9144000" cy="110846"/>
            </a:xfrm>
          </p:grpSpPr>
          <p:grpSp>
            <p:nvGrpSpPr>
              <p:cNvPr id="36" name="组合 35"/>
              <p:cNvGrpSpPr/>
              <p:nvPr/>
            </p:nvGrpSpPr>
            <p:grpSpPr>
              <a:xfrm>
                <a:off x="875653" y="846225"/>
                <a:ext cx="8268347" cy="110438"/>
                <a:chOff x="875653" y="846225"/>
                <a:chExt cx="8268347" cy="110438"/>
              </a:xfrm>
            </p:grpSpPr>
            <p:sp>
              <p:nvSpPr>
                <p:cNvPr id="38" name="矩形 37"/>
                <p:cNvSpPr/>
                <p:nvPr/>
              </p:nvSpPr>
              <p:spPr>
                <a:xfrm>
                  <a:off x="875653" y="846227"/>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FFFF"/>
                    </a:solidFill>
                  </a:endParaRPr>
                </a:p>
              </p:txBody>
            </p:sp>
            <p:sp>
              <p:nvSpPr>
                <p:cNvPr id="39" name="直角三角形 38"/>
                <p:cNvSpPr/>
                <p:nvPr/>
              </p:nvSpPr>
              <p:spPr>
                <a:xfrm>
                  <a:off x="975360" y="846225"/>
                  <a:ext cx="137160" cy="110438"/>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FFFF"/>
                    </a:solidFill>
                  </a:endParaRPr>
                </a:p>
              </p:txBody>
            </p:sp>
          </p:grpSp>
          <p:sp>
            <p:nvSpPr>
              <p:cNvPr id="37" name="矩形 36"/>
              <p:cNvSpPr/>
              <p:nvPr/>
            </p:nvSpPr>
            <p:spPr>
              <a:xfrm>
                <a:off x="0" y="846226"/>
                <a:ext cx="97536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FFFF"/>
                  </a:solidFill>
                </a:endParaRPr>
              </a:p>
            </p:txBody>
          </p:sp>
        </p:grpSp>
        <p:cxnSp>
          <p:nvCxnSpPr>
            <p:cNvPr id="35" name="直接连接符 34"/>
            <p:cNvCxnSpPr>
              <a:stCxn id="39" idx="2"/>
            </p:cNvCxnSpPr>
            <p:nvPr/>
          </p:nvCxnSpPr>
          <p:spPr>
            <a:xfrm flipV="1">
              <a:off x="975360" y="846225"/>
              <a:ext cx="0" cy="11043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0" name="组合 39"/>
          <p:cNvGrpSpPr/>
          <p:nvPr/>
        </p:nvGrpSpPr>
        <p:grpSpPr>
          <a:xfrm>
            <a:off x="10012802" y="6472201"/>
            <a:ext cx="2179209" cy="400110"/>
            <a:chOff x="3891916" y="6461760"/>
            <a:chExt cx="5252086" cy="515109"/>
          </a:xfrm>
        </p:grpSpPr>
        <p:sp>
          <p:nvSpPr>
            <p:cNvPr id="41" name="文本框 40"/>
            <p:cNvSpPr txBox="1"/>
            <p:nvPr/>
          </p:nvSpPr>
          <p:spPr>
            <a:xfrm>
              <a:off x="3891916" y="6461760"/>
              <a:ext cx="5252086" cy="515109"/>
            </a:xfrm>
            <a:prstGeom prst="rect">
              <a:avLst/>
            </a:prstGeom>
            <a:solidFill>
              <a:srgbClr val="000099"/>
            </a:solidFill>
            <a:ln>
              <a:noFill/>
            </a:ln>
          </p:spPr>
          <p:txBody>
            <a:bodyPr wrap="square" rtlCol="0">
              <a:spAutoFit/>
            </a:bodyPr>
            <a:lstStyle/>
            <a:p>
              <a:pPr algn="r"/>
              <a:endParaRPr lang="zh-CN" altLang="en-US" sz="2000" dirty="0">
                <a:solidFill>
                  <a:srgbClr val="FFFFFF"/>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2" name="直角三角形 41"/>
            <p:cNvSpPr/>
            <p:nvPr/>
          </p:nvSpPr>
          <p:spPr>
            <a:xfrm flipV="1">
              <a:off x="3892140" y="6461761"/>
              <a:ext cx="655405" cy="339736"/>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FFFF"/>
                </a:solidFill>
              </a:endParaRPr>
            </a:p>
          </p:txBody>
        </p:sp>
      </p:grpSp>
      <p:cxnSp>
        <p:nvCxnSpPr>
          <p:cNvPr id="3" name="直接连接符 2"/>
          <p:cNvCxnSpPr>
            <a:endCxn id="42" idx="0"/>
          </p:cNvCxnSpPr>
          <p:nvPr/>
        </p:nvCxnSpPr>
        <p:spPr>
          <a:xfrm>
            <a:off x="8" y="6721455"/>
            <a:ext cx="10012885" cy="14636"/>
          </a:xfrm>
          <a:prstGeom prst="line">
            <a:avLst/>
          </a:prstGeom>
          <a:ln w="19050">
            <a:solidFill>
              <a:srgbClr val="000099"/>
            </a:solidFill>
          </a:ln>
        </p:spPr>
        <p:style>
          <a:lnRef idx="1">
            <a:schemeClr val="accent1"/>
          </a:lnRef>
          <a:fillRef idx="0">
            <a:schemeClr val="accent1"/>
          </a:fillRef>
          <a:effectRef idx="0">
            <a:schemeClr val="accent1"/>
          </a:effectRef>
          <a:fontRef idx="minor">
            <a:schemeClr val="tx1"/>
          </a:fontRef>
        </p:style>
      </p:cxnSp>
      <p:sp>
        <p:nvSpPr>
          <p:cNvPr id="23" name="文本占位符 5"/>
          <p:cNvSpPr>
            <a:spLocks noGrp="1"/>
          </p:cNvSpPr>
          <p:nvPr>
            <p:ph type="body" sz="quarter" idx="11" hasCustomPrompt="1"/>
          </p:nvPr>
        </p:nvSpPr>
        <p:spPr>
          <a:xfrm>
            <a:off x="1300490" y="4417139"/>
            <a:ext cx="4555735" cy="373753"/>
          </a:xfrm>
        </p:spPr>
        <p:txBody>
          <a:bodyPr anchor="ctr"/>
          <a:lstStyle>
            <a:lvl1pPr marL="0" indent="0">
              <a:buNone/>
              <a:defRPr sz="2400" b="0">
                <a:solidFill>
                  <a:srgbClr val="A40000"/>
                </a:solidFill>
              </a:defRPr>
            </a:lvl1pPr>
          </a:lstStyle>
          <a:p>
            <a:pPr lvl="0"/>
            <a:r>
              <a:rPr lang="en-US" altLang="zh-CN" dirty="0"/>
              <a:t>system</a:t>
            </a:r>
            <a:endParaRPr lang="zh-CN" altLang="en-US" dirty="0"/>
          </a:p>
        </p:txBody>
      </p:sp>
      <p:sp>
        <p:nvSpPr>
          <p:cNvPr id="24" name="文本占位符 5"/>
          <p:cNvSpPr>
            <a:spLocks noGrp="1"/>
          </p:cNvSpPr>
          <p:nvPr>
            <p:ph type="body" sz="quarter" idx="12" hasCustomPrompt="1"/>
          </p:nvPr>
        </p:nvSpPr>
        <p:spPr>
          <a:xfrm>
            <a:off x="1300490" y="4853272"/>
            <a:ext cx="4555735" cy="373753"/>
          </a:xfrm>
        </p:spPr>
        <p:txBody>
          <a:bodyPr anchor="ctr">
            <a:normAutofit/>
          </a:bodyPr>
          <a:lstStyle>
            <a:lvl1pPr marL="0" indent="0">
              <a:buNone/>
              <a:defRPr sz="2400" b="0">
                <a:solidFill>
                  <a:srgbClr val="A40000"/>
                </a:solidFill>
              </a:defRPr>
            </a:lvl1pPr>
          </a:lstStyle>
          <a:p>
            <a:pPr lvl="0"/>
            <a:r>
              <a:rPr lang="en-US" altLang="zh-CN" dirty="0"/>
              <a:t>date</a:t>
            </a:r>
            <a:endParaRPr lang="zh-CN" altLang="en-US" dirty="0"/>
          </a:p>
        </p:txBody>
      </p:sp>
    </p:spTree>
    <p:extLst>
      <p:ext uri="{BB962C8B-B14F-4D97-AF65-F5344CB8AC3E}">
        <p14:creationId xmlns:p14="http://schemas.microsoft.com/office/powerpoint/2010/main" val="2858771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和目录">
    <p:spTree>
      <p:nvGrpSpPr>
        <p:cNvPr id="1" name=""/>
        <p:cNvGrpSpPr/>
        <p:nvPr/>
      </p:nvGrpSpPr>
      <p:grpSpPr>
        <a:xfrm>
          <a:off x="0" y="0"/>
          <a:ext cx="0" cy="0"/>
          <a:chOff x="0" y="0"/>
          <a:chExt cx="0" cy="0"/>
        </a:xfrm>
      </p:grpSpPr>
      <p:sp>
        <p:nvSpPr>
          <p:cNvPr id="10" name="标题 4"/>
          <p:cNvSpPr>
            <a:spLocks noGrp="1"/>
          </p:cNvSpPr>
          <p:nvPr>
            <p:ph type="title" hasCustomPrompt="1"/>
          </p:nvPr>
        </p:nvSpPr>
        <p:spPr>
          <a:xfrm>
            <a:off x="1558637" y="105356"/>
            <a:ext cx="10515600"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
        <p:nvSpPr>
          <p:cNvPr id="11" name="文本占位符 10"/>
          <p:cNvSpPr>
            <a:spLocks noGrp="1"/>
          </p:cNvSpPr>
          <p:nvPr>
            <p:ph type="body" sz="quarter" idx="10" hasCustomPrompt="1"/>
          </p:nvPr>
        </p:nvSpPr>
        <p:spPr>
          <a:xfrm>
            <a:off x="2439374" y="2046729"/>
            <a:ext cx="817033" cy="561975"/>
          </a:xfrm>
          <a:solidFill>
            <a:srgbClr val="000099"/>
          </a:solidFill>
          <a:ln>
            <a:noFill/>
          </a:ln>
        </p:spPr>
        <p:txBody>
          <a:bodyPr/>
          <a:lstStyle>
            <a:lvl1pPr marL="0" indent="0" algn="ctr">
              <a:buNone/>
              <a:defRPr>
                <a:solidFill>
                  <a:schemeClr val="bg1"/>
                </a:solidFill>
              </a:defRPr>
            </a:lvl1pPr>
          </a:lstStyle>
          <a:p>
            <a:pPr lvl="0"/>
            <a:r>
              <a:rPr lang="en-US" altLang="zh-CN" dirty="0"/>
              <a:t>No.</a:t>
            </a:r>
            <a:endParaRPr lang="zh-CN" altLang="en-US" dirty="0"/>
          </a:p>
        </p:txBody>
      </p:sp>
      <p:sp>
        <p:nvSpPr>
          <p:cNvPr id="15" name="文本占位符 14"/>
          <p:cNvSpPr>
            <a:spLocks noGrp="1"/>
          </p:cNvSpPr>
          <p:nvPr>
            <p:ph type="body" sz="quarter" idx="11" hasCustomPrompt="1"/>
          </p:nvPr>
        </p:nvSpPr>
        <p:spPr>
          <a:xfrm>
            <a:off x="3270057" y="2046728"/>
            <a:ext cx="6318251" cy="561975"/>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a:t>Click here to add title</a:t>
            </a:r>
            <a:endParaRPr lang="zh-CN" altLang="en-US" dirty="0"/>
          </a:p>
        </p:txBody>
      </p:sp>
      <p:sp>
        <p:nvSpPr>
          <p:cNvPr id="16" name="文本占位符 10"/>
          <p:cNvSpPr>
            <a:spLocks noGrp="1"/>
          </p:cNvSpPr>
          <p:nvPr>
            <p:ph type="body" sz="quarter" idx="12" hasCustomPrompt="1"/>
          </p:nvPr>
        </p:nvSpPr>
        <p:spPr>
          <a:xfrm>
            <a:off x="2439374" y="2864148"/>
            <a:ext cx="817033" cy="561975"/>
          </a:xfrm>
          <a:solidFill>
            <a:srgbClr val="000099"/>
          </a:solidFill>
          <a:ln>
            <a:noFill/>
          </a:ln>
        </p:spPr>
        <p:txBody>
          <a:bodyPr/>
          <a:lstStyle>
            <a:lvl1pPr marL="0" indent="0" algn="ctr">
              <a:buNone/>
              <a:defRPr>
                <a:solidFill>
                  <a:schemeClr val="bg1"/>
                </a:solidFill>
              </a:defRPr>
            </a:lvl1pPr>
          </a:lstStyle>
          <a:p>
            <a:pPr lvl="0"/>
            <a:r>
              <a:rPr lang="en-US" altLang="zh-CN" dirty="0"/>
              <a:t>No.</a:t>
            </a:r>
            <a:endParaRPr lang="zh-CN" altLang="en-US" dirty="0"/>
          </a:p>
        </p:txBody>
      </p:sp>
      <p:sp>
        <p:nvSpPr>
          <p:cNvPr id="18" name="文本占位符 14"/>
          <p:cNvSpPr>
            <a:spLocks noGrp="1"/>
          </p:cNvSpPr>
          <p:nvPr>
            <p:ph type="body" sz="quarter" idx="13" hasCustomPrompt="1"/>
          </p:nvPr>
        </p:nvSpPr>
        <p:spPr>
          <a:xfrm>
            <a:off x="3270057" y="2864146"/>
            <a:ext cx="6318251" cy="561975"/>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a:t>Click here to add title</a:t>
            </a:r>
            <a:endParaRPr lang="zh-CN" altLang="en-US" dirty="0"/>
          </a:p>
        </p:txBody>
      </p:sp>
      <p:sp>
        <p:nvSpPr>
          <p:cNvPr id="19" name="文本占位符 10"/>
          <p:cNvSpPr>
            <a:spLocks noGrp="1"/>
          </p:cNvSpPr>
          <p:nvPr>
            <p:ph type="body" sz="quarter" idx="14" hasCustomPrompt="1"/>
          </p:nvPr>
        </p:nvSpPr>
        <p:spPr>
          <a:xfrm>
            <a:off x="2439374" y="3681564"/>
            <a:ext cx="817033" cy="561975"/>
          </a:xfrm>
          <a:solidFill>
            <a:srgbClr val="000099"/>
          </a:solidFill>
          <a:ln>
            <a:noFill/>
          </a:ln>
        </p:spPr>
        <p:txBody>
          <a:bodyPr/>
          <a:lstStyle>
            <a:lvl1pPr marL="0" indent="0" algn="ctr">
              <a:buNone/>
              <a:defRPr>
                <a:solidFill>
                  <a:schemeClr val="bg1"/>
                </a:solidFill>
              </a:defRPr>
            </a:lvl1pPr>
          </a:lstStyle>
          <a:p>
            <a:pPr lvl="0"/>
            <a:r>
              <a:rPr lang="en-US" altLang="zh-CN" dirty="0"/>
              <a:t>No.</a:t>
            </a:r>
            <a:endParaRPr lang="zh-CN" altLang="en-US" dirty="0"/>
          </a:p>
        </p:txBody>
      </p:sp>
      <p:sp>
        <p:nvSpPr>
          <p:cNvPr id="21" name="文本占位符 14"/>
          <p:cNvSpPr>
            <a:spLocks noGrp="1"/>
          </p:cNvSpPr>
          <p:nvPr>
            <p:ph type="body" sz="quarter" idx="15" hasCustomPrompt="1"/>
          </p:nvPr>
        </p:nvSpPr>
        <p:spPr>
          <a:xfrm>
            <a:off x="3270057" y="3681556"/>
            <a:ext cx="6318251" cy="561976"/>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a:t>Click here to add title</a:t>
            </a:r>
            <a:endParaRPr lang="zh-CN" altLang="en-US" dirty="0"/>
          </a:p>
        </p:txBody>
      </p:sp>
      <p:sp>
        <p:nvSpPr>
          <p:cNvPr id="22" name="文本占位符 10"/>
          <p:cNvSpPr>
            <a:spLocks noGrp="1"/>
          </p:cNvSpPr>
          <p:nvPr>
            <p:ph type="body" sz="quarter" idx="16" hasCustomPrompt="1"/>
          </p:nvPr>
        </p:nvSpPr>
        <p:spPr>
          <a:xfrm>
            <a:off x="2439374" y="4498980"/>
            <a:ext cx="817033" cy="561975"/>
          </a:xfrm>
          <a:solidFill>
            <a:srgbClr val="000099"/>
          </a:solidFill>
          <a:ln>
            <a:noFill/>
          </a:ln>
        </p:spPr>
        <p:txBody>
          <a:bodyPr/>
          <a:lstStyle>
            <a:lvl1pPr marL="0" indent="0" algn="ctr">
              <a:buNone/>
              <a:defRPr>
                <a:solidFill>
                  <a:schemeClr val="bg1"/>
                </a:solidFill>
              </a:defRPr>
            </a:lvl1pPr>
          </a:lstStyle>
          <a:p>
            <a:pPr lvl="0"/>
            <a:r>
              <a:rPr lang="en-US" altLang="zh-CN" dirty="0"/>
              <a:t>No.</a:t>
            </a:r>
            <a:endParaRPr lang="zh-CN" altLang="en-US" dirty="0"/>
          </a:p>
        </p:txBody>
      </p:sp>
      <p:sp>
        <p:nvSpPr>
          <p:cNvPr id="24" name="文本占位符 14"/>
          <p:cNvSpPr>
            <a:spLocks noGrp="1"/>
          </p:cNvSpPr>
          <p:nvPr>
            <p:ph type="body" sz="quarter" idx="17" hasCustomPrompt="1"/>
          </p:nvPr>
        </p:nvSpPr>
        <p:spPr>
          <a:xfrm>
            <a:off x="3270057" y="4498980"/>
            <a:ext cx="6318251" cy="561975"/>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a:t>Click here to add title</a:t>
            </a:r>
            <a:endParaRPr lang="zh-CN" altLang="en-US" dirty="0"/>
          </a:p>
        </p:txBody>
      </p:sp>
    </p:spTree>
    <p:extLst>
      <p:ext uri="{BB962C8B-B14F-4D97-AF65-F5344CB8AC3E}">
        <p14:creationId xmlns:p14="http://schemas.microsoft.com/office/powerpoint/2010/main" val="25697848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780289" y="1057984"/>
            <a:ext cx="10718987" cy="5057527"/>
          </a:xfrm>
        </p:spPr>
        <p:txBody>
          <a:bodyPr vert="horz" lIns="91440" tIns="45720" rIns="91440" bIns="45720" rtlCol="0" anchor="t">
            <a:normAutofit/>
          </a:bodyPr>
          <a:lstStyle>
            <a:lvl1pPr>
              <a:lnSpc>
                <a:spcPct val="100000"/>
              </a:lnSpc>
              <a:spcBef>
                <a:spcPts val="1200"/>
              </a:spcBef>
              <a:spcAft>
                <a:spcPts val="0"/>
              </a:spcAft>
              <a:defRPr lang="zh-CN" altLang="en-US" sz="2400" smtClean="0">
                <a:solidFill>
                  <a:srgbClr val="000099"/>
                </a:solidFill>
              </a:defRPr>
            </a:lvl1pPr>
            <a:lvl2pPr>
              <a:lnSpc>
                <a:spcPct val="100000"/>
              </a:lnSpc>
              <a:spcBef>
                <a:spcPts val="1200"/>
              </a:spcBef>
              <a:spcAft>
                <a:spcPts val="0"/>
              </a:spcAft>
              <a:defRPr lang="zh-CN" altLang="en-US" sz="2000" smtClean="0">
                <a:solidFill>
                  <a:schemeClr val="tx1"/>
                </a:solidFill>
              </a:defRPr>
            </a:lvl2pPr>
            <a:lvl3pPr>
              <a:lnSpc>
                <a:spcPct val="100000"/>
              </a:lnSpc>
              <a:spcBef>
                <a:spcPts val="1200"/>
              </a:spcBef>
              <a:spcAft>
                <a:spcPts val="0"/>
              </a:spcAft>
              <a:defRPr lang="zh-CN" altLang="en-US" sz="2000" smtClean="0">
                <a:solidFill>
                  <a:schemeClr val="tx1"/>
                </a:solidFill>
              </a:defRPr>
            </a:lvl3pPr>
            <a:lvl4pPr>
              <a:lnSpc>
                <a:spcPct val="100000"/>
              </a:lnSpc>
              <a:spcBef>
                <a:spcPts val="1200"/>
              </a:spcBef>
              <a:spcAft>
                <a:spcPts val="0"/>
              </a:spcAft>
              <a:defRPr lang="zh-CN" altLang="en-US" sz="1800" smtClean="0">
                <a:solidFill>
                  <a:schemeClr val="tx1"/>
                </a:solidFill>
              </a:defRPr>
            </a:lvl4pPr>
            <a:lvl5pPr>
              <a:lnSpc>
                <a:spcPct val="100000"/>
              </a:lnSpc>
              <a:spcBef>
                <a:spcPts val="1200"/>
              </a:spcBef>
              <a:spcAft>
                <a:spcPts val="0"/>
              </a:spcAft>
              <a:defRPr lang="en-US" sz="1800" dirty="0">
                <a:solidFill>
                  <a:schemeClr val="tx1"/>
                </a:solidFill>
              </a:defRPr>
            </a:lvl5pPr>
          </a:lstStyle>
          <a:p>
            <a:pPr lvl="0">
              <a:buClrTx/>
              <a:buFont typeface="Wingdings" panose="05000000000000000000" pitchFamily="2" charset="2"/>
              <a:buChar char="l"/>
            </a:pPr>
            <a:r>
              <a:rPr lang="en-US" altLang="zh-CN" dirty="0"/>
              <a:t>Click here to add text</a:t>
            </a:r>
            <a:endParaRPr lang="zh-CN" altLang="en-US" dirty="0"/>
          </a:p>
          <a:p>
            <a:pPr lvl="1">
              <a:buClrTx/>
              <a:buFont typeface="Wingdings" panose="05000000000000000000" pitchFamily="2" charset="2"/>
              <a:buChar char="n"/>
            </a:pPr>
            <a:r>
              <a:rPr lang="en-US" altLang="zh-CN" dirty="0"/>
              <a:t>Click here to add text</a:t>
            </a:r>
            <a:endParaRPr lang="zh-CN" altLang="en-US" dirty="0"/>
          </a:p>
          <a:p>
            <a:pPr lvl="2">
              <a:buClrTx/>
              <a:buFont typeface="Wingdings" panose="05000000000000000000" pitchFamily="2" charset="2"/>
              <a:buChar char="u"/>
            </a:pPr>
            <a:r>
              <a:rPr lang="en-US" altLang="zh-CN" dirty="0"/>
              <a:t>Click here to add text</a:t>
            </a:r>
            <a:endParaRPr lang="zh-CN" altLang="en-US" dirty="0"/>
          </a:p>
          <a:p>
            <a:pPr lvl="3">
              <a:buClrTx/>
              <a:buFont typeface="Wingdings" panose="05000000000000000000" pitchFamily="2" charset="2"/>
              <a:buChar char="Ø"/>
            </a:pPr>
            <a:r>
              <a:rPr lang="en-US" altLang="zh-CN" dirty="0"/>
              <a:t>Click here to add text</a:t>
            </a:r>
            <a:endParaRPr lang="zh-CN" altLang="en-US" dirty="0"/>
          </a:p>
          <a:p>
            <a:pPr lvl="4">
              <a:buClrTx/>
              <a:buFont typeface="Wingdings" panose="05000000000000000000" pitchFamily="2" charset="2"/>
              <a:buChar char="ü"/>
            </a:pPr>
            <a:r>
              <a:rPr lang="en-US" altLang="zh-CN" dirty="0"/>
              <a:t>Click here to add text</a:t>
            </a:r>
            <a:endParaRPr lang="en-US" dirty="0"/>
          </a:p>
        </p:txBody>
      </p:sp>
      <p:sp>
        <p:nvSpPr>
          <p:cNvPr id="10" name="标题 4"/>
          <p:cNvSpPr>
            <a:spLocks noGrp="1"/>
          </p:cNvSpPr>
          <p:nvPr>
            <p:ph type="title" hasCustomPrompt="1"/>
          </p:nvPr>
        </p:nvSpPr>
        <p:spPr>
          <a:xfrm>
            <a:off x="1558637" y="105356"/>
            <a:ext cx="10515600"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Tree>
    <p:extLst>
      <p:ext uri="{BB962C8B-B14F-4D97-AF65-F5344CB8AC3E}">
        <p14:creationId xmlns:p14="http://schemas.microsoft.com/office/powerpoint/2010/main" val="257323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idx="1"/>
          </p:nvPr>
        </p:nvSpPr>
        <p:spPr/>
        <p:txBody>
          <a:bodyPr/>
          <a:lstStyle/>
          <a:p>
            <a:pPr lvl="0"/>
            <a:r>
              <a:rPr lang="en-US" altLang="zh-CN" dirty="0"/>
              <a:t>Click to 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endParaRPr lang="zh-CN" altLang="en-US" dirty="0"/>
          </a:p>
        </p:txBody>
      </p:sp>
      <p:sp>
        <p:nvSpPr>
          <p:cNvPr id="4" name="Rectangle 4"/>
          <p:cNvSpPr>
            <a:spLocks noGrp="1" noChangeArrowheads="1"/>
          </p:cNvSpPr>
          <p:nvPr>
            <p:ph type="dt" sz="half" idx="10"/>
          </p:nvPr>
        </p:nvSpPr>
        <p:spPr/>
        <p:txBody>
          <a:bodyPr/>
          <a:lstStyle>
            <a:lvl1pPr>
              <a:defRPr/>
            </a:lvl1pPr>
          </a:lstStyle>
          <a:p>
            <a:pPr>
              <a:defRPr/>
            </a:pPr>
            <a:fld id="{02FD1267-7E2F-4700-9C61-E44B3548C528}" type="datetime1">
              <a:rPr lang="zh-CN" altLang="en-US"/>
              <a:t>2025/1/15</a:t>
            </a:fld>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Tree>
    <p:extLst>
      <p:ext uri="{BB962C8B-B14F-4D97-AF65-F5344CB8AC3E}">
        <p14:creationId xmlns:p14="http://schemas.microsoft.com/office/powerpoint/2010/main" val="3798060248"/>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cSld name="2_标题幻灯片">
    <p:spTree>
      <p:nvGrpSpPr>
        <p:cNvPr id="1" name=""/>
        <p:cNvGrpSpPr/>
        <p:nvPr/>
      </p:nvGrpSpPr>
      <p:grpSpPr>
        <a:xfrm>
          <a:off x="0" y="0"/>
          <a:ext cx="0" cy="0"/>
          <a:chOff x="0" y="0"/>
          <a:chExt cx="0" cy="0"/>
        </a:xfrm>
      </p:grpSpPr>
      <p:sp>
        <p:nvSpPr>
          <p:cNvPr id="29" name="Title 1"/>
          <p:cNvSpPr>
            <a:spLocks noGrp="1"/>
          </p:cNvSpPr>
          <p:nvPr>
            <p:ph type="ctrTitle" hasCustomPrompt="1"/>
          </p:nvPr>
        </p:nvSpPr>
        <p:spPr>
          <a:xfrm>
            <a:off x="0" y="1967699"/>
            <a:ext cx="12192000" cy="1461836"/>
          </a:xfrm>
          <a:prstGeom prst="rect">
            <a:avLst/>
          </a:prstGeom>
        </p:spPr>
        <p:txBody>
          <a:bodyPr anchor="ctr">
            <a:normAutofit/>
          </a:bodyPr>
          <a:lstStyle>
            <a:lvl1pPr algn="ctr">
              <a:defRPr sz="6000" b="1">
                <a:solidFill>
                  <a:srgbClr val="A40000"/>
                </a:solidFill>
                <a:latin typeface="+mn-lt"/>
              </a:defRPr>
            </a:lvl1pPr>
          </a:lstStyle>
          <a:p>
            <a:r>
              <a:rPr lang="en-US" altLang="zh-CN" dirty="0"/>
              <a:t>Presentation Title</a:t>
            </a:r>
            <a:endParaRPr lang="en-US" dirty="0"/>
          </a:p>
        </p:txBody>
      </p:sp>
      <p:sp>
        <p:nvSpPr>
          <p:cNvPr id="30" name="Subtitle 2"/>
          <p:cNvSpPr>
            <a:spLocks noGrp="1"/>
          </p:cNvSpPr>
          <p:nvPr>
            <p:ph type="subTitle" idx="1" hasCustomPrompt="1"/>
          </p:nvPr>
        </p:nvSpPr>
        <p:spPr>
          <a:xfrm>
            <a:off x="1300490" y="4013939"/>
            <a:ext cx="4561433" cy="340815"/>
          </a:xfrm>
          <a:prstGeom prst="rect">
            <a:avLst/>
          </a:prstGeom>
        </p:spPr>
        <p:txBody>
          <a:bodyPr anchor="ct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2400" b="0">
                <a:solidFill>
                  <a:srgbClr val="A40000"/>
                </a:solidFill>
                <a:latin typeface="+mn-lt"/>
                <a:ea typeface="黑体" panose="020106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dirty="0"/>
              <a:t>Reporter</a:t>
            </a:r>
            <a:endParaRPr lang="en-US" dirty="0"/>
          </a:p>
        </p:txBody>
      </p:sp>
      <p:sp>
        <p:nvSpPr>
          <p:cNvPr id="23" name="文本占位符 5"/>
          <p:cNvSpPr>
            <a:spLocks noGrp="1"/>
          </p:cNvSpPr>
          <p:nvPr>
            <p:ph type="body" sz="quarter" idx="11" hasCustomPrompt="1"/>
          </p:nvPr>
        </p:nvSpPr>
        <p:spPr>
          <a:xfrm>
            <a:off x="1300490" y="4417139"/>
            <a:ext cx="4555735" cy="373753"/>
          </a:xfrm>
        </p:spPr>
        <p:txBody>
          <a:bodyPr anchor="ctr"/>
          <a:lstStyle>
            <a:lvl1pPr marL="0" indent="0">
              <a:buNone/>
              <a:defRPr sz="2400" b="0">
                <a:solidFill>
                  <a:srgbClr val="A40000"/>
                </a:solidFill>
              </a:defRPr>
            </a:lvl1pPr>
          </a:lstStyle>
          <a:p>
            <a:pPr lvl="0"/>
            <a:r>
              <a:rPr lang="en-US" altLang="zh-CN" dirty="0"/>
              <a:t>system</a:t>
            </a:r>
            <a:endParaRPr lang="zh-CN" altLang="en-US" dirty="0"/>
          </a:p>
        </p:txBody>
      </p:sp>
      <p:sp>
        <p:nvSpPr>
          <p:cNvPr id="24" name="文本占位符 5"/>
          <p:cNvSpPr>
            <a:spLocks noGrp="1"/>
          </p:cNvSpPr>
          <p:nvPr>
            <p:ph type="body" sz="quarter" idx="12" hasCustomPrompt="1"/>
          </p:nvPr>
        </p:nvSpPr>
        <p:spPr>
          <a:xfrm>
            <a:off x="1300490" y="4853272"/>
            <a:ext cx="4555735" cy="373753"/>
          </a:xfrm>
        </p:spPr>
        <p:txBody>
          <a:bodyPr anchor="ctr">
            <a:normAutofit/>
          </a:bodyPr>
          <a:lstStyle>
            <a:lvl1pPr marL="0" indent="0">
              <a:buNone/>
              <a:defRPr sz="2400" b="0">
                <a:solidFill>
                  <a:srgbClr val="A40000"/>
                </a:solidFill>
              </a:defRPr>
            </a:lvl1pPr>
          </a:lstStyle>
          <a:p>
            <a:pPr lvl="0"/>
            <a:r>
              <a:rPr lang="en-US" altLang="zh-CN" dirty="0"/>
              <a:t>date</a:t>
            </a:r>
            <a:endParaRPr lang="zh-CN" altLang="en-US" dirty="0"/>
          </a:p>
        </p:txBody>
      </p:sp>
    </p:spTree>
    <p:extLst>
      <p:ext uri="{BB962C8B-B14F-4D97-AF65-F5344CB8AC3E}">
        <p14:creationId xmlns:p14="http://schemas.microsoft.com/office/powerpoint/2010/main" val="332537284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2.tiff"/><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theme" Target="../theme/theme2.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KSO_TEMPLATE" hidden="1"/>
          <p:cNvSpPr/>
          <p:nvPr>
            <p:custDataLst>
              <p:tags r:id="rId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1114571555"/>
      </p:ext>
    </p:extLst>
  </p:cSld>
  <p:clrMap bg1="lt1" tx1="dk1" bg2="lt2" tx2="dk2" accent1="accent1" accent2="accent2" accent3="accent3" accent4="accent4" accent5="accent5" accent6="accent6" hlink="hlink" folHlink="folHlink"/>
  <p:sldLayoutIdLst>
    <p:sldLayoutId id="2147483678" r:id="rId1"/>
    <p:sldLayoutId id="2147483679" r:id="rId2"/>
  </p:sldLayoutIdLst>
  <p:hf hdr="0" ftr="0" dt="0"/>
  <p:txStyles>
    <p:titleStyle>
      <a:lvl1pPr algn="l" defTabSz="914400" rtl="0" eaLnBrk="1" fontAlgn="auto" latinLnBrk="0" hangingPunct="1">
        <a:lnSpc>
          <a:spcPct val="100000"/>
        </a:lnSpc>
        <a:spcBef>
          <a:spcPct val="0"/>
        </a:spcBef>
        <a:buNone/>
        <a:defRPr lang="zh-CN" altLang="en-US" sz="4000" b="1" u="none" strike="noStrike" kern="0" cap="none" spc="0" normalizeH="0" baseline="0" dirty="0">
          <a:solidFill>
            <a:srgbClr val="005DA2"/>
          </a:solidFill>
          <a:uFillTx/>
          <a:latin typeface="Arial" panose="020B0604020202020204" pitchFamily="34" charset="0"/>
          <a:ea typeface="微软雅黑" panose="020B0503020204020204" charset="-122"/>
          <a:cs typeface="+mj-cs"/>
        </a:defRPr>
      </a:lvl1pPr>
    </p:titleStyle>
    <p:bodyStyle>
      <a:lvl1pPr marL="342900" indent="-342900" algn="l" defTabSz="914400" rtl="0" eaLnBrk="1" fontAlgn="auto" latinLnBrk="0" hangingPunct="1">
        <a:lnSpc>
          <a:spcPct val="130000"/>
        </a:lnSpc>
        <a:spcBef>
          <a:spcPts val="0"/>
        </a:spcBef>
        <a:spcAft>
          <a:spcPts val="1000"/>
        </a:spcAft>
        <a:buFont typeface="Arial" panose="020B0604020202020204" pitchFamily="34" charset="0"/>
        <a:buChar char="•"/>
        <a:defRPr lang="zh-CN" altLang="en-US" sz="2400" b="1" u="none" strike="noStrike" kern="0" cap="none" spc="0" normalizeH="0" baseline="0" dirty="0">
          <a:solidFill>
            <a:srgbClr val="005DA2"/>
          </a:solidFill>
          <a:uFillTx/>
          <a:latin typeface="Times New Roman" panose="02020603050405020304" pitchFamily="18" charset="0"/>
          <a:ea typeface="微软雅黑" panose="020B0503020204020204" pitchFamily="34" charset="-122"/>
          <a:cs typeface="+mn-cs"/>
        </a:defRPr>
      </a:lvl1pPr>
      <a:lvl2pPr marL="774900" indent="-3429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lang="zh-CN" altLang="en-US" sz="2000" u="none" strike="noStrike" kern="0" cap="none" spc="0" normalizeH="0" baseline="0" dirty="0">
          <a:solidFill>
            <a:schemeClr val="tx1"/>
          </a:solidFill>
          <a:uFillTx/>
          <a:latin typeface="Times New Roman" panose="02020603050405020304" pitchFamily="18"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隶书" panose="02010509060101010101" pitchFamily="49"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隶书" panose="02010509060101010101" pitchFamily="49"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隶书" panose="02010509060101010101" pitchFamily="49"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3456" y="1060778"/>
            <a:ext cx="11152909" cy="5311600"/>
          </a:xfrm>
          <a:prstGeom prst="rect">
            <a:avLst/>
          </a:prstGeom>
        </p:spPr>
        <p:txBody>
          <a:bodyPr vert="horz" lIns="91440" tIns="45720" rIns="91440" bIns="45720" rtlCol="0" anchor="t">
            <a:normAutofit/>
          </a:bodyPr>
          <a:lstStyle/>
          <a:p>
            <a:pPr lvl="0"/>
            <a:r>
              <a:rPr lang="en-US" altLang="zh-CN" dirty="0"/>
              <a:t>Click here to add text</a:t>
            </a:r>
            <a:endParaRPr lang="zh-CN" altLang="en-US" dirty="0"/>
          </a:p>
          <a:p>
            <a:pPr lvl="1"/>
            <a:r>
              <a:rPr lang="en-US" altLang="zh-CN" dirty="0"/>
              <a:t>Click here to add text</a:t>
            </a:r>
            <a:endParaRPr lang="zh-CN" altLang="en-US" dirty="0"/>
          </a:p>
          <a:p>
            <a:pPr lvl="2"/>
            <a:r>
              <a:rPr lang="en-US" altLang="zh-CN" dirty="0"/>
              <a:t>Click here to add text</a:t>
            </a:r>
            <a:endParaRPr lang="zh-CN" altLang="en-US" dirty="0"/>
          </a:p>
          <a:p>
            <a:pPr lvl="3"/>
            <a:r>
              <a:rPr lang="en-US" altLang="zh-CN" dirty="0"/>
              <a:t>Click here to add text</a:t>
            </a:r>
            <a:endParaRPr lang="zh-CN" altLang="en-US" dirty="0"/>
          </a:p>
          <a:p>
            <a:pPr lvl="4"/>
            <a:r>
              <a:rPr lang="en-US" altLang="zh-CN" dirty="0"/>
              <a:t>Click here to add text</a:t>
            </a:r>
            <a:endParaRPr lang="en-US" dirty="0"/>
          </a:p>
        </p:txBody>
      </p:sp>
      <p:grpSp>
        <p:nvGrpSpPr>
          <p:cNvPr id="9" name="组合 8"/>
          <p:cNvGrpSpPr/>
          <p:nvPr/>
        </p:nvGrpSpPr>
        <p:grpSpPr>
          <a:xfrm>
            <a:off x="0" y="821648"/>
            <a:ext cx="12192000" cy="135427"/>
            <a:chOff x="0" y="821645"/>
            <a:chExt cx="9144000" cy="135426"/>
          </a:xfrm>
        </p:grpSpPr>
        <p:grpSp>
          <p:nvGrpSpPr>
            <p:cNvPr id="10" name="组合 9"/>
            <p:cNvGrpSpPr/>
            <p:nvPr/>
          </p:nvGrpSpPr>
          <p:grpSpPr>
            <a:xfrm>
              <a:off x="0" y="846225"/>
              <a:ext cx="9144000" cy="110846"/>
              <a:chOff x="0" y="846225"/>
              <a:chExt cx="9144000" cy="110846"/>
            </a:xfrm>
          </p:grpSpPr>
          <p:grpSp>
            <p:nvGrpSpPr>
              <p:cNvPr id="12" name="组合 11"/>
              <p:cNvGrpSpPr/>
              <p:nvPr/>
            </p:nvGrpSpPr>
            <p:grpSpPr>
              <a:xfrm>
                <a:off x="875653" y="846225"/>
                <a:ext cx="8268347" cy="110438"/>
                <a:chOff x="875653" y="846225"/>
                <a:chExt cx="8268347" cy="110438"/>
              </a:xfrm>
            </p:grpSpPr>
            <p:sp>
              <p:nvSpPr>
                <p:cNvPr id="14" name="矩形 13"/>
                <p:cNvSpPr/>
                <p:nvPr/>
              </p:nvSpPr>
              <p:spPr>
                <a:xfrm>
                  <a:off x="875653" y="846227"/>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FFFF"/>
                    </a:solidFill>
                  </a:endParaRPr>
                </a:p>
              </p:txBody>
            </p:sp>
            <p:sp>
              <p:nvSpPr>
                <p:cNvPr id="15" name="直角三角形 14"/>
                <p:cNvSpPr/>
                <p:nvPr/>
              </p:nvSpPr>
              <p:spPr>
                <a:xfrm>
                  <a:off x="975360" y="846225"/>
                  <a:ext cx="137160" cy="110438"/>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FFFF"/>
                    </a:solidFill>
                  </a:endParaRPr>
                </a:p>
              </p:txBody>
            </p:sp>
          </p:grpSp>
          <p:sp>
            <p:nvSpPr>
              <p:cNvPr id="13" name="矩形 12"/>
              <p:cNvSpPr/>
              <p:nvPr/>
            </p:nvSpPr>
            <p:spPr>
              <a:xfrm>
                <a:off x="0" y="846226"/>
                <a:ext cx="97536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FFFF"/>
                  </a:solidFill>
                </a:endParaRPr>
              </a:p>
            </p:txBody>
          </p:sp>
        </p:grpSp>
        <p:cxnSp>
          <p:nvCxnSpPr>
            <p:cNvPr id="11" name="直接连接符 10"/>
            <p:cNvCxnSpPr/>
            <p:nvPr/>
          </p:nvCxnSpPr>
          <p:spPr>
            <a:xfrm flipV="1">
              <a:off x="975360" y="821645"/>
              <a:ext cx="0" cy="13501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6" name="图片 15"/>
          <p:cNvPicPr>
            <a:picLocks noChangeAspect="1"/>
          </p:cNvPicPr>
          <p:nvPr/>
        </p:nvPicPr>
        <p:blipFill>
          <a:blip r:embed="rId7" cstate="screen"/>
          <a:stretch>
            <a:fillRect/>
          </a:stretch>
        </p:blipFill>
        <p:spPr>
          <a:xfrm>
            <a:off x="149791" y="108732"/>
            <a:ext cx="1272156" cy="633385"/>
          </a:xfrm>
          <a:prstGeom prst="rect">
            <a:avLst/>
          </a:prstGeom>
        </p:spPr>
      </p:pic>
      <p:sp>
        <p:nvSpPr>
          <p:cNvPr id="17" name="矩形 16"/>
          <p:cNvSpPr/>
          <p:nvPr/>
        </p:nvSpPr>
        <p:spPr>
          <a:xfrm>
            <a:off x="3" y="6432197"/>
            <a:ext cx="10914276" cy="42306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FFFFFF"/>
              </a:solidFill>
              <a:cs typeface="Calibri" panose="020F0502020204030204" pitchFamily="34" charset="0"/>
            </a:endParaRPr>
          </a:p>
        </p:txBody>
      </p:sp>
      <p:sp>
        <p:nvSpPr>
          <p:cNvPr id="18" name="矩形 17"/>
          <p:cNvSpPr/>
          <p:nvPr/>
        </p:nvSpPr>
        <p:spPr>
          <a:xfrm>
            <a:off x="10909486" y="6432195"/>
            <a:ext cx="1277721" cy="421341"/>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FFFFFF"/>
              </a:solidFill>
              <a:cs typeface="Calibri" panose="020F0502020204030204" pitchFamily="34" charset="0"/>
            </a:endParaRPr>
          </a:p>
        </p:txBody>
      </p:sp>
      <p:sp>
        <p:nvSpPr>
          <p:cNvPr id="19" name="Slide Number Placeholder 5"/>
          <p:cNvSpPr txBox="1"/>
          <p:nvPr/>
        </p:nvSpPr>
        <p:spPr>
          <a:xfrm>
            <a:off x="10311543" y="6433919"/>
            <a:ext cx="1796516" cy="421341"/>
          </a:xfrm>
          <a:prstGeom prst="rect">
            <a:avLst/>
          </a:prstGeom>
        </p:spPr>
        <p:txBody>
          <a:bodyPr vert="horz" lIns="91440" tIns="45720" rIns="91440" bIns="45720" rtlCol="0" anchor="ctr"/>
          <a:lstStyle>
            <a:defPPr>
              <a:defRPr lang="zh-CN"/>
            </a:defPPr>
            <a:lvl1pPr marL="0" algn="r" defTabSz="914400" rtl="0" eaLnBrk="1" latinLnBrk="0" hangingPunct="1">
              <a:defRPr lang="zh-CN" altLang="en-US" sz="2000" kern="1200" smtClean="0">
                <a:solidFill>
                  <a:schemeClr val="bg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71D156-31C7-4A0D-88C3-08F7D3EE48DA}" type="slidenum">
              <a:rPr lang="en-US" altLang="zh-CN" sz="1600" b="1">
                <a:solidFill>
                  <a:srgbClr val="FFFFFF"/>
                </a:solidFill>
                <a:latin typeface="Calibri" panose="020F0502020204030204" pitchFamily="34" charset="0"/>
                <a:cs typeface="Calibri" panose="020F0502020204030204" pitchFamily="34" charset="0"/>
              </a:rPr>
              <a:t>‹#›</a:t>
            </a:fld>
            <a:endParaRPr sz="1600" b="1" dirty="0">
              <a:solidFill>
                <a:srgbClr val="FFFFFF"/>
              </a:solidFill>
              <a:latin typeface="Calibri" panose="020F0502020204030204" pitchFamily="34" charset="0"/>
              <a:cs typeface="Calibri" panose="020F0502020204030204" pitchFamily="34" charset="0"/>
            </a:endParaRPr>
          </a:p>
        </p:txBody>
      </p:sp>
      <p:sp>
        <p:nvSpPr>
          <p:cNvPr id="21" name="直角三角形 20"/>
          <p:cNvSpPr/>
          <p:nvPr/>
        </p:nvSpPr>
        <p:spPr>
          <a:xfrm flipV="1">
            <a:off x="10909486" y="6433919"/>
            <a:ext cx="526943" cy="421341"/>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FFFFFF"/>
              </a:solidFill>
              <a:cs typeface="Calibri" panose="020F0502020204030204" pitchFamily="34" charset="0"/>
            </a:endParaRPr>
          </a:p>
        </p:txBody>
      </p:sp>
      <p:cxnSp>
        <p:nvCxnSpPr>
          <p:cNvPr id="22" name="直接连接符 21"/>
          <p:cNvCxnSpPr/>
          <p:nvPr/>
        </p:nvCxnSpPr>
        <p:spPr>
          <a:xfrm>
            <a:off x="11445105" y="6433919"/>
            <a:ext cx="0" cy="42134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157858"/>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Lst>
  <p:txStyles>
    <p:titleStyle>
      <a:lvl1pPr algn="l" defTabSz="914400" rtl="0" eaLnBrk="1" latinLnBrk="0" hangingPunct="1">
        <a:lnSpc>
          <a:spcPct val="90000"/>
        </a:lnSpc>
        <a:spcBef>
          <a:spcPct val="0"/>
        </a:spcBef>
        <a:buNone/>
        <a:defRPr sz="3000" kern="1200" spc="-60" baseline="0">
          <a:solidFill>
            <a:srgbClr val="FFFFFF"/>
          </a:solidFill>
          <a:latin typeface="+mj-lt"/>
          <a:ea typeface="+mj-ea"/>
          <a:cs typeface="+mj-cs"/>
        </a:defRPr>
      </a:lvl1pPr>
    </p:titleStyle>
    <p:bodyStyle>
      <a:lvl1pPr marL="18288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l"/>
        <a:defRPr sz="2400" kern="1200" baseline="0">
          <a:solidFill>
            <a:schemeClr val="tx1"/>
          </a:solidFill>
          <a:latin typeface="+mn-lt"/>
          <a:ea typeface="+mn-ea"/>
          <a:cs typeface="+mn-cs"/>
        </a:defRPr>
      </a:lvl1pPr>
      <a:lvl2pPr marL="6858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n"/>
        <a:defRPr sz="2400" kern="1200">
          <a:solidFill>
            <a:schemeClr val="tx1"/>
          </a:solidFill>
          <a:latin typeface="+mn-lt"/>
          <a:ea typeface="+mn-ea"/>
          <a:cs typeface="+mn-cs"/>
        </a:defRPr>
      </a:lvl2pPr>
      <a:lvl3pPr marL="11430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sz="2000" kern="120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sz="2000" kern="120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anose="05020102010507070707"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anose="05020102010507070707"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anose="05020102010507070707"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anose="05020102010507070707" pitchFamily="18" charset="2"/>
        <a:buChar char=""/>
        <a:defRPr sz="13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 Id="rId5" Type="http://schemas.openxmlformats.org/officeDocument/2006/relationships/image" Target="../media/image32.png"/><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Layout" Target="../slideLayouts/slideLayout1.xml"/><Relationship Id="rId5" Type="http://schemas.openxmlformats.org/officeDocument/2006/relationships/image" Target="../media/image36.png"/><Relationship Id="rId4" Type="http://schemas.openxmlformats.org/officeDocument/2006/relationships/image" Target="../media/image35.emf"/></Relationships>
</file>

<file path=ppt/slides/_rels/slide1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1.jpeg"/><Relationship Id="rId7" Type="http://schemas.microsoft.com/office/2007/relationships/hdphoto" Target="../media/hdphoto2.wdp"/><Relationship Id="rId2" Type="http://schemas.openxmlformats.org/officeDocument/2006/relationships/image" Target="../media/image40.jpeg"/><Relationship Id="rId1" Type="http://schemas.openxmlformats.org/officeDocument/2006/relationships/slideLayout" Target="../slideLayouts/slideLayout1.xml"/><Relationship Id="rId6" Type="http://schemas.openxmlformats.org/officeDocument/2006/relationships/image" Target="../media/image43.png"/><Relationship Id="rId5" Type="http://schemas.microsoft.com/office/2007/relationships/hdphoto" Target="../media/hdphoto1.wdp"/><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png"/><Relationship Id="rId1" Type="http://schemas.openxmlformats.org/officeDocument/2006/relationships/slideLayout" Target="../slideLayouts/slideLayout1.xml"/><Relationship Id="rId4" Type="http://schemas.openxmlformats.org/officeDocument/2006/relationships/image" Target="../media/image47.png"/></Relationships>
</file>

<file path=ppt/slides/_rels/slide2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image" Target="../media/image55.jpeg"/><Relationship Id="rId1" Type="http://schemas.openxmlformats.org/officeDocument/2006/relationships/slideLayout" Target="../slideLayouts/slideLayout1.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26.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png"/><Relationship Id="rId1" Type="http://schemas.openxmlformats.org/officeDocument/2006/relationships/slideLayout" Target="../slideLayouts/slideLayout1.xml"/><Relationship Id="rId5" Type="http://schemas.openxmlformats.org/officeDocument/2006/relationships/image" Target="../media/image64.png"/><Relationship Id="rId4" Type="http://schemas.openxmlformats.org/officeDocument/2006/relationships/image" Target="../media/image6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5.xml"/><Relationship Id="rId4" Type="http://schemas.openxmlformats.org/officeDocument/2006/relationships/image" Target="../media/image67.png"/></Relationships>
</file>

<file path=ppt/slides/_rels/slide29.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image" Target="../media/image68.png"/><Relationship Id="rId1" Type="http://schemas.openxmlformats.org/officeDocument/2006/relationships/slideLayout" Target="../slideLayouts/slideLayout5.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3.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10" Type="http://schemas.openxmlformats.org/officeDocument/2006/relationships/image" Target="../media/image15.png"/><Relationship Id="rId4" Type="http://schemas.openxmlformats.org/officeDocument/2006/relationships/image" Target="../media/image9.jpeg"/><Relationship Id="rId9" Type="http://schemas.openxmlformats.org/officeDocument/2006/relationships/image" Target="../media/image14.jpeg"/></Relationships>
</file>

<file path=ppt/slides/_rels/slide30.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slideLayout" Target="../slideLayouts/slideLayout5.xml"/><Relationship Id="rId5" Type="http://schemas.openxmlformats.org/officeDocument/2006/relationships/image" Target="../media/image77.jpeg"/><Relationship Id="rId4" Type="http://schemas.openxmlformats.org/officeDocument/2006/relationships/image" Target="../media/image76.jpeg"/></Relationships>
</file>

<file path=ppt/slides/_rels/slide31.xml.rels><?xml version="1.0" encoding="UTF-8" standalone="yes"?>
<Relationships xmlns="http://schemas.openxmlformats.org/package/2006/relationships"><Relationship Id="rId8" Type="http://schemas.openxmlformats.org/officeDocument/2006/relationships/image" Target="../media/image83.jpeg"/><Relationship Id="rId3" Type="http://schemas.openxmlformats.org/officeDocument/2006/relationships/chart" Target="../charts/chart1.xml"/><Relationship Id="rId7" Type="http://schemas.openxmlformats.org/officeDocument/2006/relationships/image" Target="../media/image82.jpeg"/><Relationship Id="rId2" Type="http://schemas.openxmlformats.org/officeDocument/2006/relationships/image" Target="../media/image78.png"/><Relationship Id="rId1" Type="http://schemas.openxmlformats.org/officeDocument/2006/relationships/slideLayout" Target="../slideLayouts/slideLayout5.xml"/><Relationship Id="rId6" Type="http://schemas.openxmlformats.org/officeDocument/2006/relationships/image" Target="../media/image81.jpeg"/><Relationship Id="rId5" Type="http://schemas.openxmlformats.org/officeDocument/2006/relationships/image" Target="../media/image80.jpeg"/><Relationship Id="rId4" Type="http://schemas.openxmlformats.org/officeDocument/2006/relationships/image" Target="../media/image79.jpeg"/><Relationship Id="rId9" Type="http://schemas.openxmlformats.org/officeDocument/2006/relationships/image" Target="../media/image84.jpeg"/></Relationships>
</file>

<file path=ppt/slides/_rels/slide32.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jpeg"/><Relationship Id="rId1" Type="http://schemas.openxmlformats.org/officeDocument/2006/relationships/slideLayout" Target="../slideLayouts/slideLayout5.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33.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png"/><Relationship Id="rId1" Type="http://schemas.openxmlformats.org/officeDocument/2006/relationships/slideLayout" Target="../slideLayouts/slideLayout5.xml"/><Relationship Id="rId4" Type="http://schemas.openxmlformats.org/officeDocument/2006/relationships/image" Target="../media/image92.jpeg"/></Relationships>
</file>

<file path=ppt/slides/_rels/slide34.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image" Target="../media/image93.png"/><Relationship Id="rId1" Type="http://schemas.openxmlformats.org/officeDocument/2006/relationships/slideLayout" Target="../slideLayouts/slideLayout5.xml"/><Relationship Id="rId4" Type="http://schemas.openxmlformats.org/officeDocument/2006/relationships/image" Target="../media/image95.png"/></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96.png"/><Relationship Id="rId1" Type="http://schemas.openxmlformats.org/officeDocument/2006/relationships/slideLayout" Target="../slideLayouts/slideLayout5.xml"/><Relationship Id="rId4" Type="http://schemas.openxmlformats.org/officeDocument/2006/relationships/image" Target="../media/image97.png"/></Relationships>
</file>

<file path=ppt/slides/_rels/slide36.xml.rels><?xml version="1.0" encoding="UTF-8" standalone="yes"?>
<Relationships xmlns="http://schemas.openxmlformats.org/package/2006/relationships"><Relationship Id="rId3" Type="http://schemas.openxmlformats.org/officeDocument/2006/relationships/image" Target="../media/image99.png"/><Relationship Id="rId7" Type="http://schemas.openxmlformats.org/officeDocument/2006/relationships/image" Target="../media/image103.png"/><Relationship Id="rId2" Type="http://schemas.openxmlformats.org/officeDocument/2006/relationships/image" Target="../media/image98.png"/><Relationship Id="rId1" Type="http://schemas.openxmlformats.org/officeDocument/2006/relationships/slideLayout" Target="../slideLayouts/slideLayout5.xml"/><Relationship Id="rId6" Type="http://schemas.openxmlformats.org/officeDocument/2006/relationships/image" Target="../media/image102.png"/><Relationship Id="rId5" Type="http://schemas.openxmlformats.org/officeDocument/2006/relationships/image" Target="../media/image101.emf"/><Relationship Id="rId4" Type="http://schemas.openxmlformats.org/officeDocument/2006/relationships/image" Target="../media/image10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53.pn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8BC8B2F6-6761-4BA8-B39A-19EA78843212}"/>
              </a:ext>
            </a:extLst>
          </p:cNvPr>
          <p:cNvSpPr txBox="1"/>
          <p:nvPr/>
        </p:nvSpPr>
        <p:spPr>
          <a:xfrm>
            <a:off x="1850381" y="3964151"/>
            <a:ext cx="8412582" cy="1246495"/>
          </a:xfrm>
          <a:prstGeom prst="rect">
            <a:avLst/>
          </a:prstGeom>
          <a:noFill/>
        </p:spPr>
        <p:txBody>
          <a:bodyPr wrap="square" rtlCol="0">
            <a:spAutoFit/>
            <a:scene3d>
              <a:camera prst="orthographicFront"/>
              <a:lightRig rig="threePt" dir="t"/>
            </a:scene3d>
            <a:sp3d contourW="12700"/>
          </a:bodyPr>
          <a:lstStyle/>
          <a:p>
            <a:pPr algn="ctr">
              <a:lnSpc>
                <a:spcPct val="125000"/>
              </a:lnSpc>
            </a:pPr>
            <a:r>
              <a:rPr lang="en-US" altLang="zh-CN" sz="2000" b="1" dirty="0" err="1">
                <a:solidFill>
                  <a:schemeClr val="bg2"/>
                </a:solidFill>
                <a:latin typeface="Franklin Gothic Book" panose="020B0503020102020204" pitchFamily="34" charset="0"/>
                <a:ea typeface="+mj-ea"/>
                <a:cs typeface="Arial" panose="020B0604020202020204" pitchFamily="34" charset="0"/>
              </a:rPr>
              <a:t>Yuhui</a:t>
            </a:r>
            <a:r>
              <a:rPr lang="en-US" altLang="zh-CN" sz="2000" b="1" dirty="0">
                <a:solidFill>
                  <a:schemeClr val="bg2"/>
                </a:solidFill>
                <a:latin typeface="Franklin Gothic Book" panose="020B0503020102020204" pitchFamily="34" charset="0"/>
                <a:ea typeface="+mj-ea"/>
                <a:cs typeface="Arial" panose="020B0604020202020204" pitchFamily="34" charset="0"/>
              </a:rPr>
              <a:t> Li</a:t>
            </a:r>
          </a:p>
          <a:p>
            <a:pPr algn="ctr">
              <a:lnSpc>
                <a:spcPct val="125000"/>
              </a:lnSpc>
            </a:pPr>
            <a:r>
              <a:rPr lang="en-US" altLang="zh-CN" sz="2000" b="1" dirty="0">
                <a:solidFill>
                  <a:schemeClr val="bg2"/>
                </a:solidFill>
                <a:latin typeface="Franklin Gothic Book" panose="020B0503020102020204" pitchFamily="34" charset="0"/>
                <a:ea typeface="+mj-ea"/>
                <a:cs typeface="Arial" panose="020B0604020202020204" pitchFamily="34" charset="0"/>
              </a:rPr>
              <a:t>Institute of High Energy Physics</a:t>
            </a:r>
          </a:p>
          <a:p>
            <a:pPr algn="ctr">
              <a:lnSpc>
                <a:spcPct val="125000"/>
              </a:lnSpc>
            </a:pPr>
            <a:r>
              <a:rPr lang="en-US" altLang="zh-CN" sz="2000" b="1" dirty="0">
                <a:solidFill>
                  <a:schemeClr val="bg2"/>
                </a:solidFill>
                <a:latin typeface="Franklin Gothic Book" panose="020B0503020102020204" pitchFamily="34" charset="0"/>
                <a:ea typeface="+mj-ea"/>
                <a:cs typeface="Arial" panose="020B0604020202020204" pitchFamily="34" charset="0"/>
              </a:rPr>
              <a:t>Sep. 21, 2023</a:t>
            </a:r>
          </a:p>
        </p:txBody>
      </p:sp>
      <p:pic>
        <p:nvPicPr>
          <p:cNvPr id="14" name="图片 3" descr="8d5d924e275b0c7f58feed1244176003"/>
          <p:cNvPicPr>
            <a:picLocks noChangeAspect="1"/>
          </p:cNvPicPr>
          <p:nvPr/>
        </p:nvPicPr>
        <p:blipFill rotWithShape="1">
          <a:blip r:embed="rId2"/>
          <a:srcRect t="28679" b="6192"/>
          <a:stretch/>
        </p:blipFill>
        <p:spPr>
          <a:xfrm>
            <a:off x="635" y="4072073"/>
            <a:ext cx="12191365" cy="2785927"/>
          </a:xfrm>
          <a:prstGeom prst="rect">
            <a:avLst/>
          </a:prstGeom>
        </p:spPr>
      </p:pic>
      <p:sp>
        <p:nvSpPr>
          <p:cNvPr id="2" name="TextBox 1"/>
          <p:cNvSpPr txBox="1"/>
          <p:nvPr/>
        </p:nvSpPr>
        <p:spPr>
          <a:xfrm>
            <a:off x="2658688" y="6069962"/>
            <a:ext cx="6795968" cy="646331"/>
          </a:xfrm>
          <a:prstGeom prst="rect">
            <a:avLst/>
          </a:prstGeom>
          <a:noFill/>
        </p:spPr>
        <p:txBody>
          <a:bodyPr wrap="square" rtlCol="0">
            <a:spAutoFit/>
          </a:bodyPr>
          <a:lstStyle/>
          <a:p>
            <a:pPr algn="ctr"/>
            <a:r>
              <a:rPr lang="en-US" altLang="zh-CN" dirty="0">
                <a:solidFill>
                  <a:schemeClr val="bg1">
                    <a:lumMod val="75000"/>
                  </a:schemeClr>
                </a:solidFill>
              </a:rPr>
              <a:t>IAS Program on Fundamental Physics (IAS-FP 2025)</a:t>
            </a:r>
          </a:p>
          <a:p>
            <a:pPr algn="ctr"/>
            <a:r>
              <a:rPr lang="en-US" altLang="zh-CN" dirty="0">
                <a:solidFill>
                  <a:schemeClr val="bg1">
                    <a:lumMod val="75000"/>
                  </a:schemeClr>
                </a:solidFill>
              </a:rPr>
              <a:t>Hong Kong, China, Jan. 13-17 (2024)</a:t>
            </a:r>
            <a:endParaRPr lang="zh-CN" altLang="en-US" dirty="0">
              <a:solidFill>
                <a:schemeClr val="bg1">
                  <a:lumMod val="75000"/>
                </a:schemeClr>
              </a:solidFill>
            </a:endParaRPr>
          </a:p>
        </p:txBody>
      </p:sp>
      <p:sp>
        <p:nvSpPr>
          <p:cNvPr id="15" name="标题 3"/>
          <p:cNvSpPr txBox="1">
            <a:spLocks/>
          </p:cNvSpPr>
          <p:nvPr/>
        </p:nvSpPr>
        <p:spPr>
          <a:xfrm>
            <a:off x="1011313" y="2028634"/>
            <a:ext cx="10090718" cy="1326319"/>
          </a:xfrm>
          <a:prstGeom prst="rect">
            <a:avLst/>
          </a:prstGeom>
        </p:spPr>
        <p:txBody>
          <a:bodyPr vert="horz" lIns="68580" tIns="34290" rIns="68580" bIns="34290" rtlCol="0" anchor="ctr">
            <a:noAutofit/>
          </a:bodyPr>
          <a:lstStyle>
            <a:lvl1pPr algn="ctr" defTabSz="914354" rtl="0" eaLnBrk="1" latinLnBrk="0" hangingPunct="1">
              <a:lnSpc>
                <a:spcPct val="90000"/>
              </a:lnSpc>
              <a:spcBef>
                <a:spcPct val="0"/>
              </a:spcBef>
              <a:buNone/>
              <a:defRPr sz="4000" b="1" kern="1200">
                <a:solidFill>
                  <a:schemeClr val="accent1"/>
                </a:solidFill>
                <a:latin typeface="+mj-lt"/>
                <a:ea typeface="+mj-ea"/>
                <a:cs typeface="+mj-cs"/>
              </a:defRPr>
            </a:lvl1pPr>
          </a:lstStyle>
          <a:p>
            <a:pPr>
              <a:lnSpc>
                <a:spcPct val="110000"/>
              </a:lnSpc>
              <a:defRPr/>
            </a:pPr>
            <a:r>
              <a:rPr lang="en-US" altLang="zh-CN" b="1" i="0" dirty="0">
                <a:solidFill>
                  <a:srgbClr val="1A63A0"/>
                </a:solidFill>
                <a:effectLst/>
                <a:latin typeface="Roboto" panose="020F0502020204030204" pitchFamily="2" charset="0"/>
              </a:rPr>
              <a:t>Sustainability </a:t>
            </a:r>
            <a:r>
              <a:rPr lang="en-US" altLang="zh-CN" dirty="0">
                <a:solidFill>
                  <a:srgbClr val="1A63A0"/>
                </a:solidFill>
                <a:latin typeface="Roboto" panose="020F0502020204030204" pitchFamily="2" charset="0"/>
              </a:rPr>
              <a:t>t</a:t>
            </a:r>
            <a:r>
              <a:rPr lang="en-US" altLang="zh-CN" b="1" i="0" dirty="0">
                <a:solidFill>
                  <a:srgbClr val="1A63A0"/>
                </a:solidFill>
                <a:effectLst/>
                <a:latin typeface="Roboto" panose="020F0502020204030204" pitchFamily="2" charset="0"/>
              </a:rPr>
              <a:t>echnologies development and Cold copper accelerator R&amp;D</a:t>
            </a:r>
            <a:endParaRPr lang="zh-CN" altLang="en-US" dirty="0">
              <a:solidFill>
                <a:schemeClr val="tx1"/>
              </a:solidFill>
              <a:latin typeface="Arial" panose="020B0604020202020204" pitchFamily="34" charset="0"/>
              <a:ea typeface="微软雅黑"/>
              <a:cs typeface="Arial" panose="020B0604020202020204" pitchFamily="34" charset="0"/>
            </a:endParaRPr>
          </a:p>
        </p:txBody>
      </p:sp>
      <p:sp>
        <p:nvSpPr>
          <p:cNvPr id="16" name="TextBox 15"/>
          <p:cNvSpPr txBox="1"/>
          <p:nvPr/>
        </p:nvSpPr>
        <p:spPr>
          <a:xfrm>
            <a:off x="3613846" y="4502760"/>
            <a:ext cx="4363720" cy="707886"/>
          </a:xfrm>
          <a:prstGeom prst="rect">
            <a:avLst/>
          </a:prstGeom>
          <a:noFill/>
        </p:spPr>
        <p:txBody>
          <a:bodyPr wrap="square" rtlCol="0">
            <a:spAutoFit/>
          </a:bodyPr>
          <a:lstStyle/>
          <a:p>
            <a:pPr algn="ctr"/>
            <a:r>
              <a:rPr lang="en-US" altLang="zh-CN" sz="2000" dirty="0" err="1">
                <a:solidFill>
                  <a:schemeClr val="bg1">
                    <a:lumMod val="75000"/>
                  </a:schemeClr>
                </a:solidFill>
                <a:latin typeface="Arial" panose="020B0604020202020204" pitchFamily="34" charset="0"/>
                <a:cs typeface="Arial" panose="020B0604020202020204" pitchFamily="34" charset="0"/>
              </a:rPr>
              <a:t>Yuhui</a:t>
            </a:r>
            <a:r>
              <a:rPr lang="en-US" altLang="zh-CN" sz="2000" dirty="0">
                <a:solidFill>
                  <a:schemeClr val="bg1">
                    <a:lumMod val="75000"/>
                  </a:schemeClr>
                </a:solidFill>
                <a:latin typeface="Arial" panose="020B0604020202020204" pitchFamily="34" charset="0"/>
                <a:cs typeface="Arial" panose="020B0604020202020204" pitchFamily="34" charset="0"/>
              </a:rPr>
              <a:t> Li</a:t>
            </a:r>
          </a:p>
          <a:p>
            <a:pPr algn="ctr"/>
            <a:r>
              <a:rPr lang="en-US" altLang="zh-CN" sz="2000" dirty="0">
                <a:solidFill>
                  <a:schemeClr val="bg1">
                    <a:lumMod val="75000"/>
                  </a:schemeClr>
                </a:solidFill>
                <a:latin typeface="Arial" panose="020B0604020202020204" pitchFamily="34" charset="0"/>
                <a:cs typeface="Arial" panose="020B0604020202020204" pitchFamily="34" charset="0"/>
              </a:rPr>
              <a:t>On behalf of CEPC accelerator team</a:t>
            </a:r>
            <a:endParaRPr lang="zh-CN" altLang="en-US" sz="2000" dirty="0">
              <a:solidFill>
                <a:schemeClr val="bg1">
                  <a:lumMod val="75000"/>
                </a:schemeClr>
              </a:solidFill>
              <a:latin typeface="Arial" panose="020B0604020202020204" pitchFamily="34" charset="0"/>
              <a:cs typeface="Arial" panose="020B0604020202020204" pitchFamily="34" charset="0"/>
            </a:endParaRPr>
          </a:p>
        </p:txBody>
      </p:sp>
      <p:pic>
        <p:nvPicPr>
          <p:cNvPr id="17" name="Picture 2" descr="C:\Users\Administrator\Desktop\1111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925" y="229749"/>
            <a:ext cx="1290269" cy="76044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p:cNvPicPr>
            <a:picLocks noChangeAspect="1"/>
          </p:cNvPicPr>
          <p:nvPr/>
        </p:nvPicPr>
        <p:blipFill>
          <a:blip r:embed="rId4"/>
          <a:stretch>
            <a:fillRect/>
          </a:stretch>
        </p:blipFill>
        <p:spPr>
          <a:xfrm>
            <a:off x="2086505" y="317073"/>
            <a:ext cx="3543483" cy="673124"/>
          </a:xfrm>
          <a:prstGeom prst="rect">
            <a:avLst/>
          </a:prstGeom>
        </p:spPr>
      </p:pic>
    </p:spTree>
    <p:extLst>
      <p:ext uri="{BB962C8B-B14F-4D97-AF65-F5344CB8AC3E}">
        <p14:creationId xmlns:p14="http://schemas.microsoft.com/office/powerpoint/2010/main" val="2782746538"/>
      </p:ext>
    </p:extLst>
  </p:cSld>
  <p:clrMapOvr>
    <a:masterClrMapping/>
  </p:clrMapOvr>
  <mc:AlternateContent xmlns:mc="http://schemas.openxmlformats.org/markup-compatibility/2006" xmlns:p14="http://schemas.microsoft.com/office/powerpoint/2010/main">
    <mc:Choice Requires="p14">
      <p:transition spd="slow" p14:dur="2000" advTm="2418"/>
    </mc:Choice>
    <mc:Fallback xmlns="">
      <p:transition spd="slow" advTm="2418"/>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CEPC Higgs CO2 footprint (preliminary)</a:t>
            </a:r>
            <a:endParaRPr lang="zh-CN" altLang="en-US" dirty="0"/>
          </a:p>
        </p:txBody>
      </p:sp>
      <p:sp>
        <p:nvSpPr>
          <p:cNvPr id="3" name="Slide Number Placeholder 2"/>
          <p:cNvSpPr>
            <a:spLocks noGrp="1"/>
          </p:cNvSpPr>
          <p:nvPr>
            <p:ph type="sldNum" sz="quarter" idx="12"/>
          </p:nvPr>
        </p:nvSpPr>
        <p:spPr/>
        <p:txBody>
          <a:bodyPr/>
          <a:lstStyle/>
          <a:p>
            <a:fld id="{E077DA78-E013-4A8C-AD75-63A150561B10}" type="slidenum">
              <a:rPr lang="zh-CN" altLang="en-US" smtClean="0">
                <a:solidFill>
                  <a:prstClr val="black">
                    <a:tint val="75000"/>
                  </a:prstClr>
                </a:solidFill>
              </a:rPr>
              <a:pPr/>
              <a:t>10</a:t>
            </a:fld>
            <a:endParaRPr lang="zh-CN" altLang="en-US">
              <a:solidFill>
                <a:prstClr val="black">
                  <a:tint val="75000"/>
                </a:prstClr>
              </a:solidFill>
            </a:endParaRPr>
          </a:p>
        </p:txBody>
      </p:sp>
      <p:pic>
        <p:nvPicPr>
          <p:cNvPr id="5" name="图片 3">
            <a:extLst>
              <a:ext uri="{FF2B5EF4-FFF2-40B4-BE49-F238E27FC236}">
                <a16:creationId xmlns:a16="http://schemas.microsoft.com/office/drawing/2014/main" id="{013E46A1-7E91-4968-BBEE-87F87AAF89B4}"/>
              </a:ext>
            </a:extLst>
          </p:cNvPr>
          <p:cNvPicPr>
            <a:picLocks noChangeAspect="1"/>
          </p:cNvPicPr>
          <p:nvPr/>
        </p:nvPicPr>
        <p:blipFill>
          <a:blip r:embed="rId2"/>
          <a:stretch>
            <a:fillRect/>
          </a:stretch>
        </p:blipFill>
        <p:spPr>
          <a:xfrm>
            <a:off x="452819" y="2386208"/>
            <a:ext cx="5347901" cy="3467946"/>
          </a:xfrm>
          <a:prstGeom prst="rect">
            <a:avLst/>
          </a:prstGeom>
        </p:spPr>
      </p:pic>
      <p:sp>
        <p:nvSpPr>
          <p:cNvPr id="6" name="文本框 4">
            <a:extLst>
              <a:ext uri="{FF2B5EF4-FFF2-40B4-BE49-F238E27FC236}">
                <a16:creationId xmlns:a16="http://schemas.microsoft.com/office/drawing/2014/main" id="{7B9DACF1-24B2-4337-9C9D-8F8CF85F622B}"/>
              </a:ext>
            </a:extLst>
          </p:cNvPr>
          <p:cNvSpPr txBox="1"/>
          <p:nvPr/>
        </p:nvSpPr>
        <p:spPr>
          <a:xfrm>
            <a:off x="764610" y="1099595"/>
            <a:ext cx="8848165" cy="938719"/>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altLang="zh-SG" sz="2000" dirty="0">
                <a:latin typeface="Times New Roman" panose="02020603050405020304" pitchFamily="18" charset="0"/>
                <a:cs typeface="Times New Roman" panose="02020603050405020304" pitchFamily="18" charset="0"/>
              </a:rPr>
              <a:t>Grid average carbon intensity </a:t>
            </a:r>
            <a:r>
              <a:rPr lang="en-US" altLang="zh-CN" sz="2000" dirty="0">
                <a:latin typeface="Times New Roman" panose="02020603050405020304" pitchFamily="18" charset="0"/>
                <a:cs typeface="Times New Roman" panose="02020603050405020304" pitchFamily="18" charset="0"/>
              </a:rPr>
              <a:t>in 2023: 550 ton CO</a:t>
            </a:r>
            <a:r>
              <a:rPr lang="en-US" altLang="zh-CN" sz="2000" baseline="-25000" dirty="0">
                <a:latin typeface="Times New Roman" panose="02020603050405020304" pitchFamily="18" charset="0"/>
                <a:cs typeface="Times New Roman" panose="02020603050405020304" pitchFamily="18" charset="0"/>
              </a:rPr>
              <a:t>2</a:t>
            </a:r>
            <a:r>
              <a:rPr lang="en-US" altLang="zh-CN" sz="2000" dirty="0">
                <a:latin typeface="Times New Roman" panose="02020603050405020304" pitchFamily="18" charset="0"/>
                <a:cs typeface="Times New Roman" panose="02020603050405020304" pitchFamily="18" charset="0"/>
              </a:rPr>
              <a:t> e /GWh</a:t>
            </a:r>
          </a:p>
          <a:p>
            <a:pPr marL="285750" indent="-285750">
              <a:spcBef>
                <a:spcPts val="600"/>
              </a:spcBef>
              <a:buFont typeface="Arial" panose="020B0604020202020204" pitchFamily="34" charset="0"/>
              <a:buChar char="•"/>
            </a:pPr>
            <a:r>
              <a:rPr lang="en-US" altLang="zh-SG" sz="2000" dirty="0">
                <a:latin typeface="Times New Roman" panose="02020603050405020304" pitchFamily="18" charset="0"/>
                <a:cs typeface="Times New Roman" panose="02020603050405020304" pitchFamily="18" charset="0"/>
              </a:rPr>
              <a:t>Grid average carbon intensity </a:t>
            </a:r>
            <a:r>
              <a:rPr lang="en-US" altLang="zh-CN" sz="2000" dirty="0">
                <a:latin typeface="Times New Roman" panose="02020603050405020304" pitchFamily="18" charset="0"/>
                <a:cs typeface="Times New Roman" panose="02020603050405020304" pitchFamily="18" charset="0"/>
              </a:rPr>
              <a:t>by 2035: 300 ton CO</a:t>
            </a:r>
            <a:r>
              <a:rPr lang="en-US" altLang="zh-CN" sz="2000" baseline="-25000" dirty="0">
                <a:latin typeface="Times New Roman" panose="02020603050405020304" pitchFamily="18" charset="0"/>
                <a:cs typeface="Times New Roman" panose="02020603050405020304" pitchFamily="18" charset="0"/>
              </a:rPr>
              <a:t>2</a:t>
            </a:r>
            <a:r>
              <a:rPr lang="en-US" altLang="zh-CN" sz="2000" dirty="0">
                <a:latin typeface="Times New Roman" panose="02020603050405020304" pitchFamily="18" charset="0"/>
                <a:cs typeface="Times New Roman" panose="02020603050405020304" pitchFamily="18" charset="0"/>
              </a:rPr>
              <a:t> e /</a:t>
            </a:r>
            <a:r>
              <a:rPr lang="en-US" altLang="zh-CN" sz="2000" dirty="0" err="1">
                <a:latin typeface="Times New Roman" panose="02020603050405020304" pitchFamily="18" charset="0"/>
                <a:cs typeface="Times New Roman" panose="02020603050405020304" pitchFamily="18" charset="0"/>
              </a:rPr>
              <a:t>GWh</a:t>
            </a:r>
            <a:endParaRPr lang="en-US" altLang="zh-CN" sz="2000" dirty="0">
              <a:latin typeface="Times New Roman" panose="02020603050405020304" pitchFamily="18" charset="0"/>
              <a:cs typeface="Times New Roman" panose="02020603050405020304" pitchFamily="18" charset="0"/>
            </a:endParaRPr>
          </a:p>
        </p:txBody>
      </p:sp>
      <p:graphicFrame>
        <p:nvGraphicFramePr>
          <p:cNvPr id="7" name="表格 2">
            <a:extLst>
              <a:ext uri="{FF2B5EF4-FFF2-40B4-BE49-F238E27FC236}">
                <a16:creationId xmlns:a16="http://schemas.microsoft.com/office/drawing/2014/main" id="{A21C4B9D-1B15-4E3D-9504-7423292D62F6}"/>
              </a:ext>
            </a:extLst>
          </p:cNvPr>
          <p:cNvGraphicFramePr>
            <a:graphicFrameLocks noGrp="1"/>
          </p:cNvGraphicFramePr>
          <p:nvPr/>
        </p:nvGraphicFramePr>
        <p:xfrm>
          <a:off x="6180882" y="3125777"/>
          <a:ext cx="5827851" cy="2064955"/>
        </p:xfrm>
        <a:graphic>
          <a:graphicData uri="http://schemas.openxmlformats.org/drawingml/2006/table">
            <a:tbl>
              <a:tblPr>
                <a:tableStyleId>{5C22544A-7EE6-4342-B048-85BDC9FD1C3A}</a:tableStyleId>
              </a:tblPr>
              <a:tblGrid>
                <a:gridCol w="2454291">
                  <a:extLst>
                    <a:ext uri="{9D8B030D-6E8A-4147-A177-3AD203B41FA5}">
                      <a16:colId xmlns:a16="http://schemas.microsoft.com/office/drawing/2014/main" val="2042634871"/>
                    </a:ext>
                  </a:extLst>
                </a:gridCol>
                <a:gridCol w="686654">
                  <a:extLst>
                    <a:ext uri="{9D8B030D-6E8A-4147-A177-3AD203B41FA5}">
                      <a16:colId xmlns:a16="http://schemas.microsoft.com/office/drawing/2014/main" val="1523324877"/>
                    </a:ext>
                  </a:extLst>
                </a:gridCol>
                <a:gridCol w="708970">
                  <a:extLst>
                    <a:ext uri="{9D8B030D-6E8A-4147-A177-3AD203B41FA5}">
                      <a16:colId xmlns:a16="http://schemas.microsoft.com/office/drawing/2014/main" val="3394989001"/>
                    </a:ext>
                  </a:extLst>
                </a:gridCol>
                <a:gridCol w="659312">
                  <a:extLst>
                    <a:ext uri="{9D8B030D-6E8A-4147-A177-3AD203B41FA5}">
                      <a16:colId xmlns:a16="http://schemas.microsoft.com/office/drawing/2014/main" val="3333072063"/>
                    </a:ext>
                  </a:extLst>
                </a:gridCol>
                <a:gridCol w="659312">
                  <a:extLst>
                    <a:ext uri="{9D8B030D-6E8A-4147-A177-3AD203B41FA5}">
                      <a16:colId xmlns:a16="http://schemas.microsoft.com/office/drawing/2014/main" val="715461393"/>
                    </a:ext>
                  </a:extLst>
                </a:gridCol>
                <a:gridCol w="659312">
                  <a:extLst>
                    <a:ext uri="{9D8B030D-6E8A-4147-A177-3AD203B41FA5}">
                      <a16:colId xmlns:a16="http://schemas.microsoft.com/office/drawing/2014/main" val="171620794"/>
                    </a:ext>
                  </a:extLst>
                </a:gridCol>
              </a:tblGrid>
              <a:tr h="313931">
                <a:tc>
                  <a:txBody>
                    <a:bodyPr/>
                    <a:lstStyle/>
                    <a:p>
                      <a:pPr algn="l" fontAlgn="b"/>
                      <a:r>
                        <a:rPr lang="en-US" sz="1600" u="none" strike="noStrike" dirty="0">
                          <a:effectLst/>
                          <a:latin typeface="Times New Roman" panose="02020603050405020304" pitchFamily="18" charset="0"/>
                          <a:cs typeface="Times New Roman" panose="02020603050405020304" pitchFamily="18" charset="0"/>
                        </a:rPr>
                        <a:t>  Circumference(km)</a:t>
                      </a:r>
                      <a:endParaRPr lang="en-US"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tc>
                  <a:txBody>
                    <a:bodyPr/>
                    <a:lstStyle/>
                    <a:p>
                      <a:pPr algn="ctr" fontAlgn="b"/>
                      <a:r>
                        <a:rPr lang="en-US" altLang="zh-SG" sz="1600" u="none" strike="noStrike" dirty="0">
                          <a:effectLst/>
                          <a:latin typeface="Times New Roman" panose="02020603050405020304" pitchFamily="18" charset="0"/>
                          <a:cs typeface="Times New Roman" panose="02020603050405020304" pitchFamily="18" charset="0"/>
                        </a:rPr>
                        <a:t>50</a:t>
                      </a:r>
                      <a:endParaRPr lang="en-US" altLang="zh-SG"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tc>
                  <a:txBody>
                    <a:bodyPr/>
                    <a:lstStyle/>
                    <a:p>
                      <a:pPr algn="ctr" fontAlgn="b"/>
                      <a:r>
                        <a:rPr lang="en-US" altLang="zh-SG" sz="1600" u="none" strike="noStrike" dirty="0">
                          <a:effectLst/>
                          <a:latin typeface="Times New Roman" panose="02020603050405020304" pitchFamily="18" charset="0"/>
                          <a:cs typeface="Times New Roman" panose="02020603050405020304" pitchFamily="18" charset="0"/>
                        </a:rPr>
                        <a:t>80</a:t>
                      </a:r>
                      <a:endParaRPr lang="en-US" altLang="zh-SG"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tc>
                  <a:txBody>
                    <a:bodyPr/>
                    <a:lstStyle/>
                    <a:p>
                      <a:pPr algn="ctr" fontAlgn="b"/>
                      <a:r>
                        <a:rPr lang="en-US" altLang="zh-SG" sz="1600" u="none" strike="noStrike" dirty="0">
                          <a:effectLst/>
                          <a:latin typeface="Times New Roman" panose="02020603050405020304" pitchFamily="18" charset="0"/>
                          <a:cs typeface="Times New Roman" panose="02020603050405020304" pitchFamily="18" charset="0"/>
                        </a:rPr>
                        <a:t>100</a:t>
                      </a:r>
                      <a:endParaRPr lang="en-US" altLang="zh-SG"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tc>
                  <a:txBody>
                    <a:bodyPr/>
                    <a:lstStyle/>
                    <a:p>
                      <a:pPr algn="ctr" fontAlgn="b"/>
                      <a:r>
                        <a:rPr lang="en-US" altLang="zh-SG" sz="1600" u="none" strike="noStrike" dirty="0">
                          <a:effectLst/>
                          <a:latin typeface="Times New Roman" panose="02020603050405020304" pitchFamily="18" charset="0"/>
                          <a:cs typeface="Times New Roman" panose="02020603050405020304" pitchFamily="18" charset="0"/>
                        </a:rPr>
                        <a:t>120</a:t>
                      </a:r>
                      <a:endParaRPr lang="en-US" altLang="zh-SG"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tc>
                  <a:txBody>
                    <a:bodyPr/>
                    <a:lstStyle/>
                    <a:p>
                      <a:pPr algn="ctr" fontAlgn="b"/>
                      <a:r>
                        <a:rPr lang="en-US" altLang="zh-SG" sz="1600" u="none" strike="noStrike">
                          <a:effectLst/>
                          <a:latin typeface="Times New Roman" panose="02020603050405020304" pitchFamily="18" charset="0"/>
                          <a:cs typeface="Times New Roman" panose="02020603050405020304" pitchFamily="18" charset="0"/>
                        </a:rPr>
                        <a:t>150</a:t>
                      </a:r>
                      <a:endParaRPr lang="en-US" altLang="zh-SG"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extLst>
                  <a:ext uri="{0D108BD9-81ED-4DB2-BD59-A6C34878D82A}">
                    <a16:rowId xmlns:a16="http://schemas.microsoft.com/office/drawing/2014/main" val="998806377"/>
                  </a:ext>
                </a:extLst>
              </a:tr>
              <a:tr h="313931">
                <a:tc>
                  <a:txBody>
                    <a:bodyPr/>
                    <a:lstStyle/>
                    <a:p>
                      <a:pPr algn="l" fontAlgn="b"/>
                      <a:r>
                        <a:rPr lang="en-US" sz="1600" u="none" strike="noStrike" dirty="0">
                          <a:effectLst/>
                          <a:latin typeface="Times New Roman" panose="02020603050405020304" pitchFamily="18" charset="0"/>
                          <a:cs typeface="Times New Roman" panose="02020603050405020304" pitchFamily="18" charset="0"/>
                        </a:rPr>
                        <a:t>  L /IP (50MW) (10</a:t>
                      </a:r>
                      <a:r>
                        <a:rPr lang="en-US" sz="1600" u="none" strike="noStrike" baseline="30000" dirty="0">
                          <a:effectLst/>
                          <a:latin typeface="Times New Roman" panose="02020603050405020304" pitchFamily="18" charset="0"/>
                          <a:cs typeface="Times New Roman" panose="02020603050405020304" pitchFamily="18" charset="0"/>
                        </a:rPr>
                        <a:t>34</a:t>
                      </a:r>
                      <a:r>
                        <a:rPr lang="en-US" sz="1600" u="none" strike="noStrike" dirty="0">
                          <a:effectLst/>
                          <a:latin typeface="Times New Roman" panose="02020603050405020304" pitchFamily="18" charset="0"/>
                          <a:cs typeface="Times New Roman" panose="02020603050405020304" pitchFamily="18" charset="0"/>
                        </a:rPr>
                        <a:t> cm</a:t>
                      </a:r>
                      <a:r>
                        <a:rPr lang="en-US" sz="1600" u="none" strike="noStrike" baseline="30000" dirty="0">
                          <a:effectLst/>
                          <a:latin typeface="Times New Roman" panose="02020603050405020304" pitchFamily="18" charset="0"/>
                          <a:cs typeface="Times New Roman" panose="02020603050405020304" pitchFamily="18" charset="0"/>
                        </a:rPr>
                        <a:t>-2</a:t>
                      </a:r>
                      <a:r>
                        <a:rPr lang="en-US" sz="1600" u="none" strike="noStrike" dirty="0">
                          <a:effectLst/>
                          <a:latin typeface="Times New Roman" panose="02020603050405020304" pitchFamily="18" charset="0"/>
                          <a:cs typeface="Times New Roman" panose="02020603050405020304" pitchFamily="18" charset="0"/>
                        </a:rPr>
                        <a:t>s</a:t>
                      </a:r>
                      <a:r>
                        <a:rPr lang="en-US" sz="1600" u="none" strike="noStrike" baseline="30000" dirty="0">
                          <a:effectLst/>
                          <a:latin typeface="Times New Roman" panose="02020603050405020304" pitchFamily="18" charset="0"/>
                          <a:cs typeface="Times New Roman" panose="02020603050405020304" pitchFamily="18" charset="0"/>
                        </a:rPr>
                        <a:t>-1</a:t>
                      </a:r>
                      <a:r>
                        <a:rPr lang="en-US" sz="1600" u="none" strike="noStrike" dirty="0">
                          <a:effectLst/>
                          <a:latin typeface="Times New Roman" panose="02020603050405020304" pitchFamily="18" charset="0"/>
                          <a:cs typeface="Times New Roman" panose="02020603050405020304" pitchFamily="18" charset="0"/>
                        </a:rPr>
                        <a:t>)</a:t>
                      </a:r>
                      <a:endParaRPr lang="en-US"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tc>
                  <a:txBody>
                    <a:bodyPr/>
                    <a:lstStyle/>
                    <a:p>
                      <a:pPr algn="ctr" fontAlgn="b"/>
                      <a:r>
                        <a:rPr lang="en-US" altLang="zh-SG"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2.83</a:t>
                      </a:r>
                    </a:p>
                  </a:txBody>
                  <a:tcPr marL="7620" marR="7620" marT="7620" marB="0" anchor="ctr"/>
                </a:tc>
                <a:tc>
                  <a:txBody>
                    <a:bodyPr/>
                    <a:lstStyle/>
                    <a:p>
                      <a:pPr algn="ctr" fontAlgn="b"/>
                      <a:r>
                        <a:rPr lang="en-US" altLang="zh-SG" sz="1600" u="none" strike="noStrike" dirty="0">
                          <a:effectLst/>
                          <a:latin typeface="Times New Roman" panose="02020603050405020304" pitchFamily="18" charset="0"/>
                          <a:cs typeface="Times New Roman" panose="02020603050405020304" pitchFamily="18" charset="0"/>
                        </a:rPr>
                        <a:t>6.33</a:t>
                      </a:r>
                      <a:endParaRPr lang="en-US" altLang="zh-SG"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tc>
                  <a:txBody>
                    <a:bodyPr/>
                    <a:lstStyle/>
                    <a:p>
                      <a:pPr algn="ctr" fontAlgn="b"/>
                      <a:r>
                        <a:rPr lang="en-US" altLang="zh-SG" sz="1600" u="none" strike="noStrike" dirty="0">
                          <a:effectLst/>
                          <a:latin typeface="Times New Roman" panose="02020603050405020304" pitchFamily="18" charset="0"/>
                          <a:cs typeface="Times New Roman" panose="02020603050405020304" pitchFamily="18" charset="0"/>
                        </a:rPr>
                        <a:t>8.33</a:t>
                      </a:r>
                      <a:endParaRPr lang="en-US" altLang="zh-SG"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tc>
                  <a:txBody>
                    <a:bodyPr/>
                    <a:lstStyle/>
                    <a:p>
                      <a:pPr algn="ctr" fontAlgn="b"/>
                      <a:r>
                        <a:rPr lang="en-US" altLang="zh-SG"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9.7</a:t>
                      </a:r>
                    </a:p>
                  </a:txBody>
                  <a:tcPr marL="7620" marR="7620" marT="7620" marB="0" anchor="ctr"/>
                </a:tc>
                <a:tc>
                  <a:txBody>
                    <a:bodyPr/>
                    <a:lstStyle/>
                    <a:p>
                      <a:pPr algn="ctr" fontAlgn="b"/>
                      <a:r>
                        <a:rPr lang="en-US" altLang="zh-SG" sz="1600" u="none" strike="noStrike" dirty="0">
                          <a:effectLst/>
                          <a:latin typeface="Times New Roman" panose="02020603050405020304" pitchFamily="18" charset="0"/>
                          <a:cs typeface="Times New Roman" panose="02020603050405020304" pitchFamily="18" charset="0"/>
                        </a:rPr>
                        <a:t>11.1</a:t>
                      </a:r>
                      <a:endParaRPr lang="en-US" altLang="zh-SG"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extLst>
                  <a:ext uri="{0D108BD9-81ED-4DB2-BD59-A6C34878D82A}">
                    <a16:rowId xmlns:a16="http://schemas.microsoft.com/office/drawing/2014/main" val="2940939215"/>
                  </a:ext>
                </a:extLst>
              </a:tr>
              <a:tr h="313931">
                <a:tc>
                  <a:txBody>
                    <a:bodyPr/>
                    <a:lstStyle/>
                    <a:p>
                      <a:pPr algn="l" fontAlgn="b"/>
                      <a:r>
                        <a:rPr lang="en-US" sz="1600" u="none" strike="noStrike" dirty="0">
                          <a:effectLst/>
                          <a:latin typeface="Times New Roman" panose="02020603050405020304" pitchFamily="18" charset="0"/>
                          <a:cs typeface="Times New Roman" panose="02020603050405020304" pitchFamily="18" charset="0"/>
                        </a:rPr>
                        <a:t>  Total Higgs particle (million)</a:t>
                      </a:r>
                      <a:endParaRPr lang="en-US"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tc gridSpan="5">
                  <a:txBody>
                    <a:bodyPr/>
                    <a:lstStyle/>
                    <a:p>
                      <a:pPr algn="ctr" fontAlgn="b"/>
                      <a:r>
                        <a:rPr lang="en-US" altLang="zh-SG"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4</a:t>
                      </a:r>
                    </a:p>
                  </a:txBody>
                  <a:tcPr marL="7620" marR="7620" marT="7620" marB="0" anchor="ctr"/>
                </a:tc>
                <a:tc hMerge="1">
                  <a:txBody>
                    <a:bodyPr/>
                    <a:lstStyle/>
                    <a:p>
                      <a:endParaRPr lang="zh-SG" altLang="en-US"/>
                    </a:p>
                  </a:txBody>
                  <a:tcPr/>
                </a:tc>
                <a:tc hMerge="1">
                  <a:txBody>
                    <a:bodyPr/>
                    <a:lstStyle/>
                    <a:p>
                      <a:pPr algn="r" fontAlgn="b"/>
                      <a:endParaRPr lang="en-US" altLang="zh-SG" sz="11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b"/>
                </a:tc>
                <a:tc hMerge="1">
                  <a:txBody>
                    <a:bodyPr/>
                    <a:lstStyle/>
                    <a:p>
                      <a:pPr algn="r" fontAlgn="b"/>
                      <a:endParaRPr lang="en-US" altLang="zh-SG" sz="11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b"/>
                </a:tc>
                <a:tc hMerge="1">
                  <a:txBody>
                    <a:bodyPr/>
                    <a:lstStyle/>
                    <a:p>
                      <a:pPr algn="r" fontAlgn="b"/>
                      <a:endParaRPr lang="en-US" altLang="zh-SG" sz="11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b"/>
                </a:tc>
                <a:extLst>
                  <a:ext uri="{0D108BD9-81ED-4DB2-BD59-A6C34878D82A}">
                    <a16:rowId xmlns:a16="http://schemas.microsoft.com/office/drawing/2014/main" val="2054370524"/>
                  </a:ext>
                </a:extLst>
              </a:tr>
              <a:tr h="313931">
                <a:tc>
                  <a:txBody>
                    <a:bodyPr/>
                    <a:lstStyle/>
                    <a:p>
                      <a:pPr algn="l" fontAlgn="b"/>
                      <a:r>
                        <a:rPr lang="en-US" sz="1600" u="none" strike="noStrike" dirty="0">
                          <a:effectLst/>
                          <a:latin typeface="Times New Roman" panose="02020603050405020304" pitchFamily="18" charset="0"/>
                          <a:cs typeface="Times New Roman" panose="02020603050405020304" pitchFamily="18" charset="0"/>
                        </a:rPr>
                        <a:t>  Collision time/year (month)</a:t>
                      </a:r>
                      <a:endParaRPr lang="en-US"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tc gridSpan="5">
                  <a:txBody>
                    <a:bodyPr/>
                    <a:lstStyle/>
                    <a:p>
                      <a:pPr algn="ctr" fontAlgn="b"/>
                      <a:r>
                        <a:rPr lang="en-US" altLang="zh-SG" sz="1600" u="none" strike="noStrike" dirty="0">
                          <a:effectLst/>
                          <a:latin typeface="Times New Roman" panose="02020603050405020304" pitchFamily="18" charset="0"/>
                          <a:cs typeface="Times New Roman" panose="02020603050405020304" pitchFamily="18" charset="0"/>
                        </a:rPr>
                        <a:t>5</a:t>
                      </a:r>
                      <a:endParaRPr lang="en-US" altLang="zh-SG"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tc hMerge="1">
                  <a:txBody>
                    <a:bodyPr/>
                    <a:lstStyle/>
                    <a:p>
                      <a:pPr algn="ctr" fontAlgn="b"/>
                      <a:endParaRPr lang="en-US" altLang="zh-SG" sz="12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tc hMerge="1">
                  <a:txBody>
                    <a:bodyPr/>
                    <a:lstStyle/>
                    <a:p>
                      <a:pPr algn="ctr" fontAlgn="b"/>
                      <a:endParaRPr lang="en-US" altLang="zh-SG" sz="12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tc hMerge="1">
                  <a:txBody>
                    <a:bodyPr/>
                    <a:lstStyle/>
                    <a:p>
                      <a:pPr algn="ctr" fontAlgn="b"/>
                      <a:endParaRPr lang="en-US" altLang="zh-SG" sz="12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tc hMerge="1">
                  <a:txBody>
                    <a:bodyPr/>
                    <a:lstStyle/>
                    <a:p>
                      <a:pPr algn="ctr" fontAlgn="b"/>
                      <a:r>
                        <a:rPr lang="en-US" altLang="zh-SG" sz="1200" u="none" strike="noStrike" dirty="0">
                          <a:effectLst/>
                          <a:latin typeface="Times New Roman" panose="02020603050405020304" pitchFamily="18" charset="0"/>
                          <a:cs typeface="Times New Roman" panose="02020603050405020304" pitchFamily="18" charset="0"/>
                        </a:rPr>
                        <a:t>5</a:t>
                      </a:r>
                      <a:endParaRPr lang="en-US" altLang="zh-SG" sz="12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extLst>
                  <a:ext uri="{0D108BD9-81ED-4DB2-BD59-A6C34878D82A}">
                    <a16:rowId xmlns:a16="http://schemas.microsoft.com/office/drawing/2014/main" val="816010806"/>
                  </a:ext>
                </a:extLst>
              </a:tr>
              <a:tr h="313931">
                <a:tc>
                  <a:txBody>
                    <a:bodyPr/>
                    <a:lstStyle/>
                    <a:p>
                      <a:pPr algn="l" fontAlgn="b"/>
                      <a:r>
                        <a:rPr lang="en-US" sz="1600" u="none" strike="noStrike" dirty="0">
                          <a:effectLst/>
                          <a:latin typeface="Times New Roman" panose="02020603050405020304" pitchFamily="18" charset="0"/>
                          <a:cs typeface="Times New Roman" panose="02020603050405020304" pitchFamily="18" charset="0"/>
                        </a:rPr>
                        <a:t>  Running time (years)</a:t>
                      </a:r>
                      <a:endParaRPr lang="en-US"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tc>
                  <a:txBody>
                    <a:bodyPr/>
                    <a:lstStyle/>
                    <a:p>
                      <a:pPr algn="ctr" fontAlgn="b"/>
                      <a:r>
                        <a:rPr lang="en-US" altLang="zh-SG" sz="1600" u="none" strike="noStrike">
                          <a:effectLst/>
                          <a:latin typeface="Times New Roman" panose="02020603050405020304" pitchFamily="18" charset="0"/>
                          <a:cs typeface="Times New Roman" panose="02020603050405020304" pitchFamily="18" charset="0"/>
                        </a:rPr>
                        <a:t>30</a:t>
                      </a:r>
                      <a:endParaRPr lang="en-US" altLang="zh-SG"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tc>
                  <a:txBody>
                    <a:bodyPr/>
                    <a:lstStyle/>
                    <a:p>
                      <a:pPr algn="ctr" fontAlgn="b"/>
                      <a:r>
                        <a:rPr lang="en-US" altLang="zh-SG" sz="1600" u="none" strike="noStrike" dirty="0">
                          <a:effectLst/>
                          <a:latin typeface="Times New Roman" panose="02020603050405020304" pitchFamily="18" charset="0"/>
                          <a:cs typeface="Times New Roman" panose="02020603050405020304" pitchFamily="18" charset="0"/>
                        </a:rPr>
                        <a:t>14</a:t>
                      </a:r>
                      <a:endParaRPr lang="en-US" altLang="zh-SG"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tc>
                  <a:txBody>
                    <a:bodyPr/>
                    <a:lstStyle/>
                    <a:p>
                      <a:pPr algn="ctr" fontAlgn="b"/>
                      <a:r>
                        <a:rPr lang="en-US" altLang="zh-SG" sz="1600" u="none" strike="noStrike" dirty="0">
                          <a:effectLst/>
                          <a:latin typeface="Times New Roman" panose="02020603050405020304" pitchFamily="18" charset="0"/>
                          <a:cs typeface="Times New Roman" panose="02020603050405020304" pitchFamily="18" charset="0"/>
                        </a:rPr>
                        <a:t>10</a:t>
                      </a:r>
                      <a:endParaRPr lang="en-US" altLang="zh-SG"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tc>
                  <a:txBody>
                    <a:bodyPr/>
                    <a:lstStyle/>
                    <a:p>
                      <a:pPr algn="ctr" fontAlgn="b"/>
                      <a:r>
                        <a:rPr lang="en-US" altLang="zh-SG" sz="1600" u="none" strike="noStrike" dirty="0">
                          <a:effectLst/>
                          <a:latin typeface="Times New Roman" panose="02020603050405020304" pitchFamily="18" charset="0"/>
                          <a:cs typeface="Times New Roman" panose="02020603050405020304" pitchFamily="18" charset="0"/>
                        </a:rPr>
                        <a:t>9</a:t>
                      </a:r>
                      <a:endParaRPr lang="en-US" altLang="zh-SG"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tc>
                  <a:txBody>
                    <a:bodyPr/>
                    <a:lstStyle/>
                    <a:p>
                      <a:pPr algn="ctr" fontAlgn="b"/>
                      <a:r>
                        <a:rPr lang="en-US" altLang="zh-SG" sz="1600" u="none" strike="noStrike" dirty="0">
                          <a:effectLst/>
                          <a:latin typeface="Times New Roman" panose="02020603050405020304" pitchFamily="18" charset="0"/>
                          <a:cs typeface="Times New Roman" panose="02020603050405020304" pitchFamily="18" charset="0"/>
                        </a:rPr>
                        <a:t>8</a:t>
                      </a:r>
                      <a:endParaRPr lang="en-US" altLang="zh-SG"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extLst>
                  <a:ext uri="{0D108BD9-81ED-4DB2-BD59-A6C34878D82A}">
                    <a16:rowId xmlns:a16="http://schemas.microsoft.com/office/drawing/2014/main" val="3082793614"/>
                  </a:ext>
                </a:extLst>
              </a:tr>
              <a:tr h="313931">
                <a:tc>
                  <a:txBody>
                    <a:bodyPr/>
                    <a:lstStyle/>
                    <a:p>
                      <a:pPr algn="l" fontAlgn="b"/>
                      <a:r>
                        <a:rPr lang="en-US" sz="1600" u="none" strike="noStrike" dirty="0">
                          <a:effectLst/>
                          <a:latin typeface="Times New Roman" panose="02020603050405020304" pitchFamily="18" charset="0"/>
                          <a:cs typeface="Times New Roman" panose="02020603050405020304" pitchFamily="18" charset="0"/>
                        </a:rPr>
                        <a:t>  Instantaneous power (MW)</a:t>
                      </a:r>
                      <a:endParaRPr lang="en-US"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tc gridSpan="5">
                  <a:txBody>
                    <a:bodyPr/>
                    <a:lstStyle/>
                    <a:p>
                      <a:pPr algn="ctr" fontAlgn="b"/>
                      <a:r>
                        <a:rPr lang="en-US" altLang="zh-SG" sz="1600" b="1" u="none" strike="noStrike" dirty="0">
                          <a:solidFill>
                            <a:srgbClr val="C00000"/>
                          </a:solidFill>
                          <a:effectLst/>
                          <a:latin typeface="Times New Roman" panose="02020603050405020304" pitchFamily="18" charset="0"/>
                          <a:cs typeface="Times New Roman" panose="02020603050405020304" pitchFamily="18" charset="0"/>
                        </a:rPr>
                        <a:t>340</a:t>
                      </a:r>
                      <a:endParaRPr lang="en-US" altLang="zh-SG" sz="1600" b="1" i="0" u="none" strike="noStrike" dirty="0">
                        <a:solidFill>
                          <a:srgbClr val="C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ctr"/>
                </a:tc>
                <a:tc hMerge="1">
                  <a:txBody>
                    <a:bodyPr/>
                    <a:lstStyle/>
                    <a:p>
                      <a:endParaRPr lang="zh-SG" altLang="en-US"/>
                    </a:p>
                  </a:txBody>
                  <a:tcPr/>
                </a:tc>
                <a:tc hMerge="1">
                  <a:txBody>
                    <a:bodyPr/>
                    <a:lstStyle/>
                    <a:p>
                      <a:pPr algn="ctr" fontAlgn="b"/>
                      <a:endParaRPr lang="en-US" altLang="zh-SG" sz="11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b"/>
                </a:tc>
                <a:tc hMerge="1">
                  <a:txBody>
                    <a:bodyPr/>
                    <a:lstStyle/>
                    <a:p>
                      <a:pPr algn="ctr" fontAlgn="b"/>
                      <a:endParaRPr lang="en-US" altLang="zh-SG" sz="11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b"/>
                </a:tc>
                <a:tc hMerge="1">
                  <a:txBody>
                    <a:bodyPr/>
                    <a:lstStyle/>
                    <a:p>
                      <a:pPr algn="ctr" fontAlgn="b"/>
                      <a:r>
                        <a:rPr lang="en-US" altLang="zh-SG" sz="1100" u="none" strike="noStrike" dirty="0">
                          <a:effectLst/>
                          <a:latin typeface="Times New Roman" panose="02020603050405020304" pitchFamily="18" charset="0"/>
                          <a:cs typeface="Times New Roman" panose="02020603050405020304" pitchFamily="18" charset="0"/>
                        </a:rPr>
                        <a:t>340</a:t>
                      </a:r>
                      <a:endParaRPr lang="en-US" altLang="zh-SG" sz="11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7620" marR="7620" marT="7620" marB="0" anchor="b"/>
                </a:tc>
                <a:extLst>
                  <a:ext uri="{0D108BD9-81ED-4DB2-BD59-A6C34878D82A}">
                    <a16:rowId xmlns:a16="http://schemas.microsoft.com/office/drawing/2014/main" val="1041975196"/>
                  </a:ext>
                </a:extLst>
              </a:tr>
            </a:tbl>
          </a:graphicData>
        </a:graphic>
      </p:graphicFrame>
      <p:sp>
        <p:nvSpPr>
          <p:cNvPr id="8" name="文本框 5">
            <a:extLst>
              <a:ext uri="{FF2B5EF4-FFF2-40B4-BE49-F238E27FC236}">
                <a16:creationId xmlns:a16="http://schemas.microsoft.com/office/drawing/2014/main" id="{CD3E9CE9-91CE-411F-B1E6-E80B8B17211B}"/>
              </a:ext>
            </a:extLst>
          </p:cNvPr>
          <p:cNvSpPr txBox="1"/>
          <p:nvPr/>
        </p:nvSpPr>
        <p:spPr>
          <a:xfrm>
            <a:off x="7900743" y="2506192"/>
            <a:ext cx="2991970" cy="369332"/>
          </a:xfrm>
          <a:prstGeom prst="rect">
            <a:avLst/>
          </a:prstGeom>
          <a:noFill/>
        </p:spPr>
        <p:txBody>
          <a:bodyPr wrap="square" rtlCol="0">
            <a:spAutoFit/>
          </a:bodyPr>
          <a:lstStyle/>
          <a:p>
            <a:r>
              <a:rPr lang="en-US" altLang="zh-SG" dirty="0">
                <a:latin typeface="Times New Roman" panose="02020603050405020304" pitchFamily="18" charset="0"/>
                <a:cs typeface="Times New Roman" panose="02020603050405020304" pitchFamily="18" charset="0"/>
              </a:rPr>
              <a:t>Table: CEPC parameters*</a:t>
            </a:r>
            <a:endParaRPr lang="zh-SG" altLang="en-US" dirty="0">
              <a:latin typeface="Times New Roman" panose="02020603050405020304" pitchFamily="18" charset="0"/>
              <a:cs typeface="Times New Roman" panose="02020603050405020304" pitchFamily="18" charset="0"/>
            </a:endParaRPr>
          </a:p>
        </p:txBody>
      </p:sp>
      <p:sp>
        <p:nvSpPr>
          <p:cNvPr id="9" name="文本框 7">
            <a:extLst>
              <a:ext uri="{FF2B5EF4-FFF2-40B4-BE49-F238E27FC236}">
                <a16:creationId xmlns:a16="http://schemas.microsoft.com/office/drawing/2014/main" id="{E91CD5E0-0EA0-4D8D-9CF4-6D13BA73A660}"/>
              </a:ext>
            </a:extLst>
          </p:cNvPr>
          <p:cNvSpPr txBox="1"/>
          <p:nvPr/>
        </p:nvSpPr>
        <p:spPr>
          <a:xfrm>
            <a:off x="1046998" y="6027942"/>
            <a:ext cx="9722224" cy="369332"/>
          </a:xfrm>
          <a:prstGeom prst="rect">
            <a:avLst/>
          </a:prstGeom>
          <a:noFill/>
        </p:spPr>
        <p:txBody>
          <a:bodyPr wrap="square" rtlCol="0">
            <a:spAutoFit/>
          </a:bodyPr>
          <a:lstStyle/>
          <a:p>
            <a:r>
              <a:rPr lang="en-US" altLang="zh-SG" dirty="0"/>
              <a:t>*</a:t>
            </a:r>
            <a:r>
              <a:rPr lang="en-US" altLang="zh-CN" sz="12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Dou Wang, </a:t>
            </a:r>
            <a:r>
              <a:rPr lang="en-US" altLang="zh-CN" sz="1200" kern="1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et al., “</a:t>
            </a:r>
            <a:r>
              <a:rPr lang="en-US" altLang="zh-SG" sz="1200" dirty="0">
                <a:latin typeface="Times New Roman" panose="02020603050405020304" pitchFamily="18" charset="0"/>
                <a:cs typeface="Times New Roman" panose="02020603050405020304" pitchFamily="18" charset="0"/>
              </a:rPr>
              <a:t>CEPC cost model study and circumference optimization</a:t>
            </a:r>
            <a:r>
              <a:rPr lang="en-US" altLang="zh-CN" sz="1200" kern="1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SG" sz="1200" i="1" dirty="0">
                <a:latin typeface="Times New Roman" panose="02020603050405020304" pitchFamily="18" charset="0"/>
                <a:cs typeface="Times New Roman" panose="02020603050405020304" pitchFamily="18" charset="0"/>
              </a:rPr>
              <a:t>Journal of Instrumentation</a:t>
            </a:r>
            <a:r>
              <a:rPr lang="zh-CN" altLang="en-US" sz="1200" kern="100" dirty="0">
                <a:solidFill>
                  <a:prstClr val="black"/>
                </a:solidFill>
                <a:latin typeface="Times New Roman" panose="02020603050405020304" pitchFamily="18" charset="0"/>
                <a:cs typeface="Times New Roman" panose="02020603050405020304" pitchFamily="18" charset="0"/>
              </a:rPr>
              <a:t>，</a:t>
            </a:r>
            <a:r>
              <a:rPr lang="en-US" altLang="zh-CN" sz="1200" kern="100" dirty="0">
                <a:solidFill>
                  <a:prstClr val="black"/>
                </a:solidFill>
                <a:latin typeface="Times New Roman" panose="02020603050405020304" pitchFamily="18" charset="0"/>
                <a:cs typeface="Times New Roman" panose="02020603050405020304" pitchFamily="18" charset="0"/>
              </a:rPr>
              <a:t>(2022)17 P10018.</a:t>
            </a:r>
          </a:p>
        </p:txBody>
      </p:sp>
    </p:spTree>
    <p:extLst>
      <p:ext uri="{BB962C8B-B14F-4D97-AF65-F5344CB8AC3E}">
        <p14:creationId xmlns:p14="http://schemas.microsoft.com/office/powerpoint/2010/main" val="24471115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zh-CN" altLang="en-US"/>
          </a:p>
        </p:txBody>
      </p:sp>
      <p:sp>
        <p:nvSpPr>
          <p:cNvPr id="3" name="Slide Number Placeholder 2"/>
          <p:cNvSpPr>
            <a:spLocks noGrp="1"/>
          </p:cNvSpPr>
          <p:nvPr>
            <p:ph type="sldNum" sz="quarter" idx="12"/>
          </p:nvPr>
        </p:nvSpPr>
        <p:spPr/>
        <p:txBody>
          <a:bodyPr/>
          <a:lstStyle/>
          <a:p>
            <a:fld id="{E077DA78-E013-4A8C-AD75-63A150561B10}" type="slidenum">
              <a:rPr lang="zh-CN" altLang="en-US" smtClean="0">
                <a:solidFill>
                  <a:prstClr val="black">
                    <a:tint val="75000"/>
                  </a:prstClr>
                </a:solidFill>
              </a:rPr>
              <a:pPr/>
              <a:t>11</a:t>
            </a:fld>
            <a:endParaRPr lang="zh-CN" altLang="en-US">
              <a:solidFill>
                <a:prstClr val="black">
                  <a:tint val="75000"/>
                </a:prstClr>
              </a:solidFill>
            </a:endParaRPr>
          </a:p>
        </p:txBody>
      </p:sp>
      <p:sp>
        <p:nvSpPr>
          <p:cNvPr id="5" name="TextBox 4"/>
          <p:cNvSpPr txBox="1"/>
          <p:nvPr/>
        </p:nvSpPr>
        <p:spPr>
          <a:xfrm>
            <a:off x="983432" y="2211878"/>
            <a:ext cx="9831873" cy="1200329"/>
          </a:xfrm>
          <a:prstGeom prst="rect">
            <a:avLst/>
          </a:prstGeom>
          <a:noFill/>
        </p:spPr>
        <p:txBody>
          <a:bodyPr wrap="square" rtlCol="0">
            <a:spAutoFit/>
          </a:bodyPr>
          <a:lstStyle/>
          <a:p>
            <a:r>
              <a:rPr lang="en-US" altLang="zh-CN" sz="2400" dirty="0"/>
              <a:t>According to the electricity breakdown, </a:t>
            </a:r>
            <a:r>
              <a:rPr lang="en-US" altLang="zh-CN" sz="2400" dirty="0">
                <a:solidFill>
                  <a:srgbClr val="FF0000"/>
                </a:solidFill>
              </a:rPr>
              <a:t>1. RF power source, 2. Magnet, 3. Cryogenics, 4. Utility </a:t>
            </a:r>
            <a:r>
              <a:rPr lang="en-US" altLang="zh-CN" sz="2400" dirty="0"/>
              <a:t>(cooling water etc.) are crucial to reduce the energy consumption</a:t>
            </a:r>
            <a:endParaRPr lang="zh-CN" altLang="en-US" sz="2400" b="1" dirty="0"/>
          </a:p>
        </p:txBody>
      </p:sp>
      <p:sp>
        <p:nvSpPr>
          <p:cNvPr id="6" name="TextBox 5"/>
          <p:cNvSpPr txBox="1"/>
          <p:nvPr/>
        </p:nvSpPr>
        <p:spPr>
          <a:xfrm>
            <a:off x="1164642" y="3783609"/>
            <a:ext cx="9748999" cy="1446550"/>
          </a:xfrm>
          <a:prstGeom prst="rect">
            <a:avLst/>
          </a:prstGeom>
          <a:noFill/>
        </p:spPr>
        <p:txBody>
          <a:bodyPr wrap="square" rtlCol="0">
            <a:spAutoFit/>
          </a:bodyPr>
          <a:lstStyle/>
          <a:p>
            <a:pPr marL="285750" indent="-285750">
              <a:buFont typeface="Wingdings" panose="05000000000000000000" pitchFamily="2" charset="2"/>
              <a:buChar char="u"/>
            </a:pPr>
            <a:r>
              <a:rPr lang="en-US" altLang="zh-CN" dirty="0"/>
              <a:t>The major energy consumer systems:</a:t>
            </a:r>
          </a:p>
          <a:p>
            <a:pPr marL="742950" lvl="1" indent="-285750">
              <a:buFont typeface="Wingdings" panose="05000000000000000000" pitchFamily="2" charset="2"/>
              <a:buChar char="Ø"/>
            </a:pPr>
            <a:r>
              <a:rPr lang="en-US" altLang="zh-CN" dirty="0">
                <a:solidFill>
                  <a:srgbClr val="FF0000"/>
                </a:solidFill>
              </a:rPr>
              <a:t>RF power (109 MW)     </a:t>
            </a:r>
            <a:r>
              <a:rPr lang="en-US" altLang="zh-CN" dirty="0">
                <a:solidFill>
                  <a:srgbClr val="FF0000"/>
                </a:solidFill>
                <a:sym typeface="Wingdings" panose="05000000000000000000" pitchFamily="2" charset="2"/>
              </a:rPr>
              <a:t></a:t>
            </a:r>
            <a:r>
              <a:rPr lang="en-US" altLang="zh-CN" dirty="0">
                <a:solidFill>
                  <a:srgbClr val="FF0000"/>
                </a:solidFill>
              </a:rPr>
              <a:t>Magnet (58 MW)    </a:t>
            </a:r>
            <a:r>
              <a:rPr lang="en-US" altLang="zh-CN" dirty="0">
                <a:solidFill>
                  <a:srgbClr val="FF0000"/>
                </a:solidFill>
                <a:sym typeface="Wingdings" panose="05000000000000000000" pitchFamily="2" charset="2"/>
              </a:rPr>
              <a:t></a:t>
            </a:r>
            <a:r>
              <a:rPr lang="en-US" altLang="zh-CN" dirty="0">
                <a:solidFill>
                  <a:srgbClr val="FF0000"/>
                </a:solidFill>
              </a:rPr>
              <a:t>  Cryogenics (11.6 MW)</a:t>
            </a:r>
          </a:p>
          <a:p>
            <a:pPr marL="285750" lvl="1" indent="-285750">
              <a:buFont typeface="Wingdings" panose="05000000000000000000" pitchFamily="2" charset="2"/>
              <a:buChar char="u"/>
            </a:pPr>
            <a:r>
              <a:rPr lang="en-US" altLang="zh-CN" dirty="0"/>
              <a:t>Auxiliary power:</a:t>
            </a:r>
          </a:p>
          <a:p>
            <a:pPr marL="742950" lvl="2" indent="-285750">
              <a:buFont typeface="Wingdings" panose="05000000000000000000" pitchFamily="2" charset="2"/>
              <a:buChar char="Ø"/>
            </a:pPr>
            <a:r>
              <a:rPr lang="en-US" altLang="zh-CN" sz="1600" dirty="0">
                <a:solidFill>
                  <a:srgbClr val="FF0000"/>
                </a:solidFill>
              </a:rPr>
              <a:t>Utility(44.6)</a:t>
            </a:r>
            <a:r>
              <a:rPr lang="en-US" altLang="zh-CN" sz="1600" dirty="0"/>
              <a:t> +General Service(19.9) + Instrumentation(2.2) + Radiation Protection (0.4) + Control (1.8) + Experimental device (4) = </a:t>
            </a:r>
            <a:r>
              <a:rPr lang="en-US" altLang="zh-CN" b="1" dirty="0"/>
              <a:t>73 MW</a:t>
            </a:r>
            <a:endParaRPr lang="zh-CN" altLang="en-US" b="1" dirty="0"/>
          </a:p>
        </p:txBody>
      </p:sp>
    </p:spTree>
    <p:extLst>
      <p:ext uri="{BB962C8B-B14F-4D97-AF65-F5344CB8AC3E}">
        <p14:creationId xmlns:p14="http://schemas.microsoft.com/office/powerpoint/2010/main" val="40012127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071E823-F717-4A24-8497-F07205410AE5}"/>
              </a:ext>
            </a:extLst>
          </p:cNvPr>
          <p:cNvSpPr>
            <a:spLocks noGrp="1"/>
          </p:cNvSpPr>
          <p:nvPr>
            <p:ph type="sldNum" sz="quarter" idx="12"/>
          </p:nvPr>
        </p:nvSpPr>
        <p:spPr/>
        <p:txBody>
          <a:bodyPr>
            <a:normAutofit lnSpcReduction="10000"/>
          </a:bodyPr>
          <a:lstStyle/>
          <a:p>
            <a:fld id="{49AE70B2-8BF9-45C0-BB95-33D1B9D3A854}" type="slidenum">
              <a:rPr lang="zh-CN" altLang="en-US" smtClean="0">
                <a:solidFill>
                  <a:prstClr val="black">
                    <a:tint val="75000"/>
                  </a:prstClr>
                </a:solidFill>
              </a:rPr>
              <a:pPr/>
              <a:t>12</a:t>
            </a:fld>
            <a:endParaRPr lang="zh-CN" altLang="en-US">
              <a:solidFill>
                <a:prstClr val="black">
                  <a:tint val="75000"/>
                </a:prstClr>
              </a:solidFill>
            </a:endParaRPr>
          </a:p>
        </p:txBody>
      </p:sp>
      <p:sp>
        <p:nvSpPr>
          <p:cNvPr id="5" name="标题 2">
            <a:extLst>
              <a:ext uri="{FF2B5EF4-FFF2-40B4-BE49-F238E27FC236}">
                <a16:creationId xmlns:a16="http://schemas.microsoft.com/office/drawing/2014/main" id="{46FF5AB5-3CAE-4D6E-88DB-B4F86FBA36F3}"/>
              </a:ext>
            </a:extLst>
          </p:cNvPr>
          <p:cNvSpPr>
            <a:spLocks noGrp="1"/>
          </p:cNvSpPr>
          <p:nvPr>
            <p:ph type="title"/>
          </p:nvPr>
        </p:nvSpPr>
        <p:spPr>
          <a:xfrm>
            <a:off x="1107500" y="92058"/>
            <a:ext cx="10510125" cy="659643"/>
          </a:xfrm>
        </p:spPr>
        <p:txBody>
          <a:bodyPr>
            <a:normAutofit fontScale="90000"/>
          </a:bodyPr>
          <a:lstStyle/>
          <a:p>
            <a:r>
              <a:rPr lang="en-US" altLang="zh-CN" dirty="0">
                <a:latin typeface="Franklin Gothic Medium" panose="020B0603020102020204" pitchFamily="34" charset="0"/>
              </a:rPr>
              <a:t>High efficiency klystron and significance</a:t>
            </a:r>
            <a:endParaRPr lang="zh-CN" altLang="en-US" dirty="0">
              <a:latin typeface="Franklin Gothic Medium" panose="020B0603020102020204" pitchFamily="34" charset="0"/>
            </a:endParaRPr>
          </a:p>
        </p:txBody>
      </p:sp>
      <p:pic>
        <p:nvPicPr>
          <p:cNvPr id="6" name="Picture 5"/>
          <p:cNvPicPr>
            <a:picLocks noChangeAspect="1"/>
          </p:cNvPicPr>
          <p:nvPr/>
        </p:nvPicPr>
        <p:blipFill rotWithShape="1">
          <a:blip r:embed="rId2"/>
          <a:srcRect t="1522"/>
          <a:stretch/>
        </p:blipFill>
        <p:spPr>
          <a:xfrm>
            <a:off x="309703" y="2132856"/>
            <a:ext cx="11570297" cy="4656527"/>
          </a:xfrm>
          <a:prstGeom prst="rect">
            <a:avLst/>
          </a:prstGeom>
        </p:spPr>
      </p:pic>
      <p:pic>
        <p:nvPicPr>
          <p:cNvPr id="7" name="Picture 6"/>
          <p:cNvPicPr>
            <a:picLocks noChangeAspect="1"/>
          </p:cNvPicPr>
          <p:nvPr/>
        </p:nvPicPr>
        <p:blipFill>
          <a:blip r:embed="rId3"/>
          <a:stretch>
            <a:fillRect/>
          </a:stretch>
        </p:blipFill>
        <p:spPr>
          <a:xfrm>
            <a:off x="8531609" y="4105810"/>
            <a:ext cx="3323551" cy="2752190"/>
          </a:xfrm>
          <a:prstGeom prst="rect">
            <a:avLst/>
          </a:prstGeom>
        </p:spPr>
      </p:pic>
      <p:sp>
        <p:nvSpPr>
          <p:cNvPr id="8" name="TextBox 7"/>
          <p:cNvSpPr txBox="1"/>
          <p:nvPr/>
        </p:nvSpPr>
        <p:spPr>
          <a:xfrm>
            <a:off x="9984432" y="5492650"/>
            <a:ext cx="1738865" cy="923330"/>
          </a:xfrm>
          <a:prstGeom prst="rect">
            <a:avLst/>
          </a:prstGeom>
          <a:noFill/>
        </p:spPr>
        <p:txBody>
          <a:bodyPr wrap="square" rtlCol="0">
            <a:spAutoFit/>
          </a:bodyPr>
          <a:lstStyle/>
          <a:p>
            <a:r>
              <a:rPr lang="en-US" altLang="zh-CN" b="1" dirty="0">
                <a:solidFill>
                  <a:srgbClr val="0000FF"/>
                </a:solidFill>
              </a:rPr>
              <a:t>Test of the 2</a:t>
            </a:r>
            <a:r>
              <a:rPr lang="en-US" altLang="zh-CN" b="1" baseline="30000" dirty="0">
                <a:solidFill>
                  <a:srgbClr val="0000FF"/>
                </a:solidFill>
              </a:rPr>
              <a:t>nd</a:t>
            </a:r>
            <a:r>
              <a:rPr lang="en-US" altLang="zh-CN" b="1" dirty="0">
                <a:solidFill>
                  <a:srgbClr val="0000FF"/>
                </a:solidFill>
              </a:rPr>
              <a:t> klystron in CW mode </a:t>
            </a:r>
            <a:endParaRPr lang="zh-CN" altLang="en-US" b="1" dirty="0">
              <a:solidFill>
                <a:srgbClr val="0000FF"/>
              </a:solidFill>
            </a:endParaRPr>
          </a:p>
        </p:txBody>
      </p:sp>
      <p:sp>
        <p:nvSpPr>
          <p:cNvPr id="9" name="Rectangle 8"/>
          <p:cNvSpPr/>
          <p:nvPr/>
        </p:nvSpPr>
        <p:spPr>
          <a:xfrm>
            <a:off x="482855" y="863910"/>
            <a:ext cx="11489185" cy="1323439"/>
          </a:xfrm>
          <a:prstGeom prst="rect">
            <a:avLst/>
          </a:prstGeom>
        </p:spPr>
        <p:txBody>
          <a:bodyPr wrap="square">
            <a:spAutoFit/>
          </a:bodyPr>
          <a:lstStyle/>
          <a:p>
            <a:r>
              <a:rPr lang="en-US" altLang="zh-CN" sz="2000" b="1" dirty="0">
                <a:solidFill>
                  <a:srgbClr val="002060"/>
                </a:solidFill>
              </a:rPr>
              <a:t>❑ The 1</a:t>
            </a:r>
            <a:r>
              <a:rPr lang="en-US" altLang="zh-CN" sz="2000" b="1" baseline="30000" dirty="0">
                <a:solidFill>
                  <a:srgbClr val="002060"/>
                </a:solidFill>
              </a:rPr>
              <a:t>st</a:t>
            </a:r>
            <a:r>
              <a:rPr lang="en-US" altLang="zh-CN" sz="2000" b="1" dirty="0">
                <a:solidFill>
                  <a:srgbClr val="002060"/>
                </a:solidFill>
              </a:rPr>
              <a:t>  Klystron prototype, achieved efficiency of 62%</a:t>
            </a:r>
          </a:p>
          <a:p>
            <a:r>
              <a:rPr lang="en-US" altLang="zh-CN" sz="2000" b="1" dirty="0">
                <a:solidFill>
                  <a:srgbClr val="002060"/>
                </a:solidFill>
              </a:rPr>
              <a:t>❑ The 2</a:t>
            </a:r>
            <a:r>
              <a:rPr lang="en-US" altLang="zh-CN" sz="2000" b="1" baseline="30000" dirty="0">
                <a:solidFill>
                  <a:srgbClr val="002060"/>
                </a:solidFill>
              </a:rPr>
              <a:t>nd</a:t>
            </a:r>
            <a:r>
              <a:rPr lang="en-US" altLang="zh-CN" sz="2000" b="1" dirty="0">
                <a:solidFill>
                  <a:srgbClr val="002060"/>
                </a:solidFill>
              </a:rPr>
              <a:t> Klystron prototype was tested in Aug. 2024, achieved efficiency ~ 78% @ 800kW</a:t>
            </a:r>
          </a:p>
          <a:p>
            <a:r>
              <a:rPr lang="en-US" altLang="zh-CN" sz="2000" b="1" dirty="0">
                <a:solidFill>
                  <a:srgbClr val="002060"/>
                </a:solidFill>
              </a:rPr>
              <a:t>❑ The 3</a:t>
            </a:r>
            <a:r>
              <a:rPr lang="en-US" altLang="zh-CN" sz="2000" b="1" baseline="30000" dirty="0">
                <a:solidFill>
                  <a:srgbClr val="002060"/>
                </a:solidFill>
              </a:rPr>
              <a:t>rd</a:t>
            </a:r>
            <a:r>
              <a:rPr lang="en-US" altLang="zh-CN" sz="2000" b="1" dirty="0">
                <a:solidFill>
                  <a:srgbClr val="002060"/>
                </a:solidFill>
              </a:rPr>
              <a:t>  Klystron prototype (MBK) with manufacture underway, design efficiency is 80%</a:t>
            </a:r>
          </a:p>
          <a:p>
            <a:r>
              <a:rPr lang="en-US" altLang="zh-CN" sz="2000" b="1" dirty="0">
                <a:solidFill>
                  <a:srgbClr val="002060"/>
                </a:solidFill>
              </a:rPr>
              <a:t>❑ High efficiency Klystron helps to enormously reduce electricity consumption</a:t>
            </a:r>
            <a:endParaRPr lang="zh-CN" altLang="en-US" sz="2000" b="1" dirty="0">
              <a:solidFill>
                <a:srgbClr val="002060"/>
              </a:solidFill>
            </a:endParaRPr>
          </a:p>
        </p:txBody>
      </p:sp>
    </p:spTree>
    <p:extLst>
      <p:ext uri="{BB962C8B-B14F-4D97-AF65-F5344CB8AC3E}">
        <p14:creationId xmlns:p14="http://schemas.microsoft.com/office/powerpoint/2010/main" val="3900011023"/>
      </p:ext>
    </p:extLst>
  </p:cSld>
  <p:clrMapOvr>
    <a:masterClrMapping/>
  </p:clrMapOvr>
  <mc:AlternateContent xmlns:mc="http://schemas.openxmlformats.org/markup-compatibility/2006" xmlns:p14="http://schemas.microsoft.com/office/powerpoint/2010/main">
    <mc:Choice Requires="p14">
      <p:transition spd="slow" p14:dur="2000" advTm="187"/>
    </mc:Choice>
    <mc:Fallback xmlns="">
      <p:transition spd="slow" advTm="187"/>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071E823-F717-4A24-8497-F07205410AE5}"/>
              </a:ext>
            </a:extLst>
          </p:cNvPr>
          <p:cNvSpPr>
            <a:spLocks noGrp="1"/>
          </p:cNvSpPr>
          <p:nvPr>
            <p:ph type="sldNum" sz="quarter" idx="12"/>
          </p:nvPr>
        </p:nvSpPr>
        <p:spPr/>
        <p:txBody>
          <a:bodyPr>
            <a:normAutofit lnSpcReduction="10000"/>
          </a:bodyPr>
          <a:lstStyle/>
          <a:p>
            <a:fld id="{49AE70B2-8BF9-45C0-BB95-33D1B9D3A854}" type="slidenum">
              <a:rPr lang="zh-CN" altLang="en-US" smtClean="0">
                <a:solidFill>
                  <a:prstClr val="black">
                    <a:tint val="75000"/>
                  </a:prstClr>
                </a:solidFill>
              </a:rPr>
              <a:pPr/>
              <a:t>13</a:t>
            </a:fld>
            <a:endParaRPr lang="zh-CN" altLang="en-US">
              <a:solidFill>
                <a:prstClr val="black">
                  <a:tint val="75000"/>
                </a:prstClr>
              </a:solidFill>
            </a:endParaRPr>
          </a:p>
        </p:txBody>
      </p:sp>
      <p:sp>
        <p:nvSpPr>
          <p:cNvPr id="3" name="标题 2">
            <a:extLst>
              <a:ext uri="{FF2B5EF4-FFF2-40B4-BE49-F238E27FC236}">
                <a16:creationId xmlns:a16="http://schemas.microsoft.com/office/drawing/2014/main" id="{46FF5AB5-3CAE-4D6E-88DB-B4F86FBA36F3}"/>
              </a:ext>
            </a:extLst>
          </p:cNvPr>
          <p:cNvSpPr>
            <a:spLocks noGrp="1"/>
          </p:cNvSpPr>
          <p:nvPr>
            <p:ph type="title"/>
          </p:nvPr>
        </p:nvSpPr>
        <p:spPr>
          <a:xfrm>
            <a:off x="1107500" y="92058"/>
            <a:ext cx="10772500" cy="659643"/>
          </a:xfrm>
        </p:spPr>
        <p:txBody>
          <a:bodyPr>
            <a:normAutofit fontScale="90000"/>
          </a:bodyPr>
          <a:lstStyle/>
          <a:p>
            <a:r>
              <a:rPr lang="en-US" altLang="zh-CN" dirty="0">
                <a:latin typeface="Franklin Gothic Medium" panose="020B0603020102020204" pitchFamily="34" charset="0"/>
              </a:rPr>
              <a:t>EDR goal for klystron</a:t>
            </a:r>
            <a:endParaRPr lang="zh-CN" altLang="en-US" dirty="0">
              <a:latin typeface="Franklin Gothic Medium" panose="020B0603020102020204" pitchFamily="34" charset="0"/>
            </a:endParaRPr>
          </a:p>
        </p:txBody>
      </p:sp>
      <p:sp>
        <p:nvSpPr>
          <p:cNvPr id="21" name="文本框 5"/>
          <p:cNvSpPr txBox="1"/>
          <p:nvPr/>
        </p:nvSpPr>
        <p:spPr>
          <a:xfrm>
            <a:off x="335751" y="6254750"/>
            <a:ext cx="3560610" cy="523220"/>
          </a:xfrm>
          <a:prstGeom prst="rect">
            <a:avLst/>
          </a:prstGeom>
          <a:noFill/>
        </p:spPr>
        <p:txBody>
          <a:bodyPr wrap="square" rtlCol="0">
            <a:spAutoFit/>
          </a:bodyPr>
          <a:lstStyle/>
          <a:p>
            <a:pPr algn="ctr"/>
            <a:r>
              <a:rPr lang="zh-CN" altLang="en-US" sz="1400" b="1" dirty="0">
                <a:solidFill>
                  <a:srgbClr val="FBFBFB"/>
                </a:solidFill>
                <a:latin typeface="+mj-lt"/>
                <a:ea typeface="微软雅黑" panose="020B0503020204020204" pitchFamily="34" charset="-122"/>
                <a:cs typeface="+mj-lt"/>
              </a:rPr>
              <a:t>The electric field distribution inside the three-stage depressed collector</a:t>
            </a:r>
          </a:p>
        </p:txBody>
      </p:sp>
      <p:sp>
        <p:nvSpPr>
          <p:cNvPr id="13" name="文本框 23">
            <a:extLst>
              <a:ext uri="{FF2B5EF4-FFF2-40B4-BE49-F238E27FC236}">
                <a16:creationId xmlns:a16="http://schemas.microsoft.com/office/drawing/2014/main" id="{42CCDAAD-2388-4090-B447-637628049D65}"/>
              </a:ext>
            </a:extLst>
          </p:cNvPr>
          <p:cNvSpPr txBox="1"/>
          <p:nvPr/>
        </p:nvSpPr>
        <p:spPr>
          <a:xfrm>
            <a:off x="407813" y="1844824"/>
            <a:ext cx="11446847" cy="3693319"/>
          </a:xfrm>
          <a:prstGeom prst="rect">
            <a:avLst/>
          </a:prstGeom>
          <a:solidFill>
            <a:schemeClr val="accent4">
              <a:lumMod val="20000"/>
              <a:lumOff val="80000"/>
            </a:schemeClr>
          </a:solidFill>
          <a:ln>
            <a:solidFill>
              <a:schemeClr val="tx1"/>
            </a:solidFill>
          </a:ln>
        </p:spPr>
        <p:txBody>
          <a:bodyPr wrap="square">
            <a:spAutoFit/>
          </a:bodyPr>
          <a:lstStyle/>
          <a:p>
            <a:pPr marL="285750" indent="-285750">
              <a:spcBef>
                <a:spcPts val="600"/>
              </a:spcBef>
              <a:buFont typeface="Arial" panose="020B0604020202020204" pitchFamily="34" charset="0"/>
              <a:buChar char="•"/>
            </a:pPr>
            <a:r>
              <a:rPr lang="en-US" altLang="zh-CN" sz="2800" dirty="0">
                <a:latin typeface="Arial" panose="020B0604020202020204" pitchFamily="34" charset="0"/>
                <a:cs typeface="Arial" panose="020B0604020202020204" pitchFamily="34" charset="0"/>
              </a:rPr>
              <a:t>Continue the 650MHz high-efficiency klystron R&amp;D: More klystrons will be produced and tested. The klystron design will be further refined based on the insights gained from the TDR prototype. A high level of efficiency and increased stability are goals.</a:t>
            </a:r>
          </a:p>
          <a:p>
            <a:pPr marL="285750" indent="-285750">
              <a:spcBef>
                <a:spcPts val="600"/>
              </a:spcBef>
              <a:buFont typeface="Arial" panose="020B0604020202020204" pitchFamily="34" charset="0"/>
              <a:buChar char="•"/>
            </a:pPr>
            <a:endParaRPr lang="en-US" altLang="zh-CN" sz="2800" dirty="0">
              <a:latin typeface="Arial" panose="020B0604020202020204" pitchFamily="34" charset="0"/>
              <a:cs typeface="Arial" panose="020B0604020202020204" pitchFamily="34" charset="0"/>
            </a:endParaRPr>
          </a:p>
          <a:p>
            <a:pPr marL="285750" indent="-285750">
              <a:spcBef>
                <a:spcPts val="600"/>
              </a:spcBef>
              <a:buFont typeface="Arial" panose="020B0604020202020204" pitchFamily="34" charset="0"/>
              <a:buChar char="•"/>
            </a:pPr>
            <a:r>
              <a:rPr lang="en-US" altLang="zh-CN" sz="2800" dirty="0">
                <a:latin typeface="Arial" panose="020B0604020202020204" pitchFamily="34" charset="0"/>
                <a:cs typeface="Arial" panose="020B0604020202020204" pitchFamily="34" charset="0"/>
              </a:rPr>
              <a:t>Develop a high-power 80 MW C-band klystron with a wide pulse. The CEPC </a:t>
            </a:r>
            <a:r>
              <a:rPr lang="en-US" altLang="zh-CN" sz="2800" dirty="0" err="1">
                <a:latin typeface="Arial" panose="020B0604020202020204" pitchFamily="34" charset="0"/>
                <a:cs typeface="Arial" panose="020B0604020202020204" pitchFamily="34" charset="0"/>
              </a:rPr>
              <a:t>linac</a:t>
            </a:r>
            <a:r>
              <a:rPr lang="en-US" altLang="zh-CN" sz="2800" dirty="0">
                <a:latin typeface="Arial" panose="020B0604020202020204" pitchFamily="34" charset="0"/>
                <a:cs typeface="Arial" panose="020B0604020202020204" pitchFamily="34" charset="0"/>
              </a:rPr>
              <a:t> will extensively use C-band klystrons. High power and stable operation are crucial. </a:t>
            </a:r>
          </a:p>
        </p:txBody>
      </p:sp>
    </p:spTree>
    <p:extLst>
      <p:ext uri="{BB962C8B-B14F-4D97-AF65-F5344CB8AC3E}">
        <p14:creationId xmlns:p14="http://schemas.microsoft.com/office/powerpoint/2010/main" val="158190722"/>
      </p:ext>
    </p:extLst>
  </p:cSld>
  <p:clrMapOvr>
    <a:masterClrMapping/>
  </p:clrMapOvr>
  <mc:AlternateContent xmlns:mc="http://schemas.openxmlformats.org/markup-compatibility/2006" xmlns:p14="http://schemas.microsoft.com/office/powerpoint/2010/main">
    <mc:Choice Requires="p14">
      <p:transition spd="slow" p14:dur="2000" advTm="187"/>
    </mc:Choice>
    <mc:Fallback xmlns="">
      <p:transition spd="slow" advTm="187"/>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071E823-F717-4A24-8497-F07205410AE5}"/>
              </a:ext>
            </a:extLst>
          </p:cNvPr>
          <p:cNvSpPr>
            <a:spLocks noGrp="1"/>
          </p:cNvSpPr>
          <p:nvPr>
            <p:ph type="sldNum" sz="quarter" idx="12"/>
          </p:nvPr>
        </p:nvSpPr>
        <p:spPr>
          <a:xfrm>
            <a:off x="10800000" y="360000"/>
            <a:ext cx="1080000" cy="360000"/>
          </a:xfrm>
        </p:spPr>
        <p:txBody>
          <a:bodyPr>
            <a:normAutofit lnSpcReduction="10000"/>
          </a:bodyPr>
          <a:lstStyle/>
          <a:p>
            <a:fld id="{49AE70B2-8BF9-45C0-BB95-33D1B9D3A854}" type="slidenum">
              <a:rPr lang="zh-CN" altLang="en-US" smtClean="0">
                <a:solidFill>
                  <a:prstClr val="black">
                    <a:tint val="75000"/>
                  </a:prstClr>
                </a:solidFill>
              </a:rPr>
              <a:pPr/>
              <a:t>14</a:t>
            </a:fld>
            <a:endParaRPr lang="zh-CN" altLang="en-US" dirty="0">
              <a:solidFill>
                <a:prstClr val="black">
                  <a:tint val="75000"/>
                </a:prstClr>
              </a:solidFill>
            </a:endParaRPr>
          </a:p>
        </p:txBody>
      </p:sp>
      <p:pic>
        <p:nvPicPr>
          <p:cNvPr id="4" name="Picture 3"/>
          <p:cNvPicPr>
            <a:picLocks noChangeAspect="1"/>
          </p:cNvPicPr>
          <p:nvPr/>
        </p:nvPicPr>
        <p:blipFill rotWithShape="1">
          <a:blip r:embed="rId2"/>
          <a:srcRect t="7700" b="-281"/>
          <a:stretch/>
        </p:blipFill>
        <p:spPr>
          <a:xfrm>
            <a:off x="9590107" y="891815"/>
            <a:ext cx="2419786" cy="1660343"/>
          </a:xfrm>
          <a:prstGeom prst="rect">
            <a:avLst/>
          </a:prstGeom>
        </p:spPr>
      </p:pic>
      <p:sp>
        <p:nvSpPr>
          <p:cNvPr id="6" name="Title 1"/>
          <p:cNvSpPr txBox="1">
            <a:spLocks/>
          </p:cNvSpPr>
          <p:nvPr/>
        </p:nvSpPr>
        <p:spPr>
          <a:xfrm>
            <a:off x="1197907" y="170002"/>
            <a:ext cx="9602093" cy="674066"/>
          </a:xfrm>
          <a:prstGeom prst="rect">
            <a:avLst/>
          </a:prstGeom>
        </p:spPr>
        <p:txBody>
          <a:bodyPr vert="horz" lIns="91418" tIns="45709" rIns="91418" bIns="45709" rtlCol="0" anchor="ctr">
            <a:noAutofit/>
          </a:bodyPr>
          <a:lstStyle>
            <a:lvl1pPr algn="l" defTabSz="914400" rtl="0" eaLnBrk="1" latinLnBrk="0" hangingPunct="1">
              <a:spcBef>
                <a:spcPct val="0"/>
              </a:spcBef>
              <a:buNone/>
              <a:defRPr sz="4000" b="1" kern="1200" baseline="0">
                <a:solidFill>
                  <a:srgbClr val="005DA2"/>
                </a:solidFill>
                <a:latin typeface="Arial" panose="020B0604020202020204" pitchFamily="34" charset="0"/>
                <a:ea typeface="微软雅黑" panose="020B0503020204020204" charset="-122"/>
                <a:cs typeface="+mj-cs"/>
              </a:defRPr>
            </a:lvl1pPr>
          </a:lstStyle>
          <a:p>
            <a:r>
              <a:rPr lang="en-US" altLang="zh-CN" sz="3600" dirty="0">
                <a:latin typeface="Franklin Gothic Medium" panose="020B0603020102020204" pitchFamily="34" charset="0"/>
              </a:rPr>
              <a:t>Green machine: Permanent magnet</a:t>
            </a:r>
            <a:endParaRPr lang="zh-CN" altLang="en-US" sz="3600" dirty="0">
              <a:latin typeface="Franklin Gothic Medium" panose="020B0603020102020204" pitchFamily="34" charset="0"/>
            </a:endParaRPr>
          </a:p>
        </p:txBody>
      </p:sp>
      <p:sp>
        <p:nvSpPr>
          <p:cNvPr id="9" name="内容占位符 2"/>
          <p:cNvSpPr>
            <a:spLocks noGrp="1"/>
          </p:cNvSpPr>
          <p:nvPr>
            <p:ph idx="1"/>
          </p:nvPr>
        </p:nvSpPr>
        <p:spPr>
          <a:xfrm>
            <a:off x="361527" y="925191"/>
            <a:ext cx="8610637" cy="596531"/>
          </a:xfrm>
        </p:spPr>
        <p:txBody>
          <a:bodyPr>
            <a:normAutofit/>
          </a:bodyPr>
          <a:lstStyle/>
          <a:p>
            <a:pPr>
              <a:lnSpc>
                <a:spcPct val="120000"/>
              </a:lnSpc>
              <a:spcBef>
                <a:spcPts val="300"/>
              </a:spcBef>
              <a:spcAft>
                <a:spcPts val="600"/>
              </a:spcAft>
              <a:buFont typeface="Wingdings" panose="05000000000000000000" pitchFamily="2" charset="2"/>
              <a:buChar char="p"/>
            </a:pPr>
            <a:r>
              <a:rPr lang="zh-CN" altLang="en-US" sz="2400" b="0" dirty="0">
                <a:latin typeface="+mn-lt"/>
                <a:ea typeface="+mj-ea"/>
              </a:rPr>
              <a:t> </a:t>
            </a:r>
            <a:r>
              <a:rPr lang="en-US" altLang="zh-CN" b="0" dirty="0">
                <a:latin typeface="+mn-lt"/>
                <a:ea typeface="+mj-ea"/>
              </a:rPr>
              <a:t>Inspiration from the permanent magnet utility in HEPS</a:t>
            </a:r>
            <a:endParaRPr lang="zh-CN" altLang="en-US" sz="2400" b="0" dirty="0">
              <a:latin typeface="+mn-lt"/>
              <a:ea typeface="+mj-ea"/>
            </a:endParaRPr>
          </a:p>
        </p:txBody>
      </p:sp>
      <p:sp>
        <p:nvSpPr>
          <p:cNvPr id="10" name="TextBox 9"/>
          <p:cNvSpPr txBox="1"/>
          <p:nvPr/>
        </p:nvSpPr>
        <p:spPr>
          <a:xfrm>
            <a:off x="263352" y="1549241"/>
            <a:ext cx="5048007" cy="2031325"/>
          </a:xfrm>
          <a:prstGeom prst="rect">
            <a:avLst/>
          </a:prstGeom>
          <a:noFill/>
        </p:spPr>
        <p:txBody>
          <a:bodyPr wrap="square" rtlCol="0">
            <a:spAutoFit/>
          </a:bodyPr>
          <a:lstStyle/>
          <a:p>
            <a:pPr marL="457200" indent="-457200">
              <a:buFont typeface="Arial" panose="020B0604020202020204" pitchFamily="34" charset="0"/>
              <a:buChar char="•"/>
            </a:pPr>
            <a:r>
              <a:rPr lang="en-US" altLang="zh-CN" dirty="0"/>
              <a:t>Equivalent single excitation energy consumption of about 1.62kW.</a:t>
            </a:r>
          </a:p>
          <a:p>
            <a:pPr marL="457200" indent="-457200">
              <a:buFont typeface="Arial" panose="020B0604020202020204" pitchFamily="34" charset="0"/>
              <a:buChar char="•"/>
            </a:pPr>
            <a:r>
              <a:rPr lang="en-US" altLang="zh-CN" dirty="0"/>
              <a:t>Equivalent cooling, power efficiency additional energy consumption of about 1.3kW</a:t>
            </a:r>
          </a:p>
          <a:p>
            <a:pPr marL="457200" indent="-457200">
              <a:buFont typeface="Arial" panose="020B0604020202020204" pitchFamily="34" charset="0"/>
              <a:buChar char="•"/>
            </a:pPr>
            <a:r>
              <a:rPr lang="en-US" altLang="zh-CN" dirty="0"/>
              <a:t>240 magnets in the whole ring</a:t>
            </a:r>
          </a:p>
          <a:p>
            <a:pPr marL="457200" indent="-457200">
              <a:buFont typeface="Arial" panose="020B0604020202020204" pitchFamily="34" charset="0"/>
              <a:buChar char="•"/>
            </a:pPr>
            <a:r>
              <a:rPr lang="en-US" altLang="zh-CN" dirty="0"/>
              <a:t>Annual running time of 8000 hours</a:t>
            </a:r>
          </a:p>
        </p:txBody>
      </p:sp>
      <p:sp>
        <p:nvSpPr>
          <p:cNvPr id="11" name="Right Brace 10"/>
          <p:cNvSpPr/>
          <p:nvPr/>
        </p:nvSpPr>
        <p:spPr>
          <a:xfrm>
            <a:off x="5191672" y="1704468"/>
            <a:ext cx="398834" cy="1441624"/>
          </a:xfrm>
          <a:prstGeom prst="rightBrace">
            <a:avLst>
              <a:gd name="adj1" fmla="val 30284"/>
              <a:gd name="adj2" fmla="val 50000"/>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TextBox 11"/>
          <p:cNvSpPr txBox="1"/>
          <p:nvPr/>
        </p:nvSpPr>
        <p:spPr>
          <a:xfrm>
            <a:off x="5601410" y="2060848"/>
            <a:ext cx="2490282" cy="646331"/>
          </a:xfrm>
          <a:prstGeom prst="rect">
            <a:avLst/>
          </a:prstGeom>
          <a:noFill/>
        </p:spPr>
        <p:txBody>
          <a:bodyPr wrap="square" rtlCol="0">
            <a:spAutoFit/>
          </a:bodyPr>
          <a:lstStyle/>
          <a:p>
            <a:r>
              <a:rPr lang="en-US" altLang="zh-CN" dirty="0"/>
              <a:t>Annual saving electricity about</a:t>
            </a:r>
            <a:r>
              <a:rPr lang="zh-CN" altLang="en-US" dirty="0"/>
              <a:t> </a:t>
            </a:r>
            <a:r>
              <a:rPr lang="en-US" altLang="zh-CN" b="1" dirty="0">
                <a:solidFill>
                  <a:srgbClr val="C00000"/>
                </a:solidFill>
              </a:rPr>
              <a:t>5.6 million kWh</a:t>
            </a:r>
            <a:endParaRPr lang="zh-CN" altLang="en-US" b="1" dirty="0">
              <a:solidFill>
                <a:srgbClr val="C00000"/>
              </a:solidFill>
            </a:endParaRPr>
          </a:p>
        </p:txBody>
      </p:sp>
      <p:pic>
        <p:nvPicPr>
          <p:cNvPr id="13" name="Picture 12"/>
          <p:cNvPicPr>
            <a:picLocks noChangeAspect="1"/>
          </p:cNvPicPr>
          <p:nvPr/>
        </p:nvPicPr>
        <p:blipFill>
          <a:blip r:embed="rId3"/>
          <a:stretch>
            <a:fillRect/>
          </a:stretch>
        </p:blipFill>
        <p:spPr>
          <a:xfrm>
            <a:off x="7952060" y="1896811"/>
            <a:ext cx="2798948" cy="1754326"/>
          </a:xfrm>
          <a:prstGeom prst="rect">
            <a:avLst/>
          </a:prstGeom>
        </p:spPr>
      </p:pic>
      <p:pic>
        <p:nvPicPr>
          <p:cNvPr id="16" name="图片 6"/>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06924" y="4588776"/>
            <a:ext cx="2166990" cy="2166990"/>
          </a:xfrm>
          <a:prstGeom prst="rect">
            <a:avLst/>
          </a:prstGeom>
          <a:noFill/>
          <a:ln>
            <a:noFill/>
          </a:ln>
        </p:spPr>
      </p:pic>
      <p:sp>
        <p:nvSpPr>
          <p:cNvPr id="18" name="内容占位符 2"/>
          <p:cNvSpPr txBox="1">
            <a:spLocks/>
          </p:cNvSpPr>
          <p:nvPr/>
        </p:nvSpPr>
        <p:spPr>
          <a:xfrm>
            <a:off x="178584" y="3554018"/>
            <a:ext cx="8320549" cy="853439"/>
          </a:xfrm>
          <a:prstGeom prst="rect">
            <a:avLst/>
          </a:prstGeom>
        </p:spPr>
        <p:txBody>
          <a:bodyPr vert="horz" wrap="square" lIns="90170" tIns="46990" rIns="90170" bIns="46990" rtlCol="0">
            <a:normAutofit/>
          </a:bodyPr>
          <a:lstStyle>
            <a:lvl1pPr marL="288000" indent="-288000" algn="l" defTabSz="914400" rtl="0" eaLnBrk="1" fontAlgn="auto" latinLnBrk="0" hangingPunct="1">
              <a:lnSpc>
                <a:spcPct val="100000"/>
              </a:lnSpc>
              <a:spcBef>
                <a:spcPts val="600"/>
              </a:spcBef>
              <a:spcAft>
                <a:spcPts val="0"/>
              </a:spcAft>
              <a:buSzPct val="70000"/>
              <a:buFont typeface="Wingdings" panose="05000000000000000000" pitchFamily="2" charset="2"/>
              <a:buChar char="l"/>
              <a:defRPr lang="zh-CN" altLang="en-US" sz="2400" b="1" u="none" strike="noStrike" kern="0" cap="none" spc="0" normalizeH="0" baseline="0">
                <a:solidFill>
                  <a:srgbClr val="005DA2"/>
                </a:solidFill>
                <a:uFillTx/>
                <a:latin typeface="Times New Roman" panose="02020603050405020304" pitchFamily="18" charset="0"/>
                <a:ea typeface="微软雅黑" panose="020B0503020204020204" pitchFamily="34" charset="-122"/>
                <a:cs typeface="+mn-cs"/>
              </a:defRPr>
            </a:lvl1pPr>
            <a:lvl2pPr marL="720000" indent="-288000" algn="l" defTabSz="914400" rtl="0" eaLnBrk="1" fontAlgn="auto" latinLnBrk="0" hangingPunct="1">
              <a:lnSpc>
                <a:spcPct val="100000"/>
              </a:lnSpc>
              <a:spcBef>
                <a:spcPts val="600"/>
              </a:spcBef>
              <a:spcAft>
                <a:spcPts val="0"/>
              </a:spcAft>
              <a:buFont typeface="Arial" panose="020B0604020202020204" pitchFamily="34" charset="0"/>
              <a:buChar char="•"/>
              <a:tabLst>
                <a:tab pos="1609725" algn="l"/>
              </a:tabLst>
              <a:defRPr lang="zh-CN" altLang="en-US" sz="2000" u="none" strike="noStrike" kern="0" cap="none" spc="0" normalizeH="0" baseline="0">
                <a:solidFill>
                  <a:schemeClr val="tx1"/>
                </a:solidFill>
                <a:uFillTx/>
                <a:latin typeface="Times New Roman" panose="02020603050405020304" pitchFamily="18"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a:solidFill>
                  <a:schemeClr val="tx1"/>
                </a:solidFill>
              </a:rPr>
              <a:t>The CEPC uses permanent magnets (dipole, quadruple) for</a:t>
            </a:r>
          </a:p>
          <a:p>
            <a:pPr lvl="1"/>
            <a:r>
              <a:rPr lang="en-US" altLang="zh-CN" sz="1800" dirty="0"/>
              <a:t>Damping ring	</a:t>
            </a:r>
            <a:r>
              <a:rPr lang="en-US" altLang="zh-CN" sz="1800" dirty="0">
                <a:sym typeface="Wingdings" panose="05000000000000000000" pitchFamily="2" charset="2"/>
              </a:rPr>
              <a:t> Transport line</a:t>
            </a:r>
            <a:r>
              <a:rPr lang="en-US" altLang="zh-CN" sz="1800" dirty="0">
                <a:solidFill>
                  <a:schemeClr val="tx1"/>
                </a:solidFill>
              </a:rPr>
              <a:t> </a:t>
            </a:r>
            <a:endParaRPr lang="en-US" sz="1800" dirty="0"/>
          </a:p>
        </p:txBody>
      </p:sp>
      <p:pic>
        <p:nvPicPr>
          <p:cNvPr id="20" name="Picture 19"/>
          <p:cNvPicPr>
            <a:picLocks noChangeAspect="1"/>
          </p:cNvPicPr>
          <p:nvPr/>
        </p:nvPicPr>
        <p:blipFill rotWithShape="1">
          <a:blip r:embed="rId5"/>
          <a:srcRect t="1082"/>
          <a:stretch/>
        </p:blipFill>
        <p:spPr>
          <a:xfrm>
            <a:off x="393784" y="4365104"/>
            <a:ext cx="4692529" cy="2367515"/>
          </a:xfrm>
          <a:prstGeom prst="rect">
            <a:avLst/>
          </a:prstGeom>
        </p:spPr>
      </p:pic>
      <p:sp>
        <p:nvSpPr>
          <p:cNvPr id="21" name="内容占位符 2"/>
          <p:cNvSpPr txBox="1">
            <a:spLocks/>
          </p:cNvSpPr>
          <p:nvPr/>
        </p:nvSpPr>
        <p:spPr>
          <a:xfrm>
            <a:off x="5120259" y="4653137"/>
            <a:ext cx="1943053" cy="1234902"/>
          </a:xfrm>
          <a:prstGeom prst="rect">
            <a:avLst/>
          </a:prstGeom>
        </p:spPr>
        <p:txBody>
          <a:bodyPr vert="horz" wrap="square" lIns="90170" tIns="46990" rIns="90170" bIns="46990" rtlCol="0">
            <a:normAutofit fontScale="92500" lnSpcReduction="20000"/>
          </a:bodyPr>
          <a:lstStyle>
            <a:lvl1pPr marL="288000" indent="-288000" algn="l" defTabSz="914400" rtl="0" eaLnBrk="1" fontAlgn="auto" latinLnBrk="0" hangingPunct="1">
              <a:lnSpc>
                <a:spcPct val="100000"/>
              </a:lnSpc>
              <a:spcBef>
                <a:spcPts val="600"/>
              </a:spcBef>
              <a:spcAft>
                <a:spcPts val="0"/>
              </a:spcAft>
              <a:buSzPct val="70000"/>
              <a:buFont typeface="Wingdings" panose="05000000000000000000" pitchFamily="2" charset="2"/>
              <a:buChar char="l"/>
              <a:defRPr lang="zh-CN" altLang="en-US" sz="2400" b="1" u="none" strike="noStrike" kern="0" cap="none" spc="0" normalizeH="0" baseline="0">
                <a:solidFill>
                  <a:srgbClr val="005DA2"/>
                </a:solidFill>
                <a:uFillTx/>
                <a:latin typeface="Times New Roman" panose="02020603050405020304" pitchFamily="18" charset="0"/>
                <a:ea typeface="微软雅黑" panose="020B0503020204020204" pitchFamily="34" charset="-122"/>
                <a:cs typeface="+mn-cs"/>
              </a:defRPr>
            </a:lvl1pPr>
            <a:lvl2pPr marL="720000" indent="-288000" algn="l" defTabSz="914400" rtl="0" eaLnBrk="1" fontAlgn="auto" latinLnBrk="0" hangingPunct="1">
              <a:lnSpc>
                <a:spcPct val="100000"/>
              </a:lnSpc>
              <a:spcBef>
                <a:spcPts val="600"/>
              </a:spcBef>
              <a:spcAft>
                <a:spcPts val="0"/>
              </a:spcAft>
              <a:buFont typeface="Arial" panose="020B0604020202020204" pitchFamily="34" charset="0"/>
              <a:buChar char="•"/>
              <a:tabLst>
                <a:tab pos="1609725" algn="l"/>
              </a:tabLst>
              <a:defRPr lang="zh-CN" altLang="en-US" sz="2000" u="none" strike="noStrike" kern="0" cap="none" spc="0" normalizeH="0" baseline="0">
                <a:solidFill>
                  <a:schemeClr val="tx1"/>
                </a:solidFill>
                <a:uFillTx/>
                <a:latin typeface="Times New Roman" panose="02020603050405020304" pitchFamily="18"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a:solidFill>
                  <a:schemeClr val="tx1"/>
                </a:solidFill>
              </a:rPr>
              <a:t>Explore novel ideas for collider QUAD</a:t>
            </a:r>
            <a:endParaRPr lang="en-US" dirty="0"/>
          </a:p>
        </p:txBody>
      </p:sp>
      <p:sp>
        <p:nvSpPr>
          <p:cNvPr id="22" name="Rectangle 21"/>
          <p:cNvSpPr/>
          <p:nvPr/>
        </p:nvSpPr>
        <p:spPr>
          <a:xfrm>
            <a:off x="3503712" y="5517232"/>
            <a:ext cx="1008112" cy="21602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6"/>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42967" y="4556935"/>
            <a:ext cx="2166990" cy="2166990"/>
          </a:xfrm>
          <a:prstGeom prst="rect">
            <a:avLst/>
          </a:prstGeom>
          <a:noFill/>
          <a:ln>
            <a:noFill/>
          </a:ln>
        </p:spPr>
      </p:pic>
      <p:cxnSp>
        <p:nvCxnSpPr>
          <p:cNvPr id="24" name="Straight Arrow Connector 23"/>
          <p:cNvCxnSpPr/>
          <p:nvPr/>
        </p:nvCxnSpPr>
        <p:spPr>
          <a:xfrm>
            <a:off x="8400256" y="4421475"/>
            <a:ext cx="2520280" cy="23624"/>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9842967" y="5649637"/>
            <a:ext cx="1077569" cy="6277"/>
          </a:xfrm>
          <a:prstGeom prst="straightConnector1">
            <a:avLst/>
          </a:prstGeom>
          <a:ln w="381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9929543" y="5202477"/>
            <a:ext cx="904415" cy="369332"/>
          </a:xfrm>
          <a:prstGeom prst="rect">
            <a:avLst/>
          </a:prstGeom>
          <a:solidFill>
            <a:schemeClr val="bg1"/>
          </a:solidFill>
        </p:spPr>
        <p:txBody>
          <a:bodyPr wrap="none">
            <a:spAutoFit/>
          </a:bodyPr>
          <a:lstStyle/>
          <a:p>
            <a:r>
              <a:rPr lang="en-US" altLang="zh-CN" dirty="0"/>
              <a:t>100mm</a:t>
            </a:r>
            <a:endParaRPr lang="zh-CN" altLang="en-US" dirty="0"/>
          </a:p>
        </p:txBody>
      </p:sp>
      <p:sp>
        <p:nvSpPr>
          <p:cNvPr id="29" name="Rectangle 28"/>
          <p:cNvSpPr/>
          <p:nvPr/>
        </p:nvSpPr>
        <p:spPr>
          <a:xfrm>
            <a:off x="9301127" y="4055938"/>
            <a:ext cx="904415" cy="369332"/>
          </a:xfrm>
          <a:prstGeom prst="rect">
            <a:avLst/>
          </a:prstGeom>
          <a:solidFill>
            <a:schemeClr val="bg1"/>
          </a:solidFill>
        </p:spPr>
        <p:txBody>
          <a:bodyPr wrap="none">
            <a:spAutoFit/>
          </a:bodyPr>
          <a:lstStyle/>
          <a:p>
            <a:r>
              <a:rPr lang="en-US" altLang="zh-CN" dirty="0"/>
              <a:t>350mm</a:t>
            </a:r>
            <a:endParaRPr lang="zh-CN" altLang="en-US" dirty="0"/>
          </a:p>
        </p:txBody>
      </p:sp>
    </p:spTree>
    <p:extLst>
      <p:ext uri="{BB962C8B-B14F-4D97-AF65-F5344CB8AC3E}">
        <p14:creationId xmlns:p14="http://schemas.microsoft.com/office/powerpoint/2010/main" val="2991843233"/>
      </p:ext>
    </p:extLst>
  </p:cSld>
  <p:clrMapOvr>
    <a:masterClrMapping/>
  </p:clrMapOvr>
  <mc:AlternateContent xmlns:mc="http://schemas.openxmlformats.org/markup-compatibility/2006" xmlns:p14="http://schemas.microsoft.com/office/powerpoint/2010/main">
    <mc:Choice Requires="p14">
      <p:transition spd="slow" p14:dur="2000" advTm="30270"/>
    </mc:Choice>
    <mc:Fallback xmlns="">
      <p:transition spd="slow" advTm="3027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zh-CN" sz="3600" dirty="0">
                <a:latin typeface="Franklin Gothic Medium" panose="020B0603020102020204" pitchFamily="34" charset="0"/>
              </a:rPr>
              <a:t>Green machine: Field adjustable PM quadrupole</a:t>
            </a:r>
            <a:endParaRPr lang="zh-CN" altLang="en-US" sz="3600" dirty="0">
              <a:latin typeface="Franklin Gothic Medium" panose="020B0603020102020204" pitchFamily="34" charset="0"/>
            </a:endParaRPr>
          </a:p>
        </p:txBody>
      </p:sp>
      <p:sp>
        <p:nvSpPr>
          <p:cNvPr id="4" name="Slide Number Placeholder 3"/>
          <p:cNvSpPr>
            <a:spLocks noGrp="1"/>
          </p:cNvSpPr>
          <p:nvPr>
            <p:ph type="sldNum" sz="quarter" idx="12"/>
          </p:nvPr>
        </p:nvSpPr>
        <p:spPr/>
        <p:txBody>
          <a:bodyPr/>
          <a:lstStyle/>
          <a:p>
            <a:fld id="{E077DA78-E013-4A8C-AD75-63A150561B10}" type="slidenum">
              <a:rPr lang="zh-CN" altLang="en-US" smtClean="0">
                <a:solidFill>
                  <a:prstClr val="black">
                    <a:tint val="75000"/>
                  </a:prstClr>
                </a:solidFill>
              </a:rPr>
              <a:pPr/>
              <a:t>15</a:t>
            </a:fld>
            <a:endParaRPr lang="zh-CN" altLang="en-US" dirty="0">
              <a:solidFill>
                <a:prstClr val="black">
                  <a:tint val="75000"/>
                </a:prstClr>
              </a:solidFill>
            </a:endParaRPr>
          </a:p>
        </p:txBody>
      </p:sp>
      <p:sp>
        <p:nvSpPr>
          <p:cNvPr id="15" name="内容占位符 2"/>
          <p:cNvSpPr>
            <a:spLocks noGrp="1"/>
          </p:cNvSpPr>
          <p:nvPr>
            <p:ph idx="1"/>
          </p:nvPr>
        </p:nvSpPr>
        <p:spPr>
          <a:xfrm>
            <a:off x="407368" y="953682"/>
            <a:ext cx="9001000" cy="2093059"/>
          </a:xfrm>
        </p:spPr>
        <p:txBody>
          <a:bodyPr>
            <a:normAutofit fontScale="92500" lnSpcReduction="20000"/>
          </a:bodyPr>
          <a:lstStyle/>
          <a:p>
            <a:r>
              <a:rPr lang="en-US" altLang="zh-CN" b="0" dirty="0"/>
              <a:t>Two codes (RADIA and OPERA-3d) used for field simulation: field strength satisfies CEPC specification</a:t>
            </a:r>
          </a:p>
          <a:p>
            <a:r>
              <a:rPr lang="en-US" altLang="zh-CN" b="0" dirty="0" err="1"/>
              <a:t>Halbach</a:t>
            </a:r>
            <a:r>
              <a:rPr lang="en-US" altLang="zh-CN" b="0" dirty="0"/>
              <a:t> array is effective for shielding magnet field leakage, preventing cross-talk in a dual aperture magnet</a:t>
            </a:r>
          </a:p>
          <a:p>
            <a:r>
              <a:rPr lang="en-US" altLang="zh-CN" b="0" dirty="0"/>
              <a:t>Adjust field strength by rotating two rings in opposite directions.</a:t>
            </a:r>
          </a:p>
          <a:p>
            <a:r>
              <a:rPr lang="en-US" altLang="zh-CN" b="0" dirty="0"/>
              <a:t>Compensate harmonics by moving wedges along radial direction.</a:t>
            </a:r>
            <a:endParaRPr lang="zh-CN" altLang="en-US" b="0" dirty="0"/>
          </a:p>
        </p:txBody>
      </p:sp>
      <p:pic>
        <p:nvPicPr>
          <p:cNvPr id="16" name="图片 3"/>
          <p:cNvPicPr>
            <a:picLocks noChangeAspect="1"/>
          </p:cNvPicPr>
          <p:nvPr/>
        </p:nvPicPr>
        <p:blipFill rotWithShape="1">
          <a:blip r:embed="rId2">
            <a:extLst>
              <a:ext uri="{96DAC541-7B7A-43D3-8B79-37D633B846F1}">
                <asvg:svgBlip xmlns:asvg="http://schemas.microsoft.com/office/drawing/2016/SVG/main" r:embed="rId3"/>
              </a:ext>
            </a:extLst>
          </a:blip>
          <a:srcRect t="12063" r="3318"/>
          <a:stretch/>
        </p:blipFill>
        <p:spPr>
          <a:xfrm>
            <a:off x="263352" y="3284984"/>
            <a:ext cx="3700523" cy="3240000"/>
          </a:xfrm>
          <a:prstGeom prst="rect">
            <a:avLst/>
          </a:prstGeom>
        </p:spPr>
      </p:pic>
      <p:pic>
        <p:nvPicPr>
          <p:cNvPr id="17" name="图片 4"/>
          <p:cNvPicPr>
            <a:picLocks noChangeAspect="1"/>
          </p:cNvPicPr>
          <p:nvPr/>
        </p:nvPicPr>
        <p:blipFill>
          <a:blip r:embed="rId4"/>
          <a:stretch>
            <a:fillRect/>
          </a:stretch>
        </p:blipFill>
        <p:spPr>
          <a:xfrm>
            <a:off x="4367808" y="3429000"/>
            <a:ext cx="7715312" cy="3240000"/>
          </a:xfrm>
          <a:prstGeom prst="rect">
            <a:avLst/>
          </a:prstGeom>
        </p:spPr>
      </p:pic>
      <p:sp>
        <p:nvSpPr>
          <p:cNvPr id="10" name="Rectangle 9"/>
          <p:cNvSpPr/>
          <p:nvPr/>
        </p:nvSpPr>
        <p:spPr>
          <a:xfrm>
            <a:off x="6600056" y="3081001"/>
            <a:ext cx="4651915" cy="369332"/>
          </a:xfrm>
          <a:prstGeom prst="rect">
            <a:avLst/>
          </a:prstGeom>
        </p:spPr>
        <p:txBody>
          <a:bodyPr wrap="none">
            <a:spAutoFit/>
          </a:bodyPr>
          <a:lstStyle/>
          <a:p>
            <a:r>
              <a:rPr lang="en-US" altLang="zh-CN" dirty="0"/>
              <a:t>Magnet shift for harmonic field error correction</a:t>
            </a:r>
            <a:endParaRPr lang="zh-CN" altLang="en-US" dirty="0"/>
          </a:p>
        </p:txBody>
      </p:sp>
      <p:pic>
        <p:nvPicPr>
          <p:cNvPr id="18" name="Picture 17"/>
          <p:cNvPicPr>
            <a:picLocks noChangeAspect="1"/>
          </p:cNvPicPr>
          <p:nvPr/>
        </p:nvPicPr>
        <p:blipFill rotWithShape="1">
          <a:blip r:embed="rId5" cstate="print">
            <a:extLst>
              <a:ext uri="{28A0092B-C50C-407E-A947-70E740481C1C}">
                <a14:useLocalDpi xmlns:a14="http://schemas.microsoft.com/office/drawing/2010/main" val="0"/>
              </a:ext>
            </a:extLst>
          </a:blip>
          <a:srcRect l="20001" t="18608" r="16666" b="20857"/>
          <a:stretch/>
        </p:blipFill>
        <p:spPr>
          <a:xfrm>
            <a:off x="9480376" y="1067999"/>
            <a:ext cx="1872208" cy="1773671"/>
          </a:xfrm>
          <a:prstGeom prst="rect">
            <a:avLst/>
          </a:prstGeom>
        </p:spPr>
      </p:pic>
    </p:spTree>
    <p:extLst>
      <p:ext uri="{BB962C8B-B14F-4D97-AF65-F5344CB8AC3E}">
        <p14:creationId xmlns:p14="http://schemas.microsoft.com/office/powerpoint/2010/main" val="152033191"/>
      </p:ext>
    </p:extLst>
  </p:cSld>
  <p:clrMapOvr>
    <a:masterClrMapping/>
  </p:clrMapOvr>
  <mc:AlternateContent xmlns:mc="http://schemas.openxmlformats.org/markup-compatibility/2006" xmlns:p14="http://schemas.microsoft.com/office/powerpoint/2010/main">
    <mc:Choice Requires="p14">
      <p:transition spd="slow" p14:dur="2000" advTm="8027"/>
    </mc:Choice>
    <mc:Fallback xmlns="">
      <p:transition spd="slow" advTm="8027"/>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zh-CN" sz="3600" dirty="0">
                <a:latin typeface="Franklin Gothic Medium" panose="020B0603020102020204" pitchFamily="34" charset="0"/>
              </a:rPr>
              <a:t>PM quadrupole: specification</a:t>
            </a:r>
            <a:endParaRPr lang="zh-CN" altLang="en-US" sz="3600" dirty="0">
              <a:latin typeface="Franklin Gothic Medium" panose="020B0603020102020204" pitchFamily="34" charset="0"/>
            </a:endParaRPr>
          </a:p>
        </p:txBody>
      </p:sp>
      <p:sp>
        <p:nvSpPr>
          <p:cNvPr id="4" name="Slide Number Placeholder 3"/>
          <p:cNvSpPr>
            <a:spLocks noGrp="1"/>
          </p:cNvSpPr>
          <p:nvPr>
            <p:ph type="sldNum" sz="quarter" idx="12"/>
          </p:nvPr>
        </p:nvSpPr>
        <p:spPr/>
        <p:txBody>
          <a:bodyPr/>
          <a:lstStyle/>
          <a:p>
            <a:fld id="{E077DA78-E013-4A8C-AD75-63A150561B10}" type="slidenum">
              <a:rPr lang="zh-CN" altLang="en-US" smtClean="0">
                <a:solidFill>
                  <a:prstClr val="black">
                    <a:tint val="75000"/>
                  </a:prstClr>
                </a:solidFill>
              </a:rPr>
              <a:pPr/>
              <a:t>16</a:t>
            </a:fld>
            <a:endParaRPr lang="zh-CN" altLang="en-US" dirty="0">
              <a:solidFill>
                <a:prstClr val="black">
                  <a:tint val="75000"/>
                </a:prstClr>
              </a:solidFill>
            </a:endParaRPr>
          </a:p>
        </p:txBody>
      </p:sp>
      <p:pic>
        <p:nvPicPr>
          <p:cNvPr id="11" name="内容占位符 10"/>
          <p:cNvPicPr>
            <a:picLocks noGrp="1" noChangeAspect="1"/>
          </p:cNvPicPr>
          <p:nvPr/>
        </p:nvPicPr>
        <p:blipFill rotWithShape="1">
          <a:blip r:embed="rId2">
            <a:extLst>
              <a:ext uri="{28A0092B-C50C-407E-A947-70E740481C1C}">
                <a14:useLocalDpi xmlns:a14="http://schemas.microsoft.com/office/drawing/2010/main" val="0"/>
              </a:ext>
            </a:extLst>
          </a:blip>
          <a:srcRect l="27352" t="5650" r="19250" b="10577"/>
          <a:stretch/>
        </p:blipFill>
        <p:spPr>
          <a:xfrm>
            <a:off x="8040216" y="2852936"/>
            <a:ext cx="3743515" cy="3240000"/>
          </a:xfrm>
          <a:prstGeom prst="rect">
            <a:avLst/>
          </a:prstGeom>
        </p:spPr>
      </p:pic>
      <p:graphicFrame>
        <p:nvGraphicFramePr>
          <p:cNvPr id="12" name="表格 4"/>
          <p:cNvGraphicFramePr>
            <a:graphicFrameLocks noGrp="1"/>
          </p:cNvGraphicFramePr>
          <p:nvPr/>
        </p:nvGraphicFramePr>
        <p:xfrm>
          <a:off x="1055440" y="2537684"/>
          <a:ext cx="6264696" cy="3870504"/>
        </p:xfrm>
        <a:graphic>
          <a:graphicData uri="http://schemas.openxmlformats.org/drawingml/2006/table">
            <a:tbl>
              <a:tblPr firstRow="1" firstCol="1" bandRow="1"/>
              <a:tblGrid>
                <a:gridCol w="2864794">
                  <a:extLst>
                    <a:ext uri="{9D8B030D-6E8A-4147-A177-3AD203B41FA5}">
                      <a16:colId xmlns:a16="http://schemas.microsoft.com/office/drawing/2014/main" val="20000"/>
                    </a:ext>
                  </a:extLst>
                </a:gridCol>
                <a:gridCol w="933308">
                  <a:extLst>
                    <a:ext uri="{9D8B030D-6E8A-4147-A177-3AD203B41FA5}">
                      <a16:colId xmlns:a16="http://schemas.microsoft.com/office/drawing/2014/main" val="20001"/>
                    </a:ext>
                  </a:extLst>
                </a:gridCol>
                <a:gridCol w="957551">
                  <a:extLst>
                    <a:ext uri="{9D8B030D-6E8A-4147-A177-3AD203B41FA5}">
                      <a16:colId xmlns:a16="http://schemas.microsoft.com/office/drawing/2014/main" val="20002"/>
                    </a:ext>
                  </a:extLst>
                </a:gridCol>
                <a:gridCol w="1509043">
                  <a:extLst>
                    <a:ext uri="{9D8B030D-6E8A-4147-A177-3AD203B41FA5}">
                      <a16:colId xmlns:a16="http://schemas.microsoft.com/office/drawing/2014/main" val="20003"/>
                    </a:ext>
                  </a:extLst>
                </a:gridCol>
              </a:tblGrid>
              <a:tr h="483813">
                <a:tc>
                  <a:txBody>
                    <a:bodyPr/>
                    <a:lstStyle/>
                    <a:p>
                      <a:pPr algn="just">
                        <a:lnSpc>
                          <a:spcPct val="150000"/>
                        </a:lnSpc>
                        <a:spcBef>
                          <a:spcPts val="0"/>
                        </a:spcBef>
                        <a:spcAft>
                          <a:spcPts val="0"/>
                        </a:spcAft>
                      </a:pPr>
                      <a:r>
                        <a:rPr lang="en-US" altLang="zh-CN" sz="2000" b="0" kern="100" dirty="0">
                          <a:effectLst/>
                          <a:latin typeface="+mn-lt"/>
                          <a:ea typeface="+mn-ea"/>
                        </a:rPr>
                        <a:t>Aperture</a:t>
                      </a:r>
                      <a:endParaRPr lang="zh-CN" sz="2000" b="0" kern="100" dirty="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0"/>
                        </a:spcBef>
                        <a:spcAft>
                          <a:spcPts val="0"/>
                        </a:spcAft>
                      </a:pPr>
                      <a:r>
                        <a:rPr lang="zh-CN" sz="2000" b="0" kern="100" dirty="0">
                          <a:effectLst/>
                          <a:latin typeface="+mn-lt"/>
                          <a:ea typeface="+mn-ea"/>
                        </a:rPr>
                        <a:t>φ</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0"/>
                        </a:spcBef>
                        <a:spcAft>
                          <a:spcPts val="0"/>
                        </a:spcAft>
                      </a:pPr>
                      <a:r>
                        <a:rPr lang="en-US" sz="2000" b="0" kern="100" dirty="0">
                          <a:effectLst/>
                          <a:latin typeface="+mn-lt"/>
                          <a:ea typeface="+mn-ea"/>
                        </a:rPr>
                        <a:t>mm</a:t>
                      </a:r>
                      <a:endParaRPr lang="zh-CN" sz="2000" b="0" kern="100" dirty="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0"/>
                        </a:spcBef>
                        <a:spcAft>
                          <a:spcPts val="0"/>
                        </a:spcAft>
                      </a:pPr>
                      <a:r>
                        <a:rPr lang="en-US" sz="2000" b="0" kern="100" dirty="0">
                          <a:effectLst/>
                          <a:latin typeface="+mn-lt"/>
                          <a:ea typeface="+mn-ea"/>
                        </a:rPr>
                        <a:t>≥66</a:t>
                      </a:r>
                      <a:endParaRPr lang="zh-CN" sz="2000" b="0" kern="100" dirty="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83813">
                <a:tc>
                  <a:txBody>
                    <a:bodyPr/>
                    <a:lstStyle/>
                    <a:p>
                      <a:pPr algn="just">
                        <a:lnSpc>
                          <a:spcPct val="150000"/>
                        </a:lnSpc>
                        <a:spcBef>
                          <a:spcPts val="0"/>
                        </a:spcBef>
                        <a:spcAft>
                          <a:spcPts val="0"/>
                        </a:spcAft>
                      </a:pPr>
                      <a:r>
                        <a:rPr lang="en-US" altLang="zh-CN" sz="2000" b="0" kern="100" dirty="0">
                          <a:effectLst/>
                          <a:latin typeface="+mn-lt"/>
                          <a:ea typeface="+mn-ea"/>
                        </a:rPr>
                        <a:t>Magnetic</a:t>
                      </a:r>
                      <a:r>
                        <a:rPr lang="en-US" altLang="zh-CN" sz="2000" b="0" kern="100" baseline="0" dirty="0">
                          <a:effectLst/>
                          <a:latin typeface="+mn-lt"/>
                          <a:ea typeface="+mn-ea"/>
                        </a:rPr>
                        <a:t> length</a:t>
                      </a:r>
                      <a:endParaRPr lang="zh-CN" sz="2000" b="0" kern="100" dirty="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0"/>
                        </a:spcBef>
                        <a:spcAft>
                          <a:spcPts val="0"/>
                        </a:spcAft>
                      </a:pPr>
                      <a:r>
                        <a:rPr lang="en-US" sz="2000" b="0" kern="100">
                          <a:effectLst/>
                          <a:latin typeface="+mn-lt"/>
                          <a:ea typeface="+mn-ea"/>
                        </a:rPr>
                        <a:t>L</a:t>
                      </a:r>
                      <a:r>
                        <a:rPr lang="en-US" sz="2000" b="0" kern="100" baseline="-25000">
                          <a:effectLst/>
                          <a:latin typeface="+mn-lt"/>
                          <a:ea typeface="+mn-ea"/>
                        </a:rPr>
                        <a:t>eff</a:t>
                      </a:r>
                      <a:endParaRPr lang="zh-CN" sz="2000" b="0" kern="10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0"/>
                        </a:spcBef>
                        <a:spcAft>
                          <a:spcPts val="0"/>
                        </a:spcAft>
                      </a:pPr>
                      <a:r>
                        <a:rPr lang="en-US" sz="2000" b="0" kern="100">
                          <a:effectLst/>
                          <a:latin typeface="+mn-lt"/>
                          <a:ea typeface="+mn-ea"/>
                        </a:rPr>
                        <a:t>mm</a:t>
                      </a:r>
                      <a:endParaRPr lang="zh-CN" sz="2000" b="0" kern="10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0"/>
                        </a:spcBef>
                        <a:spcAft>
                          <a:spcPts val="0"/>
                        </a:spcAft>
                      </a:pPr>
                      <a:r>
                        <a:rPr lang="en-US" sz="2000" b="0" kern="100">
                          <a:effectLst/>
                          <a:latin typeface="+mn-lt"/>
                          <a:ea typeface="+mn-ea"/>
                        </a:rPr>
                        <a:t>≥200</a:t>
                      </a:r>
                      <a:endParaRPr lang="zh-CN" sz="2000" b="0" kern="10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83813">
                <a:tc>
                  <a:txBody>
                    <a:bodyPr/>
                    <a:lstStyle/>
                    <a:p>
                      <a:pPr algn="just">
                        <a:lnSpc>
                          <a:spcPct val="150000"/>
                        </a:lnSpc>
                        <a:spcBef>
                          <a:spcPts val="0"/>
                        </a:spcBef>
                        <a:spcAft>
                          <a:spcPts val="0"/>
                        </a:spcAft>
                      </a:pPr>
                      <a:r>
                        <a:rPr lang="en-US" altLang="zh-CN" sz="2000" b="0" kern="100" dirty="0">
                          <a:effectLst/>
                          <a:latin typeface="+mn-lt"/>
                          <a:ea typeface="+mn-ea"/>
                        </a:rPr>
                        <a:t>Max Gradient</a:t>
                      </a:r>
                      <a:endParaRPr lang="zh-CN" sz="2000" b="0" kern="100" dirty="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0"/>
                        </a:spcBef>
                        <a:spcAft>
                          <a:spcPts val="0"/>
                        </a:spcAft>
                      </a:pPr>
                      <a:r>
                        <a:rPr lang="en-US" sz="2000" b="0" kern="100" dirty="0" err="1">
                          <a:effectLst/>
                          <a:latin typeface="+mn-lt"/>
                          <a:ea typeface="+mn-ea"/>
                        </a:rPr>
                        <a:t>G</a:t>
                      </a:r>
                      <a:r>
                        <a:rPr lang="en-US" sz="2000" b="0" kern="100" baseline="-25000" dirty="0" err="1">
                          <a:effectLst/>
                          <a:latin typeface="+mn-lt"/>
                          <a:ea typeface="+mn-ea"/>
                        </a:rPr>
                        <a:t>max</a:t>
                      </a:r>
                      <a:endParaRPr lang="zh-CN" sz="2000" b="0" kern="100" dirty="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0"/>
                        </a:spcBef>
                        <a:spcAft>
                          <a:spcPts val="0"/>
                        </a:spcAft>
                      </a:pPr>
                      <a:r>
                        <a:rPr lang="en-US" sz="2000" b="0" kern="100" dirty="0">
                          <a:effectLst/>
                          <a:latin typeface="+mn-lt"/>
                          <a:ea typeface="+mn-ea"/>
                        </a:rPr>
                        <a:t>T/m</a:t>
                      </a:r>
                      <a:endParaRPr lang="zh-CN" sz="2000" b="0" kern="100" dirty="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0"/>
                        </a:spcBef>
                        <a:spcAft>
                          <a:spcPts val="0"/>
                        </a:spcAft>
                      </a:pPr>
                      <a:r>
                        <a:rPr lang="en-US" sz="2000" b="0" kern="100" dirty="0">
                          <a:effectLst/>
                          <a:latin typeface="+mn-lt"/>
                          <a:ea typeface="+mn-ea"/>
                        </a:rPr>
                        <a:t>≥10.6</a:t>
                      </a:r>
                      <a:endParaRPr lang="zh-CN" sz="2000" b="0" kern="100" dirty="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83813">
                <a:tc>
                  <a:txBody>
                    <a:bodyPr/>
                    <a:lstStyle/>
                    <a:p>
                      <a:pPr algn="just">
                        <a:lnSpc>
                          <a:spcPct val="150000"/>
                        </a:lnSpc>
                        <a:spcBef>
                          <a:spcPts val="0"/>
                        </a:spcBef>
                        <a:spcAft>
                          <a:spcPts val="0"/>
                        </a:spcAft>
                      </a:pPr>
                      <a:r>
                        <a:rPr lang="en-US" altLang="zh-CN" sz="2000" b="0" kern="100" dirty="0">
                          <a:effectLst/>
                          <a:latin typeface="+mn-lt"/>
                          <a:ea typeface="+mn-ea"/>
                        </a:rPr>
                        <a:t>Adjustment</a:t>
                      </a:r>
                      <a:r>
                        <a:rPr lang="en-US" altLang="zh-CN" sz="2000" b="0" kern="100" baseline="0" dirty="0">
                          <a:effectLst/>
                          <a:latin typeface="+mn-lt"/>
                          <a:ea typeface="+mn-ea"/>
                        </a:rPr>
                        <a:t> range</a:t>
                      </a:r>
                      <a:endParaRPr lang="zh-CN" sz="2000" b="0" kern="100" dirty="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0"/>
                        </a:spcBef>
                        <a:spcAft>
                          <a:spcPts val="0"/>
                        </a:spcAft>
                      </a:pPr>
                      <a:r>
                        <a:rPr lang="en-US" sz="2000" b="0" kern="100">
                          <a:effectLst/>
                          <a:latin typeface="+mn-lt"/>
                          <a:ea typeface="+mn-ea"/>
                        </a:rPr>
                        <a:t> </a:t>
                      </a:r>
                      <a:endParaRPr lang="zh-CN" sz="2000" b="0" kern="10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0"/>
                        </a:spcBef>
                        <a:spcAft>
                          <a:spcPts val="0"/>
                        </a:spcAft>
                      </a:pPr>
                      <a:r>
                        <a:rPr lang="en-US" sz="2000" b="0" kern="100">
                          <a:effectLst/>
                          <a:latin typeface="+mn-lt"/>
                          <a:ea typeface="+mn-ea"/>
                        </a:rPr>
                        <a:t>T/m</a:t>
                      </a:r>
                      <a:endParaRPr lang="zh-CN" sz="2000" b="0" kern="10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0"/>
                        </a:spcBef>
                        <a:spcAft>
                          <a:spcPts val="0"/>
                        </a:spcAft>
                      </a:pPr>
                      <a:r>
                        <a:rPr lang="en-US" sz="2000" b="0" kern="100" dirty="0">
                          <a:solidFill>
                            <a:srgbClr val="FF0000"/>
                          </a:solidFill>
                          <a:effectLst/>
                          <a:latin typeface="+mn-lt"/>
                          <a:ea typeface="+mn-ea"/>
                        </a:rPr>
                        <a:t>1.8 ~ 10.6</a:t>
                      </a:r>
                      <a:endParaRPr lang="zh-CN" sz="2000" b="0" kern="100" dirty="0">
                        <a:solidFill>
                          <a:srgbClr val="FF0000"/>
                        </a:solidFill>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83813">
                <a:tc>
                  <a:txBody>
                    <a:bodyPr/>
                    <a:lstStyle/>
                    <a:p>
                      <a:pPr algn="just">
                        <a:lnSpc>
                          <a:spcPct val="150000"/>
                        </a:lnSpc>
                        <a:spcBef>
                          <a:spcPts val="0"/>
                        </a:spcBef>
                        <a:spcAft>
                          <a:spcPts val="0"/>
                        </a:spcAft>
                      </a:pPr>
                      <a:r>
                        <a:rPr lang="en-US" altLang="zh-CN" sz="2000" b="0" kern="100" dirty="0">
                          <a:effectLst/>
                          <a:latin typeface="+mn-lt"/>
                          <a:ea typeface="+mn-ea"/>
                        </a:rPr>
                        <a:t>Adjustment</a:t>
                      </a:r>
                      <a:r>
                        <a:rPr lang="en-US" altLang="zh-CN" sz="2000" b="0" kern="100" baseline="0" dirty="0">
                          <a:effectLst/>
                          <a:latin typeface="+mn-lt"/>
                          <a:ea typeface="+mn-ea"/>
                        </a:rPr>
                        <a:t> precision</a:t>
                      </a:r>
                      <a:endParaRPr lang="zh-CN" sz="2000" b="0" kern="100" dirty="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0"/>
                        </a:spcBef>
                        <a:spcAft>
                          <a:spcPts val="0"/>
                        </a:spcAft>
                      </a:pPr>
                      <a:r>
                        <a:rPr lang="en-US" sz="2000" b="0" kern="100" dirty="0">
                          <a:effectLst/>
                          <a:latin typeface="+mn-lt"/>
                          <a:ea typeface="+mn-ea"/>
                        </a:rPr>
                        <a:t>ΔG</a:t>
                      </a:r>
                      <a:endParaRPr lang="zh-CN" sz="2000" b="0" kern="100" dirty="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0"/>
                        </a:spcBef>
                        <a:spcAft>
                          <a:spcPts val="0"/>
                        </a:spcAft>
                      </a:pPr>
                      <a:r>
                        <a:rPr lang="en-US" sz="2000" b="0" kern="100" dirty="0">
                          <a:effectLst/>
                          <a:latin typeface="+mn-lt"/>
                          <a:ea typeface="+mn-ea"/>
                        </a:rPr>
                        <a:t>T/m</a:t>
                      </a:r>
                      <a:endParaRPr lang="zh-CN" sz="2000" b="0" kern="100" dirty="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0"/>
                        </a:spcBef>
                        <a:spcAft>
                          <a:spcPts val="0"/>
                        </a:spcAft>
                      </a:pPr>
                      <a:r>
                        <a:rPr lang="en-US" sz="2000" b="0" kern="100" dirty="0">
                          <a:solidFill>
                            <a:srgbClr val="00B050"/>
                          </a:solidFill>
                          <a:effectLst/>
                          <a:latin typeface="+mn-lt"/>
                          <a:ea typeface="+mn-ea"/>
                        </a:rPr>
                        <a:t>≤0.002</a:t>
                      </a:r>
                      <a:endParaRPr lang="zh-CN" sz="2000" b="0" kern="100" dirty="0">
                        <a:solidFill>
                          <a:srgbClr val="00B050"/>
                        </a:solidFill>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83813">
                <a:tc>
                  <a:txBody>
                    <a:bodyPr/>
                    <a:lstStyle/>
                    <a:p>
                      <a:pPr marL="0" algn="l" defTabSz="914400" rtl="0" eaLnBrk="1" latinLnBrk="0" hangingPunct="1">
                        <a:lnSpc>
                          <a:spcPct val="150000"/>
                        </a:lnSpc>
                        <a:spcBef>
                          <a:spcPts val="0"/>
                        </a:spcBef>
                        <a:spcAft>
                          <a:spcPts val="0"/>
                        </a:spcAft>
                      </a:pPr>
                      <a:r>
                        <a:rPr lang="en-US" altLang="zh-CN" sz="2000" b="0" kern="100" dirty="0">
                          <a:solidFill>
                            <a:schemeClr val="tx1"/>
                          </a:solidFill>
                          <a:effectLst/>
                          <a:latin typeface="+mn-lt"/>
                          <a:ea typeface="+mn-ea"/>
                          <a:cs typeface="+mn-cs"/>
                        </a:rPr>
                        <a:t>Rotating precision</a:t>
                      </a:r>
                      <a:endParaRPr lang="zh-CN" sz="2000" b="0" kern="100" dirty="0">
                        <a:solidFill>
                          <a:schemeClr val="tx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50000"/>
                        </a:lnSpc>
                        <a:spcBef>
                          <a:spcPts val="0"/>
                        </a:spcBef>
                        <a:spcAft>
                          <a:spcPts val="0"/>
                        </a:spcAft>
                      </a:pPr>
                      <a:r>
                        <a:rPr lang="en-US" sz="2000" b="0" kern="100" dirty="0" err="1">
                          <a:solidFill>
                            <a:schemeClr val="tx1"/>
                          </a:solidFill>
                          <a:effectLst/>
                          <a:latin typeface="+mn-lt"/>
                          <a:ea typeface="+mn-ea"/>
                          <a:cs typeface="+mn-cs"/>
                        </a:rPr>
                        <a:t>Δθ</a:t>
                      </a:r>
                      <a:endParaRPr lang="zh-CN" sz="2000" b="0" kern="100" dirty="0">
                        <a:solidFill>
                          <a:schemeClr val="tx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50000"/>
                        </a:lnSpc>
                        <a:spcBef>
                          <a:spcPts val="0"/>
                        </a:spcBef>
                        <a:spcAft>
                          <a:spcPts val="0"/>
                        </a:spcAft>
                      </a:pPr>
                      <a:r>
                        <a:rPr lang="en-US" sz="2000" b="0" kern="100" dirty="0" err="1">
                          <a:solidFill>
                            <a:schemeClr val="tx1"/>
                          </a:solidFill>
                          <a:effectLst/>
                          <a:latin typeface="+mn-lt"/>
                          <a:ea typeface="+mn-ea"/>
                          <a:cs typeface="+mn-cs"/>
                        </a:rPr>
                        <a:t>mrad</a:t>
                      </a:r>
                      <a:endParaRPr lang="zh-CN" sz="2000" b="0" kern="100" dirty="0">
                        <a:solidFill>
                          <a:schemeClr val="tx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50000"/>
                        </a:lnSpc>
                        <a:spcBef>
                          <a:spcPts val="0"/>
                        </a:spcBef>
                        <a:spcAft>
                          <a:spcPts val="0"/>
                        </a:spcAft>
                      </a:pPr>
                      <a:r>
                        <a:rPr lang="en-US" sz="2000" b="0" kern="100" dirty="0">
                          <a:solidFill>
                            <a:schemeClr val="tx1"/>
                          </a:solidFill>
                          <a:effectLst/>
                          <a:latin typeface="+mn-lt"/>
                          <a:ea typeface="+mn-ea"/>
                          <a:cs typeface="+mn-cs"/>
                        </a:rPr>
                        <a:t>≤0.08</a:t>
                      </a:r>
                      <a:endParaRPr lang="zh-CN" sz="2000" b="0" kern="100" dirty="0">
                        <a:solidFill>
                          <a:schemeClr val="tx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83813">
                <a:tc>
                  <a:txBody>
                    <a:bodyPr/>
                    <a:lstStyle/>
                    <a:p>
                      <a:pPr algn="just">
                        <a:lnSpc>
                          <a:spcPct val="150000"/>
                        </a:lnSpc>
                        <a:spcBef>
                          <a:spcPts val="0"/>
                        </a:spcBef>
                        <a:spcAft>
                          <a:spcPts val="0"/>
                        </a:spcAft>
                      </a:pPr>
                      <a:r>
                        <a:rPr lang="en-US" altLang="zh-CN" sz="2000" b="0" kern="100" dirty="0">
                          <a:effectLst/>
                          <a:latin typeface="+mn-lt"/>
                          <a:ea typeface="+mn-ea"/>
                        </a:rPr>
                        <a:t>Good field region</a:t>
                      </a:r>
                      <a:endParaRPr lang="zh-CN" sz="2000" b="0" kern="100" dirty="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0"/>
                        </a:spcBef>
                        <a:spcAft>
                          <a:spcPts val="0"/>
                        </a:spcAft>
                      </a:pPr>
                      <a:r>
                        <a:rPr lang="en-US" altLang="zh-CN" sz="2000" b="0" kern="100" dirty="0">
                          <a:effectLst/>
                          <a:latin typeface="+mn-lt"/>
                          <a:ea typeface="+mn-ea"/>
                        </a:rPr>
                        <a:t>R</a:t>
                      </a:r>
                      <a:r>
                        <a:rPr lang="en-US" altLang="zh-CN" sz="2000" b="0" kern="100" baseline="-25000" dirty="0">
                          <a:effectLst/>
                          <a:latin typeface="+mn-lt"/>
                          <a:ea typeface="+mn-ea"/>
                        </a:rPr>
                        <a:t>GFR</a:t>
                      </a:r>
                      <a:endParaRPr lang="zh-CN" sz="2000" b="0" kern="100" baseline="-25000" dirty="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0"/>
                        </a:spcBef>
                        <a:spcAft>
                          <a:spcPts val="0"/>
                        </a:spcAft>
                      </a:pPr>
                      <a:r>
                        <a:rPr lang="en-US" sz="2000" b="0" kern="100">
                          <a:effectLst/>
                          <a:latin typeface="+mn-lt"/>
                          <a:ea typeface="+mn-ea"/>
                        </a:rPr>
                        <a:t>mm</a:t>
                      </a:r>
                      <a:endParaRPr lang="zh-CN" sz="2000" b="0" kern="10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0"/>
                        </a:spcBef>
                        <a:spcAft>
                          <a:spcPts val="0"/>
                        </a:spcAft>
                      </a:pPr>
                      <a:r>
                        <a:rPr lang="en-US" sz="2000" b="0" kern="100" dirty="0">
                          <a:effectLst/>
                          <a:latin typeface="+mn-lt"/>
                          <a:ea typeface="+mn-ea"/>
                        </a:rPr>
                        <a:t>12</a:t>
                      </a:r>
                      <a:endParaRPr lang="zh-CN" sz="2000" b="0" kern="100" dirty="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83813">
                <a:tc>
                  <a:txBody>
                    <a:bodyPr/>
                    <a:lstStyle/>
                    <a:p>
                      <a:pPr algn="just">
                        <a:lnSpc>
                          <a:spcPct val="150000"/>
                        </a:lnSpc>
                        <a:spcBef>
                          <a:spcPts val="0"/>
                        </a:spcBef>
                        <a:spcAft>
                          <a:spcPts val="0"/>
                        </a:spcAft>
                      </a:pPr>
                      <a:r>
                        <a:rPr lang="en-US" altLang="zh-CN" sz="2000" b="0" kern="100" dirty="0" err="1">
                          <a:effectLst/>
                          <a:latin typeface="+mn-lt"/>
                          <a:ea typeface="+mn-ea"/>
                        </a:rPr>
                        <a:t>Harmonics</a:t>
                      </a:r>
                      <a:r>
                        <a:rPr lang="en-US" sz="2000" b="0" kern="100" dirty="0" err="1">
                          <a:effectLst/>
                          <a:latin typeface="+mn-lt"/>
                          <a:ea typeface="+mn-ea"/>
                        </a:rPr>
                        <a:t>@G</a:t>
                      </a:r>
                      <a:r>
                        <a:rPr lang="en-US" sz="2000" b="0" kern="100" baseline="-25000" dirty="0" err="1">
                          <a:effectLst/>
                          <a:latin typeface="+mn-lt"/>
                          <a:ea typeface="+mn-ea"/>
                        </a:rPr>
                        <a:t>max</a:t>
                      </a:r>
                      <a:endParaRPr lang="zh-CN" sz="2000" b="0" kern="100" dirty="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0"/>
                        </a:spcBef>
                        <a:spcAft>
                          <a:spcPts val="0"/>
                        </a:spcAft>
                      </a:pPr>
                      <a:r>
                        <a:rPr lang="en-US" sz="2000" b="0" kern="100" dirty="0" err="1">
                          <a:effectLst/>
                          <a:latin typeface="+mn-lt"/>
                          <a:ea typeface="+mn-ea"/>
                        </a:rPr>
                        <a:t>B</a:t>
                      </a:r>
                      <a:r>
                        <a:rPr lang="en-US" sz="2000" b="0" kern="100" baseline="-25000" dirty="0" err="1">
                          <a:effectLst/>
                          <a:latin typeface="+mn-lt"/>
                          <a:ea typeface="+mn-ea"/>
                        </a:rPr>
                        <a:t>n</a:t>
                      </a:r>
                      <a:r>
                        <a:rPr lang="en-US" sz="2000" b="0" kern="100" dirty="0">
                          <a:effectLst/>
                          <a:latin typeface="+mn-lt"/>
                          <a:ea typeface="+mn-ea"/>
                        </a:rPr>
                        <a:t>/B</a:t>
                      </a:r>
                      <a:r>
                        <a:rPr lang="en-US" sz="2000" b="0" kern="100" baseline="-25000" dirty="0">
                          <a:effectLst/>
                          <a:latin typeface="+mn-lt"/>
                          <a:ea typeface="+mn-ea"/>
                        </a:rPr>
                        <a:t>2</a:t>
                      </a:r>
                      <a:endParaRPr lang="zh-CN" sz="2000" b="0" kern="100" dirty="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0"/>
                        </a:spcBef>
                        <a:spcAft>
                          <a:spcPts val="0"/>
                        </a:spcAft>
                      </a:pPr>
                      <a:r>
                        <a:rPr lang="en-US" sz="2000" b="0" kern="100" dirty="0">
                          <a:effectLst/>
                          <a:latin typeface="+mn-lt"/>
                          <a:ea typeface="+mn-ea"/>
                        </a:rPr>
                        <a:t>10</a:t>
                      </a:r>
                      <a:r>
                        <a:rPr lang="en-US" sz="2000" b="0" kern="100" baseline="30000" dirty="0">
                          <a:effectLst/>
                          <a:latin typeface="+mn-lt"/>
                          <a:ea typeface="+mn-ea"/>
                        </a:rPr>
                        <a:t>-4</a:t>
                      </a:r>
                      <a:endParaRPr lang="zh-CN" sz="2000" b="0" kern="100" dirty="0">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0"/>
                        </a:spcBef>
                        <a:spcAft>
                          <a:spcPts val="0"/>
                        </a:spcAft>
                      </a:pPr>
                      <a:r>
                        <a:rPr lang="en-US" sz="2000" b="0" kern="100" dirty="0">
                          <a:solidFill>
                            <a:srgbClr val="0000FF"/>
                          </a:solidFill>
                          <a:effectLst/>
                          <a:latin typeface="+mn-lt"/>
                          <a:ea typeface="+mn-ea"/>
                        </a:rPr>
                        <a:t>&lt;5</a:t>
                      </a:r>
                      <a:endParaRPr lang="zh-CN" sz="2000" b="0" kern="100" dirty="0">
                        <a:solidFill>
                          <a:srgbClr val="0000FF"/>
                        </a:solidFill>
                        <a:effectLst/>
                        <a:latin typeface="+mn-lt"/>
                        <a:ea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
        <p:nvSpPr>
          <p:cNvPr id="13" name="内容占位符 2"/>
          <p:cNvSpPr>
            <a:spLocks noGrp="1"/>
          </p:cNvSpPr>
          <p:nvPr>
            <p:ph idx="1"/>
          </p:nvPr>
        </p:nvSpPr>
        <p:spPr>
          <a:xfrm>
            <a:off x="407368" y="953682"/>
            <a:ext cx="11472632" cy="1179174"/>
          </a:xfrm>
        </p:spPr>
        <p:txBody>
          <a:bodyPr>
            <a:normAutofit lnSpcReduction="10000"/>
          </a:bodyPr>
          <a:lstStyle/>
          <a:p>
            <a:r>
              <a:rPr lang="en-US" altLang="zh-CN" b="0" dirty="0"/>
              <a:t>All design parameters are already confirmed</a:t>
            </a:r>
          </a:p>
          <a:p>
            <a:r>
              <a:rPr lang="en-US" altLang="zh-CN" b="0" dirty="0"/>
              <a:t>The prototype is currently undergoing fabrication, with field tuning and measurements scheduled for 2025.</a:t>
            </a:r>
            <a:endParaRPr lang="zh-CN" altLang="en-US" b="0" dirty="0"/>
          </a:p>
        </p:txBody>
      </p:sp>
    </p:spTree>
    <p:extLst>
      <p:ext uri="{BB962C8B-B14F-4D97-AF65-F5344CB8AC3E}">
        <p14:creationId xmlns:p14="http://schemas.microsoft.com/office/powerpoint/2010/main" val="706512869"/>
      </p:ext>
    </p:extLst>
  </p:cSld>
  <p:clrMapOvr>
    <a:masterClrMapping/>
  </p:clrMapOvr>
  <mc:AlternateContent xmlns:mc="http://schemas.openxmlformats.org/markup-compatibility/2006" xmlns:p14="http://schemas.microsoft.com/office/powerpoint/2010/main">
    <mc:Choice Requires="p14">
      <p:transition spd="slow" p14:dur="2000" advTm="8027"/>
    </mc:Choice>
    <mc:Fallback xmlns="">
      <p:transition spd="slow" advTm="8027"/>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071E823-F717-4A24-8497-F07205410AE5}"/>
              </a:ext>
            </a:extLst>
          </p:cNvPr>
          <p:cNvSpPr>
            <a:spLocks noGrp="1"/>
          </p:cNvSpPr>
          <p:nvPr>
            <p:ph type="sldNum" sz="quarter" idx="12"/>
          </p:nvPr>
        </p:nvSpPr>
        <p:spPr/>
        <p:txBody>
          <a:bodyPr>
            <a:normAutofit lnSpcReduction="10000"/>
          </a:bodyPr>
          <a:lstStyle/>
          <a:p>
            <a:fld id="{49AE70B2-8BF9-45C0-BB95-33D1B9D3A854}" type="slidenum">
              <a:rPr lang="zh-CN" altLang="en-US" smtClean="0">
                <a:solidFill>
                  <a:prstClr val="black">
                    <a:tint val="75000"/>
                  </a:prstClr>
                </a:solidFill>
              </a:rPr>
              <a:pPr/>
              <a:t>17</a:t>
            </a:fld>
            <a:endParaRPr lang="zh-CN" altLang="en-US">
              <a:solidFill>
                <a:prstClr val="black">
                  <a:tint val="75000"/>
                </a:prstClr>
              </a:solidFill>
            </a:endParaRPr>
          </a:p>
        </p:txBody>
      </p:sp>
      <p:sp>
        <p:nvSpPr>
          <p:cNvPr id="9" name="文本框 8"/>
          <p:cNvSpPr txBox="1"/>
          <p:nvPr/>
        </p:nvSpPr>
        <p:spPr>
          <a:xfrm>
            <a:off x="365516" y="5494707"/>
            <a:ext cx="11366750" cy="1015663"/>
          </a:xfrm>
          <a:prstGeom prst="rect">
            <a:avLst/>
          </a:prstGeom>
          <a:solidFill>
            <a:schemeClr val="accent4">
              <a:lumMod val="40000"/>
              <a:lumOff val="60000"/>
            </a:schemeClr>
          </a:solidFill>
          <a:ln>
            <a:solidFill>
              <a:schemeClr val="tx1"/>
            </a:solidFill>
          </a:ln>
        </p:spPr>
        <p:txBody>
          <a:bodyPr wrap="square" rtlCol="0">
            <a:spAutoFit/>
          </a:bodyPr>
          <a:lstStyle/>
          <a:p>
            <a:pPr marL="285750" indent="-285750">
              <a:buFont typeface="Arial" panose="020B0604020202020204" pitchFamily="34" charset="0"/>
              <a:buChar char="•"/>
            </a:pPr>
            <a:r>
              <a:rPr lang="en-US" altLang="zh-CN" sz="2000" dirty="0">
                <a:latin typeface="Times New Roman" panose="02020603050405020304" pitchFamily="18" charset="0"/>
                <a:cs typeface="Times New Roman" panose="02020603050405020304" pitchFamily="18" charset="0"/>
              </a:rPr>
              <a:t>Mid-T baking applied to 1.3GHz/650MHz  cavities, resulting in High Q SRF cavity that </a:t>
            </a:r>
            <a:r>
              <a:rPr lang="en-US" altLang="zh-CN" sz="2000" dirty="0">
                <a:solidFill>
                  <a:srgbClr val="C00000"/>
                </a:solidFill>
                <a:latin typeface="Times New Roman" panose="02020603050405020304" pitchFamily="18" charset="0"/>
                <a:cs typeface="Times New Roman" panose="02020603050405020304" pitchFamily="18" charset="0"/>
              </a:rPr>
              <a:t>meets the CEPC specification</a:t>
            </a:r>
            <a:r>
              <a:rPr lang="en-US" altLang="zh-CN" sz="2000" dirty="0">
                <a:latin typeface="Times New Roman" panose="02020603050405020304" pitchFamily="18" charset="0"/>
                <a:cs typeface="Times New Roman" panose="02020603050405020304" pitchFamily="18" charset="0"/>
              </a:rPr>
              <a:t>;</a:t>
            </a:r>
          </a:p>
          <a:p>
            <a:pPr marL="285750" indent="-285750">
              <a:buFont typeface="Arial" panose="020B0604020202020204" pitchFamily="34" charset="0"/>
              <a:buChar char="•"/>
            </a:pPr>
            <a:r>
              <a:rPr lang="en-US" altLang="zh-CN" sz="2000" dirty="0">
                <a:latin typeface="Times New Roman" panose="02020603050405020304" pitchFamily="18" charset="0"/>
                <a:cs typeface="Times New Roman" panose="02020603050405020304" pitchFamily="18" charset="0"/>
              </a:rPr>
              <a:t>Completed SRF modules for both 1.3GHz and 650MHz cavities were assembled;</a:t>
            </a:r>
          </a:p>
        </p:txBody>
      </p:sp>
      <p:sp>
        <p:nvSpPr>
          <p:cNvPr id="11" name="标题 2">
            <a:extLst>
              <a:ext uri="{FF2B5EF4-FFF2-40B4-BE49-F238E27FC236}">
                <a16:creationId xmlns:a16="http://schemas.microsoft.com/office/drawing/2014/main" id="{46FF5AB5-3CAE-4D6E-88DB-B4F86FBA36F3}"/>
              </a:ext>
            </a:extLst>
          </p:cNvPr>
          <p:cNvSpPr>
            <a:spLocks noGrp="1"/>
          </p:cNvSpPr>
          <p:nvPr>
            <p:ph type="title"/>
          </p:nvPr>
        </p:nvSpPr>
        <p:spPr>
          <a:xfrm>
            <a:off x="1107500" y="92058"/>
            <a:ext cx="10510125" cy="659643"/>
          </a:xfrm>
        </p:spPr>
        <p:txBody>
          <a:bodyPr>
            <a:normAutofit fontScale="90000"/>
          </a:bodyPr>
          <a:lstStyle/>
          <a:p>
            <a:r>
              <a:rPr lang="en-US" altLang="zh-CN" dirty="0">
                <a:latin typeface="Franklin Gothic Medium" panose="020B0603020102020204" pitchFamily="34" charset="0"/>
              </a:rPr>
              <a:t>Mid-temp baking SRF cavity test results</a:t>
            </a:r>
            <a:endParaRPr lang="zh-CN" altLang="en-US" dirty="0">
              <a:latin typeface="Franklin Gothic Medium" panose="020B0603020102020204" pitchFamily="34" charset="0"/>
            </a:endParaRPr>
          </a:p>
        </p:txBody>
      </p:sp>
      <p:pic>
        <p:nvPicPr>
          <p:cNvPr id="8" name="图片 10"/>
          <p:cNvPicPr>
            <a:picLocks noChangeAspect="1"/>
          </p:cNvPicPr>
          <p:nvPr/>
        </p:nvPicPr>
        <p:blipFill rotWithShape="1">
          <a:blip r:embed="rId2" cstate="print">
            <a:extLst>
              <a:ext uri="{28A0092B-C50C-407E-A947-70E740481C1C}">
                <a14:useLocalDpi xmlns:a14="http://schemas.microsoft.com/office/drawing/2010/main" val="0"/>
              </a:ext>
            </a:extLst>
          </a:blip>
          <a:srcRect t="4307" r="7900" b="24291"/>
          <a:stretch>
            <a:fillRect/>
          </a:stretch>
        </p:blipFill>
        <p:spPr>
          <a:xfrm>
            <a:off x="6268776" y="1725384"/>
            <a:ext cx="5161223" cy="2928423"/>
          </a:xfrm>
          <a:prstGeom prst="rect">
            <a:avLst/>
          </a:prstGeom>
        </p:spPr>
      </p:pic>
      <p:pic>
        <p:nvPicPr>
          <p:cNvPr id="12" name="图片 5"/>
          <p:cNvPicPr>
            <a:picLocks noChangeAspect="1"/>
          </p:cNvPicPr>
          <p:nvPr/>
        </p:nvPicPr>
        <p:blipFill rotWithShape="1">
          <a:blip r:embed="rId3" cstate="print">
            <a:extLst>
              <a:ext uri="{28A0092B-C50C-407E-A947-70E740481C1C}">
                <a14:useLocalDpi xmlns:a14="http://schemas.microsoft.com/office/drawing/2010/main" val="0"/>
              </a:ext>
            </a:extLst>
          </a:blip>
          <a:srcRect l="5790" t="6951" r="11417" b="4850"/>
          <a:stretch>
            <a:fillRect/>
          </a:stretch>
        </p:blipFill>
        <p:spPr>
          <a:xfrm>
            <a:off x="704536" y="1589678"/>
            <a:ext cx="4934952" cy="3618631"/>
          </a:xfrm>
          <a:prstGeom prst="rect">
            <a:avLst/>
          </a:prstGeom>
        </p:spPr>
      </p:pic>
      <p:sp>
        <p:nvSpPr>
          <p:cNvPr id="13" name="文本框 10"/>
          <p:cNvSpPr txBox="1"/>
          <p:nvPr/>
        </p:nvSpPr>
        <p:spPr>
          <a:xfrm>
            <a:off x="2107723" y="1100404"/>
            <a:ext cx="2555141" cy="338445"/>
          </a:xfrm>
          <a:prstGeom prst="rect">
            <a:avLst/>
          </a:prstGeom>
          <a:solidFill>
            <a:schemeClr val="bg1"/>
          </a:solidFill>
        </p:spPr>
        <p:txBody>
          <a:bodyPr wrap="square" lIns="91332" tIns="45666" rIns="91332" bIns="45666" rtlCol="0">
            <a:spAutoFit/>
          </a:bodyPr>
          <a:lstStyle/>
          <a:p>
            <a:pPr marL="0" marR="0" lvl="0" indent="0" algn="l" defTabSz="913130"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srgbClr val="C00000"/>
                </a:solidFill>
                <a:effectLst/>
                <a:uLnTx/>
                <a:uFillTx/>
                <a:latin typeface="Arial" panose="020B0604020202020204" pitchFamily="34" charset="0"/>
                <a:ea typeface="等线" panose="02010600030101010101" pitchFamily="2" charset="-122"/>
                <a:cs typeface="Arial" panose="020B0604020202020204" pitchFamily="34" charset="0"/>
              </a:rPr>
              <a:t>1.3GHz 9-cell cavity</a:t>
            </a:r>
            <a:r>
              <a:rPr kumimoji="0" lang="en-US" altLang="zh-CN" sz="1600" b="1" i="0" u="none" strike="noStrike" kern="1200" cap="none" spc="0" normalizeH="0" noProof="0" dirty="0">
                <a:ln>
                  <a:noFill/>
                </a:ln>
                <a:solidFill>
                  <a:srgbClr val="C00000"/>
                </a:solidFill>
                <a:effectLst/>
                <a:uLnTx/>
                <a:uFillTx/>
                <a:latin typeface="Arial" panose="020B0604020202020204" pitchFamily="34" charset="0"/>
                <a:ea typeface="等线" panose="02010600030101010101" pitchFamily="2" charset="-122"/>
                <a:cs typeface="Arial" panose="020B0604020202020204" pitchFamily="34" charset="0"/>
              </a:rPr>
              <a:t> VT</a:t>
            </a:r>
            <a:endParaRPr kumimoji="0" lang="en-US" altLang="zh-CN" sz="1600" b="1" i="0" u="none" strike="noStrike" kern="1200" cap="none" spc="0" normalizeH="0" baseline="0" noProof="0" dirty="0">
              <a:ln>
                <a:noFill/>
              </a:ln>
              <a:solidFill>
                <a:srgbClr val="C00000"/>
              </a:solidFill>
              <a:effectLst/>
              <a:uLnTx/>
              <a:uFillTx/>
              <a:latin typeface="Arial" panose="020B0604020202020204" pitchFamily="34" charset="0"/>
              <a:ea typeface="等线" panose="02010600030101010101" pitchFamily="2" charset="-122"/>
              <a:cs typeface="Arial" panose="020B0604020202020204" pitchFamily="34" charset="0"/>
            </a:endParaRPr>
          </a:p>
        </p:txBody>
      </p:sp>
      <p:sp>
        <p:nvSpPr>
          <p:cNvPr id="14" name="文本框 10"/>
          <p:cNvSpPr txBox="1"/>
          <p:nvPr/>
        </p:nvSpPr>
        <p:spPr>
          <a:xfrm>
            <a:off x="7661019" y="1135712"/>
            <a:ext cx="2592288" cy="338445"/>
          </a:xfrm>
          <a:prstGeom prst="rect">
            <a:avLst/>
          </a:prstGeom>
          <a:solidFill>
            <a:schemeClr val="bg1"/>
          </a:solidFill>
        </p:spPr>
        <p:txBody>
          <a:bodyPr wrap="square" lIns="91332" tIns="45666" rIns="91332" bIns="45666" rtlCol="0">
            <a:spAutoFit/>
          </a:bodyPr>
          <a:lstStyle/>
          <a:p>
            <a:pPr marL="0" marR="0" lvl="0" indent="0" algn="l" defTabSz="913130"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srgbClr val="C00000"/>
                </a:solidFill>
                <a:effectLst/>
                <a:uLnTx/>
                <a:uFillTx/>
                <a:latin typeface="Arial" panose="020B0604020202020204" pitchFamily="34" charset="0"/>
                <a:ea typeface="等线" panose="02010600030101010101" pitchFamily="2" charset="-122"/>
                <a:cs typeface="Arial" panose="020B0604020202020204" pitchFamily="34" charset="0"/>
              </a:rPr>
              <a:t>650 MHz 1-cell cavity VT</a:t>
            </a:r>
          </a:p>
        </p:txBody>
      </p:sp>
    </p:spTree>
    <p:extLst>
      <p:ext uri="{BB962C8B-B14F-4D97-AF65-F5344CB8AC3E}">
        <p14:creationId xmlns:p14="http://schemas.microsoft.com/office/powerpoint/2010/main" val="3010125430"/>
      </p:ext>
    </p:extLst>
  </p:cSld>
  <p:clrMapOvr>
    <a:masterClrMapping/>
  </p:clrMapOvr>
  <mc:AlternateContent xmlns:mc="http://schemas.openxmlformats.org/markup-compatibility/2006" xmlns:p14="http://schemas.microsoft.com/office/powerpoint/2010/main">
    <mc:Choice Requires="p14">
      <p:transition spd="slow" p14:dur="2000" advTm="187"/>
    </mc:Choice>
    <mc:Fallback xmlns="">
      <p:transition spd="slow" advTm="187"/>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46FF5AB5-3CAE-4D6E-88DB-B4F86FBA36F3}"/>
              </a:ext>
            </a:extLst>
          </p:cNvPr>
          <p:cNvSpPr>
            <a:spLocks noGrp="1"/>
          </p:cNvSpPr>
          <p:nvPr>
            <p:ph type="title"/>
          </p:nvPr>
        </p:nvSpPr>
        <p:spPr/>
        <p:txBody>
          <a:bodyPr>
            <a:normAutofit fontScale="90000"/>
          </a:bodyPr>
          <a:lstStyle/>
          <a:p>
            <a:r>
              <a:rPr lang="en-US" altLang="zh-CN" dirty="0">
                <a:latin typeface="Franklin Gothic Medium" panose="020B0603020102020204" pitchFamily="34" charset="0"/>
              </a:rPr>
              <a:t>SRF </a:t>
            </a:r>
            <a:r>
              <a:rPr lang="en-US" altLang="zh-CN" dirty="0" err="1">
                <a:latin typeface="Franklin Gothic Medium" panose="020B0603020102020204" pitchFamily="34" charset="0"/>
              </a:rPr>
              <a:t>cryo</a:t>
            </a:r>
            <a:r>
              <a:rPr lang="en-US" altLang="zh-CN" dirty="0">
                <a:latin typeface="Franklin Gothic Medium" panose="020B0603020102020204" pitchFamily="34" charset="0"/>
              </a:rPr>
              <a:t>-module horizontal test results</a:t>
            </a:r>
            <a:endParaRPr lang="zh-CN" altLang="en-US" dirty="0">
              <a:latin typeface="Franklin Gothic Medium" panose="020B0603020102020204" pitchFamily="34" charset="0"/>
            </a:endParaRPr>
          </a:p>
        </p:txBody>
      </p:sp>
      <p:sp>
        <p:nvSpPr>
          <p:cNvPr id="2" name="灯片编号占位符 1">
            <a:extLst>
              <a:ext uri="{FF2B5EF4-FFF2-40B4-BE49-F238E27FC236}">
                <a16:creationId xmlns:a16="http://schemas.microsoft.com/office/drawing/2014/main" id="{7071E823-F717-4A24-8497-F07205410AE5}"/>
              </a:ext>
            </a:extLst>
          </p:cNvPr>
          <p:cNvSpPr>
            <a:spLocks noGrp="1"/>
          </p:cNvSpPr>
          <p:nvPr>
            <p:ph type="sldNum" sz="quarter" idx="12"/>
          </p:nvPr>
        </p:nvSpPr>
        <p:spPr/>
        <p:txBody>
          <a:bodyPr>
            <a:normAutofit lnSpcReduction="10000"/>
          </a:bodyPr>
          <a:lstStyle/>
          <a:p>
            <a:fld id="{49AE70B2-8BF9-45C0-BB95-33D1B9D3A854}" type="slidenum">
              <a:rPr lang="zh-CN" altLang="en-US" smtClean="0">
                <a:solidFill>
                  <a:prstClr val="black">
                    <a:tint val="75000"/>
                  </a:prstClr>
                </a:solidFill>
              </a:rPr>
              <a:pPr/>
              <a:t>18</a:t>
            </a:fld>
            <a:endParaRPr lang="zh-CN" altLang="en-US">
              <a:solidFill>
                <a:prstClr val="black">
                  <a:tint val="75000"/>
                </a:prstClr>
              </a:solidFill>
            </a:endParaRPr>
          </a:p>
        </p:txBody>
      </p:sp>
      <p:pic>
        <p:nvPicPr>
          <p:cNvPr id="11"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65743" y="1078637"/>
            <a:ext cx="3619146" cy="2714360"/>
          </a:xfrm>
          <a:prstGeom prst="rect">
            <a:avLst/>
          </a:prstGeom>
        </p:spPr>
      </p:pic>
      <p:sp>
        <p:nvSpPr>
          <p:cNvPr id="12" name="内容占位符 2"/>
          <p:cNvSpPr txBox="1">
            <a:spLocks/>
          </p:cNvSpPr>
          <p:nvPr/>
        </p:nvSpPr>
        <p:spPr>
          <a:xfrm>
            <a:off x="1027375" y="1061802"/>
            <a:ext cx="6159475" cy="1280164"/>
          </a:xfrm>
          <a:prstGeom prst="rect">
            <a:avLst/>
          </a:prstGeom>
          <a:solidFill>
            <a:srgbClr val="F79646">
              <a:lumMod val="40000"/>
              <a:lumOff val="60000"/>
            </a:srgbClr>
          </a:solidFill>
          <a:ln>
            <a:solidFill>
              <a:sysClr val="windowText" lastClr="000000"/>
            </a:solidFill>
          </a:ln>
        </p:spPr>
        <p:txBody>
          <a:bodyPr vert="horz" wrap="square" lIns="91440" tIns="0" rIns="91440" bIns="0" rtlCol="0">
            <a:normAutofit fontScale="77500" lnSpcReduction="20000"/>
          </a:bodyPr>
          <a:lstStyle>
            <a:lvl1pPr marL="257175" indent="-257175" algn="l" defTabSz="685800" rtl="0" eaLnBrk="1" latinLnBrk="0" hangingPunct="1">
              <a:lnSpc>
                <a:spcPct val="110000"/>
              </a:lnSpc>
              <a:spcBef>
                <a:spcPts val="0"/>
              </a:spcBef>
              <a:spcAft>
                <a:spcPts val="750"/>
              </a:spcAft>
              <a:buClr>
                <a:srgbClr val="FFC000"/>
              </a:buClr>
              <a:buSzPct val="80000"/>
              <a:buFont typeface="Wingdings" panose="05000000000000000000" pitchFamily="2" charset="2"/>
              <a:buChar char="n"/>
              <a:defRPr sz="2100" b="0" kern="1200" baseline="0">
                <a:solidFill>
                  <a:schemeClr val="tx1"/>
                </a:solidFill>
                <a:latin typeface="Arial" panose="020B0604020202020204" pitchFamily="34" charset="0"/>
                <a:ea typeface="微软雅黑" panose="020B0503020204020204" charset="-122"/>
                <a:cs typeface="+mn-cs"/>
              </a:defRPr>
            </a:lvl1pPr>
            <a:lvl2pPr marL="557530" indent="-214630" algn="l" defTabSz="685800" rtl="0" eaLnBrk="1" latinLnBrk="0" hangingPunct="1">
              <a:spcBef>
                <a:spcPct val="20000"/>
              </a:spcBef>
              <a:buFont typeface="Arial" panose="020B0604020202020204" pitchFamily="34" charset="0"/>
              <a:buChar char="–"/>
              <a:defRPr sz="1800" kern="1200" baseline="0">
                <a:solidFill>
                  <a:schemeClr val="tx1"/>
                </a:solidFill>
                <a:latin typeface="Arial" panose="020B0604020202020204" pitchFamily="34" charset="0"/>
                <a:ea typeface="微软雅黑" panose="020B0503020204020204" charset="-122"/>
                <a:cs typeface="+mn-cs"/>
              </a:defRPr>
            </a:lvl2pPr>
            <a:lvl3pPr marL="857250" indent="-171450" algn="l" defTabSz="685800" rtl="0" eaLnBrk="1" latinLnBrk="0" hangingPunct="1">
              <a:spcBef>
                <a:spcPct val="20000"/>
              </a:spcBef>
              <a:buFont typeface="Arial" panose="020B0604020202020204" pitchFamily="34" charset="0"/>
              <a:buChar char="•"/>
              <a:defRPr sz="1800" kern="1200" baseline="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baseline="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baseline="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215900" marR="0" lvl="0" indent="-215900" algn="just" defTabSz="685800" rtl="0" eaLnBrk="0" fontAlgn="auto" latinLnBrk="0" hangingPunct="0">
              <a:lnSpc>
                <a:spcPct val="120000"/>
              </a:lnSpc>
              <a:spcBef>
                <a:spcPts val="300"/>
              </a:spcBef>
              <a:spcAft>
                <a:spcPts val="0"/>
              </a:spcAft>
              <a:buClr>
                <a:srgbClr val="FFC000"/>
              </a:buClr>
              <a:buSzPct val="80000"/>
              <a:buFont typeface="Wingdings" panose="05000000000000000000" pitchFamily="2" charset="2"/>
              <a:buChar char="n"/>
              <a:tabLst/>
              <a:defRPr/>
            </a:pPr>
            <a:r>
              <a:rPr kumimoji="0" lang="en-US" altLang="zh-CN" sz="2100" b="0" i="0" u="none" strike="noStrike" kern="1200" cap="none" spc="0" normalizeH="0" baseline="0" noProof="0" dirty="0">
                <a:ln>
                  <a:noFill/>
                </a:ln>
                <a:solidFill>
                  <a:sysClr val="windowText" lastClr="000000"/>
                </a:solidFill>
                <a:effectLst/>
                <a:uLnTx/>
                <a:uFillTx/>
                <a:latin typeface="Franklin Gothic Book" panose="020B0503020102020204" pitchFamily="34" charset="0"/>
                <a:cs typeface="Calibri" panose="020F0502020204030204" pitchFamily="34" charset="0"/>
              </a:rPr>
              <a:t>650 MHz test cryomodules including cavities, couplers, HOM absorbers, tuners..., was built and tested OK</a:t>
            </a:r>
          </a:p>
          <a:p>
            <a:pPr marL="215900" marR="0" lvl="0" indent="-215900" algn="just" defTabSz="685800" rtl="0" eaLnBrk="0" fontAlgn="auto" latinLnBrk="0" hangingPunct="0">
              <a:lnSpc>
                <a:spcPct val="120000"/>
              </a:lnSpc>
              <a:spcBef>
                <a:spcPts val="300"/>
              </a:spcBef>
              <a:spcAft>
                <a:spcPts val="0"/>
              </a:spcAft>
              <a:buClr>
                <a:srgbClr val="FFC000"/>
              </a:buClr>
              <a:buSzPct val="80000"/>
              <a:buFont typeface="Wingdings" panose="05000000000000000000" pitchFamily="2" charset="2"/>
              <a:buChar char="n"/>
              <a:tabLst/>
              <a:defRPr/>
            </a:pPr>
            <a:r>
              <a:rPr kumimoji="0" lang="en-US" altLang="zh-CN" sz="2100" b="0" i="0" u="none" strike="noStrike" kern="1200" cap="none" spc="0" normalizeH="0" baseline="0" noProof="0" dirty="0">
                <a:ln>
                  <a:noFill/>
                </a:ln>
                <a:solidFill>
                  <a:sysClr val="windowText" lastClr="000000"/>
                </a:solidFill>
                <a:effectLst/>
                <a:uLnTx/>
                <a:uFillTx/>
                <a:latin typeface="Franklin Gothic Book" panose="020B0503020102020204" pitchFamily="34" charset="0"/>
                <a:cs typeface="Calibri" panose="020F0502020204030204" pitchFamily="34" charset="0"/>
              </a:rPr>
              <a:t>A full eight 1.3 GHz 9-cell cavities with input couplers, tuners, SC magnet, BPM, cryostat, module cart, feed/end-cap, volve-box … was built and tested OK</a:t>
            </a:r>
            <a:endParaRPr kumimoji="0" lang="en-US" altLang="zh-CN" sz="1800" b="0" i="0" u="none" strike="noStrike" kern="1200" cap="none" spc="0" normalizeH="0" baseline="0" noProof="0" dirty="0">
              <a:ln>
                <a:noFill/>
              </a:ln>
              <a:solidFill>
                <a:sysClr val="windowText" lastClr="000000"/>
              </a:solidFill>
              <a:effectLst/>
              <a:uLnTx/>
              <a:uFillTx/>
              <a:latin typeface="Franklin Gothic Book" panose="020B0503020102020204" pitchFamily="34" charset="0"/>
              <a:cs typeface="Times New Roman" panose="02020603050405020304" pitchFamily="18" charset="0"/>
            </a:endParaRPr>
          </a:p>
        </p:txBody>
      </p:sp>
      <p:graphicFrame>
        <p:nvGraphicFramePr>
          <p:cNvPr id="13" name="内容占位符 4"/>
          <p:cNvGraphicFramePr/>
          <p:nvPr/>
        </p:nvGraphicFramePr>
        <p:xfrm>
          <a:off x="1014022" y="2435817"/>
          <a:ext cx="6172829" cy="1340345"/>
        </p:xfrm>
        <a:graphic>
          <a:graphicData uri="http://schemas.openxmlformats.org/drawingml/2006/table">
            <a:tbl>
              <a:tblPr firstRow="1" firstCol="1" bandRow="1"/>
              <a:tblGrid>
                <a:gridCol w="1370929">
                  <a:extLst>
                    <a:ext uri="{9D8B030D-6E8A-4147-A177-3AD203B41FA5}">
                      <a16:colId xmlns:a16="http://schemas.microsoft.com/office/drawing/2014/main" val="20000"/>
                    </a:ext>
                  </a:extLst>
                </a:gridCol>
                <a:gridCol w="1082753">
                  <a:extLst>
                    <a:ext uri="{9D8B030D-6E8A-4147-A177-3AD203B41FA5}">
                      <a16:colId xmlns:a16="http://schemas.microsoft.com/office/drawing/2014/main" val="20001"/>
                    </a:ext>
                  </a:extLst>
                </a:gridCol>
                <a:gridCol w="1340563">
                  <a:extLst>
                    <a:ext uri="{9D8B030D-6E8A-4147-A177-3AD203B41FA5}">
                      <a16:colId xmlns:a16="http://schemas.microsoft.com/office/drawing/2014/main" val="20002"/>
                    </a:ext>
                  </a:extLst>
                </a:gridCol>
                <a:gridCol w="1167504">
                  <a:extLst>
                    <a:ext uri="{9D8B030D-6E8A-4147-A177-3AD203B41FA5}">
                      <a16:colId xmlns:a16="http://schemas.microsoft.com/office/drawing/2014/main" val="20003"/>
                    </a:ext>
                  </a:extLst>
                </a:gridCol>
                <a:gridCol w="1211080">
                  <a:extLst>
                    <a:ext uri="{9D8B030D-6E8A-4147-A177-3AD203B41FA5}">
                      <a16:colId xmlns:a16="http://schemas.microsoft.com/office/drawing/2014/main" val="20004"/>
                    </a:ext>
                  </a:extLst>
                </a:gridCol>
              </a:tblGrid>
              <a:tr h="365179">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0" algn="l">
                        <a:spcAft>
                          <a:spcPts val="0"/>
                        </a:spcAft>
                      </a:pPr>
                      <a:r>
                        <a:rPr lang="en-US" altLang="zh-CN" sz="1400" b="1" kern="100" dirty="0">
                          <a:effectLst/>
                          <a:latin typeface="Arial" panose="020B0604020202020204" pitchFamily="34" charset="0"/>
                          <a:ea typeface="微软雅黑" panose="020B0503020204020204" charset="-122"/>
                          <a:cs typeface="Arial" panose="020B0604020202020204" pitchFamily="34" charset="0"/>
                        </a:rPr>
                        <a:t>Parameters</a:t>
                      </a:r>
                      <a:endParaRPr lang="zh-CN" sz="1400" b="1" kern="100" dirty="0">
                        <a:effectLst/>
                        <a:latin typeface="Arial" panose="020B0604020202020204" pitchFamily="34" charset="0"/>
                        <a:ea typeface="微软雅黑" panose="020B050302020402020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0" algn="ctr">
                        <a:spcAft>
                          <a:spcPts val="0"/>
                        </a:spcAft>
                      </a:pPr>
                      <a:r>
                        <a:rPr lang="en-US" altLang="zh-CN" sz="1400" b="1" kern="100" dirty="0">
                          <a:effectLst/>
                          <a:latin typeface="Arial" panose="020B0604020202020204" pitchFamily="34" charset="0"/>
                          <a:ea typeface="微软雅黑" panose="020B0503020204020204" charset="-122"/>
                          <a:cs typeface="Arial" panose="020B0604020202020204" pitchFamily="34" charset="0"/>
                        </a:rPr>
                        <a:t>Horizontal test results</a:t>
                      </a: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BB59">
                        <a:lumMod val="20000"/>
                        <a:lumOff val="8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0" algn="ctr">
                        <a:spcAft>
                          <a:spcPts val="0"/>
                        </a:spcAft>
                      </a:pPr>
                      <a:r>
                        <a:rPr lang="en-US" altLang="zh-CN" sz="1400" b="1" kern="100" dirty="0">
                          <a:effectLst/>
                          <a:latin typeface="Arial" panose="020B0604020202020204" pitchFamily="34" charset="0"/>
                          <a:ea typeface="微软雅黑" panose="020B0503020204020204" charset="-122"/>
                          <a:cs typeface="Arial" panose="020B0604020202020204" pitchFamily="34" charset="0"/>
                        </a:rPr>
                        <a:t>CEPC Booster</a:t>
                      </a:r>
                    </a:p>
                    <a:p>
                      <a:pPr indent="0" algn="ctr">
                        <a:spcAft>
                          <a:spcPts val="0"/>
                        </a:spcAft>
                      </a:pPr>
                      <a:r>
                        <a:rPr lang="en-US" altLang="zh-CN" sz="1400" b="1" kern="100" dirty="0">
                          <a:effectLst/>
                          <a:latin typeface="Arial" panose="020B0604020202020204" pitchFamily="34" charset="0"/>
                          <a:ea typeface="微软雅黑" panose="020B0503020204020204" charset="-122"/>
                          <a:cs typeface="Arial" panose="020B0604020202020204" pitchFamily="34" charset="0"/>
                        </a:rPr>
                        <a:t>Higgs </a:t>
                      </a:r>
                      <a:endParaRPr lang="zh-CN" sz="1400" b="1" kern="100" dirty="0">
                        <a:effectLst/>
                        <a:latin typeface="Arial" panose="020B0604020202020204" pitchFamily="34" charset="0"/>
                        <a:ea typeface="微软雅黑" panose="020B050302020402020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0504D">
                        <a:lumMod val="20000"/>
                        <a:lumOff val="8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0" algn="ctr">
                        <a:spcAft>
                          <a:spcPts val="0"/>
                        </a:spcAft>
                      </a:pPr>
                      <a:r>
                        <a:rPr lang="en-US" altLang="zh-CN" sz="1400" b="1" kern="100" dirty="0">
                          <a:effectLst/>
                          <a:latin typeface="Arial" panose="020B0604020202020204" pitchFamily="34" charset="0"/>
                          <a:ea typeface="微软雅黑" panose="020B0503020204020204" charset="-122"/>
                          <a:cs typeface="Arial" panose="020B0604020202020204" pitchFamily="34" charset="0"/>
                        </a:rPr>
                        <a:t>LCLS-II,</a:t>
                      </a:r>
                      <a:r>
                        <a:rPr lang="zh-CN" altLang="en-US" sz="1400" b="1" kern="100" dirty="0">
                          <a:effectLst/>
                          <a:latin typeface="Arial" panose="020B0604020202020204" pitchFamily="34" charset="0"/>
                          <a:ea typeface="微软雅黑" panose="020B0503020204020204" charset="-122"/>
                          <a:cs typeface="Arial" panose="020B0604020202020204" pitchFamily="34" charset="0"/>
                        </a:rPr>
                        <a:t> </a:t>
                      </a:r>
                      <a:r>
                        <a:rPr lang="en-US" altLang="zh-CN" sz="1400" b="1" kern="100" dirty="0">
                          <a:effectLst/>
                          <a:latin typeface="Arial" panose="020B0604020202020204" pitchFamily="34" charset="0"/>
                          <a:ea typeface="微软雅黑" panose="020B0503020204020204" charset="-122"/>
                          <a:cs typeface="Arial" panose="020B0604020202020204" pitchFamily="34" charset="0"/>
                        </a:rPr>
                        <a:t>SHINE </a:t>
                      </a: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BACC6">
                        <a:lumMod val="60000"/>
                        <a:lumOff val="40000"/>
                        <a:alpha val="41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0" algn="ctr">
                        <a:spcAft>
                          <a:spcPts val="0"/>
                        </a:spcAft>
                      </a:pPr>
                      <a:r>
                        <a:rPr lang="en-US" altLang="zh-CN" sz="1400" b="1" kern="100" dirty="0">
                          <a:effectLst/>
                          <a:latin typeface="Arial" panose="020B0604020202020204" pitchFamily="34" charset="0"/>
                          <a:ea typeface="微软雅黑" panose="020B0503020204020204" charset="-122"/>
                          <a:cs typeface="Arial" panose="020B0604020202020204" pitchFamily="34" charset="0"/>
                        </a:rPr>
                        <a:t>LCLS-II-HE</a:t>
                      </a: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BACC6">
                        <a:lumMod val="60000"/>
                        <a:lumOff val="40000"/>
                        <a:alpha val="41000"/>
                      </a:srgbClr>
                    </a:solidFill>
                  </a:tcPr>
                </a:tc>
                <a:extLst>
                  <a:ext uri="{0D108BD9-81ED-4DB2-BD59-A6C34878D82A}">
                    <a16:rowId xmlns:a16="http://schemas.microsoft.com/office/drawing/2014/main" val="10000"/>
                  </a:ext>
                </a:extLst>
              </a:tr>
              <a:tr h="365179">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0" algn="l">
                        <a:spcAft>
                          <a:spcPts val="0"/>
                        </a:spcAft>
                      </a:pPr>
                      <a:r>
                        <a:rPr lang="en-US" altLang="zh-CN" sz="1400" b="1" kern="0" dirty="0">
                          <a:solidFill>
                            <a:schemeClr val="tx1"/>
                          </a:solidFill>
                          <a:effectLst/>
                          <a:latin typeface="Arial" panose="020B0604020202020204" pitchFamily="34" charset="0"/>
                          <a:ea typeface="微软雅黑" panose="020B0503020204020204" charset="-122"/>
                          <a:cs typeface="Arial" panose="020B0604020202020204" pitchFamily="34" charset="0"/>
                        </a:rPr>
                        <a:t>Average </a:t>
                      </a:r>
                      <a:r>
                        <a:rPr lang="en-US" altLang="zh-CN" sz="1400" b="1" i="0" kern="0" dirty="0">
                          <a:solidFill>
                            <a:schemeClr val="tx1"/>
                          </a:solidFill>
                          <a:effectLst/>
                          <a:latin typeface="Arial" panose="020B0604020202020204" pitchFamily="34" charset="0"/>
                          <a:ea typeface="微软雅黑" panose="020B0503020204020204" charset="-122"/>
                          <a:cs typeface="Arial" panose="020B0604020202020204" pitchFamily="34" charset="0"/>
                        </a:rPr>
                        <a:t>Q</a:t>
                      </a:r>
                      <a:r>
                        <a:rPr lang="en-US" altLang="zh-CN" sz="1400" b="1" kern="0" baseline="-25000" dirty="0">
                          <a:solidFill>
                            <a:schemeClr val="tx1"/>
                          </a:solidFill>
                          <a:effectLst/>
                          <a:latin typeface="Arial" panose="020B0604020202020204" pitchFamily="34" charset="0"/>
                          <a:ea typeface="微软雅黑" panose="020B0503020204020204" charset="-122"/>
                          <a:cs typeface="Arial" panose="020B0604020202020204" pitchFamily="34" charset="0"/>
                        </a:rPr>
                        <a:t>0 </a:t>
                      </a:r>
                      <a:r>
                        <a:rPr lang="en-US" altLang="zh-CN" sz="1400" b="1" kern="0" baseline="0" dirty="0">
                          <a:solidFill>
                            <a:schemeClr val="tx1"/>
                          </a:solidFill>
                          <a:effectLst/>
                          <a:latin typeface="Arial" panose="020B0604020202020204" pitchFamily="34" charset="0"/>
                          <a:ea typeface="微软雅黑" panose="020B0503020204020204" charset="-122"/>
                          <a:cs typeface="Arial" panose="020B0604020202020204" pitchFamily="34" charset="0"/>
                        </a:rPr>
                        <a:t>@ </a:t>
                      </a:r>
                      <a:r>
                        <a:rPr lang="en-US" altLang="zh-CN" sz="1400" b="1" kern="0" dirty="0">
                          <a:solidFill>
                            <a:schemeClr val="tx1"/>
                          </a:solidFill>
                          <a:effectLst/>
                          <a:latin typeface="Arial" panose="020B0604020202020204" pitchFamily="34" charset="0"/>
                          <a:ea typeface="微软雅黑" panose="020B0503020204020204" charset="-122"/>
                          <a:cs typeface="Arial" panose="020B0604020202020204" pitchFamily="34" charset="0"/>
                        </a:rPr>
                        <a:t>21.8 MV/m</a:t>
                      </a:r>
                      <a:endParaRPr lang="zh-CN" sz="1400" b="1" kern="100" baseline="-25000" dirty="0">
                        <a:solidFill>
                          <a:schemeClr val="tx1"/>
                        </a:solidFill>
                        <a:effectLst/>
                        <a:latin typeface="Arial" panose="020B0604020202020204" pitchFamily="34" charset="0"/>
                        <a:ea typeface="微软雅黑" panose="020B050302020402020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kern="100" dirty="0">
                          <a:solidFill>
                            <a:schemeClr val="tx1"/>
                          </a:solidFill>
                          <a:effectLst/>
                          <a:latin typeface="Arial" panose="020B0604020202020204" pitchFamily="34" charset="0"/>
                          <a:ea typeface="微软雅黑" panose="020B0503020204020204" charset="-122"/>
                          <a:cs typeface="Arial" panose="020B0604020202020204" pitchFamily="34" charset="0"/>
                        </a:rPr>
                        <a:t>3.6×10</a:t>
                      </a:r>
                      <a:r>
                        <a:rPr lang="en-US" altLang="zh-CN" sz="1400" b="1" kern="100" baseline="30000" dirty="0">
                          <a:solidFill>
                            <a:schemeClr val="tx1"/>
                          </a:solidFill>
                          <a:effectLst/>
                          <a:latin typeface="Arial" panose="020B0604020202020204" pitchFamily="34" charset="0"/>
                          <a:ea typeface="微软雅黑" panose="020B0503020204020204" charset="-122"/>
                          <a:cs typeface="Arial" panose="020B0604020202020204" pitchFamily="34" charset="0"/>
                        </a:rPr>
                        <a:t>10</a:t>
                      </a:r>
                      <a:endParaRPr lang="zh-CN" altLang="zh-CN" sz="1400" b="1" kern="100" dirty="0">
                        <a:solidFill>
                          <a:schemeClr val="tx1"/>
                        </a:solidFill>
                        <a:effectLst/>
                        <a:latin typeface="Arial" panose="020B0604020202020204" pitchFamily="34" charset="0"/>
                        <a:ea typeface="微软雅黑" panose="020B050302020402020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BB59">
                        <a:lumMod val="20000"/>
                        <a:lumOff val="80000"/>
                      </a:srgbClr>
                    </a:solid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kern="100" dirty="0">
                          <a:solidFill>
                            <a:schemeClr val="tx1"/>
                          </a:solidFill>
                          <a:effectLst/>
                          <a:latin typeface="Arial" panose="020B0604020202020204" pitchFamily="34" charset="0"/>
                          <a:ea typeface="微软雅黑" panose="020B0503020204020204" charset="-122"/>
                          <a:cs typeface="Arial" panose="020B0604020202020204" pitchFamily="34" charset="0"/>
                        </a:rPr>
                        <a:t>3.0×10</a:t>
                      </a:r>
                      <a:r>
                        <a:rPr lang="en-US" altLang="zh-CN" sz="1400" b="1" kern="100" baseline="30000" dirty="0">
                          <a:solidFill>
                            <a:schemeClr val="tx1"/>
                          </a:solidFill>
                          <a:effectLst/>
                          <a:latin typeface="Arial" panose="020B0604020202020204" pitchFamily="34" charset="0"/>
                          <a:ea typeface="微软雅黑" panose="020B0503020204020204" charset="-122"/>
                          <a:cs typeface="Arial" panose="020B0604020202020204" pitchFamily="34" charset="0"/>
                        </a:rPr>
                        <a:t>10 </a:t>
                      </a:r>
                      <a:r>
                        <a:rPr lang="en-US" altLang="zh-CN" sz="1400" b="1" kern="100" baseline="0" dirty="0">
                          <a:solidFill>
                            <a:schemeClr val="tx1"/>
                          </a:solidFill>
                          <a:effectLst/>
                          <a:latin typeface="Arial" panose="020B0604020202020204" pitchFamily="34" charset="0"/>
                          <a:ea typeface="微软雅黑" panose="020B0503020204020204" charset="-122"/>
                          <a:cs typeface="Arial" panose="020B0604020202020204" pitchFamily="34" charset="0"/>
                        </a:rPr>
                        <a:t>@</a:t>
                      </a:r>
                    </a:p>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kern="100" baseline="0" dirty="0">
                          <a:solidFill>
                            <a:schemeClr val="tx1"/>
                          </a:solidFill>
                          <a:effectLst/>
                          <a:latin typeface="Arial" panose="020B0604020202020204" pitchFamily="34" charset="0"/>
                          <a:ea typeface="微软雅黑" panose="020B0503020204020204" charset="-122"/>
                          <a:cs typeface="Arial" panose="020B0604020202020204" pitchFamily="34" charset="0"/>
                        </a:rPr>
                        <a:t> 21.8 MV/m</a:t>
                      </a:r>
                      <a:endParaRPr lang="zh-CN" altLang="zh-CN" sz="1400" b="1" kern="100" baseline="0" dirty="0">
                        <a:solidFill>
                          <a:schemeClr val="tx1"/>
                        </a:solidFill>
                        <a:effectLst/>
                        <a:latin typeface="Arial" panose="020B0604020202020204" pitchFamily="34" charset="0"/>
                        <a:ea typeface="微软雅黑" panose="020B050302020402020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0504D">
                        <a:lumMod val="20000"/>
                        <a:lumOff val="80000"/>
                      </a:srgbClr>
                    </a:solid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kern="100" dirty="0">
                          <a:solidFill>
                            <a:schemeClr val="tx1"/>
                          </a:solidFill>
                          <a:effectLst/>
                          <a:latin typeface="Arial" panose="020B0604020202020204" pitchFamily="34" charset="0"/>
                          <a:ea typeface="微软雅黑" panose="020B0503020204020204" charset="-122"/>
                          <a:cs typeface="Arial" panose="020B0604020202020204" pitchFamily="34" charset="0"/>
                        </a:rPr>
                        <a:t>2.7×10</a:t>
                      </a:r>
                      <a:r>
                        <a:rPr lang="en-US" altLang="zh-CN" sz="1400" b="1" kern="100" baseline="30000" dirty="0">
                          <a:solidFill>
                            <a:schemeClr val="tx1"/>
                          </a:solidFill>
                          <a:effectLst/>
                          <a:latin typeface="Arial" panose="020B0604020202020204" pitchFamily="34" charset="0"/>
                          <a:ea typeface="微软雅黑" panose="020B0503020204020204" charset="-122"/>
                          <a:cs typeface="Arial" panose="020B0604020202020204" pitchFamily="34" charset="0"/>
                        </a:rPr>
                        <a:t>10 </a:t>
                      </a:r>
                      <a:r>
                        <a:rPr lang="en-US" altLang="zh-CN" sz="1400" b="1" kern="100" baseline="0" dirty="0">
                          <a:solidFill>
                            <a:schemeClr val="tx1"/>
                          </a:solidFill>
                          <a:effectLst/>
                          <a:latin typeface="Arial" panose="020B0604020202020204" pitchFamily="34" charset="0"/>
                          <a:ea typeface="微软雅黑" panose="020B0503020204020204" charset="-122"/>
                          <a:cs typeface="Arial" panose="020B0604020202020204" pitchFamily="34" charset="0"/>
                        </a:rPr>
                        <a:t>@</a:t>
                      </a:r>
                      <a:endParaRPr lang="zh-CN" altLang="zh-CN" sz="1400" b="1" kern="100" baseline="0" dirty="0">
                        <a:solidFill>
                          <a:schemeClr val="tx1"/>
                        </a:solidFill>
                        <a:effectLst/>
                        <a:latin typeface="Arial" panose="020B0604020202020204" pitchFamily="34" charset="0"/>
                        <a:ea typeface="微软雅黑" panose="020B0503020204020204" charset="-122"/>
                        <a:cs typeface="Arial" panose="020B0604020202020204" pitchFamily="34" charset="0"/>
                      </a:endParaRPr>
                    </a:p>
                    <a:p>
                      <a:pPr indent="0" algn="ctr">
                        <a:spcAft>
                          <a:spcPts val="0"/>
                        </a:spcAft>
                      </a:pPr>
                      <a:r>
                        <a:rPr lang="en-US" altLang="zh-CN" sz="1400" b="1" kern="100" dirty="0">
                          <a:solidFill>
                            <a:schemeClr val="tx1"/>
                          </a:solidFill>
                          <a:effectLst/>
                          <a:latin typeface="Arial" panose="020B0604020202020204" pitchFamily="34" charset="0"/>
                          <a:ea typeface="微软雅黑" panose="020B0503020204020204" charset="-122"/>
                          <a:cs typeface="Arial" panose="020B0604020202020204" pitchFamily="34" charset="0"/>
                        </a:rPr>
                        <a:t>16 MV/m</a:t>
                      </a:r>
                      <a:endParaRPr lang="zh-CN" sz="1400" b="1" kern="100" dirty="0">
                        <a:solidFill>
                          <a:schemeClr val="tx1"/>
                        </a:solidFill>
                        <a:effectLst/>
                        <a:latin typeface="Arial" panose="020B0604020202020204" pitchFamily="34" charset="0"/>
                        <a:ea typeface="微软雅黑" panose="020B050302020402020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BACC6">
                        <a:lumMod val="60000"/>
                        <a:lumOff val="40000"/>
                        <a:alpha val="41000"/>
                      </a:srgbClr>
                    </a:solid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0" algn="ctr">
                        <a:spcAft>
                          <a:spcPts val="0"/>
                        </a:spcAft>
                      </a:pPr>
                      <a:r>
                        <a:rPr lang="en-US" altLang="zh-CN" sz="1400" b="1" kern="100" dirty="0">
                          <a:solidFill>
                            <a:schemeClr val="tx1"/>
                          </a:solidFill>
                          <a:effectLst/>
                          <a:latin typeface="Arial" panose="020B0604020202020204" pitchFamily="34" charset="0"/>
                          <a:ea typeface="微软雅黑" panose="020B0503020204020204" charset="-122"/>
                          <a:cs typeface="Arial" panose="020B0604020202020204" pitchFamily="34" charset="0"/>
                        </a:rPr>
                        <a:t>2.7×10</a:t>
                      </a:r>
                      <a:r>
                        <a:rPr lang="en-US" altLang="zh-CN" sz="1400" b="1" kern="100" baseline="30000" dirty="0">
                          <a:solidFill>
                            <a:schemeClr val="tx1"/>
                          </a:solidFill>
                          <a:effectLst/>
                          <a:latin typeface="Arial" panose="020B0604020202020204" pitchFamily="34" charset="0"/>
                          <a:ea typeface="微软雅黑" panose="020B0503020204020204" charset="-122"/>
                          <a:cs typeface="Arial" panose="020B0604020202020204" pitchFamily="34" charset="0"/>
                        </a:rPr>
                        <a:t>10</a:t>
                      </a:r>
                      <a:r>
                        <a:rPr lang="en-US" altLang="zh-CN" sz="1400" b="1" kern="100" dirty="0">
                          <a:solidFill>
                            <a:schemeClr val="tx1"/>
                          </a:solidFill>
                          <a:effectLst/>
                          <a:latin typeface="Arial" panose="020B0604020202020204" pitchFamily="34" charset="0"/>
                          <a:ea typeface="微软雅黑" panose="020B0503020204020204" charset="-122"/>
                          <a:cs typeface="Arial" panose="020B0604020202020204" pitchFamily="34" charset="0"/>
                        </a:rPr>
                        <a:t> @</a:t>
                      </a:r>
                    </a:p>
                    <a:p>
                      <a:pPr indent="0" algn="ctr">
                        <a:spcAft>
                          <a:spcPts val="0"/>
                        </a:spcAft>
                      </a:pPr>
                      <a:r>
                        <a:rPr lang="en-US" altLang="zh-CN" sz="1400" b="1" kern="100" dirty="0">
                          <a:solidFill>
                            <a:schemeClr val="tx1"/>
                          </a:solidFill>
                          <a:effectLst/>
                          <a:latin typeface="Arial" panose="020B0604020202020204" pitchFamily="34" charset="0"/>
                          <a:ea typeface="微软雅黑" panose="020B0503020204020204" charset="-122"/>
                          <a:cs typeface="Arial" panose="020B0604020202020204" pitchFamily="34" charset="0"/>
                        </a:rPr>
                        <a:t>20.8 MV/m</a:t>
                      </a: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BACC6">
                        <a:lumMod val="60000"/>
                        <a:lumOff val="40000"/>
                        <a:alpha val="41000"/>
                      </a:srgbClr>
                    </a:solidFill>
                  </a:tcPr>
                </a:tc>
                <a:extLst>
                  <a:ext uri="{0D108BD9-81ED-4DB2-BD59-A6C34878D82A}">
                    <a16:rowId xmlns:a16="http://schemas.microsoft.com/office/drawing/2014/main" val="10001"/>
                  </a:ext>
                </a:extLst>
              </a:tr>
              <a:tr h="48690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0" algn="just">
                        <a:spcAft>
                          <a:spcPts val="0"/>
                        </a:spcAft>
                      </a:pPr>
                      <a:r>
                        <a:rPr lang="en-US" altLang="zh-CN" sz="1400" b="1" i="0" kern="0" dirty="0">
                          <a:solidFill>
                            <a:schemeClr val="tx1"/>
                          </a:solidFill>
                          <a:effectLst/>
                          <a:latin typeface="Arial" panose="020B0604020202020204" pitchFamily="34" charset="0"/>
                          <a:ea typeface="微软雅黑" panose="020B0503020204020204" charset="-122"/>
                          <a:cs typeface="Arial" panose="020B0604020202020204" pitchFamily="34" charset="0"/>
                        </a:rPr>
                        <a:t>Average CW </a:t>
                      </a:r>
                      <a:r>
                        <a:rPr lang="en-US" altLang="zh-CN" sz="1400" b="1" i="1" kern="0" dirty="0" err="1">
                          <a:solidFill>
                            <a:schemeClr val="tx1"/>
                          </a:solidFill>
                          <a:effectLst/>
                          <a:latin typeface="Arial" panose="020B0604020202020204" pitchFamily="34" charset="0"/>
                          <a:ea typeface="微软雅黑" panose="020B0503020204020204" charset="-122"/>
                          <a:cs typeface="Arial" panose="020B0604020202020204" pitchFamily="34" charset="0"/>
                        </a:rPr>
                        <a:t>E</a:t>
                      </a:r>
                      <a:r>
                        <a:rPr lang="en-US" altLang="zh-CN" sz="1400" b="1" kern="0" baseline="-25000" dirty="0" err="1">
                          <a:solidFill>
                            <a:schemeClr val="tx1"/>
                          </a:solidFill>
                          <a:effectLst/>
                          <a:latin typeface="Arial" panose="020B0604020202020204" pitchFamily="34" charset="0"/>
                          <a:ea typeface="微软雅黑" panose="020B0503020204020204" charset="-122"/>
                          <a:cs typeface="Arial" panose="020B0604020202020204" pitchFamily="34" charset="0"/>
                        </a:rPr>
                        <a:t>acc</a:t>
                      </a:r>
                      <a:r>
                        <a:rPr lang="en-US" altLang="zh-CN" sz="1400" b="1" kern="0" baseline="-25000" dirty="0">
                          <a:solidFill>
                            <a:schemeClr val="tx1"/>
                          </a:solidFill>
                          <a:effectLst/>
                          <a:latin typeface="Arial" panose="020B0604020202020204" pitchFamily="34" charset="0"/>
                          <a:ea typeface="微软雅黑" panose="020B0503020204020204" charset="-122"/>
                          <a:cs typeface="Arial" panose="020B0604020202020204" pitchFamily="34" charset="0"/>
                        </a:rPr>
                        <a:t> </a:t>
                      </a:r>
                      <a:r>
                        <a:rPr lang="en-US" altLang="zh-CN" sz="1400" b="1" kern="0" baseline="0" dirty="0">
                          <a:solidFill>
                            <a:schemeClr val="tx1"/>
                          </a:solidFill>
                          <a:effectLst/>
                          <a:latin typeface="Arial" panose="020B0604020202020204" pitchFamily="34" charset="0"/>
                          <a:ea typeface="微软雅黑" panose="020B0503020204020204" charset="-122"/>
                          <a:cs typeface="Arial" panose="020B0604020202020204" pitchFamily="34" charset="0"/>
                        </a:rPr>
                        <a:t>(</a:t>
                      </a:r>
                      <a:r>
                        <a:rPr lang="en-US" altLang="zh-CN" sz="1400" b="1" kern="0" dirty="0">
                          <a:solidFill>
                            <a:schemeClr val="tx1"/>
                          </a:solidFill>
                          <a:effectLst/>
                          <a:latin typeface="Arial" panose="020B0604020202020204" pitchFamily="34" charset="0"/>
                          <a:ea typeface="微软雅黑" panose="020B0503020204020204" charset="-122"/>
                          <a:cs typeface="Arial" panose="020B0604020202020204" pitchFamily="34" charset="0"/>
                        </a:rPr>
                        <a:t>MV/m)</a:t>
                      </a: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kern="100" dirty="0">
                          <a:solidFill>
                            <a:schemeClr val="tx1"/>
                          </a:solidFill>
                          <a:effectLst/>
                          <a:latin typeface="Arial" panose="020B0604020202020204" pitchFamily="34" charset="0"/>
                          <a:ea typeface="微软雅黑" panose="020B0503020204020204" charset="-122"/>
                          <a:cs typeface="Arial" panose="020B0604020202020204" pitchFamily="34" charset="0"/>
                        </a:rPr>
                        <a:t>23.1</a:t>
                      </a:r>
                      <a:endParaRPr lang="zh-CN" altLang="zh-CN" sz="1400" b="1" kern="100" dirty="0">
                        <a:solidFill>
                          <a:schemeClr val="tx1"/>
                        </a:solidFill>
                        <a:effectLst/>
                        <a:latin typeface="Arial" panose="020B0604020202020204" pitchFamily="34" charset="0"/>
                        <a:ea typeface="微软雅黑" panose="020B050302020402020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BB59">
                        <a:lumMod val="20000"/>
                        <a:lumOff val="80000"/>
                      </a:srgbClr>
                    </a:solidFill>
                  </a:tcPr>
                </a:tc>
                <a:tc vMerge="1">
                  <a:txBody>
                    <a:bodyPr/>
                    <a:lstStyle/>
                    <a:p>
                      <a:endParaRPr lang="zh-CN"/>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lang="zh-CN"/>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79646">
                        <a:lumMod val="40000"/>
                        <a:lumOff val="60000"/>
                      </a:srgbClr>
                    </a:solidFill>
                  </a:tcPr>
                </a:tc>
                <a:tc vMerge="1">
                  <a:txBody>
                    <a:bodyPr/>
                    <a:lstStyle/>
                    <a:p>
                      <a:endParaRPr lang="zh-CN"/>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79646">
                        <a:lumMod val="60000"/>
                        <a:lumOff val="40000"/>
                      </a:srgbClr>
                    </a:solidFill>
                  </a:tcPr>
                </a:tc>
                <a:extLst>
                  <a:ext uri="{0D108BD9-81ED-4DB2-BD59-A6C34878D82A}">
                    <a16:rowId xmlns:a16="http://schemas.microsoft.com/office/drawing/2014/main" val="10002"/>
                  </a:ext>
                </a:extLst>
              </a:tr>
            </a:tbl>
          </a:graphicData>
        </a:graphic>
      </p:graphicFrame>
      <p:pic>
        <p:nvPicPr>
          <p:cNvPr id="14" name="图片 3">
            <a:extLst>
              <a:ext uri="{FF2B5EF4-FFF2-40B4-BE49-F238E27FC236}">
                <a16:creationId xmlns:a16="http://schemas.microsoft.com/office/drawing/2014/main" id="{CC0FA7F7-D4FC-481F-A8CD-5BCEC232196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3691" y="4053172"/>
            <a:ext cx="3322434" cy="2160000"/>
          </a:xfrm>
          <a:prstGeom prst="rect">
            <a:avLst/>
          </a:prstGeom>
        </p:spPr>
      </p:pic>
      <p:pic>
        <p:nvPicPr>
          <p:cNvPr id="15" name="图片 7">
            <a:extLst>
              <a:ext uri="{FF2B5EF4-FFF2-40B4-BE49-F238E27FC236}">
                <a16:creationId xmlns:a16="http://schemas.microsoft.com/office/drawing/2014/main" id="{A3034503-58C6-460B-B15C-3581A4AF6D92}"/>
              </a:ext>
            </a:extLst>
          </p:cNvPr>
          <p:cNvPicPr>
            <a:picLocks noChangeAspect="1"/>
          </p:cNvPicPr>
          <p:nvPr/>
        </p:nvPicPr>
        <p:blipFill rotWithShape="1">
          <a:blip r:embed="rId4" cstate="hq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a:ext>
            </a:extLst>
          </a:blip>
          <a:srcRect b="4682"/>
          <a:stretch/>
        </p:blipFill>
        <p:spPr>
          <a:xfrm>
            <a:off x="4632220" y="4053172"/>
            <a:ext cx="3295976" cy="2160000"/>
          </a:xfrm>
          <a:prstGeom prst="rect">
            <a:avLst/>
          </a:prstGeom>
        </p:spPr>
      </p:pic>
      <p:pic>
        <p:nvPicPr>
          <p:cNvPr id="16" name="图片 15">
            <a:extLst>
              <a:ext uri="{FF2B5EF4-FFF2-40B4-BE49-F238E27FC236}">
                <a16:creationId xmlns:a16="http://schemas.microsoft.com/office/drawing/2014/main" id="{96CCA308-60FC-4222-8BA1-D9825714081D}"/>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8224291" y="4053172"/>
            <a:ext cx="2878877" cy="2160000"/>
          </a:xfrm>
          <a:prstGeom prst="rect">
            <a:avLst/>
          </a:prstGeom>
        </p:spPr>
      </p:pic>
      <p:sp>
        <p:nvSpPr>
          <p:cNvPr id="4" name="矩形 3">
            <a:extLst>
              <a:ext uri="{FF2B5EF4-FFF2-40B4-BE49-F238E27FC236}">
                <a16:creationId xmlns:a16="http://schemas.microsoft.com/office/drawing/2014/main" id="{392266F0-9B0F-4F0D-8DED-DF6F62078D42}"/>
              </a:ext>
            </a:extLst>
          </p:cNvPr>
          <p:cNvSpPr/>
          <p:nvPr/>
        </p:nvSpPr>
        <p:spPr>
          <a:xfrm>
            <a:off x="8344750" y="3556229"/>
            <a:ext cx="1954735" cy="36685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650MHz 2-cell</a:t>
            </a:r>
            <a:endParaRPr lang="zh-CN" altLang="en-US" dirty="0">
              <a:solidFill>
                <a:schemeClr val="tx1"/>
              </a:solidFill>
            </a:endParaRPr>
          </a:p>
        </p:txBody>
      </p:sp>
      <p:sp>
        <p:nvSpPr>
          <p:cNvPr id="17" name="矩形 16">
            <a:extLst>
              <a:ext uri="{FF2B5EF4-FFF2-40B4-BE49-F238E27FC236}">
                <a16:creationId xmlns:a16="http://schemas.microsoft.com/office/drawing/2014/main" id="{38A83BBC-1363-45E5-B61D-93A9494C7B9C}"/>
              </a:ext>
            </a:extLst>
          </p:cNvPr>
          <p:cNvSpPr/>
          <p:nvPr/>
        </p:nvSpPr>
        <p:spPr>
          <a:xfrm>
            <a:off x="8628560" y="6104746"/>
            <a:ext cx="1954735" cy="36685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166MHz QW</a:t>
            </a:r>
            <a:endParaRPr lang="zh-CN" altLang="en-US" dirty="0">
              <a:solidFill>
                <a:schemeClr val="tx1"/>
              </a:solidFill>
            </a:endParaRPr>
          </a:p>
        </p:txBody>
      </p:sp>
      <p:sp>
        <p:nvSpPr>
          <p:cNvPr id="18" name="矩形 17">
            <a:extLst>
              <a:ext uri="{FF2B5EF4-FFF2-40B4-BE49-F238E27FC236}">
                <a16:creationId xmlns:a16="http://schemas.microsoft.com/office/drawing/2014/main" id="{F62CB16F-D348-4F64-9C2A-E3423E258E42}"/>
              </a:ext>
            </a:extLst>
          </p:cNvPr>
          <p:cNvSpPr/>
          <p:nvPr/>
        </p:nvSpPr>
        <p:spPr>
          <a:xfrm>
            <a:off x="5302840" y="6104746"/>
            <a:ext cx="1954735" cy="36685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1.3GHz 9-cell</a:t>
            </a:r>
            <a:endParaRPr lang="zh-CN" altLang="en-US" dirty="0">
              <a:solidFill>
                <a:schemeClr val="tx1"/>
              </a:solidFill>
            </a:endParaRPr>
          </a:p>
        </p:txBody>
      </p:sp>
      <p:sp>
        <p:nvSpPr>
          <p:cNvPr id="19" name="矩形 18">
            <a:extLst>
              <a:ext uri="{FF2B5EF4-FFF2-40B4-BE49-F238E27FC236}">
                <a16:creationId xmlns:a16="http://schemas.microsoft.com/office/drawing/2014/main" id="{09C1878C-39AB-4227-AF72-94656AFCF575}"/>
              </a:ext>
            </a:extLst>
          </p:cNvPr>
          <p:cNvSpPr/>
          <p:nvPr/>
        </p:nvSpPr>
        <p:spPr>
          <a:xfrm>
            <a:off x="1697540" y="6104746"/>
            <a:ext cx="1954735" cy="36685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1.3GHz 9-cell</a:t>
            </a:r>
            <a:endParaRPr lang="zh-CN" altLang="en-US" dirty="0">
              <a:solidFill>
                <a:schemeClr val="tx1"/>
              </a:solidFill>
            </a:endParaRPr>
          </a:p>
        </p:txBody>
      </p:sp>
    </p:spTree>
    <p:extLst>
      <p:ext uri="{BB962C8B-B14F-4D97-AF65-F5344CB8AC3E}">
        <p14:creationId xmlns:p14="http://schemas.microsoft.com/office/powerpoint/2010/main" val="1968411454"/>
      </p:ext>
    </p:extLst>
  </p:cSld>
  <p:clrMapOvr>
    <a:masterClrMapping/>
  </p:clrMapOvr>
  <mc:AlternateContent xmlns:mc="http://schemas.openxmlformats.org/markup-compatibility/2006" xmlns:p14="http://schemas.microsoft.com/office/powerpoint/2010/main">
    <mc:Choice Requires="p14">
      <p:transition spd="slow" p14:dur="2000" advTm="126"/>
    </mc:Choice>
    <mc:Fallback xmlns="">
      <p:transition spd="slow" advTm="126"/>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071E823-F717-4A24-8497-F07205410AE5}"/>
              </a:ext>
            </a:extLst>
          </p:cNvPr>
          <p:cNvSpPr>
            <a:spLocks noGrp="1"/>
          </p:cNvSpPr>
          <p:nvPr>
            <p:ph type="sldNum" sz="quarter" idx="12"/>
          </p:nvPr>
        </p:nvSpPr>
        <p:spPr/>
        <p:txBody>
          <a:bodyPr>
            <a:normAutofit lnSpcReduction="10000"/>
          </a:bodyPr>
          <a:lstStyle/>
          <a:p>
            <a:fld id="{49AE70B2-8BF9-45C0-BB95-33D1B9D3A854}" type="slidenum">
              <a:rPr lang="zh-CN" altLang="en-US" smtClean="0">
                <a:solidFill>
                  <a:prstClr val="black">
                    <a:tint val="75000"/>
                  </a:prstClr>
                </a:solidFill>
              </a:rPr>
              <a:pPr/>
              <a:t>19</a:t>
            </a:fld>
            <a:endParaRPr lang="zh-CN" altLang="en-US">
              <a:solidFill>
                <a:prstClr val="black">
                  <a:tint val="75000"/>
                </a:prstClr>
              </a:solidFill>
            </a:endParaRPr>
          </a:p>
        </p:txBody>
      </p:sp>
      <p:pic>
        <p:nvPicPr>
          <p:cNvPr id="4" name="Picture 3"/>
          <p:cNvPicPr>
            <a:picLocks noChangeAspect="1"/>
          </p:cNvPicPr>
          <p:nvPr/>
        </p:nvPicPr>
        <p:blipFill rotWithShape="1">
          <a:blip r:embed="rId2" cstate="print"/>
          <a:srcRect/>
          <a:stretch>
            <a:fillRect/>
          </a:stretch>
        </p:blipFill>
        <p:spPr>
          <a:xfrm>
            <a:off x="5706997" y="3674589"/>
            <a:ext cx="5964239" cy="3094366"/>
          </a:xfrm>
          <a:prstGeom prst="rect">
            <a:avLst/>
          </a:prstGeom>
        </p:spPr>
      </p:pic>
      <p:sp>
        <p:nvSpPr>
          <p:cNvPr id="5" name="内容占位符 2"/>
          <p:cNvSpPr>
            <a:spLocks noGrp="1"/>
          </p:cNvSpPr>
          <p:nvPr>
            <p:ph idx="1"/>
          </p:nvPr>
        </p:nvSpPr>
        <p:spPr>
          <a:xfrm>
            <a:off x="145969" y="903233"/>
            <a:ext cx="11590902" cy="1098812"/>
          </a:xfrm>
        </p:spPr>
        <p:txBody>
          <a:bodyPr>
            <a:noAutofit/>
          </a:bodyPr>
          <a:lstStyle/>
          <a:p>
            <a:pPr>
              <a:lnSpc>
                <a:spcPct val="130000"/>
              </a:lnSpc>
              <a:spcBef>
                <a:spcPts val="300"/>
              </a:spcBef>
              <a:spcAft>
                <a:spcPts val="600"/>
              </a:spcAft>
              <a:buSzPct val="100000"/>
              <a:buFont typeface="Wingdings" panose="05000000000000000000" pitchFamily="2" charset="2"/>
              <a:buChar char="p"/>
            </a:pPr>
            <a:r>
              <a:rPr lang="en-US" altLang="zh-CN" sz="1800" b="0" dirty="0">
                <a:latin typeface="+mj-ea"/>
                <a:ea typeface="+mj-ea"/>
              </a:rPr>
              <a:t>The SRF system, along with its cryogenic auxiliaries, is one of the major electricity consumers. High Q-factor SRF </a:t>
            </a:r>
            <a:r>
              <a:rPr lang="en-US" altLang="zh-CN" sz="1800" b="0" dirty="0" err="1">
                <a:latin typeface="+mj-ea"/>
                <a:ea typeface="+mj-ea"/>
              </a:rPr>
              <a:t>cryo</a:t>
            </a:r>
            <a:r>
              <a:rPr lang="en-US" altLang="zh-CN" sz="1800" b="0" dirty="0">
                <a:latin typeface="+mj-ea"/>
                <a:ea typeface="+mj-ea"/>
              </a:rPr>
              <a:t>-modules effectively reduce the heat load, resulting in lower energy consumption</a:t>
            </a:r>
            <a:endParaRPr lang="zh-CN" altLang="en-US" sz="1800" b="0" dirty="0">
              <a:latin typeface="+mj-ea"/>
              <a:ea typeface="+mj-ea"/>
            </a:endParaRPr>
          </a:p>
        </p:txBody>
      </p:sp>
      <p:sp>
        <p:nvSpPr>
          <p:cNvPr id="6" name="TextBox 5"/>
          <p:cNvSpPr txBox="1"/>
          <p:nvPr/>
        </p:nvSpPr>
        <p:spPr>
          <a:xfrm>
            <a:off x="1209100" y="4838821"/>
            <a:ext cx="3802933" cy="923330"/>
          </a:xfrm>
          <a:prstGeom prst="rect">
            <a:avLst/>
          </a:prstGeom>
          <a:noFill/>
          <a:ln>
            <a:solidFill>
              <a:schemeClr val="tx1"/>
            </a:solidFill>
          </a:ln>
        </p:spPr>
        <p:txBody>
          <a:bodyPr wrap="square" rtlCol="0">
            <a:spAutoFit/>
          </a:bodyPr>
          <a:lstStyle/>
          <a:p>
            <a:pPr algn="ctr"/>
            <a:r>
              <a:rPr lang="en-US" altLang="zh-CN" b="1" dirty="0">
                <a:solidFill>
                  <a:srgbClr val="C00000"/>
                </a:solidFill>
              </a:rPr>
              <a:t>Power consumption with respect to the cavity Q-factor</a:t>
            </a:r>
          </a:p>
          <a:p>
            <a:pPr algn="ctr"/>
            <a:r>
              <a:rPr lang="en-US" altLang="zh-CN" b="1" dirty="0">
                <a:solidFill>
                  <a:srgbClr val="C00000"/>
                </a:solidFill>
              </a:rPr>
              <a:t>CEPC 50MW Higgs operation</a:t>
            </a:r>
            <a:endParaRPr lang="zh-CN" altLang="en-US" b="1" dirty="0">
              <a:solidFill>
                <a:srgbClr val="C00000"/>
              </a:solidFill>
            </a:endParaRPr>
          </a:p>
        </p:txBody>
      </p:sp>
      <p:sp>
        <p:nvSpPr>
          <p:cNvPr id="7" name="内容占位符 2"/>
          <p:cNvSpPr txBox="1"/>
          <p:nvPr/>
        </p:nvSpPr>
        <p:spPr>
          <a:xfrm>
            <a:off x="145969" y="2002045"/>
            <a:ext cx="11525267" cy="8105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30000"/>
              </a:lnSpc>
              <a:spcBef>
                <a:spcPts val="300"/>
              </a:spcBef>
              <a:spcAft>
                <a:spcPts val="600"/>
              </a:spcAft>
              <a:buFont typeface="Wingdings" panose="05000000000000000000" pitchFamily="2" charset="2"/>
              <a:buChar char="p"/>
            </a:pPr>
            <a:r>
              <a:rPr lang="zh-CN" altLang="en-US" sz="1800" kern="0" dirty="0">
                <a:solidFill>
                  <a:srgbClr val="005DA2"/>
                </a:solidFill>
                <a:latin typeface="+mj-ea"/>
                <a:ea typeface="+mj-ea"/>
              </a:rPr>
              <a:t> </a:t>
            </a:r>
            <a:r>
              <a:rPr lang="en-US" altLang="zh-CN" sz="1800" kern="0" dirty="0">
                <a:solidFill>
                  <a:srgbClr val="005DA2"/>
                </a:solidFill>
                <a:latin typeface="+mj-ea"/>
                <a:ea typeface="+mj-ea"/>
              </a:rPr>
              <a:t>The CEPC 1.3GHz SRF cavities adopt the mid-temp baking technology, which enhances the Q factor by 5 times compared to the EP technique.</a:t>
            </a:r>
          </a:p>
        </p:txBody>
      </p:sp>
      <p:sp>
        <p:nvSpPr>
          <p:cNvPr id="8" name="内容占位符 2"/>
          <p:cNvSpPr txBox="1"/>
          <p:nvPr/>
        </p:nvSpPr>
        <p:spPr>
          <a:xfrm>
            <a:off x="145969" y="2862361"/>
            <a:ext cx="11849919" cy="86047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ts val="300"/>
              </a:spcBef>
              <a:spcAft>
                <a:spcPts val="600"/>
              </a:spcAft>
              <a:buFont typeface="Wingdings" panose="05000000000000000000" pitchFamily="2" charset="2"/>
              <a:buChar char="p"/>
            </a:pPr>
            <a:r>
              <a:rPr lang="zh-CN" altLang="en-US" sz="1800" kern="0" dirty="0">
                <a:solidFill>
                  <a:srgbClr val="005DA2"/>
                </a:solidFill>
                <a:latin typeface="+mj-ea"/>
                <a:ea typeface="+mj-ea"/>
              </a:rPr>
              <a:t> </a:t>
            </a:r>
            <a:r>
              <a:rPr lang="en-US" altLang="zh-CN" sz="1800" kern="0" dirty="0">
                <a:solidFill>
                  <a:srgbClr val="005DA2"/>
                </a:solidFill>
                <a:latin typeface="+mj-ea"/>
                <a:ea typeface="+mj-ea"/>
              </a:rPr>
              <a:t>Using the high-Q SRF in CEPC may reduce the operational power by </a:t>
            </a:r>
            <a:r>
              <a:rPr lang="en-US" altLang="zh-CN" sz="1800" kern="0" dirty="0">
                <a:solidFill>
                  <a:srgbClr val="C00000"/>
                </a:solidFill>
                <a:latin typeface="+mj-ea"/>
                <a:ea typeface="+mj-ea"/>
              </a:rPr>
              <a:t>10MW</a:t>
            </a:r>
            <a:r>
              <a:rPr lang="en-US" altLang="zh-CN" sz="1800" kern="0" dirty="0">
                <a:solidFill>
                  <a:srgbClr val="005DA2"/>
                </a:solidFill>
                <a:latin typeface="+mj-ea"/>
                <a:ea typeface="+mj-ea"/>
              </a:rPr>
              <a:t>, which could result in an electricity savings of approximately </a:t>
            </a:r>
            <a:r>
              <a:rPr lang="en-US" altLang="zh-CN" sz="1800" kern="0" dirty="0">
                <a:solidFill>
                  <a:srgbClr val="C00000"/>
                </a:solidFill>
                <a:latin typeface="+mj-ea"/>
                <a:ea typeface="+mj-ea"/>
              </a:rPr>
              <a:t>60M kWh </a:t>
            </a:r>
            <a:r>
              <a:rPr lang="en-US" altLang="zh-CN" sz="1800" kern="0" dirty="0">
                <a:solidFill>
                  <a:srgbClr val="005DA2"/>
                </a:solidFill>
                <a:latin typeface="+mj-ea"/>
                <a:ea typeface="+mj-ea"/>
              </a:rPr>
              <a:t>per year.</a:t>
            </a:r>
            <a:endParaRPr lang="zh-CN" altLang="en-US" sz="1800" kern="0" dirty="0">
              <a:solidFill>
                <a:srgbClr val="005DA2"/>
              </a:solidFill>
              <a:latin typeface="+mj-ea"/>
              <a:ea typeface="+mj-ea"/>
            </a:endParaRPr>
          </a:p>
        </p:txBody>
      </p:sp>
      <p:sp>
        <p:nvSpPr>
          <p:cNvPr id="10" name="标题 2">
            <a:extLst>
              <a:ext uri="{FF2B5EF4-FFF2-40B4-BE49-F238E27FC236}">
                <a16:creationId xmlns:a16="http://schemas.microsoft.com/office/drawing/2014/main" id="{46FF5AB5-3CAE-4D6E-88DB-B4F86FBA36F3}"/>
              </a:ext>
            </a:extLst>
          </p:cNvPr>
          <p:cNvSpPr>
            <a:spLocks noGrp="1"/>
          </p:cNvSpPr>
          <p:nvPr>
            <p:ph type="title"/>
          </p:nvPr>
        </p:nvSpPr>
        <p:spPr>
          <a:xfrm>
            <a:off x="1107500" y="92058"/>
            <a:ext cx="10510125" cy="659643"/>
          </a:xfrm>
        </p:spPr>
        <p:txBody>
          <a:bodyPr>
            <a:normAutofit fontScale="90000"/>
          </a:bodyPr>
          <a:lstStyle/>
          <a:p>
            <a:r>
              <a:rPr lang="en-US" altLang="zh-CN" dirty="0">
                <a:latin typeface="Franklin Gothic Medium" panose="020B0603020102020204" pitchFamily="34" charset="0"/>
              </a:rPr>
              <a:t>High Q SRF significance for a green machine</a:t>
            </a:r>
            <a:endParaRPr lang="zh-CN" altLang="en-US" dirty="0">
              <a:latin typeface="Franklin Gothic Medium" panose="020B0603020102020204" pitchFamily="34" charset="0"/>
            </a:endParaRPr>
          </a:p>
        </p:txBody>
      </p:sp>
    </p:spTree>
    <p:extLst>
      <p:ext uri="{BB962C8B-B14F-4D97-AF65-F5344CB8AC3E}">
        <p14:creationId xmlns:p14="http://schemas.microsoft.com/office/powerpoint/2010/main" val="2946730803"/>
      </p:ext>
    </p:extLst>
  </p:cSld>
  <p:clrMapOvr>
    <a:masterClrMapping/>
  </p:clrMapOvr>
  <mc:AlternateContent xmlns:mc="http://schemas.openxmlformats.org/markup-compatibility/2006" xmlns:p14="http://schemas.microsoft.com/office/powerpoint/2010/main">
    <mc:Choice Requires="p14">
      <p:transition spd="slow" p14:dur="2000" advTm="187"/>
    </mc:Choice>
    <mc:Fallback xmlns="">
      <p:transition spd="slow" advTm="187"/>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46FF5AB5-3CAE-4D6E-88DB-B4F86FBA36F3}"/>
              </a:ext>
            </a:extLst>
          </p:cNvPr>
          <p:cNvSpPr>
            <a:spLocks noGrp="1"/>
          </p:cNvSpPr>
          <p:nvPr>
            <p:ph type="title"/>
          </p:nvPr>
        </p:nvSpPr>
        <p:spPr>
          <a:xfrm>
            <a:off x="289875" y="2348275"/>
            <a:ext cx="10510125" cy="659643"/>
          </a:xfrm>
        </p:spPr>
        <p:txBody>
          <a:bodyPr/>
          <a:lstStyle/>
          <a:p>
            <a:r>
              <a:rPr lang="en-US" altLang="zh-CN" sz="3200" dirty="0">
                <a:latin typeface="Franklin Gothic Medium" panose="020B0603020102020204" pitchFamily="34" charset="0"/>
              </a:rPr>
              <a:t>Sustainability technology development</a:t>
            </a:r>
            <a:endParaRPr lang="zh-CN" altLang="en-US" sz="3200" dirty="0">
              <a:latin typeface="Franklin Gothic Medium" panose="020B0603020102020204" pitchFamily="34" charset="0"/>
            </a:endParaRPr>
          </a:p>
        </p:txBody>
      </p:sp>
      <p:sp>
        <p:nvSpPr>
          <p:cNvPr id="2" name="灯片编号占位符 1">
            <a:extLst>
              <a:ext uri="{FF2B5EF4-FFF2-40B4-BE49-F238E27FC236}">
                <a16:creationId xmlns:a16="http://schemas.microsoft.com/office/drawing/2014/main" id="{7071E823-F717-4A24-8497-F07205410AE5}"/>
              </a:ext>
            </a:extLst>
          </p:cNvPr>
          <p:cNvSpPr>
            <a:spLocks noGrp="1"/>
          </p:cNvSpPr>
          <p:nvPr>
            <p:ph type="sldNum" sz="quarter" idx="12"/>
          </p:nvPr>
        </p:nvSpPr>
        <p:spPr/>
        <p:txBody>
          <a:bodyPr>
            <a:normAutofit lnSpcReduction="10000"/>
          </a:bodyPr>
          <a:lstStyle/>
          <a:p>
            <a:fld id="{49AE70B2-8BF9-45C0-BB95-33D1B9D3A854}" type="slidenum">
              <a:rPr lang="zh-CN" altLang="en-US" smtClean="0">
                <a:solidFill>
                  <a:prstClr val="black">
                    <a:tint val="75000"/>
                  </a:prstClr>
                </a:solidFill>
              </a:rPr>
              <a:pPr/>
              <a:t>2</a:t>
            </a:fld>
            <a:endParaRPr lang="zh-CN" altLang="en-US">
              <a:solidFill>
                <a:prstClr val="black">
                  <a:tint val="75000"/>
                </a:prstClr>
              </a:solidFill>
            </a:endParaRPr>
          </a:p>
        </p:txBody>
      </p:sp>
      <p:sp>
        <p:nvSpPr>
          <p:cNvPr id="5" name="内容占位符 2"/>
          <p:cNvSpPr txBox="1">
            <a:spLocks/>
          </p:cNvSpPr>
          <p:nvPr/>
        </p:nvSpPr>
        <p:spPr>
          <a:xfrm>
            <a:off x="1675667" y="3713811"/>
            <a:ext cx="6352134" cy="204966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8000" indent="-288000">
              <a:lnSpc>
                <a:spcPct val="100000"/>
              </a:lnSpc>
              <a:spcBef>
                <a:spcPts val="600"/>
              </a:spcBef>
              <a:buSzPct val="70000"/>
              <a:buFont typeface="Wingdings" panose="05000000000000000000" pitchFamily="2" charset="2"/>
              <a:buChar char="l"/>
            </a:pPr>
            <a:r>
              <a:rPr lang="en-US" altLang="zh-CN" sz="2000" b="1" kern="0" dirty="0">
                <a:solidFill>
                  <a:srgbClr val="005DA2"/>
                </a:solidFill>
                <a:latin typeface="Franklin Gothic Book" panose="020B0503020102020204" pitchFamily="34" charset="0"/>
                <a:cs typeface="Arial" panose="020B0604020202020204" pitchFamily="34" charset="0"/>
              </a:rPr>
              <a:t>CO2 footprint in operation</a:t>
            </a:r>
            <a:endParaRPr lang="en-US" altLang="zh-CN" sz="1800" b="1" kern="0" dirty="0">
              <a:solidFill>
                <a:srgbClr val="005DA2"/>
              </a:solidFill>
              <a:latin typeface="Franklin Gothic Book" panose="020B0503020102020204" pitchFamily="34" charset="0"/>
              <a:cs typeface="Arial" panose="020B0604020202020204" pitchFamily="34" charset="0"/>
            </a:endParaRPr>
          </a:p>
          <a:p>
            <a:pPr marL="288000" indent="-288000">
              <a:lnSpc>
                <a:spcPct val="100000"/>
              </a:lnSpc>
              <a:spcBef>
                <a:spcPts val="600"/>
              </a:spcBef>
              <a:buSzPct val="70000"/>
              <a:buFont typeface="Wingdings" panose="05000000000000000000" pitchFamily="2" charset="2"/>
              <a:buChar char="l"/>
            </a:pPr>
            <a:r>
              <a:rPr lang="en-US" altLang="zh-CN" sz="2000" b="1" kern="0" dirty="0">
                <a:solidFill>
                  <a:srgbClr val="005DA2"/>
                </a:solidFill>
                <a:latin typeface="Franklin Gothic Book" panose="020B0503020102020204" pitchFamily="34" charset="0"/>
                <a:cs typeface="Arial" panose="020B0604020202020204" pitchFamily="34" charset="0"/>
              </a:rPr>
              <a:t>Improving the key technology energy efficiency</a:t>
            </a:r>
          </a:p>
          <a:p>
            <a:pPr marL="288000" indent="-288000">
              <a:lnSpc>
                <a:spcPct val="100000"/>
              </a:lnSpc>
              <a:spcBef>
                <a:spcPts val="600"/>
              </a:spcBef>
              <a:buSzPct val="70000"/>
              <a:buFont typeface="Wingdings" panose="05000000000000000000" pitchFamily="2" charset="2"/>
              <a:buChar char="l"/>
            </a:pPr>
            <a:r>
              <a:rPr lang="en-US" altLang="zh-CN" sz="2000" b="1" kern="0" dirty="0">
                <a:solidFill>
                  <a:srgbClr val="005DA2"/>
                </a:solidFill>
                <a:latin typeface="Franklin Gothic Book" panose="020B0503020102020204" pitchFamily="34" charset="0"/>
                <a:cs typeface="Arial" panose="020B0604020202020204" pitchFamily="34" charset="0"/>
              </a:rPr>
              <a:t>Clean energy implement and utility</a:t>
            </a:r>
          </a:p>
          <a:p>
            <a:pPr marL="288000" indent="-288000">
              <a:lnSpc>
                <a:spcPct val="100000"/>
              </a:lnSpc>
              <a:spcBef>
                <a:spcPts val="600"/>
              </a:spcBef>
              <a:buSzPct val="70000"/>
              <a:buFont typeface="Wingdings" panose="05000000000000000000" pitchFamily="2" charset="2"/>
              <a:buChar char="l"/>
            </a:pPr>
            <a:r>
              <a:rPr lang="en-US" altLang="zh-CN" sz="2000" b="1" kern="0" dirty="0">
                <a:solidFill>
                  <a:srgbClr val="005DA2"/>
                </a:solidFill>
                <a:latin typeface="Franklin Gothic Book" panose="020B0503020102020204" pitchFamily="34" charset="0"/>
                <a:cs typeface="Arial" panose="020B0604020202020204" pitchFamily="34" charset="0"/>
              </a:rPr>
              <a:t>Energy/non-renewable resource recovery</a:t>
            </a:r>
          </a:p>
        </p:txBody>
      </p:sp>
    </p:spTree>
    <p:extLst>
      <p:ext uri="{BB962C8B-B14F-4D97-AF65-F5344CB8AC3E}">
        <p14:creationId xmlns:p14="http://schemas.microsoft.com/office/powerpoint/2010/main" val="2880049237"/>
      </p:ext>
    </p:extLst>
  </p:cSld>
  <p:clrMapOvr>
    <a:masterClrMapping/>
  </p:clrMapOvr>
  <mc:AlternateContent xmlns:mc="http://schemas.openxmlformats.org/markup-compatibility/2006" xmlns:p14="http://schemas.microsoft.com/office/powerpoint/2010/main">
    <mc:Choice Requires="p14">
      <p:transition spd="slow" p14:dur="2000" advTm="273"/>
    </mc:Choice>
    <mc:Fallback xmlns="">
      <p:transition spd="slow" advTm="273"/>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t="14739"/>
          <a:stretch/>
        </p:blipFill>
        <p:spPr>
          <a:xfrm>
            <a:off x="730579" y="3274619"/>
            <a:ext cx="2499484" cy="2839563"/>
          </a:xfrm>
          <a:prstGeom prst="rect">
            <a:avLst/>
          </a:prstGeom>
        </p:spPr>
      </p:pic>
      <p:sp>
        <p:nvSpPr>
          <p:cNvPr id="11" name="Line Callout 1 (Accent Bar) 10"/>
          <p:cNvSpPr/>
          <p:nvPr/>
        </p:nvSpPr>
        <p:spPr>
          <a:xfrm>
            <a:off x="3497344" y="4583046"/>
            <a:ext cx="2427402" cy="1753386"/>
          </a:xfrm>
          <a:prstGeom prst="accentCallout1">
            <a:avLst>
              <a:gd name="adj1" fmla="val 18750"/>
              <a:gd name="adj2" fmla="val -8333"/>
              <a:gd name="adj3" fmla="val 33737"/>
              <a:gd name="adj4" fmla="val -50178"/>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 name="Title 1"/>
          <p:cNvSpPr>
            <a:spLocks noGrp="1"/>
          </p:cNvSpPr>
          <p:nvPr>
            <p:ph type="title"/>
          </p:nvPr>
        </p:nvSpPr>
        <p:spPr/>
        <p:txBody>
          <a:bodyPr>
            <a:normAutofit fontScale="90000"/>
          </a:bodyPr>
          <a:lstStyle/>
          <a:p>
            <a:r>
              <a:rPr lang="en-US" altLang="zh-CN" sz="3200" dirty="0"/>
              <a:t>Vapor-diffused Nb3Sn Cavity for Industrial Application</a:t>
            </a:r>
            <a:endParaRPr lang="zh-CN" altLang="en-US" sz="3200" dirty="0"/>
          </a:p>
        </p:txBody>
      </p:sp>
      <p:sp>
        <p:nvSpPr>
          <p:cNvPr id="3" name="Slide Number Placeholder 2"/>
          <p:cNvSpPr>
            <a:spLocks noGrp="1"/>
          </p:cNvSpPr>
          <p:nvPr>
            <p:ph type="sldNum" sz="quarter" idx="12"/>
          </p:nvPr>
        </p:nvSpPr>
        <p:spPr/>
        <p:txBody>
          <a:bodyPr/>
          <a:lstStyle/>
          <a:p>
            <a:fld id="{E077DA78-E013-4A8C-AD75-63A150561B10}" type="slidenum">
              <a:rPr lang="zh-CN" altLang="en-US" smtClean="0">
                <a:solidFill>
                  <a:prstClr val="black">
                    <a:tint val="75000"/>
                  </a:prstClr>
                </a:solidFill>
              </a:rPr>
              <a:pPr/>
              <a:t>20</a:t>
            </a:fld>
            <a:endParaRPr lang="zh-CN" altLang="en-US">
              <a:solidFill>
                <a:prstClr val="black">
                  <a:tint val="75000"/>
                </a:prstClr>
              </a:solidFill>
            </a:endParaRPr>
          </a:p>
        </p:txBody>
      </p:sp>
      <p:sp>
        <p:nvSpPr>
          <p:cNvPr id="8" name="内容占位符 1">
            <a:extLst>
              <a:ext uri="{FF2B5EF4-FFF2-40B4-BE49-F238E27FC236}">
                <a16:creationId xmlns:a16="http://schemas.microsoft.com/office/drawing/2014/main" id="{B4D94E73-7558-4E5B-8C34-22804EB9EBAB}"/>
              </a:ext>
            </a:extLst>
          </p:cNvPr>
          <p:cNvSpPr>
            <a:spLocks noGrp="1"/>
          </p:cNvSpPr>
          <p:nvPr>
            <p:ph idx="1"/>
          </p:nvPr>
        </p:nvSpPr>
        <p:spPr>
          <a:xfrm>
            <a:off x="371364" y="908720"/>
            <a:ext cx="11449272" cy="2066229"/>
          </a:xfrm>
        </p:spPr>
        <p:txBody>
          <a:bodyPr/>
          <a:lstStyle/>
          <a:p>
            <a:pPr>
              <a:lnSpc>
                <a:spcPct val="100000"/>
              </a:lnSpc>
              <a:spcAft>
                <a:spcPts val="0"/>
              </a:spcAft>
            </a:pPr>
            <a:r>
              <a:rPr lang="en-US" altLang="zh-CN" sz="2000" b="1" dirty="0"/>
              <a:t>Cryogenic power decrease with high Q SRF </a:t>
            </a:r>
            <a:r>
              <a:rPr lang="en-US" altLang="zh-CN" sz="2000" b="1" dirty="0">
                <a:solidFill>
                  <a:srgbClr val="FF0000"/>
                </a:solidFill>
              </a:rPr>
              <a:t>Nb</a:t>
            </a:r>
            <a:r>
              <a:rPr lang="en-US" altLang="zh-CN" sz="2000" b="1" baseline="-25000" dirty="0">
                <a:solidFill>
                  <a:srgbClr val="FF0000"/>
                </a:solidFill>
              </a:rPr>
              <a:t>3</a:t>
            </a:r>
            <a:r>
              <a:rPr lang="en-US" altLang="zh-CN" sz="2000" b="1" dirty="0">
                <a:solidFill>
                  <a:srgbClr val="FF0000"/>
                </a:solidFill>
              </a:rPr>
              <a:t>Sn</a:t>
            </a:r>
            <a:r>
              <a:rPr lang="en-US" altLang="zh-CN" sz="2000" b="1" dirty="0"/>
              <a:t> cavities</a:t>
            </a:r>
          </a:p>
          <a:p>
            <a:pPr lvl="1">
              <a:spcBef>
                <a:spcPts val="1200"/>
              </a:spcBef>
            </a:pPr>
            <a:r>
              <a:rPr lang="en-US" altLang="zh-CN" dirty="0"/>
              <a:t>~ 20 MV/ m </a:t>
            </a:r>
            <a:r>
              <a:rPr lang="en-US" altLang="zh-CN" dirty="0">
                <a:solidFill>
                  <a:srgbClr val="00B050"/>
                </a:solidFill>
              </a:rPr>
              <a:t>Nb</a:t>
            </a:r>
            <a:r>
              <a:rPr lang="en-US" altLang="zh-CN" baseline="-25000" dirty="0">
                <a:solidFill>
                  <a:srgbClr val="00B050"/>
                </a:solidFill>
              </a:rPr>
              <a:t>3</a:t>
            </a:r>
            <a:r>
              <a:rPr lang="en-US" altLang="zh-CN" dirty="0">
                <a:solidFill>
                  <a:srgbClr val="00B050"/>
                </a:solidFill>
              </a:rPr>
              <a:t>Sn 4.2 K </a:t>
            </a:r>
            <a:r>
              <a:rPr lang="en-US" altLang="zh-CN" dirty="0" err="1"/>
              <a:t>cryo</a:t>
            </a:r>
            <a:r>
              <a:rPr lang="en-US" altLang="zh-CN" dirty="0"/>
              <a:t> efficiency similar to Nb at 2 K, lower than </a:t>
            </a:r>
            <a:r>
              <a:rPr lang="en-US" altLang="zh-CN" dirty="0">
                <a:solidFill>
                  <a:srgbClr val="0070C0"/>
                </a:solidFill>
              </a:rPr>
              <a:t>high Q Nb at 2 K </a:t>
            </a:r>
            <a:r>
              <a:rPr lang="en-US" altLang="zh-CN" dirty="0"/>
              <a:t>(unless </a:t>
            </a:r>
            <a:r>
              <a:rPr lang="en-US" altLang="zh-CN" dirty="0">
                <a:solidFill>
                  <a:srgbClr val="FF0000"/>
                </a:solidFill>
              </a:rPr>
              <a:t>mitigate Q-slope</a:t>
            </a:r>
            <a:r>
              <a:rPr lang="en-US" altLang="zh-CN" dirty="0"/>
              <a:t> Q</a:t>
            </a:r>
            <a:r>
              <a:rPr lang="en-US" altLang="zh-CN" baseline="-25000" dirty="0"/>
              <a:t>0</a:t>
            </a:r>
            <a:r>
              <a:rPr lang="en-US" altLang="zh-CN" dirty="0"/>
              <a:t> &gt; 2.7E10 at higher gradient), </a:t>
            </a:r>
            <a:r>
              <a:rPr lang="en-US" altLang="zh-CN" sz="1600" dirty="0"/>
              <a:t>assume Coefficient Of Performance (4.2 K / 2 K) = 3.6</a:t>
            </a:r>
          </a:p>
          <a:p>
            <a:pPr lvl="1">
              <a:spcBef>
                <a:spcPts val="1200"/>
              </a:spcBef>
            </a:pPr>
            <a:r>
              <a:rPr lang="en-US" altLang="zh-CN" dirty="0"/>
              <a:t>650 MHz Nb cavity at 4.2 K Q</a:t>
            </a:r>
            <a:r>
              <a:rPr lang="en-US" altLang="zh-CN" baseline="-25000" dirty="0"/>
              <a:t>0</a:t>
            </a:r>
            <a:r>
              <a:rPr lang="en-US" altLang="zh-CN" dirty="0"/>
              <a:t> ~ 2E9. If use cryocooler at 4.2 K for industry application (~ 10 MV/m), Nb</a:t>
            </a:r>
            <a:r>
              <a:rPr lang="en-US" altLang="zh-CN" baseline="-25000" dirty="0"/>
              <a:t>3</a:t>
            </a:r>
            <a:r>
              <a:rPr lang="en-US" altLang="zh-CN" dirty="0"/>
              <a:t>Sn is the only choice. COP of cryocooler not efficient for large accelerators.</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90594" y="4694401"/>
            <a:ext cx="2040903" cy="1530677"/>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88088" y="3501008"/>
            <a:ext cx="4810907" cy="3246770"/>
          </a:xfrm>
          <a:prstGeom prst="rect">
            <a:avLst/>
          </a:prstGeom>
        </p:spPr>
      </p:pic>
      <p:sp>
        <p:nvSpPr>
          <p:cNvPr id="12" name="TextBox 11"/>
          <p:cNvSpPr txBox="1"/>
          <p:nvPr/>
        </p:nvSpPr>
        <p:spPr>
          <a:xfrm>
            <a:off x="7537067" y="3111108"/>
            <a:ext cx="3802933" cy="369332"/>
          </a:xfrm>
          <a:prstGeom prst="rect">
            <a:avLst/>
          </a:prstGeom>
          <a:noFill/>
          <a:ln>
            <a:noFill/>
          </a:ln>
        </p:spPr>
        <p:txBody>
          <a:bodyPr wrap="square" rtlCol="0">
            <a:spAutoFit/>
          </a:bodyPr>
          <a:lstStyle/>
          <a:p>
            <a:pPr algn="ctr"/>
            <a:r>
              <a:rPr lang="en-US" altLang="zh-CN" b="1" dirty="0">
                <a:solidFill>
                  <a:srgbClr val="C00000"/>
                </a:solidFill>
              </a:rPr>
              <a:t>Results in June 2024</a:t>
            </a:r>
            <a:endParaRPr lang="zh-CN" altLang="en-US" b="1" dirty="0">
              <a:solidFill>
                <a:srgbClr val="C00000"/>
              </a:solidFill>
            </a:endParaRPr>
          </a:p>
        </p:txBody>
      </p:sp>
    </p:spTree>
    <p:extLst>
      <p:ext uri="{BB962C8B-B14F-4D97-AF65-F5344CB8AC3E}">
        <p14:creationId xmlns:p14="http://schemas.microsoft.com/office/powerpoint/2010/main" val="24160087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CN" dirty="0"/>
              <a:t>Optimization to the </a:t>
            </a:r>
            <a:r>
              <a:rPr lang="en-US" altLang="zh-CN"/>
              <a:t>cryogenic system</a:t>
            </a:r>
            <a:endParaRPr lang="zh-CN" altLang="en-US"/>
          </a:p>
        </p:txBody>
      </p:sp>
      <p:sp>
        <p:nvSpPr>
          <p:cNvPr id="3" name="Slide Number Placeholder 2"/>
          <p:cNvSpPr>
            <a:spLocks noGrp="1"/>
          </p:cNvSpPr>
          <p:nvPr>
            <p:ph type="sldNum" sz="quarter" idx="12"/>
          </p:nvPr>
        </p:nvSpPr>
        <p:spPr/>
        <p:txBody>
          <a:bodyPr/>
          <a:lstStyle/>
          <a:p>
            <a:fld id="{E077DA78-E013-4A8C-AD75-63A150561B10}" type="slidenum">
              <a:rPr lang="zh-CN" altLang="en-US" smtClean="0">
                <a:solidFill>
                  <a:prstClr val="black">
                    <a:tint val="75000"/>
                  </a:prstClr>
                </a:solidFill>
              </a:rPr>
              <a:pPr/>
              <a:t>21</a:t>
            </a:fld>
            <a:endParaRPr lang="zh-CN" altLang="en-US">
              <a:solidFill>
                <a:prstClr val="black">
                  <a:tint val="75000"/>
                </a:prstClr>
              </a:solidFill>
            </a:endParaRPr>
          </a:p>
        </p:txBody>
      </p:sp>
      <p:pic>
        <p:nvPicPr>
          <p:cNvPr id="11" name="图片 9">
            <a:extLst>
              <a:ext uri="{FF2B5EF4-FFF2-40B4-BE49-F238E27FC236}">
                <a16:creationId xmlns:a16="http://schemas.microsoft.com/office/drawing/2014/main" id="{30D4E844-D619-43A4-8101-1030DEC73E46}"/>
              </a:ext>
            </a:extLst>
          </p:cNvPr>
          <p:cNvPicPr>
            <a:picLocks noChangeAspect="1"/>
          </p:cNvPicPr>
          <p:nvPr/>
        </p:nvPicPr>
        <p:blipFill>
          <a:blip r:embed="rId2"/>
          <a:stretch>
            <a:fillRect/>
          </a:stretch>
        </p:blipFill>
        <p:spPr>
          <a:xfrm>
            <a:off x="679479" y="3616108"/>
            <a:ext cx="8368867" cy="3122436"/>
          </a:xfrm>
          <a:prstGeom prst="rect">
            <a:avLst/>
          </a:prstGeom>
        </p:spPr>
      </p:pic>
      <p:sp>
        <p:nvSpPr>
          <p:cNvPr id="12" name="箭头: 下 313">
            <a:extLst>
              <a:ext uri="{FF2B5EF4-FFF2-40B4-BE49-F238E27FC236}">
                <a16:creationId xmlns:a16="http://schemas.microsoft.com/office/drawing/2014/main" id="{2559B1BB-2C26-4727-9C15-7050CC82AE00}"/>
              </a:ext>
            </a:extLst>
          </p:cNvPr>
          <p:cNvSpPr/>
          <p:nvPr/>
        </p:nvSpPr>
        <p:spPr>
          <a:xfrm>
            <a:off x="10181786" y="2356174"/>
            <a:ext cx="726372" cy="973326"/>
          </a:xfrm>
          <a:prstGeom prst="downArrow">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omic Sans MS" panose="030F0702030302020204" pitchFamily="66" charset="0"/>
              <a:ea typeface="宋体" panose="02010600030101010101" pitchFamily="2" charset="-122"/>
              <a:cs typeface="+mn-cs"/>
            </a:endParaRPr>
          </a:p>
        </p:txBody>
      </p:sp>
      <p:sp>
        <p:nvSpPr>
          <p:cNvPr id="13" name="文本框 314">
            <a:extLst>
              <a:ext uri="{FF2B5EF4-FFF2-40B4-BE49-F238E27FC236}">
                <a16:creationId xmlns:a16="http://schemas.microsoft.com/office/drawing/2014/main" id="{FD2AA0A1-54E2-4054-8E70-766D194EA485}"/>
              </a:ext>
            </a:extLst>
          </p:cNvPr>
          <p:cNvSpPr txBox="1"/>
          <p:nvPr/>
        </p:nvSpPr>
        <p:spPr>
          <a:xfrm>
            <a:off x="10264635" y="1740452"/>
            <a:ext cx="635110" cy="369332"/>
          </a:xfrm>
          <a:prstGeom prst="rect">
            <a:avLst/>
          </a:prstGeom>
          <a:noFill/>
        </p:spPr>
        <p:txBody>
          <a:bodyPr wrap="none" rtlCol="0">
            <a:spAutoFit/>
          </a:bodyPr>
          <a:lstStyle/>
          <a:p>
            <a:r>
              <a:rPr lang="en-US" altLang="zh-CN" dirty="0">
                <a:solidFill>
                  <a:prstClr val="black"/>
                </a:solidFill>
                <a:latin typeface="Comic Sans MS" panose="030F0702030302020204" pitchFamily="66" charset="0"/>
                <a:ea typeface="宋体" panose="02010600030101010101" pitchFamily="2" charset="-122"/>
              </a:rPr>
              <a:t>CDR</a:t>
            </a:r>
            <a:endParaRPr lang="zh-CN" altLang="en-US" dirty="0">
              <a:solidFill>
                <a:prstClr val="black"/>
              </a:solidFill>
              <a:latin typeface="Comic Sans MS" panose="030F0702030302020204" pitchFamily="66" charset="0"/>
              <a:ea typeface="宋体" panose="02010600030101010101" pitchFamily="2" charset="-122"/>
            </a:endParaRPr>
          </a:p>
        </p:txBody>
      </p:sp>
      <p:sp>
        <p:nvSpPr>
          <p:cNvPr id="14" name="文本框 315">
            <a:extLst>
              <a:ext uri="{FF2B5EF4-FFF2-40B4-BE49-F238E27FC236}">
                <a16:creationId xmlns:a16="http://schemas.microsoft.com/office/drawing/2014/main" id="{508AB2D5-7966-4E8F-A899-9477B171FF74}"/>
              </a:ext>
            </a:extLst>
          </p:cNvPr>
          <p:cNvSpPr txBox="1"/>
          <p:nvPr/>
        </p:nvSpPr>
        <p:spPr>
          <a:xfrm>
            <a:off x="10251508" y="3490764"/>
            <a:ext cx="652743" cy="369332"/>
          </a:xfrm>
          <a:prstGeom prst="rect">
            <a:avLst/>
          </a:prstGeom>
          <a:noFill/>
        </p:spPr>
        <p:txBody>
          <a:bodyPr wrap="none" rtlCol="0">
            <a:spAutoFit/>
          </a:bodyPr>
          <a:lstStyle/>
          <a:p>
            <a:r>
              <a:rPr lang="en-US" altLang="zh-CN" dirty="0">
                <a:solidFill>
                  <a:prstClr val="black"/>
                </a:solidFill>
                <a:latin typeface="Comic Sans MS" panose="030F0702030302020204" pitchFamily="66" charset="0"/>
                <a:ea typeface="宋体" panose="02010600030101010101" pitchFamily="2" charset="-122"/>
              </a:rPr>
              <a:t>TDR</a:t>
            </a:r>
            <a:endParaRPr lang="zh-CN" altLang="en-US" dirty="0">
              <a:solidFill>
                <a:prstClr val="black"/>
              </a:solidFill>
              <a:latin typeface="Comic Sans MS" panose="030F0702030302020204" pitchFamily="66" charset="0"/>
              <a:ea typeface="宋体" panose="02010600030101010101" pitchFamily="2" charset="-122"/>
            </a:endParaRPr>
          </a:p>
        </p:txBody>
      </p:sp>
      <p:sp>
        <p:nvSpPr>
          <p:cNvPr id="15" name="文本框 316">
            <a:extLst>
              <a:ext uri="{FF2B5EF4-FFF2-40B4-BE49-F238E27FC236}">
                <a16:creationId xmlns:a16="http://schemas.microsoft.com/office/drawing/2014/main" id="{A39B027F-1219-4BAE-AA9C-A9357DA1EF89}"/>
              </a:ext>
            </a:extLst>
          </p:cNvPr>
          <p:cNvSpPr txBox="1"/>
          <p:nvPr/>
        </p:nvSpPr>
        <p:spPr>
          <a:xfrm>
            <a:off x="9455627" y="3829161"/>
            <a:ext cx="2590847" cy="2308324"/>
          </a:xfrm>
          <a:prstGeom prst="rect">
            <a:avLst/>
          </a:prstGeom>
          <a:solidFill>
            <a:srgbClr val="4BACC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p"/>
              <a:tabLst/>
              <a:defRPr/>
            </a:pPr>
            <a:r>
              <a:rPr kumimoji="0" lang="en-US" altLang="zh-CN" sz="1800" b="0" i="0" u="none" strike="noStrike" kern="0" cap="none" spc="0" normalizeH="0" baseline="0" noProof="0" dirty="0">
                <a:ln>
                  <a:noFill/>
                </a:ln>
                <a:solidFill>
                  <a:prstClr val="white"/>
                </a:solidFill>
                <a:effectLst/>
                <a:uLnTx/>
                <a:uFillTx/>
                <a:latin typeface="Comic Sans MS" panose="030F0702030302020204" pitchFamily="66" charset="0"/>
                <a:ea typeface="宋体" panose="02010600030101010101" pitchFamily="2" charset="-122"/>
                <a:cs typeface="+mn-cs"/>
              </a:rPr>
              <a:t>Eliminate many small valve boxes;</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p"/>
              <a:tabLst/>
              <a:defRPr/>
            </a:pPr>
            <a:r>
              <a:rPr kumimoji="0" lang="en-US" altLang="zh-CN" sz="1800" b="0" i="0" u="none" strike="noStrike" kern="0" cap="none" spc="0" normalizeH="0" baseline="0" noProof="0" dirty="0">
                <a:ln>
                  <a:noFill/>
                </a:ln>
                <a:solidFill>
                  <a:prstClr val="white"/>
                </a:solidFill>
                <a:effectLst/>
                <a:uLnTx/>
                <a:uFillTx/>
                <a:latin typeface="Comic Sans MS" panose="030F0702030302020204" pitchFamily="66" charset="0"/>
                <a:ea typeface="宋体" panose="02010600030101010101" pitchFamily="2" charset="-122"/>
                <a:cs typeface="+mn-cs"/>
              </a:rPr>
              <a:t>Helium flow looks more easier;</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p"/>
              <a:tabLst/>
              <a:defRPr/>
            </a:pPr>
            <a:r>
              <a:rPr kumimoji="0" lang="en-US" altLang="zh-CN" sz="1800" b="0" i="0" u="none" strike="noStrike" kern="0" cap="none" spc="0" normalizeH="0" baseline="0" noProof="0" dirty="0">
                <a:ln>
                  <a:noFill/>
                </a:ln>
                <a:solidFill>
                  <a:prstClr val="white"/>
                </a:solidFill>
                <a:effectLst/>
                <a:uLnTx/>
                <a:uFillTx/>
                <a:latin typeface="Comic Sans MS" panose="030F0702030302020204" pitchFamily="66" charset="0"/>
                <a:ea typeface="宋体" panose="02010600030101010101" pitchFamily="2" charset="-122"/>
                <a:cs typeface="+mn-cs"/>
              </a:rPr>
              <a:t>Reduce the cryogenic cost;</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p"/>
              <a:tabLst/>
              <a:defRPr/>
            </a:pPr>
            <a:r>
              <a:rPr lang="en-US" altLang="zh-CN" kern="0" dirty="0">
                <a:solidFill>
                  <a:prstClr val="white"/>
                </a:solidFill>
                <a:latin typeface="Comic Sans MS" panose="030F0702030302020204" pitchFamily="66" charset="0"/>
                <a:ea typeface="宋体" panose="02010600030101010101" pitchFamily="2" charset="-122"/>
              </a:rPr>
              <a:t>Potential for saving electricity</a:t>
            </a:r>
            <a:endParaRPr kumimoji="0" lang="zh-CN" altLang="en-US" sz="1800" b="0" i="0" u="none" strike="noStrike" kern="0" cap="none" spc="0" normalizeH="0" baseline="0" noProof="0" dirty="0">
              <a:ln>
                <a:noFill/>
              </a:ln>
              <a:solidFill>
                <a:prstClr val="white"/>
              </a:solidFill>
              <a:effectLst/>
              <a:uLnTx/>
              <a:uFillTx/>
              <a:latin typeface="Comic Sans MS" panose="030F0702030302020204" pitchFamily="66" charset="0"/>
              <a:ea typeface="宋体" panose="02010600030101010101" pitchFamily="2" charset="-122"/>
              <a:cs typeface="+mn-cs"/>
            </a:endParaRPr>
          </a:p>
        </p:txBody>
      </p:sp>
      <p:sp>
        <p:nvSpPr>
          <p:cNvPr id="16" name="矩形: 圆角 56">
            <a:extLst>
              <a:ext uri="{FF2B5EF4-FFF2-40B4-BE49-F238E27FC236}">
                <a16:creationId xmlns:a16="http://schemas.microsoft.com/office/drawing/2014/main" id="{54A2B81F-7230-4998-93CB-124AD2F58422}"/>
              </a:ext>
            </a:extLst>
          </p:cNvPr>
          <p:cNvSpPr/>
          <p:nvPr/>
        </p:nvSpPr>
        <p:spPr bwMode="auto">
          <a:xfrm>
            <a:off x="126672" y="3653542"/>
            <a:ext cx="9165544" cy="3135866"/>
          </a:xfrm>
          <a:prstGeom prst="roundRect">
            <a:avLst>
              <a:gd name="adj" fmla="val 3360"/>
            </a:avLst>
          </a:prstGeom>
          <a:solidFill>
            <a:srgbClr val="C0504D">
              <a:lumMod val="40000"/>
              <a:lumOff val="60000"/>
              <a:alpha val="10000"/>
            </a:srgbClr>
          </a:solidFill>
          <a:ln w="28575" cap="flat" cmpd="sng" algn="ctr">
            <a:solidFill>
              <a:srgbClr val="9BBB59"/>
            </a:solidFill>
            <a:prstDash val="solid"/>
            <a:miter lim="800000"/>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pic>
        <p:nvPicPr>
          <p:cNvPr id="17" name="图片 319">
            <a:extLst>
              <a:ext uri="{FF2B5EF4-FFF2-40B4-BE49-F238E27FC236}">
                <a16:creationId xmlns:a16="http://schemas.microsoft.com/office/drawing/2014/main" id="{83C33038-92C9-4C45-9347-4BA3937857CB}"/>
              </a:ext>
            </a:extLst>
          </p:cNvPr>
          <p:cNvPicPr>
            <a:picLocks noChangeAspect="1"/>
          </p:cNvPicPr>
          <p:nvPr/>
        </p:nvPicPr>
        <p:blipFill>
          <a:blip r:embed="rId3"/>
          <a:stretch>
            <a:fillRect/>
          </a:stretch>
        </p:blipFill>
        <p:spPr>
          <a:xfrm>
            <a:off x="86031" y="1023986"/>
            <a:ext cx="9206185" cy="2719052"/>
          </a:xfrm>
          <a:prstGeom prst="rect">
            <a:avLst/>
          </a:prstGeom>
        </p:spPr>
      </p:pic>
      <p:sp>
        <p:nvSpPr>
          <p:cNvPr id="18" name="矩形: 圆角 56">
            <a:extLst>
              <a:ext uri="{FF2B5EF4-FFF2-40B4-BE49-F238E27FC236}">
                <a16:creationId xmlns:a16="http://schemas.microsoft.com/office/drawing/2014/main" id="{3B97C734-889E-4370-BE5F-13FFCD598D87}"/>
              </a:ext>
            </a:extLst>
          </p:cNvPr>
          <p:cNvSpPr/>
          <p:nvPr/>
        </p:nvSpPr>
        <p:spPr bwMode="auto">
          <a:xfrm>
            <a:off x="115509" y="890657"/>
            <a:ext cx="9206184" cy="2699508"/>
          </a:xfrm>
          <a:prstGeom prst="roundRect">
            <a:avLst>
              <a:gd name="adj" fmla="val 3360"/>
            </a:avLst>
          </a:prstGeom>
          <a:solidFill>
            <a:srgbClr val="4F81BD">
              <a:lumMod val="75000"/>
              <a:alpha val="10000"/>
            </a:srgbClr>
          </a:solidFill>
          <a:ln w="28575" cap="flat" cmpd="sng" algn="ctr">
            <a:solidFill>
              <a:srgbClr val="9BBB59"/>
            </a:solidFill>
            <a:prstDash val="solid"/>
            <a:miter lim="800000"/>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Tree>
    <p:extLst>
      <p:ext uri="{BB962C8B-B14F-4D97-AF65-F5344CB8AC3E}">
        <p14:creationId xmlns:p14="http://schemas.microsoft.com/office/powerpoint/2010/main" val="12143739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071E823-F717-4A24-8497-F07205410AE5}"/>
              </a:ext>
            </a:extLst>
          </p:cNvPr>
          <p:cNvSpPr>
            <a:spLocks noGrp="1"/>
          </p:cNvSpPr>
          <p:nvPr>
            <p:ph type="sldNum" sz="quarter" idx="12"/>
          </p:nvPr>
        </p:nvSpPr>
        <p:spPr/>
        <p:txBody>
          <a:bodyPr>
            <a:normAutofit lnSpcReduction="10000"/>
          </a:bodyPr>
          <a:lstStyle/>
          <a:p>
            <a:fld id="{49AE70B2-8BF9-45C0-BB95-33D1B9D3A854}" type="slidenum">
              <a:rPr lang="zh-CN" altLang="en-US" smtClean="0">
                <a:solidFill>
                  <a:prstClr val="black">
                    <a:tint val="75000"/>
                  </a:prstClr>
                </a:solidFill>
              </a:rPr>
              <a:pPr/>
              <a:t>22</a:t>
            </a:fld>
            <a:endParaRPr lang="zh-CN" altLang="en-US">
              <a:solidFill>
                <a:prstClr val="black">
                  <a:tint val="75000"/>
                </a:prstClr>
              </a:solidFill>
            </a:endParaRPr>
          </a:p>
        </p:txBody>
      </p:sp>
      <p:sp>
        <p:nvSpPr>
          <p:cNvPr id="3" name="标题 2"/>
          <p:cNvSpPr>
            <a:spLocks noGrp="1"/>
          </p:cNvSpPr>
          <p:nvPr>
            <p:ph type="title"/>
          </p:nvPr>
        </p:nvSpPr>
        <p:spPr>
          <a:xfrm>
            <a:off x="1235673" y="177265"/>
            <a:ext cx="9386608" cy="579655"/>
          </a:xfrm>
        </p:spPr>
        <p:txBody>
          <a:bodyPr>
            <a:normAutofit/>
          </a:bodyPr>
          <a:lstStyle/>
          <a:p>
            <a:r>
              <a:rPr lang="en-US" altLang="zh-CN" sz="2800" dirty="0"/>
              <a:t>Novel concept of power supply based on 10kV SST</a:t>
            </a:r>
            <a:endParaRPr lang="zh-CN" altLang="en-US" sz="2800" dirty="0"/>
          </a:p>
        </p:txBody>
      </p:sp>
      <p:pic>
        <p:nvPicPr>
          <p:cNvPr id="4" name="图片 5"/>
          <p:cNvPicPr/>
          <p:nvPr/>
        </p:nvPicPr>
        <p:blipFill>
          <a:blip r:embed="rId2" cstate="print">
            <a:extLst>
              <a:ext uri="{28A0092B-C50C-407E-A947-70E740481C1C}">
                <a14:useLocalDpi xmlns:a14="http://schemas.microsoft.com/office/drawing/2010/main"/>
              </a:ext>
            </a:extLst>
          </a:blip>
          <a:srcRect/>
          <a:stretch>
            <a:fillRect/>
          </a:stretch>
        </p:blipFill>
        <p:spPr bwMode="auto">
          <a:xfrm>
            <a:off x="3523268" y="879637"/>
            <a:ext cx="8396381" cy="3630042"/>
          </a:xfrm>
          <a:prstGeom prst="rect">
            <a:avLst/>
          </a:prstGeom>
          <a:noFill/>
          <a:ln>
            <a:noFill/>
          </a:ln>
        </p:spPr>
      </p:pic>
      <p:sp>
        <p:nvSpPr>
          <p:cNvPr id="5" name="内容占位符 1"/>
          <p:cNvSpPr>
            <a:spLocks noGrp="1"/>
          </p:cNvSpPr>
          <p:nvPr>
            <p:ph idx="1"/>
          </p:nvPr>
        </p:nvSpPr>
        <p:spPr>
          <a:xfrm>
            <a:off x="483568" y="5085422"/>
            <a:ext cx="11305256" cy="1559218"/>
          </a:xfrm>
        </p:spPr>
        <p:txBody>
          <a:bodyPr>
            <a:noAutofit/>
          </a:bodyPr>
          <a:lstStyle/>
          <a:p>
            <a:r>
              <a:rPr lang="en-US" altLang="zh-CN" sz="1800" dirty="0"/>
              <a:t>Numerous media/small magnet power supplies are needed: Quadrupole, </a:t>
            </a:r>
            <a:r>
              <a:rPr lang="en-US" altLang="zh-CN" sz="1800" dirty="0" err="1"/>
              <a:t>Sextupole</a:t>
            </a:r>
            <a:r>
              <a:rPr lang="en-US" altLang="zh-CN" sz="1800" dirty="0"/>
              <a:t>, corrector, … Lots of cables are needed, resulting in energy lost</a:t>
            </a:r>
          </a:p>
          <a:p>
            <a:r>
              <a:rPr lang="en-US" altLang="zh-CN" sz="1800" dirty="0"/>
              <a:t>SST can eliminate the need for 10kV transformer and SVG, which directly converts the AC power from 10kV to DC 200V – 1000V DC200V~1kV, with voltage tenability</a:t>
            </a:r>
          </a:p>
          <a:p>
            <a:r>
              <a:rPr lang="en-US" altLang="zh-CN" sz="1800" dirty="0"/>
              <a:t>Rectifier is not needed in the power supplies, reducing the cost, space occupation and power consumption</a:t>
            </a:r>
          </a:p>
        </p:txBody>
      </p:sp>
      <p:pic>
        <p:nvPicPr>
          <p:cNvPr id="6" name="图片 6"/>
          <p:cNvPicPr/>
          <p:nvPr/>
        </p:nvPicPr>
        <p:blipFill rotWithShape="1">
          <a:blip r:embed="rId3" cstate="print">
            <a:extLst>
              <a:ext uri="{28A0092B-C50C-407E-A947-70E740481C1C}">
                <a14:useLocalDpi xmlns:a14="http://schemas.microsoft.com/office/drawing/2010/main"/>
              </a:ext>
            </a:extLst>
          </a:blip>
          <a:srcRect r="55261"/>
          <a:stretch/>
        </p:blipFill>
        <p:spPr bwMode="auto">
          <a:xfrm>
            <a:off x="209381" y="2494280"/>
            <a:ext cx="3047999" cy="2591142"/>
          </a:xfrm>
          <a:prstGeom prst="rect">
            <a:avLst/>
          </a:prstGeom>
          <a:noFill/>
          <a:ln>
            <a:noFill/>
          </a:ln>
          <a:extLst>
            <a:ext uri="{53640926-AAD7-44D8-BBD7-CCE9431645EC}">
              <a14:shadowObscured xmlns:a14="http://schemas.microsoft.com/office/drawing/2010/main"/>
            </a:ext>
          </a:extLst>
        </p:spPr>
      </p:pic>
      <p:sp>
        <p:nvSpPr>
          <p:cNvPr id="8" name="Left-Right Arrow 7"/>
          <p:cNvSpPr/>
          <p:nvPr/>
        </p:nvSpPr>
        <p:spPr>
          <a:xfrm rot="19360728">
            <a:off x="3646005" y="3353925"/>
            <a:ext cx="919480" cy="22317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8747694"/>
      </p:ext>
    </p:extLst>
  </p:cSld>
  <p:clrMapOvr>
    <a:masterClrMapping/>
  </p:clrMapOvr>
  <mc:AlternateContent xmlns:mc="http://schemas.openxmlformats.org/markup-compatibility/2006" xmlns:p14="http://schemas.microsoft.com/office/powerpoint/2010/main">
    <mc:Choice Requires="p14">
      <p:transition spd="slow" p14:dur="2000" advTm="187"/>
    </mc:Choice>
    <mc:Fallback xmlns="">
      <p:transition spd="slow" advTm="187"/>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071E823-F717-4A24-8497-F07205410AE5}"/>
              </a:ext>
            </a:extLst>
          </p:cNvPr>
          <p:cNvSpPr>
            <a:spLocks noGrp="1"/>
          </p:cNvSpPr>
          <p:nvPr>
            <p:ph type="sldNum" sz="quarter" idx="12"/>
          </p:nvPr>
        </p:nvSpPr>
        <p:spPr/>
        <p:txBody>
          <a:bodyPr>
            <a:normAutofit lnSpcReduction="10000"/>
          </a:bodyPr>
          <a:lstStyle/>
          <a:p>
            <a:fld id="{49AE70B2-8BF9-45C0-BB95-33D1B9D3A854}" type="slidenum">
              <a:rPr lang="zh-CN" altLang="en-US" smtClean="0">
                <a:solidFill>
                  <a:prstClr val="black">
                    <a:tint val="75000"/>
                  </a:prstClr>
                </a:solidFill>
              </a:rPr>
              <a:pPr/>
              <a:t>23</a:t>
            </a:fld>
            <a:endParaRPr lang="zh-CN" altLang="en-US">
              <a:solidFill>
                <a:prstClr val="black">
                  <a:tint val="75000"/>
                </a:prstClr>
              </a:solidFill>
            </a:endParaRPr>
          </a:p>
        </p:txBody>
      </p:sp>
      <p:sp>
        <p:nvSpPr>
          <p:cNvPr id="3" name="内容占位符 2"/>
          <p:cNvSpPr>
            <a:spLocks noGrp="1"/>
          </p:cNvSpPr>
          <p:nvPr>
            <p:ph idx="1"/>
          </p:nvPr>
        </p:nvSpPr>
        <p:spPr>
          <a:xfrm>
            <a:off x="300601" y="1534629"/>
            <a:ext cx="7426079" cy="4886491"/>
          </a:xfrm>
        </p:spPr>
        <p:txBody>
          <a:bodyPr>
            <a:normAutofit/>
          </a:bodyPr>
          <a:lstStyle/>
          <a:p>
            <a:pPr>
              <a:lnSpc>
                <a:spcPct val="140000"/>
              </a:lnSpc>
              <a:spcBef>
                <a:spcPct val="20000"/>
              </a:spcBef>
              <a:spcAft>
                <a:spcPts val="600"/>
              </a:spcAft>
              <a:buFont typeface="Wingdings" panose="05000000000000000000" pitchFamily="2" charset="2"/>
              <a:buChar char="p"/>
            </a:pPr>
            <a:r>
              <a:rPr lang="en-US" altLang="zh-CN" sz="2000" dirty="0">
                <a:latin typeface="+mn-lt"/>
                <a:ea typeface="+mn-ea"/>
              </a:rPr>
              <a:t>A heat recovery chiller unit is used to recover waste heat.</a:t>
            </a:r>
          </a:p>
          <a:p>
            <a:pPr>
              <a:lnSpc>
                <a:spcPct val="140000"/>
              </a:lnSpc>
              <a:spcBef>
                <a:spcPct val="20000"/>
              </a:spcBef>
              <a:spcAft>
                <a:spcPts val="600"/>
              </a:spcAft>
              <a:buFont typeface="Wingdings" panose="05000000000000000000" pitchFamily="2" charset="2"/>
              <a:buChar char="p"/>
            </a:pPr>
            <a:r>
              <a:rPr lang="en-US" altLang="zh-CN" sz="2000" dirty="0">
                <a:latin typeface="+mn-lt"/>
                <a:ea typeface="+mn-ea"/>
              </a:rPr>
              <a:t>HEPS installs four </a:t>
            </a:r>
            <a:r>
              <a:rPr lang="en-US" altLang="zh-CN" sz="2000" dirty="0">
                <a:solidFill>
                  <a:srgbClr val="FF0000"/>
                </a:solidFill>
                <a:latin typeface="+mn-lt"/>
                <a:ea typeface="+mn-ea"/>
              </a:rPr>
              <a:t>heat recovery </a:t>
            </a:r>
            <a:r>
              <a:rPr lang="en-US" altLang="zh-CN" sz="2000" dirty="0">
                <a:latin typeface="+mn-lt"/>
                <a:ea typeface="+mn-ea"/>
              </a:rPr>
              <a:t>chiller units: 2 * 5500 kW and 2 * 2800 kW. In the normal operation, maximum of about 13 MW waste heat can be recovered in the form of 42°C water</a:t>
            </a:r>
          </a:p>
          <a:p>
            <a:pPr>
              <a:lnSpc>
                <a:spcPct val="140000"/>
              </a:lnSpc>
              <a:spcBef>
                <a:spcPct val="20000"/>
              </a:spcBef>
              <a:spcAft>
                <a:spcPts val="600"/>
              </a:spcAft>
              <a:buFont typeface="Wingdings" panose="05000000000000000000" pitchFamily="2" charset="2"/>
              <a:buChar char="p"/>
            </a:pPr>
            <a:r>
              <a:rPr lang="en-US" altLang="zh-CN" sz="2000" dirty="0">
                <a:latin typeface="+mn-lt"/>
                <a:ea typeface="+mn-ea"/>
              </a:rPr>
              <a:t>The heat load of HEPS is about 10.4 MW in winter and 0.4 MW in summer. When the system is running, the recovered heat source can fully replace municipal heat sources</a:t>
            </a:r>
            <a:endParaRPr lang="en-US" altLang="zh-CN" sz="2000" b="1" dirty="0">
              <a:solidFill>
                <a:srgbClr val="FF0000"/>
              </a:solidFill>
              <a:latin typeface="+mn-lt"/>
              <a:ea typeface="+mn-ea"/>
            </a:endParaRPr>
          </a:p>
        </p:txBody>
      </p:sp>
      <p:pic>
        <p:nvPicPr>
          <p:cNvPr id="4" name="图片 3"/>
          <p:cNvPicPr>
            <a:picLocks noChangeAspect="1"/>
          </p:cNvPicPr>
          <p:nvPr/>
        </p:nvPicPr>
        <p:blipFill>
          <a:blip r:embed="rId2"/>
          <a:stretch>
            <a:fillRect/>
          </a:stretch>
        </p:blipFill>
        <p:spPr>
          <a:xfrm>
            <a:off x="8212250" y="1351851"/>
            <a:ext cx="3667750" cy="3003853"/>
          </a:xfrm>
          <a:prstGeom prst="rect">
            <a:avLst/>
          </a:prstGeom>
        </p:spPr>
      </p:pic>
      <p:sp>
        <p:nvSpPr>
          <p:cNvPr id="5" name="TextBox 4"/>
          <p:cNvSpPr txBox="1"/>
          <p:nvPr/>
        </p:nvSpPr>
        <p:spPr>
          <a:xfrm>
            <a:off x="9514840" y="861135"/>
            <a:ext cx="2175561" cy="584775"/>
          </a:xfrm>
          <a:prstGeom prst="rect">
            <a:avLst/>
          </a:prstGeom>
          <a:noFill/>
          <a:ln>
            <a:solidFill>
              <a:schemeClr val="tx1"/>
            </a:solidFill>
          </a:ln>
        </p:spPr>
        <p:txBody>
          <a:bodyPr wrap="square" rtlCol="0">
            <a:spAutoFit/>
          </a:bodyPr>
          <a:lstStyle/>
          <a:p>
            <a:pPr algn="ctr"/>
            <a:r>
              <a:rPr lang="en-US" altLang="zh-CN" sz="1600" b="1" dirty="0">
                <a:solidFill>
                  <a:srgbClr val="C00000"/>
                </a:solidFill>
              </a:rPr>
              <a:t>Installation the heat recovery condenser</a:t>
            </a:r>
            <a:endParaRPr lang="zh-CN" altLang="en-US" sz="1600" b="1" dirty="0">
              <a:solidFill>
                <a:srgbClr val="C00000"/>
              </a:solidFill>
            </a:endParaRPr>
          </a:p>
        </p:txBody>
      </p:sp>
      <p:pic>
        <p:nvPicPr>
          <p:cNvPr id="6" name="图片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167188" y="4315065"/>
            <a:ext cx="3595626" cy="2442984"/>
          </a:xfrm>
          <a:prstGeom prst="rect">
            <a:avLst/>
          </a:prstGeom>
        </p:spPr>
      </p:pic>
      <p:sp>
        <p:nvSpPr>
          <p:cNvPr id="7" name="Title 1"/>
          <p:cNvSpPr>
            <a:spLocks noGrp="1"/>
          </p:cNvSpPr>
          <p:nvPr>
            <p:ph type="title"/>
          </p:nvPr>
        </p:nvSpPr>
        <p:spPr>
          <a:xfrm>
            <a:off x="1401478" y="270185"/>
            <a:ext cx="8644647" cy="674066"/>
          </a:xfrm>
        </p:spPr>
        <p:txBody>
          <a:bodyPr>
            <a:normAutofit/>
          </a:bodyPr>
          <a:lstStyle/>
          <a:p>
            <a:r>
              <a:rPr lang="en-US" altLang="zh-CN" sz="2600" dirty="0"/>
              <a:t>HEPS Waste Heat Sources Utilization</a:t>
            </a:r>
            <a:endParaRPr sz="2600" dirty="0"/>
          </a:p>
        </p:txBody>
      </p:sp>
    </p:spTree>
    <p:extLst>
      <p:ext uri="{BB962C8B-B14F-4D97-AF65-F5344CB8AC3E}">
        <p14:creationId xmlns:p14="http://schemas.microsoft.com/office/powerpoint/2010/main" val="3501820890"/>
      </p:ext>
    </p:extLst>
  </p:cSld>
  <p:clrMapOvr>
    <a:masterClrMapping/>
  </p:clrMapOvr>
  <mc:AlternateContent xmlns:mc="http://schemas.openxmlformats.org/markup-compatibility/2006" xmlns:p14="http://schemas.microsoft.com/office/powerpoint/2010/main">
    <mc:Choice Requires="p14">
      <p:transition spd="slow" p14:dur="2000" advTm="187"/>
    </mc:Choice>
    <mc:Fallback xmlns="">
      <p:transition spd="slow" advTm="187"/>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071E823-F717-4A24-8497-F07205410AE5}"/>
              </a:ext>
            </a:extLst>
          </p:cNvPr>
          <p:cNvSpPr>
            <a:spLocks noGrp="1"/>
          </p:cNvSpPr>
          <p:nvPr>
            <p:ph type="sldNum" sz="quarter" idx="12"/>
          </p:nvPr>
        </p:nvSpPr>
        <p:spPr/>
        <p:txBody>
          <a:bodyPr>
            <a:normAutofit lnSpcReduction="10000"/>
          </a:bodyPr>
          <a:lstStyle/>
          <a:p>
            <a:fld id="{49AE70B2-8BF9-45C0-BB95-33D1B9D3A854}" type="slidenum">
              <a:rPr lang="zh-CN" altLang="en-US" smtClean="0">
                <a:solidFill>
                  <a:prstClr val="black">
                    <a:tint val="75000"/>
                  </a:prstClr>
                </a:solidFill>
              </a:rPr>
              <a:pPr/>
              <a:t>24</a:t>
            </a:fld>
            <a:endParaRPr lang="zh-CN" altLang="en-US">
              <a:solidFill>
                <a:prstClr val="black">
                  <a:tint val="75000"/>
                </a:prstClr>
              </a:solidFill>
            </a:endParaRPr>
          </a:p>
        </p:txBody>
      </p:sp>
      <p:sp>
        <p:nvSpPr>
          <p:cNvPr id="3" name="Title 1"/>
          <p:cNvSpPr>
            <a:spLocks noGrp="1"/>
          </p:cNvSpPr>
          <p:nvPr>
            <p:ph type="title"/>
          </p:nvPr>
        </p:nvSpPr>
        <p:spPr>
          <a:xfrm>
            <a:off x="1067015" y="138327"/>
            <a:ext cx="10332505" cy="643993"/>
          </a:xfrm>
        </p:spPr>
        <p:txBody>
          <a:bodyPr>
            <a:normAutofit/>
          </a:bodyPr>
          <a:lstStyle/>
          <a:p>
            <a:r>
              <a:rPr lang="en-US" altLang="zh-CN" sz="2600" dirty="0"/>
              <a:t>Advanced heat-pump technology applications for CEPC</a:t>
            </a:r>
            <a:endParaRPr lang="zh-CN" altLang="en-US" sz="2600" dirty="0"/>
          </a:p>
        </p:txBody>
      </p:sp>
      <p:sp>
        <p:nvSpPr>
          <p:cNvPr id="4" name="文本框 1">
            <a:extLst>
              <a:ext uri="{FF2B5EF4-FFF2-40B4-BE49-F238E27FC236}">
                <a16:creationId xmlns:a16="http://schemas.microsoft.com/office/drawing/2014/main" id="{5F4D6EE5-D363-4507-ADC7-7BB75E71CBD4}"/>
              </a:ext>
            </a:extLst>
          </p:cNvPr>
          <p:cNvSpPr txBox="1"/>
          <p:nvPr/>
        </p:nvSpPr>
        <p:spPr>
          <a:xfrm>
            <a:off x="0" y="900077"/>
            <a:ext cx="12192000" cy="707886"/>
          </a:xfrm>
          <a:prstGeom prst="rect">
            <a:avLst/>
          </a:prstGeom>
          <a:noFill/>
        </p:spPr>
        <p:txBody>
          <a:bodyPr wrap="square" rtlCol="0">
            <a:spAutoFit/>
          </a:bodyPr>
          <a:lstStyle/>
          <a:p>
            <a:pPr marL="285750" indent="-285750">
              <a:buFont typeface="Arial" panose="020B0604020202020204" pitchFamily="34" charset="0"/>
              <a:buChar char="•"/>
            </a:pPr>
            <a:r>
              <a:rPr lang="en-US" altLang="zh-CN" sz="2000" b="1" kern="0" dirty="0">
                <a:solidFill>
                  <a:srgbClr val="005DA2"/>
                </a:solidFill>
              </a:rPr>
              <a:t>As the rapid development of photovoltaic and heat storage technology, AHP can be served the new possible scheme to recover the waste heat.</a:t>
            </a:r>
            <a:endParaRPr lang="zh-CN" altLang="en-US" sz="2000" b="1" kern="0" dirty="0">
              <a:solidFill>
                <a:srgbClr val="005DA2"/>
              </a:solidFill>
            </a:endParaRPr>
          </a:p>
        </p:txBody>
      </p:sp>
      <p:pic>
        <p:nvPicPr>
          <p:cNvPr id="5" name="图片 8">
            <a:extLst>
              <a:ext uri="{FF2B5EF4-FFF2-40B4-BE49-F238E27FC236}">
                <a16:creationId xmlns:a16="http://schemas.microsoft.com/office/drawing/2014/main" id="{985E8AE3-AC2D-4BDC-BCA0-CFEDDF968C0C}"/>
              </a:ext>
            </a:extLst>
          </p:cNvPr>
          <p:cNvPicPr>
            <a:picLocks noChangeAspect="1"/>
          </p:cNvPicPr>
          <p:nvPr/>
        </p:nvPicPr>
        <p:blipFill>
          <a:blip r:embed="rId2"/>
          <a:stretch>
            <a:fillRect/>
          </a:stretch>
        </p:blipFill>
        <p:spPr>
          <a:xfrm>
            <a:off x="301164" y="1387217"/>
            <a:ext cx="11408720" cy="5470783"/>
          </a:xfrm>
          <a:prstGeom prst="rect">
            <a:avLst/>
          </a:prstGeom>
        </p:spPr>
      </p:pic>
    </p:spTree>
    <p:extLst>
      <p:ext uri="{BB962C8B-B14F-4D97-AF65-F5344CB8AC3E}">
        <p14:creationId xmlns:p14="http://schemas.microsoft.com/office/powerpoint/2010/main" val="3772329047"/>
      </p:ext>
    </p:extLst>
  </p:cSld>
  <p:clrMapOvr>
    <a:masterClrMapping/>
  </p:clrMapOvr>
  <mc:AlternateContent xmlns:mc="http://schemas.openxmlformats.org/markup-compatibility/2006" xmlns:p14="http://schemas.microsoft.com/office/powerpoint/2010/main">
    <mc:Choice Requires="p14">
      <p:transition spd="slow" p14:dur="2000" advTm="187"/>
    </mc:Choice>
    <mc:Fallback xmlns="">
      <p:transition spd="slow" advTm="187"/>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071E823-F717-4A24-8497-F07205410AE5}"/>
              </a:ext>
            </a:extLst>
          </p:cNvPr>
          <p:cNvSpPr>
            <a:spLocks noGrp="1"/>
          </p:cNvSpPr>
          <p:nvPr>
            <p:ph type="sldNum" sz="quarter" idx="12"/>
          </p:nvPr>
        </p:nvSpPr>
        <p:spPr/>
        <p:txBody>
          <a:bodyPr>
            <a:normAutofit lnSpcReduction="10000"/>
          </a:bodyPr>
          <a:lstStyle/>
          <a:p>
            <a:fld id="{49AE70B2-8BF9-45C0-BB95-33D1B9D3A854}" type="slidenum">
              <a:rPr lang="zh-CN" altLang="en-US" smtClean="0">
                <a:solidFill>
                  <a:prstClr val="black">
                    <a:tint val="75000"/>
                  </a:prstClr>
                </a:solidFill>
              </a:rPr>
              <a:pPr/>
              <a:t>25</a:t>
            </a:fld>
            <a:endParaRPr lang="zh-CN" altLang="en-US">
              <a:solidFill>
                <a:prstClr val="black">
                  <a:tint val="75000"/>
                </a:prstClr>
              </a:solidFill>
            </a:endParaRPr>
          </a:p>
        </p:txBody>
      </p:sp>
      <p:sp>
        <p:nvSpPr>
          <p:cNvPr id="3" name="标题 2">
            <a:extLst>
              <a:ext uri="{FF2B5EF4-FFF2-40B4-BE49-F238E27FC236}">
                <a16:creationId xmlns:a16="http://schemas.microsoft.com/office/drawing/2014/main" id="{5A4A792D-AE71-4CDE-AC94-E7C6950ACE20}"/>
              </a:ext>
            </a:extLst>
          </p:cNvPr>
          <p:cNvSpPr>
            <a:spLocks noGrp="1"/>
          </p:cNvSpPr>
          <p:nvPr/>
        </p:nvSpPr>
        <p:spPr>
          <a:xfrm>
            <a:off x="1116675" y="96737"/>
            <a:ext cx="10763325" cy="72547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000" b="1" kern="1200" baseline="0">
                <a:solidFill>
                  <a:srgbClr val="FF0000"/>
                </a:solidFill>
                <a:effectLst>
                  <a:outerShdw blurRad="38100" dist="38100" dir="2700000" algn="tl">
                    <a:srgbClr val="000000">
                      <a:alpha val="43137"/>
                    </a:srgbClr>
                  </a:outerShdw>
                </a:effectLst>
                <a:latin typeface="Arial Black" pitchFamily="34" charset="0"/>
                <a:ea typeface="微软雅黑" pitchFamily="34" charset="-122"/>
                <a:cs typeface="+mj-cs"/>
              </a:defRPr>
            </a:lvl1pPr>
          </a:lstStyle>
          <a:p>
            <a:r>
              <a:rPr lang="en-US" altLang="zh-CN" sz="2800" kern="0" dirty="0">
                <a:solidFill>
                  <a:srgbClr val="005DA2"/>
                </a:solidFill>
                <a:effectLst/>
                <a:latin typeface="Arial" panose="020B0604020202020204" pitchFamily="34" charset="0"/>
                <a:ea typeface="微软雅黑" panose="020B0503020204020204" charset="-122"/>
              </a:rPr>
              <a:t>Full recovery/recycling of helium for sustainability operation</a:t>
            </a:r>
            <a:endParaRPr lang="zh-CN" altLang="en-US" sz="2800" kern="0" dirty="0">
              <a:solidFill>
                <a:srgbClr val="005DA2"/>
              </a:solidFill>
              <a:effectLst/>
              <a:latin typeface="Arial" panose="020B0604020202020204" pitchFamily="34" charset="0"/>
              <a:ea typeface="微软雅黑" panose="020B0503020204020204" charset="-122"/>
            </a:endParaRPr>
          </a:p>
        </p:txBody>
      </p:sp>
      <p:sp>
        <p:nvSpPr>
          <p:cNvPr id="7" name="文本框 5"/>
          <p:cNvSpPr txBox="1"/>
          <p:nvPr/>
        </p:nvSpPr>
        <p:spPr>
          <a:xfrm>
            <a:off x="121442" y="936916"/>
            <a:ext cx="11949115" cy="1200329"/>
          </a:xfrm>
          <a:prstGeom prst="rect">
            <a:avLst/>
          </a:prstGeom>
          <a:noFill/>
        </p:spPr>
        <p:txBody>
          <a:bodyPr wrap="square" rtlCol="0">
            <a:spAutoFit/>
          </a:bodyPr>
          <a:lstStyle/>
          <a:p>
            <a:pPr marL="285750" indent="-285750" algn="just">
              <a:buFont typeface="Arial" panose="020B0604020202020204" pitchFamily="34" charset="0"/>
              <a:buChar char="•"/>
            </a:pPr>
            <a:r>
              <a:rPr lang="en-US" altLang="zh-CN" dirty="0"/>
              <a:t>Helium gas is a non-renewable resource. Therefore, helium recycling is essential for </a:t>
            </a:r>
            <a:r>
              <a:rPr lang="en-US" altLang="zh-CN" dirty="0">
                <a:solidFill>
                  <a:srgbClr val="C00000"/>
                </a:solidFill>
              </a:rPr>
              <a:t>sustainable</a:t>
            </a:r>
            <a:r>
              <a:rPr lang="en-US" altLang="zh-CN" dirty="0"/>
              <a:t> operations.</a:t>
            </a:r>
          </a:p>
          <a:p>
            <a:pPr marL="285750" indent="-285750" algn="just">
              <a:buFont typeface="Arial" panose="020B0604020202020204" pitchFamily="34" charset="0"/>
              <a:buChar char="•"/>
            </a:pPr>
            <a:r>
              <a:rPr lang="en-US" altLang="zh-CN" dirty="0"/>
              <a:t>IHEP has implemented a helium gas recovery system, specifically the liquid helium recovery and purification system of BEPCII(ADS)/PAPS, many years ago. This system has been operating stably.</a:t>
            </a:r>
          </a:p>
          <a:p>
            <a:pPr marL="285750" indent="-285750" algn="just">
              <a:buFont typeface="Arial" panose="020B0604020202020204" pitchFamily="34" charset="0"/>
              <a:buChar char="•"/>
            </a:pPr>
            <a:r>
              <a:rPr lang="en-US" altLang="zh-CN" b="1" dirty="0">
                <a:solidFill>
                  <a:srgbClr val="FF0000"/>
                </a:solidFill>
              </a:rPr>
              <a:t>Recovery capacity ≥210NM³/h; purification capacity ≥105NM³/h;</a:t>
            </a:r>
          </a:p>
        </p:txBody>
      </p:sp>
      <p:pic>
        <p:nvPicPr>
          <p:cNvPr id="8" name="Picture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40121" y="2372806"/>
            <a:ext cx="2991535" cy="1995360"/>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131657" y="2371997"/>
            <a:ext cx="3015144" cy="1996167"/>
          </a:xfrm>
          <a:prstGeom prst="rect">
            <a:avLst/>
          </a:prstGeom>
        </p:spPr>
      </p:pic>
      <p:pic>
        <p:nvPicPr>
          <p:cNvPr id="10" name="Picture 9"/>
          <p:cNvPicPr>
            <a:picLocks noChangeAspect="1"/>
          </p:cNvPicPr>
          <p:nvPr/>
        </p:nvPicPr>
        <p:blipFill rotWithShape="1">
          <a:blip r:embed="rId4" cstate="print">
            <a:extLst>
              <a:ext uri="{28A0092B-C50C-407E-A947-70E740481C1C}">
                <a14:useLocalDpi xmlns:a14="http://schemas.microsoft.com/office/drawing/2010/main"/>
              </a:ext>
            </a:extLst>
          </a:blip>
          <a:srcRect/>
          <a:stretch>
            <a:fillRect/>
          </a:stretch>
        </p:blipFill>
        <p:spPr>
          <a:xfrm>
            <a:off x="7361646" y="4570602"/>
            <a:ext cx="2688693" cy="2125963"/>
          </a:xfrm>
          <a:prstGeom prst="rect">
            <a:avLst/>
          </a:prstGeom>
        </p:spPr>
      </p:pic>
      <p:pic>
        <p:nvPicPr>
          <p:cNvPr id="11" name="Picture 10"/>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4581746" y="4536423"/>
            <a:ext cx="2779900" cy="2194322"/>
          </a:xfrm>
          <a:prstGeom prst="rect">
            <a:avLst/>
          </a:prstGeom>
        </p:spPr>
      </p:pic>
      <p:pic>
        <p:nvPicPr>
          <p:cNvPr id="12" name="Picture 11"/>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1824245" y="4536423"/>
            <a:ext cx="2695052" cy="2194322"/>
          </a:xfrm>
          <a:prstGeom prst="rect">
            <a:avLst/>
          </a:prstGeom>
        </p:spPr>
      </p:pic>
      <p:pic>
        <p:nvPicPr>
          <p:cNvPr id="13" name="Picture 12"/>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6238239" y="2390368"/>
            <a:ext cx="5850997" cy="1891066"/>
          </a:xfrm>
          <a:prstGeom prst="rect">
            <a:avLst/>
          </a:prstGeom>
        </p:spPr>
      </p:pic>
      <p:sp>
        <p:nvSpPr>
          <p:cNvPr id="14" name="矩形: 圆角 56"/>
          <p:cNvSpPr/>
          <p:nvPr/>
        </p:nvSpPr>
        <p:spPr bwMode="auto">
          <a:xfrm>
            <a:off x="73496" y="2270505"/>
            <a:ext cx="6116320" cy="2184400"/>
          </a:xfrm>
          <a:prstGeom prst="roundRect">
            <a:avLst>
              <a:gd name="adj" fmla="val 3360"/>
            </a:avLst>
          </a:prstGeom>
          <a:solidFill>
            <a:schemeClr val="accent1">
              <a:lumMod val="75000"/>
              <a:alpha val="10000"/>
            </a:schemeClr>
          </a:solidFill>
          <a:ln w="28575" cap="flat" cmpd="sng" algn="ctr">
            <a:solidFill>
              <a:schemeClr val="accent3"/>
            </a:solidFill>
            <a:prstDash val="solid"/>
            <a:miter lim="800000"/>
          </a:ln>
        </p:spPr>
        <p:txBody>
          <a:bodyPr/>
          <a:lstStyle/>
          <a:p>
            <a:pPr marL="0" marR="0" lvl="0" indent="0" algn="l" defTabSz="914400">
              <a:lnSpc>
                <a:spcPct val="100000"/>
              </a:lnSpc>
              <a:spcBef>
                <a:spcPts val="0"/>
              </a:spcBef>
              <a:spcAft>
                <a:spcPts val="0"/>
              </a:spcAft>
              <a:buClrTx/>
              <a:buSzTx/>
              <a:buFontTx/>
              <a:buNone/>
              <a:defRPr/>
            </a:pPr>
            <a:endParaRPr lang="zh-CN" sz="1800" b="0" i="0" u="none" strike="noStrike" cap="none" spc="0" dirty="0">
              <a:ln>
                <a:noFill/>
              </a:ln>
              <a:solidFill>
                <a:prstClr val="black"/>
              </a:solidFill>
              <a:latin typeface="微软雅黑" panose="020B0503020204020204" pitchFamily="34" charset="-122"/>
              <a:ea typeface="微软雅黑" panose="020B0503020204020204" pitchFamily="34" charset="-122"/>
              <a:cs typeface="+mn-cs"/>
            </a:endParaRPr>
          </a:p>
        </p:txBody>
      </p:sp>
      <p:sp>
        <p:nvSpPr>
          <p:cNvPr id="15" name="矩形 57"/>
          <p:cNvSpPr/>
          <p:nvPr/>
        </p:nvSpPr>
        <p:spPr bwMode="auto">
          <a:xfrm>
            <a:off x="1238642" y="3596994"/>
            <a:ext cx="3919278" cy="830997"/>
          </a:xfrm>
          <a:prstGeom prst="rect">
            <a:avLst/>
          </a:prstGeom>
        </p:spPr>
        <p:txBody>
          <a:bodyPr wrap="none">
            <a:spAutoFit/>
          </a:bodyPr>
          <a:lstStyle/>
          <a:p>
            <a:pPr marL="0" marR="0" lvl="0" indent="0" algn="ctr" defTabSz="914400">
              <a:lnSpc>
                <a:spcPct val="100000"/>
              </a:lnSpc>
              <a:spcBef>
                <a:spcPts val="0"/>
              </a:spcBef>
              <a:spcAft>
                <a:spcPts val="0"/>
              </a:spcAft>
              <a:buClrTx/>
              <a:buSzTx/>
              <a:buFontTx/>
              <a:buNone/>
              <a:defRPr/>
            </a:pPr>
            <a:r>
              <a:rPr lang="en-US" altLang="zh-CN" sz="2400" b="1" dirty="0">
                <a:solidFill>
                  <a:srgbClr val="FFFF00"/>
                </a:solidFill>
                <a:latin typeface="Arial" panose="020B0604020202020204"/>
                <a:ea typeface="微软雅黑" panose="020B0503020204020204" pitchFamily="34" charset="-122"/>
              </a:rPr>
              <a:t>PAPS </a:t>
            </a:r>
            <a:r>
              <a:rPr lang="en-US" altLang="zh-CN" sz="2400" b="1" dirty="0">
                <a:solidFill>
                  <a:srgbClr val="C00000"/>
                </a:solidFill>
                <a:latin typeface="Arial" panose="020B0604020202020204"/>
                <a:ea typeface="微软雅黑" panose="020B0503020204020204" pitchFamily="34" charset="-122"/>
              </a:rPr>
              <a:t>helium purification </a:t>
            </a:r>
          </a:p>
          <a:p>
            <a:pPr marL="0" marR="0" lvl="0" indent="0" algn="ctr" defTabSz="914400">
              <a:lnSpc>
                <a:spcPct val="100000"/>
              </a:lnSpc>
              <a:spcBef>
                <a:spcPts val="0"/>
              </a:spcBef>
              <a:spcAft>
                <a:spcPts val="0"/>
              </a:spcAft>
              <a:buClrTx/>
              <a:buSzTx/>
              <a:buFontTx/>
              <a:buNone/>
              <a:defRPr/>
            </a:pPr>
            <a:r>
              <a:rPr lang="en-US" altLang="zh-CN" sz="2400" b="1" dirty="0">
                <a:solidFill>
                  <a:srgbClr val="C00000"/>
                </a:solidFill>
                <a:latin typeface="Arial" panose="020B0604020202020204"/>
                <a:ea typeface="微软雅黑" panose="020B0503020204020204" pitchFamily="34" charset="-122"/>
              </a:rPr>
              <a:t>and recycling system</a:t>
            </a:r>
            <a:endParaRPr lang="zh-CN" sz="2400" b="1" i="0" u="none" strike="noStrike" cap="none" spc="0" dirty="0">
              <a:ln>
                <a:noFill/>
              </a:ln>
              <a:solidFill>
                <a:srgbClr val="C00000"/>
              </a:solidFill>
              <a:latin typeface="Arial" panose="020B0604020202020204"/>
              <a:ea typeface="微软雅黑" panose="020B0503020204020204" pitchFamily="34" charset="-122"/>
              <a:cs typeface="Arial" panose="020B0604020202020204"/>
            </a:endParaRPr>
          </a:p>
        </p:txBody>
      </p:sp>
      <p:sp>
        <p:nvSpPr>
          <p:cNvPr id="16" name="矩形: 圆角 56"/>
          <p:cNvSpPr/>
          <p:nvPr/>
        </p:nvSpPr>
        <p:spPr bwMode="auto">
          <a:xfrm>
            <a:off x="6256441" y="2270505"/>
            <a:ext cx="5881218" cy="2184400"/>
          </a:xfrm>
          <a:prstGeom prst="roundRect">
            <a:avLst>
              <a:gd name="adj" fmla="val 3360"/>
            </a:avLst>
          </a:prstGeom>
          <a:solidFill>
            <a:schemeClr val="accent1">
              <a:lumMod val="75000"/>
              <a:alpha val="10000"/>
            </a:schemeClr>
          </a:solidFill>
          <a:ln w="28575" cap="flat" cmpd="sng" algn="ctr">
            <a:solidFill>
              <a:schemeClr val="accent3"/>
            </a:solidFill>
            <a:prstDash val="solid"/>
            <a:miter lim="800000"/>
          </a:ln>
        </p:spPr>
        <p:txBody>
          <a:bodyPr/>
          <a:lstStyle/>
          <a:p>
            <a:pPr marL="0" marR="0" lvl="0" indent="0" algn="l" defTabSz="914400">
              <a:lnSpc>
                <a:spcPct val="100000"/>
              </a:lnSpc>
              <a:spcBef>
                <a:spcPts val="0"/>
              </a:spcBef>
              <a:spcAft>
                <a:spcPts val="0"/>
              </a:spcAft>
              <a:buClrTx/>
              <a:buSzTx/>
              <a:buFontTx/>
              <a:buNone/>
              <a:defRPr/>
            </a:pPr>
            <a:endParaRPr lang="zh-CN" sz="1800" b="0" i="0" u="none" strike="noStrike" cap="none" spc="0" dirty="0">
              <a:ln>
                <a:noFill/>
              </a:ln>
              <a:solidFill>
                <a:prstClr val="black"/>
              </a:solidFill>
              <a:latin typeface="微软雅黑" panose="020B0503020204020204" pitchFamily="34" charset="-122"/>
              <a:ea typeface="微软雅黑" panose="020B0503020204020204" pitchFamily="34" charset="-122"/>
              <a:cs typeface="+mn-cs"/>
            </a:endParaRPr>
          </a:p>
        </p:txBody>
      </p:sp>
      <p:sp>
        <p:nvSpPr>
          <p:cNvPr id="17" name="矩形 57"/>
          <p:cNvSpPr/>
          <p:nvPr/>
        </p:nvSpPr>
        <p:spPr bwMode="auto">
          <a:xfrm>
            <a:off x="7549301" y="3689509"/>
            <a:ext cx="3754554" cy="1200329"/>
          </a:xfrm>
          <a:prstGeom prst="rect">
            <a:avLst/>
          </a:prstGeom>
        </p:spPr>
        <p:txBody>
          <a:bodyPr wrap="none">
            <a:spAutoFit/>
          </a:bodyPr>
          <a:lstStyle/>
          <a:p>
            <a:pPr marL="0" marR="0" lvl="0" indent="0" algn="ctr" defTabSz="914400">
              <a:lnSpc>
                <a:spcPct val="100000"/>
              </a:lnSpc>
              <a:spcBef>
                <a:spcPts val="0"/>
              </a:spcBef>
              <a:spcAft>
                <a:spcPts val="0"/>
              </a:spcAft>
              <a:buClrTx/>
              <a:buSzTx/>
              <a:buFontTx/>
              <a:buNone/>
              <a:defRPr/>
            </a:pPr>
            <a:r>
              <a:rPr lang="en-US" altLang="zh-CN" sz="2400" b="1" dirty="0">
                <a:solidFill>
                  <a:srgbClr val="FFFF00"/>
                </a:solidFill>
                <a:latin typeface="Arial" panose="020B0604020202020204"/>
                <a:ea typeface="微软雅黑" panose="020B0503020204020204" pitchFamily="34" charset="-122"/>
              </a:rPr>
              <a:t>ADS </a:t>
            </a:r>
            <a:r>
              <a:rPr lang="en-US" altLang="zh-CN" sz="2400" b="1" dirty="0">
                <a:solidFill>
                  <a:srgbClr val="C00000"/>
                </a:solidFill>
                <a:latin typeface="Arial" panose="020B0604020202020204"/>
                <a:ea typeface="微软雅黑" panose="020B0503020204020204" pitchFamily="34" charset="-122"/>
              </a:rPr>
              <a:t>helium purification </a:t>
            </a:r>
          </a:p>
          <a:p>
            <a:pPr marL="0" marR="0" lvl="0" indent="0" algn="ctr" defTabSz="914400">
              <a:lnSpc>
                <a:spcPct val="100000"/>
              </a:lnSpc>
              <a:spcBef>
                <a:spcPts val="0"/>
              </a:spcBef>
              <a:spcAft>
                <a:spcPts val="0"/>
              </a:spcAft>
              <a:buClrTx/>
              <a:buSzTx/>
              <a:buFontTx/>
              <a:buNone/>
              <a:defRPr/>
            </a:pPr>
            <a:r>
              <a:rPr lang="en-US" altLang="zh-CN" sz="2400" b="1" dirty="0">
                <a:solidFill>
                  <a:srgbClr val="C00000"/>
                </a:solidFill>
                <a:latin typeface="Arial" panose="020B0604020202020204"/>
                <a:ea typeface="微软雅黑" panose="020B0503020204020204" pitchFamily="34" charset="-122"/>
              </a:rPr>
              <a:t>and recycling system</a:t>
            </a:r>
            <a:endParaRPr lang="zh-CN" altLang="zh-CN" sz="2400" b="1" i="0" u="none" strike="noStrike" cap="none" spc="0" dirty="0">
              <a:ln>
                <a:noFill/>
              </a:ln>
              <a:solidFill>
                <a:srgbClr val="C00000"/>
              </a:solidFill>
              <a:latin typeface="Arial" panose="020B0604020202020204"/>
              <a:ea typeface="微软雅黑" panose="020B0503020204020204" pitchFamily="34" charset="-122"/>
              <a:cs typeface="Arial" panose="020B0604020202020204"/>
            </a:endParaRPr>
          </a:p>
          <a:p>
            <a:pPr marL="0" marR="0" lvl="0" indent="0" algn="ctr" defTabSz="914400">
              <a:lnSpc>
                <a:spcPct val="100000"/>
              </a:lnSpc>
              <a:spcBef>
                <a:spcPts val="0"/>
              </a:spcBef>
              <a:spcAft>
                <a:spcPts val="0"/>
              </a:spcAft>
              <a:buClrTx/>
              <a:buSzTx/>
              <a:buFontTx/>
              <a:buNone/>
              <a:defRPr/>
            </a:pPr>
            <a:endParaRPr lang="zh-CN" sz="2400" b="1" i="0" u="none" strike="noStrike" cap="none" spc="0" dirty="0">
              <a:ln>
                <a:noFill/>
              </a:ln>
              <a:solidFill>
                <a:srgbClr val="C00000"/>
              </a:solidFill>
              <a:latin typeface="Arial" panose="020B0604020202020204"/>
              <a:ea typeface="微软雅黑" panose="020B0503020204020204" pitchFamily="34" charset="-122"/>
              <a:cs typeface="Arial" panose="020B0604020202020204"/>
            </a:endParaRPr>
          </a:p>
        </p:txBody>
      </p:sp>
      <p:sp>
        <p:nvSpPr>
          <p:cNvPr id="18" name="矩形: 圆角 56"/>
          <p:cNvSpPr/>
          <p:nvPr/>
        </p:nvSpPr>
        <p:spPr bwMode="auto">
          <a:xfrm>
            <a:off x="1709256" y="4536423"/>
            <a:ext cx="8450744" cy="2204374"/>
          </a:xfrm>
          <a:prstGeom prst="roundRect">
            <a:avLst>
              <a:gd name="adj" fmla="val 3360"/>
            </a:avLst>
          </a:prstGeom>
          <a:solidFill>
            <a:schemeClr val="accent1">
              <a:lumMod val="75000"/>
              <a:alpha val="10000"/>
            </a:schemeClr>
          </a:solidFill>
          <a:ln w="28575" cap="flat" cmpd="sng" algn="ctr">
            <a:solidFill>
              <a:schemeClr val="accent3"/>
            </a:solidFill>
            <a:prstDash val="solid"/>
            <a:miter lim="800000"/>
          </a:ln>
        </p:spPr>
        <p:txBody>
          <a:bodyPr/>
          <a:lstStyle/>
          <a:p>
            <a:pPr marL="0" marR="0" lvl="0" indent="0" algn="l" defTabSz="914400">
              <a:lnSpc>
                <a:spcPct val="100000"/>
              </a:lnSpc>
              <a:spcBef>
                <a:spcPts val="0"/>
              </a:spcBef>
              <a:spcAft>
                <a:spcPts val="0"/>
              </a:spcAft>
              <a:buClrTx/>
              <a:buSzTx/>
              <a:buFontTx/>
              <a:buNone/>
              <a:defRPr/>
            </a:pPr>
            <a:endParaRPr lang="zh-CN" sz="1800" b="0" i="0" u="none" strike="noStrike" cap="none" spc="0" dirty="0">
              <a:ln>
                <a:noFill/>
              </a:ln>
              <a:solidFill>
                <a:prstClr val="black"/>
              </a:solidFill>
              <a:latin typeface="微软雅黑" panose="020B0503020204020204" pitchFamily="34" charset="-122"/>
              <a:ea typeface="微软雅黑" panose="020B0503020204020204" pitchFamily="34" charset="-122"/>
              <a:cs typeface="+mn-cs"/>
            </a:endParaRPr>
          </a:p>
        </p:txBody>
      </p:sp>
      <p:sp>
        <p:nvSpPr>
          <p:cNvPr id="19" name="矩形 57"/>
          <p:cNvSpPr/>
          <p:nvPr/>
        </p:nvSpPr>
        <p:spPr bwMode="auto">
          <a:xfrm>
            <a:off x="2403001" y="6326469"/>
            <a:ext cx="3982180" cy="461665"/>
          </a:xfrm>
          <a:prstGeom prst="rect">
            <a:avLst/>
          </a:prstGeom>
        </p:spPr>
        <p:txBody>
          <a:bodyPr wrap="none">
            <a:spAutoFit/>
          </a:bodyPr>
          <a:lstStyle/>
          <a:p>
            <a:pPr marL="0" marR="0" lvl="0" indent="0" algn="ctr" defTabSz="914400">
              <a:lnSpc>
                <a:spcPct val="100000"/>
              </a:lnSpc>
              <a:spcBef>
                <a:spcPts val="0"/>
              </a:spcBef>
              <a:spcAft>
                <a:spcPts val="0"/>
              </a:spcAft>
              <a:buClrTx/>
              <a:buSzTx/>
              <a:buFontTx/>
              <a:buNone/>
              <a:defRPr/>
            </a:pPr>
            <a:r>
              <a:rPr lang="en-US" altLang="zh-CN" sz="2400" b="1" dirty="0">
                <a:solidFill>
                  <a:srgbClr val="FFFF00"/>
                </a:solidFill>
                <a:latin typeface="Arial" panose="020B0604020202020204"/>
                <a:ea typeface="微软雅黑" panose="020B0503020204020204" pitchFamily="34" charset="-122"/>
              </a:rPr>
              <a:t>BEPCII</a:t>
            </a:r>
            <a:r>
              <a:rPr lang="zh-CN" altLang="en-US" sz="2400" b="1" dirty="0">
                <a:solidFill>
                  <a:srgbClr val="C00000"/>
                </a:solidFill>
                <a:latin typeface="Arial" panose="020B0604020202020204"/>
                <a:ea typeface="微软雅黑" panose="020B0503020204020204" pitchFamily="34" charset="-122"/>
              </a:rPr>
              <a:t> </a:t>
            </a:r>
            <a:r>
              <a:rPr lang="en-US" altLang="zh-CN" sz="2400" b="1" dirty="0">
                <a:solidFill>
                  <a:srgbClr val="C00000"/>
                </a:solidFill>
                <a:latin typeface="Arial" panose="020B0604020202020204"/>
                <a:ea typeface="微软雅黑" panose="020B0503020204020204" pitchFamily="34" charset="-122"/>
              </a:rPr>
              <a:t>cryogenic system</a:t>
            </a:r>
            <a:endParaRPr lang="zh-CN" sz="2400" b="1" i="0" u="none" strike="noStrike" cap="none" spc="0" dirty="0">
              <a:ln>
                <a:noFill/>
              </a:ln>
              <a:solidFill>
                <a:srgbClr val="C00000"/>
              </a:solidFill>
              <a:latin typeface="Arial" panose="020B0604020202020204"/>
              <a:ea typeface="微软雅黑" panose="020B0503020204020204" pitchFamily="34" charset="-122"/>
              <a:cs typeface="Arial" panose="020B0604020202020204"/>
            </a:endParaRPr>
          </a:p>
        </p:txBody>
      </p:sp>
    </p:spTree>
    <p:extLst>
      <p:ext uri="{BB962C8B-B14F-4D97-AF65-F5344CB8AC3E}">
        <p14:creationId xmlns:p14="http://schemas.microsoft.com/office/powerpoint/2010/main" val="677414160"/>
      </p:ext>
    </p:extLst>
  </p:cSld>
  <p:clrMapOvr>
    <a:masterClrMapping/>
  </p:clrMapOvr>
  <mc:AlternateContent xmlns:mc="http://schemas.openxmlformats.org/markup-compatibility/2006" xmlns:p14="http://schemas.microsoft.com/office/powerpoint/2010/main">
    <mc:Choice Requires="p14">
      <p:transition spd="slow" p14:dur="2000" advTm="187"/>
    </mc:Choice>
    <mc:Fallback xmlns="">
      <p:transition spd="slow" advTm="187"/>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071E823-F717-4A24-8497-F07205410AE5}"/>
              </a:ext>
            </a:extLst>
          </p:cNvPr>
          <p:cNvSpPr>
            <a:spLocks noGrp="1"/>
          </p:cNvSpPr>
          <p:nvPr>
            <p:ph type="sldNum" sz="quarter" idx="12"/>
          </p:nvPr>
        </p:nvSpPr>
        <p:spPr/>
        <p:txBody>
          <a:bodyPr>
            <a:normAutofit lnSpcReduction="10000"/>
          </a:bodyPr>
          <a:lstStyle/>
          <a:p>
            <a:fld id="{49AE70B2-8BF9-45C0-BB95-33D1B9D3A854}" type="slidenum">
              <a:rPr lang="zh-CN" altLang="en-US" smtClean="0">
                <a:solidFill>
                  <a:prstClr val="black">
                    <a:tint val="75000"/>
                  </a:prstClr>
                </a:solidFill>
              </a:rPr>
              <a:pPr/>
              <a:t>26</a:t>
            </a:fld>
            <a:endParaRPr lang="zh-CN" altLang="en-US">
              <a:solidFill>
                <a:prstClr val="black">
                  <a:tint val="75000"/>
                </a:prstClr>
              </a:solidFill>
            </a:endParaRPr>
          </a:p>
        </p:txBody>
      </p:sp>
      <p:sp>
        <p:nvSpPr>
          <p:cNvPr id="3" name="内容占位符 2"/>
          <p:cNvSpPr>
            <a:spLocks noGrp="1"/>
          </p:cNvSpPr>
          <p:nvPr>
            <p:ph idx="1"/>
          </p:nvPr>
        </p:nvSpPr>
        <p:spPr>
          <a:xfrm>
            <a:off x="135584" y="851074"/>
            <a:ext cx="7300069" cy="3334427"/>
          </a:xfrm>
        </p:spPr>
        <p:txBody>
          <a:bodyPr>
            <a:normAutofit fontScale="92500" lnSpcReduction="10000"/>
          </a:bodyPr>
          <a:lstStyle/>
          <a:p>
            <a:pPr>
              <a:lnSpc>
                <a:spcPct val="120000"/>
              </a:lnSpc>
              <a:spcBef>
                <a:spcPct val="20000"/>
              </a:spcBef>
              <a:spcAft>
                <a:spcPts val="600"/>
              </a:spcAft>
              <a:buFont typeface="Wingdings" panose="05000000000000000000" pitchFamily="2" charset="2"/>
              <a:buChar char="p"/>
            </a:pPr>
            <a:r>
              <a:rPr lang="en-US" altLang="zh-CN" sz="1800" b="0" dirty="0">
                <a:latin typeface="+mn-lt"/>
                <a:ea typeface="+mn-ea"/>
              </a:rPr>
              <a:t>Photovoltaic (PV) power generation systems are installed on the roofs of HEPS building complex</a:t>
            </a:r>
          </a:p>
          <a:p>
            <a:pPr>
              <a:lnSpc>
                <a:spcPct val="120000"/>
              </a:lnSpc>
              <a:spcBef>
                <a:spcPct val="20000"/>
              </a:spcBef>
              <a:spcAft>
                <a:spcPts val="600"/>
              </a:spcAft>
              <a:buFont typeface="Wingdings" panose="05000000000000000000" pitchFamily="2" charset="2"/>
              <a:buChar char="p"/>
            </a:pPr>
            <a:r>
              <a:rPr lang="en-US" altLang="zh-CN" sz="1800" b="0" dirty="0">
                <a:latin typeface="+mn-lt"/>
                <a:ea typeface="+mn-ea"/>
              </a:rPr>
              <a:t>Adopting 465Wp/550Wp monocrystalline silicon photovoltaic modules, the first phase has a total installed capacity of </a:t>
            </a:r>
            <a:r>
              <a:rPr lang="en-US" altLang="zh-CN" sz="1800" b="0" dirty="0">
                <a:solidFill>
                  <a:srgbClr val="FF0000"/>
                </a:solidFill>
                <a:latin typeface="+mn-lt"/>
                <a:ea typeface="+mn-ea"/>
              </a:rPr>
              <a:t>9,950.92 </a:t>
            </a:r>
            <a:r>
              <a:rPr lang="en-US" altLang="zh-CN" sz="1800" b="0" dirty="0" err="1">
                <a:solidFill>
                  <a:srgbClr val="FF0000"/>
                </a:solidFill>
                <a:latin typeface="+mn-lt"/>
                <a:ea typeface="+mn-ea"/>
              </a:rPr>
              <a:t>kWp</a:t>
            </a:r>
            <a:r>
              <a:rPr lang="en-US" altLang="zh-CN" sz="1800" b="0" dirty="0">
                <a:latin typeface="+mn-lt"/>
                <a:ea typeface="+mn-ea"/>
              </a:rPr>
              <a:t>. The average annual power generation is expected to be </a:t>
            </a:r>
            <a:r>
              <a:rPr lang="en-US" altLang="zh-CN" sz="1800" b="0" dirty="0">
                <a:solidFill>
                  <a:srgbClr val="FF0000"/>
                </a:solidFill>
                <a:latin typeface="+mn-lt"/>
                <a:ea typeface="+mn-ea"/>
              </a:rPr>
              <a:t>10.30766 million kWh</a:t>
            </a:r>
            <a:r>
              <a:rPr lang="en-US" altLang="zh-CN" sz="1800" b="0" dirty="0">
                <a:latin typeface="+mn-lt"/>
                <a:ea typeface="+mn-ea"/>
              </a:rPr>
              <a:t>, and the equivalent average annual utilization hours will be 1035.85h.</a:t>
            </a:r>
          </a:p>
          <a:p>
            <a:pPr>
              <a:lnSpc>
                <a:spcPct val="120000"/>
              </a:lnSpc>
              <a:spcBef>
                <a:spcPct val="20000"/>
              </a:spcBef>
              <a:spcAft>
                <a:spcPts val="600"/>
              </a:spcAft>
              <a:buFont typeface="Wingdings" panose="05000000000000000000" pitchFamily="2" charset="2"/>
              <a:buChar char="p"/>
            </a:pPr>
            <a:r>
              <a:rPr lang="en-US" altLang="zh-CN" sz="1800" b="0" dirty="0">
                <a:latin typeface="+mn-lt"/>
                <a:ea typeface="+mn-ea"/>
              </a:rPr>
              <a:t>Phase I was connected to the grid on </a:t>
            </a:r>
            <a:r>
              <a:rPr lang="en-US" altLang="zh-CN" sz="1800" b="0" dirty="0">
                <a:solidFill>
                  <a:srgbClr val="0000FF"/>
                </a:solidFill>
                <a:latin typeface="+mn-lt"/>
                <a:ea typeface="+mn-ea"/>
              </a:rPr>
              <a:t>2023.10.30</a:t>
            </a:r>
            <a:r>
              <a:rPr lang="en-US" altLang="zh-CN" sz="1800" b="0" dirty="0">
                <a:latin typeface="+mn-lt"/>
                <a:ea typeface="+mn-ea"/>
              </a:rPr>
              <a:t>.</a:t>
            </a:r>
          </a:p>
          <a:p>
            <a:pPr>
              <a:lnSpc>
                <a:spcPct val="120000"/>
              </a:lnSpc>
              <a:spcBef>
                <a:spcPct val="20000"/>
              </a:spcBef>
              <a:spcAft>
                <a:spcPts val="600"/>
              </a:spcAft>
              <a:buFont typeface="Wingdings" panose="05000000000000000000" pitchFamily="2" charset="2"/>
              <a:buChar char="p"/>
            </a:pPr>
            <a:r>
              <a:rPr lang="en-US" altLang="zh-CN" sz="1800" b="0" dirty="0">
                <a:latin typeface="+mn-lt"/>
                <a:ea typeface="+mn-ea"/>
              </a:rPr>
              <a:t>The second phase is planned to lay PV modules on the ground inside the storage ring with an installed capacity of </a:t>
            </a:r>
            <a:r>
              <a:rPr lang="en-US" altLang="zh-CN" sz="1800" b="0" dirty="0">
                <a:solidFill>
                  <a:srgbClr val="FF0000"/>
                </a:solidFill>
                <a:latin typeface="+mn-lt"/>
                <a:ea typeface="+mn-ea"/>
              </a:rPr>
              <a:t>7314.45kWp</a:t>
            </a:r>
            <a:r>
              <a:rPr lang="en-US" altLang="zh-CN" sz="1800" b="0" dirty="0">
                <a:latin typeface="+mn-lt"/>
                <a:ea typeface="+mn-ea"/>
              </a:rPr>
              <a:t>.</a:t>
            </a:r>
            <a:endParaRPr lang="zh-CN" altLang="en-US" sz="1800" b="0" dirty="0">
              <a:latin typeface="+mn-lt"/>
              <a:ea typeface="+mn-ea"/>
            </a:endParaRPr>
          </a:p>
        </p:txBody>
      </p:sp>
      <p:pic>
        <p:nvPicPr>
          <p:cNvPr id="4" name="图片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435883" y="884067"/>
            <a:ext cx="4694195" cy="2641557"/>
          </a:xfrm>
          <a:prstGeom prst="rect">
            <a:avLst/>
          </a:prstGeom>
        </p:spPr>
      </p:pic>
      <p:pic>
        <p:nvPicPr>
          <p:cNvPr id="6" name="图片 7"/>
          <p:cNvPicPr>
            <a:picLocks noChangeAspect="1"/>
          </p:cNvPicPr>
          <p:nvPr/>
        </p:nvPicPr>
        <p:blipFill rotWithShape="1">
          <a:blip r:embed="rId3" cstate="print">
            <a:extLst>
              <a:ext uri="{28A0092B-C50C-407E-A947-70E740481C1C}">
                <a14:useLocalDpi xmlns:a14="http://schemas.microsoft.com/office/drawing/2010/main"/>
              </a:ext>
            </a:extLst>
          </a:blip>
          <a:srcRect/>
          <a:stretch>
            <a:fillRect/>
          </a:stretch>
        </p:blipFill>
        <p:spPr>
          <a:xfrm>
            <a:off x="7464820" y="3627371"/>
            <a:ext cx="2091217" cy="3022827"/>
          </a:xfrm>
          <a:prstGeom prst="rect">
            <a:avLst/>
          </a:prstGeom>
        </p:spPr>
      </p:pic>
      <p:sp>
        <p:nvSpPr>
          <p:cNvPr id="7" name="Title 1"/>
          <p:cNvSpPr>
            <a:spLocks noGrp="1"/>
          </p:cNvSpPr>
          <p:nvPr>
            <p:ph type="title"/>
          </p:nvPr>
        </p:nvSpPr>
        <p:spPr>
          <a:xfrm>
            <a:off x="1067015" y="138327"/>
            <a:ext cx="10332505" cy="643993"/>
          </a:xfrm>
        </p:spPr>
        <p:txBody>
          <a:bodyPr>
            <a:normAutofit/>
          </a:bodyPr>
          <a:lstStyle/>
          <a:p>
            <a:r>
              <a:rPr lang="en-US" altLang="zh-CN" sz="3200" dirty="0"/>
              <a:t>Accumulate solar panels experience from HEPS</a:t>
            </a:r>
            <a:endParaRPr lang="zh-CN" altLang="en-US" sz="3200" dirty="0"/>
          </a:p>
        </p:txBody>
      </p:sp>
      <p:grpSp>
        <p:nvGrpSpPr>
          <p:cNvPr id="10" name="Group 9"/>
          <p:cNvGrpSpPr/>
          <p:nvPr/>
        </p:nvGrpSpPr>
        <p:grpSpPr>
          <a:xfrm>
            <a:off x="350578" y="4322189"/>
            <a:ext cx="6791218" cy="2432342"/>
            <a:chOff x="350578" y="4322189"/>
            <a:chExt cx="6791218" cy="2432342"/>
          </a:xfrm>
        </p:grpSpPr>
        <p:pic>
          <p:nvPicPr>
            <p:cNvPr id="8" name="Picture 7"/>
            <p:cNvPicPr>
              <a:picLocks noChangeAspect="1"/>
            </p:cNvPicPr>
            <p:nvPr/>
          </p:nvPicPr>
          <p:blipFill>
            <a:blip r:embed="rId4"/>
            <a:stretch>
              <a:fillRect/>
            </a:stretch>
          </p:blipFill>
          <p:spPr>
            <a:xfrm>
              <a:off x="350578" y="4322189"/>
              <a:ext cx="6791218" cy="2432342"/>
            </a:xfrm>
            <a:prstGeom prst="rect">
              <a:avLst/>
            </a:prstGeom>
          </p:spPr>
        </p:pic>
        <p:sp>
          <p:nvSpPr>
            <p:cNvPr id="9" name="Rectangle 8"/>
            <p:cNvSpPr/>
            <p:nvPr/>
          </p:nvSpPr>
          <p:spPr>
            <a:xfrm>
              <a:off x="1640263" y="5840627"/>
              <a:ext cx="4501299" cy="430887"/>
            </a:xfrm>
            <a:prstGeom prst="rect">
              <a:avLst/>
            </a:prstGeom>
            <a:solidFill>
              <a:srgbClr val="FFFFFF"/>
            </a:solidFill>
          </p:spPr>
          <p:txBody>
            <a:bodyPr wrap="square">
              <a:spAutoFit/>
            </a:bodyPr>
            <a:lstStyle/>
            <a:p>
              <a:pPr algn="ctr"/>
              <a:r>
                <a:rPr lang="en-US" altLang="zh-CN" sz="1050" dirty="0"/>
                <a:t>Implement flexible regulation between source-storage-load through the time and spatial complementarity of load power usage</a:t>
              </a:r>
              <a:endParaRPr lang="zh-CN" altLang="en-US" sz="1050" dirty="0"/>
            </a:p>
          </p:txBody>
        </p:sp>
      </p:grpSp>
      <p:pic>
        <p:nvPicPr>
          <p:cNvPr id="11" name="Picture 10"/>
          <p:cNvPicPr>
            <a:picLocks noChangeAspect="1"/>
          </p:cNvPicPr>
          <p:nvPr/>
        </p:nvPicPr>
        <p:blipFill rotWithShape="1">
          <a:blip r:embed="rId5"/>
          <a:srcRect r="29250"/>
          <a:stretch/>
        </p:blipFill>
        <p:spPr>
          <a:xfrm>
            <a:off x="9655205" y="3784862"/>
            <a:ext cx="2417352" cy="2865336"/>
          </a:xfrm>
          <a:prstGeom prst="rect">
            <a:avLst/>
          </a:prstGeom>
        </p:spPr>
      </p:pic>
    </p:spTree>
    <p:extLst>
      <p:ext uri="{BB962C8B-B14F-4D97-AF65-F5344CB8AC3E}">
        <p14:creationId xmlns:p14="http://schemas.microsoft.com/office/powerpoint/2010/main" val="1007370922"/>
      </p:ext>
    </p:extLst>
  </p:cSld>
  <p:clrMapOvr>
    <a:masterClrMapping/>
  </p:clrMapOvr>
  <mc:AlternateContent xmlns:mc="http://schemas.openxmlformats.org/markup-compatibility/2006" xmlns:p14="http://schemas.microsoft.com/office/powerpoint/2010/main">
    <mc:Choice Requires="p14">
      <p:transition spd="slow" p14:dur="2000" advTm="187"/>
    </mc:Choice>
    <mc:Fallback xmlns="">
      <p:transition spd="slow" advTm="187"/>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1A934E-B170-B670-8BF6-C69D9B7AA40C}"/>
            </a:ext>
          </a:extLst>
        </p:cNvPr>
        <p:cNvGrpSpPr/>
        <p:nvPr/>
      </p:nvGrpSpPr>
      <p:grpSpPr>
        <a:xfrm>
          <a:off x="0" y="0"/>
          <a:ext cx="0" cy="0"/>
          <a:chOff x="0" y="0"/>
          <a:chExt cx="0" cy="0"/>
        </a:xfrm>
      </p:grpSpPr>
      <p:sp>
        <p:nvSpPr>
          <p:cNvPr id="3" name="标题 2">
            <a:extLst>
              <a:ext uri="{FF2B5EF4-FFF2-40B4-BE49-F238E27FC236}">
                <a16:creationId xmlns:a16="http://schemas.microsoft.com/office/drawing/2014/main" id="{C872C59D-5670-FBE3-2A65-8F23D14A2ED5}"/>
              </a:ext>
            </a:extLst>
          </p:cNvPr>
          <p:cNvSpPr>
            <a:spLocks noGrp="1"/>
          </p:cNvSpPr>
          <p:nvPr>
            <p:ph type="title"/>
          </p:nvPr>
        </p:nvSpPr>
        <p:spPr>
          <a:xfrm>
            <a:off x="428611" y="2442868"/>
            <a:ext cx="10510125" cy="659643"/>
          </a:xfrm>
        </p:spPr>
        <p:txBody>
          <a:bodyPr/>
          <a:lstStyle/>
          <a:p>
            <a:r>
              <a:rPr lang="en-US" altLang="zh-CN" sz="3200" dirty="0">
                <a:latin typeface="Franklin Gothic Medium" panose="020B0603020102020204" pitchFamily="34" charset="0"/>
              </a:rPr>
              <a:t>Cold copper technology R&amp;D</a:t>
            </a:r>
            <a:endParaRPr lang="zh-CN" altLang="en-US" sz="3200" dirty="0">
              <a:latin typeface="Franklin Gothic Medium" panose="020B0603020102020204" pitchFamily="34" charset="0"/>
            </a:endParaRPr>
          </a:p>
        </p:txBody>
      </p:sp>
      <p:sp>
        <p:nvSpPr>
          <p:cNvPr id="2" name="灯片编号占位符 1">
            <a:extLst>
              <a:ext uri="{FF2B5EF4-FFF2-40B4-BE49-F238E27FC236}">
                <a16:creationId xmlns:a16="http://schemas.microsoft.com/office/drawing/2014/main" id="{0E4DE375-D25B-DE64-C1ED-FA2E73BBFEA2}"/>
              </a:ext>
            </a:extLst>
          </p:cNvPr>
          <p:cNvSpPr>
            <a:spLocks noGrp="1"/>
          </p:cNvSpPr>
          <p:nvPr>
            <p:ph type="sldNum" sz="quarter" idx="12"/>
          </p:nvPr>
        </p:nvSpPr>
        <p:spPr/>
        <p:txBody>
          <a:bodyPr>
            <a:normAutofit lnSpcReduction="10000"/>
          </a:bodyPr>
          <a:lstStyle/>
          <a:p>
            <a:fld id="{49AE70B2-8BF9-45C0-BB95-33D1B9D3A854}" type="slidenum">
              <a:rPr lang="zh-CN" altLang="en-US" smtClean="0">
                <a:solidFill>
                  <a:prstClr val="black">
                    <a:tint val="75000"/>
                  </a:prstClr>
                </a:solidFill>
              </a:rPr>
              <a:pPr/>
              <a:t>27</a:t>
            </a:fld>
            <a:endParaRPr lang="zh-CN" altLang="en-US">
              <a:solidFill>
                <a:prstClr val="black">
                  <a:tint val="75000"/>
                </a:prstClr>
              </a:solidFill>
            </a:endParaRPr>
          </a:p>
        </p:txBody>
      </p:sp>
      <p:sp>
        <p:nvSpPr>
          <p:cNvPr id="5" name="内容占位符 2">
            <a:extLst>
              <a:ext uri="{FF2B5EF4-FFF2-40B4-BE49-F238E27FC236}">
                <a16:creationId xmlns:a16="http://schemas.microsoft.com/office/drawing/2014/main" id="{717866A8-9A16-6773-E1BD-7007EC6A3324}"/>
              </a:ext>
            </a:extLst>
          </p:cNvPr>
          <p:cNvSpPr txBox="1">
            <a:spLocks/>
          </p:cNvSpPr>
          <p:nvPr/>
        </p:nvSpPr>
        <p:spPr>
          <a:xfrm>
            <a:off x="1770260" y="4144036"/>
            <a:ext cx="6352134" cy="98431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8000" indent="-288000">
              <a:lnSpc>
                <a:spcPct val="100000"/>
              </a:lnSpc>
              <a:spcBef>
                <a:spcPts val="600"/>
              </a:spcBef>
              <a:buSzPct val="70000"/>
              <a:buFont typeface="Wingdings" panose="05000000000000000000" pitchFamily="2" charset="2"/>
              <a:buChar char="l"/>
            </a:pPr>
            <a:r>
              <a:rPr lang="en-US" altLang="zh-CN" sz="2000" b="1" kern="0" dirty="0">
                <a:solidFill>
                  <a:srgbClr val="005DA2"/>
                </a:solidFill>
                <a:latin typeface="Franklin Gothic Book" panose="020B0503020102020204" pitchFamily="34" charset="0"/>
                <a:cs typeface="Arial" panose="020B0604020202020204" pitchFamily="34" charset="0"/>
              </a:rPr>
              <a:t>20 cell structure</a:t>
            </a:r>
            <a:endParaRPr lang="en-US" altLang="zh-CN" sz="1800" b="1" kern="0" dirty="0">
              <a:solidFill>
                <a:srgbClr val="005DA2"/>
              </a:solidFill>
              <a:latin typeface="Franklin Gothic Book" panose="020B0503020102020204" pitchFamily="34" charset="0"/>
              <a:cs typeface="Arial" panose="020B0604020202020204" pitchFamily="34" charset="0"/>
            </a:endParaRPr>
          </a:p>
          <a:p>
            <a:pPr marL="288000" indent="-288000">
              <a:lnSpc>
                <a:spcPct val="100000"/>
              </a:lnSpc>
              <a:spcBef>
                <a:spcPts val="600"/>
              </a:spcBef>
              <a:buSzPct val="70000"/>
              <a:buFont typeface="Wingdings" panose="05000000000000000000" pitchFamily="2" charset="2"/>
              <a:buChar char="l"/>
            </a:pPr>
            <a:r>
              <a:rPr lang="en-US" altLang="zh-CN" sz="2000" b="1" kern="0" dirty="0">
                <a:solidFill>
                  <a:srgbClr val="005DA2"/>
                </a:solidFill>
                <a:latin typeface="Franklin Gothic Book" panose="020B0503020102020204" pitchFamily="34" charset="0"/>
                <a:cs typeface="Arial" panose="020B0604020202020204" pitchFamily="34" charset="0"/>
              </a:rPr>
              <a:t>40 cell structure</a:t>
            </a:r>
          </a:p>
        </p:txBody>
      </p:sp>
    </p:spTree>
    <p:extLst>
      <p:ext uri="{BB962C8B-B14F-4D97-AF65-F5344CB8AC3E}">
        <p14:creationId xmlns:p14="http://schemas.microsoft.com/office/powerpoint/2010/main" val="2323970839"/>
      </p:ext>
    </p:extLst>
  </p:cSld>
  <p:clrMapOvr>
    <a:masterClrMapping/>
  </p:clrMapOvr>
  <mc:AlternateContent xmlns:mc="http://schemas.openxmlformats.org/markup-compatibility/2006" xmlns:p14="http://schemas.microsoft.com/office/powerpoint/2010/main">
    <mc:Choice Requires="p14">
      <p:transition spd="slow" p14:dur="2000" advTm="273"/>
    </mc:Choice>
    <mc:Fallback xmlns="">
      <p:transition spd="slow" advTm="273"/>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76575" y="1048871"/>
            <a:ext cx="11897662" cy="5099681"/>
          </a:xfrm>
        </p:spPr>
        <p:txBody>
          <a:bodyPr/>
          <a:lstStyle/>
          <a:p>
            <a:r>
              <a:rPr lang="en-US" altLang="zh-CN" dirty="0"/>
              <a:t>The maximum of copper cavity acceleration gradient is constrained by RF breakdown rate</a:t>
            </a:r>
          </a:p>
          <a:p>
            <a:r>
              <a:rPr lang="en-US" altLang="zh-CN" dirty="0"/>
              <a:t>X-band high power test results (CLIC cooperation group) shows that the cryogenic copper cavity possessing a higher gradient at the same RF breakdown rate</a:t>
            </a:r>
          </a:p>
          <a:p>
            <a:pPr marL="182880" lvl="1">
              <a:buFont typeface="Wingdings" panose="05000000000000000000" pitchFamily="2" charset="2"/>
              <a:buChar char="l"/>
            </a:pPr>
            <a:r>
              <a:rPr lang="en-US" altLang="zh-CN" sz="2400" dirty="0">
                <a:solidFill>
                  <a:srgbClr val="000099"/>
                </a:solidFill>
              </a:rPr>
              <a:t>Temperatures lower than 77K benefit copper cavity due to the anomalous skin effect</a:t>
            </a:r>
          </a:p>
          <a:p>
            <a:pPr marL="685800" lvl="2">
              <a:spcBef>
                <a:spcPts val="1000"/>
              </a:spcBef>
            </a:pPr>
            <a:r>
              <a:rPr lang="en-US" altLang="zh-CN" dirty="0"/>
              <a:t>The surface impedance and thermal expansion coefficient decrease</a:t>
            </a:r>
          </a:p>
          <a:p>
            <a:pPr marL="685800" lvl="2">
              <a:spcBef>
                <a:spcPts val="1000"/>
              </a:spcBef>
            </a:pPr>
            <a:r>
              <a:rPr lang="en-US" altLang="zh-CN" dirty="0"/>
              <a:t>The Yield strength and thermal conductivity increase</a:t>
            </a:r>
            <a:endParaRPr lang="en-US" altLang="zh-CN" sz="2800" dirty="0"/>
          </a:p>
          <a:p>
            <a:endParaRPr lang="en-US" altLang="zh-CN" dirty="0"/>
          </a:p>
          <a:p>
            <a:endParaRPr lang="zh-CN" altLang="en-US" dirty="0"/>
          </a:p>
        </p:txBody>
      </p:sp>
      <p:grpSp>
        <p:nvGrpSpPr>
          <p:cNvPr id="4" name="组合 3"/>
          <p:cNvGrpSpPr/>
          <p:nvPr/>
        </p:nvGrpSpPr>
        <p:grpSpPr>
          <a:xfrm>
            <a:off x="8046630" y="3954469"/>
            <a:ext cx="2834637" cy="2023229"/>
            <a:chOff x="8005482" y="2224793"/>
            <a:chExt cx="2992981" cy="2408414"/>
          </a:xfrm>
        </p:grpSpPr>
        <p:pic>
          <p:nvPicPr>
            <p:cNvPr id="5" name="图片 4"/>
            <p:cNvPicPr>
              <a:picLocks noChangeAspect="1"/>
            </p:cNvPicPr>
            <p:nvPr/>
          </p:nvPicPr>
          <p:blipFill>
            <a:blip r:embed="rId2"/>
            <a:stretch>
              <a:fillRect/>
            </a:stretch>
          </p:blipFill>
          <p:spPr>
            <a:xfrm>
              <a:off x="8005482" y="2224793"/>
              <a:ext cx="2992981" cy="2408414"/>
            </a:xfrm>
            <a:prstGeom prst="rect">
              <a:avLst/>
            </a:prstGeom>
          </p:spPr>
        </p:pic>
        <p:cxnSp>
          <p:nvCxnSpPr>
            <p:cNvPr id="6" name="直接连接符 5"/>
            <p:cNvCxnSpPr/>
            <p:nvPr/>
          </p:nvCxnSpPr>
          <p:spPr>
            <a:xfrm flipV="1">
              <a:off x="9045389" y="2805953"/>
              <a:ext cx="0" cy="1084729"/>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H="1">
              <a:off x="8301318" y="3065929"/>
              <a:ext cx="753035" cy="0"/>
            </a:xfrm>
            <a:prstGeom prst="line">
              <a:avLst/>
            </a:prstGeom>
          </p:spPr>
          <p:style>
            <a:lnRef idx="1">
              <a:schemeClr val="accent1"/>
            </a:lnRef>
            <a:fillRef idx="0">
              <a:schemeClr val="accent1"/>
            </a:fillRef>
            <a:effectRef idx="0">
              <a:schemeClr val="accent1"/>
            </a:effectRef>
            <a:fontRef idx="minor">
              <a:schemeClr val="tx1"/>
            </a:fontRef>
          </p:style>
        </p:cxnSp>
      </p:grpSp>
      <p:pic>
        <p:nvPicPr>
          <p:cNvPr id="8" name="图片 7"/>
          <p:cNvPicPr>
            <a:picLocks noChangeAspect="1"/>
          </p:cNvPicPr>
          <p:nvPr/>
        </p:nvPicPr>
        <p:blipFill>
          <a:blip r:embed="rId3"/>
          <a:stretch>
            <a:fillRect/>
          </a:stretch>
        </p:blipFill>
        <p:spPr>
          <a:xfrm>
            <a:off x="4606655" y="3852276"/>
            <a:ext cx="2628350" cy="2025053"/>
          </a:xfrm>
          <a:prstGeom prst="rect">
            <a:avLst/>
          </a:prstGeom>
        </p:spPr>
      </p:pic>
      <p:grpSp>
        <p:nvGrpSpPr>
          <p:cNvPr id="9" name="Group 17"/>
          <p:cNvGrpSpPr/>
          <p:nvPr/>
        </p:nvGrpSpPr>
        <p:grpSpPr>
          <a:xfrm>
            <a:off x="1027028" y="4000922"/>
            <a:ext cx="3030882" cy="1930324"/>
            <a:chOff x="761999" y="3215226"/>
            <a:chExt cx="3143235" cy="1947324"/>
          </a:xfrm>
        </p:grpSpPr>
        <p:pic>
          <p:nvPicPr>
            <p:cNvPr id="10" name="Picture 10" descr="Chart&#10;&#10;Description automatically generated"/>
            <p:cNvPicPr>
              <a:picLocks noChangeAspect="1"/>
            </p:cNvPicPr>
            <p:nvPr/>
          </p:nvPicPr>
          <p:blipFill>
            <a:blip r:embed="rId4"/>
            <a:stretch>
              <a:fillRect/>
            </a:stretch>
          </p:blipFill>
          <p:spPr>
            <a:xfrm>
              <a:off x="761999" y="3215226"/>
              <a:ext cx="3143235" cy="1947324"/>
            </a:xfrm>
            <a:prstGeom prst="rect">
              <a:avLst/>
            </a:prstGeom>
          </p:spPr>
        </p:pic>
        <p:sp>
          <p:nvSpPr>
            <p:cNvPr id="11" name="Rectangle 16"/>
            <p:cNvSpPr/>
            <p:nvPr/>
          </p:nvSpPr>
          <p:spPr>
            <a:xfrm>
              <a:off x="762000" y="5012233"/>
              <a:ext cx="381000" cy="15031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a:ea typeface="微软雅黑"/>
                <a:cs typeface="+mn-cs"/>
              </a:endParaRPr>
            </a:p>
          </p:txBody>
        </p:sp>
      </p:grpSp>
      <p:sp>
        <p:nvSpPr>
          <p:cNvPr id="2" name="标题 1"/>
          <p:cNvSpPr>
            <a:spLocks noGrp="1"/>
          </p:cNvSpPr>
          <p:nvPr>
            <p:ph type="title"/>
          </p:nvPr>
        </p:nvSpPr>
        <p:spPr/>
        <p:txBody>
          <a:bodyPr/>
          <a:lstStyle/>
          <a:p>
            <a:r>
              <a:rPr lang="en-US" altLang="zh-CN" dirty="0"/>
              <a:t>Cold copper technology</a:t>
            </a:r>
            <a:endParaRPr lang="zh-CN" altLang="en-US" dirty="0"/>
          </a:p>
        </p:txBody>
      </p:sp>
    </p:spTree>
    <p:extLst>
      <p:ext uri="{BB962C8B-B14F-4D97-AF65-F5344CB8AC3E}">
        <p14:creationId xmlns:p14="http://schemas.microsoft.com/office/powerpoint/2010/main" val="24201642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71318" y="1033754"/>
            <a:ext cx="11849363" cy="2170410"/>
          </a:xfrm>
        </p:spPr>
        <p:txBody>
          <a:bodyPr>
            <a:normAutofit fontScale="92500" lnSpcReduction="20000"/>
          </a:bodyPr>
          <a:lstStyle/>
          <a:p>
            <a:r>
              <a:rPr lang="en-US" altLang="zh-CN" dirty="0"/>
              <a:t>RF design is accomplished,</a:t>
            </a:r>
            <a:r>
              <a:rPr lang="zh-CN" altLang="en-US" dirty="0"/>
              <a:t> </a:t>
            </a:r>
            <a:r>
              <a:rPr lang="en-US" altLang="zh-CN" dirty="0"/>
              <a:t>which includes cavity optimization, coupling design, power distribution design</a:t>
            </a:r>
          </a:p>
          <a:p>
            <a:r>
              <a:rPr lang="en-US" altLang="zh-CN" dirty="0"/>
              <a:t>The existing C-band test facility operates at a power level of 50 MW. However, the actual power delivered to the cavity is reduced due to two factors: the working power being set at 80% of the maximum value, and a 10% power loss through waveguide attenuation.</a:t>
            </a:r>
          </a:p>
          <a:p>
            <a:r>
              <a:rPr lang="en-US" altLang="zh-CN" dirty="0"/>
              <a:t>Take into account above issues, the expected acceleration gradient is expected to be 146MV/m</a:t>
            </a:r>
          </a:p>
          <a:p>
            <a:endParaRPr lang="zh-CN" altLang="en-US" dirty="0"/>
          </a:p>
        </p:txBody>
      </p:sp>
      <p:sp>
        <p:nvSpPr>
          <p:cNvPr id="3" name="标题 2"/>
          <p:cNvSpPr>
            <a:spLocks noGrp="1"/>
          </p:cNvSpPr>
          <p:nvPr>
            <p:ph type="title"/>
          </p:nvPr>
        </p:nvSpPr>
        <p:spPr/>
        <p:txBody>
          <a:bodyPr/>
          <a:lstStyle/>
          <a:p>
            <a:r>
              <a:rPr lang="en-US" altLang="zh-CN" sz="3200" dirty="0">
                <a:latin typeface="等线" panose="02010600030101010101" pitchFamily="2" charset="-122"/>
                <a:cs typeface="Times New Roman" panose="02020603050405020304" pitchFamily="18" charset="0"/>
              </a:rPr>
              <a:t>The 20 cells C-band cold copper parallel coupling structure design </a:t>
            </a:r>
            <a:endParaRPr lang="zh-CN" altLang="en-US" sz="3200" dirty="0"/>
          </a:p>
        </p:txBody>
      </p:sp>
      <p:grpSp>
        <p:nvGrpSpPr>
          <p:cNvPr id="4" name="组合 3"/>
          <p:cNvGrpSpPr/>
          <p:nvPr/>
        </p:nvGrpSpPr>
        <p:grpSpPr>
          <a:xfrm>
            <a:off x="442531" y="3299265"/>
            <a:ext cx="6373906" cy="3105299"/>
            <a:chOff x="368360" y="3648684"/>
            <a:chExt cx="5699777" cy="3099609"/>
          </a:xfrm>
        </p:grpSpPr>
        <p:pic>
          <p:nvPicPr>
            <p:cNvPr id="5" name="Picture 3"/>
            <p:cNvPicPr>
              <a:picLocks noChangeAspect="1"/>
            </p:cNvPicPr>
            <p:nvPr/>
          </p:nvPicPr>
          <p:blipFill rotWithShape="1">
            <a:blip r:embed="rId2"/>
            <a:srcRect l="20266" t="17569" r="23737" b="21416"/>
            <a:stretch>
              <a:fillRect/>
            </a:stretch>
          </p:blipFill>
          <p:spPr>
            <a:xfrm>
              <a:off x="3128078" y="3648684"/>
              <a:ext cx="2940059" cy="1030813"/>
            </a:xfrm>
            <a:prstGeom prst="rect">
              <a:avLst/>
            </a:prstGeom>
          </p:spPr>
        </p:pic>
        <p:pic>
          <p:nvPicPr>
            <p:cNvPr id="6" name="图片 5"/>
            <p:cNvPicPr>
              <a:picLocks noChangeAspect="1"/>
            </p:cNvPicPr>
            <p:nvPr/>
          </p:nvPicPr>
          <p:blipFill>
            <a:blip r:embed="rId3"/>
            <a:stretch>
              <a:fillRect/>
            </a:stretch>
          </p:blipFill>
          <p:spPr>
            <a:xfrm>
              <a:off x="1633756" y="4640697"/>
              <a:ext cx="1462607" cy="1454798"/>
            </a:xfrm>
            <a:prstGeom prst="rect">
              <a:avLst/>
            </a:prstGeom>
          </p:spPr>
        </p:pic>
        <p:sp>
          <p:nvSpPr>
            <p:cNvPr id="7" name="文本框 6"/>
            <p:cNvSpPr txBox="1"/>
            <p:nvPr/>
          </p:nvSpPr>
          <p:spPr>
            <a:xfrm>
              <a:off x="793980" y="6359833"/>
              <a:ext cx="198522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Cavity optimization</a:t>
              </a:r>
              <a:endPar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endParaRPr>
            </a:p>
          </p:txBody>
        </p:sp>
        <p:sp>
          <p:nvSpPr>
            <p:cNvPr id="8" name="文本框 7"/>
            <p:cNvSpPr txBox="1"/>
            <p:nvPr/>
          </p:nvSpPr>
          <p:spPr>
            <a:xfrm>
              <a:off x="3710364" y="6378961"/>
              <a:ext cx="17754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Field distribution</a:t>
              </a:r>
              <a:endPar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endParaRPr>
            </a:p>
          </p:txBody>
        </p:sp>
        <p:pic>
          <p:nvPicPr>
            <p:cNvPr id="9" name="图片 8"/>
            <p:cNvPicPr>
              <a:picLocks noChangeAspect="1"/>
            </p:cNvPicPr>
            <p:nvPr/>
          </p:nvPicPr>
          <p:blipFill>
            <a:blip r:embed="rId4"/>
            <a:stretch>
              <a:fillRect/>
            </a:stretch>
          </p:blipFill>
          <p:spPr>
            <a:xfrm>
              <a:off x="368360" y="4635499"/>
              <a:ext cx="1217627" cy="1414736"/>
            </a:xfrm>
            <a:prstGeom prst="rect">
              <a:avLst/>
            </a:prstGeom>
          </p:spPr>
        </p:pic>
        <p:sp>
          <p:nvSpPr>
            <p:cNvPr id="10" name="矩形 9"/>
            <p:cNvSpPr/>
            <p:nvPr/>
          </p:nvSpPr>
          <p:spPr>
            <a:xfrm>
              <a:off x="416129" y="6025509"/>
              <a:ext cx="1162498"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a=0.05</a:t>
              </a:r>
              <a:r>
                <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rPr>
                <a:t>*</a:t>
              </a:r>
              <a:r>
                <a:rPr kumimoji="0" lang="el-GR" altLang="zh-CN" sz="1800" b="0" i="0" u="none" strike="noStrike" kern="1200" cap="none" spc="0" normalizeH="0" baseline="0" noProof="0" dirty="0">
                  <a:ln>
                    <a:noFill/>
                  </a:ln>
                  <a:solidFill>
                    <a:srgbClr val="000000"/>
                  </a:solidFill>
                  <a:effectLst/>
                  <a:uLnTx/>
                  <a:uFillTx/>
                  <a:latin typeface="Calibri"/>
                  <a:ea typeface="微软雅黑"/>
                  <a:cs typeface="+mn-cs"/>
                </a:rPr>
                <a:t>λ</a:t>
              </a:r>
              <a:r>
                <a:rPr kumimoji="0" lang="en-US" altLang="zh-CN" sz="1800" b="0" i="0" u="none" strike="noStrike" kern="1200" cap="none" spc="0" normalizeH="0" baseline="-25000" noProof="0" dirty="0">
                  <a:ln>
                    <a:noFill/>
                  </a:ln>
                  <a:solidFill>
                    <a:srgbClr val="000000"/>
                  </a:solidFill>
                  <a:effectLst/>
                  <a:uLnTx/>
                  <a:uFillTx/>
                  <a:latin typeface="Calibri"/>
                  <a:ea typeface="微软雅黑"/>
                  <a:cs typeface="+mn-cs"/>
                </a:rPr>
                <a:t>0</a:t>
              </a:r>
              <a:endPar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endParaRPr>
            </a:p>
          </p:txBody>
        </p:sp>
        <p:pic>
          <p:nvPicPr>
            <p:cNvPr id="11" name="图片 10"/>
            <p:cNvPicPr>
              <a:picLocks noChangeAspect="1"/>
            </p:cNvPicPr>
            <p:nvPr/>
          </p:nvPicPr>
          <p:blipFill>
            <a:blip r:embed="rId5"/>
            <a:stretch>
              <a:fillRect/>
            </a:stretch>
          </p:blipFill>
          <p:spPr>
            <a:xfrm>
              <a:off x="484361" y="3671282"/>
              <a:ext cx="2470968" cy="936755"/>
            </a:xfrm>
            <a:prstGeom prst="rect">
              <a:avLst/>
            </a:prstGeom>
          </p:spPr>
        </p:pic>
        <p:grpSp>
          <p:nvGrpSpPr>
            <p:cNvPr id="12" name="组合 11"/>
            <p:cNvGrpSpPr/>
            <p:nvPr/>
          </p:nvGrpSpPr>
          <p:grpSpPr>
            <a:xfrm>
              <a:off x="3102189" y="4890331"/>
              <a:ext cx="2679539" cy="1454066"/>
              <a:chOff x="522275" y="3941793"/>
              <a:chExt cx="5427788" cy="3786663"/>
            </a:xfrm>
          </p:grpSpPr>
          <p:pic>
            <p:nvPicPr>
              <p:cNvPr id="13" name="图片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32164" y="3941793"/>
                <a:ext cx="5217899" cy="1512539"/>
              </a:xfrm>
              <a:prstGeom prst="rect">
                <a:avLst/>
              </a:prstGeom>
            </p:spPr>
          </p:pic>
          <p:pic>
            <p:nvPicPr>
              <p:cNvPr id="14" name="图片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22275" y="5454332"/>
                <a:ext cx="5427788" cy="2274124"/>
              </a:xfrm>
              <a:prstGeom prst="rect">
                <a:avLst/>
              </a:prstGeom>
            </p:spPr>
          </p:pic>
        </p:grpSp>
      </p:grpSp>
      <p:graphicFrame>
        <p:nvGraphicFramePr>
          <p:cNvPr id="15" name="表格 14"/>
          <p:cNvGraphicFramePr>
            <a:graphicFrameLocks noGrp="1"/>
          </p:cNvGraphicFramePr>
          <p:nvPr/>
        </p:nvGraphicFramePr>
        <p:xfrm>
          <a:off x="7086213" y="3204164"/>
          <a:ext cx="4555795" cy="3200400"/>
        </p:xfrm>
        <a:graphic>
          <a:graphicData uri="http://schemas.openxmlformats.org/drawingml/2006/table">
            <a:tbl>
              <a:tblPr firstRow="1" bandRow="1">
                <a:tableStyleId>{5C22544A-7EE6-4342-B048-85BDC9FD1C3A}</a:tableStyleId>
              </a:tblPr>
              <a:tblGrid>
                <a:gridCol w="3310325">
                  <a:extLst>
                    <a:ext uri="{9D8B030D-6E8A-4147-A177-3AD203B41FA5}">
                      <a16:colId xmlns:a16="http://schemas.microsoft.com/office/drawing/2014/main" val="20000"/>
                    </a:ext>
                  </a:extLst>
                </a:gridCol>
                <a:gridCol w="1245470">
                  <a:extLst>
                    <a:ext uri="{9D8B030D-6E8A-4147-A177-3AD203B41FA5}">
                      <a16:colId xmlns:a16="http://schemas.microsoft.com/office/drawing/2014/main" val="20001"/>
                    </a:ext>
                  </a:extLst>
                </a:gridCol>
              </a:tblGrid>
              <a:tr h="318119">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dirty="0"/>
                        <a:t>Parameters </a:t>
                      </a:r>
                      <a:endParaRPr lang="zh-CN" altLang="en-US" dirty="0"/>
                    </a:p>
                  </a:txBody>
                  <a:tcPr/>
                </a:tc>
                <a:tc>
                  <a:txBody>
                    <a:bodyPr/>
                    <a:lstStyle/>
                    <a:p>
                      <a:r>
                        <a:rPr lang="en-US" altLang="zh-CN" dirty="0"/>
                        <a:t>Value </a:t>
                      </a:r>
                      <a:endParaRPr lang="zh-CN" altLang="en-US" dirty="0"/>
                    </a:p>
                  </a:txBody>
                  <a:tcPr/>
                </a:tc>
                <a:extLst>
                  <a:ext uri="{0D108BD9-81ED-4DB2-BD59-A6C34878D82A}">
                    <a16:rowId xmlns:a16="http://schemas.microsoft.com/office/drawing/2014/main" val="10000"/>
                  </a:ext>
                </a:extLst>
              </a:tr>
              <a:tr h="318119">
                <a:tc>
                  <a:txBody>
                    <a:bodyPr/>
                    <a:lstStyle/>
                    <a:p>
                      <a:r>
                        <a:rPr lang="en-US" altLang="zh-CN" dirty="0"/>
                        <a:t>Frequency (MHz)@77K</a:t>
                      </a:r>
                      <a:endParaRPr lang="zh-CN" altLang="en-US" dirty="0"/>
                    </a:p>
                  </a:txBody>
                  <a:tcPr/>
                </a:tc>
                <a:tc>
                  <a:txBody>
                    <a:bodyPr/>
                    <a:lstStyle/>
                    <a:p>
                      <a:r>
                        <a:rPr lang="en-US" altLang="zh-CN" dirty="0"/>
                        <a:t>5712</a:t>
                      </a:r>
                      <a:endParaRPr lang="zh-CN" altLang="en-US" dirty="0"/>
                    </a:p>
                  </a:txBody>
                  <a:tcPr/>
                </a:tc>
                <a:extLst>
                  <a:ext uri="{0D108BD9-81ED-4DB2-BD59-A6C34878D82A}">
                    <a16:rowId xmlns:a16="http://schemas.microsoft.com/office/drawing/2014/main" val="10001"/>
                  </a:ext>
                </a:extLst>
              </a:tr>
              <a:tr h="318119">
                <a:tc>
                  <a:txBody>
                    <a:bodyPr/>
                    <a:lstStyle/>
                    <a:p>
                      <a:r>
                        <a:rPr lang="en-US" altLang="zh-CN" dirty="0"/>
                        <a:t>Mode </a:t>
                      </a:r>
                      <a:endParaRPr lang="zh-CN" altLang="en-US" dirty="0"/>
                    </a:p>
                  </a:txBody>
                  <a:tcPr/>
                </a:tc>
                <a:tc>
                  <a:txBody>
                    <a:bodyPr/>
                    <a:lstStyle/>
                    <a:p>
                      <a:r>
                        <a:rPr lang="en-US" altLang="zh-CN" dirty="0"/>
                        <a:t>Pi </a:t>
                      </a:r>
                      <a:endParaRPr lang="zh-CN" altLang="en-US" dirty="0"/>
                    </a:p>
                  </a:txBody>
                  <a:tcPr/>
                </a:tc>
                <a:extLst>
                  <a:ext uri="{0D108BD9-81ED-4DB2-BD59-A6C34878D82A}">
                    <a16:rowId xmlns:a16="http://schemas.microsoft.com/office/drawing/2014/main" val="10002"/>
                  </a:ext>
                </a:extLst>
              </a:tr>
              <a:tr h="318119">
                <a:tc>
                  <a:txBody>
                    <a:bodyPr/>
                    <a:lstStyle/>
                    <a:p>
                      <a:r>
                        <a:rPr lang="en-US" altLang="zh-CN" dirty="0"/>
                        <a:t>Cell numbers</a:t>
                      </a:r>
                      <a:endParaRPr lang="zh-CN" altLang="en-US" dirty="0"/>
                    </a:p>
                  </a:txBody>
                  <a:tcPr/>
                </a:tc>
                <a:tc>
                  <a:txBody>
                    <a:bodyPr/>
                    <a:lstStyle/>
                    <a:p>
                      <a:r>
                        <a:rPr lang="en-US" altLang="zh-CN" dirty="0"/>
                        <a:t>20</a:t>
                      </a:r>
                      <a:endParaRPr lang="zh-CN" altLang="en-US" dirty="0"/>
                    </a:p>
                  </a:txBody>
                  <a:tcPr/>
                </a:tc>
                <a:extLst>
                  <a:ext uri="{0D108BD9-81ED-4DB2-BD59-A6C34878D82A}">
                    <a16:rowId xmlns:a16="http://schemas.microsoft.com/office/drawing/2014/main" val="10003"/>
                  </a:ext>
                </a:extLst>
              </a:tr>
              <a:tr h="556708">
                <a:tc>
                  <a:txBody>
                    <a:bodyPr/>
                    <a:lstStyle/>
                    <a:p>
                      <a:r>
                        <a:rPr lang="en-US" altLang="zh-CN" dirty="0"/>
                        <a:t>Shunt impedance per meter(MΩ/m)@77K</a:t>
                      </a:r>
                      <a:endParaRPr lang="zh-CN" altLang="en-US" dirty="0"/>
                    </a:p>
                  </a:txBody>
                  <a:tcPr/>
                </a:tc>
                <a:tc>
                  <a:txBody>
                    <a:bodyPr/>
                    <a:lstStyle/>
                    <a:p>
                      <a:r>
                        <a:rPr lang="en-US" altLang="zh-CN" dirty="0"/>
                        <a:t>303</a:t>
                      </a:r>
                      <a:endParaRPr lang="zh-CN" altLang="en-US" dirty="0"/>
                    </a:p>
                  </a:txBody>
                  <a:tcPr/>
                </a:tc>
                <a:extLst>
                  <a:ext uri="{0D108BD9-81ED-4DB2-BD59-A6C34878D82A}">
                    <a16:rowId xmlns:a16="http://schemas.microsoft.com/office/drawing/2014/main" val="10004"/>
                  </a:ext>
                </a:extLst>
              </a:tr>
              <a:tr h="318119">
                <a:tc>
                  <a:txBody>
                    <a:bodyPr/>
                    <a:lstStyle/>
                    <a:p>
                      <a:r>
                        <a:rPr lang="en-US" altLang="zh-CN" dirty="0"/>
                        <a:t>E</a:t>
                      </a:r>
                      <a:r>
                        <a:rPr lang="en-US" altLang="zh-CN" baseline="-25000" dirty="0"/>
                        <a:t>0</a:t>
                      </a:r>
                      <a:r>
                        <a:rPr lang="en-US" altLang="zh-CN" dirty="0"/>
                        <a:t>/</a:t>
                      </a:r>
                      <a:r>
                        <a:rPr lang="en-US" altLang="zh-CN" dirty="0" err="1"/>
                        <a:t>Es</a:t>
                      </a:r>
                      <a:endParaRPr lang="zh-CN" altLang="en-US" dirty="0"/>
                    </a:p>
                  </a:txBody>
                  <a:tcPr/>
                </a:tc>
                <a:tc>
                  <a:txBody>
                    <a:bodyPr/>
                    <a:lstStyle/>
                    <a:p>
                      <a:r>
                        <a:rPr lang="en-US" altLang="zh-CN" dirty="0"/>
                        <a:t>2.42</a:t>
                      </a:r>
                      <a:endParaRPr lang="zh-CN" altLang="en-US" dirty="0"/>
                    </a:p>
                  </a:txBody>
                  <a:tcPr/>
                </a:tc>
                <a:extLst>
                  <a:ext uri="{0D108BD9-81ED-4DB2-BD59-A6C34878D82A}">
                    <a16:rowId xmlns:a16="http://schemas.microsoft.com/office/drawing/2014/main" val="10005"/>
                  </a:ext>
                </a:extLst>
              </a:tr>
              <a:tr h="318119">
                <a:tc>
                  <a:txBody>
                    <a:bodyPr/>
                    <a:lstStyle/>
                    <a:p>
                      <a:r>
                        <a:rPr lang="en-US" altLang="zh-CN" dirty="0"/>
                        <a:t>Q</a:t>
                      </a:r>
                      <a:r>
                        <a:rPr lang="en-US" altLang="zh-CN" baseline="-25000" dirty="0"/>
                        <a:t>0</a:t>
                      </a:r>
                      <a:r>
                        <a:rPr lang="en-US" altLang="zh-CN" dirty="0"/>
                        <a:t>@77K</a:t>
                      </a:r>
                      <a:endParaRPr lang="zh-CN" altLang="en-US" dirty="0"/>
                    </a:p>
                  </a:txBody>
                  <a:tcPr/>
                </a:tc>
                <a:tc>
                  <a:txBody>
                    <a:bodyPr/>
                    <a:lstStyle/>
                    <a:p>
                      <a:r>
                        <a:rPr lang="en-US" altLang="zh-CN" dirty="0"/>
                        <a:t>31905</a:t>
                      </a:r>
                      <a:endParaRPr lang="zh-CN" altLang="en-US" dirty="0"/>
                    </a:p>
                  </a:txBody>
                  <a:tcPr/>
                </a:tc>
                <a:extLst>
                  <a:ext uri="{0D108BD9-81ED-4DB2-BD59-A6C34878D82A}">
                    <a16:rowId xmlns:a16="http://schemas.microsoft.com/office/drawing/2014/main" val="10006"/>
                  </a:ext>
                </a:extLst>
              </a:tr>
              <a:tr h="318119">
                <a:tc>
                  <a:txBody>
                    <a:bodyPr/>
                    <a:lstStyle/>
                    <a:p>
                      <a:r>
                        <a:rPr lang="en-US" altLang="zh-CN" dirty="0"/>
                        <a:t>Gradient (MV/m)@36MW</a:t>
                      </a:r>
                      <a:endParaRPr lang="zh-CN" altLang="en-US" dirty="0"/>
                    </a:p>
                  </a:txBody>
                  <a:tcPr/>
                </a:tc>
                <a:tc>
                  <a:txBody>
                    <a:bodyPr/>
                    <a:lstStyle/>
                    <a:p>
                      <a:r>
                        <a:rPr lang="en-US" altLang="zh-CN" dirty="0"/>
                        <a:t>146</a:t>
                      </a:r>
                      <a:endParaRPr lang="zh-CN" altLang="en-US"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192175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071E823-F717-4A24-8497-F07205410AE5}"/>
              </a:ext>
            </a:extLst>
          </p:cNvPr>
          <p:cNvSpPr>
            <a:spLocks noGrp="1"/>
          </p:cNvSpPr>
          <p:nvPr>
            <p:ph type="sldNum" sz="quarter" idx="12"/>
          </p:nvPr>
        </p:nvSpPr>
        <p:spPr/>
        <p:txBody>
          <a:bodyPr>
            <a:normAutofit lnSpcReduction="10000"/>
          </a:bodyPr>
          <a:lstStyle/>
          <a:p>
            <a:fld id="{49AE70B2-8BF9-45C0-BB95-33D1B9D3A854}" type="slidenum">
              <a:rPr lang="zh-CN" altLang="en-US" smtClean="0">
                <a:solidFill>
                  <a:prstClr val="black">
                    <a:tint val="75000"/>
                  </a:prstClr>
                </a:solidFill>
              </a:rPr>
              <a:pPr/>
              <a:t>3</a:t>
            </a:fld>
            <a:endParaRPr lang="zh-CN" altLang="en-US">
              <a:solidFill>
                <a:prstClr val="black">
                  <a:tint val="75000"/>
                </a:prstClr>
              </a:solidFill>
            </a:endParaRPr>
          </a:p>
        </p:txBody>
      </p:sp>
      <p:sp>
        <p:nvSpPr>
          <p:cNvPr id="3" name="内容占位符 2"/>
          <p:cNvSpPr>
            <a:spLocks noGrp="1"/>
          </p:cNvSpPr>
          <p:nvPr>
            <p:ph idx="1"/>
          </p:nvPr>
        </p:nvSpPr>
        <p:spPr>
          <a:xfrm>
            <a:off x="562014" y="1132364"/>
            <a:ext cx="11173697" cy="1524352"/>
          </a:xfrm>
        </p:spPr>
        <p:txBody>
          <a:bodyPr>
            <a:normAutofit lnSpcReduction="10000"/>
          </a:bodyPr>
          <a:lstStyle/>
          <a:p>
            <a:r>
              <a:rPr lang="en-US" altLang="zh-CN" b="0" dirty="0">
                <a:solidFill>
                  <a:srgbClr val="0070C0"/>
                </a:solidFill>
                <a:latin typeface="+mn-lt"/>
                <a:ea typeface="Tahoma" panose="020B0604030504040204" pitchFamily="34" charset="0"/>
                <a:cs typeface="Tahoma" panose="020B0604030504040204" pitchFamily="34" charset="0"/>
              </a:rPr>
              <a:t>China national dual-carbon strategy: CO2 emission peak </a:t>
            </a:r>
            <a:r>
              <a:rPr lang="en-US" altLang="zh-CN" b="0" dirty="0">
                <a:solidFill>
                  <a:srgbClr val="C00000"/>
                </a:solidFill>
                <a:latin typeface="+mn-lt"/>
                <a:ea typeface="Tahoma" panose="020B0604030504040204" pitchFamily="34" charset="0"/>
                <a:cs typeface="Tahoma" panose="020B0604030504040204" pitchFamily="34" charset="0"/>
              </a:rPr>
              <a:t>before 2030 </a:t>
            </a:r>
            <a:r>
              <a:rPr lang="en-US" altLang="zh-CN" b="0" dirty="0">
                <a:solidFill>
                  <a:srgbClr val="0070C0"/>
                </a:solidFill>
                <a:latin typeface="+mn-lt"/>
                <a:ea typeface="Tahoma" panose="020B0604030504040204" pitchFamily="34" charset="0"/>
                <a:cs typeface="Tahoma" panose="020B0604030504040204" pitchFamily="34" charset="0"/>
              </a:rPr>
              <a:t>and carbon neutrality </a:t>
            </a:r>
            <a:r>
              <a:rPr lang="en-US" altLang="zh-CN" b="0" dirty="0">
                <a:solidFill>
                  <a:srgbClr val="C00000"/>
                </a:solidFill>
                <a:latin typeface="+mn-lt"/>
                <a:ea typeface="Tahoma" panose="020B0604030504040204" pitchFamily="34" charset="0"/>
                <a:cs typeface="Tahoma" panose="020B0604030504040204" pitchFamily="34" charset="0"/>
              </a:rPr>
              <a:t>before 2060</a:t>
            </a:r>
            <a:r>
              <a:rPr lang="en-US" altLang="zh-CN" b="0" dirty="0">
                <a:latin typeface="+mn-lt"/>
                <a:ea typeface="Tahoma" panose="020B0604030504040204" pitchFamily="34" charset="0"/>
                <a:cs typeface="Tahoma" panose="020B0604030504040204" pitchFamily="34" charset="0"/>
              </a:rPr>
              <a:t>)</a:t>
            </a:r>
          </a:p>
          <a:p>
            <a:r>
              <a:rPr lang="en-US" altLang="zh-CN" b="0" dirty="0">
                <a:latin typeface="+mn-lt"/>
                <a:ea typeface="Tahoma" panose="020B0604030504040204" pitchFamily="34" charset="0"/>
                <a:cs typeface="Tahoma" panose="020B0604030504040204" pitchFamily="34" charset="0"/>
              </a:rPr>
              <a:t>The modern high-performance accelerator complex consumes a significant amount of energy: LHC, ILC, CEPC…</a:t>
            </a:r>
          </a:p>
        </p:txBody>
      </p:sp>
      <p:sp>
        <p:nvSpPr>
          <p:cNvPr id="29" name="标题 2">
            <a:extLst>
              <a:ext uri="{FF2B5EF4-FFF2-40B4-BE49-F238E27FC236}">
                <a16:creationId xmlns:a16="http://schemas.microsoft.com/office/drawing/2014/main" id="{46FF5AB5-3CAE-4D6E-88DB-B4F86FBA36F3}"/>
              </a:ext>
            </a:extLst>
          </p:cNvPr>
          <p:cNvSpPr>
            <a:spLocks noGrp="1"/>
          </p:cNvSpPr>
          <p:nvPr>
            <p:ph type="title"/>
          </p:nvPr>
        </p:nvSpPr>
        <p:spPr>
          <a:xfrm>
            <a:off x="1107500" y="92058"/>
            <a:ext cx="10862410" cy="659643"/>
          </a:xfrm>
        </p:spPr>
        <p:txBody>
          <a:bodyPr/>
          <a:lstStyle/>
          <a:p>
            <a:r>
              <a:rPr lang="en-US" altLang="zh-CN" sz="3600" dirty="0">
                <a:latin typeface="Franklin Gothic Medium" panose="020B0603020102020204" pitchFamily="34" charset="0"/>
              </a:rPr>
              <a:t>Motivation and obligations to pursue a green machine</a:t>
            </a:r>
            <a:endParaRPr lang="zh-CN" altLang="en-US" dirty="0">
              <a:latin typeface="Franklin Gothic Medium" panose="020B0603020102020204" pitchFamily="34" charset="0"/>
            </a:endParaRPr>
          </a:p>
        </p:txBody>
      </p:sp>
      <p:pic>
        <p:nvPicPr>
          <p:cNvPr id="30" name="Picture 4" descr="100亿打造大国重器——硬X射线自由电子激光装置在上海张江开工建设-光电汇"/>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6108270" y="4848155"/>
            <a:ext cx="2948934" cy="1517515"/>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Next-generation light source gets boost from powerful new analysis ..."/>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3060585" y="2824804"/>
            <a:ext cx="3235295" cy="1839331"/>
          </a:xfrm>
          <a:prstGeom prst="rect">
            <a:avLst/>
          </a:prstGeom>
          <a:noFill/>
          <a:extLst>
            <a:ext uri="{909E8E84-426E-40DD-AFC4-6F175D3DCCD1}">
              <a14:hiddenFill xmlns:a14="http://schemas.microsoft.com/office/drawing/2010/main">
                <a:solidFill>
                  <a:srgbClr val="FFFFFF"/>
                </a:solidFill>
              </a14:hiddenFill>
            </a:ext>
          </a:extLst>
        </p:spPr>
      </p:pic>
      <p:sp>
        <p:nvSpPr>
          <p:cNvPr id="32" name="矩形 5"/>
          <p:cNvSpPr/>
          <p:nvPr/>
        </p:nvSpPr>
        <p:spPr>
          <a:xfrm>
            <a:off x="1449001" y="3528502"/>
            <a:ext cx="2058965" cy="655464"/>
          </a:xfrm>
          <a:prstGeom prst="rect">
            <a:avLst/>
          </a:prstGeom>
        </p:spPr>
        <p:txBody>
          <a:bodyPr wrap="square">
            <a:spAutoFit/>
          </a:bodyPr>
          <a:lstStyle/>
          <a:p>
            <a:r>
              <a:rPr lang="en-US" altLang="zh-CN" dirty="0">
                <a:solidFill>
                  <a:srgbClr val="FF0000"/>
                </a:solidFill>
                <a:latin typeface="微软雅黑" panose="020B0503020204020204" pitchFamily="34" charset="-122"/>
                <a:ea typeface="微软雅黑" panose="020B0503020204020204" pitchFamily="34" charset="-122"/>
              </a:rPr>
              <a:t>LHC </a:t>
            </a:r>
            <a:r>
              <a:rPr lang="zh-CN" altLang="en-US" dirty="0">
                <a:solidFill>
                  <a:srgbClr val="FF0000"/>
                </a:solidFill>
                <a:latin typeface="微软雅黑" panose="020B0503020204020204" pitchFamily="34" charset="-122"/>
                <a:ea typeface="微软雅黑" panose="020B0503020204020204" pitchFamily="34" charset="-122"/>
              </a:rPr>
              <a:t>照片</a:t>
            </a:r>
            <a:endParaRPr lang="en-US" altLang="zh-CN" dirty="0">
              <a:solidFill>
                <a:srgbClr val="FF0000"/>
              </a:solidFill>
              <a:latin typeface="微软雅黑" panose="020B0503020204020204" pitchFamily="34" charset="-122"/>
              <a:ea typeface="微软雅黑" panose="020B0503020204020204" pitchFamily="34" charset="-122"/>
            </a:endParaRPr>
          </a:p>
          <a:p>
            <a:r>
              <a:rPr lang="zh-CN" altLang="en-US" dirty="0">
                <a:solidFill>
                  <a:srgbClr val="FF0000"/>
                </a:solidFill>
                <a:latin typeface="微软雅黑" panose="020B0503020204020204" pitchFamily="34" charset="-122"/>
                <a:ea typeface="微软雅黑" panose="020B0503020204020204" pitchFamily="34" charset="-122"/>
              </a:rPr>
              <a:t>功率 </a:t>
            </a:r>
            <a:r>
              <a:rPr lang="en-US" altLang="zh-CN" dirty="0">
                <a:solidFill>
                  <a:srgbClr val="FF0000"/>
                </a:solidFill>
                <a:latin typeface="微软雅黑" panose="020B0503020204020204" pitchFamily="34" charset="-122"/>
                <a:ea typeface="微软雅黑" panose="020B0503020204020204" pitchFamily="34" charset="-122"/>
              </a:rPr>
              <a:t>200MW</a:t>
            </a:r>
            <a:endParaRPr lang="zh-CN" altLang="en-US" dirty="0"/>
          </a:p>
        </p:txBody>
      </p:sp>
      <p:sp>
        <p:nvSpPr>
          <p:cNvPr id="33" name="矩形 6"/>
          <p:cNvSpPr/>
          <p:nvPr/>
        </p:nvSpPr>
        <p:spPr>
          <a:xfrm>
            <a:off x="9732866" y="5717997"/>
            <a:ext cx="2143943" cy="658396"/>
          </a:xfrm>
          <a:prstGeom prst="rect">
            <a:avLst/>
          </a:prstGeom>
        </p:spPr>
        <p:txBody>
          <a:bodyPr wrap="square">
            <a:spAutoFit/>
          </a:bodyPr>
          <a:lstStyle/>
          <a:p>
            <a:r>
              <a:rPr lang="en-US" altLang="zh-CN" dirty="0">
                <a:solidFill>
                  <a:srgbClr val="FF0000"/>
                </a:solidFill>
                <a:latin typeface="微软雅黑" panose="020B0503020204020204" pitchFamily="34" charset="-122"/>
                <a:ea typeface="微软雅黑" panose="020B0503020204020204" pitchFamily="34" charset="-122"/>
              </a:rPr>
              <a:t>HEPS </a:t>
            </a:r>
            <a:r>
              <a:rPr lang="zh-CN" altLang="en-US" dirty="0">
                <a:solidFill>
                  <a:srgbClr val="FF0000"/>
                </a:solidFill>
                <a:latin typeface="微软雅黑" panose="020B0503020204020204" pitchFamily="34" charset="-122"/>
                <a:ea typeface="微软雅黑" panose="020B0503020204020204" pitchFamily="34" charset="-122"/>
              </a:rPr>
              <a:t>照片</a:t>
            </a:r>
            <a:endParaRPr lang="en-US" altLang="zh-CN" dirty="0">
              <a:solidFill>
                <a:srgbClr val="FF0000"/>
              </a:solidFill>
              <a:latin typeface="微软雅黑" panose="020B0503020204020204" pitchFamily="34" charset="-122"/>
              <a:ea typeface="微软雅黑" panose="020B0503020204020204" pitchFamily="34" charset="-122"/>
            </a:endParaRPr>
          </a:p>
          <a:p>
            <a:r>
              <a:rPr lang="zh-CN" altLang="en-US" dirty="0">
                <a:solidFill>
                  <a:srgbClr val="FF0000"/>
                </a:solidFill>
                <a:latin typeface="微软雅黑" panose="020B0503020204020204" pitchFamily="34" charset="-122"/>
                <a:ea typeface="微软雅黑" panose="020B0503020204020204" pitchFamily="34" charset="-122"/>
              </a:rPr>
              <a:t>功率 ？</a:t>
            </a:r>
            <a:r>
              <a:rPr lang="en-US" altLang="zh-CN" dirty="0">
                <a:solidFill>
                  <a:srgbClr val="FF0000"/>
                </a:solidFill>
                <a:latin typeface="微软雅黑" panose="020B0503020204020204" pitchFamily="34" charset="-122"/>
                <a:ea typeface="微软雅黑" panose="020B0503020204020204" pitchFamily="34" charset="-122"/>
              </a:rPr>
              <a:t>MW</a:t>
            </a:r>
            <a:endParaRPr lang="zh-CN" altLang="en-US" dirty="0"/>
          </a:p>
        </p:txBody>
      </p:sp>
      <p:sp>
        <p:nvSpPr>
          <p:cNvPr id="34" name="矩形 12"/>
          <p:cNvSpPr/>
          <p:nvPr/>
        </p:nvSpPr>
        <p:spPr>
          <a:xfrm>
            <a:off x="1469320" y="5517655"/>
            <a:ext cx="2143943" cy="658396"/>
          </a:xfrm>
          <a:prstGeom prst="rect">
            <a:avLst/>
          </a:prstGeom>
        </p:spPr>
        <p:txBody>
          <a:bodyPr wrap="square">
            <a:spAutoFit/>
          </a:bodyPr>
          <a:lstStyle/>
          <a:p>
            <a:r>
              <a:rPr lang="en-US" altLang="zh-CN" dirty="0">
                <a:solidFill>
                  <a:srgbClr val="FF0000"/>
                </a:solidFill>
                <a:latin typeface="微软雅黑" panose="020B0503020204020204" pitchFamily="34" charset="-122"/>
                <a:ea typeface="微软雅黑" panose="020B0503020204020204" pitchFamily="34" charset="-122"/>
              </a:rPr>
              <a:t>BEPCII </a:t>
            </a:r>
            <a:r>
              <a:rPr lang="zh-CN" altLang="en-US" dirty="0">
                <a:solidFill>
                  <a:srgbClr val="FF0000"/>
                </a:solidFill>
                <a:latin typeface="微软雅黑" panose="020B0503020204020204" pitchFamily="34" charset="-122"/>
                <a:ea typeface="微软雅黑" panose="020B0503020204020204" pitchFamily="34" charset="-122"/>
              </a:rPr>
              <a:t>照片</a:t>
            </a:r>
            <a:endParaRPr lang="en-US" altLang="zh-CN" dirty="0">
              <a:solidFill>
                <a:srgbClr val="FF0000"/>
              </a:solidFill>
              <a:latin typeface="微软雅黑" panose="020B0503020204020204" pitchFamily="34" charset="-122"/>
              <a:ea typeface="微软雅黑" panose="020B0503020204020204" pitchFamily="34" charset="-122"/>
            </a:endParaRPr>
          </a:p>
          <a:p>
            <a:r>
              <a:rPr lang="zh-CN" altLang="en-US" dirty="0">
                <a:solidFill>
                  <a:srgbClr val="FF0000"/>
                </a:solidFill>
                <a:latin typeface="微软雅黑" panose="020B0503020204020204" pitchFamily="34" charset="-122"/>
                <a:ea typeface="微软雅黑" panose="020B0503020204020204" pitchFamily="34" charset="-122"/>
              </a:rPr>
              <a:t>功率 ？</a:t>
            </a:r>
            <a:r>
              <a:rPr lang="en-US" altLang="zh-CN" dirty="0">
                <a:solidFill>
                  <a:srgbClr val="FF0000"/>
                </a:solidFill>
                <a:latin typeface="微软雅黑" panose="020B0503020204020204" pitchFamily="34" charset="-122"/>
                <a:ea typeface="微软雅黑" panose="020B0503020204020204" pitchFamily="34" charset="-122"/>
              </a:rPr>
              <a:t>MW</a:t>
            </a:r>
            <a:endParaRPr lang="zh-CN" altLang="en-US" dirty="0"/>
          </a:p>
        </p:txBody>
      </p:sp>
      <p:sp>
        <p:nvSpPr>
          <p:cNvPr id="35" name="矩形 13"/>
          <p:cNvSpPr/>
          <p:nvPr/>
        </p:nvSpPr>
        <p:spPr>
          <a:xfrm>
            <a:off x="3964326" y="5517654"/>
            <a:ext cx="2143943" cy="658396"/>
          </a:xfrm>
          <a:prstGeom prst="rect">
            <a:avLst/>
          </a:prstGeom>
        </p:spPr>
        <p:txBody>
          <a:bodyPr wrap="square">
            <a:spAutoFit/>
          </a:bodyPr>
          <a:lstStyle/>
          <a:p>
            <a:r>
              <a:rPr lang="zh-CN" altLang="en-US" dirty="0">
                <a:solidFill>
                  <a:srgbClr val="FF0000"/>
                </a:solidFill>
                <a:latin typeface="微软雅黑" panose="020B0503020204020204" pitchFamily="34" charset="-122"/>
                <a:ea typeface="微软雅黑" panose="020B0503020204020204" pitchFamily="34" charset="-122"/>
              </a:rPr>
              <a:t>上海光源</a:t>
            </a:r>
            <a:r>
              <a:rPr lang="en-US" altLang="zh-CN" dirty="0">
                <a:solidFill>
                  <a:srgbClr val="FF0000"/>
                </a:solidFill>
                <a:latin typeface="微软雅黑" panose="020B0503020204020204" pitchFamily="34" charset="-122"/>
                <a:ea typeface="微软雅黑" panose="020B0503020204020204" pitchFamily="34" charset="-122"/>
              </a:rPr>
              <a:t> </a:t>
            </a:r>
            <a:r>
              <a:rPr lang="zh-CN" altLang="en-US" dirty="0">
                <a:solidFill>
                  <a:srgbClr val="FF0000"/>
                </a:solidFill>
                <a:latin typeface="微软雅黑" panose="020B0503020204020204" pitchFamily="34" charset="-122"/>
                <a:ea typeface="微软雅黑" panose="020B0503020204020204" pitchFamily="34" charset="-122"/>
              </a:rPr>
              <a:t>照片</a:t>
            </a:r>
            <a:endParaRPr lang="en-US" altLang="zh-CN" dirty="0">
              <a:solidFill>
                <a:srgbClr val="FF0000"/>
              </a:solidFill>
              <a:latin typeface="微软雅黑" panose="020B0503020204020204" pitchFamily="34" charset="-122"/>
              <a:ea typeface="微软雅黑" panose="020B0503020204020204" pitchFamily="34" charset="-122"/>
            </a:endParaRPr>
          </a:p>
          <a:p>
            <a:r>
              <a:rPr lang="zh-CN" altLang="en-US" dirty="0">
                <a:solidFill>
                  <a:srgbClr val="FF0000"/>
                </a:solidFill>
                <a:latin typeface="微软雅黑" panose="020B0503020204020204" pitchFamily="34" charset="-122"/>
                <a:ea typeface="微软雅黑" panose="020B0503020204020204" pitchFamily="34" charset="-122"/>
              </a:rPr>
              <a:t>功率 ？？</a:t>
            </a:r>
            <a:r>
              <a:rPr lang="en-US" altLang="zh-CN" dirty="0">
                <a:solidFill>
                  <a:srgbClr val="FF0000"/>
                </a:solidFill>
                <a:latin typeface="微软雅黑" panose="020B0503020204020204" pitchFamily="34" charset="-122"/>
                <a:ea typeface="微软雅黑" panose="020B0503020204020204" pitchFamily="34" charset="-122"/>
              </a:rPr>
              <a:t>W</a:t>
            </a:r>
            <a:endParaRPr lang="zh-CN" altLang="en-US" dirty="0"/>
          </a:p>
        </p:txBody>
      </p:sp>
      <p:pic>
        <p:nvPicPr>
          <p:cNvPr id="36" name="Picture 2" descr="Final lap of the LHC track for protons in 2018 | CERN"/>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5078" y="2838391"/>
            <a:ext cx="2988674" cy="1834820"/>
          </a:xfrm>
          <a:prstGeom prst="rect">
            <a:avLst/>
          </a:prstGeom>
          <a:noFill/>
          <a:extLst>
            <a:ext uri="{909E8E84-426E-40DD-AFC4-6F175D3DCCD1}">
              <a14:hiddenFill xmlns:a14="http://schemas.microsoft.com/office/drawing/2010/main">
                <a:solidFill>
                  <a:srgbClr val="FFFFFF"/>
                </a:solidFill>
              </a14:hiddenFill>
            </a:ext>
          </a:extLst>
        </p:spPr>
      </p:pic>
      <p:sp>
        <p:nvSpPr>
          <p:cNvPr id="37" name="矩形 9"/>
          <p:cNvSpPr/>
          <p:nvPr/>
        </p:nvSpPr>
        <p:spPr>
          <a:xfrm>
            <a:off x="1941043" y="4092446"/>
            <a:ext cx="1791697" cy="655464"/>
          </a:xfrm>
          <a:prstGeom prst="rect">
            <a:avLst/>
          </a:prstGeom>
        </p:spPr>
        <p:txBody>
          <a:bodyPr wrap="square">
            <a:spAutoFit/>
          </a:bodyPr>
          <a:lstStyle/>
          <a:p>
            <a:r>
              <a:rPr lang="en-US" altLang="zh-CN" b="1" dirty="0">
                <a:solidFill>
                  <a:srgbClr val="FFFF00"/>
                </a:solidFill>
                <a:latin typeface="微软雅黑" panose="020B0503020204020204" pitchFamily="34" charset="-122"/>
                <a:ea typeface="微软雅黑" panose="020B0503020204020204" pitchFamily="34" charset="-122"/>
              </a:rPr>
              <a:t>LHC</a:t>
            </a:r>
          </a:p>
          <a:p>
            <a:r>
              <a:rPr lang="en-US" altLang="zh-CN" b="1" dirty="0">
                <a:solidFill>
                  <a:srgbClr val="FFFF00"/>
                </a:solidFill>
                <a:latin typeface="微软雅黑" panose="020B0503020204020204" pitchFamily="34" charset="-122"/>
                <a:ea typeface="微软雅黑" panose="020B0503020204020204" pitchFamily="34" charset="-122"/>
              </a:rPr>
              <a:t>200MW</a:t>
            </a:r>
            <a:endParaRPr lang="zh-CN" altLang="en-US" b="1" dirty="0">
              <a:solidFill>
                <a:srgbClr val="FFFF00"/>
              </a:solidFill>
            </a:endParaRPr>
          </a:p>
        </p:txBody>
      </p:sp>
      <p:sp>
        <p:nvSpPr>
          <p:cNvPr id="38" name="矩形 9"/>
          <p:cNvSpPr/>
          <p:nvPr/>
        </p:nvSpPr>
        <p:spPr>
          <a:xfrm>
            <a:off x="5115479" y="4080846"/>
            <a:ext cx="1554195" cy="655464"/>
          </a:xfrm>
          <a:prstGeom prst="rect">
            <a:avLst/>
          </a:prstGeom>
        </p:spPr>
        <p:txBody>
          <a:bodyPr wrap="square">
            <a:spAutoFit/>
          </a:bodyPr>
          <a:lstStyle/>
          <a:p>
            <a:r>
              <a:rPr lang="en-US" altLang="zh-CN" b="1" dirty="0">
                <a:solidFill>
                  <a:srgbClr val="FFFF00"/>
                </a:solidFill>
                <a:latin typeface="微软雅黑" panose="020B0503020204020204" pitchFamily="34" charset="-122"/>
                <a:ea typeface="微软雅黑" panose="020B0503020204020204" pitchFamily="34" charset="-122"/>
              </a:rPr>
              <a:t>Spring 8</a:t>
            </a:r>
          </a:p>
          <a:p>
            <a:r>
              <a:rPr lang="en-US" altLang="zh-CN" b="1" dirty="0">
                <a:solidFill>
                  <a:srgbClr val="FFFF00"/>
                </a:solidFill>
                <a:latin typeface="微软雅黑" panose="020B0503020204020204" pitchFamily="34" charset="-122"/>
                <a:ea typeface="微软雅黑" panose="020B0503020204020204" pitchFamily="34" charset="-122"/>
              </a:rPr>
              <a:t>25MW</a:t>
            </a:r>
            <a:endParaRPr lang="zh-CN" altLang="en-US" b="1" dirty="0">
              <a:solidFill>
                <a:srgbClr val="FFFF00"/>
              </a:solidFill>
            </a:endParaRPr>
          </a:p>
        </p:txBody>
      </p:sp>
      <p:pic>
        <p:nvPicPr>
          <p:cNvPr id="39" name="Picture 12" descr="Beijing Electron Positron Collider (BEPC-II) - EPICS Controls"/>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0157" y="4859013"/>
            <a:ext cx="2996823" cy="1517379"/>
          </a:xfrm>
          <a:prstGeom prst="rect">
            <a:avLst/>
          </a:prstGeom>
          <a:noFill/>
          <a:extLst>
            <a:ext uri="{909E8E84-426E-40DD-AFC4-6F175D3DCCD1}">
              <a14:hiddenFill xmlns:a14="http://schemas.microsoft.com/office/drawing/2010/main">
                <a:solidFill>
                  <a:srgbClr val="FFFFFF"/>
                </a:solidFill>
              </a14:hiddenFill>
            </a:ext>
          </a:extLst>
        </p:spPr>
      </p:pic>
      <p:sp>
        <p:nvSpPr>
          <p:cNvPr id="40" name="矩形 9"/>
          <p:cNvSpPr/>
          <p:nvPr/>
        </p:nvSpPr>
        <p:spPr>
          <a:xfrm>
            <a:off x="2148612" y="5758493"/>
            <a:ext cx="1796582" cy="658396"/>
          </a:xfrm>
          <a:prstGeom prst="rect">
            <a:avLst/>
          </a:prstGeom>
        </p:spPr>
        <p:txBody>
          <a:bodyPr wrap="square">
            <a:spAutoFit/>
          </a:bodyPr>
          <a:lstStyle/>
          <a:p>
            <a:r>
              <a:rPr lang="en-US" altLang="zh-CN" b="1" dirty="0">
                <a:solidFill>
                  <a:srgbClr val="FFFF00"/>
                </a:solidFill>
                <a:latin typeface="微软雅黑" panose="020B0503020204020204" pitchFamily="34" charset="-122"/>
                <a:ea typeface="微软雅黑" panose="020B0503020204020204" pitchFamily="34" charset="-122"/>
              </a:rPr>
              <a:t>BEPCII</a:t>
            </a:r>
          </a:p>
          <a:p>
            <a:r>
              <a:rPr lang="en-US" altLang="zh-CN" b="1" dirty="0">
                <a:solidFill>
                  <a:srgbClr val="FFFF00"/>
                </a:solidFill>
                <a:latin typeface="微软雅黑" panose="020B0503020204020204" pitchFamily="34" charset="-122"/>
                <a:ea typeface="微软雅黑" panose="020B0503020204020204" pitchFamily="34" charset="-122"/>
              </a:rPr>
              <a:t>7MW</a:t>
            </a:r>
            <a:endParaRPr lang="zh-CN" altLang="en-US" b="1" dirty="0">
              <a:solidFill>
                <a:srgbClr val="FFFF00"/>
              </a:solidFill>
            </a:endParaRPr>
          </a:p>
        </p:txBody>
      </p:sp>
      <p:pic>
        <p:nvPicPr>
          <p:cNvPr id="41" name="Picture 14" descr="Shanghai Synchrotron Radiation Facility (SSRF) - EPICS Controls"/>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3070313" y="4855729"/>
            <a:ext cx="3001241" cy="1520663"/>
          </a:xfrm>
          <a:prstGeom prst="rect">
            <a:avLst/>
          </a:prstGeom>
          <a:noFill/>
          <a:extLst>
            <a:ext uri="{909E8E84-426E-40DD-AFC4-6F175D3DCCD1}">
              <a14:hiddenFill xmlns:a14="http://schemas.microsoft.com/office/drawing/2010/main">
                <a:solidFill>
                  <a:srgbClr val="FFFFFF"/>
                </a:solidFill>
              </a14:hiddenFill>
            </a:ext>
          </a:extLst>
        </p:spPr>
      </p:pic>
      <p:sp>
        <p:nvSpPr>
          <p:cNvPr id="42" name="矩形 9"/>
          <p:cNvSpPr/>
          <p:nvPr/>
        </p:nvSpPr>
        <p:spPr>
          <a:xfrm>
            <a:off x="5132438" y="5758492"/>
            <a:ext cx="1604674" cy="658396"/>
          </a:xfrm>
          <a:prstGeom prst="rect">
            <a:avLst/>
          </a:prstGeom>
        </p:spPr>
        <p:txBody>
          <a:bodyPr wrap="square">
            <a:spAutoFit/>
          </a:bodyPr>
          <a:lstStyle/>
          <a:p>
            <a:r>
              <a:rPr lang="en-US" altLang="zh-CN" b="1" dirty="0">
                <a:solidFill>
                  <a:srgbClr val="FFFF00"/>
                </a:solidFill>
                <a:latin typeface="微软雅黑" panose="020B0503020204020204" pitchFamily="34" charset="-122"/>
                <a:ea typeface="微软雅黑" panose="020B0503020204020204" pitchFamily="34" charset="-122"/>
              </a:rPr>
              <a:t>SSRF</a:t>
            </a:r>
          </a:p>
          <a:p>
            <a:r>
              <a:rPr lang="en-US" altLang="zh-CN" b="1" dirty="0">
                <a:solidFill>
                  <a:srgbClr val="FFFF00"/>
                </a:solidFill>
                <a:latin typeface="微软雅黑" panose="020B0503020204020204" pitchFamily="34" charset="-122"/>
                <a:ea typeface="微软雅黑" panose="020B0503020204020204" pitchFamily="34" charset="-122"/>
              </a:rPr>
              <a:t>10MW</a:t>
            </a:r>
            <a:endParaRPr lang="zh-CN" altLang="en-US" b="1" dirty="0">
              <a:solidFill>
                <a:srgbClr val="FFFF00"/>
              </a:solidFill>
            </a:endParaRPr>
          </a:p>
        </p:txBody>
      </p:sp>
      <p:sp>
        <p:nvSpPr>
          <p:cNvPr id="43" name="矩形 9"/>
          <p:cNvSpPr/>
          <p:nvPr/>
        </p:nvSpPr>
        <p:spPr>
          <a:xfrm>
            <a:off x="8118168" y="5742306"/>
            <a:ext cx="1009436" cy="658396"/>
          </a:xfrm>
          <a:prstGeom prst="rect">
            <a:avLst/>
          </a:prstGeom>
        </p:spPr>
        <p:txBody>
          <a:bodyPr wrap="square">
            <a:spAutoFit/>
          </a:bodyPr>
          <a:lstStyle/>
          <a:p>
            <a:r>
              <a:rPr lang="en-US" altLang="zh-CN" b="1" dirty="0">
                <a:solidFill>
                  <a:srgbClr val="FFFF00"/>
                </a:solidFill>
                <a:latin typeface="微软雅黑" panose="020B0503020204020204" pitchFamily="34" charset="-122"/>
                <a:ea typeface="微软雅黑" panose="020B0503020204020204" pitchFamily="34" charset="-122"/>
              </a:rPr>
              <a:t>SHINE</a:t>
            </a:r>
          </a:p>
          <a:p>
            <a:r>
              <a:rPr lang="en-US" altLang="zh-CN" b="1" dirty="0">
                <a:solidFill>
                  <a:srgbClr val="FFFF00"/>
                </a:solidFill>
                <a:latin typeface="微软雅黑" panose="020B0503020204020204" pitchFamily="34" charset="-122"/>
                <a:ea typeface="微软雅黑" panose="020B0503020204020204" pitchFamily="34" charset="-122"/>
              </a:rPr>
              <a:t>20MW</a:t>
            </a:r>
            <a:endParaRPr lang="zh-CN" altLang="en-US" b="1" dirty="0">
              <a:solidFill>
                <a:srgbClr val="FFFF00"/>
              </a:solidFill>
            </a:endParaRPr>
          </a:p>
        </p:txBody>
      </p:sp>
      <p:pic>
        <p:nvPicPr>
          <p:cNvPr id="44" name="Picture 43"/>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9093918" y="4854033"/>
            <a:ext cx="3067773" cy="1513254"/>
          </a:xfrm>
          <a:prstGeom prst="rect">
            <a:avLst/>
          </a:prstGeom>
        </p:spPr>
      </p:pic>
      <p:pic>
        <p:nvPicPr>
          <p:cNvPr id="45" name="Picture 2">
            <a:extLst>
              <a:ext uri="{FF2B5EF4-FFF2-40B4-BE49-F238E27FC236}">
                <a16:creationId xmlns:a16="http://schemas.microsoft.com/office/drawing/2014/main" id="{D7D7F7E4-5D69-4684-AABC-7464B28BD8A3}"/>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6323498" y="2848553"/>
            <a:ext cx="2918704" cy="1786341"/>
          </a:xfrm>
          <a:prstGeom prst="rect">
            <a:avLst/>
          </a:prstGeom>
          <a:noFill/>
          <a:extLst>
            <a:ext uri="{909E8E84-426E-40DD-AFC4-6F175D3DCCD1}">
              <a14:hiddenFill xmlns:a14="http://schemas.microsoft.com/office/drawing/2010/main">
                <a:solidFill>
                  <a:srgbClr val="FFFFFF"/>
                </a:solidFill>
              </a14:hiddenFill>
            </a:ext>
          </a:extLst>
        </p:spPr>
      </p:pic>
      <p:sp>
        <p:nvSpPr>
          <p:cNvPr id="46" name="文本框 35">
            <a:extLst>
              <a:ext uri="{FF2B5EF4-FFF2-40B4-BE49-F238E27FC236}">
                <a16:creationId xmlns:a16="http://schemas.microsoft.com/office/drawing/2014/main" id="{BCE65846-04E4-4C3D-BF3C-8E38990FEE75}"/>
              </a:ext>
            </a:extLst>
          </p:cNvPr>
          <p:cNvSpPr txBox="1"/>
          <p:nvPr/>
        </p:nvSpPr>
        <p:spPr>
          <a:xfrm>
            <a:off x="7933284" y="3991392"/>
            <a:ext cx="1306768" cy="646331"/>
          </a:xfrm>
          <a:prstGeom prst="rect">
            <a:avLst/>
          </a:prstGeom>
          <a:noFill/>
        </p:spPr>
        <p:txBody>
          <a:bodyPr wrap="none" rtlCol="0">
            <a:spAutoFit/>
          </a:bodyPr>
          <a:lstStyle/>
          <a:p>
            <a:r>
              <a:rPr lang="en-US" altLang="zh-CN" b="1" dirty="0">
                <a:solidFill>
                  <a:srgbClr val="FFFF00"/>
                </a:solidFill>
                <a:latin typeface="微软雅黑" panose="020B0503020204020204" pitchFamily="34" charset="-122"/>
                <a:ea typeface="微软雅黑" panose="020B0503020204020204" pitchFamily="34" charset="-122"/>
                <a:cs typeface="Arial" panose="020B0604020202020204" pitchFamily="34" charset="0"/>
              </a:rPr>
              <a:t>ESS</a:t>
            </a:r>
          </a:p>
          <a:p>
            <a:r>
              <a:rPr lang="en-US" altLang="zh-CN" b="1" dirty="0">
                <a:solidFill>
                  <a:srgbClr val="FFFF00"/>
                </a:solidFill>
                <a:latin typeface="微软雅黑" panose="020B0503020204020204" pitchFamily="34" charset="-122"/>
                <a:ea typeface="微软雅黑" panose="020B0503020204020204" pitchFamily="34" charset="-122"/>
                <a:cs typeface="Arial" panose="020B0604020202020204" pitchFamily="34" charset="0"/>
              </a:rPr>
              <a:t>33.75MW</a:t>
            </a:r>
          </a:p>
        </p:txBody>
      </p:sp>
      <p:pic>
        <p:nvPicPr>
          <p:cNvPr id="47" name="Picture 2">
            <a:extLst>
              <a:ext uri="{FF2B5EF4-FFF2-40B4-BE49-F238E27FC236}">
                <a16:creationId xmlns:a16="http://schemas.microsoft.com/office/drawing/2014/main" id="{C277DABF-0EAD-47C0-8E80-233BBD26070F}"/>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9272014" y="2825409"/>
            <a:ext cx="2889677" cy="1809485"/>
          </a:xfrm>
          <a:prstGeom prst="rect">
            <a:avLst/>
          </a:prstGeom>
          <a:noFill/>
          <a:extLst>
            <a:ext uri="{909E8E84-426E-40DD-AFC4-6F175D3DCCD1}">
              <a14:hiddenFill xmlns:a14="http://schemas.microsoft.com/office/drawing/2010/main">
                <a:solidFill>
                  <a:srgbClr val="FFFFFF"/>
                </a:solidFill>
              </a14:hiddenFill>
            </a:ext>
          </a:extLst>
        </p:spPr>
      </p:pic>
      <p:sp>
        <p:nvSpPr>
          <p:cNvPr id="48" name="文本框 29">
            <a:extLst>
              <a:ext uri="{FF2B5EF4-FFF2-40B4-BE49-F238E27FC236}">
                <a16:creationId xmlns:a16="http://schemas.microsoft.com/office/drawing/2014/main" id="{17A199AE-E755-4D59-9896-BEA110AFC2F4}"/>
              </a:ext>
            </a:extLst>
          </p:cNvPr>
          <p:cNvSpPr txBox="1"/>
          <p:nvPr/>
        </p:nvSpPr>
        <p:spPr>
          <a:xfrm>
            <a:off x="10340314" y="4027630"/>
            <a:ext cx="1833002" cy="646331"/>
          </a:xfrm>
          <a:prstGeom prst="rect">
            <a:avLst/>
          </a:prstGeom>
          <a:noFill/>
        </p:spPr>
        <p:txBody>
          <a:bodyPr wrap="none" rtlCol="0">
            <a:spAutoFit/>
          </a:bodyPr>
          <a:lstStyle/>
          <a:p>
            <a:r>
              <a:rPr lang="en-US" altLang="zh-CN" b="1" dirty="0" err="1">
                <a:solidFill>
                  <a:srgbClr val="FFFF00"/>
                </a:solidFill>
                <a:latin typeface="微软雅黑" panose="020B0503020204020204" pitchFamily="34" charset="-122"/>
                <a:ea typeface="微软雅黑" panose="020B0503020204020204" pitchFamily="34" charset="-122"/>
                <a:cs typeface="Arial" panose="020B0604020202020204" pitchFamily="34" charset="0"/>
              </a:rPr>
              <a:t>EuropeanXFEL</a:t>
            </a:r>
            <a:endParaRPr lang="en-US" altLang="zh-CN" b="1" dirty="0">
              <a:solidFill>
                <a:srgbClr val="FFFF00"/>
              </a:solidFill>
              <a:latin typeface="微软雅黑" panose="020B0503020204020204" pitchFamily="34" charset="-122"/>
              <a:ea typeface="微软雅黑" panose="020B0503020204020204" pitchFamily="34" charset="-122"/>
              <a:cs typeface="Arial" panose="020B0604020202020204" pitchFamily="34" charset="0"/>
            </a:endParaRPr>
          </a:p>
          <a:p>
            <a:r>
              <a:rPr lang="en-US" altLang="zh-CN" b="1" dirty="0">
                <a:solidFill>
                  <a:srgbClr val="FFFF00"/>
                </a:solidFill>
                <a:latin typeface="微软雅黑" panose="020B0503020204020204" pitchFamily="34" charset="-122"/>
                <a:ea typeface="微软雅黑" panose="020B0503020204020204" pitchFamily="34" charset="-122"/>
                <a:cs typeface="Arial" panose="020B0604020202020204" pitchFamily="34" charset="0"/>
              </a:rPr>
              <a:t>17.76MW</a:t>
            </a:r>
            <a:endParaRPr lang="zh-CN" altLang="en-US" b="1" dirty="0">
              <a:solidFill>
                <a:srgbClr val="FFFF00"/>
              </a:solidFill>
              <a:latin typeface="微软雅黑" panose="020B0503020204020204" pitchFamily="34" charset="-122"/>
              <a:ea typeface="微软雅黑" panose="020B0503020204020204" pitchFamily="34" charset="-122"/>
              <a:cs typeface="Arial" panose="020B0604020202020204" pitchFamily="34" charset="0"/>
            </a:endParaRPr>
          </a:p>
        </p:txBody>
      </p:sp>
      <p:pic>
        <p:nvPicPr>
          <p:cNvPr id="49" name="Picture 48"/>
          <p:cNvPicPr>
            <a:picLocks noChangeAspect="1"/>
          </p:cNvPicPr>
          <p:nvPr/>
        </p:nvPicPr>
        <p:blipFill>
          <a:blip r:embed="rId10"/>
          <a:stretch>
            <a:fillRect/>
          </a:stretch>
        </p:blipFill>
        <p:spPr>
          <a:xfrm>
            <a:off x="6111961" y="4839220"/>
            <a:ext cx="1067052" cy="704854"/>
          </a:xfrm>
          <a:prstGeom prst="rect">
            <a:avLst/>
          </a:prstGeom>
        </p:spPr>
      </p:pic>
      <p:sp>
        <p:nvSpPr>
          <p:cNvPr id="50" name="矩形 9"/>
          <p:cNvSpPr/>
          <p:nvPr/>
        </p:nvSpPr>
        <p:spPr>
          <a:xfrm>
            <a:off x="11163669" y="5758492"/>
            <a:ext cx="949585" cy="658396"/>
          </a:xfrm>
          <a:prstGeom prst="rect">
            <a:avLst/>
          </a:prstGeom>
        </p:spPr>
        <p:txBody>
          <a:bodyPr wrap="square">
            <a:spAutoFit/>
          </a:bodyPr>
          <a:lstStyle/>
          <a:p>
            <a:r>
              <a:rPr lang="en-US" altLang="zh-CN" b="1" dirty="0">
                <a:solidFill>
                  <a:srgbClr val="FFFF00"/>
                </a:solidFill>
                <a:latin typeface="微软雅黑" panose="020B0503020204020204" pitchFamily="34" charset="-122"/>
                <a:ea typeface="微软雅黑" panose="020B0503020204020204" pitchFamily="34" charset="-122"/>
              </a:rPr>
              <a:t>HEPS</a:t>
            </a:r>
          </a:p>
          <a:p>
            <a:r>
              <a:rPr lang="en-US" altLang="zh-CN" b="1" dirty="0">
                <a:solidFill>
                  <a:srgbClr val="FFFF00"/>
                </a:solidFill>
                <a:latin typeface="微软雅黑" panose="020B0503020204020204" pitchFamily="34" charset="-122"/>
                <a:ea typeface="微软雅黑" panose="020B0503020204020204" pitchFamily="34" charset="-122"/>
              </a:rPr>
              <a:t>30MW</a:t>
            </a:r>
            <a:endParaRPr lang="zh-CN" altLang="en-US" b="1" dirty="0">
              <a:solidFill>
                <a:srgbClr val="FFFF00"/>
              </a:solidFill>
            </a:endParaRPr>
          </a:p>
        </p:txBody>
      </p:sp>
    </p:spTree>
    <p:extLst>
      <p:ext uri="{BB962C8B-B14F-4D97-AF65-F5344CB8AC3E}">
        <p14:creationId xmlns:p14="http://schemas.microsoft.com/office/powerpoint/2010/main" val="781780227"/>
      </p:ext>
    </p:extLst>
  </p:cSld>
  <p:clrMapOvr>
    <a:masterClrMapping/>
  </p:clrMapOvr>
  <mc:AlternateContent xmlns:mc="http://schemas.openxmlformats.org/markup-compatibility/2006" xmlns:p14="http://schemas.microsoft.com/office/powerpoint/2010/main">
    <mc:Choice Requires="p14">
      <p:transition spd="slow" p14:dur="2000" advTm="187"/>
    </mc:Choice>
    <mc:Fallback xmlns="">
      <p:transition spd="slow" advTm="187"/>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a:t>Clean with purified water before welding </a:t>
            </a:r>
          </a:p>
          <a:p>
            <a:r>
              <a:rPr lang="en-US" altLang="zh-CN" dirty="0"/>
              <a:t>using a hydrogen furnace for welding </a:t>
            </a:r>
          </a:p>
          <a:p>
            <a:r>
              <a:rPr lang="en-US" altLang="zh-CN" dirty="0"/>
              <a:t>vacuum leak rate is 3.5*10</a:t>
            </a:r>
            <a:r>
              <a:rPr lang="en-US" altLang="zh-CN" baseline="30000" dirty="0"/>
              <a:t>-11</a:t>
            </a:r>
            <a:r>
              <a:rPr lang="en-US" altLang="zh-CN" dirty="0"/>
              <a:t>Torr*l/s</a:t>
            </a:r>
            <a:endParaRPr lang="zh-CN" altLang="en-US" dirty="0"/>
          </a:p>
          <a:p>
            <a:endParaRPr lang="zh-CN" altLang="en-US" dirty="0"/>
          </a:p>
        </p:txBody>
      </p:sp>
      <p:sp>
        <p:nvSpPr>
          <p:cNvPr id="3" name="标题 2"/>
          <p:cNvSpPr>
            <a:spLocks noGrp="1"/>
          </p:cNvSpPr>
          <p:nvPr>
            <p:ph type="title"/>
          </p:nvPr>
        </p:nvSpPr>
        <p:spPr/>
        <p:txBody>
          <a:bodyPr/>
          <a:lstStyle/>
          <a:p>
            <a:r>
              <a:rPr lang="en-US" altLang="zh-CN" dirty="0"/>
              <a:t>Welding and leak hunting</a:t>
            </a:r>
            <a:endParaRPr lang="zh-CN" altLang="en-US" dirty="0"/>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29231" y="1112201"/>
            <a:ext cx="4121324" cy="2318244"/>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60549" y="3567491"/>
            <a:ext cx="3580789" cy="2685066"/>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0289" y="2744176"/>
            <a:ext cx="3357531" cy="2517656"/>
          </a:xfrm>
          <a:prstGeom prst="rect">
            <a:avLst/>
          </a:prstGeom>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6061" y="3567492"/>
            <a:ext cx="1510350" cy="2685066"/>
          </a:xfrm>
          <a:prstGeom prst="rect">
            <a:avLst/>
          </a:prstGeom>
        </p:spPr>
      </p:pic>
    </p:spTree>
    <p:extLst>
      <p:ext uri="{BB962C8B-B14F-4D97-AF65-F5344CB8AC3E}">
        <p14:creationId xmlns:p14="http://schemas.microsoft.com/office/powerpoint/2010/main" val="11302581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01799" y="1005595"/>
            <a:ext cx="11872438" cy="1348242"/>
          </a:xfrm>
        </p:spPr>
        <p:txBody>
          <a:bodyPr>
            <a:normAutofit/>
          </a:bodyPr>
          <a:lstStyle/>
          <a:p>
            <a:r>
              <a:rPr lang="en-US" altLang="zh-CN" dirty="0"/>
              <a:t> The frequence error of each cell frequency is confined within a range of ±15kHz through fine tuning</a:t>
            </a:r>
          </a:p>
          <a:p>
            <a:r>
              <a:rPr lang="en-US" altLang="zh-CN" dirty="0"/>
              <a:t>The flatness of the field distribution is better than 90% </a:t>
            </a:r>
          </a:p>
          <a:p>
            <a:endParaRPr lang="zh-CN" altLang="en-US" dirty="0"/>
          </a:p>
        </p:txBody>
      </p:sp>
      <p:sp>
        <p:nvSpPr>
          <p:cNvPr id="3" name="标题 2"/>
          <p:cNvSpPr>
            <a:spLocks noGrp="1"/>
          </p:cNvSpPr>
          <p:nvPr>
            <p:ph type="title"/>
          </p:nvPr>
        </p:nvSpPr>
        <p:spPr/>
        <p:txBody>
          <a:bodyPr/>
          <a:lstStyle/>
          <a:p>
            <a:r>
              <a:rPr lang="en-US" altLang="zh-CN" dirty="0"/>
              <a:t>Cold test results through fine tuning</a:t>
            </a:r>
            <a:endParaRPr lang="zh-CN" altLang="en-US" dirty="0"/>
          </a:p>
        </p:txBody>
      </p:sp>
      <p:pic>
        <p:nvPicPr>
          <p:cNvPr id="4" name="内容占位符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36266" y="2143317"/>
            <a:ext cx="4271215" cy="2003697"/>
          </a:xfrm>
          <a:prstGeom prst="rect">
            <a:avLst/>
          </a:prstGeom>
        </p:spPr>
      </p:pic>
      <p:graphicFrame>
        <p:nvGraphicFramePr>
          <p:cNvPr id="5" name="图表 4"/>
          <p:cNvGraphicFramePr/>
          <p:nvPr/>
        </p:nvGraphicFramePr>
        <p:xfrm>
          <a:off x="3550344" y="2197271"/>
          <a:ext cx="3852330" cy="1949743"/>
        </p:xfrm>
        <a:graphic>
          <a:graphicData uri="http://schemas.openxmlformats.org/drawingml/2006/chart">
            <c:chart xmlns:c="http://schemas.openxmlformats.org/drawingml/2006/chart" xmlns:r="http://schemas.openxmlformats.org/officeDocument/2006/relationships" r:id="rId3"/>
          </a:graphicData>
        </a:graphic>
      </p:graphicFrame>
      <p:pic>
        <p:nvPicPr>
          <p:cNvPr id="6" name="内容占位符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07940" y="4515595"/>
            <a:ext cx="2256347" cy="1673305"/>
          </a:xfrm>
          <a:prstGeom prst="rect">
            <a:avLst/>
          </a:prstGeom>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50344" y="4504163"/>
            <a:ext cx="2371792" cy="1684736"/>
          </a:xfrm>
          <a:prstGeom prst="rect">
            <a:avLst/>
          </a:prstGeom>
        </p:spPr>
      </p:pic>
      <p:pic>
        <p:nvPicPr>
          <p:cNvPr id="8" name="图片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10237" y="4515595"/>
            <a:ext cx="2405375" cy="1673305"/>
          </a:xfrm>
          <a:prstGeom prst="rect">
            <a:avLst/>
          </a:prstGeom>
        </p:spPr>
      </p:pic>
      <p:grpSp>
        <p:nvGrpSpPr>
          <p:cNvPr id="9" name="组合 8"/>
          <p:cNvGrpSpPr/>
          <p:nvPr/>
        </p:nvGrpSpPr>
        <p:grpSpPr>
          <a:xfrm>
            <a:off x="719013" y="2456116"/>
            <a:ext cx="2591406" cy="3658795"/>
            <a:chOff x="349771" y="2704413"/>
            <a:chExt cx="1965057" cy="3976999"/>
          </a:xfrm>
        </p:grpSpPr>
        <p:pic>
          <p:nvPicPr>
            <p:cNvPr id="10" name="图片 9"/>
            <p:cNvPicPr>
              <a:picLocks noChangeAspect="1"/>
            </p:cNvPicPr>
            <p:nvPr/>
          </p:nvPicPr>
          <p:blipFill>
            <a:blip r:embed="rId7" cstate="screen"/>
            <a:stretch>
              <a:fillRect/>
            </a:stretch>
          </p:blipFill>
          <p:spPr>
            <a:xfrm>
              <a:off x="349771" y="2704413"/>
              <a:ext cx="1937972" cy="1090109"/>
            </a:xfrm>
            <a:prstGeom prst="rect">
              <a:avLst/>
            </a:prstGeom>
          </p:spPr>
        </p:pic>
        <p:pic>
          <p:nvPicPr>
            <p:cNvPr id="11" name="图片 10"/>
            <p:cNvPicPr>
              <a:picLocks noChangeAspect="1"/>
            </p:cNvPicPr>
            <p:nvPr/>
          </p:nvPicPr>
          <p:blipFill>
            <a:blip r:embed="rId8" cstate="screen"/>
            <a:stretch>
              <a:fillRect/>
            </a:stretch>
          </p:blipFill>
          <p:spPr>
            <a:xfrm>
              <a:off x="368463" y="3921808"/>
              <a:ext cx="1937971" cy="1090108"/>
            </a:xfrm>
            <a:prstGeom prst="rect">
              <a:avLst/>
            </a:prstGeom>
          </p:spPr>
        </p:pic>
        <p:pic>
          <p:nvPicPr>
            <p:cNvPr id="12" name="图片 11"/>
            <p:cNvPicPr>
              <a:picLocks noChangeAspect="1"/>
            </p:cNvPicPr>
            <p:nvPr/>
          </p:nvPicPr>
          <p:blipFill>
            <a:blip r:embed="rId9" cstate="screen"/>
            <a:stretch>
              <a:fillRect/>
            </a:stretch>
          </p:blipFill>
          <p:spPr>
            <a:xfrm>
              <a:off x="360069" y="5215914"/>
              <a:ext cx="1954759" cy="1465498"/>
            </a:xfrm>
            <a:prstGeom prst="rect">
              <a:avLst/>
            </a:prstGeom>
          </p:spPr>
        </p:pic>
      </p:grpSp>
      <p:sp>
        <p:nvSpPr>
          <p:cNvPr id="13" name="文本框 12"/>
          <p:cNvSpPr txBox="1"/>
          <p:nvPr/>
        </p:nvSpPr>
        <p:spPr>
          <a:xfrm>
            <a:off x="9101898" y="4014678"/>
            <a:ext cx="150685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00000"/>
                </a:solidFill>
                <a:effectLst/>
                <a:uLnTx/>
                <a:uFillTx/>
                <a:latin typeface="Calibri"/>
                <a:ea typeface="微软雅黑"/>
                <a:cs typeface="+mn-cs"/>
              </a:rPr>
              <a:t>Field distribution</a:t>
            </a:r>
            <a:endParaRPr kumimoji="0" lang="zh-CN" altLang="en-US" sz="1200" b="0" i="0" u="none" strike="noStrike" kern="1200" cap="none" spc="0" normalizeH="0" baseline="0" noProof="0" dirty="0">
              <a:ln>
                <a:noFill/>
              </a:ln>
              <a:solidFill>
                <a:srgbClr val="000000"/>
              </a:solidFill>
              <a:effectLst/>
              <a:uLnTx/>
              <a:uFillTx/>
              <a:latin typeface="Calibri"/>
              <a:ea typeface="微软雅黑"/>
              <a:cs typeface="+mn-cs"/>
            </a:endParaRPr>
          </a:p>
        </p:txBody>
      </p:sp>
    </p:spTree>
    <p:extLst>
      <p:ext uri="{BB962C8B-B14F-4D97-AF65-F5344CB8AC3E}">
        <p14:creationId xmlns:p14="http://schemas.microsoft.com/office/powerpoint/2010/main" val="5606630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47884" y="3688939"/>
            <a:ext cx="10040072" cy="2426572"/>
            <a:chOff x="838200" y="4195440"/>
            <a:chExt cx="10040072" cy="2426572"/>
          </a:xfrm>
        </p:grpSpPr>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52264" y="5485868"/>
              <a:ext cx="1612411" cy="1136144"/>
            </a:xfrm>
            <a:prstGeom prst="rect">
              <a:avLst/>
            </a:prstGeom>
          </p:spPr>
        </p:pic>
        <p:pic>
          <p:nvPicPr>
            <p:cNvPr id="6" name="内容占位符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32334" y="4195440"/>
              <a:ext cx="1632342" cy="1210767"/>
            </a:xfrm>
            <a:prstGeom prst="rect">
              <a:avLst/>
            </a:prstGeom>
          </p:spPr>
        </p:pic>
        <p:grpSp>
          <p:nvGrpSpPr>
            <p:cNvPr id="7" name="组合 6"/>
            <p:cNvGrpSpPr/>
            <p:nvPr/>
          </p:nvGrpSpPr>
          <p:grpSpPr>
            <a:xfrm>
              <a:off x="838200" y="4195440"/>
              <a:ext cx="3406420" cy="2370092"/>
              <a:chOff x="1207444" y="3117198"/>
              <a:chExt cx="3814140" cy="3238205"/>
            </a:xfrm>
          </p:grpSpPr>
          <p:pic>
            <p:nvPicPr>
              <p:cNvPr id="11" name="图片 10"/>
              <p:cNvPicPr>
                <a:picLocks noChangeAspect="1"/>
              </p:cNvPicPr>
              <p:nvPr/>
            </p:nvPicPr>
            <p:blipFill>
              <a:blip r:embed="rId4"/>
              <a:stretch>
                <a:fillRect/>
              </a:stretch>
            </p:blipFill>
            <p:spPr>
              <a:xfrm>
                <a:off x="1207444" y="3117198"/>
                <a:ext cx="3814140" cy="3238205"/>
              </a:xfrm>
              <a:prstGeom prst="rect">
                <a:avLst/>
              </a:prstGeom>
            </p:spPr>
          </p:pic>
          <p:grpSp>
            <p:nvGrpSpPr>
              <p:cNvPr id="12" name="组合 11"/>
              <p:cNvGrpSpPr/>
              <p:nvPr/>
            </p:nvGrpSpPr>
            <p:grpSpPr>
              <a:xfrm>
                <a:off x="2783632" y="3475236"/>
                <a:ext cx="852102" cy="416197"/>
                <a:chOff x="2783632" y="3475236"/>
                <a:chExt cx="852102" cy="416197"/>
              </a:xfrm>
            </p:grpSpPr>
            <p:sp>
              <p:nvSpPr>
                <p:cNvPr id="29" name="矩形 28"/>
                <p:cNvSpPr/>
                <p:nvPr/>
              </p:nvSpPr>
              <p:spPr>
                <a:xfrm>
                  <a:off x="2783632" y="3475236"/>
                  <a:ext cx="852102" cy="169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1" i="0" u="none" strike="noStrike" kern="1200" cap="none" spc="0" normalizeH="0" baseline="0" noProof="0" dirty="0">
                      <a:ln>
                        <a:noFill/>
                      </a:ln>
                      <a:solidFill>
                        <a:srgbClr val="C0504D"/>
                      </a:solidFill>
                      <a:effectLst/>
                      <a:uLnTx/>
                      <a:uFillTx/>
                      <a:latin typeface="Calibri"/>
                      <a:ea typeface="微软雅黑"/>
                      <a:cs typeface="+mn-cs"/>
                    </a:rPr>
                    <a:t>数据采集</a:t>
                  </a:r>
                </a:p>
              </p:txBody>
            </p:sp>
            <p:cxnSp>
              <p:nvCxnSpPr>
                <p:cNvPr id="30" name="直接箭头连接符 29"/>
                <p:cNvCxnSpPr/>
                <p:nvPr/>
              </p:nvCxnSpPr>
              <p:spPr>
                <a:xfrm>
                  <a:off x="3215680" y="3645024"/>
                  <a:ext cx="288032" cy="24640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grpSp>
          <p:grpSp>
            <p:nvGrpSpPr>
              <p:cNvPr id="13" name="组合 12"/>
              <p:cNvGrpSpPr/>
              <p:nvPr/>
            </p:nvGrpSpPr>
            <p:grpSpPr>
              <a:xfrm>
                <a:off x="3359696" y="4393601"/>
                <a:ext cx="852102" cy="416197"/>
                <a:chOff x="2783632" y="3475236"/>
                <a:chExt cx="852102" cy="416197"/>
              </a:xfrm>
            </p:grpSpPr>
            <p:sp>
              <p:nvSpPr>
                <p:cNvPr id="27" name="矩形 26"/>
                <p:cNvSpPr/>
                <p:nvPr/>
              </p:nvSpPr>
              <p:spPr>
                <a:xfrm>
                  <a:off x="2783632" y="3475236"/>
                  <a:ext cx="852102" cy="169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1" i="0" u="none" strike="noStrike" kern="1200" cap="none" spc="0" normalizeH="0" baseline="0" noProof="0" dirty="0">
                      <a:ln>
                        <a:noFill/>
                      </a:ln>
                      <a:solidFill>
                        <a:srgbClr val="C0504D"/>
                      </a:solidFill>
                      <a:effectLst/>
                      <a:uLnTx/>
                      <a:uFillTx/>
                      <a:latin typeface="Calibri"/>
                      <a:ea typeface="微软雅黑"/>
                      <a:cs typeface="+mn-cs"/>
                    </a:rPr>
                    <a:t>真空泵</a:t>
                  </a:r>
                </a:p>
              </p:txBody>
            </p:sp>
            <p:cxnSp>
              <p:nvCxnSpPr>
                <p:cNvPr id="28" name="直接箭头连接符 27"/>
                <p:cNvCxnSpPr/>
                <p:nvPr/>
              </p:nvCxnSpPr>
              <p:spPr>
                <a:xfrm>
                  <a:off x="3215680" y="3645024"/>
                  <a:ext cx="288032" cy="24640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grpSp>
          <p:grpSp>
            <p:nvGrpSpPr>
              <p:cNvPr id="14" name="组合 13"/>
              <p:cNvGrpSpPr/>
              <p:nvPr/>
            </p:nvGrpSpPr>
            <p:grpSpPr>
              <a:xfrm>
                <a:off x="1349469" y="3932093"/>
                <a:ext cx="1073687" cy="557640"/>
                <a:chOff x="2789629" y="3260137"/>
                <a:chExt cx="1073687" cy="557640"/>
              </a:xfrm>
            </p:grpSpPr>
            <p:sp>
              <p:nvSpPr>
                <p:cNvPr id="25" name="矩形 24"/>
                <p:cNvSpPr/>
                <p:nvPr/>
              </p:nvSpPr>
              <p:spPr>
                <a:xfrm>
                  <a:off x="2789629" y="3560130"/>
                  <a:ext cx="1073687" cy="2576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1" i="0" u="none" strike="noStrike" kern="1200" cap="none" spc="0" normalizeH="0" baseline="0" noProof="0" dirty="0">
                      <a:ln>
                        <a:noFill/>
                      </a:ln>
                      <a:solidFill>
                        <a:srgbClr val="C0504D"/>
                      </a:solidFill>
                      <a:effectLst/>
                      <a:uLnTx/>
                      <a:uFillTx/>
                      <a:latin typeface="Calibri"/>
                      <a:ea typeface="微软雅黑"/>
                      <a:cs typeface="+mn-cs"/>
                    </a:rPr>
                    <a:t>网络分析仪</a:t>
                  </a:r>
                </a:p>
              </p:txBody>
            </p:sp>
            <p:cxnSp>
              <p:nvCxnSpPr>
                <p:cNvPr id="26" name="直接箭头连接符 25"/>
                <p:cNvCxnSpPr/>
                <p:nvPr/>
              </p:nvCxnSpPr>
              <p:spPr>
                <a:xfrm flipV="1">
                  <a:off x="3205039" y="3260137"/>
                  <a:ext cx="233956" cy="25764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grpSp>
          <p:sp>
            <p:nvSpPr>
              <p:cNvPr id="15" name="矩形 14"/>
              <p:cNvSpPr/>
              <p:nvPr/>
            </p:nvSpPr>
            <p:spPr>
              <a:xfrm>
                <a:off x="3023585" y="5339757"/>
                <a:ext cx="960254" cy="169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1" i="0" u="none" strike="noStrike" kern="1200" cap="none" spc="0" normalizeH="0" baseline="0" noProof="0" dirty="0">
                    <a:ln>
                      <a:noFill/>
                    </a:ln>
                    <a:solidFill>
                      <a:srgbClr val="C0504D"/>
                    </a:solidFill>
                    <a:effectLst/>
                    <a:uLnTx/>
                    <a:uFillTx/>
                    <a:latin typeface="Calibri"/>
                    <a:ea typeface="微软雅黑"/>
                    <a:cs typeface="+mn-cs"/>
                  </a:rPr>
                  <a:t>被测腔体</a:t>
                </a:r>
              </a:p>
            </p:txBody>
          </p:sp>
          <p:cxnSp>
            <p:nvCxnSpPr>
              <p:cNvPr id="16" name="直接箭头连接符 15"/>
              <p:cNvCxnSpPr/>
              <p:nvPr/>
            </p:nvCxnSpPr>
            <p:spPr>
              <a:xfrm flipH="1">
                <a:off x="2901397" y="5509545"/>
                <a:ext cx="405058" cy="19659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grpSp>
            <p:nvGrpSpPr>
              <p:cNvPr id="17" name="组合 16"/>
              <p:cNvGrpSpPr/>
              <p:nvPr/>
            </p:nvGrpSpPr>
            <p:grpSpPr>
              <a:xfrm>
                <a:off x="2361542" y="4339130"/>
                <a:ext cx="960254" cy="437059"/>
                <a:chOff x="2361542" y="4339130"/>
                <a:chExt cx="960254" cy="437059"/>
              </a:xfrm>
            </p:grpSpPr>
            <p:sp>
              <p:nvSpPr>
                <p:cNvPr id="22" name="矩形 21"/>
                <p:cNvSpPr/>
                <p:nvPr/>
              </p:nvSpPr>
              <p:spPr>
                <a:xfrm>
                  <a:off x="2361542" y="4339130"/>
                  <a:ext cx="960254" cy="169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1" i="0" u="none" strike="noStrike" kern="1200" cap="none" spc="0" normalizeH="0" baseline="0" noProof="0" dirty="0">
                      <a:ln>
                        <a:noFill/>
                      </a:ln>
                      <a:solidFill>
                        <a:srgbClr val="C0504D"/>
                      </a:solidFill>
                      <a:effectLst/>
                      <a:uLnTx/>
                      <a:uFillTx/>
                      <a:latin typeface="Calibri"/>
                      <a:ea typeface="微软雅黑"/>
                      <a:cs typeface="+mn-cs"/>
                    </a:rPr>
                    <a:t>陶瓷窗</a:t>
                  </a:r>
                </a:p>
              </p:txBody>
            </p:sp>
            <p:cxnSp>
              <p:nvCxnSpPr>
                <p:cNvPr id="23" name="直接箭头连接符 22"/>
                <p:cNvCxnSpPr/>
                <p:nvPr/>
              </p:nvCxnSpPr>
              <p:spPr>
                <a:xfrm flipH="1">
                  <a:off x="2643968" y="4503663"/>
                  <a:ext cx="151857" cy="27252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4" name="直接箭头连接符 23"/>
                <p:cNvCxnSpPr/>
                <p:nvPr/>
              </p:nvCxnSpPr>
              <p:spPr>
                <a:xfrm>
                  <a:off x="2872409" y="4521255"/>
                  <a:ext cx="177433" cy="21784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grpSp>
          <p:grpSp>
            <p:nvGrpSpPr>
              <p:cNvPr id="18" name="组合 17"/>
              <p:cNvGrpSpPr/>
              <p:nvPr/>
            </p:nvGrpSpPr>
            <p:grpSpPr>
              <a:xfrm>
                <a:off x="2346200" y="4923770"/>
                <a:ext cx="960254" cy="441498"/>
                <a:chOff x="2063774" y="4118172"/>
                <a:chExt cx="960254" cy="441498"/>
              </a:xfrm>
            </p:grpSpPr>
            <p:sp>
              <p:nvSpPr>
                <p:cNvPr id="19" name="矩形 18"/>
                <p:cNvSpPr/>
                <p:nvPr/>
              </p:nvSpPr>
              <p:spPr>
                <a:xfrm>
                  <a:off x="2063774" y="4389882"/>
                  <a:ext cx="960254" cy="169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1" i="0" u="none" strike="noStrike" kern="1200" cap="none" spc="0" normalizeH="0" baseline="0" noProof="0" dirty="0">
                      <a:ln>
                        <a:noFill/>
                      </a:ln>
                      <a:solidFill>
                        <a:srgbClr val="C0504D"/>
                      </a:solidFill>
                      <a:effectLst/>
                      <a:uLnTx/>
                      <a:uFillTx/>
                      <a:latin typeface="Calibri"/>
                      <a:ea typeface="微软雅黑"/>
                      <a:cs typeface="+mn-cs"/>
                    </a:rPr>
                    <a:t>抽气波导</a:t>
                  </a:r>
                </a:p>
              </p:txBody>
            </p:sp>
            <p:cxnSp>
              <p:nvCxnSpPr>
                <p:cNvPr id="20" name="直接箭头连接符 19"/>
                <p:cNvCxnSpPr/>
                <p:nvPr/>
              </p:nvCxnSpPr>
              <p:spPr>
                <a:xfrm flipH="1" flipV="1">
                  <a:off x="2301891" y="4131433"/>
                  <a:ext cx="135579" cy="19906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1" name="直接箭头连接符 20"/>
                <p:cNvCxnSpPr/>
                <p:nvPr/>
              </p:nvCxnSpPr>
              <p:spPr>
                <a:xfrm flipV="1">
                  <a:off x="2559243" y="4118172"/>
                  <a:ext cx="119456" cy="234625"/>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grpSp>
        </p:grpSp>
        <p:pic>
          <p:nvPicPr>
            <p:cNvPr id="8" name="图片 7"/>
            <p:cNvPicPr>
              <a:picLocks noChangeAspect="1"/>
            </p:cNvPicPr>
            <p:nvPr/>
          </p:nvPicPr>
          <p:blipFill>
            <a:blip r:embed="rId5"/>
            <a:stretch>
              <a:fillRect/>
            </a:stretch>
          </p:blipFill>
          <p:spPr>
            <a:xfrm>
              <a:off x="6084282" y="4195440"/>
              <a:ext cx="2365459" cy="1690287"/>
            </a:xfrm>
            <a:prstGeom prst="rect">
              <a:avLst/>
            </a:prstGeom>
          </p:spPr>
        </p:pic>
        <p:pic>
          <p:nvPicPr>
            <p:cNvPr id="9" name="图片 8"/>
            <p:cNvPicPr>
              <a:picLocks noChangeAspect="1"/>
            </p:cNvPicPr>
            <p:nvPr/>
          </p:nvPicPr>
          <p:blipFill>
            <a:blip r:embed="rId6"/>
            <a:stretch>
              <a:fillRect/>
            </a:stretch>
          </p:blipFill>
          <p:spPr>
            <a:xfrm>
              <a:off x="8578396" y="4195440"/>
              <a:ext cx="2241336" cy="1581132"/>
            </a:xfrm>
            <a:prstGeom prst="rect">
              <a:avLst/>
            </a:prstGeom>
          </p:spPr>
        </p:pic>
        <p:sp>
          <p:nvSpPr>
            <p:cNvPr id="10" name="文本框 9"/>
            <p:cNvSpPr txBox="1"/>
            <p:nvPr/>
          </p:nvSpPr>
          <p:spPr>
            <a:xfrm>
              <a:off x="6342928" y="6018379"/>
              <a:ext cx="453534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Retesting after returning to room temperature</a:t>
              </a:r>
              <a:endPar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endParaRPr>
            </a:p>
          </p:txBody>
        </p:sp>
      </p:grpSp>
      <p:sp>
        <p:nvSpPr>
          <p:cNvPr id="2" name="内容占位符 1"/>
          <p:cNvSpPr>
            <a:spLocks noGrp="1"/>
          </p:cNvSpPr>
          <p:nvPr>
            <p:ph idx="1"/>
          </p:nvPr>
        </p:nvSpPr>
        <p:spPr>
          <a:xfrm>
            <a:off x="157655" y="1057984"/>
            <a:ext cx="11817832" cy="2565333"/>
          </a:xfrm>
        </p:spPr>
        <p:txBody>
          <a:bodyPr/>
          <a:lstStyle/>
          <a:p>
            <a:r>
              <a:rPr lang="en-US" altLang="zh-CN" dirty="0"/>
              <a:t>In vacuum, and at the temperature of 77k, the frequency stays at 5711.902MHz and the standing wave ratio is 1.07. The measured Q</a:t>
            </a:r>
            <a:r>
              <a:rPr lang="en-US" altLang="zh-CN" baseline="-25000" dirty="0"/>
              <a:t>0</a:t>
            </a:r>
            <a:r>
              <a:rPr lang="en-US" altLang="zh-CN" dirty="0"/>
              <a:t> at the cryogenic state is 32116, which reduced to be 12355 in the room temperature</a:t>
            </a:r>
          </a:p>
          <a:p>
            <a:r>
              <a:rPr lang="en-US" altLang="zh-CN" dirty="0"/>
              <a:t>Following the iterative cooling and temperature recovery process, vacuum were measured</a:t>
            </a:r>
          </a:p>
          <a:p>
            <a:pPr lvl="1"/>
            <a:r>
              <a:rPr lang="en-US" altLang="zh-CN" dirty="0"/>
              <a:t>The system is subjected to extreme vacuum for 48 hours. With a 70L ion pump in operation, the vacuum level at the pump port is 2.7E-8 mbar, and the ion pump current is Ip=35uA</a:t>
            </a:r>
          </a:p>
          <a:p>
            <a:endParaRPr lang="zh-CN" altLang="en-US" dirty="0"/>
          </a:p>
        </p:txBody>
      </p:sp>
      <p:sp>
        <p:nvSpPr>
          <p:cNvPr id="3" name="标题 2"/>
          <p:cNvSpPr>
            <a:spLocks noGrp="1"/>
          </p:cNvSpPr>
          <p:nvPr>
            <p:ph type="title"/>
          </p:nvPr>
        </p:nvSpPr>
        <p:spPr/>
        <p:txBody>
          <a:bodyPr/>
          <a:lstStyle/>
          <a:p>
            <a:r>
              <a:rPr lang="en-US" altLang="zh-CN" dirty="0"/>
              <a:t>Low temperature experimental results</a:t>
            </a:r>
            <a:endParaRPr lang="zh-CN" altLang="en-US" dirty="0"/>
          </a:p>
        </p:txBody>
      </p:sp>
    </p:spTree>
    <p:extLst>
      <p:ext uri="{BB962C8B-B14F-4D97-AF65-F5344CB8AC3E}">
        <p14:creationId xmlns:p14="http://schemas.microsoft.com/office/powerpoint/2010/main" val="38808638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marL="285750" indent="-285750">
              <a:spcBef>
                <a:spcPts val="600"/>
              </a:spcBef>
            </a:pPr>
            <a:r>
              <a:rPr lang="en-US" altLang="zh-CN" dirty="0"/>
              <a:t>The design and fabrication have been completed </a:t>
            </a:r>
          </a:p>
          <a:p>
            <a:pPr marL="285750" indent="-285750">
              <a:spcBef>
                <a:spcPts val="600"/>
              </a:spcBef>
            </a:pPr>
            <a:r>
              <a:rPr lang="en-US" altLang="zh-CN" dirty="0"/>
              <a:t>The maximum heat load</a:t>
            </a:r>
            <a:r>
              <a:rPr lang="zh-CN" altLang="en-US" dirty="0"/>
              <a:t>：</a:t>
            </a:r>
            <a:r>
              <a:rPr lang="en-US" altLang="zh-CN" dirty="0"/>
              <a:t> 4.5kW</a:t>
            </a:r>
            <a:r>
              <a:rPr lang="zh-CN" altLang="en-US" dirty="0"/>
              <a:t>（</a:t>
            </a:r>
            <a:r>
              <a:rPr lang="en-US" altLang="zh-CN" dirty="0"/>
              <a:t>36MW*2.5uS*50Hz</a:t>
            </a:r>
            <a:r>
              <a:rPr lang="zh-CN" altLang="en-US" dirty="0"/>
              <a:t>）</a:t>
            </a:r>
            <a:endParaRPr lang="en-US" altLang="zh-CN" dirty="0"/>
          </a:p>
          <a:p>
            <a:pPr marL="285750" indent="-285750">
              <a:spcBef>
                <a:spcPts val="600"/>
              </a:spcBef>
            </a:pPr>
            <a:r>
              <a:rPr lang="en-US" altLang="zh-CN" dirty="0"/>
              <a:t>Assembly completed and waiting for testing on the test bench</a:t>
            </a:r>
            <a:endParaRPr lang="zh-CN" altLang="en-US" dirty="0"/>
          </a:p>
          <a:p>
            <a:endParaRPr lang="zh-CN" altLang="en-US" dirty="0"/>
          </a:p>
        </p:txBody>
      </p:sp>
      <p:sp>
        <p:nvSpPr>
          <p:cNvPr id="3" name="标题 2"/>
          <p:cNvSpPr>
            <a:spLocks noGrp="1"/>
          </p:cNvSpPr>
          <p:nvPr>
            <p:ph type="title"/>
          </p:nvPr>
        </p:nvSpPr>
        <p:spPr/>
        <p:txBody>
          <a:bodyPr/>
          <a:lstStyle/>
          <a:p>
            <a:r>
              <a:rPr lang="en-US" altLang="zh-CN" dirty="0">
                <a:cs typeface="Times New Roman" panose="02020603050405020304" pitchFamily="18" charset="0"/>
              </a:rPr>
              <a:t>The cryostat design and manufacture</a:t>
            </a:r>
            <a:endParaRPr lang="zh-CN" altLang="en-US" dirty="0"/>
          </a:p>
        </p:txBody>
      </p:sp>
      <p:pic>
        <p:nvPicPr>
          <p:cNvPr id="4" name="图片 3"/>
          <p:cNvPicPr>
            <a:picLocks noChangeAspect="1"/>
          </p:cNvPicPr>
          <p:nvPr/>
        </p:nvPicPr>
        <p:blipFill>
          <a:blip r:embed="rId2"/>
          <a:stretch>
            <a:fillRect/>
          </a:stretch>
        </p:blipFill>
        <p:spPr>
          <a:xfrm>
            <a:off x="966058" y="2610150"/>
            <a:ext cx="7159459" cy="3630302"/>
          </a:xfrm>
          <a:prstGeom prst="rect">
            <a:avLst/>
          </a:prstGeom>
        </p:spPr>
      </p:pic>
      <p:pic>
        <p:nvPicPr>
          <p:cNvPr id="5" name="图片 4"/>
          <p:cNvPicPr>
            <a:picLocks noChangeAspect="1"/>
          </p:cNvPicPr>
          <p:nvPr/>
        </p:nvPicPr>
        <p:blipFill rotWithShape="1">
          <a:blip r:embed="rId3" cstate="screen"/>
          <a:srcRect/>
          <a:stretch>
            <a:fillRect/>
          </a:stretch>
        </p:blipFill>
        <p:spPr>
          <a:xfrm>
            <a:off x="8906577" y="4486566"/>
            <a:ext cx="2335967" cy="1878827"/>
          </a:xfrm>
          <a:prstGeom prst="rect">
            <a:avLst/>
          </a:prstGeom>
        </p:spPr>
      </p:pic>
      <p:pic>
        <p:nvPicPr>
          <p:cNvPr id="6" name="图片 5"/>
          <p:cNvPicPr>
            <a:picLocks noChangeAspect="1"/>
          </p:cNvPicPr>
          <p:nvPr/>
        </p:nvPicPr>
        <p:blipFill rotWithShape="1">
          <a:blip r:embed="rId4" cstate="screen"/>
          <a:srcRect/>
          <a:stretch>
            <a:fillRect/>
          </a:stretch>
        </p:blipFill>
        <p:spPr>
          <a:xfrm>
            <a:off x="8906577" y="1829967"/>
            <a:ext cx="2180758" cy="2379600"/>
          </a:xfrm>
          <a:prstGeom prst="rect">
            <a:avLst/>
          </a:prstGeom>
        </p:spPr>
      </p:pic>
      <p:sp>
        <p:nvSpPr>
          <p:cNvPr id="7" name="文本框 6"/>
          <p:cNvSpPr txBox="1"/>
          <p:nvPr/>
        </p:nvSpPr>
        <p:spPr>
          <a:xfrm>
            <a:off x="8472711" y="4209567"/>
            <a:ext cx="2493601"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00000"/>
                </a:solidFill>
                <a:effectLst/>
                <a:uLnTx/>
                <a:uFillTx/>
                <a:latin typeface="Calibri"/>
                <a:ea typeface="微软雅黑"/>
                <a:cs typeface="+mn-cs"/>
              </a:rPr>
              <a:t>Pre-assembly of the cavity prototype </a:t>
            </a:r>
            <a:endParaRPr kumimoji="0" lang="zh-CN" altLang="en-US" sz="1200" b="0" i="0" u="none" strike="noStrike" kern="1200" cap="none" spc="0" normalizeH="0" baseline="0" noProof="0" dirty="0">
              <a:ln>
                <a:noFill/>
              </a:ln>
              <a:solidFill>
                <a:srgbClr val="000000"/>
              </a:solidFill>
              <a:effectLst/>
              <a:uLnTx/>
              <a:uFillTx/>
              <a:latin typeface="Calibri"/>
              <a:ea typeface="微软雅黑"/>
              <a:cs typeface="+mn-cs"/>
            </a:endParaRPr>
          </a:p>
        </p:txBody>
      </p:sp>
    </p:spTree>
    <p:extLst>
      <p:ext uri="{BB962C8B-B14F-4D97-AF65-F5344CB8AC3E}">
        <p14:creationId xmlns:p14="http://schemas.microsoft.com/office/powerpoint/2010/main" val="41305651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82881" y="1057985"/>
            <a:ext cx="11843056" cy="1808728"/>
          </a:xfrm>
        </p:spPr>
        <p:txBody>
          <a:bodyPr/>
          <a:lstStyle/>
          <a:p>
            <a:pPr>
              <a:spcBef>
                <a:spcPts val="0"/>
              </a:spcBef>
            </a:pPr>
            <a:r>
              <a:rPr lang="en-US" altLang="zh-CN" dirty="0"/>
              <a:t>The 50MW C-band test bench located in Dongguan campus of IHEP</a:t>
            </a:r>
          </a:p>
          <a:p>
            <a:pPr>
              <a:spcBef>
                <a:spcPts val="600"/>
              </a:spcBef>
            </a:pPr>
            <a:r>
              <a:rPr lang="en-US" altLang="zh-CN" dirty="0"/>
              <a:t>Modulator and klystron is in place and has been preliminary testing</a:t>
            </a:r>
          </a:p>
          <a:p>
            <a:pPr>
              <a:spcBef>
                <a:spcPts val="600"/>
              </a:spcBef>
            </a:pPr>
            <a:r>
              <a:rPr lang="en-US" altLang="zh-CN" dirty="0"/>
              <a:t>The installation of waveguides and system leak detection are nearly completed</a:t>
            </a:r>
          </a:p>
          <a:p>
            <a:pPr>
              <a:spcBef>
                <a:spcPts val="600"/>
              </a:spcBef>
            </a:pPr>
            <a:r>
              <a:rPr lang="en-US" altLang="zh-CN" dirty="0"/>
              <a:t>Expected to conduct high power testing after the coming </a:t>
            </a:r>
            <a:r>
              <a:rPr lang="en-US" altLang="zh-CN" dirty="0" err="1"/>
              <a:t>monthes</a:t>
            </a:r>
            <a:endParaRPr lang="en-US" altLang="zh-CN" dirty="0"/>
          </a:p>
          <a:p>
            <a:endParaRPr lang="zh-CN" altLang="en-US" dirty="0"/>
          </a:p>
        </p:txBody>
      </p:sp>
      <p:sp>
        <p:nvSpPr>
          <p:cNvPr id="3" name="标题 2"/>
          <p:cNvSpPr>
            <a:spLocks noGrp="1"/>
          </p:cNvSpPr>
          <p:nvPr>
            <p:ph type="title"/>
          </p:nvPr>
        </p:nvSpPr>
        <p:spPr/>
        <p:txBody>
          <a:bodyPr/>
          <a:lstStyle/>
          <a:p>
            <a:r>
              <a:rPr lang="en-US" altLang="zh-CN" dirty="0">
                <a:sym typeface="+mn-ea"/>
              </a:rPr>
              <a:t>The high-power test bench</a:t>
            </a:r>
            <a:endParaRPr lang="zh-CN" altLang="en-US" dirty="0"/>
          </a:p>
        </p:txBody>
      </p:sp>
      <p:grpSp>
        <p:nvGrpSpPr>
          <p:cNvPr id="4" name="组合 3"/>
          <p:cNvGrpSpPr/>
          <p:nvPr/>
        </p:nvGrpSpPr>
        <p:grpSpPr>
          <a:xfrm>
            <a:off x="1057772" y="2910104"/>
            <a:ext cx="10228592" cy="3700770"/>
            <a:chOff x="1151902" y="3071469"/>
            <a:chExt cx="10228592" cy="3700770"/>
          </a:xfrm>
        </p:grpSpPr>
        <p:pic>
          <p:nvPicPr>
            <p:cNvPr id="5" name="图片 4"/>
            <p:cNvPicPr>
              <a:picLocks noChangeAspect="1"/>
            </p:cNvPicPr>
            <p:nvPr/>
          </p:nvPicPr>
          <p:blipFill>
            <a:blip r:embed="rId2" cstate="screen"/>
            <a:stretch>
              <a:fillRect/>
            </a:stretch>
          </p:blipFill>
          <p:spPr>
            <a:xfrm>
              <a:off x="1151902" y="3071469"/>
              <a:ext cx="2734854" cy="2991321"/>
            </a:xfrm>
            <a:prstGeom prst="rect">
              <a:avLst/>
            </a:prstGeom>
          </p:spPr>
        </p:pic>
        <p:sp>
          <p:nvSpPr>
            <p:cNvPr id="6" name="文本框 5"/>
            <p:cNvSpPr txBox="1"/>
            <p:nvPr/>
          </p:nvSpPr>
          <p:spPr>
            <a:xfrm>
              <a:off x="1472306" y="6106182"/>
              <a:ext cx="2502768" cy="27390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00000"/>
                  </a:solidFill>
                  <a:effectLst/>
                  <a:uLnTx/>
                  <a:uFillTx/>
                  <a:latin typeface="Calibri"/>
                  <a:ea typeface="微软雅黑"/>
                  <a:cs typeface="+mn-cs"/>
                </a:rPr>
                <a:t>Waveguide layout design </a:t>
              </a:r>
              <a:endParaRPr kumimoji="0" lang="zh-CN" altLang="en-US" sz="1200" b="0" i="0" u="none" strike="noStrike" kern="1200" cap="none" spc="0" normalizeH="0" baseline="0" noProof="0" dirty="0">
                <a:ln>
                  <a:noFill/>
                </a:ln>
                <a:solidFill>
                  <a:srgbClr val="000000"/>
                </a:solidFill>
                <a:effectLst/>
                <a:uLnTx/>
                <a:uFillTx/>
                <a:latin typeface="Calibri"/>
                <a:ea typeface="微软雅黑"/>
                <a:cs typeface="+mn-cs"/>
              </a:endParaRPr>
            </a:p>
          </p:txBody>
        </p:sp>
        <p:grpSp>
          <p:nvGrpSpPr>
            <p:cNvPr id="7" name="组合 6"/>
            <p:cNvGrpSpPr/>
            <p:nvPr/>
          </p:nvGrpSpPr>
          <p:grpSpPr>
            <a:xfrm>
              <a:off x="4443979" y="3264835"/>
              <a:ext cx="4004912" cy="3507404"/>
              <a:chOff x="995959" y="4354687"/>
              <a:chExt cx="2440193" cy="1954546"/>
            </a:xfrm>
          </p:grpSpPr>
          <p:sp>
            <p:nvSpPr>
              <p:cNvPr id="10" name="文本框 9"/>
              <p:cNvSpPr txBox="1"/>
              <p:nvPr/>
            </p:nvSpPr>
            <p:spPr>
              <a:xfrm>
                <a:off x="1603406" y="6001456"/>
                <a:ext cx="1832746"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solidFill>
                    <a:effectLst/>
                    <a:uLnTx/>
                    <a:uFillTx/>
                    <a:latin typeface="Calibri"/>
                    <a:ea typeface="微软雅黑"/>
                    <a:cs typeface="+mn-cs"/>
                  </a:rPr>
                  <a:t>High power test bench</a:t>
                </a:r>
                <a:endParaRPr kumimoji="0" lang="zh-CN" altLang="en-US" sz="1400" b="0" i="0" u="none" strike="noStrike" kern="1200" cap="none" spc="0" normalizeH="0" baseline="0" noProof="0" dirty="0">
                  <a:ln>
                    <a:noFill/>
                  </a:ln>
                  <a:solidFill>
                    <a:srgbClr val="000000"/>
                  </a:solidFill>
                  <a:effectLst/>
                  <a:uLnTx/>
                  <a:uFillTx/>
                  <a:latin typeface="Calibri"/>
                  <a:ea typeface="微软雅黑"/>
                  <a:cs typeface="+mn-cs"/>
                </a:endParaRPr>
              </a:p>
            </p:txBody>
          </p:sp>
          <p:pic>
            <p:nvPicPr>
              <p:cNvPr id="11" name="图片 10"/>
              <p:cNvPicPr>
                <a:picLocks noChangeAspect="1"/>
              </p:cNvPicPr>
              <p:nvPr/>
            </p:nvPicPr>
            <p:blipFill>
              <a:blip r:embed="rId3" cstate="screen"/>
              <a:stretch>
                <a:fillRect/>
              </a:stretch>
            </p:blipFill>
            <p:spPr>
              <a:xfrm>
                <a:off x="995959" y="4354687"/>
                <a:ext cx="2212927" cy="1659695"/>
              </a:xfrm>
              <a:prstGeom prst="rect">
                <a:avLst/>
              </a:prstGeom>
            </p:spPr>
          </p:pic>
        </p:grpSp>
        <p:sp>
          <p:nvSpPr>
            <p:cNvPr id="8" name="文本框 7"/>
            <p:cNvSpPr txBox="1"/>
            <p:nvPr/>
          </p:nvSpPr>
          <p:spPr>
            <a:xfrm>
              <a:off x="9648973" y="6342199"/>
              <a:ext cx="1040413" cy="30777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solidFill>
                  <a:effectLst/>
                  <a:uLnTx/>
                  <a:uFillTx/>
                  <a:latin typeface="Calibri"/>
                  <a:ea typeface="微软雅黑"/>
                  <a:cs typeface="+mn-cs"/>
                </a:rPr>
                <a:t>waveguides</a:t>
              </a:r>
              <a:endParaRPr kumimoji="0" lang="zh-CN" altLang="en-US" sz="1400" b="0" i="0" u="none" strike="noStrike" kern="1200" cap="none" spc="0" normalizeH="0" baseline="0" noProof="0" dirty="0">
                <a:ln>
                  <a:noFill/>
                </a:ln>
                <a:solidFill>
                  <a:srgbClr val="000000"/>
                </a:solidFill>
                <a:effectLst/>
                <a:uLnTx/>
                <a:uFillTx/>
                <a:latin typeface="Calibri"/>
                <a:ea typeface="微软雅黑"/>
                <a:cs typeface="+mn-cs"/>
              </a:endParaRPr>
            </a:p>
          </p:txBody>
        </p:sp>
        <p:pic>
          <p:nvPicPr>
            <p:cNvPr id="9" name="图片 8"/>
            <p:cNvPicPr>
              <a:picLocks noChangeAspect="1"/>
            </p:cNvPicPr>
            <p:nvPr/>
          </p:nvPicPr>
          <p:blipFill>
            <a:blip r:embed="rId4"/>
            <a:stretch>
              <a:fillRect/>
            </a:stretch>
          </p:blipFill>
          <p:spPr>
            <a:xfrm>
              <a:off x="8853985" y="3162312"/>
              <a:ext cx="2526509" cy="3057626"/>
            </a:xfrm>
            <a:prstGeom prst="rect">
              <a:avLst/>
            </a:prstGeom>
          </p:spPr>
        </p:pic>
      </p:grpSp>
    </p:spTree>
    <p:extLst>
      <p:ext uri="{BB962C8B-B14F-4D97-AF65-F5344CB8AC3E}">
        <p14:creationId xmlns:p14="http://schemas.microsoft.com/office/powerpoint/2010/main" val="6730824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70268" y="1057984"/>
            <a:ext cx="11843055" cy="5057527"/>
          </a:xfrm>
        </p:spPr>
        <p:txBody>
          <a:bodyPr/>
          <a:lstStyle/>
          <a:p>
            <a:r>
              <a:rPr lang="en-US" altLang="zh-CN" dirty="0"/>
              <a:t>Another 40 cells module was designed, which possesses big hole structure a=0.1</a:t>
            </a:r>
            <a:r>
              <a:rPr lang="zh-CN" altLang="en-US" dirty="0"/>
              <a:t>*</a:t>
            </a:r>
            <a:r>
              <a:rPr lang="el-GR" altLang="zh-CN" dirty="0"/>
              <a:t>λ</a:t>
            </a:r>
            <a:r>
              <a:rPr lang="en-US" altLang="zh-CN" baseline="-25000" dirty="0"/>
              <a:t>0 </a:t>
            </a:r>
            <a:r>
              <a:rPr lang="en-US" altLang="zh-CN" dirty="0"/>
              <a:t> , and will be located close to the gun</a:t>
            </a:r>
          </a:p>
          <a:p>
            <a:r>
              <a:rPr lang="en-US" altLang="zh-CN" dirty="0"/>
              <a:t>Due to the increase in beam aperture and coupling between cells, we adjusted the side cavity size and the Pi mode established in the structure</a:t>
            </a:r>
          </a:p>
          <a:p>
            <a:endParaRPr lang="zh-CN" altLang="en-US" dirty="0"/>
          </a:p>
          <a:p>
            <a:endParaRPr lang="zh-CN" altLang="en-US" dirty="0"/>
          </a:p>
        </p:txBody>
      </p:sp>
      <p:sp>
        <p:nvSpPr>
          <p:cNvPr id="2" name="标题 1"/>
          <p:cNvSpPr>
            <a:spLocks noGrp="1"/>
          </p:cNvSpPr>
          <p:nvPr>
            <p:ph type="title"/>
          </p:nvPr>
        </p:nvSpPr>
        <p:spPr/>
        <p:txBody>
          <a:bodyPr/>
          <a:lstStyle/>
          <a:p>
            <a:r>
              <a:rPr lang="en-US" altLang="zh-CN" sz="3200" dirty="0">
                <a:latin typeface="等线" panose="02010600030101010101" pitchFamily="2" charset="-122"/>
                <a:cs typeface="Times New Roman" panose="02020603050405020304" pitchFamily="18" charset="0"/>
              </a:rPr>
              <a:t>The 40 cells C-band cold copper parallel coupling structure design </a:t>
            </a:r>
            <a:endParaRPr lang="zh-CN" altLang="en-US" sz="3200" dirty="0"/>
          </a:p>
        </p:txBody>
      </p:sp>
      <p:pic>
        <p:nvPicPr>
          <p:cNvPr id="4" name="图片 3"/>
          <p:cNvPicPr>
            <a:picLocks noChangeAspect="1"/>
          </p:cNvPicPr>
          <p:nvPr/>
        </p:nvPicPr>
        <p:blipFill>
          <a:blip r:embed="rId2"/>
          <a:stretch>
            <a:fillRect/>
          </a:stretch>
        </p:blipFill>
        <p:spPr>
          <a:xfrm>
            <a:off x="780289" y="4816187"/>
            <a:ext cx="4023123" cy="1540157"/>
          </a:xfrm>
          <a:prstGeom prst="rect">
            <a:avLst/>
          </a:prstGeom>
        </p:spPr>
      </p:pic>
      <mc:AlternateContent xmlns:mc="http://schemas.openxmlformats.org/markup-compatibility/2006" xmlns:a14="http://schemas.microsoft.com/office/drawing/2010/main">
        <mc:Choice Requires="a14">
          <p:graphicFrame>
            <p:nvGraphicFramePr>
              <p:cNvPr id="5" name="表格 4"/>
              <p:cNvGraphicFramePr>
                <a:graphicFrameLocks noGrp="1"/>
              </p:cNvGraphicFramePr>
              <p:nvPr/>
            </p:nvGraphicFramePr>
            <p:xfrm>
              <a:off x="5360997" y="3078937"/>
              <a:ext cx="6284279" cy="3169920"/>
            </p:xfrm>
            <a:graphic>
              <a:graphicData uri="http://schemas.openxmlformats.org/drawingml/2006/table">
                <a:tbl>
                  <a:tblPr firstRow="1" bandRow="1">
                    <a:tableStyleId>{5940675A-B579-460E-94D1-54222C63F5DA}</a:tableStyleId>
                  </a:tblPr>
                  <a:tblGrid>
                    <a:gridCol w="509144">
                      <a:extLst>
                        <a:ext uri="{9D8B030D-6E8A-4147-A177-3AD203B41FA5}">
                          <a16:colId xmlns:a16="http://schemas.microsoft.com/office/drawing/2014/main" val="20000"/>
                        </a:ext>
                      </a:extLst>
                    </a:gridCol>
                    <a:gridCol w="2151520">
                      <a:extLst>
                        <a:ext uri="{9D8B030D-6E8A-4147-A177-3AD203B41FA5}">
                          <a16:colId xmlns:a16="http://schemas.microsoft.com/office/drawing/2014/main" val="20001"/>
                        </a:ext>
                      </a:extLst>
                    </a:gridCol>
                    <a:gridCol w="1604203">
                      <a:extLst>
                        <a:ext uri="{9D8B030D-6E8A-4147-A177-3AD203B41FA5}">
                          <a16:colId xmlns:a16="http://schemas.microsoft.com/office/drawing/2014/main" val="20002"/>
                        </a:ext>
                      </a:extLst>
                    </a:gridCol>
                    <a:gridCol w="1346438">
                      <a:extLst>
                        <a:ext uri="{9D8B030D-6E8A-4147-A177-3AD203B41FA5}">
                          <a16:colId xmlns:a16="http://schemas.microsoft.com/office/drawing/2014/main" val="20003"/>
                        </a:ext>
                      </a:extLst>
                    </a:gridCol>
                    <a:gridCol w="672974">
                      <a:extLst>
                        <a:ext uri="{9D8B030D-6E8A-4147-A177-3AD203B41FA5}">
                          <a16:colId xmlns:a16="http://schemas.microsoft.com/office/drawing/2014/main" val="20004"/>
                        </a:ext>
                      </a:extLst>
                    </a:gridCol>
                  </a:tblGrid>
                  <a:tr h="313160">
                    <a:tc gridSpan="5">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000" dirty="0">
                              <a:latin typeface="Times New Roman" panose="02020603050405020304" pitchFamily="18" charset="0"/>
                              <a:cs typeface="Times New Roman" panose="02020603050405020304" pitchFamily="18" charset="0"/>
                            </a:rPr>
                            <a:t>Important Output Parameters</a:t>
                          </a:r>
                          <a:endParaRPr lang="zh-CN" altLang="en-US" sz="2000" dirty="0">
                            <a:latin typeface="Times New Roman" panose="02020603050405020304" pitchFamily="18" charset="0"/>
                            <a:cs typeface="Times New Roman" panose="02020603050405020304" pitchFamily="18" charset="0"/>
                          </a:endParaRPr>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409517">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Sr.#</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Parameter</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At Normal Temperature</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At 77K temperature</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Units</a:t>
                          </a:r>
                          <a:endParaRPr lang="zh-CN"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1"/>
                      </a:ext>
                    </a:extLst>
                  </a:tr>
                  <a:tr h="300708">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1.</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Frequency</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5.6943</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5.712</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GHz</a:t>
                          </a:r>
                          <a:endParaRPr lang="zh-CN"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2"/>
                      </a:ext>
                    </a:extLst>
                  </a:tr>
                  <a:tr h="300708">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2.</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Q Value</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11753.31</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32909.3</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a:t>
                          </a:r>
                          <a:endParaRPr lang="zh-CN"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3"/>
                      </a:ext>
                    </a:extLst>
                  </a:tr>
                  <a:tr h="305131">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3. </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Shunt Impedance per meter</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92.02</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257.65</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dirty="0">
                              <a:latin typeface="Cambria Math" panose="02040503050406030204" pitchFamily="18" charset="0"/>
                              <a:ea typeface="Cambria Math" panose="02040503050406030204" pitchFamily="18" charset="0"/>
                              <a:cs typeface="Times New Roman" panose="02020603050405020304" pitchFamily="18" charset="0"/>
                            </a:rPr>
                            <a:t>M</a:t>
                          </a:r>
                          <a14:m>
                            <m:oMath xmlns:m="http://schemas.openxmlformats.org/officeDocument/2006/math">
                              <m:r>
                                <m:rPr>
                                  <m:sty m:val="p"/>
                                </m:rPr>
                                <a:rPr lang="el-GR" altLang="zh-CN" sz="1400" i="1" smtClean="0">
                                  <a:latin typeface="Cambria Math" panose="02040503050406030204" pitchFamily="18" charset="0"/>
                                  <a:ea typeface="Cambria Math" panose="02040503050406030204" pitchFamily="18" charset="0"/>
                                  <a:cs typeface="Times New Roman" panose="02020603050405020304" pitchFamily="18" charset="0"/>
                                </a:rPr>
                                <m:t>Ω</m:t>
                              </m:r>
                            </m:oMath>
                          </a14:m>
                          <a:r>
                            <a:rPr lang="en-US" altLang="zh-CN" sz="1400" dirty="0">
                              <a:latin typeface="Times New Roman" panose="02020603050405020304" pitchFamily="18" charset="0"/>
                              <a:cs typeface="Times New Roman" panose="02020603050405020304" pitchFamily="18" charset="0"/>
                            </a:rPr>
                            <a:t>/m</a:t>
                          </a:r>
                          <a:endParaRPr lang="zh-CN" altLang="en-US" sz="1400" dirty="0">
                            <a:latin typeface="Times New Roman" panose="02020603050405020304" pitchFamily="18" charset="0"/>
                            <a:cs typeface="Times New Roman" panose="02020603050405020304" pitchFamily="18" charset="0"/>
                          </a:endParaRPr>
                        </a:p>
                        <a:p>
                          <a:pPr algn="ctr"/>
                          <a:endParaRPr lang="zh-CN"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4"/>
                      </a:ext>
                    </a:extLst>
                  </a:tr>
                  <a:tr h="324853">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4.</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Shunt Impedance</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2.42</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6.8</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dirty="0">
                              <a:latin typeface="Times New Roman" panose="02020603050405020304" pitchFamily="18" charset="0"/>
                              <a:cs typeface="Times New Roman" panose="02020603050405020304" pitchFamily="18" charset="0"/>
                            </a:rPr>
                            <a:t>M</a:t>
                          </a:r>
                          <a14:m>
                            <m:oMath xmlns:m="http://schemas.openxmlformats.org/officeDocument/2006/math">
                              <m:r>
                                <m:rPr>
                                  <m:sty m:val="p"/>
                                </m:rPr>
                                <a:rPr kumimoji="0" lang="el-GR" altLang="zh-CN" sz="1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Times New Roman" panose="02020603050405020304" pitchFamily="18" charset="0"/>
                                </a:rPr>
                                <m:t>Ω</m:t>
                              </m:r>
                            </m:oMath>
                          </a14:m>
                          <a:endParaRPr kumimoji="0" lang="zh-CN" alt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algn="ctr"/>
                          <a:endParaRPr lang="zh-CN"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5"/>
                      </a:ext>
                    </a:extLst>
                  </a:tr>
                  <a:tr h="300708">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5.</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Es/</a:t>
                          </a:r>
                          <a:r>
                            <a:rPr lang="en-US" altLang="zh-CN" sz="1400" dirty="0" err="1">
                              <a:latin typeface="Times New Roman" panose="02020603050405020304" pitchFamily="18" charset="0"/>
                              <a:cs typeface="Times New Roman" panose="02020603050405020304" pitchFamily="18" charset="0"/>
                            </a:rPr>
                            <a:t>Eo</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1.96</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1.96</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a:t>
                          </a:r>
                          <a:endParaRPr lang="zh-CN"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6"/>
                      </a:ext>
                    </a:extLst>
                  </a:tr>
                  <a:tr h="300708">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6.</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R/Q</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399</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399</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14:m>
                            <m:oMathPara xmlns:m="http://schemas.openxmlformats.org/officeDocument/2006/math">
                              <m:oMathParaPr>
                                <m:jc m:val="centerGroup"/>
                              </m:oMathParaPr>
                              <m:oMath xmlns:m="http://schemas.openxmlformats.org/officeDocument/2006/math">
                                <m:r>
                                  <m:rPr>
                                    <m:sty m:val="p"/>
                                  </m:rPr>
                                  <a:rPr lang="el-GR" altLang="zh-CN" sz="1400" i="1" smtClean="0">
                                    <a:latin typeface="Cambria Math" panose="02040503050406030204" pitchFamily="18" charset="0"/>
                                    <a:ea typeface="Cambria Math" panose="02040503050406030204" pitchFamily="18" charset="0"/>
                                    <a:cs typeface="Times New Roman" panose="02020603050405020304" pitchFamily="18" charset="0"/>
                                  </a:rPr>
                                  <m:t>Ω</m:t>
                                </m:r>
                              </m:oMath>
                            </m:oMathPara>
                          </a14:m>
                          <a:endParaRPr lang="zh-CN"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7"/>
                      </a:ext>
                    </a:extLst>
                  </a:tr>
                </a:tbl>
              </a:graphicData>
            </a:graphic>
          </p:graphicFrame>
        </mc:Choice>
        <mc:Fallback xmlns="">
          <p:graphicFrame>
            <p:nvGraphicFramePr>
              <p:cNvPr id="5" name="表格 4"/>
              <p:cNvGraphicFramePr>
                <a:graphicFrameLocks noGrp="1"/>
              </p:cNvGraphicFramePr>
              <p:nvPr>
                <p:extLst>
                  <p:ext uri="{D42A27DB-BD31-4B8C-83A1-F6EECF244321}">
                    <p14:modId xmlns:p14="http://schemas.microsoft.com/office/powerpoint/2010/main" val="964057358"/>
                  </p:ext>
                </p:extLst>
              </p:nvPr>
            </p:nvGraphicFramePr>
            <p:xfrm>
              <a:off x="5360997" y="3078937"/>
              <a:ext cx="6284279" cy="3169920"/>
            </p:xfrm>
            <a:graphic>
              <a:graphicData uri="http://schemas.openxmlformats.org/drawingml/2006/table">
                <a:tbl>
                  <a:tblPr firstRow="1" bandRow="1">
                    <a:tableStyleId>{5940675A-B579-460E-94D1-54222C63F5DA}</a:tableStyleId>
                  </a:tblPr>
                  <a:tblGrid>
                    <a:gridCol w="509144"/>
                    <a:gridCol w="2151520"/>
                    <a:gridCol w="1604203"/>
                    <a:gridCol w="1346438"/>
                    <a:gridCol w="672974"/>
                  </a:tblGrid>
                  <a:tr h="396240">
                    <a:tc gridSpan="5">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000" dirty="0">
                              <a:latin typeface="Times New Roman" panose="02020603050405020304" pitchFamily="18" charset="0"/>
                              <a:cs typeface="Times New Roman" panose="02020603050405020304" pitchFamily="18" charset="0"/>
                            </a:rPr>
                            <a:t>Important Output Parameters</a:t>
                          </a:r>
                          <a:endParaRPr lang="zh-CN" altLang="en-US" sz="2000" dirty="0">
                            <a:latin typeface="Times New Roman" panose="02020603050405020304" pitchFamily="18" charset="0"/>
                            <a:cs typeface="Times New Roman" panose="02020603050405020304" pitchFamily="18" charset="0"/>
                          </a:endParaRPr>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r>
                  <a:tr h="518160">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Sr.#</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Parameter</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At Normal Temperature</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At 77K temperature</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Units</a:t>
                          </a:r>
                          <a:endParaRPr lang="zh-CN" altLang="en-US" sz="1400" dirty="0">
                            <a:latin typeface="Times New Roman" panose="02020603050405020304" pitchFamily="18" charset="0"/>
                            <a:cs typeface="Times New Roman" panose="02020603050405020304" pitchFamily="18" charset="0"/>
                          </a:endParaRPr>
                        </a:p>
                      </a:txBody>
                      <a:tcPr/>
                    </a:tc>
                  </a:tr>
                  <a:tr h="304800">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1.</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Frequency</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5.6943</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5.712</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GHz</a:t>
                          </a:r>
                          <a:endParaRPr lang="zh-CN" altLang="en-US" sz="1400" dirty="0">
                            <a:latin typeface="Times New Roman" panose="02020603050405020304" pitchFamily="18" charset="0"/>
                            <a:cs typeface="Times New Roman" panose="02020603050405020304" pitchFamily="18" charset="0"/>
                          </a:endParaRPr>
                        </a:p>
                      </a:txBody>
                      <a:tcPr/>
                    </a:tc>
                  </a:tr>
                  <a:tr h="304800">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2.</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Q Value</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11753.31</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32909.3</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a:t>
                          </a:r>
                          <a:endParaRPr lang="zh-CN" altLang="en-US" sz="1400" dirty="0">
                            <a:latin typeface="Times New Roman" panose="02020603050405020304" pitchFamily="18" charset="0"/>
                            <a:cs typeface="Times New Roman" panose="02020603050405020304" pitchFamily="18" charset="0"/>
                          </a:endParaRPr>
                        </a:p>
                      </a:txBody>
                      <a:tcPr/>
                    </a:tc>
                  </a:tr>
                  <a:tr h="518160">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3. </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Shunt Impedance per meter</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92.02</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257.65</a:t>
                          </a:r>
                          <a:endParaRPr lang="zh-CN" altLang="en-US" sz="1400" dirty="0">
                            <a:latin typeface="Times New Roman" panose="02020603050405020304" pitchFamily="18" charset="0"/>
                            <a:cs typeface="Times New Roman" panose="02020603050405020304" pitchFamily="18" charset="0"/>
                          </a:endParaRPr>
                        </a:p>
                      </a:txBody>
                      <a:tcPr/>
                    </a:tc>
                    <a:tc>
                      <a:txBody>
                        <a:bodyPr/>
                        <a:lstStyle/>
                        <a:p>
                          <a:endParaRPr lang="zh-CN"/>
                        </a:p>
                      </a:txBody>
                      <a:tcPr>
                        <a:blipFill rotWithShape="0">
                          <a:blip r:embed="rId3"/>
                          <a:stretch>
                            <a:fillRect l="-830631" t="-296512" r="-1802" b="-226744"/>
                          </a:stretch>
                        </a:blipFill>
                      </a:tcPr>
                    </a:tc>
                  </a:tr>
                  <a:tr h="518160">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4.</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Shunt Impedance</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2.42</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6.8</a:t>
                          </a:r>
                          <a:endParaRPr lang="zh-CN" altLang="en-US" sz="1400" dirty="0">
                            <a:latin typeface="Times New Roman" panose="02020603050405020304" pitchFamily="18" charset="0"/>
                            <a:cs typeface="Times New Roman" panose="02020603050405020304" pitchFamily="18" charset="0"/>
                          </a:endParaRPr>
                        </a:p>
                      </a:txBody>
                      <a:tcPr/>
                    </a:tc>
                    <a:tc>
                      <a:txBody>
                        <a:bodyPr/>
                        <a:lstStyle/>
                        <a:p>
                          <a:endParaRPr lang="zh-CN"/>
                        </a:p>
                      </a:txBody>
                      <a:tcPr>
                        <a:blipFill rotWithShape="0">
                          <a:blip r:embed="rId3"/>
                          <a:stretch>
                            <a:fillRect l="-830631" t="-401176" r="-1802" b="-129412"/>
                          </a:stretch>
                        </a:blipFill>
                      </a:tcPr>
                    </a:tc>
                  </a:tr>
                  <a:tr h="304800">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5.</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Es/</a:t>
                          </a:r>
                          <a:r>
                            <a:rPr lang="en-US" altLang="zh-CN" sz="1400" dirty="0" err="1">
                              <a:latin typeface="Times New Roman" panose="02020603050405020304" pitchFamily="18" charset="0"/>
                              <a:cs typeface="Times New Roman" panose="02020603050405020304" pitchFamily="18" charset="0"/>
                            </a:rPr>
                            <a:t>Eo</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1.96</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1.96</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a:t>
                          </a:r>
                          <a:endParaRPr lang="zh-CN" altLang="en-US" sz="1400" dirty="0">
                            <a:latin typeface="Times New Roman" panose="02020603050405020304" pitchFamily="18" charset="0"/>
                            <a:cs typeface="Times New Roman" panose="02020603050405020304" pitchFamily="18" charset="0"/>
                          </a:endParaRPr>
                        </a:p>
                      </a:txBody>
                      <a:tcPr/>
                    </a:tc>
                  </a:tr>
                  <a:tr h="304800">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6.</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R/Q</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399</a:t>
                          </a:r>
                          <a:endParaRPr lang="zh-CN" altLang="en-US" sz="1400" dirty="0">
                            <a:latin typeface="Times New Roman" panose="02020603050405020304" pitchFamily="18" charset="0"/>
                            <a:cs typeface="Times New Roman" panose="02020603050405020304" pitchFamily="18" charset="0"/>
                          </a:endParaRPr>
                        </a:p>
                      </a:txBody>
                      <a:tcPr/>
                    </a:tc>
                    <a:tc>
                      <a:txBody>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a:latin typeface="Times New Roman" panose="02020603050405020304" pitchFamily="18" charset="0"/>
                              <a:cs typeface="Times New Roman" panose="02020603050405020304" pitchFamily="18" charset="0"/>
                            </a:rPr>
                            <a:t>399</a:t>
                          </a:r>
                          <a:endParaRPr lang="zh-CN" altLang="en-US" sz="1400" dirty="0">
                            <a:latin typeface="Times New Roman" panose="02020603050405020304" pitchFamily="18" charset="0"/>
                            <a:cs typeface="Times New Roman" panose="02020603050405020304" pitchFamily="18" charset="0"/>
                          </a:endParaRPr>
                        </a:p>
                      </a:txBody>
                      <a:tcPr/>
                    </a:tc>
                    <a:tc>
                      <a:txBody>
                        <a:bodyPr/>
                        <a:lstStyle/>
                        <a:p>
                          <a:endParaRPr lang="zh-CN"/>
                        </a:p>
                      </a:txBody>
                      <a:tcPr>
                        <a:blipFill rotWithShape="0">
                          <a:blip r:embed="rId3"/>
                          <a:stretch>
                            <a:fillRect l="-830631" t="-952000" r="-1802" b="-20000"/>
                          </a:stretch>
                        </a:blipFill>
                      </a:tcPr>
                    </a:tc>
                  </a:tr>
                </a:tbl>
              </a:graphicData>
            </a:graphic>
          </p:graphicFrame>
        </mc:Fallback>
      </mc:AlternateContent>
      <p:grpSp>
        <p:nvGrpSpPr>
          <p:cNvPr id="6" name="组合 5"/>
          <p:cNvGrpSpPr/>
          <p:nvPr/>
        </p:nvGrpSpPr>
        <p:grpSpPr>
          <a:xfrm>
            <a:off x="926289" y="2742967"/>
            <a:ext cx="3877123" cy="1928694"/>
            <a:chOff x="83927" y="2069378"/>
            <a:chExt cx="4320516" cy="2328103"/>
          </a:xfrm>
        </p:grpSpPr>
        <p:grpSp>
          <p:nvGrpSpPr>
            <p:cNvPr id="7" name="组合 6"/>
            <p:cNvGrpSpPr/>
            <p:nvPr/>
          </p:nvGrpSpPr>
          <p:grpSpPr>
            <a:xfrm>
              <a:off x="83927" y="2069378"/>
              <a:ext cx="4320516" cy="2090950"/>
              <a:chOff x="-1" y="774436"/>
              <a:chExt cx="5838739" cy="2970786"/>
            </a:xfrm>
          </p:grpSpPr>
          <p:pic>
            <p:nvPicPr>
              <p:cNvPr id="9" name="图片 8"/>
              <p:cNvPicPr>
                <a:picLocks noChangeAspect="1"/>
              </p:cNvPicPr>
              <p:nvPr/>
            </p:nvPicPr>
            <p:blipFill>
              <a:blip r:embed="rId4"/>
              <a:stretch>
                <a:fillRect/>
              </a:stretch>
            </p:blipFill>
            <p:spPr>
              <a:xfrm>
                <a:off x="83890" y="774436"/>
                <a:ext cx="5754848" cy="2654564"/>
              </a:xfrm>
              <a:prstGeom prst="rect">
                <a:avLst/>
              </a:prstGeom>
            </p:spPr>
          </p:pic>
          <p:sp>
            <p:nvSpPr>
              <p:cNvPr id="10" name="文本框 12"/>
              <p:cNvSpPr txBox="1"/>
              <p:nvPr/>
            </p:nvSpPr>
            <p:spPr>
              <a:xfrm>
                <a:off x="3503627" y="2396921"/>
                <a:ext cx="2335111" cy="42227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srgbClr val="000000"/>
                    </a:solidFill>
                    <a:effectLst/>
                    <a:uLnTx/>
                    <a:uFillTx/>
                    <a:latin typeface="Times New Roman" panose="02020603050405020304" pitchFamily="18" charset="0"/>
                    <a:ea typeface="微软雅黑"/>
                    <a:cs typeface="Times New Roman" panose="02020603050405020304" pitchFamily="18" charset="0"/>
                  </a:rPr>
                  <a:t>Hole Radius =1.83 mm</a:t>
                </a:r>
                <a:endParaRPr kumimoji="0" lang="zh-CN" altLang="en-US" sz="1000" b="0" i="0" u="none" strike="noStrike" kern="1200" cap="none" spc="0" normalizeH="0" baseline="0" noProof="0" dirty="0">
                  <a:ln>
                    <a:noFill/>
                  </a:ln>
                  <a:solidFill>
                    <a:srgbClr val="000000"/>
                  </a:solidFill>
                  <a:effectLst/>
                  <a:uLnTx/>
                  <a:uFillTx/>
                  <a:latin typeface="Times New Roman" panose="02020603050405020304" pitchFamily="18" charset="0"/>
                  <a:ea typeface="微软雅黑"/>
                  <a:cs typeface="Times New Roman" panose="02020603050405020304" pitchFamily="18" charset="0"/>
                </a:endParaRPr>
              </a:p>
            </p:txBody>
          </p:sp>
          <p:cxnSp>
            <p:nvCxnSpPr>
              <p:cNvPr id="11" name="连接符: 肘形 13"/>
              <p:cNvCxnSpPr/>
              <p:nvPr/>
            </p:nvCxnSpPr>
            <p:spPr>
              <a:xfrm rot="5400000" flipH="1" flipV="1">
                <a:off x="4777530" y="1807828"/>
                <a:ext cx="1107346" cy="192947"/>
              </a:xfrm>
              <a:prstGeom prst="bentConnector3">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12" name="文本框 14"/>
              <p:cNvSpPr txBox="1"/>
              <p:nvPr/>
            </p:nvSpPr>
            <p:spPr>
              <a:xfrm>
                <a:off x="-1" y="3322950"/>
                <a:ext cx="2253369" cy="42227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srgbClr val="000000"/>
                    </a:solidFill>
                    <a:effectLst/>
                    <a:uLnTx/>
                    <a:uFillTx/>
                    <a:latin typeface="Times New Roman" panose="02020603050405020304" pitchFamily="18" charset="0"/>
                    <a:ea typeface="微软雅黑"/>
                    <a:cs typeface="Times New Roman" panose="02020603050405020304" pitchFamily="18" charset="0"/>
                  </a:rPr>
                  <a:t>Hole Radius =1.83 mm</a:t>
                </a:r>
                <a:endParaRPr kumimoji="0" lang="zh-CN" altLang="en-US" sz="1000" b="0" i="0" u="none" strike="noStrike" kern="1200" cap="none" spc="0" normalizeH="0" baseline="0" noProof="0" dirty="0">
                  <a:ln>
                    <a:noFill/>
                  </a:ln>
                  <a:solidFill>
                    <a:srgbClr val="000000"/>
                  </a:solidFill>
                  <a:effectLst/>
                  <a:uLnTx/>
                  <a:uFillTx/>
                  <a:latin typeface="Times New Roman" panose="02020603050405020304" pitchFamily="18" charset="0"/>
                  <a:ea typeface="微软雅黑"/>
                  <a:cs typeface="Times New Roman" panose="02020603050405020304" pitchFamily="18" charset="0"/>
                </a:endParaRPr>
              </a:p>
            </p:txBody>
          </p:sp>
          <p:cxnSp>
            <p:nvCxnSpPr>
              <p:cNvPr id="13" name="连接符: 肘形 15"/>
              <p:cNvCxnSpPr/>
              <p:nvPr/>
            </p:nvCxnSpPr>
            <p:spPr>
              <a:xfrm rot="5400000" flipH="1" flipV="1">
                <a:off x="-95076" y="2713954"/>
                <a:ext cx="1107346" cy="192947"/>
              </a:xfrm>
              <a:prstGeom prst="bentConnector3">
                <a:avLst/>
              </a:prstGeom>
              <a:ln>
                <a:headEnd type="triangle"/>
                <a:tailEnd type="triangle"/>
              </a:ln>
            </p:spPr>
            <p:style>
              <a:lnRef idx="3">
                <a:schemeClr val="dk1"/>
              </a:lnRef>
              <a:fillRef idx="0">
                <a:schemeClr val="dk1"/>
              </a:fillRef>
              <a:effectRef idx="2">
                <a:schemeClr val="dk1"/>
              </a:effectRef>
              <a:fontRef idx="minor">
                <a:schemeClr val="tx1"/>
              </a:fontRef>
            </p:style>
          </p:cxnSp>
        </p:grpSp>
        <p:sp>
          <p:nvSpPr>
            <p:cNvPr id="8" name="文本框 10"/>
            <p:cNvSpPr txBox="1"/>
            <p:nvPr/>
          </p:nvSpPr>
          <p:spPr>
            <a:xfrm>
              <a:off x="741076" y="4100271"/>
              <a:ext cx="2981273" cy="2972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srgbClr val="000000"/>
                  </a:solidFill>
                  <a:effectLst/>
                  <a:uLnTx/>
                  <a:uFillTx/>
                  <a:latin typeface="Times New Roman" panose="02020603050405020304" pitchFamily="18" charset="0"/>
                  <a:ea typeface="微软雅黑"/>
                  <a:cs typeface="Times New Roman" panose="02020603050405020304" pitchFamily="18" charset="0"/>
                </a:rPr>
                <a:t>CST 3D Design</a:t>
              </a:r>
              <a:endParaRPr kumimoji="0" lang="zh-CN" altLang="en-US" sz="1000" b="0" i="0" u="none" strike="noStrike" kern="1200" cap="none" spc="0" normalizeH="0" baseline="0" noProof="0" dirty="0">
                <a:ln>
                  <a:noFill/>
                </a:ln>
                <a:solidFill>
                  <a:srgbClr val="000000"/>
                </a:solidFill>
                <a:effectLst/>
                <a:uLnTx/>
                <a:uFillTx/>
                <a:latin typeface="Times New Roman" panose="02020603050405020304" pitchFamily="18" charset="0"/>
                <a:ea typeface="微软雅黑"/>
                <a:cs typeface="Times New Roman" panose="02020603050405020304" pitchFamily="18" charset="0"/>
              </a:endParaRPr>
            </a:p>
          </p:txBody>
        </p:sp>
      </p:grpSp>
    </p:spTree>
    <p:extLst>
      <p:ext uri="{BB962C8B-B14F-4D97-AF65-F5344CB8AC3E}">
        <p14:creationId xmlns:p14="http://schemas.microsoft.com/office/powerpoint/2010/main" val="7834519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a:t>The RF design is finished </a:t>
            </a:r>
          </a:p>
          <a:p>
            <a:r>
              <a:rPr lang="en-US" altLang="zh-CN" dirty="0"/>
              <a:t>The mechanical design is finished</a:t>
            </a:r>
          </a:p>
          <a:p>
            <a:r>
              <a:rPr lang="en-US" altLang="zh-CN" dirty="0"/>
              <a:t>Processing is underway at the manufacturer now</a:t>
            </a:r>
            <a:endParaRPr lang="zh-CN" altLang="en-US" dirty="0"/>
          </a:p>
        </p:txBody>
      </p:sp>
      <p:sp>
        <p:nvSpPr>
          <p:cNvPr id="3" name="标题 2"/>
          <p:cNvSpPr>
            <a:spLocks noGrp="1"/>
          </p:cNvSpPr>
          <p:nvPr>
            <p:ph type="title"/>
          </p:nvPr>
        </p:nvSpPr>
        <p:spPr/>
        <p:txBody>
          <a:bodyPr/>
          <a:lstStyle/>
          <a:p>
            <a:r>
              <a:rPr lang="en-US" altLang="zh-CN" sz="3200" dirty="0">
                <a:latin typeface="等线" panose="02010600030101010101" pitchFamily="2" charset="-122"/>
                <a:cs typeface="Times New Roman" panose="02020603050405020304" pitchFamily="18" charset="0"/>
              </a:rPr>
              <a:t>The 40 cells C-band cold copper parallel coupling structure design </a:t>
            </a:r>
            <a:endParaRPr lang="zh-CN" altLang="en-US" sz="3200" dirty="0"/>
          </a:p>
        </p:txBody>
      </p:sp>
      <p:grpSp>
        <p:nvGrpSpPr>
          <p:cNvPr id="14" name="组合 13"/>
          <p:cNvGrpSpPr/>
          <p:nvPr/>
        </p:nvGrpSpPr>
        <p:grpSpPr>
          <a:xfrm>
            <a:off x="183090" y="2526956"/>
            <a:ext cx="11531616" cy="3877608"/>
            <a:chOff x="183090" y="2526956"/>
            <a:chExt cx="11531616" cy="3877608"/>
          </a:xfrm>
        </p:grpSpPr>
        <p:pic>
          <p:nvPicPr>
            <p:cNvPr id="5" name="图片 4"/>
            <p:cNvPicPr>
              <a:picLocks noChangeAspect="1"/>
            </p:cNvPicPr>
            <p:nvPr/>
          </p:nvPicPr>
          <p:blipFill>
            <a:blip r:embed="rId2"/>
            <a:stretch>
              <a:fillRect/>
            </a:stretch>
          </p:blipFill>
          <p:spPr>
            <a:xfrm>
              <a:off x="4987278" y="4365241"/>
              <a:ext cx="3457212" cy="2039323"/>
            </a:xfrm>
            <a:prstGeom prst="rect">
              <a:avLst/>
            </a:prstGeom>
          </p:spPr>
        </p:pic>
        <p:pic>
          <p:nvPicPr>
            <p:cNvPr id="6"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9000" t="4286" r="9736" b="4185"/>
            <a:stretch>
              <a:fillRect/>
            </a:stretch>
          </p:blipFill>
          <p:spPr>
            <a:xfrm>
              <a:off x="886284" y="2526956"/>
              <a:ext cx="3079376" cy="1584409"/>
            </a:xfrm>
            <a:prstGeom prst="rect">
              <a:avLst/>
            </a:prstGeom>
          </p:spPr>
        </p:pic>
        <p:pic>
          <p:nvPicPr>
            <p:cNvPr id="9"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87278" y="2690960"/>
              <a:ext cx="3333635" cy="1791574"/>
            </a:xfrm>
            <a:prstGeom prst="rect">
              <a:avLst/>
            </a:prstGeom>
          </p:spPr>
        </p:pic>
        <p:pic>
          <p:nvPicPr>
            <p:cNvPr id="10" name="Picture 8"/>
            <p:cNvPicPr>
              <a:picLocks noChangeAspect="1"/>
            </p:cNvPicPr>
            <p:nvPr/>
          </p:nvPicPr>
          <p:blipFill rotWithShape="1">
            <a:blip r:embed="rId5"/>
            <a:srcRect l="3091" t="10327" r="9555" b="5490"/>
            <a:stretch>
              <a:fillRect/>
            </a:stretch>
          </p:blipFill>
          <p:spPr>
            <a:xfrm>
              <a:off x="183090" y="4309893"/>
              <a:ext cx="4025840" cy="2004146"/>
            </a:xfrm>
            <a:prstGeom prst="rect">
              <a:avLst/>
            </a:prstGeom>
          </p:spPr>
        </p:pic>
        <p:pic>
          <p:nvPicPr>
            <p:cNvPr id="12" name="图片 11"/>
            <p:cNvPicPr>
              <a:picLocks noChangeAspect="1"/>
            </p:cNvPicPr>
            <p:nvPr/>
          </p:nvPicPr>
          <p:blipFill>
            <a:blip r:embed="rId6"/>
            <a:stretch>
              <a:fillRect/>
            </a:stretch>
          </p:blipFill>
          <p:spPr>
            <a:xfrm>
              <a:off x="8630159" y="2992477"/>
              <a:ext cx="3084547" cy="1560590"/>
            </a:xfrm>
            <a:prstGeom prst="rect">
              <a:avLst/>
            </a:prstGeom>
          </p:spPr>
        </p:pic>
        <p:pic>
          <p:nvPicPr>
            <p:cNvPr id="13" name="图片 12"/>
            <p:cNvPicPr>
              <a:picLocks noChangeAspect="1"/>
            </p:cNvPicPr>
            <p:nvPr/>
          </p:nvPicPr>
          <p:blipFill>
            <a:blip r:embed="rId7"/>
            <a:stretch>
              <a:fillRect/>
            </a:stretch>
          </p:blipFill>
          <p:spPr>
            <a:xfrm>
              <a:off x="8731793" y="4723988"/>
              <a:ext cx="2452896" cy="1391523"/>
            </a:xfrm>
            <a:prstGeom prst="rect">
              <a:avLst/>
            </a:prstGeom>
          </p:spPr>
        </p:pic>
      </p:grpSp>
    </p:spTree>
    <p:extLst>
      <p:ext uri="{BB962C8B-B14F-4D97-AF65-F5344CB8AC3E}">
        <p14:creationId xmlns:p14="http://schemas.microsoft.com/office/powerpoint/2010/main" val="13729634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071E823-F717-4A24-8497-F07205410AE5}"/>
              </a:ext>
            </a:extLst>
          </p:cNvPr>
          <p:cNvSpPr>
            <a:spLocks noGrp="1"/>
          </p:cNvSpPr>
          <p:nvPr>
            <p:ph type="sldNum" sz="quarter" idx="12"/>
          </p:nvPr>
        </p:nvSpPr>
        <p:spPr/>
        <p:txBody>
          <a:bodyPr>
            <a:normAutofit lnSpcReduction="10000"/>
          </a:bodyPr>
          <a:lstStyle/>
          <a:p>
            <a:fld id="{49AE70B2-8BF9-45C0-BB95-33D1B9D3A854}" type="slidenum">
              <a:rPr lang="zh-CN" altLang="en-US" smtClean="0">
                <a:solidFill>
                  <a:prstClr val="black">
                    <a:tint val="75000"/>
                  </a:prstClr>
                </a:solidFill>
              </a:rPr>
              <a:pPr/>
              <a:t>37</a:t>
            </a:fld>
            <a:endParaRPr lang="zh-CN" altLang="en-US">
              <a:solidFill>
                <a:prstClr val="black">
                  <a:tint val="75000"/>
                </a:prstClr>
              </a:solidFill>
            </a:endParaRPr>
          </a:p>
        </p:txBody>
      </p:sp>
      <p:sp>
        <p:nvSpPr>
          <p:cNvPr id="3" name="标题 2">
            <a:extLst>
              <a:ext uri="{FF2B5EF4-FFF2-40B4-BE49-F238E27FC236}">
                <a16:creationId xmlns:a16="http://schemas.microsoft.com/office/drawing/2014/main" id="{5A4A792D-AE71-4CDE-AC94-E7C6950ACE20}"/>
              </a:ext>
            </a:extLst>
          </p:cNvPr>
          <p:cNvSpPr>
            <a:spLocks noGrp="1"/>
          </p:cNvSpPr>
          <p:nvPr/>
        </p:nvSpPr>
        <p:spPr>
          <a:xfrm>
            <a:off x="1116675" y="96737"/>
            <a:ext cx="10763325" cy="72547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000" b="1" kern="1200" baseline="0">
                <a:solidFill>
                  <a:srgbClr val="FF0000"/>
                </a:solidFill>
                <a:effectLst>
                  <a:outerShdw blurRad="38100" dist="38100" dir="2700000" algn="tl">
                    <a:srgbClr val="000000">
                      <a:alpha val="43137"/>
                    </a:srgbClr>
                  </a:outerShdw>
                </a:effectLst>
                <a:latin typeface="Arial Black" pitchFamily="34" charset="0"/>
                <a:ea typeface="微软雅黑" pitchFamily="34" charset="-122"/>
                <a:cs typeface="+mj-cs"/>
              </a:defRPr>
            </a:lvl1pPr>
          </a:lstStyle>
          <a:p>
            <a:r>
              <a:rPr lang="en-US" altLang="zh-CN" sz="2800" kern="0" dirty="0">
                <a:solidFill>
                  <a:srgbClr val="005DA2"/>
                </a:solidFill>
                <a:effectLst/>
                <a:latin typeface="Arial" panose="020B0604020202020204" pitchFamily="34" charset="0"/>
                <a:ea typeface="微软雅黑" panose="020B0503020204020204" charset="-122"/>
              </a:rPr>
              <a:t>Summary</a:t>
            </a:r>
            <a:endParaRPr lang="zh-CN" altLang="en-US" sz="2800" kern="0" dirty="0">
              <a:solidFill>
                <a:srgbClr val="005DA2"/>
              </a:solidFill>
              <a:effectLst/>
              <a:latin typeface="Arial" panose="020B0604020202020204" pitchFamily="34" charset="0"/>
              <a:ea typeface="微软雅黑" panose="020B0503020204020204" charset="-122"/>
            </a:endParaRPr>
          </a:p>
        </p:txBody>
      </p:sp>
      <p:sp>
        <p:nvSpPr>
          <p:cNvPr id="4" name="内容占位符 2"/>
          <p:cNvSpPr>
            <a:spLocks noGrp="1"/>
          </p:cNvSpPr>
          <p:nvPr>
            <p:ph idx="1"/>
          </p:nvPr>
        </p:nvSpPr>
        <p:spPr>
          <a:xfrm>
            <a:off x="358085" y="1186563"/>
            <a:ext cx="11475829" cy="5285358"/>
          </a:xfrm>
        </p:spPr>
        <p:txBody>
          <a:bodyPr>
            <a:normAutofit/>
          </a:bodyPr>
          <a:lstStyle/>
          <a:p>
            <a:pPr>
              <a:lnSpc>
                <a:spcPct val="120000"/>
              </a:lnSpc>
              <a:spcBef>
                <a:spcPct val="20000"/>
              </a:spcBef>
              <a:spcAft>
                <a:spcPts val="600"/>
              </a:spcAft>
              <a:buFont typeface="Wingdings" panose="05000000000000000000" pitchFamily="2" charset="2"/>
              <a:buChar char="p"/>
            </a:pPr>
            <a:r>
              <a:rPr lang="en-US" altLang="zh-CN" sz="2000" b="0" dirty="0">
                <a:latin typeface="+mn-lt"/>
                <a:ea typeface="+mn-ea"/>
              </a:rPr>
              <a:t>Prototypes have been developed and key technology breakthrough has been achieved, with many of them addressing green collider technologies</a:t>
            </a:r>
          </a:p>
          <a:p>
            <a:pPr>
              <a:lnSpc>
                <a:spcPct val="120000"/>
              </a:lnSpc>
              <a:spcBef>
                <a:spcPct val="20000"/>
              </a:spcBef>
              <a:spcAft>
                <a:spcPts val="600"/>
              </a:spcAft>
              <a:buFont typeface="Wingdings" panose="05000000000000000000" pitchFamily="2" charset="2"/>
              <a:buChar char="p"/>
            </a:pPr>
            <a:r>
              <a:rPr lang="en-US" altLang="zh-CN" sz="2000" b="0" dirty="0">
                <a:solidFill>
                  <a:srgbClr val="C00000"/>
                </a:solidFill>
                <a:latin typeface="+mn-lt"/>
                <a:ea typeface="+mn-ea"/>
              </a:rPr>
              <a:t>Power efficiency, energy recycling,</a:t>
            </a:r>
            <a:r>
              <a:rPr lang="en-US" altLang="zh-CN" sz="2000" b="0" dirty="0">
                <a:latin typeface="+mn-lt"/>
                <a:ea typeface="+mn-ea"/>
              </a:rPr>
              <a:t> and </a:t>
            </a:r>
            <a:r>
              <a:rPr lang="en-US" altLang="zh-CN" sz="2000" b="0" dirty="0">
                <a:solidFill>
                  <a:srgbClr val="C00000"/>
                </a:solidFill>
                <a:latin typeface="+mn-lt"/>
                <a:ea typeface="+mn-ea"/>
              </a:rPr>
              <a:t>clean energy generation </a:t>
            </a:r>
            <a:r>
              <a:rPr lang="en-US" altLang="zh-CN" sz="2000" b="0" dirty="0">
                <a:latin typeface="+mn-lt"/>
                <a:ea typeface="+mn-ea"/>
              </a:rPr>
              <a:t>are addressed as comprehensive measures for sustainable operation</a:t>
            </a:r>
          </a:p>
          <a:p>
            <a:pPr>
              <a:lnSpc>
                <a:spcPct val="120000"/>
              </a:lnSpc>
              <a:spcBef>
                <a:spcPct val="20000"/>
              </a:spcBef>
              <a:spcAft>
                <a:spcPts val="600"/>
              </a:spcAft>
              <a:buFont typeface="Wingdings" panose="05000000000000000000" pitchFamily="2" charset="2"/>
              <a:buChar char="p"/>
            </a:pPr>
            <a:r>
              <a:rPr lang="en-US" altLang="zh-CN" sz="2000" b="0" dirty="0">
                <a:latin typeface="+mn-lt"/>
                <a:ea typeface="+mn-ea"/>
              </a:rPr>
              <a:t>More endeavors are needed for a comprehensive life-cycle CO2 footprint assessment</a:t>
            </a:r>
          </a:p>
          <a:p>
            <a:pPr>
              <a:lnSpc>
                <a:spcPct val="120000"/>
              </a:lnSpc>
              <a:spcBef>
                <a:spcPct val="20000"/>
              </a:spcBef>
              <a:spcAft>
                <a:spcPts val="600"/>
              </a:spcAft>
              <a:buFont typeface="Wingdings" panose="05000000000000000000" pitchFamily="2" charset="2"/>
              <a:buChar char="p"/>
            </a:pPr>
            <a:r>
              <a:rPr lang="en-US" altLang="zh-CN" sz="2000" b="0" dirty="0">
                <a:latin typeface="+mn-lt"/>
                <a:ea typeface="+mn-ea"/>
              </a:rPr>
              <a:t>R&amp;D is ongoing for cold copper acceleration technology, with high-power tests planned for both 20-cell and 40-cell structures to demonstrate their performance.</a:t>
            </a:r>
          </a:p>
        </p:txBody>
      </p:sp>
      <p:sp>
        <p:nvSpPr>
          <p:cNvPr id="5" name="TextBox 4"/>
          <p:cNvSpPr txBox="1"/>
          <p:nvPr/>
        </p:nvSpPr>
        <p:spPr>
          <a:xfrm>
            <a:off x="2526383" y="4614421"/>
            <a:ext cx="6070862" cy="584775"/>
          </a:xfrm>
          <a:prstGeom prst="rect">
            <a:avLst/>
          </a:prstGeom>
          <a:noFill/>
        </p:spPr>
        <p:txBody>
          <a:bodyPr wrap="square" rtlCol="0">
            <a:spAutoFit/>
          </a:bodyPr>
          <a:lstStyle/>
          <a:p>
            <a:pPr algn="ctr"/>
            <a:r>
              <a:rPr lang="en-US" altLang="zh-CN" sz="3200" dirty="0">
                <a:solidFill>
                  <a:srgbClr val="FF0000"/>
                </a:solidFill>
              </a:rPr>
              <a:t>Thank you for your attention </a:t>
            </a:r>
            <a:endParaRPr lang="zh-CN" altLang="en-US" sz="3200" dirty="0">
              <a:solidFill>
                <a:srgbClr val="FF0000"/>
              </a:solidFill>
            </a:endParaRPr>
          </a:p>
        </p:txBody>
      </p:sp>
    </p:spTree>
    <p:extLst>
      <p:ext uri="{BB962C8B-B14F-4D97-AF65-F5344CB8AC3E}">
        <p14:creationId xmlns:p14="http://schemas.microsoft.com/office/powerpoint/2010/main" val="2941778206"/>
      </p:ext>
    </p:extLst>
  </p:cSld>
  <p:clrMapOvr>
    <a:masterClrMapping/>
  </p:clrMapOvr>
  <mc:AlternateContent xmlns:mc="http://schemas.openxmlformats.org/markup-compatibility/2006" xmlns:p14="http://schemas.microsoft.com/office/powerpoint/2010/main">
    <mc:Choice Requires="p14">
      <p:transition spd="slow" p14:dur="2000" advTm="187"/>
    </mc:Choice>
    <mc:Fallback xmlns="">
      <p:transition spd="slow" advTm="187"/>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46FF5AB5-3CAE-4D6E-88DB-B4F86FBA36F3}"/>
              </a:ext>
            </a:extLst>
          </p:cNvPr>
          <p:cNvSpPr>
            <a:spLocks noGrp="1"/>
          </p:cNvSpPr>
          <p:nvPr>
            <p:ph type="title"/>
          </p:nvPr>
        </p:nvSpPr>
        <p:spPr/>
        <p:txBody>
          <a:bodyPr/>
          <a:lstStyle/>
          <a:p>
            <a:r>
              <a:rPr lang="en-US" altLang="zh-CN" dirty="0">
                <a:latin typeface="Franklin Gothic Medium" panose="020B0603020102020204" pitchFamily="34" charset="0"/>
              </a:rPr>
              <a:t>A brief introduction to CEPC</a:t>
            </a:r>
          </a:p>
        </p:txBody>
      </p:sp>
      <p:sp>
        <p:nvSpPr>
          <p:cNvPr id="2" name="灯片编号占位符 1">
            <a:extLst>
              <a:ext uri="{FF2B5EF4-FFF2-40B4-BE49-F238E27FC236}">
                <a16:creationId xmlns:a16="http://schemas.microsoft.com/office/drawing/2014/main" id="{7071E823-F717-4A24-8497-F07205410AE5}"/>
              </a:ext>
            </a:extLst>
          </p:cNvPr>
          <p:cNvSpPr>
            <a:spLocks noGrp="1"/>
          </p:cNvSpPr>
          <p:nvPr>
            <p:ph type="sldNum" sz="quarter" idx="12"/>
          </p:nvPr>
        </p:nvSpPr>
        <p:spPr/>
        <p:txBody>
          <a:bodyPr>
            <a:normAutofit lnSpcReduction="10000"/>
          </a:bodyPr>
          <a:lstStyle/>
          <a:p>
            <a:fld id="{49AE70B2-8BF9-45C0-BB95-33D1B9D3A854}" type="slidenum">
              <a:rPr lang="zh-CN" altLang="en-US" smtClean="0">
                <a:solidFill>
                  <a:prstClr val="black">
                    <a:tint val="75000"/>
                  </a:prstClr>
                </a:solidFill>
              </a:rPr>
              <a:pPr/>
              <a:t>4</a:t>
            </a:fld>
            <a:endParaRPr lang="zh-CN" altLang="en-US">
              <a:solidFill>
                <a:prstClr val="black">
                  <a:tint val="75000"/>
                </a:prstClr>
              </a:solidFill>
            </a:endParaRPr>
          </a:p>
        </p:txBody>
      </p:sp>
      <mc:AlternateContent xmlns:mc="http://schemas.openxmlformats.org/markup-compatibility/2006" xmlns:a14="http://schemas.microsoft.com/office/drawing/2010/main">
        <mc:Choice Requires="a14">
          <p:sp>
            <p:nvSpPr>
              <p:cNvPr id="56" name="Content Placeholder 2"/>
              <p:cNvSpPr txBox="1">
                <a:spLocks/>
              </p:cNvSpPr>
              <p:nvPr/>
            </p:nvSpPr>
            <p:spPr>
              <a:xfrm>
                <a:off x="610898" y="1125770"/>
                <a:ext cx="11035825" cy="2025634"/>
              </a:xfrm>
              <a:prstGeom prst="rect">
                <a:avLst/>
              </a:prstGeom>
            </p:spPr>
            <p:txBody>
              <a:bodyPr vert="horz" lIns="68580" tIns="34290" rIns="68580" bIns="34290" rtlCol="0">
                <a:noAutofit/>
              </a:bodyPr>
              <a:lstStyle>
                <a:lvl1pPr marL="461963" indent="-461963" algn="l" defTabSz="914400" rtl="0" eaLnBrk="1" latinLnBrk="0" hangingPunct="1">
                  <a:lnSpc>
                    <a:spcPct val="90000"/>
                  </a:lnSpc>
                  <a:spcBef>
                    <a:spcPts val="1000"/>
                  </a:spcBef>
                  <a:buFont typeface="Wingdings" panose="05000000000000000000" pitchFamily="2" charset="2"/>
                  <a:buChar char="v"/>
                  <a:defRPr sz="2000" kern="1200">
                    <a:solidFill>
                      <a:schemeClr val="tx1"/>
                    </a:solidFill>
                    <a:latin typeface="Arial" panose="020B0604020202020204" pitchFamily="34" charset="0"/>
                    <a:ea typeface="+mn-ea"/>
                    <a:cs typeface="Arial" panose="020B0604020202020204" pitchFamily="34" charset="0"/>
                  </a:defRPr>
                </a:lvl1pPr>
                <a:lvl2pPr marL="914400" indent="-452438" algn="l" defTabSz="914400" rtl="0" eaLnBrk="1" latinLnBrk="0" hangingPunct="1">
                  <a:lnSpc>
                    <a:spcPct val="90000"/>
                  </a:lnSpc>
                  <a:spcBef>
                    <a:spcPts val="500"/>
                  </a:spcBef>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2pPr>
                <a:lvl3pPr marL="1376363" indent="-461963"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828800" indent="-452438" algn="l" defTabSz="914400" rtl="0" eaLnBrk="1" latinLnBrk="0" hangingPunct="1">
                  <a:lnSpc>
                    <a:spcPct val="90000"/>
                  </a:lnSpc>
                  <a:spcBef>
                    <a:spcPts val="500"/>
                  </a:spcBef>
                  <a:buFont typeface="Arial" panose="020B0604020202020204" pitchFamily="34" charset="0"/>
                  <a:buChar char="•"/>
                  <a:tabLst>
                    <a:tab pos="1828800" algn="l"/>
                  </a:tabLst>
                  <a:defRPr sz="1600" kern="1200">
                    <a:solidFill>
                      <a:schemeClr val="tx1"/>
                    </a:solidFill>
                    <a:latin typeface="Arial" panose="020B0604020202020204" pitchFamily="34" charset="0"/>
                    <a:ea typeface="+mn-ea"/>
                    <a:cs typeface="Arial" panose="020B0604020202020204" pitchFamily="34" charset="0"/>
                  </a:defRPr>
                </a:lvl4pPr>
                <a:lvl5pPr marL="1711325" indent="-334963"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450"/>
                  </a:spcBef>
                  <a:buFont typeface="Wingdings" panose="05000000000000000000" pitchFamily="2" charset="2"/>
                  <a:buChar char="q"/>
                </a:pPr>
                <a:r>
                  <a:rPr lang="en-US" dirty="0">
                    <a:solidFill>
                      <a:prstClr val="black"/>
                    </a:solidFill>
                  </a:rPr>
                  <a:t>The CEPC aims to start operation in 2030’s, as a Higgs (Z / W) factory </a:t>
                </a:r>
                <a:r>
                  <a:rPr lang="en-US" altLang="zh-CN" dirty="0">
                    <a:solidFill>
                      <a:prstClr val="black"/>
                    </a:solidFill>
                  </a:rPr>
                  <a:t>in China</a:t>
                </a:r>
                <a:r>
                  <a:rPr lang="en-US" dirty="0">
                    <a:solidFill>
                      <a:prstClr val="black"/>
                    </a:solidFill>
                  </a:rPr>
                  <a:t>. </a:t>
                </a:r>
              </a:p>
              <a:p>
                <a:pPr>
                  <a:lnSpc>
                    <a:spcPct val="100000"/>
                  </a:lnSpc>
                  <a:spcBef>
                    <a:spcPts val="450"/>
                  </a:spcBef>
                  <a:buFont typeface="Wingdings" panose="05000000000000000000" pitchFamily="2" charset="2"/>
                  <a:buChar char="q"/>
                </a:pPr>
                <a:r>
                  <a:rPr lang="en-US" dirty="0">
                    <a:solidFill>
                      <a:prstClr val="black"/>
                    </a:solidFill>
                  </a:rPr>
                  <a:t>To run at </a:t>
                </a:r>
                <a14:m>
                  <m:oMath xmlns:m="http://schemas.openxmlformats.org/officeDocument/2006/math">
                    <m:rad>
                      <m:radPr>
                        <m:degHide m:val="on"/>
                        <m:ctrlPr>
                          <a:rPr lang="en-US" i="1">
                            <a:solidFill>
                              <a:prstClr val="black"/>
                            </a:solidFill>
                            <a:latin typeface="Cambria Math" panose="02040503050406030204" pitchFamily="18" charset="0"/>
                          </a:rPr>
                        </m:ctrlPr>
                      </m:radPr>
                      <m:deg/>
                      <m:e>
                        <m:r>
                          <a:rPr lang="en-US" i="1">
                            <a:solidFill>
                              <a:prstClr val="black"/>
                            </a:solidFill>
                            <a:latin typeface="Cambria Math" panose="02040503050406030204" pitchFamily="18" charset="0"/>
                          </a:rPr>
                          <m:t>𝑠</m:t>
                        </m:r>
                      </m:e>
                    </m:rad>
                  </m:oMath>
                </a14:m>
                <a:r>
                  <a:rPr lang="en-US" dirty="0">
                    <a:solidFill>
                      <a:prstClr val="black"/>
                    </a:solidFill>
                  </a:rPr>
                  <a:t> ~ 240 GeV, above the </a:t>
                </a:r>
                <a:r>
                  <a:rPr lang="en-US" b="1" dirty="0">
                    <a:solidFill>
                      <a:srgbClr val="0000FF"/>
                    </a:solidFill>
                  </a:rPr>
                  <a:t>ZH</a:t>
                </a:r>
                <a:r>
                  <a:rPr lang="en-US" dirty="0">
                    <a:solidFill>
                      <a:prstClr val="black"/>
                    </a:solidFill>
                  </a:rPr>
                  <a:t> production threshold for ≥1 M Higgs; at the </a:t>
                </a:r>
                <a:r>
                  <a:rPr lang="en-US" b="1" dirty="0">
                    <a:solidFill>
                      <a:srgbClr val="0000FF"/>
                    </a:solidFill>
                  </a:rPr>
                  <a:t>Z</a:t>
                </a:r>
                <a:r>
                  <a:rPr lang="en-US" dirty="0">
                    <a:solidFill>
                      <a:prstClr val="black"/>
                    </a:solidFill>
                  </a:rPr>
                  <a:t> pole for ~Tera Z;    at the </a:t>
                </a:r>
                <a:r>
                  <a:rPr lang="en-US" b="1" dirty="0">
                    <a:solidFill>
                      <a:srgbClr val="0000FF"/>
                    </a:solidFill>
                  </a:rPr>
                  <a:t>W</a:t>
                </a:r>
                <a:r>
                  <a:rPr lang="en-US" b="1" baseline="30000" dirty="0">
                    <a:solidFill>
                      <a:srgbClr val="0000FF"/>
                    </a:solidFill>
                  </a:rPr>
                  <a:t>+</a:t>
                </a:r>
                <a:r>
                  <a:rPr lang="en-US" b="1" dirty="0">
                    <a:solidFill>
                      <a:srgbClr val="0000FF"/>
                    </a:solidFill>
                  </a:rPr>
                  <a:t>W</a:t>
                </a:r>
                <a:r>
                  <a:rPr lang="en-US" b="1" baseline="30000" dirty="0">
                    <a:solidFill>
                      <a:srgbClr val="0000FF"/>
                    </a:solidFill>
                  </a:rPr>
                  <a:t>-</a:t>
                </a:r>
                <a:r>
                  <a:rPr lang="en-US" dirty="0">
                    <a:solidFill>
                      <a:prstClr val="black"/>
                    </a:solidFill>
                  </a:rPr>
                  <a:t> pair and then </a:t>
                </a:r>
                <a14:m>
                  <m:oMath xmlns:m="http://schemas.openxmlformats.org/officeDocument/2006/math">
                    <m:r>
                      <a:rPr lang="en-US" b="1" i="1">
                        <a:solidFill>
                          <a:srgbClr val="0000FF"/>
                        </a:solidFill>
                        <a:latin typeface="Cambria Math" panose="02040503050406030204" pitchFamily="18" charset="0"/>
                      </a:rPr>
                      <m:t>𝒕</m:t>
                    </m:r>
                    <m:acc>
                      <m:accPr>
                        <m:chr m:val="̅"/>
                        <m:ctrlPr>
                          <a:rPr lang="en-US" altLang="zh-CN" b="1" i="1">
                            <a:solidFill>
                              <a:srgbClr val="0000FF"/>
                            </a:solidFill>
                            <a:latin typeface="Cambria Math" panose="02040503050406030204" pitchFamily="18" charset="0"/>
                          </a:rPr>
                        </m:ctrlPr>
                      </m:accPr>
                      <m:e>
                        <m:r>
                          <a:rPr lang="en-US" altLang="zh-CN" b="1" i="1">
                            <a:solidFill>
                              <a:srgbClr val="0000FF"/>
                            </a:solidFill>
                            <a:latin typeface="Cambria Math" panose="02040503050406030204" pitchFamily="18" charset="0"/>
                          </a:rPr>
                          <m:t>𝒕</m:t>
                        </m:r>
                      </m:e>
                    </m:acc>
                  </m:oMath>
                </a14:m>
                <a:r>
                  <a:rPr lang="en-US" dirty="0">
                    <a:solidFill>
                      <a:prstClr val="black"/>
                    </a:solidFill>
                  </a:rPr>
                  <a:t> pair production thresholds.</a:t>
                </a:r>
              </a:p>
              <a:p>
                <a:pPr>
                  <a:lnSpc>
                    <a:spcPct val="100000"/>
                  </a:lnSpc>
                  <a:spcBef>
                    <a:spcPts val="450"/>
                  </a:spcBef>
                  <a:buFont typeface="Wingdings" panose="05000000000000000000" pitchFamily="2" charset="2"/>
                  <a:buChar char="q"/>
                </a:pPr>
                <a:r>
                  <a:rPr lang="en-US" dirty="0">
                    <a:solidFill>
                      <a:prstClr val="black"/>
                    </a:solidFill>
                  </a:rPr>
                  <a:t>Higgs, EW, flavor physics &amp; QCD, probes of physics BSM.</a:t>
                </a:r>
              </a:p>
              <a:p>
                <a:pPr>
                  <a:lnSpc>
                    <a:spcPct val="100000"/>
                  </a:lnSpc>
                  <a:spcBef>
                    <a:spcPts val="900"/>
                  </a:spcBef>
                  <a:buFont typeface="Wingdings" panose="05000000000000000000" pitchFamily="2" charset="2"/>
                  <a:buChar char="q"/>
                </a:pPr>
                <a:r>
                  <a:rPr lang="en-US" altLang="zh-CN" dirty="0">
                    <a:solidFill>
                      <a:prstClr val="black"/>
                    </a:solidFill>
                  </a:rPr>
                  <a:t>Several site candidates across China have been surveyed</a:t>
                </a:r>
                <a:r>
                  <a:rPr lang="en-US" dirty="0">
                    <a:solidFill>
                      <a:prstClr val="black"/>
                    </a:solidFill>
                  </a:rPr>
                  <a:t>.</a:t>
                </a:r>
              </a:p>
            </p:txBody>
          </p:sp>
        </mc:Choice>
        <mc:Fallback xmlns="">
          <p:sp>
            <p:nvSpPr>
              <p:cNvPr id="56" name="Content Placeholder 2"/>
              <p:cNvSpPr txBox="1">
                <a:spLocks noRot="1" noChangeAspect="1" noMove="1" noResize="1" noEditPoints="1" noAdjustHandles="1" noChangeArrowheads="1" noChangeShapeType="1" noTextEdit="1"/>
              </p:cNvSpPr>
              <p:nvPr/>
            </p:nvSpPr>
            <p:spPr>
              <a:xfrm>
                <a:off x="610898" y="1125770"/>
                <a:ext cx="11035825" cy="2025634"/>
              </a:xfrm>
              <a:prstGeom prst="rect">
                <a:avLst/>
              </a:prstGeom>
              <a:blipFill>
                <a:blip r:embed="rId2"/>
                <a:stretch>
                  <a:fillRect l="-718" t="-2108"/>
                </a:stretch>
              </a:blipFill>
            </p:spPr>
            <p:txBody>
              <a:bodyPr/>
              <a:lstStyle/>
              <a:p>
                <a:r>
                  <a:rPr lang="zh-CN" altLang="en-US">
                    <a:noFill/>
                  </a:rPr>
                  <a:t> </a:t>
                </a:r>
              </a:p>
            </p:txBody>
          </p:sp>
        </mc:Fallback>
      </mc:AlternateContent>
      <p:grpSp>
        <p:nvGrpSpPr>
          <p:cNvPr id="60" name="Group 5"/>
          <p:cNvGrpSpPr/>
          <p:nvPr/>
        </p:nvGrpSpPr>
        <p:grpSpPr>
          <a:xfrm>
            <a:off x="1613013" y="3392219"/>
            <a:ext cx="3675804" cy="3041587"/>
            <a:chOff x="304800" y="3493876"/>
            <a:chExt cx="4073078" cy="3252456"/>
          </a:xfrm>
        </p:grpSpPr>
        <p:pic>
          <p:nvPicPr>
            <p:cNvPr id="61" name="Picture 6"/>
            <p:cNvPicPr>
              <a:picLocks noChangeAspect="1"/>
            </p:cNvPicPr>
            <p:nvPr/>
          </p:nvPicPr>
          <p:blipFill rotWithShape="1">
            <a:blip r:embed="rId3" cstate="email">
              <a:extLst>
                <a:ext uri="{28A0092B-C50C-407E-A947-70E740481C1C}">
                  <a14:useLocalDpi xmlns:a14="http://schemas.microsoft.com/office/drawing/2010/main"/>
                </a:ext>
              </a:extLst>
            </a:blip>
            <a:srcRect t="1" r="2734" b="1848"/>
            <a:stretch/>
          </p:blipFill>
          <p:spPr>
            <a:xfrm>
              <a:off x="304800" y="3712485"/>
              <a:ext cx="4073078" cy="2641337"/>
            </a:xfrm>
            <a:prstGeom prst="rect">
              <a:avLst/>
            </a:prstGeom>
            <a:solidFill>
              <a:schemeClr val="bg2"/>
            </a:solidFill>
          </p:spPr>
        </p:pic>
        <mc:AlternateContent xmlns:mc="http://schemas.openxmlformats.org/markup-compatibility/2006" xmlns:a14="http://schemas.microsoft.com/office/drawing/2010/main">
          <mc:Choice Requires="a14">
            <p:sp>
              <p:nvSpPr>
                <p:cNvPr id="62" name="Rectangle 7"/>
                <p:cNvSpPr>
                  <a:spLocks noChangeArrowheads="1"/>
                </p:cNvSpPr>
                <p:nvPr/>
              </p:nvSpPr>
              <p:spPr bwMode="auto">
                <a:xfrm>
                  <a:off x="1603407" y="4615229"/>
                  <a:ext cx="2387340" cy="65418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none">
                  <a:spAutoFit/>
                </a:bodyPr>
                <a:lstStyle>
                  <a:lvl1pPr marL="342900" indent="-342900">
                    <a:defRPr kumimoji="1" sz="2400">
                      <a:solidFill>
                        <a:schemeClr val="tx1"/>
                      </a:solidFill>
                      <a:latin typeface="Times New Roman" panose="02020603050405020304" pitchFamily="18" charset="0"/>
                      <a:ea typeface="宋体" panose="02010600030101010101" pitchFamily="2" charset="-122"/>
                    </a:defRPr>
                  </a:lvl1pPr>
                  <a:lvl2pPr marL="742950" indent="-285750">
                    <a:defRPr kumimoji="1" sz="2400">
                      <a:solidFill>
                        <a:schemeClr val="tx1"/>
                      </a:solidFill>
                      <a:latin typeface="Times New Roman" panose="02020603050405020304" pitchFamily="18" charset="0"/>
                      <a:ea typeface="宋体" panose="02010600030101010101" pitchFamily="2" charset="-122"/>
                    </a:defRPr>
                  </a:lvl2pPr>
                  <a:lvl3pPr marL="1143000" indent="-228600">
                    <a:defRPr kumimoji="1" sz="2400">
                      <a:solidFill>
                        <a:schemeClr val="tx1"/>
                      </a:solidFill>
                      <a:latin typeface="Times New Roman" panose="02020603050405020304" pitchFamily="18" charset="0"/>
                      <a:ea typeface="宋体" panose="02010600030101010101" pitchFamily="2" charset="-122"/>
                    </a:defRPr>
                  </a:lvl3pPr>
                  <a:lvl4pPr marL="1600200" indent="-228600">
                    <a:defRPr kumimoji="1" sz="2400">
                      <a:solidFill>
                        <a:schemeClr val="tx1"/>
                      </a:solidFill>
                      <a:latin typeface="Times New Roman" panose="02020603050405020304" pitchFamily="18" charset="0"/>
                      <a:ea typeface="宋体" panose="02010600030101010101" pitchFamily="2" charset="-122"/>
                    </a:defRPr>
                  </a:lvl4pPr>
                  <a:lvl5pPr marL="2057400" indent="-228600">
                    <a:defRPr kumimoji="1" sz="2400">
                      <a:solidFill>
                        <a:schemeClr val="tx1"/>
                      </a:solidFill>
                      <a:latin typeface="Times New Roman" panose="02020603050405020304" pitchFamily="18" charset="0"/>
                      <a:ea typeface="宋体" panose="02010600030101010101" pitchFamily="2" charset="-122"/>
                    </a:defRPr>
                  </a:lvl5pPr>
                  <a:lvl6pPr marL="25146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marL="257175" indent="-257175" algn="ctr" defTabSz="685800">
                    <a:spcBef>
                      <a:spcPts val="300"/>
                    </a:spcBef>
                    <a:buClr>
                      <a:srgbClr val="3333CC"/>
                    </a:buClr>
                    <a:buSzPct val="80000"/>
                    <a:defRPr/>
                  </a:pPr>
                  <a14:m>
                    <m:oMath xmlns:m="http://schemas.openxmlformats.org/officeDocument/2006/math">
                      <m:sSup>
                        <m:sSupPr>
                          <m:ctrlPr>
                            <a:rPr lang="en-US" altLang="zh-CN" sz="1200" b="1" i="1">
                              <a:solidFill>
                                <a:srgbClr val="FF0000"/>
                              </a:solidFill>
                              <a:latin typeface="Cambria Math" panose="02040503050406030204" pitchFamily="18" charset="0"/>
                              <a:ea typeface="Arial Unicode MS" panose="020B0604020202020204" pitchFamily="34" charset="-122"/>
                              <a:cs typeface="Arial" panose="020B0604020202020204" pitchFamily="34" charset="0"/>
                            </a:rPr>
                          </m:ctrlPr>
                        </m:sSupPr>
                        <m:e>
                          <m:r>
                            <a:rPr lang="en-US" altLang="zh-CN" sz="1200" b="1" i="1">
                              <a:solidFill>
                                <a:srgbClr val="FF0000"/>
                              </a:solidFill>
                              <a:latin typeface="Cambria Math" panose="02040503050406030204" pitchFamily="18" charset="0"/>
                              <a:ea typeface="Arial Unicode MS" panose="020B0604020202020204" pitchFamily="34" charset="-122"/>
                              <a:cs typeface="Arial" panose="020B0604020202020204" pitchFamily="34" charset="0"/>
                            </a:rPr>
                            <m:t>𝒆</m:t>
                          </m:r>
                        </m:e>
                        <m:sup>
                          <m:r>
                            <a:rPr lang="en-US" altLang="zh-CN" sz="1200" b="1" i="1">
                              <a:solidFill>
                                <a:srgbClr val="FF0000"/>
                              </a:solidFill>
                              <a:latin typeface="Cambria Math" panose="02040503050406030204" pitchFamily="18" charset="0"/>
                              <a:ea typeface="Arial Unicode MS" panose="020B0604020202020204" pitchFamily="34" charset="-122"/>
                              <a:cs typeface="Arial" panose="020B0604020202020204" pitchFamily="34" charset="0"/>
                            </a:rPr>
                            <m:t>+</m:t>
                          </m:r>
                        </m:sup>
                      </m:sSup>
                      <m:sSup>
                        <m:sSupPr>
                          <m:ctrlPr>
                            <a:rPr lang="en-US" altLang="zh-CN" sz="1200" b="1" i="1">
                              <a:solidFill>
                                <a:srgbClr val="FF0000"/>
                              </a:solidFill>
                              <a:latin typeface="Cambria Math" panose="02040503050406030204" pitchFamily="18" charset="0"/>
                              <a:ea typeface="Arial Unicode MS" panose="020B0604020202020204" pitchFamily="34" charset="-122"/>
                              <a:cs typeface="Arial" panose="020B0604020202020204" pitchFamily="34" charset="0"/>
                            </a:rPr>
                          </m:ctrlPr>
                        </m:sSupPr>
                        <m:e>
                          <m:r>
                            <a:rPr lang="en-US" altLang="zh-CN" sz="1200" b="1" i="1">
                              <a:solidFill>
                                <a:srgbClr val="FF0000"/>
                              </a:solidFill>
                              <a:latin typeface="Cambria Math" panose="02040503050406030204" pitchFamily="18" charset="0"/>
                              <a:ea typeface="Arial Unicode MS" panose="020B0604020202020204" pitchFamily="34" charset="-122"/>
                              <a:cs typeface="Arial" panose="020B0604020202020204" pitchFamily="34" charset="0"/>
                            </a:rPr>
                            <m:t>𝒆</m:t>
                          </m:r>
                        </m:e>
                        <m:sup>
                          <m:r>
                            <a:rPr lang="en-US" altLang="zh-CN" sz="1200" b="1" i="1">
                              <a:solidFill>
                                <a:srgbClr val="FF0000"/>
                              </a:solidFill>
                              <a:latin typeface="Cambria Math" panose="02040503050406030204" pitchFamily="18" charset="0"/>
                              <a:ea typeface="Arial Unicode MS" panose="020B0604020202020204" pitchFamily="34" charset="-122"/>
                              <a:cs typeface="Arial" panose="020B0604020202020204" pitchFamily="34" charset="0"/>
                            </a:rPr>
                            <m:t>−</m:t>
                          </m:r>
                        </m:sup>
                      </m:sSup>
                    </m:oMath>
                  </a14:m>
                  <a:r>
                    <a:rPr lang="en-US" altLang="zh-CN" sz="1200" b="1" dirty="0">
                      <a:solidFill>
                        <a:srgbClr val="FF0000"/>
                      </a:solidFill>
                      <a:latin typeface="Arial" panose="020B0604020202020204" pitchFamily="34" charset="0"/>
                      <a:ea typeface="Arial Unicode MS" panose="020B0604020202020204" pitchFamily="34" charset="-122"/>
                      <a:cs typeface="Arial" panose="020B0604020202020204" pitchFamily="34" charset="0"/>
                    </a:rPr>
                    <a:t> Higgs (Z) factory</a:t>
                  </a:r>
                </a:p>
                <a:p>
                  <a:pPr marL="257175" indent="-257175" algn="ctr" defTabSz="685800">
                    <a:spcBef>
                      <a:spcPts val="300"/>
                    </a:spcBef>
                    <a:buClr>
                      <a:srgbClr val="3333CC"/>
                    </a:buClr>
                    <a:buSzPct val="80000"/>
                    <a:defRPr/>
                  </a:pPr>
                  <a:r>
                    <a:rPr lang="en-US" altLang="zh-CN" sz="1200" b="1" dirty="0">
                      <a:solidFill>
                        <a:srgbClr val="70AD47">
                          <a:lumMod val="50000"/>
                        </a:srgbClr>
                      </a:solidFill>
                      <a:latin typeface="Arial" panose="020B0604020202020204" pitchFamily="34" charset="0"/>
                      <a:ea typeface="Arial Unicode MS" panose="020B0604020202020204" pitchFamily="34" charset="-122"/>
                      <a:cs typeface="Arial" panose="020B0604020202020204" pitchFamily="34" charset="0"/>
                    </a:rPr>
                    <a:t>Ring length ~ 100 km</a:t>
                  </a:r>
                  <a:endParaRPr lang="en-US" altLang="zh-CN" sz="1200" b="1" dirty="0">
                    <a:solidFill>
                      <a:srgbClr val="70AD47">
                        <a:lumMod val="50000"/>
                      </a:srgbClr>
                    </a:solidFill>
                    <a:latin typeface="Arial" panose="020B0604020202020204" pitchFamily="34" charset="0"/>
                    <a:cs typeface="Arial" panose="020B0604020202020204" pitchFamily="34" charset="0"/>
                  </a:endParaRPr>
                </a:p>
              </p:txBody>
            </p:sp>
          </mc:Choice>
          <mc:Fallback xmlns="">
            <p:sp>
              <p:nvSpPr>
                <p:cNvPr id="13" name="Rectangle 7"/>
                <p:cNvSpPr>
                  <a:spLocks noRot="1" noChangeAspect="1" noMove="1" noResize="1" noEditPoints="1" noAdjustHandles="1" noChangeArrowheads="1" noChangeShapeType="1" noTextEdit="1"/>
                </p:cNvSpPr>
                <p:nvPr/>
              </p:nvSpPr>
              <p:spPr bwMode="auto">
                <a:xfrm>
                  <a:off x="1603407" y="4615229"/>
                  <a:ext cx="2387340" cy="654183"/>
                </a:xfrm>
                <a:prstGeom prst="rect">
                  <a:avLst/>
                </a:prstGeom>
                <a:blipFill rotWithShape="0">
                  <a:blip r:embed="rId5"/>
                  <a:stretch>
                    <a:fillRect t="-1220" b="-853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63" name="Rectangle 8"/>
            <p:cNvSpPr>
              <a:spLocks noChangeArrowheads="1"/>
            </p:cNvSpPr>
            <p:nvPr/>
          </p:nvSpPr>
          <p:spPr bwMode="auto">
            <a:xfrm>
              <a:off x="2016371" y="6353822"/>
              <a:ext cx="649940" cy="392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kumimoji="1" sz="2400">
                  <a:solidFill>
                    <a:schemeClr val="tx1"/>
                  </a:solidFill>
                  <a:latin typeface="Times New Roman" panose="02020603050405020304" pitchFamily="18" charset="0"/>
                  <a:ea typeface="宋体" panose="02010600030101010101" pitchFamily="2" charset="-122"/>
                </a:defRPr>
              </a:lvl1pPr>
              <a:lvl2pPr marL="742950" indent="-285750">
                <a:defRPr kumimoji="1" sz="2400">
                  <a:solidFill>
                    <a:schemeClr val="tx1"/>
                  </a:solidFill>
                  <a:latin typeface="Times New Roman" panose="02020603050405020304" pitchFamily="18" charset="0"/>
                  <a:ea typeface="宋体" panose="02010600030101010101" pitchFamily="2" charset="-122"/>
                </a:defRPr>
              </a:lvl2pPr>
              <a:lvl3pPr marL="1143000" indent="-228600">
                <a:defRPr kumimoji="1" sz="2400">
                  <a:solidFill>
                    <a:schemeClr val="tx1"/>
                  </a:solidFill>
                  <a:latin typeface="Times New Roman" panose="02020603050405020304" pitchFamily="18" charset="0"/>
                  <a:ea typeface="宋体" panose="02010600030101010101" pitchFamily="2" charset="-122"/>
                </a:defRPr>
              </a:lvl3pPr>
              <a:lvl4pPr marL="1600200" indent="-228600">
                <a:defRPr kumimoji="1" sz="2400">
                  <a:solidFill>
                    <a:schemeClr val="tx1"/>
                  </a:solidFill>
                  <a:latin typeface="Times New Roman" panose="02020603050405020304" pitchFamily="18" charset="0"/>
                  <a:ea typeface="宋体" panose="02010600030101010101" pitchFamily="2" charset="-122"/>
                </a:defRPr>
              </a:lvl4pPr>
              <a:lvl5pPr marL="2057400" indent="-228600">
                <a:defRPr kumimoji="1" sz="2400">
                  <a:solidFill>
                    <a:schemeClr val="tx1"/>
                  </a:solidFill>
                  <a:latin typeface="Times New Roman" panose="02020603050405020304" pitchFamily="18" charset="0"/>
                  <a:ea typeface="宋体" panose="02010600030101010101" pitchFamily="2" charset="-122"/>
                </a:defRPr>
              </a:lvl5pPr>
              <a:lvl6pPr marL="25146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marL="257175" indent="-257175" algn="ctr" defTabSz="685800">
                <a:spcBef>
                  <a:spcPts val="300"/>
                </a:spcBef>
                <a:buClr>
                  <a:srgbClr val="3333CC"/>
                </a:buClr>
                <a:buSzPct val="80000"/>
                <a:defRPr/>
              </a:pPr>
              <a:r>
                <a:rPr lang="en-US" altLang="zh-CN" sz="1350" b="1" dirty="0">
                  <a:solidFill>
                    <a:srgbClr val="FF0000"/>
                  </a:solidFill>
                  <a:latin typeface="Arial" panose="020B0604020202020204" pitchFamily="34" charset="0"/>
                  <a:ea typeface="Arial Unicode MS" panose="020B0604020202020204" pitchFamily="34" charset="-122"/>
                  <a:cs typeface="Arial" panose="020B0604020202020204" pitchFamily="34" charset="0"/>
                </a:rPr>
                <a:t>IP 1</a:t>
              </a:r>
              <a:endParaRPr lang="en-US" altLang="zh-CN" sz="1350" b="1" dirty="0">
                <a:solidFill>
                  <a:srgbClr val="70AD47">
                    <a:lumMod val="50000"/>
                  </a:srgbClr>
                </a:solidFill>
                <a:latin typeface="Arial" panose="020B0604020202020204" pitchFamily="34" charset="0"/>
                <a:cs typeface="Arial" panose="020B0604020202020204" pitchFamily="34" charset="0"/>
              </a:endParaRPr>
            </a:p>
          </p:txBody>
        </p:sp>
        <p:sp>
          <p:nvSpPr>
            <p:cNvPr id="64" name="Rectangle 9"/>
            <p:cNvSpPr>
              <a:spLocks noChangeArrowheads="1"/>
            </p:cNvSpPr>
            <p:nvPr/>
          </p:nvSpPr>
          <p:spPr bwMode="auto">
            <a:xfrm>
              <a:off x="2052110" y="3493876"/>
              <a:ext cx="649940" cy="392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kumimoji="1" sz="2400">
                  <a:solidFill>
                    <a:schemeClr val="tx1"/>
                  </a:solidFill>
                  <a:latin typeface="Times New Roman" panose="02020603050405020304" pitchFamily="18" charset="0"/>
                  <a:ea typeface="宋体" panose="02010600030101010101" pitchFamily="2" charset="-122"/>
                </a:defRPr>
              </a:lvl1pPr>
              <a:lvl2pPr marL="742950" indent="-285750">
                <a:defRPr kumimoji="1" sz="2400">
                  <a:solidFill>
                    <a:schemeClr val="tx1"/>
                  </a:solidFill>
                  <a:latin typeface="Times New Roman" panose="02020603050405020304" pitchFamily="18" charset="0"/>
                  <a:ea typeface="宋体" panose="02010600030101010101" pitchFamily="2" charset="-122"/>
                </a:defRPr>
              </a:lvl2pPr>
              <a:lvl3pPr marL="1143000" indent="-228600">
                <a:defRPr kumimoji="1" sz="2400">
                  <a:solidFill>
                    <a:schemeClr val="tx1"/>
                  </a:solidFill>
                  <a:latin typeface="Times New Roman" panose="02020603050405020304" pitchFamily="18" charset="0"/>
                  <a:ea typeface="宋体" panose="02010600030101010101" pitchFamily="2" charset="-122"/>
                </a:defRPr>
              </a:lvl3pPr>
              <a:lvl4pPr marL="1600200" indent="-228600">
                <a:defRPr kumimoji="1" sz="2400">
                  <a:solidFill>
                    <a:schemeClr val="tx1"/>
                  </a:solidFill>
                  <a:latin typeface="Times New Roman" panose="02020603050405020304" pitchFamily="18" charset="0"/>
                  <a:ea typeface="宋体" panose="02010600030101010101" pitchFamily="2" charset="-122"/>
                </a:defRPr>
              </a:lvl4pPr>
              <a:lvl5pPr marL="2057400" indent="-228600">
                <a:defRPr kumimoji="1" sz="2400">
                  <a:solidFill>
                    <a:schemeClr val="tx1"/>
                  </a:solidFill>
                  <a:latin typeface="Times New Roman" panose="02020603050405020304" pitchFamily="18" charset="0"/>
                  <a:ea typeface="宋体" panose="02010600030101010101" pitchFamily="2" charset="-122"/>
                </a:defRPr>
              </a:lvl5pPr>
              <a:lvl6pPr marL="25146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marL="257175" indent="-257175" algn="ctr" defTabSz="685800">
                <a:spcBef>
                  <a:spcPts val="300"/>
                </a:spcBef>
                <a:buClr>
                  <a:srgbClr val="3333CC"/>
                </a:buClr>
                <a:buSzPct val="80000"/>
                <a:defRPr/>
              </a:pPr>
              <a:r>
                <a:rPr lang="en-US" altLang="zh-CN" sz="1350" b="1" dirty="0">
                  <a:solidFill>
                    <a:srgbClr val="FF0000"/>
                  </a:solidFill>
                  <a:latin typeface="Arial" panose="020B0604020202020204" pitchFamily="34" charset="0"/>
                  <a:ea typeface="Arial Unicode MS" panose="020B0604020202020204" pitchFamily="34" charset="-122"/>
                  <a:cs typeface="Arial" panose="020B0604020202020204" pitchFamily="34" charset="0"/>
                </a:rPr>
                <a:t>IP 2</a:t>
              </a:r>
              <a:endParaRPr lang="en-US" altLang="zh-CN" sz="1350" b="1" dirty="0">
                <a:solidFill>
                  <a:srgbClr val="70AD47">
                    <a:lumMod val="50000"/>
                  </a:srgbClr>
                </a:solidFill>
                <a:latin typeface="Arial" panose="020B0604020202020204" pitchFamily="34" charset="0"/>
                <a:cs typeface="Arial" panose="020B0604020202020204" pitchFamily="34" charset="0"/>
              </a:endParaRPr>
            </a:p>
          </p:txBody>
        </p:sp>
      </p:grpSp>
      <p:pic>
        <p:nvPicPr>
          <p:cNvPr id="65" name="Picture 64"/>
          <p:cNvPicPr>
            <a:picLocks noChangeAspect="1"/>
          </p:cNvPicPr>
          <p:nvPr/>
        </p:nvPicPr>
        <p:blipFill rotWithShape="1">
          <a:blip r:embed="rId6"/>
          <a:srcRect l="3774"/>
          <a:stretch/>
        </p:blipFill>
        <p:spPr>
          <a:xfrm>
            <a:off x="6111390" y="3557174"/>
            <a:ext cx="3771993" cy="2766662"/>
          </a:xfrm>
          <a:prstGeom prst="rect">
            <a:avLst/>
          </a:prstGeom>
        </p:spPr>
      </p:pic>
    </p:spTree>
    <p:extLst>
      <p:ext uri="{BB962C8B-B14F-4D97-AF65-F5344CB8AC3E}">
        <p14:creationId xmlns:p14="http://schemas.microsoft.com/office/powerpoint/2010/main" val="4097929023"/>
      </p:ext>
    </p:extLst>
  </p:cSld>
  <p:clrMapOvr>
    <a:masterClrMapping/>
  </p:clrMapOvr>
  <mc:AlternateContent xmlns:mc="http://schemas.openxmlformats.org/markup-compatibility/2006" xmlns:p14="http://schemas.microsoft.com/office/powerpoint/2010/main">
    <mc:Choice Requires="p14">
      <p:transition spd="slow" p14:dur="2000" advTm="244"/>
    </mc:Choice>
    <mc:Fallback xmlns="">
      <p:transition spd="slow" advTm="244"/>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071E823-F717-4A24-8497-F07205410AE5}"/>
              </a:ext>
            </a:extLst>
          </p:cNvPr>
          <p:cNvSpPr>
            <a:spLocks noGrp="1"/>
          </p:cNvSpPr>
          <p:nvPr>
            <p:ph type="sldNum" sz="quarter" idx="12"/>
          </p:nvPr>
        </p:nvSpPr>
        <p:spPr/>
        <p:txBody>
          <a:bodyPr>
            <a:normAutofit lnSpcReduction="10000"/>
          </a:bodyPr>
          <a:lstStyle/>
          <a:p>
            <a:fld id="{49AE70B2-8BF9-45C0-BB95-33D1B9D3A854}" type="slidenum">
              <a:rPr lang="zh-CN" altLang="en-US" smtClean="0">
                <a:solidFill>
                  <a:prstClr val="black">
                    <a:tint val="75000"/>
                  </a:prstClr>
                </a:solidFill>
              </a:rPr>
              <a:pPr/>
              <a:t>5</a:t>
            </a:fld>
            <a:endParaRPr lang="zh-CN" altLang="en-US">
              <a:solidFill>
                <a:prstClr val="black">
                  <a:tint val="75000"/>
                </a:prstClr>
              </a:solidFill>
            </a:endParaRPr>
          </a:p>
        </p:txBody>
      </p:sp>
      <p:sp>
        <p:nvSpPr>
          <p:cNvPr id="4" name="Title 3"/>
          <p:cNvSpPr>
            <a:spLocks noGrp="1"/>
          </p:cNvSpPr>
          <p:nvPr>
            <p:ph type="title"/>
          </p:nvPr>
        </p:nvSpPr>
        <p:spPr/>
        <p:txBody>
          <a:bodyPr/>
          <a:lstStyle/>
          <a:p>
            <a:r>
              <a:rPr lang="en-US" altLang="zh-CN" dirty="0"/>
              <a:t>CEPC operation plan</a:t>
            </a:r>
            <a:endParaRPr lang="zh-CN" altLang="en-US" dirty="0"/>
          </a:p>
        </p:txBody>
      </p:sp>
      <mc:AlternateContent xmlns:mc="http://schemas.openxmlformats.org/markup-compatibility/2006" xmlns:a14="http://schemas.microsoft.com/office/drawing/2010/main">
        <mc:Choice Requires="a14">
          <p:graphicFrame>
            <p:nvGraphicFramePr>
              <p:cNvPr id="5" name="Table 5"/>
              <p:cNvGraphicFramePr>
                <a:graphicFrameLocks noGrp="1"/>
              </p:cNvGraphicFramePr>
              <p:nvPr/>
            </p:nvGraphicFramePr>
            <p:xfrm>
              <a:off x="1712006" y="1245647"/>
              <a:ext cx="8767988" cy="4091471"/>
            </p:xfrm>
            <a:graphic>
              <a:graphicData uri="http://schemas.openxmlformats.org/drawingml/2006/table">
                <a:tbl>
                  <a:tblPr firstRow="1" firstCol="1" bandRow="1"/>
                  <a:tblGrid>
                    <a:gridCol w="878794">
                      <a:extLst>
                        <a:ext uri="{9D8B030D-6E8A-4147-A177-3AD203B41FA5}">
                          <a16:colId xmlns:a16="http://schemas.microsoft.com/office/drawing/2014/main" val="20000"/>
                        </a:ext>
                      </a:extLst>
                    </a:gridCol>
                    <a:gridCol w="693396">
                      <a:extLst>
                        <a:ext uri="{9D8B030D-6E8A-4147-A177-3AD203B41FA5}">
                          <a16:colId xmlns:a16="http://schemas.microsoft.com/office/drawing/2014/main" val="20001"/>
                        </a:ext>
                      </a:extLst>
                    </a:gridCol>
                    <a:gridCol w="665158">
                      <a:extLst>
                        <a:ext uri="{9D8B030D-6E8A-4147-A177-3AD203B41FA5}">
                          <a16:colId xmlns:a16="http://schemas.microsoft.com/office/drawing/2014/main" val="20002"/>
                        </a:ext>
                      </a:extLst>
                    </a:gridCol>
                    <a:gridCol w="907033">
                      <a:extLst>
                        <a:ext uri="{9D8B030D-6E8A-4147-A177-3AD203B41FA5}">
                          <a16:colId xmlns:a16="http://schemas.microsoft.com/office/drawing/2014/main" val="20003"/>
                        </a:ext>
                      </a:extLst>
                    </a:gridCol>
                    <a:gridCol w="1451253">
                      <a:extLst>
                        <a:ext uri="{9D8B030D-6E8A-4147-A177-3AD203B41FA5}">
                          <a16:colId xmlns:a16="http://schemas.microsoft.com/office/drawing/2014/main" val="20004"/>
                        </a:ext>
                      </a:extLst>
                    </a:gridCol>
                    <a:gridCol w="1269847">
                      <a:extLst>
                        <a:ext uri="{9D8B030D-6E8A-4147-A177-3AD203B41FA5}">
                          <a16:colId xmlns:a16="http://schemas.microsoft.com/office/drawing/2014/main" val="20005"/>
                        </a:ext>
                      </a:extLst>
                    </a:gridCol>
                    <a:gridCol w="1441526">
                      <a:extLst>
                        <a:ext uri="{9D8B030D-6E8A-4147-A177-3AD203B41FA5}">
                          <a16:colId xmlns:a16="http://schemas.microsoft.com/office/drawing/2014/main" val="20006"/>
                        </a:ext>
                      </a:extLst>
                    </a:gridCol>
                    <a:gridCol w="1460981">
                      <a:extLst>
                        <a:ext uri="{9D8B030D-6E8A-4147-A177-3AD203B41FA5}">
                          <a16:colId xmlns:a16="http://schemas.microsoft.com/office/drawing/2014/main" val="20007"/>
                        </a:ext>
                      </a:extLst>
                    </a:gridCol>
                  </a:tblGrid>
                  <a:tr h="1142915">
                    <a:tc>
                      <a:txBody>
                        <a:bodyPr/>
                        <a:lstStyle>
                          <a:lvl1pPr marL="0" algn="l" defTabSz="685800" rtl="0" eaLnBrk="1" latinLnBrk="0" hangingPunct="1">
                            <a:defRPr sz="1350" b="1" kern="1200">
                              <a:solidFill>
                                <a:schemeClr val="lt1"/>
                              </a:solidFill>
                              <a:latin typeface="Calibri"/>
                              <a:ea typeface=""/>
                              <a:cs typeface=""/>
                            </a:defRPr>
                          </a:lvl1pPr>
                          <a:lvl2pPr marL="342900" algn="l" defTabSz="685800" rtl="0" eaLnBrk="1" latinLnBrk="0" hangingPunct="1">
                            <a:defRPr sz="1350" b="1" kern="1200">
                              <a:solidFill>
                                <a:schemeClr val="lt1"/>
                              </a:solidFill>
                              <a:latin typeface="Calibri"/>
                              <a:ea typeface=""/>
                              <a:cs typeface=""/>
                            </a:defRPr>
                          </a:lvl2pPr>
                          <a:lvl3pPr marL="685800" algn="l" defTabSz="685800" rtl="0" eaLnBrk="1" latinLnBrk="0" hangingPunct="1">
                            <a:defRPr sz="1350" b="1" kern="1200">
                              <a:solidFill>
                                <a:schemeClr val="lt1"/>
                              </a:solidFill>
                              <a:latin typeface="Calibri"/>
                              <a:ea typeface=""/>
                              <a:cs typeface=""/>
                            </a:defRPr>
                          </a:lvl3pPr>
                          <a:lvl4pPr marL="1028700" algn="l" defTabSz="685800" rtl="0" eaLnBrk="1" latinLnBrk="0" hangingPunct="1">
                            <a:defRPr sz="1350" b="1" kern="1200">
                              <a:solidFill>
                                <a:schemeClr val="lt1"/>
                              </a:solidFill>
                              <a:latin typeface="Calibri"/>
                              <a:ea typeface=""/>
                              <a:cs typeface=""/>
                            </a:defRPr>
                          </a:lvl4pPr>
                          <a:lvl5pPr marL="1371600" algn="l" defTabSz="685800" rtl="0" eaLnBrk="1" latinLnBrk="0" hangingPunct="1">
                            <a:defRPr sz="1350" b="1" kern="1200">
                              <a:solidFill>
                                <a:schemeClr val="lt1"/>
                              </a:solidFill>
                              <a:latin typeface="Calibri"/>
                              <a:ea typeface=""/>
                              <a:cs typeface=""/>
                            </a:defRPr>
                          </a:lvl5pPr>
                          <a:lvl6pPr marL="1714500" algn="l" defTabSz="685800" rtl="0" eaLnBrk="1" latinLnBrk="0" hangingPunct="1">
                            <a:defRPr sz="1350" b="1" kern="1200">
                              <a:solidFill>
                                <a:schemeClr val="lt1"/>
                              </a:solidFill>
                              <a:latin typeface="Calibri"/>
                              <a:ea typeface=""/>
                              <a:cs typeface=""/>
                            </a:defRPr>
                          </a:lvl6pPr>
                          <a:lvl7pPr marL="2057400" algn="l" defTabSz="685800" rtl="0" eaLnBrk="1" latinLnBrk="0" hangingPunct="1">
                            <a:defRPr sz="1350" b="1" kern="1200">
                              <a:solidFill>
                                <a:schemeClr val="lt1"/>
                              </a:solidFill>
                              <a:latin typeface="Calibri"/>
                              <a:ea typeface=""/>
                              <a:cs typeface=""/>
                            </a:defRPr>
                          </a:lvl7pPr>
                          <a:lvl8pPr marL="2400300" algn="l" defTabSz="685800" rtl="0" eaLnBrk="1" latinLnBrk="0" hangingPunct="1">
                            <a:defRPr sz="1350" b="1" kern="1200">
                              <a:solidFill>
                                <a:schemeClr val="lt1"/>
                              </a:solidFill>
                              <a:latin typeface="Calibri"/>
                              <a:ea typeface=""/>
                              <a:cs typeface=""/>
                            </a:defRPr>
                          </a:lvl8pPr>
                          <a:lvl9pPr marL="2743200" algn="l" defTabSz="685800" rtl="0" eaLnBrk="1" latinLnBrk="0" hangingPunct="1">
                            <a:defRPr sz="1350" b="1" kern="1200">
                              <a:solidFill>
                                <a:schemeClr val="lt1"/>
                              </a:solidFill>
                              <a:latin typeface="Calibri"/>
                              <a:ea typeface=""/>
                              <a:cs typeface=""/>
                            </a:defRPr>
                          </a:lvl9pPr>
                        </a:lstStyle>
                        <a:p>
                          <a:pPr algn="ctr">
                            <a:spcAft>
                              <a:spcPts val="0"/>
                            </a:spcAft>
                          </a:pPr>
                          <a:r>
                            <a:rPr lang="en-GB" sz="1800" dirty="0">
                              <a:effectLst/>
                            </a:rPr>
                            <a:t>Particle</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685800" rtl="0" eaLnBrk="1" latinLnBrk="0" hangingPunct="1">
                            <a:defRPr sz="1350" b="1" kern="1200">
                              <a:solidFill>
                                <a:schemeClr val="lt1"/>
                              </a:solidFill>
                              <a:latin typeface="Calibri"/>
                              <a:ea typeface=""/>
                              <a:cs typeface=""/>
                            </a:defRPr>
                          </a:lvl1pPr>
                          <a:lvl2pPr marL="342900" algn="l" defTabSz="685800" rtl="0" eaLnBrk="1" latinLnBrk="0" hangingPunct="1">
                            <a:defRPr sz="1350" b="1" kern="1200">
                              <a:solidFill>
                                <a:schemeClr val="lt1"/>
                              </a:solidFill>
                              <a:latin typeface="Calibri"/>
                              <a:ea typeface=""/>
                              <a:cs typeface=""/>
                            </a:defRPr>
                          </a:lvl2pPr>
                          <a:lvl3pPr marL="685800" algn="l" defTabSz="685800" rtl="0" eaLnBrk="1" latinLnBrk="0" hangingPunct="1">
                            <a:defRPr sz="1350" b="1" kern="1200">
                              <a:solidFill>
                                <a:schemeClr val="lt1"/>
                              </a:solidFill>
                              <a:latin typeface="Calibri"/>
                              <a:ea typeface=""/>
                              <a:cs typeface=""/>
                            </a:defRPr>
                          </a:lvl3pPr>
                          <a:lvl4pPr marL="1028700" algn="l" defTabSz="685800" rtl="0" eaLnBrk="1" latinLnBrk="0" hangingPunct="1">
                            <a:defRPr sz="1350" b="1" kern="1200">
                              <a:solidFill>
                                <a:schemeClr val="lt1"/>
                              </a:solidFill>
                              <a:latin typeface="Calibri"/>
                              <a:ea typeface=""/>
                              <a:cs typeface=""/>
                            </a:defRPr>
                          </a:lvl4pPr>
                          <a:lvl5pPr marL="1371600" algn="l" defTabSz="685800" rtl="0" eaLnBrk="1" latinLnBrk="0" hangingPunct="1">
                            <a:defRPr sz="1350" b="1" kern="1200">
                              <a:solidFill>
                                <a:schemeClr val="lt1"/>
                              </a:solidFill>
                              <a:latin typeface="Calibri"/>
                              <a:ea typeface=""/>
                              <a:cs typeface=""/>
                            </a:defRPr>
                          </a:lvl5pPr>
                          <a:lvl6pPr marL="1714500" algn="l" defTabSz="685800" rtl="0" eaLnBrk="1" latinLnBrk="0" hangingPunct="1">
                            <a:defRPr sz="1350" b="1" kern="1200">
                              <a:solidFill>
                                <a:schemeClr val="lt1"/>
                              </a:solidFill>
                              <a:latin typeface="Calibri"/>
                              <a:ea typeface=""/>
                              <a:cs typeface=""/>
                            </a:defRPr>
                          </a:lvl6pPr>
                          <a:lvl7pPr marL="2057400" algn="l" defTabSz="685800" rtl="0" eaLnBrk="1" latinLnBrk="0" hangingPunct="1">
                            <a:defRPr sz="1350" b="1" kern="1200">
                              <a:solidFill>
                                <a:schemeClr val="lt1"/>
                              </a:solidFill>
                              <a:latin typeface="Calibri"/>
                              <a:ea typeface=""/>
                              <a:cs typeface=""/>
                            </a:defRPr>
                          </a:lvl7pPr>
                          <a:lvl8pPr marL="2400300" algn="l" defTabSz="685800" rtl="0" eaLnBrk="1" latinLnBrk="0" hangingPunct="1">
                            <a:defRPr sz="1350" b="1" kern="1200">
                              <a:solidFill>
                                <a:schemeClr val="lt1"/>
                              </a:solidFill>
                              <a:latin typeface="Calibri"/>
                              <a:ea typeface=""/>
                              <a:cs typeface=""/>
                            </a:defRPr>
                          </a:lvl8pPr>
                          <a:lvl9pPr marL="2743200" algn="l" defTabSz="685800" rtl="0" eaLnBrk="1" latinLnBrk="0" hangingPunct="1">
                            <a:defRPr sz="1350" b="1" kern="1200">
                              <a:solidFill>
                                <a:schemeClr val="lt1"/>
                              </a:solidFill>
                              <a:latin typeface="Calibri"/>
                              <a:ea typeface=""/>
                              <a:cs typeface=""/>
                            </a:defRPr>
                          </a:lvl9pPr>
                        </a:lstStyle>
                        <a:p>
                          <a:pPr algn="ctr">
                            <a:spcAft>
                              <a:spcPts val="0"/>
                            </a:spcAft>
                          </a:pPr>
                          <a:r>
                            <a:rPr lang="en-GB" sz="1800" dirty="0" err="1">
                              <a:effectLst/>
                            </a:rPr>
                            <a:t>E</a:t>
                          </a:r>
                          <a:r>
                            <a:rPr lang="en-GB" sz="1800" baseline="-25000" dirty="0" err="1">
                              <a:effectLst/>
                            </a:rPr>
                            <a:t>c.m</a:t>
                          </a:r>
                          <a:r>
                            <a:rPr lang="en-GB" sz="1800" baseline="-25000" dirty="0">
                              <a:effectLst/>
                            </a:rPr>
                            <a:t>.</a:t>
                          </a:r>
                          <a:r>
                            <a:rPr lang="en-GB" sz="1800" dirty="0">
                              <a:effectLst/>
                            </a:rPr>
                            <a:t> </a:t>
                          </a:r>
                          <a:endParaRPr lang="zh-CN" sz="2400" dirty="0">
                            <a:effectLst/>
                          </a:endParaRPr>
                        </a:p>
                        <a:p>
                          <a:pPr algn="ctr">
                            <a:spcAft>
                              <a:spcPts val="0"/>
                            </a:spcAft>
                          </a:pPr>
                          <a:r>
                            <a:rPr lang="en-GB" sz="1800" dirty="0">
                              <a:effectLst/>
                            </a:rPr>
                            <a:t>(GeV)</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685800" rtl="0" eaLnBrk="1" latinLnBrk="0" hangingPunct="1">
                            <a:defRPr sz="1350" b="1" kern="1200">
                              <a:solidFill>
                                <a:schemeClr val="lt1"/>
                              </a:solidFill>
                              <a:latin typeface="Calibri"/>
                              <a:ea typeface=""/>
                              <a:cs typeface=""/>
                            </a:defRPr>
                          </a:lvl1pPr>
                          <a:lvl2pPr marL="342900" algn="l" defTabSz="685800" rtl="0" eaLnBrk="1" latinLnBrk="0" hangingPunct="1">
                            <a:defRPr sz="1350" b="1" kern="1200">
                              <a:solidFill>
                                <a:schemeClr val="lt1"/>
                              </a:solidFill>
                              <a:latin typeface="Calibri"/>
                              <a:ea typeface=""/>
                              <a:cs typeface=""/>
                            </a:defRPr>
                          </a:lvl2pPr>
                          <a:lvl3pPr marL="685800" algn="l" defTabSz="685800" rtl="0" eaLnBrk="1" latinLnBrk="0" hangingPunct="1">
                            <a:defRPr sz="1350" b="1" kern="1200">
                              <a:solidFill>
                                <a:schemeClr val="lt1"/>
                              </a:solidFill>
                              <a:latin typeface="Calibri"/>
                              <a:ea typeface=""/>
                              <a:cs typeface=""/>
                            </a:defRPr>
                          </a:lvl3pPr>
                          <a:lvl4pPr marL="1028700" algn="l" defTabSz="685800" rtl="0" eaLnBrk="1" latinLnBrk="0" hangingPunct="1">
                            <a:defRPr sz="1350" b="1" kern="1200">
                              <a:solidFill>
                                <a:schemeClr val="lt1"/>
                              </a:solidFill>
                              <a:latin typeface="Calibri"/>
                              <a:ea typeface=""/>
                              <a:cs typeface=""/>
                            </a:defRPr>
                          </a:lvl4pPr>
                          <a:lvl5pPr marL="1371600" algn="l" defTabSz="685800" rtl="0" eaLnBrk="1" latinLnBrk="0" hangingPunct="1">
                            <a:defRPr sz="1350" b="1" kern="1200">
                              <a:solidFill>
                                <a:schemeClr val="lt1"/>
                              </a:solidFill>
                              <a:latin typeface="Calibri"/>
                              <a:ea typeface=""/>
                              <a:cs typeface=""/>
                            </a:defRPr>
                          </a:lvl5pPr>
                          <a:lvl6pPr marL="1714500" algn="l" defTabSz="685800" rtl="0" eaLnBrk="1" latinLnBrk="0" hangingPunct="1">
                            <a:defRPr sz="1350" b="1" kern="1200">
                              <a:solidFill>
                                <a:schemeClr val="lt1"/>
                              </a:solidFill>
                              <a:latin typeface="Calibri"/>
                              <a:ea typeface=""/>
                              <a:cs typeface=""/>
                            </a:defRPr>
                          </a:lvl6pPr>
                          <a:lvl7pPr marL="2057400" algn="l" defTabSz="685800" rtl="0" eaLnBrk="1" latinLnBrk="0" hangingPunct="1">
                            <a:defRPr sz="1350" b="1" kern="1200">
                              <a:solidFill>
                                <a:schemeClr val="lt1"/>
                              </a:solidFill>
                              <a:latin typeface="Calibri"/>
                              <a:ea typeface=""/>
                              <a:cs typeface=""/>
                            </a:defRPr>
                          </a:lvl7pPr>
                          <a:lvl8pPr marL="2400300" algn="l" defTabSz="685800" rtl="0" eaLnBrk="1" latinLnBrk="0" hangingPunct="1">
                            <a:defRPr sz="1350" b="1" kern="1200">
                              <a:solidFill>
                                <a:schemeClr val="lt1"/>
                              </a:solidFill>
                              <a:latin typeface="Calibri"/>
                              <a:ea typeface=""/>
                              <a:cs typeface=""/>
                            </a:defRPr>
                          </a:lvl8pPr>
                          <a:lvl9pPr marL="2743200" algn="l" defTabSz="685800" rtl="0" eaLnBrk="1" latinLnBrk="0" hangingPunct="1">
                            <a:defRPr sz="1350" b="1" kern="1200">
                              <a:solidFill>
                                <a:schemeClr val="lt1"/>
                              </a:solidFill>
                              <a:latin typeface="Calibri"/>
                              <a:ea typeface=""/>
                              <a:cs typeface=""/>
                            </a:defRPr>
                          </a:lvl9pPr>
                        </a:lstStyle>
                        <a:p>
                          <a:pPr algn="ctr">
                            <a:spcAft>
                              <a:spcPts val="0"/>
                            </a:spcAft>
                          </a:pPr>
                          <a:r>
                            <a:rPr lang="en-GB" sz="1800" dirty="0">
                              <a:effectLst/>
                            </a:rPr>
                            <a:t>Years</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685800" rtl="0" eaLnBrk="1" latinLnBrk="0" hangingPunct="1">
                            <a:defRPr sz="1350" b="1" kern="1200">
                              <a:solidFill>
                                <a:schemeClr val="lt1"/>
                              </a:solidFill>
                              <a:latin typeface="Calibri"/>
                              <a:ea typeface=""/>
                              <a:cs typeface=""/>
                            </a:defRPr>
                          </a:lvl1pPr>
                          <a:lvl2pPr marL="342900" algn="l" defTabSz="685800" rtl="0" eaLnBrk="1" latinLnBrk="0" hangingPunct="1">
                            <a:defRPr sz="1350" b="1" kern="1200">
                              <a:solidFill>
                                <a:schemeClr val="lt1"/>
                              </a:solidFill>
                              <a:latin typeface="Calibri"/>
                              <a:ea typeface=""/>
                              <a:cs typeface=""/>
                            </a:defRPr>
                          </a:lvl2pPr>
                          <a:lvl3pPr marL="685800" algn="l" defTabSz="685800" rtl="0" eaLnBrk="1" latinLnBrk="0" hangingPunct="1">
                            <a:defRPr sz="1350" b="1" kern="1200">
                              <a:solidFill>
                                <a:schemeClr val="lt1"/>
                              </a:solidFill>
                              <a:latin typeface="Calibri"/>
                              <a:ea typeface=""/>
                              <a:cs typeface=""/>
                            </a:defRPr>
                          </a:lvl3pPr>
                          <a:lvl4pPr marL="1028700" algn="l" defTabSz="685800" rtl="0" eaLnBrk="1" latinLnBrk="0" hangingPunct="1">
                            <a:defRPr sz="1350" b="1" kern="1200">
                              <a:solidFill>
                                <a:schemeClr val="lt1"/>
                              </a:solidFill>
                              <a:latin typeface="Calibri"/>
                              <a:ea typeface=""/>
                              <a:cs typeface=""/>
                            </a:defRPr>
                          </a:lvl4pPr>
                          <a:lvl5pPr marL="1371600" algn="l" defTabSz="685800" rtl="0" eaLnBrk="1" latinLnBrk="0" hangingPunct="1">
                            <a:defRPr sz="1350" b="1" kern="1200">
                              <a:solidFill>
                                <a:schemeClr val="lt1"/>
                              </a:solidFill>
                              <a:latin typeface="Calibri"/>
                              <a:ea typeface=""/>
                              <a:cs typeface=""/>
                            </a:defRPr>
                          </a:lvl5pPr>
                          <a:lvl6pPr marL="1714500" algn="l" defTabSz="685800" rtl="0" eaLnBrk="1" latinLnBrk="0" hangingPunct="1">
                            <a:defRPr sz="1350" b="1" kern="1200">
                              <a:solidFill>
                                <a:schemeClr val="lt1"/>
                              </a:solidFill>
                              <a:latin typeface="Calibri"/>
                              <a:ea typeface=""/>
                              <a:cs typeface=""/>
                            </a:defRPr>
                          </a:lvl6pPr>
                          <a:lvl7pPr marL="2057400" algn="l" defTabSz="685800" rtl="0" eaLnBrk="1" latinLnBrk="0" hangingPunct="1">
                            <a:defRPr sz="1350" b="1" kern="1200">
                              <a:solidFill>
                                <a:schemeClr val="lt1"/>
                              </a:solidFill>
                              <a:latin typeface="Calibri"/>
                              <a:ea typeface=""/>
                              <a:cs typeface=""/>
                            </a:defRPr>
                          </a:lvl7pPr>
                          <a:lvl8pPr marL="2400300" algn="l" defTabSz="685800" rtl="0" eaLnBrk="1" latinLnBrk="0" hangingPunct="1">
                            <a:defRPr sz="1350" b="1" kern="1200">
                              <a:solidFill>
                                <a:schemeClr val="lt1"/>
                              </a:solidFill>
                              <a:latin typeface="Calibri"/>
                              <a:ea typeface=""/>
                              <a:cs typeface=""/>
                            </a:defRPr>
                          </a:lvl8pPr>
                          <a:lvl9pPr marL="2743200" algn="l" defTabSz="685800" rtl="0" eaLnBrk="1" latinLnBrk="0" hangingPunct="1">
                            <a:defRPr sz="1350" b="1" kern="1200">
                              <a:solidFill>
                                <a:schemeClr val="lt1"/>
                              </a:solidFill>
                              <a:latin typeface="Calibri"/>
                              <a:ea typeface=""/>
                              <a:cs typeface=""/>
                            </a:defRPr>
                          </a:lvl9pPr>
                        </a:lstStyle>
                        <a:p>
                          <a:pPr marL="0" algn="ctr" defTabSz="914400" rtl="0" eaLnBrk="1" latinLnBrk="0" hangingPunct="1">
                            <a:spcAft>
                              <a:spcPts val="0"/>
                            </a:spcAft>
                          </a:pPr>
                          <a:r>
                            <a:rPr lang="en-US" altLang="zh-CN" sz="1800" b="1" kern="1200" dirty="0">
                              <a:solidFill>
                                <a:schemeClr val="lt1"/>
                              </a:solidFill>
                              <a:effectLst/>
                              <a:latin typeface="+mn-lt"/>
                              <a:ea typeface="+mn-ea"/>
                              <a:cs typeface="+mn-cs"/>
                            </a:rPr>
                            <a:t>SR Power</a:t>
                          </a:r>
                        </a:p>
                        <a:p>
                          <a:pPr marL="0" algn="ctr" defTabSz="914400" rtl="0" eaLnBrk="1" latinLnBrk="0" hangingPunct="1">
                            <a:spcAft>
                              <a:spcPts val="0"/>
                            </a:spcAft>
                          </a:pPr>
                          <a:r>
                            <a:rPr lang="en-US" altLang="zh-CN" sz="1800" b="1" kern="1200" dirty="0">
                              <a:solidFill>
                                <a:schemeClr val="lt1"/>
                              </a:solidFill>
                              <a:effectLst/>
                              <a:latin typeface="+mn-lt"/>
                              <a:ea typeface="+mn-ea"/>
                              <a:cs typeface="+mn-cs"/>
                            </a:rPr>
                            <a:t>(MW)</a:t>
                          </a:r>
                          <a:endParaRPr lang="zh-CN" sz="1800" b="1" kern="1200" dirty="0">
                            <a:solidFill>
                              <a:schemeClr val="lt1"/>
                            </a:solidFill>
                            <a:effectLst/>
                            <a:latin typeface="+mn-lt"/>
                            <a:ea typeface="+mn-ea"/>
                            <a:cs typeface="+mn-cs"/>
                          </a:endParaRPr>
                        </a:p>
                      </a:txBody>
                      <a:tcPr marL="51435" marR="51435" marT="0" marB="0" anchor="ctr">
                        <a:lnL w="12700" cmpd="sng">
                          <a:solidFill>
                            <a:sysClr val="window" lastClr="FFFFFF"/>
                          </a:solidFill>
                        </a:lnL>
                        <a:lnR w="12700" cap="flat" cmpd="sng" algn="ctr">
                          <a:solidFill>
                            <a:sysClr val="windowText" lastClr="000000"/>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685800" rtl="0" eaLnBrk="1" latinLnBrk="0" hangingPunct="1">
                            <a:defRPr sz="1350" b="1" kern="1200">
                              <a:solidFill>
                                <a:schemeClr val="lt1"/>
                              </a:solidFill>
                              <a:latin typeface="Calibri"/>
                              <a:ea typeface=""/>
                              <a:cs typeface=""/>
                            </a:defRPr>
                          </a:lvl1pPr>
                          <a:lvl2pPr marL="342900" algn="l" defTabSz="685800" rtl="0" eaLnBrk="1" latinLnBrk="0" hangingPunct="1">
                            <a:defRPr sz="1350" b="1" kern="1200">
                              <a:solidFill>
                                <a:schemeClr val="lt1"/>
                              </a:solidFill>
                              <a:latin typeface="Calibri"/>
                              <a:ea typeface=""/>
                              <a:cs typeface=""/>
                            </a:defRPr>
                          </a:lvl2pPr>
                          <a:lvl3pPr marL="685800" algn="l" defTabSz="685800" rtl="0" eaLnBrk="1" latinLnBrk="0" hangingPunct="1">
                            <a:defRPr sz="1350" b="1" kern="1200">
                              <a:solidFill>
                                <a:schemeClr val="lt1"/>
                              </a:solidFill>
                              <a:latin typeface="Calibri"/>
                              <a:ea typeface=""/>
                              <a:cs typeface=""/>
                            </a:defRPr>
                          </a:lvl3pPr>
                          <a:lvl4pPr marL="1028700" algn="l" defTabSz="685800" rtl="0" eaLnBrk="1" latinLnBrk="0" hangingPunct="1">
                            <a:defRPr sz="1350" b="1" kern="1200">
                              <a:solidFill>
                                <a:schemeClr val="lt1"/>
                              </a:solidFill>
                              <a:latin typeface="Calibri"/>
                              <a:ea typeface=""/>
                              <a:cs typeface=""/>
                            </a:defRPr>
                          </a:lvl4pPr>
                          <a:lvl5pPr marL="1371600" algn="l" defTabSz="685800" rtl="0" eaLnBrk="1" latinLnBrk="0" hangingPunct="1">
                            <a:defRPr sz="1350" b="1" kern="1200">
                              <a:solidFill>
                                <a:schemeClr val="lt1"/>
                              </a:solidFill>
                              <a:latin typeface="Calibri"/>
                              <a:ea typeface=""/>
                              <a:cs typeface=""/>
                            </a:defRPr>
                          </a:lvl5pPr>
                          <a:lvl6pPr marL="1714500" algn="l" defTabSz="685800" rtl="0" eaLnBrk="1" latinLnBrk="0" hangingPunct="1">
                            <a:defRPr sz="1350" b="1" kern="1200">
                              <a:solidFill>
                                <a:schemeClr val="lt1"/>
                              </a:solidFill>
                              <a:latin typeface="Calibri"/>
                              <a:ea typeface=""/>
                              <a:cs typeface=""/>
                            </a:defRPr>
                          </a:lvl6pPr>
                          <a:lvl7pPr marL="2057400" algn="l" defTabSz="685800" rtl="0" eaLnBrk="1" latinLnBrk="0" hangingPunct="1">
                            <a:defRPr sz="1350" b="1" kern="1200">
                              <a:solidFill>
                                <a:schemeClr val="lt1"/>
                              </a:solidFill>
                              <a:latin typeface="Calibri"/>
                              <a:ea typeface=""/>
                              <a:cs typeface=""/>
                            </a:defRPr>
                          </a:lvl7pPr>
                          <a:lvl8pPr marL="2400300" algn="l" defTabSz="685800" rtl="0" eaLnBrk="1" latinLnBrk="0" hangingPunct="1">
                            <a:defRPr sz="1350" b="1" kern="1200">
                              <a:solidFill>
                                <a:schemeClr val="lt1"/>
                              </a:solidFill>
                              <a:latin typeface="Calibri"/>
                              <a:ea typeface=""/>
                              <a:cs typeface=""/>
                            </a:defRPr>
                          </a:lvl8pPr>
                          <a:lvl9pPr marL="2743200" algn="l" defTabSz="685800" rtl="0" eaLnBrk="1" latinLnBrk="0" hangingPunct="1">
                            <a:defRPr sz="1350" b="1" kern="1200">
                              <a:solidFill>
                                <a:schemeClr val="lt1"/>
                              </a:solidFill>
                              <a:latin typeface="Calibri"/>
                              <a:ea typeface=""/>
                              <a:cs typeface=""/>
                            </a:defRPr>
                          </a:lvl9pPr>
                        </a:lstStyle>
                        <a:p>
                          <a:pPr marL="0" algn="ctr" defTabSz="914400" rtl="0" eaLnBrk="1" latinLnBrk="0" hangingPunct="1">
                            <a:spcAft>
                              <a:spcPts val="0"/>
                            </a:spcAft>
                          </a:pPr>
                          <a:r>
                            <a:rPr lang="en-GB" altLang="zh-CN" sz="1800" b="1" kern="1200" dirty="0" err="1">
                              <a:solidFill>
                                <a:schemeClr val="lt1"/>
                              </a:solidFill>
                              <a:effectLst/>
                              <a:latin typeface="+mn-lt"/>
                              <a:ea typeface="+mn-ea"/>
                              <a:cs typeface="+mn-cs"/>
                            </a:rPr>
                            <a:t>Lumi</a:t>
                          </a:r>
                          <a:r>
                            <a:rPr lang="en-GB" altLang="zh-CN" sz="1800" b="1" kern="1200" dirty="0">
                              <a:solidFill>
                                <a:schemeClr val="lt1"/>
                              </a:solidFill>
                              <a:effectLst/>
                              <a:latin typeface="+mn-lt"/>
                              <a:ea typeface="+mn-ea"/>
                              <a:cs typeface="+mn-cs"/>
                            </a:rPr>
                            <a:t>. /IP</a:t>
                          </a:r>
                          <a:endParaRPr lang="en-US" altLang="zh-CN" sz="1800" b="1" kern="1200" dirty="0">
                            <a:solidFill>
                              <a:schemeClr val="lt1"/>
                            </a:solidFill>
                            <a:effectLst/>
                            <a:latin typeface="+mn-lt"/>
                            <a:ea typeface="+mn-ea"/>
                            <a:cs typeface="+mn-cs"/>
                          </a:endParaRPr>
                        </a:p>
                        <a:p>
                          <a:pPr marL="0" algn="ctr" defTabSz="894080" rtl="0" eaLnBrk="1" latinLnBrk="0" hangingPunct="1">
                            <a:spcAft>
                              <a:spcPts val="0"/>
                            </a:spcAft>
                          </a:pPr>
                          <a:r>
                            <a:rPr lang="en-GB" altLang="zh-CN" sz="1800" dirty="0">
                              <a:effectLst/>
                            </a:rPr>
                            <a:t>(10</a:t>
                          </a:r>
                          <a:r>
                            <a:rPr lang="en-GB" altLang="zh-CN" sz="1800" baseline="30000" dirty="0">
                              <a:effectLst/>
                            </a:rPr>
                            <a:t>34</a:t>
                          </a:r>
                          <a:r>
                            <a:rPr lang="en-GB" altLang="zh-CN" sz="1800" dirty="0">
                              <a:effectLst/>
                            </a:rPr>
                            <a:t>cm</a:t>
                          </a:r>
                          <a:r>
                            <a:rPr lang="en-GB" altLang="zh-CN" sz="1800" baseline="30000" dirty="0">
                              <a:effectLst/>
                            </a:rPr>
                            <a:t>-2</a:t>
                          </a:r>
                          <a:r>
                            <a:rPr lang="en-GB" altLang="zh-CN" sz="1800" dirty="0">
                              <a:effectLst/>
                            </a:rPr>
                            <a:t>s</a:t>
                          </a:r>
                          <a:r>
                            <a:rPr lang="en-GB" altLang="zh-CN" sz="1800" baseline="30000" dirty="0">
                              <a:effectLst/>
                            </a:rPr>
                            <a:t>-1</a:t>
                          </a:r>
                          <a:r>
                            <a:rPr lang="en-GB" altLang="zh-CN" sz="1800" b="1" kern="1200" dirty="0">
                              <a:solidFill>
                                <a:schemeClr val="lt1"/>
                              </a:solidFill>
                              <a:effectLst/>
                              <a:latin typeface="+mn-lt"/>
                              <a:ea typeface="+mn-ea"/>
                              <a:cs typeface="+mn-cs"/>
                            </a:rPr>
                            <a:t>)</a:t>
                          </a:r>
                          <a:endParaRPr lang="zh-CN" altLang="zh-CN" sz="1800" b="1" kern="1200" dirty="0">
                            <a:solidFill>
                              <a:schemeClr val="lt1"/>
                            </a:solidFill>
                            <a:effectLst/>
                            <a:latin typeface="+mn-lt"/>
                            <a:ea typeface="+mn-ea"/>
                            <a:cs typeface="+mn-cs"/>
                          </a:endParaRPr>
                        </a:p>
                        <a:p>
                          <a:pPr algn="ctr">
                            <a:spcAft>
                              <a:spcPts val="0"/>
                            </a:spcAft>
                          </a:pP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ap="flat" cmpd="sng" algn="ctr">
                          <a:solidFill>
                            <a:sysClr val="windowText" lastClr="000000"/>
                          </a:solidFill>
                          <a:prstDash val="solid"/>
                          <a:round/>
                          <a:headEnd type="none" w="med" len="med"/>
                          <a:tailEnd type="none" w="med" len="med"/>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685800" rtl="0" eaLnBrk="1" latinLnBrk="0" hangingPunct="1">
                            <a:defRPr sz="1350" b="1" kern="1200">
                              <a:solidFill>
                                <a:schemeClr val="lt1"/>
                              </a:solidFill>
                              <a:latin typeface="Calibri"/>
                              <a:ea typeface=""/>
                              <a:cs typeface=""/>
                            </a:defRPr>
                          </a:lvl1pPr>
                          <a:lvl2pPr marL="342900" algn="l" defTabSz="685800" rtl="0" eaLnBrk="1" latinLnBrk="0" hangingPunct="1">
                            <a:defRPr sz="1350" b="1" kern="1200">
                              <a:solidFill>
                                <a:schemeClr val="lt1"/>
                              </a:solidFill>
                              <a:latin typeface="Calibri"/>
                              <a:ea typeface=""/>
                              <a:cs typeface=""/>
                            </a:defRPr>
                          </a:lvl2pPr>
                          <a:lvl3pPr marL="685800" algn="l" defTabSz="685800" rtl="0" eaLnBrk="1" latinLnBrk="0" hangingPunct="1">
                            <a:defRPr sz="1350" b="1" kern="1200">
                              <a:solidFill>
                                <a:schemeClr val="lt1"/>
                              </a:solidFill>
                              <a:latin typeface="Calibri"/>
                              <a:ea typeface=""/>
                              <a:cs typeface=""/>
                            </a:defRPr>
                          </a:lvl3pPr>
                          <a:lvl4pPr marL="1028700" algn="l" defTabSz="685800" rtl="0" eaLnBrk="1" latinLnBrk="0" hangingPunct="1">
                            <a:defRPr sz="1350" b="1" kern="1200">
                              <a:solidFill>
                                <a:schemeClr val="lt1"/>
                              </a:solidFill>
                              <a:latin typeface="Calibri"/>
                              <a:ea typeface=""/>
                              <a:cs typeface=""/>
                            </a:defRPr>
                          </a:lvl4pPr>
                          <a:lvl5pPr marL="1371600" algn="l" defTabSz="685800" rtl="0" eaLnBrk="1" latinLnBrk="0" hangingPunct="1">
                            <a:defRPr sz="1350" b="1" kern="1200">
                              <a:solidFill>
                                <a:schemeClr val="lt1"/>
                              </a:solidFill>
                              <a:latin typeface="Calibri"/>
                              <a:ea typeface=""/>
                              <a:cs typeface=""/>
                            </a:defRPr>
                          </a:lvl5pPr>
                          <a:lvl6pPr marL="1714500" algn="l" defTabSz="685800" rtl="0" eaLnBrk="1" latinLnBrk="0" hangingPunct="1">
                            <a:defRPr sz="1350" b="1" kern="1200">
                              <a:solidFill>
                                <a:schemeClr val="lt1"/>
                              </a:solidFill>
                              <a:latin typeface="Calibri"/>
                              <a:ea typeface=""/>
                              <a:cs typeface=""/>
                            </a:defRPr>
                          </a:lvl6pPr>
                          <a:lvl7pPr marL="2057400" algn="l" defTabSz="685800" rtl="0" eaLnBrk="1" latinLnBrk="0" hangingPunct="1">
                            <a:defRPr sz="1350" b="1" kern="1200">
                              <a:solidFill>
                                <a:schemeClr val="lt1"/>
                              </a:solidFill>
                              <a:latin typeface="Calibri"/>
                              <a:ea typeface=""/>
                              <a:cs typeface=""/>
                            </a:defRPr>
                          </a:lvl7pPr>
                          <a:lvl8pPr marL="2400300" algn="l" defTabSz="685800" rtl="0" eaLnBrk="1" latinLnBrk="0" hangingPunct="1">
                            <a:defRPr sz="1350" b="1" kern="1200">
                              <a:solidFill>
                                <a:schemeClr val="lt1"/>
                              </a:solidFill>
                              <a:latin typeface="Calibri"/>
                              <a:ea typeface=""/>
                              <a:cs typeface=""/>
                            </a:defRPr>
                          </a:lvl8pPr>
                          <a:lvl9pPr marL="2743200" algn="l" defTabSz="685800" rtl="0" eaLnBrk="1" latinLnBrk="0" hangingPunct="1">
                            <a:defRPr sz="1350" b="1" kern="1200">
                              <a:solidFill>
                                <a:schemeClr val="lt1"/>
                              </a:solidFill>
                              <a:latin typeface="Calibri"/>
                              <a:ea typeface=""/>
                              <a:cs typeface=""/>
                            </a:defRPr>
                          </a:lvl9pPr>
                        </a:lstStyle>
                        <a:p>
                          <a:pPr algn="ctr">
                            <a:spcAft>
                              <a:spcPts val="0"/>
                            </a:spcAft>
                          </a:pPr>
                          <a:r>
                            <a:rPr lang="en-GB" sz="1800" dirty="0">
                              <a:effectLst/>
                            </a:rPr>
                            <a:t>Integrated L</a:t>
                          </a:r>
                          <a:r>
                            <a:rPr lang="en-US" altLang="zh-CN" sz="1800" dirty="0" err="1">
                              <a:effectLst/>
                            </a:rPr>
                            <a:t>umi</a:t>
                          </a:r>
                          <a:r>
                            <a:rPr lang="en-US" altLang="zh-CN" sz="1800" dirty="0">
                              <a:effectLst/>
                            </a:rPr>
                            <a:t>.</a:t>
                          </a:r>
                          <a:r>
                            <a:rPr lang="en-GB" sz="1800" dirty="0">
                              <a:effectLst/>
                            </a:rPr>
                            <a:t> /</a:t>
                          </a:r>
                          <a:r>
                            <a:rPr lang="en-GB" sz="1800" dirty="0" err="1">
                              <a:effectLst/>
                            </a:rPr>
                            <a:t>yr</a:t>
                          </a:r>
                          <a:endParaRPr lang="zh-CN" sz="2400" dirty="0">
                            <a:effectLst/>
                          </a:endParaRPr>
                        </a:p>
                        <a:p>
                          <a:pPr algn="ctr">
                            <a:spcAft>
                              <a:spcPts val="0"/>
                            </a:spcAft>
                          </a:pPr>
                          <a:r>
                            <a:rPr lang="en-GB" sz="1800" dirty="0">
                              <a:effectLst/>
                            </a:rPr>
                            <a:t>(ab</a:t>
                          </a:r>
                          <a:r>
                            <a:rPr lang="en-GB" sz="1800" baseline="30000" dirty="0">
                              <a:effectLst/>
                            </a:rPr>
                            <a:t>–1</a:t>
                          </a:r>
                          <a:r>
                            <a:rPr lang="en-GB" sz="1800" dirty="0">
                              <a:effectLst/>
                            </a:rPr>
                            <a:t>, 2 IPs)</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685800" rtl="0" eaLnBrk="1" latinLnBrk="0" hangingPunct="1">
                            <a:defRPr sz="1350" b="1" kern="1200">
                              <a:solidFill>
                                <a:schemeClr val="lt1"/>
                              </a:solidFill>
                              <a:latin typeface="Calibri"/>
                              <a:ea typeface=""/>
                              <a:cs typeface=""/>
                            </a:defRPr>
                          </a:lvl1pPr>
                          <a:lvl2pPr marL="342900" algn="l" defTabSz="685800" rtl="0" eaLnBrk="1" latinLnBrk="0" hangingPunct="1">
                            <a:defRPr sz="1350" b="1" kern="1200">
                              <a:solidFill>
                                <a:schemeClr val="lt1"/>
                              </a:solidFill>
                              <a:latin typeface="Calibri"/>
                              <a:ea typeface=""/>
                              <a:cs typeface=""/>
                            </a:defRPr>
                          </a:lvl2pPr>
                          <a:lvl3pPr marL="685800" algn="l" defTabSz="685800" rtl="0" eaLnBrk="1" latinLnBrk="0" hangingPunct="1">
                            <a:defRPr sz="1350" b="1" kern="1200">
                              <a:solidFill>
                                <a:schemeClr val="lt1"/>
                              </a:solidFill>
                              <a:latin typeface="Calibri"/>
                              <a:ea typeface=""/>
                              <a:cs typeface=""/>
                            </a:defRPr>
                          </a:lvl3pPr>
                          <a:lvl4pPr marL="1028700" algn="l" defTabSz="685800" rtl="0" eaLnBrk="1" latinLnBrk="0" hangingPunct="1">
                            <a:defRPr sz="1350" b="1" kern="1200">
                              <a:solidFill>
                                <a:schemeClr val="lt1"/>
                              </a:solidFill>
                              <a:latin typeface="Calibri"/>
                              <a:ea typeface=""/>
                              <a:cs typeface=""/>
                            </a:defRPr>
                          </a:lvl4pPr>
                          <a:lvl5pPr marL="1371600" algn="l" defTabSz="685800" rtl="0" eaLnBrk="1" latinLnBrk="0" hangingPunct="1">
                            <a:defRPr sz="1350" b="1" kern="1200">
                              <a:solidFill>
                                <a:schemeClr val="lt1"/>
                              </a:solidFill>
                              <a:latin typeface="Calibri"/>
                              <a:ea typeface=""/>
                              <a:cs typeface=""/>
                            </a:defRPr>
                          </a:lvl5pPr>
                          <a:lvl6pPr marL="1714500" algn="l" defTabSz="685800" rtl="0" eaLnBrk="1" latinLnBrk="0" hangingPunct="1">
                            <a:defRPr sz="1350" b="1" kern="1200">
                              <a:solidFill>
                                <a:schemeClr val="lt1"/>
                              </a:solidFill>
                              <a:latin typeface="Calibri"/>
                              <a:ea typeface=""/>
                              <a:cs typeface=""/>
                            </a:defRPr>
                          </a:lvl6pPr>
                          <a:lvl7pPr marL="2057400" algn="l" defTabSz="685800" rtl="0" eaLnBrk="1" latinLnBrk="0" hangingPunct="1">
                            <a:defRPr sz="1350" b="1" kern="1200">
                              <a:solidFill>
                                <a:schemeClr val="lt1"/>
                              </a:solidFill>
                              <a:latin typeface="Calibri"/>
                              <a:ea typeface=""/>
                              <a:cs typeface=""/>
                            </a:defRPr>
                          </a:lvl7pPr>
                          <a:lvl8pPr marL="2400300" algn="l" defTabSz="685800" rtl="0" eaLnBrk="1" latinLnBrk="0" hangingPunct="1">
                            <a:defRPr sz="1350" b="1" kern="1200">
                              <a:solidFill>
                                <a:schemeClr val="lt1"/>
                              </a:solidFill>
                              <a:latin typeface="Calibri"/>
                              <a:ea typeface=""/>
                              <a:cs typeface=""/>
                            </a:defRPr>
                          </a:lvl8pPr>
                          <a:lvl9pPr marL="2743200" algn="l" defTabSz="685800" rtl="0" eaLnBrk="1" latinLnBrk="0" hangingPunct="1">
                            <a:defRPr sz="1350" b="1" kern="1200">
                              <a:solidFill>
                                <a:schemeClr val="lt1"/>
                              </a:solidFill>
                              <a:latin typeface="Calibri"/>
                              <a:ea typeface=""/>
                              <a:cs typeface=""/>
                            </a:defRPr>
                          </a:lvl9pPr>
                        </a:lstStyle>
                        <a:p>
                          <a:pPr algn="ctr">
                            <a:spcAft>
                              <a:spcPts val="0"/>
                            </a:spcAft>
                          </a:pPr>
                          <a:r>
                            <a:rPr lang="en-GB" sz="1800" dirty="0">
                              <a:effectLst/>
                            </a:rPr>
                            <a:t>Total </a:t>
                          </a:r>
                          <a:endParaRPr lang="zh-CN" sz="2400" dirty="0">
                            <a:effectLst/>
                          </a:endParaRPr>
                        </a:p>
                        <a:p>
                          <a:pPr algn="ctr">
                            <a:spcAft>
                              <a:spcPts val="0"/>
                            </a:spcAft>
                          </a:pPr>
                          <a:r>
                            <a:rPr lang="en-GB" sz="1800" dirty="0">
                              <a:effectLst/>
                            </a:rPr>
                            <a:t>Integrated L </a:t>
                          </a:r>
                          <a:endParaRPr lang="zh-CN" sz="2400" dirty="0">
                            <a:effectLst/>
                          </a:endParaRPr>
                        </a:p>
                        <a:p>
                          <a:pPr algn="ctr">
                            <a:spcAft>
                              <a:spcPts val="0"/>
                            </a:spcAft>
                          </a:pPr>
                          <a:r>
                            <a:rPr lang="en-GB" sz="1800" dirty="0">
                              <a:effectLst/>
                            </a:rPr>
                            <a:t>(ab</a:t>
                          </a:r>
                          <a:r>
                            <a:rPr lang="en-GB" sz="1800" baseline="30000" dirty="0">
                              <a:effectLst/>
                            </a:rPr>
                            <a:t>–1</a:t>
                          </a:r>
                          <a:r>
                            <a:rPr lang="en-GB" sz="1800" dirty="0">
                              <a:effectLst/>
                            </a:rPr>
                            <a:t>, 2 IPs)</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685800" rtl="0" eaLnBrk="1" latinLnBrk="0" hangingPunct="1">
                            <a:defRPr sz="1350" b="1" kern="1200">
                              <a:solidFill>
                                <a:schemeClr val="lt1"/>
                              </a:solidFill>
                              <a:latin typeface="Calibri"/>
                              <a:ea typeface=""/>
                              <a:cs typeface=""/>
                            </a:defRPr>
                          </a:lvl1pPr>
                          <a:lvl2pPr marL="342900" algn="l" defTabSz="685800" rtl="0" eaLnBrk="1" latinLnBrk="0" hangingPunct="1">
                            <a:defRPr sz="1350" b="1" kern="1200">
                              <a:solidFill>
                                <a:schemeClr val="lt1"/>
                              </a:solidFill>
                              <a:latin typeface="Calibri"/>
                              <a:ea typeface=""/>
                              <a:cs typeface=""/>
                            </a:defRPr>
                          </a:lvl2pPr>
                          <a:lvl3pPr marL="685800" algn="l" defTabSz="685800" rtl="0" eaLnBrk="1" latinLnBrk="0" hangingPunct="1">
                            <a:defRPr sz="1350" b="1" kern="1200">
                              <a:solidFill>
                                <a:schemeClr val="lt1"/>
                              </a:solidFill>
                              <a:latin typeface="Calibri"/>
                              <a:ea typeface=""/>
                              <a:cs typeface=""/>
                            </a:defRPr>
                          </a:lvl3pPr>
                          <a:lvl4pPr marL="1028700" algn="l" defTabSz="685800" rtl="0" eaLnBrk="1" latinLnBrk="0" hangingPunct="1">
                            <a:defRPr sz="1350" b="1" kern="1200">
                              <a:solidFill>
                                <a:schemeClr val="lt1"/>
                              </a:solidFill>
                              <a:latin typeface="Calibri"/>
                              <a:ea typeface=""/>
                              <a:cs typeface=""/>
                            </a:defRPr>
                          </a:lvl4pPr>
                          <a:lvl5pPr marL="1371600" algn="l" defTabSz="685800" rtl="0" eaLnBrk="1" latinLnBrk="0" hangingPunct="1">
                            <a:defRPr sz="1350" b="1" kern="1200">
                              <a:solidFill>
                                <a:schemeClr val="lt1"/>
                              </a:solidFill>
                              <a:latin typeface="Calibri"/>
                              <a:ea typeface=""/>
                              <a:cs typeface=""/>
                            </a:defRPr>
                          </a:lvl5pPr>
                          <a:lvl6pPr marL="1714500" algn="l" defTabSz="685800" rtl="0" eaLnBrk="1" latinLnBrk="0" hangingPunct="1">
                            <a:defRPr sz="1350" b="1" kern="1200">
                              <a:solidFill>
                                <a:schemeClr val="lt1"/>
                              </a:solidFill>
                              <a:latin typeface="Calibri"/>
                              <a:ea typeface=""/>
                              <a:cs typeface=""/>
                            </a:defRPr>
                          </a:lvl6pPr>
                          <a:lvl7pPr marL="2057400" algn="l" defTabSz="685800" rtl="0" eaLnBrk="1" latinLnBrk="0" hangingPunct="1">
                            <a:defRPr sz="1350" b="1" kern="1200">
                              <a:solidFill>
                                <a:schemeClr val="lt1"/>
                              </a:solidFill>
                              <a:latin typeface="Calibri"/>
                              <a:ea typeface=""/>
                              <a:cs typeface=""/>
                            </a:defRPr>
                          </a:lvl7pPr>
                          <a:lvl8pPr marL="2400300" algn="l" defTabSz="685800" rtl="0" eaLnBrk="1" latinLnBrk="0" hangingPunct="1">
                            <a:defRPr sz="1350" b="1" kern="1200">
                              <a:solidFill>
                                <a:schemeClr val="lt1"/>
                              </a:solidFill>
                              <a:latin typeface="Calibri"/>
                              <a:ea typeface=""/>
                              <a:cs typeface=""/>
                            </a:defRPr>
                          </a:lvl8pPr>
                          <a:lvl9pPr marL="2743200" algn="l" defTabSz="685800" rtl="0" eaLnBrk="1" latinLnBrk="0" hangingPunct="1">
                            <a:defRPr sz="1350" b="1" kern="1200">
                              <a:solidFill>
                                <a:schemeClr val="lt1"/>
                              </a:solidFill>
                              <a:latin typeface="Calibri"/>
                              <a:ea typeface=""/>
                              <a:cs typeface=""/>
                            </a:defRPr>
                          </a:lvl9pPr>
                        </a:lstStyle>
                        <a:p>
                          <a:pPr algn="ctr">
                            <a:spcAft>
                              <a:spcPts val="0"/>
                            </a:spcAft>
                          </a:pPr>
                          <a:r>
                            <a:rPr lang="en-GB" sz="1800" dirty="0">
                              <a:effectLst/>
                            </a:rPr>
                            <a:t>Total no. of events</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extLst>
                      <a:ext uri="{0D108BD9-81ED-4DB2-BD59-A6C34878D82A}">
                        <a16:rowId xmlns:a16="http://schemas.microsoft.com/office/drawing/2014/main" val="10000"/>
                      </a:ext>
                    </a:extLst>
                  </a:tr>
                  <a:tr h="489694">
                    <a:tc rowSpan="2">
                      <a:txBody>
                        <a:bodyPr/>
                        <a:lstStyle>
                          <a:lvl1pPr marL="0" algn="l" defTabSz="685800" rtl="0" eaLnBrk="1" latinLnBrk="0" hangingPunct="1">
                            <a:defRPr sz="1350" b="1" kern="1200">
                              <a:solidFill>
                                <a:schemeClr val="lt1"/>
                              </a:solidFill>
                              <a:latin typeface="Calibri"/>
                              <a:ea typeface=""/>
                              <a:cs typeface=""/>
                            </a:defRPr>
                          </a:lvl1pPr>
                          <a:lvl2pPr marL="342900" algn="l" defTabSz="685800" rtl="0" eaLnBrk="1" latinLnBrk="0" hangingPunct="1">
                            <a:defRPr sz="1350" b="1" kern="1200">
                              <a:solidFill>
                                <a:schemeClr val="lt1"/>
                              </a:solidFill>
                              <a:latin typeface="Calibri"/>
                              <a:ea typeface=""/>
                              <a:cs typeface=""/>
                            </a:defRPr>
                          </a:lvl2pPr>
                          <a:lvl3pPr marL="685800" algn="l" defTabSz="685800" rtl="0" eaLnBrk="1" latinLnBrk="0" hangingPunct="1">
                            <a:defRPr sz="1350" b="1" kern="1200">
                              <a:solidFill>
                                <a:schemeClr val="lt1"/>
                              </a:solidFill>
                              <a:latin typeface="Calibri"/>
                              <a:ea typeface=""/>
                              <a:cs typeface=""/>
                            </a:defRPr>
                          </a:lvl3pPr>
                          <a:lvl4pPr marL="1028700" algn="l" defTabSz="685800" rtl="0" eaLnBrk="1" latinLnBrk="0" hangingPunct="1">
                            <a:defRPr sz="1350" b="1" kern="1200">
                              <a:solidFill>
                                <a:schemeClr val="lt1"/>
                              </a:solidFill>
                              <a:latin typeface="Calibri"/>
                              <a:ea typeface=""/>
                              <a:cs typeface=""/>
                            </a:defRPr>
                          </a:lvl4pPr>
                          <a:lvl5pPr marL="1371600" algn="l" defTabSz="685800" rtl="0" eaLnBrk="1" latinLnBrk="0" hangingPunct="1">
                            <a:defRPr sz="1350" b="1" kern="1200">
                              <a:solidFill>
                                <a:schemeClr val="lt1"/>
                              </a:solidFill>
                              <a:latin typeface="Calibri"/>
                              <a:ea typeface=""/>
                              <a:cs typeface=""/>
                            </a:defRPr>
                          </a:lvl5pPr>
                          <a:lvl6pPr marL="1714500" algn="l" defTabSz="685800" rtl="0" eaLnBrk="1" latinLnBrk="0" hangingPunct="1">
                            <a:defRPr sz="1350" b="1" kern="1200">
                              <a:solidFill>
                                <a:schemeClr val="lt1"/>
                              </a:solidFill>
                              <a:latin typeface="Calibri"/>
                              <a:ea typeface=""/>
                              <a:cs typeface=""/>
                            </a:defRPr>
                          </a:lvl6pPr>
                          <a:lvl7pPr marL="2057400" algn="l" defTabSz="685800" rtl="0" eaLnBrk="1" latinLnBrk="0" hangingPunct="1">
                            <a:defRPr sz="1350" b="1" kern="1200">
                              <a:solidFill>
                                <a:schemeClr val="lt1"/>
                              </a:solidFill>
                              <a:latin typeface="Calibri"/>
                              <a:ea typeface=""/>
                              <a:cs typeface=""/>
                            </a:defRPr>
                          </a:lvl7pPr>
                          <a:lvl8pPr marL="2400300" algn="l" defTabSz="685800" rtl="0" eaLnBrk="1" latinLnBrk="0" hangingPunct="1">
                            <a:defRPr sz="1350" b="1" kern="1200">
                              <a:solidFill>
                                <a:schemeClr val="lt1"/>
                              </a:solidFill>
                              <a:latin typeface="Calibri"/>
                              <a:ea typeface=""/>
                              <a:cs typeface=""/>
                            </a:defRPr>
                          </a:lvl8pPr>
                          <a:lvl9pPr marL="2743200" algn="l" defTabSz="685800" rtl="0" eaLnBrk="1" latinLnBrk="0" hangingPunct="1">
                            <a:defRPr sz="1350" b="1" kern="1200">
                              <a:solidFill>
                                <a:schemeClr val="lt1"/>
                              </a:solidFill>
                              <a:latin typeface="Calibri"/>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defRPr/>
                          </a:pPr>
                          <a:r>
                            <a:rPr lang="en-GB" sz="1800" dirty="0">
                              <a:effectLst/>
                            </a:rPr>
                            <a:t>H</a:t>
                          </a:r>
                          <a:r>
                            <a:rPr lang="en-GB" altLang="zh-CN" sz="2400" kern="1200" dirty="0">
                              <a:solidFill>
                                <a:srgbClr val="C00000"/>
                              </a:solidFill>
                              <a:effectLst/>
                              <a:latin typeface="+mn-lt"/>
                              <a:ea typeface="+mn-ea"/>
                              <a:cs typeface="+mn-cs"/>
                            </a:rPr>
                            <a:t>*</a:t>
                          </a:r>
                          <a:endParaRPr lang="zh-CN" altLang="zh-CN" sz="2400" kern="1200" dirty="0">
                            <a:solidFill>
                              <a:srgbClr val="C00000"/>
                            </a:solidFill>
                            <a:effectLst/>
                            <a:latin typeface="+mn-lt"/>
                            <a:ea typeface="+mn-ea"/>
                            <a:cs typeface="+mn-cs"/>
                          </a:endParaRPr>
                        </a:p>
                        <a:p>
                          <a:pPr algn="ctr">
                            <a:spcAft>
                              <a:spcPts val="0"/>
                            </a:spcAft>
                          </a:pP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rowSpan="2">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dirty="0">
                              <a:effectLst/>
                            </a:rPr>
                            <a:t>240</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rowSpan="2">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dirty="0">
                              <a:effectLst/>
                            </a:rPr>
                            <a:t>10</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r>
                            <a:rPr lang="en-US" altLang="zh-CN" sz="1800" dirty="0">
                              <a:solidFill>
                                <a:srgbClr val="FF0000"/>
                              </a:solidFill>
                            </a:rPr>
                            <a:t>50</a:t>
                          </a:r>
                          <a:endParaRPr lang="zh-CN" altLang="en-US" sz="1800" dirty="0">
                            <a:solidFill>
                              <a:srgbClr val="FF0000"/>
                            </a:solidFill>
                          </a:endParaRPr>
                        </a:p>
                      </a:txBody>
                      <a:tcPr marL="51435" marR="51435" marT="0" marB="0" anchor="ctr">
                        <a:lnL w="12700" cmpd="sng">
                          <a:solidFill>
                            <a:sysClr val="window" lastClr="FFFFFF"/>
                          </a:solidFill>
                        </a:lnL>
                        <a:lnR w="12700" cap="flat" cmpd="sng" algn="ctr">
                          <a:solidFill>
                            <a:sysClr val="windowText" lastClr="000000"/>
                          </a:solidFill>
                          <a:prstDash val="solid"/>
                          <a:round/>
                          <a:headEnd type="none" w="med" len="med"/>
                          <a:tailEnd type="none" w="med" len="med"/>
                        </a:lnR>
                        <a:lnT w="381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dirty="0">
                              <a:solidFill>
                                <a:srgbClr val="FF0000"/>
                              </a:solidFill>
                              <a:effectLst/>
                            </a:rPr>
                            <a:t>8.3</a:t>
                          </a:r>
                          <a:endParaRPr lang="zh-CN" sz="2400" dirty="0">
                            <a:solidFill>
                              <a:srgbClr val="FF0000"/>
                            </a:solidFill>
                            <a:effectLst/>
                            <a:latin typeface="Times New Roman" panose="02020603050405020304" pitchFamily="18" charset="0"/>
                            <a:ea typeface="MS Mincho"/>
                            <a:cs typeface="Times New Roman" panose="02020603050405020304" pitchFamily="18" charset="0"/>
                          </a:endParaRPr>
                        </a:p>
                      </a:txBody>
                      <a:tcPr marL="51435" marR="51435" marT="0" marB="0" anchor="ctr">
                        <a:lnL w="12700" cap="flat" cmpd="sng" algn="ctr">
                          <a:solidFill>
                            <a:sysClr val="windowText" lastClr="000000"/>
                          </a:solidFill>
                          <a:prstDash val="solid"/>
                          <a:round/>
                          <a:headEnd type="none" w="med" len="med"/>
                          <a:tailEnd type="none" w="med" len="med"/>
                        </a:lnL>
                        <a:lnR w="12700" cmpd="sng">
                          <a:solidFill>
                            <a:sysClr val="window" lastClr="FFFFFF"/>
                          </a:solidFill>
                        </a:lnR>
                        <a:lnT w="381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dirty="0">
                              <a:solidFill>
                                <a:srgbClr val="FF0000"/>
                              </a:solidFill>
                              <a:effectLst/>
                            </a:rPr>
                            <a:t>2.2</a:t>
                          </a:r>
                          <a:endParaRPr lang="zh-CN" sz="2400" dirty="0">
                            <a:solidFill>
                              <a:srgbClr val="FF0000"/>
                            </a:solidFill>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381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dirty="0">
                              <a:solidFill>
                                <a:srgbClr val="FF0000"/>
                              </a:solidFill>
                              <a:effectLst/>
                            </a:rPr>
                            <a:t>21.6</a:t>
                          </a:r>
                          <a:endParaRPr lang="zh-CN" sz="2400" dirty="0">
                            <a:solidFill>
                              <a:srgbClr val="FF0000"/>
                            </a:solidFill>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381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dirty="0">
                              <a:solidFill>
                                <a:srgbClr val="FF0000"/>
                              </a:solidFill>
                              <a:effectLst/>
                            </a:rPr>
                            <a:t>4.3 </a:t>
                          </a:r>
                          <a:r>
                            <a:rPr lang="en-GB" sz="1800" dirty="0">
                              <a:solidFill>
                                <a:srgbClr val="FF0000"/>
                              </a:solidFill>
                              <a:effectLst/>
                              <a:sym typeface="Symbol" panose="05050102010706020507" pitchFamily="18" charset="2"/>
                            </a:rPr>
                            <a:t></a:t>
                          </a:r>
                          <a:r>
                            <a:rPr lang="en-GB" sz="1800" dirty="0">
                              <a:solidFill>
                                <a:srgbClr val="FF0000"/>
                              </a:solidFill>
                              <a:effectLst/>
                            </a:rPr>
                            <a:t> 10</a:t>
                          </a:r>
                          <a:r>
                            <a:rPr lang="en-GB" sz="1800" baseline="30000" dirty="0">
                              <a:solidFill>
                                <a:srgbClr val="FF0000"/>
                              </a:solidFill>
                              <a:effectLst/>
                            </a:rPr>
                            <a:t>6</a:t>
                          </a:r>
                          <a:endParaRPr lang="zh-CN" sz="2400" dirty="0">
                            <a:solidFill>
                              <a:srgbClr val="FF0000"/>
                            </a:solidFill>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381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1"/>
                      </a:ext>
                    </a:extLst>
                  </a:tr>
                  <a:tr h="338449">
                    <a:tc vMerge="1">
                      <a:txBody>
                        <a:bodyPr/>
                        <a:lstStyle/>
                        <a:p>
                          <a:endParaRPr lang="zh-CN"/>
                        </a:p>
                      </a:txBody>
                      <a:tcPr/>
                    </a:tc>
                    <a:tc vMerge="1">
                      <a:txBody>
                        <a:bodyPr/>
                        <a:lstStyle/>
                        <a:p>
                          <a:endParaRPr lang="zh-CN"/>
                        </a:p>
                      </a:txBody>
                      <a:tcPr/>
                    </a:tc>
                    <a:tc vMerge="1">
                      <a:txBody>
                        <a:bodyPr/>
                        <a:lstStyle/>
                        <a:p>
                          <a:endParaRPr lang="zh-CN"/>
                        </a:p>
                      </a:txBody>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r>
                            <a:rPr lang="en-US" altLang="zh-CN" sz="1800" dirty="0">
                              <a:solidFill>
                                <a:srgbClr val="0000FF"/>
                              </a:solidFill>
                            </a:rPr>
                            <a:t>30</a:t>
                          </a:r>
                          <a:endParaRPr lang="zh-CN" altLang="en-US" sz="1800" dirty="0">
                            <a:solidFill>
                              <a:srgbClr val="0000FF"/>
                            </a:solidFill>
                          </a:endParaRPr>
                        </a:p>
                      </a:txBody>
                      <a:tcPr marL="51435" marR="51435" marT="0" marB="0" anchor="ctr">
                        <a:lnL w="12700" cmpd="sng">
                          <a:solidFill>
                            <a:sysClr val="window" lastClr="FFFFFF"/>
                          </a:solid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5</a:t>
                          </a:r>
                          <a:endParaRPr lang="zh-CN" sz="1800" kern="1200" dirty="0">
                            <a:solidFill>
                              <a:srgbClr val="0000FF"/>
                            </a:solidFill>
                            <a:effectLst/>
                            <a:latin typeface="+mn-lt"/>
                            <a:ea typeface="+mn-ea"/>
                            <a:cs typeface="+mn-cs"/>
                          </a:endParaRPr>
                        </a:p>
                      </a:txBody>
                      <a:tcPr marL="51435" marR="51435" marT="0" marB="0" anchor="ctr">
                        <a:lnL w="12700" cap="flat" cmpd="sng" algn="ctr">
                          <a:solidFill>
                            <a:sysClr val="windowText" lastClr="000000"/>
                          </a:solidFill>
                          <a:prstDash val="solid"/>
                          <a:round/>
                          <a:headEnd type="none" w="med" len="med"/>
                          <a:tailEnd type="none" w="med" len="med"/>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1.3</a:t>
                          </a:r>
                          <a:endParaRPr 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13</a:t>
                          </a:r>
                          <a:endParaRPr 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2.6 </a:t>
                          </a:r>
                          <a:r>
                            <a:rPr lang="en-GB" sz="1800" kern="1200" dirty="0">
                              <a:solidFill>
                                <a:srgbClr val="0000FF"/>
                              </a:solidFill>
                              <a:effectLst/>
                              <a:latin typeface="+mn-lt"/>
                              <a:ea typeface="+mn-ea"/>
                              <a:cs typeface="+mn-cs"/>
                              <a:sym typeface="Symbol" panose="05050102010706020507" pitchFamily="18" charset="2"/>
                            </a:rPr>
                            <a:t></a:t>
                          </a:r>
                          <a:r>
                            <a:rPr lang="en-GB" sz="1800" kern="1200" dirty="0">
                              <a:solidFill>
                                <a:srgbClr val="0000FF"/>
                              </a:solidFill>
                              <a:effectLst/>
                              <a:latin typeface="+mn-lt"/>
                              <a:ea typeface="+mn-ea"/>
                              <a:cs typeface="+mn-cs"/>
                            </a:rPr>
                            <a:t> </a:t>
                          </a:r>
                          <a:r>
                            <a:rPr lang="en-GB" altLang="zh-CN" sz="1800" dirty="0">
                              <a:solidFill>
                                <a:srgbClr val="0000FF"/>
                              </a:solidFill>
                              <a:effectLst/>
                            </a:rPr>
                            <a:t>10</a:t>
                          </a:r>
                          <a:r>
                            <a:rPr lang="en-GB" altLang="zh-CN" sz="1800" baseline="30000" dirty="0">
                              <a:solidFill>
                                <a:srgbClr val="0000FF"/>
                              </a:solidFill>
                              <a:effectLst/>
                            </a:rPr>
                            <a:t>6</a:t>
                          </a:r>
                          <a:endParaRPr 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2"/>
                      </a:ext>
                    </a:extLst>
                  </a:tr>
                  <a:tr h="301269">
                    <a:tc rowSpan="2">
                      <a:txBody>
                        <a:bodyPr/>
                        <a:lstStyle>
                          <a:lvl1pPr marL="0" algn="l" defTabSz="685800" rtl="0" eaLnBrk="1" latinLnBrk="0" hangingPunct="1">
                            <a:defRPr sz="1350" b="1" kern="1200">
                              <a:solidFill>
                                <a:schemeClr val="lt1"/>
                              </a:solidFill>
                              <a:latin typeface="Calibri"/>
                              <a:ea typeface=""/>
                              <a:cs typeface=""/>
                            </a:defRPr>
                          </a:lvl1pPr>
                          <a:lvl2pPr marL="342900" algn="l" defTabSz="685800" rtl="0" eaLnBrk="1" latinLnBrk="0" hangingPunct="1">
                            <a:defRPr sz="1350" b="1" kern="1200">
                              <a:solidFill>
                                <a:schemeClr val="lt1"/>
                              </a:solidFill>
                              <a:latin typeface="Calibri"/>
                              <a:ea typeface=""/>
                              <a:cs typeface=""/>
                            </a:defRPr>
                          </a:lvl2pPr>
                          <a:lvl3pPr marL="685800" algn="l" defTabSz="685800" rtl="0" eaLnBrk="1" latinLnBrk="0" hangingPunct="1">
                            <a:defRPr sz="1350" b="1" kern="1200">
                              <a:solidFill>
                                <a:schemeClr val="lt1"/>
                              </a:solidFill>
                              <a:latin typeface="Calibri"/>
                              <a:ea typeface=""/>
                              <a:cs typeface=""/>
                            </a:defRPr>
                          </a:lvl3pPr>
                          <a:lvl4pPr marL="1028700" algn="l" defTabSz="685800" rtl="0" eaLnBrk="1" latinLnBrk="0" hangingPunct="1">
                            <a:defRPr sz="1350" b="1" kern="1200">
                              <a:solidFill>
                                <a:schemeClr val="lt1"/>
                              </a:solidFill>
                              <a:latin typeface="Calibri"/>
                              <a:ea typeface=""/>
                              <a:cs typeface=""/>
                            </a:defRPr>
                          </a:lvl4pPr>
                          <a:lvl5pPr marL="1371600" algn="l" defTabSz="685800" rtl="0" eaLnBrk="1" latinLnBrk="0" hangingPunct="1">
                            <a:defRPr sz="1350" b="1" kern="1200">
                              <a:solidFill>
                                <a:schemeClr val="lt1"/>
                              </a:solidFill>
                              <a:latin typeface="Calibri"/>
                              <a:ea typeface=""/>
                              <a:cs typeface=""/>
                            </a:defRPr>
                          </a:lvl5pPr>
                          <a:lvl6pPr marL="1714500" algn="l" defTabSz="685800" rtl="0" eaLnBrk="1" latinLnBrk="0" hangingPunct="1">
                            <a:defRPr sz="1350" b="1" kern="1200">
                              <a:solidFill>
                                <a:schemeClr val="lt1"/>
                              </a:solidFill>
                              <a:latin typeface="Calibri"/>
                              <a:ea typeface=""/>
                              <a:cs typeface=""/>
                            </a:defRPr>
                          </a:lvl6pPr>
                          <a:lvl7pPr marL="2057400" algn="l" defTabSz="685800" rtl="0" eaLnBrk="1" latinLnBrk="0" hangingPunct="1">
                            <a:defRPr sz="1350" b="1" kern="1200">
                              <a:solidFill>
                                <a:schemeClr val="lt1"/>
                              </a:solidFill>
                              <a:latin typeface="Calibri"/>
                              <a:ea typeface=""/>
                              <a:cs typeface=""/>
                            </a:defRPr>
                          </a:lvl7pPr>
                          <a:lvl8pPr marL="2400300" algn="l" defTabSz="685800" rtl="0" eaLnBrk="1" latinLnBrk="0" hangingPunct="1">
                            <a:defRPr sz="1350" b="1" kern="1200">
                              <a:solidFill>
                                <a:schemeClr val="lt1"/>
                              </a:solidFill>
                              <a:latin typeface="Calibri"/>
                              <a:ea typeface=""/>
                              <a:cs typeface=""/>
                            </a:defRPr>
                          </a:lvl8pPr>
                          <a:lvl9pPr marL="2743200" algn="l" defTabSz="685800" rtl="0" eaLnBrk="1" latinLnBrk="0" hangingPunct="1">
                            <a:defRPr sz="1350" b="1" kern="1200">
                              <a:solidFill>
                                <a:schemeClr val="lt1"/>
                              </a:solidFill>
                              <a:latin typeface="Calibri"/>
                              <a:ea typeface=""/>
                              <a:cs typeface=""/>
                            </a:defRPr>
                          </a:lvl9pPr>
                        </a:lstStyle>
                        <a:p>
                          <a:pPr algn="ctr">
                            <a:spcAft>
                              <a:spcPts val="0"/>
                            </a:spcAft>
                          </a:pPr>
                          <a:r>
                            <a:rPr lang="en-GB" sz="1800" dirty="0">
                              <a:effectLst/>
                            </a:rPr>
                            <a:t>Z</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rowSpan="2">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a:effectLst/>
                            </a:rPr>
                            <a:t>91</a:t>
                          </a:r>
                          <a:endParaRPr lang="zh-CN" sz="240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rowSpan="2">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dirty="0">
                              <a:effectLst/>
                            </a:rPr>
                            <a:t>2</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r>
                            <a:rPr lang="en-US" altLang="zh-CN" sz="1800" dirty="0">
                              <a:solidFill>
                                <a:srgbClr val="C00000"/>
                              </a:solidFill>
                            </a:rPr>
                            <a:t>50</a:t>
                          </a:r>
                          <a:endParaRPr lang="zh-CN" altLang="en-US" sz="1800" dirty="0">
                            <a:solidFill>
                              <a:srgbClr val="C00000"/>
                            </a:solidFill>
                          </a:endParaRPr>
                        </a:p>
                      </a:txBody>
                      <a:tcPr marL="51435" marR="51435" marT="0" marB="0" anchor="ctr">
                        <a:lnL w="12700" cmpd="sng">
                          <a:solidFill>
                            <a:sysClr val="window" lastClr="FFFFFF"/>
                          </a:solidFill>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192**</a:t>
                          </a:r>
                          <a:endParaRPr lang="zh-CN" sz="1800" kern="1200" dirty="0">
                            <a:solidFill>
                              <a:srgbClr val="C00000"/>
                            </a:solidFill>
                            <a:effectLst/>
                            <a:latin typeface="+mn-lt"/>
                            <a:ea typeface="+mn-ea"/>
                            <a:cs typeface="+mn-cs"/>
                          </a:endParaRPr>
                        </a:p>
                      </a:txBody>
                      <a:tcPr marL="51435" marR="51435" marT="0" marB="0" anchor="ctr">
                        <a:lnL w="12700" cap="flat" cmpd="sng" algn="ctr">
                          <a:solidFill>
                            <a:sysClr val="windowText" lastClr="000000"/>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50</a:t>
                          </a:r>
                          <a:endParaRPr lang="zh-CN" sz="1800" kern="1200" dirty="0">
                            <a:solidFill>
                              <a:srgbClr val="C00000"/>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100</a:t>
                          </a:r>
                          <a:endParaRPr lang="zh-CN" sz="1800" kern="1200" dirty="0">
                            <a:solidFill>
                              <a:srgbClr val="C00000"/>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4.1 </a:t>
                          </a:r>
                          <a:r>
                            <a:rPr lang="en-GB" sz="1800" kern="1200" dirty="0">
                              <a:solidFill>
                                <a:srgbClr val="C00000"/>
                              </a:solidFill>
                              <a:effectLst/>
                              <a:latin typeface="+mn-lt"/>
                              <a:ea typeface="+mn-ea"/>
                              <a:cs typeface="+mn-cs"/>
                              <a:sym typeface="Symbol" panose="05050102010706020507" pitchFamily="18" charset="2"/>
                            </a:rPr>
                            <a:t></a:t>
                          </a:r>
                          <a:r>
                            <a:rPr lang="en-GB" sz="1800" kern="1200" dirty="0">
                              <a:solidFill>
                                <a:srgbClr val="C00000"/>
                              </a:solidFill>
                              <a:effectLst/>
                              <a:latin typeface="+mn-lt"/>
                              <a:ea typeface="+mn-ea"/>
                              <a:cs typeface="+mn-cs"/>
                            </a:rPr>
                            <a:t> </a:t>
                          </a:r>
                          <a:r>
                            <a:rPr lang="en-GB" altLang="zh-CN" sz="1800" dirty="0">
                              <a:solidFill>
                                <a:srgbClr val="C00000"/>
                              </a:solidFill>
                              <a:effectLst/>
                            </a:rPr>
                            <a:t>10</a:t>
                          </a:r>
                          <a:r>
                            <a:rPr lang="en-GB" altLang="zh-CN" sz="1800" baseline="30000" dirty="0">
                              <a:solidFill>
                                <a:srgbClr val="C00000"/>
                              </a:solidFill>
                              <a:effectLst/>
                            </a:rPr>
                            <a:t>12</a:t>
                          </a:r>
                          <a:endParaRPr lang="zh-CN" sz="1800" kern="1200" dirty="0">
                            <a:solidFill>
                              <a:srgbClr val="C00000"/>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3"/>
                      </a:ext>
                    </a:extLst>
                  </a:tr>
                  <a:tr h="404666">
                    <a:tc vMerge="1">
                      <a:txBody>
                        <a:bodyPr/>
                        <a:lstStyle/>
                        <a:p>
                          <a:endParaRPr lang="zh-CN"/>
                        </a:p>
                      </a:txBody>
                      <a:tcPr/>
                    </a:tc>
                    <a:tc vMerge="1">
                      <a:txBody>
                        <a:bodyPr/>
                        <a:lstStyle/>
                        <a:p>
                          <a:endParaRPr lang="zh-CN"/>
                        </a:p>
                      </a:txBody>
                      <a:tcPr/>
                    </a:tc>
                    <a:tc vMerge="1">
                      <a:txBody>
                        <a:bodyPr/>
                        <a:lstStyle/>
                        <a:p>
                          <a:endParaRPr lang="zh-CN"/>
                        </a:p>
                      </a:txBody>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r>
                            <a:rPr lang="en-US" altLang="zh-CN" sz="1800" dirty="0">
                              <a:solidFill>
                                <a:srgbClr val="0000FF"/>
                              </a:solidFill>
                            </a:rPr>
                            <a:t>30</a:t>
                          </a:r>
                          <a:endParaRPr lang="zh-CN" altLang="en-US" sz="1800" dirty="0">
                            <a:solidFill>
                              <a:srgbClr val="0000FF"/>
                            </a:solidFill>
                          </a:endParaRPr>
                        </a:p>
                      </a:txBody>
                      <a:tcPr marL="51435" marR="51435" marT="0" marB="0" anchor="ctr">
                        <a:lnL w="12700" cmpd="sng">
                          <a:solidFill>
                            <a:sysClr val="window" lastClr="FFFFFF"/>
                          </a:solid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115**</a:t>
                          </a:r>
                          <a:endParaRPr lang="zh-CN" sz="1800" kern="1200" dirty="0">
                            <a:solidFill>
                              <a:srgbClr val="0000FF"/>
                            </a:solidFill>
                            <a:effectLst/>
                            <a:latin typeface="+mn-lt"/>
                            <a:ea typeface="+mn-ea"/>
                            <a:cs typeface="+mn-cs"/>
                          </a:endParaRPr>
                        </a:p>
                      </a:txBody>
                      <a:tcPr marL="51435" marR="51435" marT="0" marB="0" anchor="ctr">
                        <a:lnL w="12700" cap="flat" cmpd="sng" algn="ctr">
                          <a:solidFill>
                            <a:sysClr val="windowText" lastClr="000000"/>
                          </a:solidFill>
                          <a:prstDash val="solid"/>
                          <a:round/>
                          <a:headEnd type="none" w="med" len="med"/>
                          <a:tailEnd type="none" w="med" len="med"/>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30</a:t>
                          </a:r>
                          <a:endParaRPr 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60</a:t>
                          </a:r>
                          <a:endParaRPr 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2.5 </a:t>
                          </a:r>
                          <a:r>
                            <a:rPr lang="en-GB" sz="1800" kern="1200" dirty="0">
                              <a:solidFill>
                                <a:srgbClr val="0000FF"/>
                              </a:solidFill>
                              <a:effectLst/>
                              <a:latin typeface="+mn-lt"/>
                              <a:ea typeface="+mn-ea"/>
                              <a:cs typeface="+mn-cs"/>
                              <a:sym typeface="Symbol" panose="05050102010706020507" pitchFamily="18" charset="2"/>
                            </a:rPr>
                            <a:t></a:t>
                          </a:r>
                          <a:r>
                            <a:rPr lang="en-GB" sz="1800" kern="1200" dirty="0">
                              <a:solidFill>
                                <a:srgbClr val="0000FF"/>
                              </a:solidFill>
                              <a:effectLst/>
                              <a:latin typeface="+mn-lt"/>
                              <a:ea typeface="+mn-ea"/>
                              <a:cs typeface="+mn-cs"/>
                            </a:rPr>
                            <a:t> </a:t>
                          </a:r>
                          <a:r>
                            <a:rPr lang="en-GB" altLang="zh-CN" sz="1800" dirty="0">
                              <a:solidFill>
                                <a:srgbClr val="0000FF"/>
                              </a:solidFill>
                              <a:effectLst/>
                            </a:rPr>
                            <a:t>10</a:t>
                          </a:r>
                          <a:r>
                            <a:rPr lang="en-GB" altLang="zh-CN" sz="1800" baseline="30000" dirty="0">
                              <a:solidFill>
                                <a:srgbClr val="0000FF"/>
                              </a:solidFill>
                              <a:effectLst/>
                            </a:rPr>
                            <a:t>12</a:t>
                          </a:r>
                          <a:endParaRPr 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4"/>
                      </a:ext>
                    </a:extLst>
                  </a:tr>
                  <a:tr h="301269">
                    <a:tc rowSpan="2">
                      <a:txBody>
                        <a:bodyPr/>
                        <a:lstStyle>
                          <a:lvl1pPr marL="0" algn="l" defTabSz="685800" rtl="0" eaLnBrk="1" latinLnBrk="0" hangingPunct="1">
                            <a:defRPr sz="1350" b="1" kern="1200">
                              <a:solidFill>
                                <a:schemeClr val="lt1"/>
                              </a:solidFill>
                              <a:latin typeface="Calibri"/>
                              <a:ea typeface=""/>
                              <a:cs typeface=""/>
                            </a:defRPr>
                          </a:lvl1pPr>
                          <a:lvl2pPr marL="342900" algn="l" defTabSz="685800" rtl="0" eaLnBrk="1" latinLnBrk="0" hangingPunct="1">
                            <a:defRPr sz="1350" b="1" kern="1200">
                              <a:solidFill>
                                <a:schemeClr val="lt1"/>
                              </a:solidFill>
                              <a:latin typeface="Calibri"/>
                              <a:ea typeface=""/>
                              <a:cs typeface=""/>
                            </a:defRPr>
                          </a:lvl2pPr>
                          <a:lvl3pPr marL="685800" algn="l" defTabSz="685800" rtl="0" eaLnBrk="1" latinLnBrk="0" hangingPunct="1">
                            <a:defRPr sz="1350" b="1" kern="1200">
                              <a:solidFill>
                                <a:schemeClr val="lt1"/>
                              </a:solidFill>
                              <a:latin typeface="Calibri"/>
                              <a:ea typeface=""/>
                              <a:cs typeface=""/>
                            </a:defRPr>
                          </a:lvl3pPr>
                          <a:lvl4pPr marL="1028700" algn="l" defTabSz="685800" rtl="0" eaLnBrk="1" latinLnBrk="0" hangingPunct="1">
                            <a:defRPr sz="1350" b="1" kern="1200">
                              <a:solidFill>
                                <a:schemeClr val="lt1"/>
                              </a:solidFill>
                              <a:latin typeface="Calibri"/>
                              <a:ea typeface=""/>
                              <a:cs typeface=""/>
                            </a:defRPr>
                          </a:lvl4pPr>
                          <a:lvl5pPr marL="1371600" algn="l" defTabSz="685800" rtl="0" eaLnBrk="1" latinLnBrk="0" hangingPunct="1">
                            <a:defRPr sz="1350" b="1" kern="1200">
                              <a:solidFill>
                                <a:schemeClr val="lt1"/>
                              </a:solidFill>
                              <a:latin typeface="Calibri"/>
                              <a:ea typeface=""/>
                              <a:cs typeface=""/>
                            </a:defRPr>
                          </a:lvl5pPr>
                          <a:lvl6pPr marL="1714500" algn="l" defTabSz="685800" rtl="0" eaLnBrk="1" latinLnBrk="0" hangingPunct="1">
                            <a:defRPr sz="1350" b="1" kern="1200">
                              <a:solidFill>
                                <a:schemeClr val="lt1"/>
                              </a:solidFill>
                              <a:latin typeface="Calibri"/>
                              <a:ea typeface=""/>
                              <a:cs typeface=""/>
                            </a:defRPr>
                          </a:lvl6pPr>
                          <a:lvl7pPr marL="2057400" algn="l" defTabSz="685800" rtl="0" eaLnBrk="1" latinLnBrk="0" hangingPunct="1">
                            <a:defRPr sz="1350" b="1" kern="1200">
                              <a:solidFill>
                                <a:schemeClr val="lt1"/>
                              </a:solidFill>
                              <a:latin typeface="Calibri"/>
                              <a:ea typeface=""/>
                              <a:cs typeface=""/>
                            </a:defRPr>
                          </a:lvl7pPr>
                          <a:lvl8pPr marL="2400300" algn="l" defTabSz="685800" rtl="0" eaLnBrk="1" latinLnBrk="0" hangingPunct="1">
                            <a:defRPr sz="1350" b="1" kern="1200">
                              <a:solidFill>
                                <a:schemeClr val="lt1"/>
                              </a:solidFill>
                              <a:latin typeface="Calibri"/>
                              <a:ea typeface=""/>
                              <a:cs typeface=""/>
                            </a:defRPr>
                          </a:lvl8pPr>
                          <a:lvl9pPr marL="2743200" algn="l" defTabSz="685800" rtl="0" eaLnBrk="1" latinLnBrk="0" hangingPunct="1">
                            <a:defRPr sz="1350" b="1" kern="1200">
                              <a:solidFill>
                                <a:schemeClr val="lt1"/>
                              </a:solidFill>
                              <a:latin typeface="Calibri"/>
                              <a:ea typeface=""/>
                              <a:cs typeface=""/>
                            </a:defRPr>
                          </a:lvl9pPr>
                        </a:lstStyle>
                        <a:p>
                          <a:pPr algn="ctr">
                            <a:spcAft>
                              <a:spcPts val="0"/>
                            </a:spcAft>
                          </a:pPr>
                          <a:r>
                            <a:rPr lang="en-GB" sz="1800" dirty="0">
                              <a:effectLst/>
                            </a:rPr>
                            <a:t>W</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rowSpan="2">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a:effectLst/>
                            </a:rPr>
                            <a:t>160</a:t>
                          </a:r>
                          <a:endParaRPr lang="zh-CN" sz="240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rowSpan="2">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dirty="0">
                              <a:effectLst/>
                            </a:rPr>
                            <a:t>1</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r>
                            <a:rPr lang="en-US" altLang="zh-CN" sz="1800" dirty="0">
                              <a:solidFill>
                                <a:srgbClr val="C00000"/>
                              </a:solidFill>
                            </a:rPr>
                            <a:t>50</a:t>
                          </a:r>
                          <a:endParaRPr lang="zh-CN" altLang="en-US" sz="1800" dirty="0">
                            <a:solidFill>
                              <a:srgbClr val="C00000"/>
                            </a:solidFill>
                          </a:endParaRPr>
                        </a:p>
                      </a:txBody>
                      <a:tcPr marL="51435" marR="51435" marT="0" marB="0" anchor="ctr">
                        <a:lnL w="12700" cmpd="sng">
                          <a:solidFill>
                            <a:sysClr val="window" lastClr="FFFFFF"/>
                          </a:solidFill>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26.7</a:t>
                          </a:r>
                          <a:endParaRPr lang="zh-CN" sz="1800" kern="1200" dirty="0">
                            <a:solidFill>
                              <a:srgbClr val="C00000"/>
                            </a:solidFill>
                            <a:effectLst/>
                            <a:latin typeface="+mn-lt"/>
                            <a:ea typeface="+mn-ea"/>
                            <a:cs typeface="+mn-cs"/>
                          </a:endParaRPr>
                        </a:p>
                      </a:txBody>
                      <a:tcPr marL="51435" marR="51435" marT="0" marB="0" anchor="ctr">
                        <a:lnL w="12700" cap="flat" cmpd="sng" algn="ctr">
                          <a:solidFill>
                            <a:sysClr val="windowText" lastClr="000000"/>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6.9</a:t>
                          </a:r>
                          <a:endParaRPr lang="zh-CN" sz="1800" kern="1200" dirty="0">
                            <a:solidFill>
                              <a:srgbClr val="C00000"/>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6.9</a:t>
                          </a:r>
                          <a:endParaRPr lang="zh-CN" sz="1800" kern="1200" dirty="0">
                            <a:solidFill>
                              <a:srgbClr val="C00000"/>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2.1 </a:t>
                          </a:r>
                          <a:r>
                            <a:rPr lang="en-GB" sz="1800" kern="1200" dirty="0">
                              <a:solidFill>
                                <a:srgbClr val="C00000"/>
                              </a:solidFill>
                              <a:effectLst/>
                              <a:latin typeface="+mn-lt"/>
                              <a:ea typeface="+mn-ea"/>
                              <a:cs typeface="+mn-cs"/>
                              <a:sym typeface="Symbol" panose="05050102010706020507" pitchFamily="18" charset="2"/>
                            </a:rPr>
                            <a:t></a:t>
                          </a:r>
                          <a:r>
                            <a:rPr lang="en-GB" sz="1800" kern="1200" dirty="0">
                              <a:solidFill>
                                <a:srgbClr val="C00000"/>
                              </a:solidFill>
                              <a:effectLst/>
                              <a:latin typeface="+mn-lt"/>
                              <a:ea typeface="+mn-ea"/>
                              <a:cs typeface="+mn-cs"/>
                            </a:rPr>
                            <a:t> </a:t>
                          </a:r>
                          <a:r>
                            <a:rPr lang="en-GB" altLang="zh-CN" sz="1800" dirty="0">
                              <a:solidFill>
                                <a:srgbClr val="C00000"/>
                              </a:solidFill>
                              <a:effectLst/>
                            </a:rPr>
                            <a:t>10</a:t>
                          </a:r>
                          <a:r>
                            <a:rPr lang="en-GB" altLang="zh-CN" sz="1800" baseline="30000" dirty="0">
                              <a:solidFill>
                                <a:srgbClr val="C00000"/>
                              </a:solidFill>
                              <a:effectLst/>
                            </a:rPr>
                            <a:t>8</a:t>
                          </a:r>
                          <a:endParaRPr lang="zh-CN" altLang="zh-CN" sz="1800" kern="1200" dirty="0">
                            <a:solidFill>
                              <a:srgbClr val="C00000"/>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5"/>
                      </a:ext>
                    </a:extLst>
                  </a:tr>
                  <a:tr h="404666">
                    <a:tc vMerge="1">
                      <a:txBody>
                        <a:bodyPr/>
                        <a:lstStyle/>
                        <a:p>
                          <a:endParaRPr lang="zh-CN"/>
                        </a:p>
                      </a:txBody>
                      <a:tcPr/>
                    </a:tc>
                    <a:tc vMerge="1">
                      <a:txBody>
                        <a:bodyPr/>
                        <a:lstStyle/>
                        <a:p>
                          <a:endParaRPr lang="zh-CN"/>
                        </a:p>
                      </a:txBody>
                      <a:tcPr/>
                    </a:tc>
                    <a:tc vMerge="1">
                      <a:txBody>
                        <a:bodyPr/>
                        <a:lstStyle/>
                        <a:p>
                          <a:endParaRPr lang="zh-CN"/>
                        </a:p>
                      </a:txBody>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r>
                            <a:rPr lang="en-US" altLang="zh-CN" sz="1800" dirty="0">
                              <a:solidFill>
                                <a:srgbClr val="0000FF"/>
                              </a:solidFill>
                            </a:rPr>
                            <a:t>30</a:t>
                          </a:r>
                          <a:endParaRPr lang="zh-CN" altLang="en-US" sz="1800" dirty="0">
                            <a:solidFill>
                              <a:srgbClr val="0000FF"/>
                            </a:solidFill>
                          </a:endParaRPr>
                        </a:p>
                      </a:txBody>
                      <a:tcPr marL="51435" marR="51435" marT="0" marB="0" anchor="ctr">
                        <a:lnL w="12700" cmpd="sng">
                          <a:solidFill>
                            <a:sysClr val="window" lastClr="FFFFFF"/>
                          </a:solid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16</a:t>
                          </a:r>
                          <a:endParaRPr lang="zh-CN" sz="1800" kern="1200" dirty="0">
                            <a:solidFill>
                              <a:srgbClr val="0000FF"/>
                            </a:solidFill>
                            <a:effectLst/>
                            <a:latin typeface="+mn-lt"/>
                            <a:ea typeface="+mn-ea"/>
                            <a:cs typeface="+mn-cs"/>
                          </a:endParaRPr>
                        </a:p>
                      </a:txBody>
                      <a:tcPr marL="51435" marR="51435" marT="0" marB="0" anchor="ctr">
                        <a:lnL w="12700" cap="flat" cmpd="sng" algn="ctr">
                          <a:solidFill>
                            <a:sysClr val="windowText" lastClr="000000"/>
                          </a:solidFill>
                          <a:prstDash val="solid"/>
                          <a:round/>
                          <a:headEnd type="none" w="med" len="med"/>
                          <a:tailEnd type="none" w="med" len="med"/>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4.2</a:t>
                          </a:r>
                          <a:endParaRPr 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4.2</a:t>
                          </a:r>
                          <a:endParaRPr 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1.3 </a:t>
                          </a:r>
                          <a:r>
                            <a:rPr lang="en-GB" sz="1800" kern="1200" dirty="0">
                              <a:solidFill>
                                <a:srgbClr val="0000FF"/>
                              </a:solidFill>
                              <a:effectLst/>
                              <a:latin typeface="+mn-lt"/>
                              <a:ea typeface="+mn-ea"/>
                              <a:cs typeface="+mn-cs"/>
                              <a:sym typeface="Symbol" panose="05050102010706020507" pitchFamily="18" charset="2"/>
                            </a:rPr>
                            <a:t></a:t>
                          </a:r>
                          <a:r>
                            <a:rPr lang="en-GB" sz="1800" kern="1200" dirty="0">
                              <a:solidFill>
                                <a:srgbClr val="0000FF"/>
                              </a:solidFill>
                              <a:effectLst/>
                              <a:latin typeface="+mn-lt"/>
                              <a:ea typeface="+mn-ea"/>
                              <a:cs typeface="+mn-cs"/>
                            </a:rPr>
                            <a:t> </a:t>
                          </a:r>
                          <a:r>
                            <a:rPr lang="en-GB" altLang="zh-CN" sz="1800" dirty="0">
                              <a:solidFill>
                                <a:srgbClr val="0000FF"/>
                              </a:solidFill>
                              <a:effectLst/>
                            </a:rPr>
                            <a:t>10</a:t>
                          </a:r>
                          <a:r>
                            <a:rPr lang="en-GB" altLang="zh-CN" sz="1800" baseline="30000" dirty="0">
                              <a:solidFill>
                                <a:srgbClr val="0000FF"/>
                              </a:solidFill>
                              <a:effectLst/>
                            </a:rPr>
                            <a:t>8</a:t>
                          </a:r>
                          <a:endParaRPr 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6"/>
                      </a:ext>
                    </a:extLst>
                  </a:tr>
                  <a:tr h="426169">
                    <a:tc rowSpan="2">
                      <a:txBody>
                        <a:bodyPr/>
                        <a:lstStyle>
                          <a:lvl1pPr marL="0" algn="l" defTabSz="685800" rtl="0" eaLnBrk="1" latinLnBrk="0" hangingPunct="1">
                            <a:defRPr sz="1350" b="1" kern="1200">
                              <a:solidFill>
                                <a:schemeClr val="lt1"/>
                              </a:solidFill>
                              <a:latin typeface="Calibri"/>
                              <a:ea typeface=""/>
                              <a:cs typeface=""/>
                            </a:defRPr>
                          </a:lvl1pPr>
                          <a:lvl2pPr marL="342900" algn="l" defTabSz="685800" rtl="0" eaLnBrk="1" latinLnBrk="0" hangingPunct="1">
                            <a:defRPr sz="1350" b="1" kern="1200">
                              <a:solidFill>
                                <a:schemeClr val="lt1"/>
                              </a:solidFill>
                              <a:latin typeface="Calibri"/>
                              <a:ea typeface=""/>
                              <a:cs typeface=""/>
                            </a:defRPr>
                          </a:lvl2pPr>
                          <a:lvl3pPr marL="685800" algn="l" defTabSz="685800" rtl="0" eaLnBrk="1" latinLnBrk="0" hangingPunct="1">
                            <a:defRPr sz="1350" b="1" kern="1200">
                              <a:solidFill>
                                <a:schemeClr val="lt1"/>
                              </a:solidFill>
                              <a:latin typeface="Calibri"/>
                              <a:ea typeface=""/>
                              <a:cs typeface=""/>
                            </a:defRPr>
                          </a:lvl3pPr>
                          <a:lvl4pPr marL="1028700" algn="l" defTabSz="685800" rtl="0" eaLnBrk="1" latinLnBrk="0" hangingPunct="1">
                            <a:defRPr sz="1350" b="1" kern="1200">
                              <a:solidFill>
                                <a:schemeClr val="lt1"/>
                              </a:solidFill>
                              <a:latin typeface="Calibri"/>
                              <a:ea typeface=""/>
                              <a:cs typeface=""/>
                            </a:defRPr>
                          </a:lvl4pPr>
                          <a:lvl5pPr marL="1371600" algn="l" defTabSz="685800" rtl="0" eaLnBrk="1" latinLnBrk="0" hangingPunct="1">
                            <a:defRPr sz="1350" b="1" kern="1200">
                              <a:solidFill>
                                <a:schemeClr val="lt1"/>
                              </a:solidFill>
                              <a:latin typeface="Calibri"/>
                              <a:ea typeface=""/>
                              <a:cs typeface=""/>
                            </a:defRPr>
                          </a:lvl5pPr>
                          <a:lvl6pPr marL="1714500" algn="l" defTabSz="685800" rtl="0" eaLnBrk="1" latinLnBrk="0" hangingPunct="1">
                            <a:defRPr sz="1350" b="1" kern="1200">
                              <a:solidFill>
                                <a:schemeClr val="lt1"/>
                              </a:solidFill>
                              <a:latin typeface="Calibri"/>
                              <a:ea typeface=""/>
                              <a:cs typeface=""/>
                            </a:defRPr>
                          </a:lvl6pPr>
                          <a:lvl7pPr marL="2057400" algn="l" defTabSz="685800" rtl="0" eaLnBrk="1" latinLnBrk="0" hangingPunct="1">
                            <a:defRPr sz="1350" b="1" kern="1200">
                              <a:solidFill>
                                <a:schemeClr val="lt1"/>
                              </a:solidFill>
                              <a:latin typeface="Calibri"/>
                              <a:ea typeface=""/>
                              <a:cs typeface=""/>
                            </a:defRPr>
                          </a:lvl7pPr>
                          <a:lvl8pPr marL="2400300" algn="l" defTabSz="685800" rtl="0" eaLnBrk="1" latinLnBrk="0" hangingPunct="1">
                            <a:defRPr sz="1350" b="1" kern="1200">
                              <a:solidFill>
                                <a:schemeClr val="lt1"/>
                              </a:solidFill>
                              <a:latin typeface="Calibri"/>
                              <a:ea typeface=""/>
                              <a:cs typeface=""/>
                            </a:defRPr>
                          </a:lvl8pPr>
                          <a:lvl9pPr marL="2743200" algn="l" defTabSz="685800" rtl="0" eaLnBrk="1" latinLnBrk="0" hangingPunct="1">
                            <a:defRPr sz="1350" b="1" kern="1200">
                              <a:solidFill>
                                <a:schemeClr val="lt1"/>
                              </a:solidFill>
                              <a:latin typeface="Calibri"/>
                              <a:ea typeface=""/>
                              <a:cs typeface=""/>
                            </a:defRPr>
                          </a:lvl9pPr>
                        </a:lstStyle>
                        <a:p>
                          <a:pPr>
                            <a:spcAft>
                              <a:spcPts val="0"/>
                            </a:spcAft>
                          </a:pPr>
                          <a14:m>
                            <m:oMathPara xmlns:m="http://schemas.openxmlformats.org/officeDocument/2006/math">
                              <m:oMathParaPr>
                                <m:jc m:val="centerGroup"/>
                              </m:oMathParaPr>
                              <m:oMath xmlns:m="http://schemas.openxmlformats.org/officeDocument/2006/math">
                                <m:r>
                                  <a:rPr lang="en-GB" sz="2400" smtClean="0">
                                    <a:effectLst/>
                                    <a:latin typeface="Cambria Math" panose="02040503050406030204" pitchFamily="18" charset="0"/>
                                  </a:rPr>
                                  <m:t>𝑡</m:t>
                                </m:r>
                                <m:acc>
                                  <m:accPr>
                                    <m:chr m:val="̅"/>
                                    <m:ctrlPr>
                                      <a:rPr lang="zh-CN" sz="2400" i="1">
                                        <a:effectLst/>
                                        <a:latin typeface="Cambria Math" panose="02040503050406030204" pitchFamily="18" charset="0"/>
                                      </a:rPr>
                                    </m:ctrlPr>
                                  </m:accPr>
                                  <m:e>
                                    <m:r>
                                      <a:rPr lang="en-GB" sz="2400">
                                        <a:effectLst/>
                                        <a:latin typeface="Cambria Math" panose="02040503050406030204" pitchFamily="18" charset="0"/>
                                      </a:rPr>
                                      <m:t>𝑡</m:t>
                                    </m:r>
                                  </m:e>
                                </m:acc>
                              </m:oMath>
                            </m:oMathPara>
                          </a14:m>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rowSpan="2">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a:effectLst/>
                            </a:rPr>
                            <a:t>360</a:t>
                          </a:r>
                          <a:endParaRPr lang="zh-CN" sz="240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rowSpan="2">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dirty="0">
                              <a:effectLst/>
                            </a:rPr>
                            <a:t>5</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r>
                            <a:rPr lang="en-US" altLang="zh-CN" sz="1800" dirty="0">
                              <a:solidFill>
                                <a:srgbClr val="C00000"/>
                              </a:solidFill>
                            </a:rPr>
                            <a:t>50</a:t>
                          </a:r>
                          <a:endParaRPr lang="zh-CN" altLang="en-US" sz="1800" dirty="0">
                            <a:solidFill>
                              <a:srgbClr val="C00000"/>
                            </a:solidFill>
                          </a:endParaRPr>
                        </a:p>
                      </a:txBody>
                      <a:tcPr marL="51435" marR="51435" marT="0" marB="0" anchor="ctr">
                        <a:lnL w="12700" cmpd="sng">
                          <a:solidFill>
                            <a:sysClr val="window" lastClr="FFFFFF"/>
                          </a:solidFill>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0.8</a:t>
                          </a:r>
                          <a:endParaRPr lang="zh-CN" sz="1800" kern="1200" dirty="0">
                            <a:solidFill>
                              <a:srgbClr val="C00000"/>
                            </a:solidFill>
                            <a:effectLst/>
                            <a:latin typeface="+mn-lt"/>
                            <a:ea typeface="+mn-ea"/>
                            <a:cs typeface="+mn-cs"/>
                          </a:endParaRPr>
                        </a:p>
                      </a:txBody>
                      <a:tcPr marL="51435" marR="51435" marT="0" marB="0" anchor="ctr">
                        <a:lnL w="12700" cap="flat" cmpd="sng" algn="ctr">
                          <a:solidFill>
                            <a:sysClr val="windowText" lastClr="000000"/>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0.2</a:t>
                          </a:r>
                          <a:endParaRPr lang="zh-CN" sz="1800" kern="1200" dirty="0">
                            <a:solidFill>
                              <a:srgbClr val="C00000"/>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1.0</a:t>
                          </a:r>
                          <a:endParaRPr lang="zh-CN" sz="1800" kern="1200" dirty="0">
                            <a:solidFill>
                              <a:srgbClr val="C00000"/>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0.6 </a:t>
                          </a:r>
                          <a:r>
                            <a:rPr lang="en-GB" sz="1800" kern="1200" dirty="0">
                              <a:solidFill>
                                <a:srgbClr val="C00000"/>
                              </a:solidFill>
                              <a:effectLst/>
                              <a:latin typeface="+mn-lt"/>
                              <a:ea typeface="+mn-ea"/>
                              <a:cs typeface="+mn-cs"/>
                              <a:sym typeface="Symbol" panose="05050102010706020507" pitchFamily="18" charset="2"/>
                            </a:rPr>
                            <a:t></a:t>
                          </a:r>
                          <a:r>
                            <a:rPr lang="en-GB" sz="1800" kern="1200" dirty="0">
                              <a:solidFill>
                                <a:srgbClr val="C00000"/>
                              </a:solidFill>
                              <a:effectLst/>
                              <a:latin typeface="+mn-lt"/>
                              <a:ea typeface="+mn-ea"/>
                              <a:cs typeface="+mn-cs"/>
                            </a:rPr>
                            <a:t> </a:t>
                          </a:r>
                          <a:r>
                            <a:rPr lang="en-GB" altLang="zh-CN" sz="1800" dirty="0">
                              <a:solidFill>
                                <a:srgbClr val="C00000"/>
                              </a:solidFill>
                              <a:effectLst/>
                            </a:rPr>
                            <a:t>10</a:t>
                          </a:r>
                          <a:r>
                            <a:rPr lang="en-GB" altLang="zh-CN" sz="1800" baseline="30000" dirty="0">
                              <a:solidFill>
                                <a:srgbClr val="C00000"/>
                              </a:solidFill>
                              <a:effectLst/>
                            </a:rPr>
                            <a:t>6</a:t>
                          </a:r>
                          <a:endParaRPr lang="zh-CN" altLang="zh-CN" sz="1800" kern="1200" dirty="0">
                            <a:solidFill>
                              <a:srgbClr val="C00000"/>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7"/>
                      </a:ext>
                    </a:extLst>
                  </a:tr>
                  <a:tr h="282374">
                    <a:tc vMerge="1">
                      <a:txBody>
                        <a:bodyPr/>
                        <a:lstStyle/>
                        <a:p>
                          <a:endParaRPr lang="zh-CN"/>
                        </a:p>
                      </a:txBody>
                      <a:tcPr/>
                    </a:tc>
                    <a:tc vMerge="1">
                      <a:txBody>
                        <a:bodyPr/>
                        <a:lstStyle/>
                        <a:p>
                          <a:endParaRPr lang="zh-CN"/>
                        </a:p>
                      </a:txBody>
                      <a:tcPr/>
                    </a:tc>
                    <a:tc vMerge="1">
                      <a:txBody>
                        <a:bodyPr/>
                        <a:lstStyle/>
                        <a:p>
                          <a:endParaRPr lang="zh-CN"/>
                        </a:p>
                      </a:txBody>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r>
                            <a:rPr lang="en-US" altLang="zh-CN" sz="1800" dirty="0">
                              <a:solidFill>
                                <a:srgbClr val="0000FF"/>
                              </a:solidFill>
                            </a:rPr>
                            <a:t>30</a:t>
                          </a:r>
                          <a:endParaRPr lang="zh-CN" altLang="en-US" sz="1800" dirty="0">
                            <a:solidFill>
                              <a:srgbClr val="0000FF"/>
                            </a:solidFill>
                          </a:endParaRPr>
                        </a:p>
                      </a:txBody>
                      <a:tcPr marL="51435" marR="51435" marT="0" marB="0" anchor="ctr">
                        <a:lnL w="12700" cmpd="sng">
                          <a:solidFill>
                            <a:sysClr val="window" lastClr="FFFFFF"/>
                          </a:solid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0.5</a:t>
                          </a:r>
                          <a:endParaRPr lang="zh-CN" sz="1800" kern="1200" dirty="0">
                            <a:solidFill>
                              <a:srgbClr val="0000FF"/>
                            </a:solidFill>
                            <a:effectLst/>
                            <a:latin typeface="+mn-lt"/>
                            <a:ea typeface="+mn-ea"/>
                            <a:cs typeface="+mn-cs"/>
                          </a:endParaRPr>
                        </a:p>
                      </a:txBody>
                      <a:tcPr marL="51435" marR="51435" marT="0" marB="0" anchor="ctr">
                        <a:lnL w="12700" cap="flat" cmpd="sng" algn="ctr">
                          <a:solidFill>
                            <a:sysClr val="windowText" lastClr="000000"/>
                          </a:solidFill>
                          <a:prstDash val="solid"/>
                          <a:round/>
                          <a:headEnd type="none" w="med" len="med"/>
                          <a:tailEnd type="none" w="med" len="med"/>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0.13</a:t>
                          </a:r>
                          <a:endParaRPr 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0.65</a:t>
                          </a:r>
                          <a:endParaRPr 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0.4 </a:t>
                          </a:r>
                          <a:r>
                            <a:rPr lang="en-GB" sz="1800" kern="1200" dirty="0">
                              <a:solidFill>
                                <a:srgbClr val="0000FF"/>
                              </a:solidFill>
                              <a:effectLst/>
                              <a:latin typeface="+mn-lt"/>
                              <a:ea typeface="+mn-ea"/>
                              <a:cs typeface="+mn-cs"/>
                              <a:sym typeface="Symbol" panose="05050102010706020507" pitchFamily="18" charset="2"/>
                            </a:rPr>
                            <a:t></a:t>
                          </a:r>
                          <a:r>
                            <a:rPr lang="en-GB" sz="1800" kern="1200" dirty="0">
                              <a:solidFill>
                                <a:srgbClr val="0000FF"/>
                              </a:solidFill>
                              <a:effectLst/>
                              <a:latin typeface="+mn-lt"/>
                              <a:ea typeface="+mn-ea"/>
                              <a:cs typeface="+mn-cs"/>
                            </a:rPr>
                            <a:t> </a:t>
                          </a:r>
                          <a:r>
                            <a:rPr lang="en-GB" altLang="zh-CN" sz="1800" dirty="0">
                              <a:solidFill>
                                <a:srgbClr val="0000FF"/>
                              </a:solidFill>
                              <a:effectLst/>
                            </a:rPr>
                            <a:t>10</a:t>
                          </a:r>
                          <a:r>
                            <a:rPr lang="en-GB" altLang="zh-CN" sz="1800" baseline="30000" dirty="0">
                              <a:solidFill>
                                <a:srgbClr val="0000FF"/>
                              </a:solidFill>
                              <a:effectLst/>
                            </a:rPr>
                            <a:t>6</a:t>
                          </a:r>
                          <a:endParaRPr lang="zh-CN" alt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8"/>
                      </a:ext>
                    </a:extLst>
                  </a:tr>
                </a:tbl>
              </a:graphicData>
            </a:graphic>
          </p:graphicFrame>
        </mc:Choice>
        <mc:Fallback xmlns="">
          <p:graphicFrame>
            <p:nvGraphicFramePr>
              <p:cNvPr id="5" name="Table 5"/>
              <p:cNvGraphicFramePr>
                <a:graphicFrameLocks noGrp="1"/>
              </p:cNvGraphicFramePr>
              <p:nvPr>
                <p:extLst>
                  <p:ext uri="{D42A27DB-BD31-4B8C-83A1-F6EECF244321}">
                    <p14:modId xmlns:p14="http://schemas.microsoft.com/office/powerpoint/2010/main" val="489629647"/>
                  </p:ext>
                </p:extLst>
              </p:nvPr>
            </p:nvGraphicFramePr>
            <p:xfrm>
              <a:off x="1712006" y="1245647"/>
              <a:ext cx="8767988" cy="4091471"/>
            </p:xfrm>
            <a:graphic>
              <a:graphicData uri="http://schemas.openxmlformats.org/drawingml/2006/table">
                <a:tbl>
                  <a:tblPr firstRow="1" firstCol="1" bandRow="1"/>
                  <a:tblGrid>
                    <a:gridCol w="878794">
                      <a:extLst>
                        <a:ext uri="{9D8B030D-6E8A-4147-A177-3AD203B41FA5}">
                          <a16:colId xmlns:a16="http://schemas.microsoft.com/office/drawing/2014/main" val="20000"/>
                        </a:ext>
                      </a:extLst>
                    </a:gridCol>
                    <a:gridCol w="693396">
                      <a:extLst>
                        <a:ext uri="{9D8B030D-6E8A-4147-A177-3AD203B41FA5}">
                          <a16:colId xmlns:a16="http://schemas.microsoft.com/office/drawing/2014/main" val="20001"/>
                        </a:ext>
                      </a:extLst>
                    </a:gridCol>
                    <a:gridCol w="665158">
                      <a:extLst>
                        <a:ext uri="{9D8B030D-6E8A-4147-A177-3AD203B41FA5}">
                          <a16:colId xmlns:a16="http://schemas.microsoft.com/office/drawing/2014/main" val="20002"/>
                        </a:ext>
                      </a:extLst>
                    </a:gridCol>
                    <a:gridCol w="907033">
                      <a:extLst>
                        <a:ext uri="{9D8B030D-6E8A-4147-A177-3AD203B41FA5}">
                          <a16:colId xmlns:a16="http://schemas.microsoft.com/office/drawing/2014/main" val="20003"/>
                        </a:ext>
                      </a:extLst>
                    </a:gridCol>
                    <a:gridCol w="1451253">
                      <a:extLst>
                        <a:ext uri="{9D8B030D-6E8A-4147-A177-3AD203B41FA5}">
                          <a16:colId xmlns:a16="http://schemas.microsoft.com/office/drawing/2014/main" val="20004"/>
                        </a:ext>
                      </a:extLst>
                    </a:gridCol>
                    <a:gridCol w="1269847">
                      <a:extLst>
                        <a:ext uri="{9D8B030D-6E8A-4147-A177-3AD203B41FA5}">
                          <a16:colId xmlns:a16="http://schemas.microsoft.com/office/drawing/2014/main" val="20005"/>
                        </a:ext>
                      </a:extLst>
                    </a:gridCol>
                    <a:gridCol w="1441526">
                      <a:extLst>
                        <a:ext uri="{9D8B030D-6E8A-4147-A177-3AD203B41FA5}">
                          <a16:colId xmlns:a16="http://schemas.microsoft.com/office/drawing/2014/main" val="20006"/>
                        </a:ext>
                      </a:extLst>
                    </a:gridCol>
                    <a:gridCol w="1460981">
                      <a:extLst>
                        <a:ext uri="{9D8B030D-6E8A-4147-A177-3AD203B41FA5}">
                          <a16:colId xmlns:a16="http://schemas.microsoft.com/office/drawing/2014/main" val="20007"/>
                        </a:ext>
                      </a:extLst>
                    </a:gridCol>
                  </a:tblGrid>
                  <a:tr h="1142915">
                    <a:tc>
                      <a:txBody>
                        <a:bodyPr/>
                        <a:lstStyle>
                          <a:lvl1pPr marL="0" algn="l" defTabSz="685800" rtl="0" eaLnBrk="1" latinLnBrk="0" hangingPunct="1">
                            <a:defRPr sz="1350" b="1" kern="1200">
                              <a:solidFill>
                                <a:schemeClr val="lt1"/>
                              </a:solidFill>
                              <a:latin typeface="Calibri"/>
                              <a:ea typeface=""/>
                              <a:cs typeface=""/>
                            </a:defRPr>
                          </a:lvl1pPr>
                          <a:lvl2pPr marL="342900" algn="l" defTabSz="685800" rtl="0" eaLnBrk="1" latinLnBrk="0" hangingPunct="1">
                            <a:defRPr sz="1350" b="1" kern="1200">
                              <a:solidFill>
                                <a:schemeClr val="lt1"/>
                              </a:solidFill>
                              <a:latin typeface="Calibri"/>
                              <a:ea typeface=""/>
                              <a:cs typeface=""/>
                            </a:defRPr>
                          </a:lvl2pPr>
                          <a:lvl3pPr marL="685800" algn="l" defTabSz="685800" rtl="0" eaLnBrk="1" latinLnBrk="0" hangingPunct="1">
                            <a:defRPr sz="1350" b="1" kern="1200">
                              <a:solidFill>
                                <a:schemeClr val="lt1"/>
                              </a:solidFill>
                              <a:latin typeface="Calibri"/>
                              <a:ea typeface=""/>
                              <a:cs typeface=""/>
                            </a:defRPr>
                          </a:lvl3pPr>
                          <a:lvl4pPr marL="1028700" algn="l" defTabSz="685800" rtl="0" eaLnBrk="1" latinLnBrk="0" hangingPunct="1">
                            <a:defRPr sz="1350" b="1" kern="1200">
                              <a:solidFill>
                                <a:schemeClr val="lt1"/>
                              </a:solidFill>
                              <a:latin typeface="Calibri"/>
                              <a:ea typeface=""/>
                              <a:cs typeface=""/>
                            </a:defRPr>
                          </a:lvl4pPr>
                          <a:lvl5pPr marL="1371600" algn="l" defTabSz="685800" rtl="0" eaLnBrk="1" latinLnBrk="0" hangingPunct="1">
                            <a:defRPr sz="1350" b="1" kern="1200">
                              <a:solidFill>
                                <a:schemeClr val="lt1"/>
                              </a:solidFill>
                              <a:latin typeface="Calibri"/>
                              <a:ea typeface=""/>
                              <a:cs typeface=""/>
                            </a:defRPr>
                          </a:lvl5pPr>
                          <a:lvl6pPr marL="1714500" algn="l" defTabSz="685800" rtl="0" eaLnBrk="1" latinLnBrk="0" hangingPunct="1">
                            <a:defRPr sz="1350" b="1" kern="1200">
                              <a:solidFill>
                                <a:schemeClr val="lt1"/>
                              </a:solidFill>
                              <a:latin typeface="Calibri"/>
                              <a:ea typeface=""/>
                              <a:cs typeface=""/>
                            </a:defRPr>
                          </a:lvl6pPr>
                          <a:lvl7pPr marL="2057400" algn="l" defTabSz="685800" rtl="0" eaLnBrk="1" latinLnBrk="0" hangingPunct="1">
                            <a:defRPr sz="1350" b="1" kern="1200">
                              <a:solidFill>
                                <a:schemeClr val="lt1"/>
                              </a:solidFill>
                              <a:latin typeface="Calibri"/>
                              <a:ea typeface=""/>
                              <a:cs typeface=""/>
                            </a:defRPr>
                          </a:lvl7pPr>
                          <a:lvl8pPr marL="2400300" algn="l" defTabSz="685800" rtl="0" eaLnBrk="1" latinLnBrk="0" hangingPunct="1">
                            <a:defRPr sz="1350" b="1" kern="1200">
                              <a:solidFill>
                                <a:schemeClr val="lt1"/>
                              </a:solidFill>
                              <a:latin typeface="Calibri"/>
                              <a:ea typeface=""/>
                              <a:cs typeface=""/>
                            </a:defRPr>
                          </a:lvl8pPr>
                          <a:lvl9pPr marL="2743200" algn="l" defTabSz="685800" rtl="0" eaLnBrk="1" latinLnBrk="0" hangingPunct="1">
                            <a:defRPr sz="1350" b="1" kern="1200">
                              <a:solidFill>
                                <a:schemeClr val="lt1"/>
                              </a:solidFill>
                              <a:latin typeface="Calibri"/>
                              <a:ea typeface=""/>
                              <a:cs typeface=""/>
                            </a:defRPr>
                          </a:lvl9pPr>
                        </a:lstStyle>
                        <a:p>
                          <a:pPr algn="ctr">
                            <a:spcAft>
                              <a:spcPts val="0"/>
                            </a:spcAft>
                          </a:pPr>
                          <a:r>
                            <a:rPr lang="en-GB" sz="1800" dirty="0">
                              <a:effectLst/>
                            </a:rPr>
                            <a:t>Particle</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685800" rtl="0" eaLnBrk="1" latinLnBrk="0" hangingPunct="1">
                            <a:defRPr sz="1350" b="1" kern="1200">
                              <a:solidFill>
                                <a:schemeClr val="lt1"/>
                              </a:solidFill>
                              <a:latin typeface="Calibri"/>
                              <a:ea typeface=""/>
                              <a:cs typeface=""/>
                            </a:defRPr>
                          </a:lvl1pPr>
                          <a:lvl2pPr marL="342900" algn="l" defTabSz="685800" rtl="0" eaLnBrk="1" latinLnBrk="0" hangingPunct="1">
                            <a:defRPr sz="1350" b="1" kern="1200">
                              <a:solidFill>
                                <a:schemeClr val="lt1"/>
                              </a:solidFill>
                              <a:latin typeface="Calibri"/>
                              <a:ea typeface=""/>
                              <a:cs typeface=""/>
                            </a:defRPr>
                          </a:lvl2pPr>
                          <a:lvl3pPr marL="685800" algn="l" defTabSz="685800" rtl="0" eaLnBrk="1" latinLnBrk="0" hangingPunct="1">
                            <a:defRPr sz="1350" b="1" kern="1200">
                              <a:solidFill>
                                <a:schemeClr val="lt1"/>
                              </a:solidFill>
                              <a:latin typeface="Calibri"/>
                              <a:ea typeface=""/>
                              <a:cs typeface=""/>
                            </a:defRPr>
                          </a:lvl3pPr>
                          <a:lvl4pPr marL="1028700" algn="l" defTabSz="685800" rtl="0" eaLnBrk="1" latinLnBrk="0" hangingPunct="1">
                            <a:defRPr sz="1350" b="1" kern="1200">
                              <a:solidFill>
                                <a:schemeClr val="lt1"/>
                              </a:solidFill>
                              <a:latin typeface="Calibri"/>
                              <a:ea typeface=""/>
                              <a:cs typeface=""/>
                            </a:defRPr>
                          </a:lvl4pPr>
                          <a:lvl5pPr marL="1371600" algn="l" defTabSz="685800" rtl="0" eaLnBrk="1" latinLnBrk="0" hangingPunct="1">
                            <a:defRPr sz="1350" b="1" kern="1200">
                              <a:solidFill>
                                <a:schemeClr val="lt1"/>
                              </a:solidFill>
                              <a:latin typeface="Calibri"/>
                              <a:ea typeface=""/>
                              <a:cs typeface=""/>
                            </a:defRPr>
                          </a:lvl5pPr>
                          <a:lvl6pPr marL="1714500" algn="l" defTabSz="685800" rtl="0" eaLnBrk="1" latinLnBrk="0" hangingPunct="1">
                            <a:defRPr sz="1350" b="1" kern="1200">
                              <a:solidFill>
                                <a:schemeClr val="lt1"/>
                              </a:solidFill>
                              <a:latin typeface="Calibri"/>
                              <a:ea typeface=""/>
                              <a:cs typeface=""/>
                            </a:defRPr>
                          </a:lvl6pPr>
                          <a:lvl7pPr marL="2057400" algn="l" defTabSz="685800" rtl="0" eaLnBrk="1" latinLnBrk="0" hangingPunct="1">
                            <a:defRPr sz="1350" b="1" kern="1200">
                              <a:solidFill>
                                <a:schemeClr val="lt1"/>
                              </a:solidFill>
                              <a:latin typeface="Calibri"/>
                              <a:ea typeface=""/>
                              <a:cs typeface=""/>
                            </a:defRPr>
                          </a:lvl7pPr>
                          <a:lvl8pPr marL="2400300" algn="l" defTabSz="685800" rtl="0" eaLnBrk="1" latinLnBrk="0" hangingPunct="1">
                            <a:defRPr sz="1350" b="1" kern="1200">
                              <a:solidFill>
                                <a:schemeClr val="lt1"/>
                              </a:solidFill>
                              <a:latin typeface="Calibri"/>
                              <a:ea typeface=""/>
                              <a:cs typeface=""/>
                            </a:defRPr>
                          </a:lvl8pPr>
                          <a:lvl9pPr marL="2743200" algn="l" defTabSz="685800" rtl="0" eaLnBrk="1" latinLnBrk="0" hangingPunct="1">
                            <a:defRPr sz="1350" b="1" kern="1200">
                              <a:solidFill>
                                <a:schemeClr val="lt1"/>
                              </a:solidFill>
                              <a:latin typeface="Calibri"/>
                              <a:ea typeface=""/>
                              <a:cs typeface=""/>
                            </a:defRPr>
                          </a:lvl9pPr>
                        </a:lstStyle>
                        <a:p>
                          <a:pPr algn="ctr">
                            <a:spcAft>
                              <a:spcPts val="0"/>
                            </a:spcAft>
                          </a:pPr>
                          <a:r>
                            <a:rPr lang="en-GB" sz="1800" dirty="0" err="1">
                              <a:effectLst/>
                            </a:rPr>
                            <a:t>E</a:t>
                          </a:r>
                          <a:r>
                            <a:rPr lang="en-GB" sz="1800" baseline="-25000" dirty="0" err="1">
                              <a:effectLst/>
                            </a:rPr>
                            <a:t>c.m</a:t>
                          </a:r>
                          <a:r>
                            <a:rPr lang="en-GB" sz="1800" baseline="-25000" dirty="0">
                              <a:effectLst/>
                            </a:rPr>
                            <a:t>.</a:t>
                          </a:r>
                          <a:r>
                            <a:rPr lang="en-GB" sz="1800" dirty="0">
                              <a:effectLst/>
                            </a:rPr>
                            <a:t> </a:t>
                          </a:r>
                          <a:endParaRPr lang="zh-CN" sz="2400" dirty="0">
                            <a:effectLst/>
                          </a:endParaRPr>
                        </a:p>
                        <a:p>
                          <a:pPr algn="ctr">
                            <a:spcAft>
                              <a:spcPts val="0"/>
                            </a:spcAft>
                          </a:pPr>
                          <a:r>
                            <a:rPr lang="en-GB" sz="1800" dirty="0">
                              <a:effectLst/>
                            </a:rPr>
                            <a:t>(GeV)</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685800" rtl="0" eaLnBrk="1" latinLnBrk="0" hangingPunct="1">
                            <a:defRPr sz="1350" b="1" kern="1200">
                              <a:solidFill>
                                <a:schemeClr val="lt1"/>
                              </a:solidFill>
                              <a:latin typeface="Calibri"/>
                              <a:ea typeface=""/>
                              <a:cs typeface=""/>
                            </a:defRPr>
                          </a:lvl1pPr>
                          <a:lvl2pPr marL="342900" algn="l" defTabSz="685800" rtl="0" eaLnBrk="1" latinLnBrk="0" hangingPunct="1">
                            <a:defRPr sz="1350" b="1" kern="1200">
                              <a:solidFill>
                                <a:schemeClr val="lt1"/>
                              </a:solidFill>
                              <a:latin typeface="Calibri"/>
                              <a:ea typeface=""/>
                              <a:cs typeface=""/>
                            </a:defRPr>
                          </a:lvl2pPr>
                          <a:lvl3pPr marL="685800" algn="l" defTabSz="685800" rtl="0" eaLnBrk="1" latinLnBrk="0" hangingPunct="1">
                            <a:defRPr sz="1350" b="1" kern="1200">
                              <a:solidFill>
                                <a:schemeClr val="lt1"/>
                              </a:solidFill>
                              <a:latin typeface="Calibri"/>
                              <a:ea typeface=""/>
                              <a:cs typeface=""/>
                            </a:defRPr>
                          </a:lvl3pPr>
                          <a:lvl4pPr marL="1028700" algn="l" defTabSz="685800" rtl="0" eaLnBrk="1" latinLnBrk="0" hangingPunct="1">
                            <a:defRPr sz="1350" b="1" kern="1200">
                              <a:solidFill>
                                <a:schemeClr val="lt1"/>
                              </a:solidFill>
                              <a:latin typeface="Calibri"/>
                              <a:ea typeface=""/>
                              <a:cs typeface=""/>
                            </a:defRPr>
                          </a:lvl4pPr>
                          <a:lvl5pPr marL="1371600" algn="l" defTabSz="685800" rtl="0" eaLnBrk="1" latinLnBrk="0" hangingPunct="1">
                            <a:defRPr sz="1350" b="1" kern="1200">
                              <a:solidFill>
                                <a:schemeClr val="lt1"/>
                              </a:solidFill>
                              <a:latin typeface="Calibri"/>
                              <a:ea typeface=""/>
                              <a:cs typeface=""/>
                            </a:defRPr>
                          </a:lvl5pPr>
                          <a:lvl6pPr marL="1714500" algn="l" defTabSz="685800" rtl="0" eaLnBrk="1" latinLnBrk="0" hangingPunct="1">
                            <a:defRPr sz="1350" b="1" kern="1200">
                              <a:solidFill>
                                <a:schemeClr val="lt1"/>
                              </a:solidFill>
                              <a:latin typeface="Calibri"/>
                              <a:ea typeface=""/>
                              <a:cs typeface=""/>
                            </a:defRPr>
                          </a:lvl6pPr>
                          <a:lvl7pPr marL="2057400" algn="l" defTabSz="685800" rtl="0" eaLnBrk="1" latinLnBrk="0" hangingPunct="1">
                            <a:defRPr sz="1350" b="1" kern="1200">
                              <a:solidFill>
                                <a:schemeClr val="lt1"/>
                              </a:solidFill>
                              <a:latin typeface="Calibri"/>
                              <a:ea typeface=""/>
                              <a:cs typeface=""/>
                            </a:defRPr>
                          </a:lvl7pPr>
                          <a:lvl8pPr marL="2400300" algn="l" defTabSz="685800" rtl="0" eaLnBrk="1" latinLnBrk="0" hangingPunct="1">
                            <a:defRPr sz="1350" b="1" kern="1200">
                              <a:solidFill>
                                <a:schemeClr val="lt1"/>
                              </a:solidFill>
                              <a:latin typeface="Calibri"/>
                              <a:ea typeface=""/>
                              <a:cs typeface=""/>
                            </a:defRPr>
                          </a:lvl8pPr>
                          <a:lvl9pPr marL="2743200" algn="l" defTabSz="685800" rtl="0" eaLnBrk="1" latinLnBrk="0" hangingPunct="1">
                            <a:defRPr sz="1350" b="1" kern="1200">
                              <a:solidFill>
                                <a:schemeClr val="lt1"/>
                              </a:solidFill>
                              <a:latin typeface="Calibri"/>
                              <a:ea typeface=""/>
                              <a:cs typeface=""/>
                            </a:defRPr>
                          </a:lvl9pPr>
                        </a:lstStyle>
                        <a:p>
                          <a:pPr algn="ctr">
                            <a:spcAft>
                              <a:spcPts val="0"/>
                            </a:spcAft>
                          </a:pPr>
                          <a:r>
                            <a:rPr lang="en-GB" sz="1800" dirty="0">
                              <a:effectLst/>
                            </a:rPr>
                            <a:t>Years</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685800" rtl="0" eaLnBrk="1" latinLnBrk="0" hangingPunct="1">
                            <a:defRPr sz="1350" b="1" kern="1200">
                              <a:solidFill>
                                <a:schemeClr val="lt1"/>
                              </a:solidFill>
                              <a:latin typeface="Calibri"/>
                              <a:ea typeface=""/>
                              <a:cs typeface=""/>
                            </a:defRPr>
                          </a:lvl1pPr>
                          <a:lvl2pPr marL="342900" algn="l" defTabSz="685800" rtl="0" eaLnBrk="1" latinLnBrk="0" hangingPunct="1">
                            <a:defRPr sz="1350" b="1" kern="1200">
                              <a:solidFill>
                                <a:schemeClr val="lt1"/>
                              </a:solidFill>
                              <a:latin typeface="Calibri"/>
                              <a:ea typeface=""/>
                              <a:cs typeface=""/>
                            </a:defRPr>
                          </a:lvl2pPr>
                          <a:lvl3pPr marL="685800" algn="l" defTabSz="685800" rtl="0" eaLnBrk="1" latinLnBrk="0" hangingPunct="1">
                            <a:defRPr sz="1350" b="1" kern="1200">
                              <a:solidFill>
                                <a:schemeClr val="lt1"/>
                              </a:solidFill>
                              <a:latin typeface="Calibri"/>
                              <a:ea typeface=""/>
                              <a:cs typeface=""/>
                            </a:defRPr>
                          </a:lvl3pPr>
                          <a:lvl4pPr marL="1028700" algn="l" defTabSz="685800" rtl="0" eaLnBrk="1" latinLnBrk="0" hangingPunct="1">
                            <a:defRPr sz="1350" b="1" kern="1200">
                              <a:solidFill>
                                <a:schemeClr val="lt1"/>
                              </a:solidFill>
                              <a:latin typeface="Calibri"/>
                              <a:ea typeface=""/>
                              <a:cs typeface=""/>
                            </a:defRPr>
                          </a:lvl4pPr>
                          <a:lvl5pPr marL="1371600" algn="l" defTabSz="685800" rtl="0" eaLnBrk="1" latinLnBrk="0" hangingPunct="1">
                            <a:defRPr sz="1350" b="1" kern="1200">
                              <a:solidFill>
                                <a:schemeClr val="lt1"/>
                              </a:solidFill>
                              <a:latin typeface="Calibri"/>
                              <a:ea typeface=""/>
                              <a:cs typeface=""/>
                            </a:defRPr>
                          </a:lvl5pPr>
                          <a:lvl6pPr marL="1714500" algn="l" defTabSz="685800" rtl="0" eaLnBrk="1" latinLnBrk="0" hangingPunct="1">
                            <a:defRPr sz="1350" b="1" kern="1200">
                              <a:solidFill>
                                <a:schemeClr val="lt1"/>
                              </a:solidFill>
                              <a:latin typeface="Calibri"/>
                              <a:ea typeface=""/>
                              <a:cs typeface=""/>
                            </a:defRPr>
                          </a:lvl6pPr>
                          <a:lvl7pPr marL="2057400" algn="l" defTabSz="685800" rtl="0" eaLnBrk="1" latinLnBrk="0" hangingPunct="1">
                            <a:defRPr sz="1350" b="1" kern="1200">
                              <a:solidFill>
                                <a:schemeClr val="lt1"/>
                              </a:solidFill>
                              <a:latin typeface="Calibri"/>
                              <a:ea typeface=""/>
                              <a:cs typeface=""/>
                            </a:defRPr>
                          </a:lvl7pPr>
                          <a:lvl8pPr marL="2400300" algn="l" defTabSz="685800" rtl="0" eaLnBrk="1" latinLnBrk="0" hangingPunct="1">
                            <a:defRPr sz="1350" b="1" kern="1200">
                              <a:solidFill>
                                <a:schemeClr val="lt1"/>
                              </a:solidFill>
                              <a:latin typeface="Calibri"/>
                              <a:ea typeface=""/>
                              <a:cs typeface=""/>
                            </a:defRPr>
                          </a:lvl8pPr>
                          <a:lvl9pPr marL="2743200" algn="l" defTabSz="685800" rtl="0" eaLnBrk="1" latinLnBrk="0" hangingPunct="1">
                            <a:defRPr sz="1350" b="1" kern="1200">
                              <a:solidFill>
                                <a:schemeClr val="lt1"/>
                              </a:solidFill>
                              <a:latin typeface="Calibri"/>
                              <a:ea typeface=""/>
                              <a:cs typeface=""/>
                            </a:defRPr>
                          </a:lvl9pPr>
                        </a:lstStyle>
                        <a:p>
                          <a:pPr marL="0" algn="ctr" defTabSz="914400" rtl="0" eaLnBrk="1" latinLnBrk="0" hangingPunct="1">
                            <a:spcAft>
                              <a:spcPts val="0"/>
                            </a:spcAft>
                          </a:pPr>
                          <a:r>
                            <a:rPr lang="en-US" altLang="zh-CN" sz="1800" b="1" kern="1200" dirty="0">
                              <a:solidFill>
                                <a:schemeClr val="lt1"/>
                              </a:solidFill>
                              <a:effectLst/>
                              <a:latin typeface="+mn-lt"/>
                              <a:ea typeface="+mn-ea"/>
                              <a:cs typeface="+mn-cs"/>
                            </a:rPr>
                            <a:t>SR Power</a:t>
                          </a:r>
                        </a:p>
                        <a:p>
                          <a:pPr marL="0" algn="ctr" defTabSz="914400" rtl="0" eaLnBrk="1" latinLnBrk="0" hangingPunct="1">
                            <a:spcAft>
                              <a:spcPts val="0"/>
                            </a:spcAft>
                          </a:pPr>
                          <a:r>
                            <a:rPr lang="en-US" altLang="zh-CN" sz="1800" b="1" kern="1200" dirty="0">
                              <a:solidFill>
                                <a:schemeClr val="lt1"/>
                              </a:solidFill>
                              <a:effectLst/>
                              <a:latin typeface="+mn-lt"/>
                              <a:ea typeface="+mn-ea"/>
                              <a:cs typeface="+mn-cs"/>
                            </a:rPr>
                            <a:t>(MW)</a:t>
                          </a:r>
                          <a:endParaRPr lang="zh-CN" sz="1800" b="1" kern="1200" dirty="0">
                            <a:solidFill>
                              <a:schemeClr val="lt1"/>
                            </a:solidFill>
                            <a:effectLst/>
                            <a:latin typeface="+mn-lt"/>
                            <a:ea typeface="+mn-ea"/>
                            <a:cs typeface="+mn-cs"/>
                          </a:endParaRPr>
                        </a:p>
                      </a:txBody>
                      <a:tcPr marL="51435" marR="51435" marT="0" marB="0" anchor="ctr">
                        <a:lnL w="12700" cmpd="sng">
                          <a:solidFill>
                            <a:sysClr val="window" lastClr="FFFFFF"/>
                          </a:solidFill>
                        </a:lnL>
                        <a:lnR w="12700" cap="flat" cmpd="sng" algn="ctr">
                          <a:solidFill>
                            <a:sysClr val="windowText" lastClr="000000"/>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685800" rtl="0" eaLnBrk="1" latinLnBrk="0" hangingPunct="1">
                            <a:defRPr sz="1350" b="1" kern="1200">
                              <a:solidFill>
                                <a:schemeClr val="lt1"/>
                              </a:solidFill>
                              <a:latin typeface="Calibri"/>
                              <a:ea typeface=""/>
                              <a:cs typeface=""/>
                            </a:defRPr>
                          </a:lvl1pPr>
                          <a:lvl2pPr marL="342900" algn="l" defTabSz="685800" rtl="0" eaLnBrk="1" latinLnBrk="0" hangingPunct="1">
                            <a:defRPr sz="1350" b="1" kern="1200">
                              <a:solidFill>
                                <a:schemeClr val="lt1"/>
                              </a:solidFill>
                              <a:latin typeface="Calibri"/>
                              <a:ea typeface=""/>
                              <a:cs typeface=""/>
                            </a:defRPr>
                          </a:lvl2pPr>
                          <a:lvl3pPr marL="685800" algn="l" defTabSz="685800" rtl="0" eaLnBrk="1" latinLnBrk="0" hangingPunct="1">
                            <a:defRPr sz="1350" b="1" kern="1200">
                              <a:solidFill>
                                <a:schemeClr val="lt1"/>
                              </a:solidFill>
                              <a:latin typeface="Calibri"/>
                              <a:ea typeface=""/>
                              <a:cs typeface=""/>
                            </a:defRPr>
                          </a:lvl3pPr>
                          <a:lvl4pPr marL="1028700" algn="l" defTabSz="685800" rtl="0" eaLnBrk="1" latinLnBrk="0" hangingPunct="1">
                            <a:defRPr sz="1350" b="1" kern="1200">
                              <a:solidFill>
                                <a:schemeClr val="lt1"/>
                              </a:solidFill>
                              <a:latin typeface="Calibri"/>
                              <a:ea typeface=""/>
                              <a:cs typeface=""/>
                            </a:defRPr>
                          </a:lvl4pPr>
                          <a:lvl5pPr marL="1371600" algn="l" defTabSz="685800" rtl="0" eaLnBrk="1" latinLnBrk="0" hangingPunct="1">
                            <a:defRPr sz="1350" b="1" kern="1200">
                              <a:solidFill>
                                <a:schemeClr val="lt1"/>
                              </a:solidFill>
                              <a:latin typeface="Calibri"/>
                              <a:ea typeface=""/>
                              <a:cs typeface=""/>
                            </a:defRPr>
                          </a:lvl5pPr>
                          <a:lvl6pPr marL="1714500" algn="l" defTabSz="685800" rtl="0" eaLnBrk="1" latinLnBrk="0" hangingPunct="1">
                            <a:defRPr sz="1350" b="1" kern="1200">
                              <a:solidFill>
                                <a:schemeClr val="lt1"/>
                              </a:solidFill>
                              <a:latin typeface="Calibri"/>
                              <a:ea typeface=""/>
                              <a:cs typeface=""/>
                            </a:defRPr>
                          </a:lvl6pPr>
                          <a:lvl7pPr marL="2057400" algn="l" defTabSz="685800" rtl="0" eaLnBrk="1" latinLnBrk="0" hangingPunct="1">
                            <a:defRPr sz="1350" b="1" kern="1200">
                              <a:solidFill>
                                <a:schemeClr val="lt1"/>
                              </a:solidFill>
                              <a:latin typeface="Calibri"/>
                              <a:ea typeface=""/>
                              <a:cs typeface=""/>
                            </a:defRPr>
                          </a:lvl7pPr>
                          <a:lvl8pPr marL="2400300" algn="l" defTabSz="685800" rtl="0" eaLnBrk="1" latinLnBrk="0" hangingPunct="1">
                            <a:defRPr sz="1350" b="1" kern="1200">
                              <a:solidFill>
                                <a:schemeClr val="lt1"/>
                              </a:solidFill>
                              <a:latin typeface="Calibri"/>
                              <a:ea typeface=""/>
                              <a:cs typeface=""/>
                            </a:defRPr>
                          </a:lvl8pPr>
                          <a:lvl9pPr marL="2743200" algn="l" defTabSz="685800" rtl="0" eaLnBrk="1" latinLnBrk="0" hangingPunct="1">
                            <a:defRPr sz="1350" b="1" kern="1200">
                              <a:solidFill>
                                <a:schemeClr val="lt1"/>
                              </a:solidFill>
                              <a:latin typeface="Calibri"/>
                              <a:ea typeface=""/>
                              <a:cs typeface=""/>
                            </a:defRPr>
                          </a:lvl9pPr>
                        </a:lstStyle>
                        <a:p>
                          <a:pPr marL="0" algn="ctr" defTabSz="914400" rtl="0" eaLnBrk="1" latinLnBrk="0" hangingPunct="1">
                            <a:spcAft>
                              <a:spcPts val="0"/>
                            </a:spcAft>
                          </a:pPr>
                          <a:r>
                            <a:rPr lang="en-GB" altLang="zh-CN" sz="1800" b="1" kern="1200" dirty="0" err="1">
                              <a:solidFill>
                                <a:schemeClr val="lt1"/>
                              </a:solidFill>
                              <a:effectLst/>
                              <a:latin typeface="+mn-lt"/>
                              <a:ea typeface="+mn-ea"/>
                              <a:cs typeface="+mn-cs"/>
                            </a:rPr>
                            <a:t>Lumi</a:t>
                          </a:r>
                          <a:r>
                            <a:rPr lang="en-GB" altLang="zh-CN" sz="1800" b="1" kern="1200" dirty="0">
                              <a:solidFill>
                                <a:schemeClr val="lt1"/>
                              </a:solidFill>
                              <a:effectLst/>
                              <a:latin typeface="+mn-lt"/>
                              <a:ea typeface="+mn-ea"/>
                              <a:cs typeface="+mn-cs"/>
                            </a:rPr>
                            <a:t>. /IP</a:t>
                          </a:r>
                          <a:endParaRPr lang="en-US" altLang="zh-CN" sz="1800" b="1" kern="1200" dirty="0">
                            <a:solidFill>
                              <a:schemeClr val="lt1"/>
                            </a:solidFill>
                            <a:effectLst/>
                            <a:latin typeface="+mn-lt"/>
                            <a:ea typeface="+mn-ea"/>
                            <a:cs typeface="+mn-cs"/>
                          </a:endParaRPr>
                        </a:p>
                        <a:p>
                          <a:pPr marL="0" algn="ctr" defTabSz="894080" rtl="0" eaLnBrk="1" latinLnBrk="0" hangingPunct="1">
                            <a:spcAft>
                              <a:spcPts val="0"/>
                            </a:spcAft>
                          </a:pPr>
                          <a:r>
                            <a:rPr lang="en-GB" altLang="zh-CN" sz="1800" dirty="0">
                              <a:effectLst/>
                            </a:rPr>
                            <a:t>(10</a:t>
                          </a:r>
                          <a:r>
                            <a:rPr lang="en-GB" altLang="zh-CN" sz="1800" baseline="30000" dirty="0">
                              <a:effectLst/>
                            </a:rPr>
                            <a:t>34</a:t>
                          </a:r>
                          <a:r>
                            <a:rPr lang="en-GB" altLang="zh-CN" sz="1800" dirty="0">
                              <a:effectLst/>
                            </a:rPr>
                            <a:t>cm</a:t>
                          </a:r>
                          <a:r>
                            <a:rPr lang="en-GB" altLang="zh-CN" sz="1800" baseline="30000" dirty="0">
                              <a:effectLst/>
                            </a:rPr>
                            <a:t>-2</a:t>
                          </a:r>
                          <a:r>
                            <a:rPr lang="en-GB" altLang="zh-CN" sz="1800" dirty="0">
                              <a:effectLst/>
                            </a:rPr>
                            <a:t>s</a:t>
                          </a:r>
                          <a:r>
                            <a:rPr lang="en-GB" altLang="zh-CN" sz="1800" baseline="30000" dirty="0">
                              <a:effectLst/>
                            </a:rPr>
                            <a:t>-1</a:t>
                          </a:r>
                          <a:r>
                            <a:rPr lang="en-GB" altLang="zh-CN" sz="1800" b="1" kern="1200" dirty="0">
                              <a:solidFill>
                                <a:schemeClr val="lt1"/>
                              </a:solidFill>
                              <a:effectLst/>
                              <a:latin typeface="+mn-lt"/>
                              <a:ea typeface="+mn-ea"/>
                              <a:cs typeface="+mn-cs"/>
                            </a:rPr>
                            <a:t>)</a:t>
                          </a:r>
                          <a:endParaRPr lang="zh-CN" altLang="zh-CN" sz="1800" b="1" kern="1200" dirty="0">
                            <a:solidFill>
                              <a:schemeClr val="lt1"/>
                            </a:solidFill>
                            <a:effectLst/>
                            <a:latin typeface="+mn-lt"/>
                            <a:ea typeface="+mn-ea"/>
                            <a:cs typeface="+mn-cs"/>
                          </a:endParaRPr>
                        </a:p>
                        <a:p>
                          <a:pPr algn="ctr">
                            <a:spcAft>
                              <a:spcPts val="0"/>
                            </a:spcAft>
                          </a:pP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ap="flat" cmpd="sng" algn="ctr">
                          <a:solidFill>
                            <a:sysClr val="windowText" lastClr="000000"/>
                          </a:solidFill>
                          <a:prstDash val="solid"/>
                          <a:round/>
                          <a:headEnd type="none" w="med" len="med"/>
                          <a:tailEnd type="none" w="med" len="med"/>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685800" rtl="0" eaLnBrk="1" latinLnBrk="0" hangingPunct="1">
                            <a:defRPr sz="1350" b="1" kern="1200">
                              <a:solidFill>
                                <a:schemeClr val="lt1"/>
                              </a:solidFill>
                              <a:latin typeface="Calibri"/>
                              <a:ea typeface=""/>
                              <a:cs typeface=""/>
                            </a:defRPr>
                          </a:lvl1pPr>
                          <a:lvl2pPr marL="342900" algn="l" defTabSz="685800" rtl="0" eaLnBrk="1" latinLnBrk="0" hangingPunct="1">
                            <a:defRPr sz="1350" b="1" kern="1200">
                              <a:solidFill>
                                <a:schemeClr val="lt1"/>
                              </a:solidFill>
                              <a:latin typeface="Calibri"/>
                              <a:ea typeface=""/>
                              <a:cs typeface=""/>
                            </a:defRPr>
                          </a:lvl2pPr>
                          <a:lvl3pPr marL="685800" algn="l" defTabSz="685800" rtl="0" eaLnBrk="1" latinLnBrk="0" hangingPunct="1">
                            <a:defRPr sz="1350" b="1" kern="1200">
                              <a:solidFill>
                                <a:schemeClr val="lt1"/>
                              </a:solidFill>
                              <a:latin typeface="Calibri"/>
                              <a:ea typeface=""/>
                              <a:cs typeface=""/>
                            </a:defRPr>
                          </a:lvl3pPr>
                          <a:lvl4pPr marL="1028700" algn="l" defTabSz="685800" rtl="0" eaLnBrk="1" latinLnBrk="0" hangingPunct="1">
                            <a:defRPr sz="1350" b="1" kern="1200">
                              <a:solidFill>
                                <a:schemeClr val="lt1"/>
                              </a:solidFill>
                              <a:latin typeface="Calibri"/>
                              <a:ea typeface=""/>
                              <a:cs typeface=""/>
                            </a:defRPr>
                          </a:lvl4pPr>
                          <a:lvl5pPr marL="1371600" algn="l" defTabSz="685800" rtl="0" eaLnBrk="1" latinLnBrk="0" hangingPunct="1">
                            <a:defRPr sz="1350" b="1" kern="1200">
                              <a:solidFill>
                                <a:schemeClr val="lt1"/>
                              </a:solidFill>
                              <a:latin typeface="Calibri"/>
                              <a:ea typeface=""/>
                              <a:cs typeface=""/>
                            </a:defRPr>
                          </a:lvl5pPr>
                          <a:lvl6pPr marL="1714500" algn="l" defTabSz="685800" rtl="0" eaLnBrk="1" latinLnBrk="0" hangingPunct="1">
                            <a:defRPr sz="1350" b="1" kern="1200">
                              <a:solidFill>
                                <a:schemeClr val="lt1"/>
                              </a:solidFill>
                              <a:latin typeface="Calibri"/>
                              <a:ea typeface=""/>
                              <a:cs typeface=""/>
                            </a:defRPr>
                          </a:lvl6pPr>
                          <a:lvl7pPr marL="2057400" algn="l" defTabSz="685800" rtl="0" eaLnBrk="1" latinLnBrk="0" hangingPunct="1">
                            <a:defRPr sz="1350" b="1" kern="1200">
                              <a:solidFill>
                                <a:schemeClr val="lt1"/>
                              </a:solidFill>
                              <a:latin typeface="Calibri"/>
                              <a:ea typeface=""/>
                              <a:cs typeface=""/>
                            </a:defRPr>
                          </a:lvl7pPr>
                          <a:lvl8pPr marL="2400300" algn="l" defTabSz="685800" rtl="0" eaLnBrk="1" latinLnBrk="0" hangingPunct="1">
                            <a:defRPr sz="1350" b="1" kern="1200">
                              <a:solidFill>
                                <a:schemeClr val="lt1"/>
                              </a:solidFill>
                              <a:latin typeface="Calibri"/>
                              <a:ea typeface=""/>
                              <a:cs typeface=""/>
                            </a:defRPr>
                          </a:lvl8pPr>
                          <a:lvl9pPr marL="2743200" algn="l" defTabSz="685800" rtl="0" eaLnBrk="1" latinLnBrk="0" hangingPunct="1">
                            <a:defRPr sz="1350" b="1" kern="1200">
                              <a:solidFill>
                                <a:schemeClr val="lt1"/>
                              </a:solidFill>
                              <a:latin typeface="Calibri"/>
                              <a:ea typeface=""/>
                              <a:cs typeface=""/>
                            </a:defRPr>
                          </a:lvl9pPr>
                        </a:lstStyle>
                        <a:p>
                          <a:pPr algn="ctr">
                            <a:spcAft>
                              <a:spcPts val="0"/>
                            </a:spcAft>
                          </a:pPr>
                          <a:r>
                            <a:rPr lang="en-GB" sz="1800" dirty="0">
                              <a:effectLst/>
                            </a:rPr>
                            <a:t>Integrated L</a:t>
                          </a:r>
                          <a:r>
                            <a:rPr lang="en-US" altLang="zh-CN" sz="1800" dirty="0" err="1">
                              <a:effectLst/>
                            </a:rPr>
                            <a:t>umi</a:t>
                          </a:r>
                          <a:r>
                            <a:rPr lang="en-US" altLang="zh-CN" sz="1800" dirty="0">
                              <a:effectLst/>
                            </a:rPr>
                            <a:t>.</a:t>
                          </a:r>
                          <a:r>
                            <a:rPr lang="en-GB" sz="1800" dirty="0">
                              <a:effectLst/>
                            </a:rPr>
                            <a:t> /</a:t>
                          </a:r>
                          <a:r>
                            <a:rPr lang="en-GB" sz="1800" dirty="0" err="1">
                              <a:effectLst/>
                            </a:rPr>
                            <a:t>yr</a:t>
                          </a:r>
                          <a:endParaRPr lang="zh-CN" sz="2400" dirty="0">
                            <a:effectLst/>
                          </a:endParaRPr>
                        </a:p>
                        <a:p>
                          <a:pPr algn="ctr">
                            <a:spcAft>
                              <a:spcPts val="0"/>
                            </a:spcAft>
                          </a:pPr>
                          <a:r>
                            <a:rPr lang="en-GB" sz="1800" dirty="0">
                              <a:effectLst/>
                            </a:rPr>
                            <a:t>(ab</a:t>
                          </a:r>
                          <a:r>
                            <a:rPr lang="en-GB" sz="1800" baseline="30000" dirty="0">
                              <a:effectLst/>
                            </a:rPr>
                            <a:t>–1</a:t>
                          </a:r>
                          <a:r>
                            <a:rPr lang="en-GB" sz="1800" dirty="0">
                              <a:effectLst/>
                            </a:rPr>
                            <a:t>, 2 IPs)</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685800" rtl="0" eaLnBrk="1" latinLnBrk="0" hangingPunct="1">
                            <a:defRPr sz="1350" b="1" kern="1200">
                              <a:solidFill>
                                <a:schemeClr val="lt1"/>
                              </a:solidFill>
                              <a:latin typeface="Calibri"/>
                              <a:ea typeface=""/>
                              <a:cs typeface=""/>
                            </a:defRPr>
                          </a:lvl1pPr>
                          <a:lvl2pPr marL="342900" algn="l" defTabSz="685800" rtl="0" eaLnBrk="1" latinLnBrk="0" hangingPunct="1">
                            <a:defRPr sz="1350" b="1" kern="1200">
                              <a:solidFill>
                                <a:schemeClr val="lt1"/>
                              </a:solidFill>
                              <a:latin typeface="Calibri"/>
                              <a:ea typeface=""/>
                              <a:cs typeface=""/>
                            </a:defRPr>
                          </a:lvl2pPr>
                          <a:lvl3pPr marL="685800" algn="l" defTabSz="685800" rtl="0" eaLnBrk="1" latinLnBrk="0" hangingPunct="1">
                            <a:defRPr sz="1350" b="1" kern="1200">
                              <a:solidFill>
                                <a:schemeClr val="lt1"/>
                              </a:solidFill>
                              <a:latin typeface="Calibri"/>
                              <a:ea typeface=""/>
                              <a:cs typeface=""/>
                            </a:defRPr>
                          </a:lvl3pPr>
                          <a:lvl4pPr marL="1028700" algn="l" defTabSz="685800" rtl="0" eaLnBrk="1" latinLnBrk="0" hangingPunct="1">
                            <a:defRPr sz="1350" b="1" kern="1200">
                              <a:solidFill>
                                <a:schemeClr val="lt1"/>
                              </a:solidFill>
                              <a:latin typeface="Calibri"/>
                              <a:ea typeface=""/>
                              <a:cs typeface=""/>
                            </a:defRPr>
                          </a:lvl4pPr>
                          <a:lvl5pPr marL="1371600" algn="l" defTabSz="685800" rtl="0" eaLnBrk="1" latinLnBrk="0" hangingPunct="1">
                            <a:defRPr sz="1350" b="1" kern="1200">
                              <a:solidFill>
                                <a:schemeClr val="lt1"/>
                              </a:solidFill>
                              <a:latin typeface="Calibri"/>
                              <a:ea typeface=""/>
                              <a:cs typeface=""/>
                            </a:defRPr>
                          </a:lvl5pPr>
                          <a:lvl6pPr marL="1714500" algn="l" defTabSz="685800" rtl="0" eaLnBrk="1" latinLnBrk="0" hangingPunct="1">
                            <a:defRPr sz="1350" b="1" kern="1200">
                              <a:solidFill>
                                <a:schemeClr val="lt1"/>
                              </a:solidFill>
                              <a:latin typeface="Calibri"/>
                              <a:ea typeface=""/>
                              <a:cs typeface=""/>
                            </a:defRPr>
                          </a:lvl6pPr>
                          <a:lvl7pPr marL="2057400" algn="l" defTabSz="685800" rtl="0" eaLnBrk="1" latinLnBrk="0" hangingPunct="1">
                            <a:defRPr sz="1350" b="1" kern="1200">
                              <a:solidFill>
                                <a:schemeClr val="lt1"/>
                              </a:solidFill>
                              <a:latin typeface="Calibri"/>
                              <a:ea typeface=""/>
                              <a:cs typeface=""/>
                            </a:defRPr>
                          </a:lvl7pPr>
                          <a:lvl8pPr marL="2400300" algn="l" defTabSz="685800" rtl="0" eaLnBrk="1" latinLnBrk="0" hangingPunct="1">
                            <a:defRPr sz="1350" b="1" kern="1200">
                              <a:solidFill>
                                <a:schemeClr val="lt1"/>
                              </a:solidFill>
                              <a:latin typeface="Calibri"/>
                              <a:ea typeface=""/>
                              <a:cs typeface=""/>
                            </a:defRPr>
                          </a:lvl8pPr>
                          <a:lvl9pPr marL="2743200" algn="l" defTabSz="685800" rtl="0" eaLnBrk="1" latinLnBrk="0" hangingPunct="1">
                            <a:defRPr sz="1350" b="1" kern="1200">
                              <a:solidFill>
                                <a:schemeClr val="lt1"/>
                              </a:solidFill>
                              <a:latin typeface="Calibri"/>
                              <a:ea typeface=""/>
                              <a:cs typeface=""/>
                            </a:defRPr>
                          </a:lvl9pPr>
                        </a:lstStyle>
                        <a:p>
                          <a:pPr algn="ctr">
                            <a:spcAft>
                              <a:spcPts val="0"/>
                            </a:spcAft>
                          </a:pPr>
                          <a:r>
                            <a:rPr lang="en-GB" sz="1800" dirty="0">
                              <a:effectLst/>
                            </a:rPr>
                            <a:t>Total </a:t>
                          </a:r>
                          <a:endParaRPr lang="zh-CN" sz="2400" dirty="0">
                            <a:effectLst/>
                          </a:endParaRPr>
                        </a:p>
                        <a:p>
                          <a:pPr algn="ctr">
                            <a:spcAft>
                              <a:spcPts val="0"/>
                            </a:spcAft>
                          </a:pPr>
                          <a:r>
                            <a:rPr lang="en-GB" sz="1800" dirty="0">
                              <a:effectLst/>
                            </a:rPr>
                            <a:t>Integrated L </a:t>
                          </a:r>
                          <a:endParaRPr lang="zh-CN" sz="2400" dirty="0">
                            <a:effectLst/>
                          </a:endParaRPr>
                        </a:p>
                        <a:p>
                          <a:pPr algn="ctr">
                            <a:spcAft>
                              <a:spcPts val="0"/>
                            </a:spcAft>
                          </a:pPr>
                          <a:r>
                            <a:rPr lang="en-GB" sz="1800" dirty="0">
                              <a:effectLst/>
                            </a:rPr>
                            <a:t>(ab</a:t>
                          </a:r>
                          <a:r>
                            <a:rPr lang="en-GB" sz="1800" baseline="30000" dirty="0">
                              <a:effectLst/>
                            </a:rPr>
                            <a:t>–1</a:t>
                          </a:r>
                          <a:r>
                            <a:rPr lang="en-GB" sz="1800" dirty="0">
                              <a:effectLst/>
                            </a:rPr>
                            <a:t>, 2 IPs)</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685800" rtl="0" eaLnBrk="1" latinLnBrk="0" hangingPunct="1">
                            <a:defRPr sz="1350" b="1" kern="1200">
                              <a:solidFill>
                                <a:schemeClr val="lt1"/>
                              </a:solidFill>
                              <a:latin typeface="Calibri"/>
                              <a:ea typeface=""/>
                              <a:cs typeface=""/>
                            </a:defRPr>
                          </a:lvl1pPr>
                          <a:lvl2pPr marL="342900" algn="l" defTabSz="685800" rtl="0" eaLnBrk="1" latinLnBrk="0" hangingPunct="1">
                            <a:defRPr sz="1350" b="1" kern="1200">
                              <a:solidFill>
                                <a:schemeClr val="lt1"/>
                              </a:solidFill>
                              <a:latin typeface="Calibri"/>
                              <a:ea typeface=""/>
                              <a:cs typeface=""/>
                            </a:defRPr>
                          </a:lvl2pPr>
                          <a:lvl3pPr marL="685800" algn="l" defTabSz="685800" rtl="0" eaLnBrk="1" latinLnBrk="0" hangingPunct="1">
                            <a:defRPr sz="1350" b="1" kern="1200">
                              <a:solidFill>
                                <a:schemeClr val="lt1"/>
                              </a:solidFill>
                              <a:latin typeface="Calibri"/>
                              <a:ea typeface=""/>
                              <a:cs typeface=""/>
                            </a:defRPr>
                          </a:lvl3pPr>
                          <a:lvl4pPr marL="1028700" algn="l" defTabSz="685800" rtl="0" eaLnBrk="1" latinLnBrk="0" hangingPunct="1">
                            <a:defRPr sz="1350" b="1" kern="1200">
                              <a:solidFill>
                                <a:schemeClr val="lt1"/>
                              </a:solidFill>
                              <a:latin typeface="Calibri"/>
                              <a:ea typeface=""/>
                              <a:cs typeface=""/>
                            </a:defRPr>
                          </a:lvl4pPr>
                          <a:lvl5pPr marL="1371600" algn="l" defTabSz="685800" rtl="0" eaLnBrk="1" latinLnBrk="0" hangingPunct="1">
                            <a:defRPr sz="1350" b="1" kern="1200">
                              <a:solidFill>
                                <a:schemeClr val="lt1"/>
                              </a:solidFill>
                              <a:latin typeface="Calibri"/>
                              <a:ea typeface=""/>
                              <a:cs typeface=""/>
                            </a:defRPr>
                          </a:lvl5pPr>
                          <a:lvl6pPr marL="1714500" algn="l" defTabSz="685800" rtl="0" eaLnBrk="1" latinLnBrk="0" hangingPunct="1">
                            <a:defRPr sz="1350" b="1" kern="1200">
                              <a:solidFill>
                                <a:schemeClr val="lt1"/>
                              </a:solidFill>
                              <a:latin typeface="Calibri"/>
                              <a:ea typeface=""/>
                              <a:cs typeface=""/>
                            </a:defRPr>
                          </a:lvl6pPr>
                          <a:lvl7pPr marL="2057400" algn="l" defTabSz="685800" rtl="0" eaLnBrk="1" latinLnBrk="0" hangingPunct="1">
                            <a:defRPr sz="1350" b="1" kern="1200">
                              <a:solidFill>
                                <a:schemeClr val="lt1"/>
                              </a:solidFill>
                              <a:latin typeface="Calibri"/>
                              <a:ea typeface=""/>
                              <a:cs typeface=""/>
                            </a:defRPr>
                          </a:lvl7pPr>
                          <a:lvl8pPr marL="2400300" algn="l" defTabSz="685800" rtl="0" eaLnBrk="1" latinLnBrk="0" hangingPunct="1">
                            <a:defRPr sz="1350" b="1" kern="1200">
                              <a:solidFill>
                                <a:schemeClr val="lt1"/>
                              </a:solidFill>
                              <a:latin typeface="Calibri"/>
                              <a:ea typeface=""/>
                              <a:cs typeface=""/>
                            </a:defRPr>
                          </a:lvl8pPr>
                          <a:lvl9pPr marL="2743200" algn="l" defTabSz="685800" rtl="0" eaLnBrk="1" latinLnBrk="0" hangingPunct="1">
                            <a:defRPr sz="1350" b="1" kern="1200">
                              <a:solidFill>
                                <a:schemeClr val="lt1"/>
                              </a:solidFill>
                              <a:latin typeface="Calibri"/>
                              <a:ea typeface=""/>
                              <a:cs typeface=""/>
                            </a:defRPr>
                          </a:lvl9pPr>
                        </a:lstStyle>
                        <a:p>
                          <a:pPr algn="ctr">
                            <a:spcAft>
                              <a:spcPts val="0"/>
                            </a:spcAft>
                          </a:pPr>
                          <a:r>
                            <a:rPr lang="en-GB" sz="1800" dirty="0">
                              <a:effectLst/>
                            </a:rPr>
                            <a:t>Total no. of events</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extLst>
                      <a:ext uri="{0D108BD9-81ED-4DB2-BD59-A6C34878D82A}">
                        <a16:rowId xmlns:a16="http://schemas.microsoft.com/office/drawing/2014/main" val="10000"/>
                      </a:ext>
                    </a:extLst>
                  </a:tr>
                  <a:tr h="489694">
                    <a:tc rowSpan="2">
                      <a:txBody>
                        <a:bodyPr/>
                        <a:lstStyle>
                          <a:lvl1pPr marL="0" algn="l" defTabSz="685800" rtl="0" eaLnBrk="1" latinLnBrk="0" hangingPunct="1">
                            <a:defRPr sz="1350" b="1" kern="1200">
                              <a:solidFill>
                                <a:schemeClr val="lt1"/>
                              </a:solidFill>
                              <a:latin typeface="Calibri"/>
                              <a:ea typeface=""/>
                              <a:cs typeface=""/>
                            </a:defRPr>
                          </a:lvl1pPr>
                          <a:lvl2pPr marL="342900" algn="l" defTabSz="685800" rtl="0" eaLnBrk="1" latinLnBrk="0" hangingPunct="1">
                            <a:defRPr sz="1350" b="1" kern="1200">
                              <a:solidFill>
                                <a:schemeClr val="lt1"/>
                              </a:solidFill>
                              <a:latin typeface="Calibri"/>
                              <a:ea typeface=""/>
                              <a:cs typeface=""/>
                            </a:defRPr>
                          </a:lvl2pPr>
                          <a:lvl3pPr marL="685800" algn="l" defTabSz="685800" rtl="0" eaLnBrk="1" latinLnBrk="0" hangingPunct="1">
                            <a:defRPr sz="1350" b="1" kern="1200">
                              <a:solidFill>
                                <a:schemeClr val="lt1"/>
                              </a:solidFill>
                              <a:latin typeface="Calibri"/>
                              <a:ea typeface=""/>
                              <a:cs typeface=""/>
                            </a:defRPr>
                          </a:lvl3pPr>
                          <a:lvl4pPr marL="1028700" algn="l" defTabSz="685800" rtl="0" eaLnBrk="1" latinLnBrk="0" hangingPunct="1">
                            <a:defRPr sz="1350" b="1" kern="1200">
                              <a:solidFill>
                                <a:schemeClr val="lt1"/>
                              </a:solidFill>
                              <a:latin typeface="Calibri"/>
                              <a:ea typeface=""/>
                              <a:cs typeface=""/>
                            </a:defRPr>
                          </a:lvl4pPr>
                          <a:lvl5pPr marL="1371600" algn="l" defTabSz="685800" rtl="0" eaLnBrk="1" latinLnBrk="0" hangingPunct="1">
                            <a:defRPr sz="1350" b="1" kern="1200">
                              <a:solidFill>
                                <a:schemeClr val="lt1"/>
                              </a:solidFill>
                              <a:latin typeface="Calibri"/>
                              <a:ea typeface=""/>
                              <a:cs typeface=""/>
                            </a:defRPr>
                          </a:lvl5pPr>
                          <a:lvl6pPr marL="1714500" algn="l" defTabSz="685800" rtl="0" eaLnBrk="1" latinLnBrk="0" hangingPunct="1">
                            <a:defRPr sz="1350" b="1" kern="1200">
                              <a:solidFill>
                                <a:schemeClr val="lt1"/>
                              </a:solidFill>
                              <a:latin typeface="Calibri"/>
                              <a:ea typeface=""/>
                              <a:cs typeface=""/>
                            </a:defRPr>
                          </a:lvl6pPr>
                          <a:lvl7pPr marL="2057400" algn="l" defTabSz="685800" rtl="0" eaLnBrk="1" latinLnBrk="0" hangingPunct="1">
                            <a:defRPr sz="1350" b="1" kern="1200">
                              <a:solidFill>
                                <a:schemeClr val="lt1"/>
                              </a:solidFill>
                              <a:latin typeface="Calibri"/>
                              <a:ea typeface=""/>
                              <a:cs typeface=""/>
                            </a:defRPr>
                          </a:lvl7pPr>
                          <a:lvl8pPr marL="2400300" algn="l" defTabSz="685800" rtl="0" eaLnBrk="1" latinLnBrk="0" hangingPunct="1">
                            <a:defRPr sz="1350" b="1" kern="1200">
                              <a:solidFill>
                                <a:schemeClr val="lt1"/>
                              </a:solidFill>
                              <a:latin typeface="Calibri"/>
                              <a:ea typeface=""/>
                              <a:cs typeface=""/>
                            </a:defRPr>
                          </a:lvl8pPr>
                          <a:lvl9pPr marL="2743200" algn="l" defTabSz="685800" rtl="0" eaLnBrk="1" latinLnBrk="0" hangingPunct="1">
                            <a:defRPr sz="1350" b="1" kern="1200">
                              <a:solidFill>
                                <a:schemeClr val="lt1"/>
                              </a:solidFill>
                              <a:latin typeface="Calibri"/>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defRPr/>
                          </a:pPr>
                          <a:r>
                            <a:rPr lang="en-GB" sz="1800" dirty="0">
                              <a:effectLst/>
                            </a:rPr>
                            <a:t>H</a:t>
                          </a:r>
                          <a:r>
                            <a:rPr lang="en-GB" altLang="zh-CN" sz="2400" kern="1200" dirty="0">
                              <a:solidFill>
                                <a:srgbClr val="C00000"/>
                              </a:solidFill>
                              <a:effectLst/>
                              <a:latin typeface="+mn-lt"/>
                              <a:ea typeface="+mn-ea"/>
                              <a:cs typeface="+mn-cs"/>
                            </a:rPr>
                            <a:t>*</a:t>
                          </a:r>
                          <a:endParaRPr lang="zh-CN" altLang="zh-CN" sz="2400" kern="1200" dirty="0">
                            <a:solidFill>
                              <a:srgbClr val="C00000"/>
                            </a:solidFill>
                            <a:effectLst/>
                            <a:latin typeface="+mn-lt"/>
                            <a:ea typeface="+mn-ea"/>
                            <a:cs typeface="+mn-cs"/>
                          </a:endParaRPr>
                        </a:p>
                        <a:p>
                          <a:pPr algn="ctr">
                            <a:spcAft>
                              <a:spcPts val="0"/>
                            </a:spcAft>
                          </a:pP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rowSpan="2">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dirty="0">
                              <a:effectLst/>
                            </a:rPr>
                            <a:t>240</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rowSpan="2">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dirty="0">
                              <a:effectLst/>
                            </a:rPr>
                            <a:t>10</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r>
                            <a:rPr lang="en-US" altLang="zh-CN" sz="1800" dirty="0">
                              <a:solidFill>
                                <a:srgbClr val="FF0000"/>
                              </a:solidFill>
                            </a:rPr>
                            <a:t>50</a:t>
                          </a:r>
                          <a:endParaRPr lang="zh-CN" altLang="en-US" sz="1800" dirty="0">
                            <a:solidFill>
                              <a:srgbClr val="FF0000"/>
                            </a:solidFill>
                          </a:endParaRPr>
                        </a:p>
                      </a:txBody>
                      <a:tcPr marL="51435" marR="51435" marT="0" marB="0" anchor="ctr">
                        <a:lnL w="12700" cmpd="sng">
                          <a:solidFill>
                            <a:sysClr val="window" lastClr="FFFFFF"/>
                          </a:solidFill>
                        </a:lnL>
                        <a:lnR w="12700" cap="flat" cmpd="sng" algn="ctr">
                          <a:solidFill>
                            <a:sysClr val="windowText" lastClr="000000"/>
                          </a:solidFill>
                          <a:prstDash val="solid"/>
                          <a:round/>
                          <a:headEnd type="none" w="med" len="med"/>
                          <a:tailEnd type="none" w="med" len="med"/>
                        </a:lnR>
                        <a:lnT w="381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dirty="0">
                              <a:solidFill>
                                <a:srgbClr val="FF0000"/>
                              </a:solidFill>
                              <a:effectLst/>
                            </a:rPr>
                            <a:t>8.3</a:t>
                          </a:r>
                          <a:endParaRPr lang="zh-CN" sz="2400" dirty="0">
                            <a:solidFill>
                              <a:srgbClr val="FF0000"/>
                            </a:solidFill>
                            <a:effectLst/>
                            <a:latin typeface="Times New Roman" panose="02020603050405020304" pitchFamily="18" charset="0"/>
                            <a:ea typeface="MS Mincho"/>
                            <a:cs typeface="Times New Roman" panose="02020603050405020304" pitchFamily="18" charset="0"/>
                          </a:endParaRPr>
                        </a:p>
                      </a:txBody>
                      <a:tcPr marL="51435" marR="51435" marT="0" marB="0" anchor="ctr">
                        <a:lnL w="12700" cap="flat" cmpd="sng" algn="ctr">
                          <a:solidFill>
                            <a:sysClr val="windowText" lastClr="000000"/>
                          </a:solidFill>
                          <a:prstDash val="solid"/>
                          <a:round/>
                          <a:headEnd type="none" w="med" len="med"/>
                          <a:tailEnd type="none" w="med" len="med"/>
                        </a:lnL>
                        <a:lnR w="12700" cmpd="sng">
                          <a:solidFill>
                            <a:sysClr val="window" lastClr="FFFFFF"/>
                          </a:solidFill>
                        </a:lnR>
                        <a:lnT w="381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dirty="0">
                              <a:solidFill>
                                <a:srgbClr val="FF0000"/>
                              </a:solidFill>
                              <a:effectLst/>
                            </a:rPr>
                            <a:t>2.2</a:t>
                          </a:r>
                          <a:endParaRPr lang="zh-CN" sz="2400" dirty="0">
                            <a:solidFill>
                              <a:srgbClr val="FF0000"/>
                            </a:solidFill>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381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dirty="0">
                              <a:solidFill>
                                <a:srgbClr val="FF0000"/>
                              </a:solidFill>
                              <a:effectLst/>
                            </a:rPr>
                            <a:t>21.6</a:t>
                          </a:r>
                          <a:endParaRPr lang="zh-CN" sz="2400" dirty="0">
                            <a:solidFill>
                              <a:srgbClr val="FF0000"/>
                            </a:solidFill>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381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dirty="0">
                              <a:solidFill>
                                <a:srgbClr val="FF0000"/>
                              </a:solidFill>
                              <a:effectLst/>
                            </a:rPr>
                            <a:t>4.3 </a:t>
                          </a:r>
                          <a:r>
                            <a:rPr lang="en-GB" sz="1800" dirty="0">
                              <a:solidFill>
                                <a:srgbClr val="FF0000"/>
                              </a:solidFill>
                              <a:effectLst/>
                              <a:sym typeface="Symbol" panose="05050102010706020507" pitchFamily="18" charset="2"/>
                            </a:rPr>
                            <a:t></a:t>
                          </a:r>
                          <a:r>
                            <a:rPr lang="en-GB" sz="1800" dirty="0">
                              <a:solidFill>
                                <a:srgbClr val="FF0000"/>
                              </a:solidFill>
                              <a:effectLst/>
                            </a:rPr>
                            <a:t> 10</a:t>
                          </a:r>
                          <a:r>
                            <a:rPr lang="en-GB" sz="1800" baseline="30000" dirty="0">
                              <a:solidFill>
                                <a:srgbClr val="FF0000"/>
                              </a:solidFill>
                              <a:effectLst/>
                            </a:rPr>
                            <a:t>6</a:t>
                          </a:r>
                          <a:endParaRPr lang="zh-CN" sz="2400" dirty="0">
                            <a:solidFill>
                              <a:srgbClr val="FF0000"/>
                            </a:solidFill>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381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1"/>
                      </a:ext>
                    </a:extLst>
                  </a:tr>
                  <a:tr h="338449">
                    <a:tc vMerge="1">
                      <a:txBody>
                        <a:bodyPr/>
                        <a:lstStyle/>
                        <a:p>
                          <a:endParaRPr lang="zh-CN"/>
                        </a:p>
                      </a:txBody>
                      <a:tcPr/>
                    </a:tc>
                    <a:tc vMerge="1">
                      <a:txBody>
                        <a:bodyPr/>
                        <a:lstStyle/>
                        <a:p>
                          <a:endParaRPr lang="zh-CN"/>
                        </a:p>
                      </a:txBody>
                      <a:tcPr/>
                    </a:tc>
                    <a:tc vMerge="1">
                      <a:txBody>
                        <a:bodyPr/>
                        <a:lstStyle/>
                        <a:p>
                          <a:endParaRPr lang="zh-CN"/>
                        </a:p>
                      </a:txBody>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r>
                            <a:rPr lang="en-US" altLang="zh-CN" sz="1800" dirty="0">
                              <a:solidFill>
                                <a:srgbClr val="0000FF"/>
                              </a:solidFill>
                            </a:rPr>
                            <a:t>30</a:t>
                          </a:r>
                          <a:endParaRPr lang="zh-CN" altLang="en-US" sz="1800" dirty="0">
                            <a:solidFill>
                              <a:srgbClr val="0000FF"/>
                            </a:solidFill>
                          </a:endParaRPr>
                        </a:p>
                      </a:txBody>
                      <a:tcPr marL="51435" marR="51435" marT="0" marB="0" anchor="ctr">
                        <a:lnL w="12700" cmpd="sng">
                          <a:solidFill>
                            <a:sysClr val="window" lastClr="FFFFFF"/>
                          </a:solid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5</a:t>
                          </a:r>
                          <a:endParaRPr lang="zh-CN" sz="1800" kern="1200" dirty="0">
                            <a:solidFill>
                              <a:srgbClr val="0000FF"/>
                            </a:solidFill>
                            <a:effectLst/>
                            <a:latin typeface="+mn-lt"/>
                            <a:ea typeface="+mn-ea"/>
                            <a:cs typeface="+mn-cs"/>
                          </a:endParaRPr>
                        </a:p>
                      </a:txBody>
                      <a:tcPr marL="51435" marR="51435" marT="0" marB="0" anchor="ctr">
                        <a:lnL w="12700" cap="flat" cmpd="sng" algn="ctr">
                          <a:solidFill>
                            <a:sysClr val="windowText" lastClr="000000"/>
                          </a:solidFill>
                          <a:prstDash val="solid"/>
                          <a:round/>
                          <a:headEnd type="none" w="med" len="med"/>
                          <a:tailEnd type="none" w="med" len="med"/>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1.3</a:t>
                          </a:r>
                          <a:endParaRPr 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13</a:t>
                          </a:r>
                          <a:endParaRPr 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2.6 </a:t>
                          </a:r>
                          <a:r>
                            <a:rPr lang="en-GB" sz="1800" kern="1200" dirty="0">
                              <a:solidFill>
                                <a:srgbClr val="0000FF"/>
                              </a:solidFill>
                              <a:effectLst/>
                              <a:latin typeface="+mn-lt"/>
                              <a:ea typeface="+mn-ea"/>
                              <a:cs typeface="+mn-cs"/>
                              <a:sym typeface="Symbol" panose="05050102010706020507" pitchFamily="18" charset="2"/>
                            </a:rPr>
                            <a:t></a:t>
                          </a:r>
                          <a:r>
                            <a:rPr lang="en-GB" sz="1800" kern="1200" dirty="0">
                              <a:solidFill>
                                <a:srgbClr val="0000FF"/>
                              </a:solidFill>
                              <a:effectLst/>
                              <a:latin typeface="+mn-lt"/>
                              <a:ea typeface="+mn-ea"/>
                              <a:cs typeface="+mn-cs"/>
                            </a:rPr>
                            <a:t> </a:t>
                          </a:r>
                          <a:r>
                            <a:rPr lang="en-GB" altLang="zh-CN" sz="1800" dirty="0">
                              <a:solidFill>
                                <a:srgbClr val="0000FF"/>
                              </a:solidFill>
                              <a:effectLst/>
                            </a:rPr>
                            <a:t>10</a:t>
                          </a:r>
                          <a:r>
                            <a:rPr lang="en-GB" altLang="zh-CN" sz="1800" baseline="30000" dirty="0">
                              <a:solidFill>
                                <a:srgbClr val="0000FF"/>
                              </a:solidFill>
                              <a:effectLst/>
                            </a:rPr>
                            <a:t>6</a:t>
                          </a:r>
                          <a:endParaRPr 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2"/>
                      </a:ext>
                    </a:extLst>
                  </a:tr>
                  <a:tr h="301269">
                    <a:tc rowSpan="2">
                      <a:txBody>
                        <a:bodyPr/>
                        <a:lstStyle>
                          <a:lvl1pPr marL="0" algn="l" defTabSz="685800" rtl="0" eaLnBrk="1" latinLnBrk="0" hangingPunct="1">
                            <a:defRPr sz="1350" b="1" kern="1200">
                              <a:solidFill>
                                <a:schemeClr val="lt1"/>
                              </a:solidFill>
                              <a:latin typeface="Calibri"/>
                              <a:ea typeface=""/>
                              <a:cs typeface=""/>
                            </a:defRPr>
                          </a:lvl1pPr>
                          <a:lvl2pPr marL="342900" algn="l" defTabSz="685800" rtl="0" eaLnBrk="1" latinLnBrk="0" hangingPunct="1">
                            <a:defRPr sz="1350" b="1" kern="1200">
                              <a:solidFill>
                                <a:schemeClr val="lt1"/>
                              </a:solidFill>
                              <a:latin typeface="Calibri"/>
                              <a:ea typeface=""/>
                              <a:cs typeface=""/>
                            </a:defRPr>
                          </a:lvl2pPr>
                          <a:lvl3pPr marL="685800" algn="l" defTabSz="685800" rtl="0" eaLnBrk="1" latinLnBrk="0" hangingPunct="1">
                            <a:defRPr sz="1350" b="1" kern="1200">
                              <a:solidFill>
                                <a:schemeClr val="lt1"/>
                              </a:solidFill>
                              <a:latin typeface="Calibri"/>
                              <a:ea typeface=""/>
                              <a:cs typeface=""/>
                            </a:defRPr>
                          </a:lvl3pPr>
                          <a:lvl4pPr marL="1028700" algn="l" defTabSz="685800" rtl="0" eaLnBrk="1" latinLnBrk="0" hangingPunct="1">
                            <a:defRPr sz="1350" b="1" kern="1200">
                              <a:solidFill>
                                <a:schemeClr val="lt1"/>
                              </a:solidFill>
                              <a:latin typeface="Calibri"/>
                              <a:ea typeface=""/>
                              <a:cs typeface=""/>
                            </a:defRPr>
                          </a:lvl4pPr>
                          <a:lvl5pPr marL="1371600" algn="l" defTabSz="685800" rtl="0" eaLnBrk="1" latinLnBrk="0" hangingPunct="1">
                            <a:defRPr sz="1350" b="1" kern="1200">
                              <a:solidFill>
                                <a:schemeClr val="lt1"/>
                              </a:solidFill>
                              <a:latin typeface="Calibri"/>
                              <a:ea typeface=""/>
                              <a:cs typeface=""/>
                            </a:defRPr>
                          </a:lvl5pPr>
                          <a:lvl6pPr marL="1714500" algn="l" defTabSz="685800" rtl="0" eaLnBrk="1" latinLnBrk="0" hangingPunct="1">
                            <a:defRPr sz="1350" b="1" kern="1200">
                              <a:solidFill>
                                <a:schemeClr val="lt1"/>
                              </a:solidFill>
                              <a:latin typeface="Calibri"/>
                              <a:ea typeface=""/>
                              <a:cs typeface=""/>
                            </a:defRPr>
                          </a:lvl6pPr>
                          <a:lvl7pPr marL="2057400" algn="l" defTabSz="685800" rtl="0" eaLnBrk="1" latinLnBrk="0" hangingPunct="1">
                            <a:defRPr sz="1350" b="1" kern="1200">
                              <a:solidFill>
                                <a:schemeClr val="lt1"/>
                              </a:solidFill>
                              <a:latin typeface="Calibri"/>
                              <a:ea typeface=""/>
                              <a:cs typeface=""/>
                            </a:defRPr>
                          </a:lvl7pPr>
                          <a:lvl8pPr marL="2400300" algn="l" defTabSz="685800" rtl="0" eaLnBrk="1" latinLnBrk="0" hangingPunct="1">
                            <a:defRPr sz="1350" b="1" kern="1200">
                              <a:solidFill>
                                <a:schemeClr val="lt1"/>
                              </a:solidFill>
                              <a:latin typeface="Calibri"/>
                              <a:ea typeface=""/>
                              <a:cs typeface=""/>
                            </a:defRPr>
                          </a:lvl8pPr>
                          <a:lvl9pPr marL="2743200" algn="l" defTabSz="685800" rtl="0" eaLnBrk="1" latinLnBrk="0" hangingPunct="1">
                            <a:defRPr sz="1350" b="1" kern="1200">
                              <a:solidFill>
                                <a:schemeClr val="lt1"/>
                              </a:solidFill>
                              <a:latin typeface="Calibri"/>
                              <a:ea typeface=""/>
                              <a:cs typeface=""/>
                            </a:defRPr>
                          </a:lvl9pPr>
                        </a:lstStyle>
                        <a:p>
                          <a:pPr algn="ctr">
                            <a:spcAft>
                              <a:spcPts val="0"/>
                            </a:spcAft>
                          </a:pPr>
                          <a:r>
                            <a:rPr lang="en-GB" sz="1800" dirty="0">
                              <a:effectLst/>
                            </a:rPr>
                            <a:t>Z</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rowSpan="2">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a:effectLst/>
                            </a:rPr>
                            <a:t>91</a:t>
                          </a:r>
                          <a:endParaRPr lang="zh-CN" sz="240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rowSpan="2">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dirty="0">
                              <a:effectLst/>
                            </a:rPr>
                            <a:t>2</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r>
                            <a:rPr lang="en-US" altLang="zh-CN" sz="1800" dirty="0">
                              <a:solidFill>
                                <a:srgbClr val="C00000"/>
                              </a:solidFill>
                            </a:rPr>
                            <a:t>50</a:t>
                          </a:r>
                          <a:endParaRPr lang="zh-CN" altLang="en-US" sz="1800" dirty="0">
                            <a:solidFill>
                              <a:srgbClr val="C00000"/>
                            </a:solidFill>
                          </a:endParaRPr>
                        </a:p>
                      </a:txBody>
                      <a:tcPr marL="51435" marR="51435" marT="0" marB="0" anchor="ctr">
                        <a:lnL w="12700" cmpd="sng">
                          <a:solidFill>
                            <a:sysClr val="window" lastClr="FFFFFF"/>
                          </a:solidFill>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192**</a:t>
                          </a:r>
                          <a:endParaRPr lang="zh-CN" sz="1800" kern="1200" dirty="0">
                            <a:solidFill>
                              <a:srgbClr val="C00000"/>
                            </a:solidFill>
                            <a:effectLst/>
                            <a:latin typeface="+mn-lt"/>
                            <a:ea typeface="+mn-ea"/>
                            <a:cs typeface="+mn-cs"/>
                          </a:endParaRPr>
                        </a:p>
                      </a:txBody>
                      <a:tcPr marL="51435" marR="51435" marT="0" marB="0" anchor="ctr">
                        <a:lnL w="12700" cap="flat" cmpd="sng" algn="ctr">
                          <a:solidFill>
                            <a:sysClr val="windowText" lastClr="000000"/>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50</a:t>
                          </a:r>
                          <a:endParaRPr lang="zh-CN" sz="1800" kern="1200" dirty="0">
                            <a:solidFill>
                              <a:srgbClr val="C00000"/>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100</a:t>
                          </a:r>
                          <a:endParaRPr lang="zh-CN" sz="1800" kern="1200" dirty="0">
                            <a:solidFill>
                              <a:srgbClr val="C00000"/>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4.1 </a:t>
                          </a:r>
                          <a:r>
                            <a:rPr lang="en-GB" sz="1800" kern="1200" dirty="0">
                              <a:solidFill>
                                <a:srgbClr val="C00000"/>
                              </a:solidFill>
                              <a:effectLst/>
                              <a:latin typeface="+mn-lt"/>
                              <a:ea typeface="+mn-ea"/>
                              <a:cs typeface="+mn-cs"/>
                              <a:sym typeface="Symbol" panose="05050102010706020507" pitchFamily="18" charset="2"/>
                            </a:rPr>
                            <a:t></a:t>
                          </a:r>
                          <a:r>
                            <a:rPr lang="en-GB" sz="1800" kern="1200" dirty="0">
                              <a:solidFill>
                                <a:srgbClr val="C00000"/>
                              </a:solidFill>
                              <a:effectLst/>
                              <a:latin typeface="+mn-lt"/>
                              <a:ea typeface="+mn-ea"/>
                              <a:cs typeface="+mn-cs"/>
                            </a:rPr>
                            <a:t> </a:t>
                          </a:r>
                          <a:r>
                            <a:rPr lang="en-GB" altLang="zh-CN" sz="1800" dirty="0">
                              <a:solidFill>
                                <a:srgbClr val="C00000"/>
                              </a:solidFill>
                              <a:effectLst/>
                            </a:rPr>
                            <a:t>10</a:t>
                          </a:r>
                          <a:r>
                            <a:rPr lang="en-GB" altLang="zh-CN" sz="1800" baseline="30000" dirty="0">
                              <a:solidFill>
                                <a:srgbClr val="C00000"/>
                              </a:solidFill>
                              <a:effectLst/>
                            </a:rPr>
                            <a:t>12</a:t>
                          </a:r>
                          <a:endParaRPr lang="zh-CN" sz="1800" kern="1200" dirty="0">
                            <a:solidFill>
                              <a:srgbClr val="C00000"/>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3"/>
                      </a:ext>
                    </a:extLst>
                  </a:tr>
                  <a:tr h="404666">
                    <a:tc vMerge="1">
                      <a:txBody>
                        <a:bodyPr/>
                        <a:lstStyle/>
                        <a:p>
                          <a:endParaRPr lang="zh-CN"/>
                        </a:p>
                      </a:txBody>
                      <a:tcPr/>
                    </a:tc>
                    <a:tc vMerge="1">
                      <a:txBody>
                        <a:bodyPr/>
                        <a:lstStyle/>
                        <a:p>
                          <a:endParaRPr lang="zh-CN"/>
                        </a:p>
                      </a:txBody>
                      <a:tcPr/>
                    </a:tc>
                    <a:tc vMerge="1">
                      <a:txBody>
                        <a:bodyPr/>
                        <a:lstStyle/>
                        <a:p>
                          <a:endParaRPr lang="zh-CN"/>
                        </a:p>
                      </a:txBody>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r>
                            <a:rPr lang="en-US" altLang="zh-CN" sz="1800" dirty="0">
                              <a:solidFill>
                                <a:srgbClr val="0000FF"/>
                              </a:solidFill>
                            </a:rPr>
                            <a:t>30</a:t>
                          </a:r>
                          <a:endParaRPr lang="zh-CN" altLang="en-US" sz="1800" dirty="0">
                            <a:solidFill>
                              <a:srgbClr val="0000FF"/>
                            </a:solidFill>
                          </a:endParaRPr>
                        </a:p>
                      </a:txBody>
                      <a:tcPr marL="51435" marR="51435" marT="0" marB="0" anchor="ctr">
                        <a:lnL w="12700" cmpd="sng">
                          <a:solidFill>
                            <a:sysClr val="window" lastClr="FFFFFF"/>
                          </a:solid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115**</a:t>
                          </a:r>
                          <a:endParaRPr lang="zh-CN" sz="1800" kern="1200" dirty="0">
                            <a:solidFill>
                              <a:srgbClr val="0000FF"/>
                            </a:solidFill>
                            <a:effectLst/>
                            <a:latin typeface="+mn-lt"/>
                            <a:ea typeface="+mn-ea"/>
                            <a:cs typeface="+mn-cs"/>
                          </a:endParaRPr>
                        </a:p>
                      </a:txBody>
                      <a:tcPr marL="51435" marR="51435" marT="0" marB="0" anchor="ctr">
                        <a:lnL w="12700" cap="flat" cmpd="sng" algn="ctr">
                          <a:solidFill>
                            <a:sysClr val="windowText" lastClr="000000"/>
                          </a:solidFill>
                          <a:prstDash val="solid"/>
                          <a:round/>
                          <a:headEnd type="none" w="med" len="med"/>
                          <a:tailEnd type="none" w="med" len="med"/>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30</a:t>
                          </a:r>
                          <a:endParaRPr 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60</a:t>
                          </a:r>
                          <a:endParaRPr 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2.5 </a:t>
                          </a:r>
                          <a:r>
                            <a:rPr lang="en-GB" sz="1800" kern="1200" dirty="0">
                              <a:solidFill>
                                <a:srgbClr val="0000FF"/>
                              </a:solidFill>
                              <a:effectLst/>
                              <a:latin typeface="+mn-lt"/>
                              <a:ea typeface="+mn-ea"/>
                              <a:cs typeface="+mn-cs"/>
                              <a:sym typeface="Symbol" panose="05050102010706020507" pitchFamily="18" charset="2"/>
                            </a:rPr>
                            <a:t></a:t>
                          </a:r>
                          <a:r>
                            <a:rPr lang="en-GB" sz="1800" kern="1200" dirty="0">
                              <a:solidFill>
                                <a:srgbClr val="0000FF"/>
                              </a:solidFill>
                              <a:effectLst/>
                              <a:latin typeface="+mn-lt"/>
                              <a:ea typeface="+mn-ea"/>
                              <a:cs typeface="+mn-cs"/>
                            </a:rPr>
                            <a:t> </a:t>
                          </a:r>
                          <a:r>
                            <a:rPr lang="en-GB" altLang="zh-CN" sz="1800" dirty="0">
                              <a:solidFill>
                                <a:srgbClr val="0000FF"/>
                              </a:solidFill>
                              <a:effectLst/>
                            </a:rPr>
                            <a:t>10</a:t>
                          </a:r>
                          <a:r>
                            <a:rPr lang="en-GB" altLang="zh-CN" sz="1800" baseline="30000" dirty="0">
                              <a:solidFill>
                                <a:srgbClr val="0000FF"/>
                              </a:solidFill>
                              <a:effectLst/>
                            </a:rPr>
                            <a:t>12</a:t>
                          </a:r>
                          <a:endParaRPr 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4"/>
                      </a:ext>
                    </a:extLst>
                  </a:tr>
                  <a:tr h="301269">
                    <a:tc rowSpan="2">
                      <a:txBody>
                        <a:bodyPr/>
                        <a:lstStyle>
                          <a:lvl1pPr marL="0" algn="l" defTabSz="685800" rtl="0" eaLnBrk="1" latinLnBrk="0" hangingPunct="1">
                            <a:defRPr sz="1350" b="1" kern="1200">
                              <a:solidFill>
                                <a:schemeClr val="lt1"/>
                              </a:solidFill>
                              <a:latin typeface="Calibri"/>
                              <a:ea typeface=""/>
                              <a:cs typeface=""/>
                            </a:defRPr>
                          </a:lvl1pPr>
                          <a:lvl2pPr marL="342900" algn="l" defTabSz="685800" rtl="0" eaLnBrk="1" latinLnBrk="0" hangingPunct="1">
                            <a:defRPr sz="1350" b="1" kern="1200">
                              <a:solidFill>
                                <a:schemeClr val="lt1"/>
                              </a:solidFill>
                              <a:latin typeface="Calibri"/>
                              <a:ea typeface=""/>
                              <a:cs typeface=""/>
                            </a:defRPr>
                          </a:lvl2pPr>
                          <a:lvl3pPr marL="685800" algn="l" defTabSz="685800" rtl="0" eaLnBrk="1" latinLnBrk="0" hangingPunct="1">
                            <a:defRPr sz="1350" b="1" kern="1200">
                              <a:solidFill>
                                <a:schemeClr val="lt1"/>
                              </a:solidFill>
                              <a:latin typeface="Calibri"/>
                              <a:ea typeface=""/>
                              <a:cs typeface=""/>
                            </a:defRPr>
                          </a:lvl3pPr>
                          <a:lvl4pPr marL="1028700" algn="l" defTabSz="685800" rtl="0" eaLnBrk="1" latinLnBrk="0" hangingPunct="1">
                            <a:defRPr sz="1350" b="1" kern="1200">
                              <a:solidFill>
                                <a:schemeClr val="lt1"/>
                              </a:solidFill>
                              <a:latin typeface="Calibri"/>
                              <a:ea typeface=""/>
                              <a:cs typeface=""/>
                            </a:defRPr>
                          </a:lvl4pPr>
                          <a:lvl5pPr marL="1371600" algn="l" defTabSz="685800" rtl="0" eaLnBrk="1" latinLnBrk="0" hangingPunct="1">
                            <a:defRPr sz="1350" b="1" kern="1200">
                              <a:solidFill>
                                <a:schemeClr val="lt1"/>
                              </a:solidFill>
                              <a:latin typeface="Calibri"/>
                              <a:ea typeface=""/>
                              <a:cs typeface=""/>
                            </a:defRPr>
                          </a:lvl5pPr>
                          <a:lvl6pPr marL="1714500" algn="l" defTabSz="685800" rtl="0" eaLnBrk="1" latinLnBrk="0" hangingPunct="1">
                            <a:defRPr sz="1350" b="1" kern="1200">
                              <a:solidFill>
                                <a:schemeClr val="lt1"/>
                              </a:solidFill>
                              <a:latin typeface="Calibri"/>
                              <a:ea typeface=""/>
                              <a:cs typeface=""/>
                            </a:defRPr>
                          </a:lvl6pPr>
                          <a:lvl7pPr marL="2057400" algn="l" defTabSz="685800" rtl="0" eaLnBrk="1" latinLnBrk="0" hangingPunct="1">
                            <a:defRPr sz="1350" b="1" kern="1200">
                              <a:solidFill>
                                <a:schemeClr val="lt1"/>
                              </a:solidFill>
                              <a:latin typeface="Calibri"/>
                              <a:ea typeface=""/>
                              <a:cs typeface=""/>
                            </a:defRPr>
                          </a:lvl7pPr>
                          <a:lvl8pPr marL="2400300" algn="l" defTabSz="685800" rtl="0" eaLnBrk="1" latinLnBrk="0" hangingPunct="1">
                            <a:defRPr sz="1350" b="1" kern="1200">
                              <a:solidFill>
                                <a:schemeClr val="lt1"/>
                              </a:solidFill>
                              <a:latin typeface="Calibri"/>
                              <a:ea typeface=""/>
                              <a:cs typeface=""/>
                            </a:defRPr>
                          </a:lvl8pPr>
                          <a:lvl9pPr marL="2743200" algn="l" defTabSz="685800" rtl="0" eaLnBrk="1" latinLnBrk="0" hangingPunct="1">
                            <a:defRPr sz="1350" b="1" kern="1200">
                              <a:solidFill>
                                <a:schemeClr val="lt1"/>
                              </a:solidFill>
                              <a:latin typeface="Calibri"/>
                              <a:ea typeface=""/>
                              <a:cs typeface=""/>
                            </a:defRPr>
                          </a:lvl9pPr>
                        </a:lstStyle>
                        <a:p>
                          <a:pPr algn="ctr">
                            <a:spcAft>
                              <a:spcPts val="0"/>
                            </a:spcAft>
                          </a:pPr>
                          <a:r>
                            <a:rPr lang="en-GB" sz="1800" dirty="0">
                              <a:effectLst/>
                            </a:rPr>
                            <a:t>W</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rowSpan="2">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a:effectLst/>
                            </a:rPr>
                            <a:t>160</a:t>
                          </a:r>
                          <a:endParaRPr lang="zh-CN" sz="240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rowSpan="2">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dirty="0">
                              <a:effectLst/>
                            </a:rPr>
                            <a:t>1</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r>
                            <a:rPr lang="en-US" altLang="zh-CN" sz="1800" dirty="0">
                              <a:solidFill>
                                <a:srgbClr val="C00000"/>
                              </a:solidFill>
                            </a:rPr>
                            <a:t>50</a:t>
                          </a:r>
                          <a:endParaRPr lang="zh-CN" altLang="en-US" sz="1800" dirty="0">
                            <a:solidFill>
                              <a:srgbClr val="C00000"/>
                            </a:solidFill>
                          </a:endParaRPr>
                        </a:p>
                      </a:txBody>
                      <a:tcPr marL="51435" marR="51435" marT="0" marB="0" anchor="ctr">
                        <a:lnL w="12700" cmpd="sng">
                          <a:solidFill>
                            <a:sysClr val="window" lastClr="FFFFFF"/>
                          </a:solidFill>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26.7</a:t>
                          </a:r>
                          <a:endParaRPr lang="zh-CN" sz="1800" kern="1200" dirty="0">
                            <a:solidFill>
                              <a:srgbClr val="C00000"/>
                            </a:solidFill>
                            <a:effectLst/>
                            <a:latin typeface="+mn-lt"/>
                            <a:ea typeface="+mn-ea"/>
                            <a:cs typeface="+mn-cs"/>
                          </a:endParaRPr>
                        </a:p>
                      </a:txBody>
                      <a:tcPr marL="51435" marR="51435" marT="0" marB="0" anchor="ctr">
                        <a:lnL w="12700" cap="flat" cmpd="sng" algn="ctr">
                          <a:solidFill>
                            <a:sysClr val="windowText" lastClr="000000"/>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6.9</a:t>
                          </a:r>
                          <a:endParaRPr lang="zh-CN" sz="1800" kern="1200" dirty="0">
                            <a:solidFill>
                              <a:srgbClr val="C00000"/>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6.9</a:t>
                          </a:r>
                          <a:endParaRPr lang="zh-CN" sz="1800" kern="1200" dirty="0">
                            <a:solidFill>
                              <a:srgbClr val="C00000"/>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2.1 </a:t>
                          </a:r>
                          <a:r>
                            <a:rPr lang="en-GB" sz="1800" kern="1200" dirty="0">
                              <a:solidFill>
                                <a:srgbClr val="C00000"/>
                              </a:solidFill>
                              <a:effectLst/>
                              <a:latin typeface="+mn-lt"/>
                              <a:ea typeface="+mn-ea"/>
                              <a:cs typeface="+mn-cs"/>
                              <a:sym typeface="Symbol" panose="05050102010706020507" pitchFamily="18" charset="2"/>
                            </a:rPr>
                            <a:t></a:t>
                          </a:r>
                          <a:r>
                            <a:rPr lang="en-GB" sz="1800" kern="1200" dirty="0">
                              <a:solidFill>
                                <a:srgbClr val="C00000"/>
                              </a:solidFill>
                              <a:effectLst/>
                              <a:latin typeface="+mn-lt"/>
                              <a:ea typeface="+mn-ea"/>
                              <a:cs typeface="+mn-cs"/>
                            </a:rPr>
                            <a:t> </a:t>
                          </a:r>
                          <a:r>
                            <a:rPr lang="en-GB" altLang="zh-CN" sz="1800" dirty="0">
                              <a:solidFill>
                                <a:srgbClr val="C00000"/>
                              </a:solidFill>
                              <a:effectLst/>
                            </a:rPr>
                            <a:t>10</a:t>
                          </a:r>
                          <a:r>
                            <a:rPr lang="en-GB" altLang="zh-CN" sz="1800" baseline="30000" dirty="0">
                              <a:solidFill>
                                <a:srgbClr val="C00000"/>
                              </a:solidFill>
                              <a:effectLst/>
                            </a:rPr>
                            <a:t>8</a:t>
                          </a:r>
                          <a:endParaRPr lang="zh-CN" altLang="zh-CN" sz="1800" kern="1200" dirty="0">
                            <a:solidFill>
                              <a:srgbClr val="C00000"/>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5"/>
                      </a:ext>
                    </a:extLst>
                  </a:tr>
                  <a:tr h="404666">
                    <a:tc vMerge="1">
                      <a:txBody>
                        <a:bodyPr/>
                        <a:lstStyle/>
                        <a:p>
                          <a:endParaRPr lang="zh-CN"/>
                        </a:p>
                      </a:txBody>
                      <a:tcPr/>
                    </a:tc>
                    <a:tc vMerge="1">
                      <a:txBody>
                        <a:bodyPr/>
                        <a:lstStyle/>
                        <a:p>
                          <a:endParaRPr lang="zh-CN"/>
                        </a:p>
                      </a:txBody>
                      <a:tcPr/>
                    </a:tc>
                    <a:tc vMerge="1">
                      <a:txBody>
                        <a:bodyPr/>
                        <a:lstStyle/>
                        <a:p>
                          <a:endParaRPr lang="zh-CN"/>
                        </a:p>
                      </a:txBody>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r>
                            <a:rPr lang="en-US" altLang="zh-CN" sz="1800" dirty="0">
                              <a:solidFill>
                                <a:srgbClr val="0000FF"/>
                              </a:solidFill>
                            </a:rPr>
                            <a:t>30</a:t>
                          </a:r>
                          <a:endParaRPr lang="zh-CN" altLang="en-US" sz="1800" dirty="0">
                            <a:solidFill>
                              <a:srgbClr val="0000FF"/>
                            </a:solidFill>
                          </a:endParaRPr>
                        </a:p>
                      </a:txBody>
                      <a:tcPr marL="51435" marR="51435" marT="0" marB="0" anchor="ctr">
                        <a:lnL w="12700" cmpd="sng">
                          <a:solidFill>
                            <a:sysClr val="window" lastClr="FFFFFF"/>
                          </a:solid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16</a:t>
                          </a:r>
                          <a:endParaRPr lang="zh-CN" sz="1800" kern="1200" dirty="0">
                            <a:solidFill>
                              <a:srgbClr val="0000FF"/>
                            </a:solidFill>
                            <a:effectLst/>
                            <a:latin typeface="+mn-lt"/>
                            <a:ea typeface="+mn-ea"/>
                            <a:cs typeface="+mn-cs"/>
                          </a:endParaRPr>
                        </a:p>
                      </a:txBody>
                      <a:tcPr marL="51435" marR="51435" marT="0" marB="0" anchor="ctr">
                        <a:lnL w="12700" cap="flat" cmpd="sng" algn="ctr">
                          <a:solidFill>
                            <a:sysClr val="windowText" lastClr="000000"/>
                          </a:solidFill>
                          <a:prstDash val="solid"/>
                          <a:round/>
                          <a:headEnd type="none" w="med" len="med"/>
                          <a:tailEnd type="none" w="med" len="med"/>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4.2</a:t>
                          </a:r>
                          <a:endParaRPr 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4.2</a:t>
                          </a:r>
                          <a:endParaRPr 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1.3 </a:t>
                          </a:r>
                          <a:r>
                            <a:rPr lang="en-GB" sz="1800" kern="1200" dirty="0">
                              <a:solidFill>
                                <a:srgbClr val="0000FF"/>
                              </a:solidFill>
                              <a:effectLst/>
                              <a:latin typeface="+mn-lt"/>
                              <a:ea typeface="+mn-ea"/>
                              <a:cs typeface="+mn-cs"/>
                              <a:sym typeface="Symbol" panose="05050102010706020507" pitchFamily="18" charset="2"/>
                            </a:rPr>
                            <a:t></a:t>
                          </a:r>
                          <a:r>
                            <a:rPr lang="en-GB" sz="1800" kern="1200" dirty="0">
                              <a:solidFill>
                                <a:srgbClr val="0000FF"/>
                              </a:solidFill>
                              <a:effectLst/>
                              <a:latin typeface="+mn-lt"/>
                              <a:ea typeface="+mn-ea"/>
                              <a:cs typeface="+mn-cs"/>
                            </a:rPr>
                            <a:t> </a:t>
                          </a:r>
                          <a:r>
                            <a:rPr lang="en-GB" altLang="zh-CN" sz="1800" dirty="0">
                              <a:solidFill>
                                <a:srgbClr val="0000FF"/>
                              </a:solidFill>
                              <a:effectLst/>
                            </a:rPr>
                            <a:t>10</a:t>
                          </a:r>
                          <a:r>
                            <a:rPr lang="en-GB" altLang="zh-CN" sz="1800" baseline="30000" dirty="0">
                              <a:solidFill>
                                <a:srgbClr val="0000FF"/>
                              </a:solidFill>
                              <a:effectLst/>
                            </a:rPr>
                            <a:t>8</a:t>
                          </a:r>
                          <a:endParaRPr 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6"/>
                      </a:ext>
                    </a:extLst>
                  </a:tr>
                  <a:tr h="426169">
                    <a:tc rowSpan="2">
                      <a:txBody>
                        <a:bodyPr/>
                        <a:lstStyle/>
                        <a:p>
                          <a:endParaRPr lang="zh-CN"/>
                        </a:p>
                      </a:txBody>
                      <a:tcPr marL="51435" marR="51435"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blipFill>
                          <a:blip r:embed="rId2"/>
                          <a:stretch>
                            <a:fillRect l="-694" t="-480172" r="-902778" b="-18966"/>
                          </a:stretch>
                        </a:blipFill>
                      </a:tcPr>
                    </a:tc>
                    <a:tc rowSpan="2">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a:effectLst/>
                            </a:rPr>
                            <a:t>360</a:t>
                          </a:r>
                          <a:endParaRPr lang="zh-CN" sz="240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rowSpan="2">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algn="ctr">
                            <a:spcAft>
                              <a:spcPts val="0"/>
                            </a:spcAft>
                          </a:pPr>
                          <a:r>
                            <a:rPr lang="en-GB" sz="1800" dirty="0">
                              <a:effectLst/>
                            </a:rPr>
                            <a:t>5</a:t>
                          </a:r>
                          <a:endParaRPr lang="zh-CN" sz="2400" dirty="0">
                            <a:effectLst/>
                            <a:latin typeface="Times New Roman" panose="02020603050405020304" pitchFamily="18" charset="0"/>
                            <a:ea typeface="MS Mincho"/>
                            <a:cs typeface="Times New Roman" panose="02020603050405020304" pitchFamily="18" charset="0"/>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r>
                            <a:rPr lang="en-US" altLang="zh-CN" sz="1800" dirty="0">
                              <a:solidFill>
                                <a:srgbClr val="C00000"/>
                              </a:solidFill>
                            </a:rPr>
                            <a:t>50</a:t>
                          </a:r>
                          <a:endParaRPr lang="zh-CN" altLang="en-US" sz="1800" dirty="0">
                            <a:solidFill>
                              <a:srgbClr val="C00000"/>
                            </a:solidFill>
                          </a:endParaRPr>
                        </a:p>
                      </a:txBody>
                      <a:tcPr marL="51435" marR="51435" marT="0" marB="0" anchor="ctr">
                        <a:lnL w="12700" cmpd="sng">
                          <a:solidFill>
                            <a:sysClr val="window" lastClr="FFFFFF"/>
                          </a:solidFill>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0.8</a:t>
                          </a:r>
                          <a:endParaRPr lang="zh-CN" sz="1800" kern="1200" dirty="0">
                            <a:solidFill>
                              <a:srgbClr val="C00000"/>
                            </a:solidFill>
                            <a:effectLst/>
                            <a:latin typeface="+mn-lt"/>
                            <a:ea typeface="+mn-ea"/>
                            <a:cs typeface="+mn-cs"/>
                          </a:endParaRPr>
                        </a:p>
                      </a:txBody>
                      <a:tcPr marL="51435" marR="51435" marT="0" marB="0" anchor="ctr">
                        <a:lnL w="12700" cap="flat" cmpd="sng" algn="ctr">
                          <a:solidFill>
                            <a:sysClr val="windowText" lastClr="000000"/>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0.2</a:t>
                          </a:r>
                          <a:endParaRPr lang="zh-CN" sz="1800" kern="1200" dirty="0">
                            <a:solidFill>
                              <a:srgbClr val="C00000"/>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1.0</a:t>
                          </a:r>
                          <a:endParaRPr lang="zh-CN" sz="1800" kern="1200" dirty="0">
                            <a:solidFill>
                              <a:srgbClr val="C00000"/>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C00000"/>
                              </a:solidFill>
                              <a:effectLst/>
                              <a:latin typeface="+mn-lt"/>
                              <a:ea typeface="+mn-ea"/>
                              <a:cs typeface="+mn-cs"/>
                            </a:rPr>
                            <a:t>0.6 </a:t>
                          </a:r>
                          <a:r>
                            <a:rPr lang="en-GB" sz="1800" kern="1200" dirty="0">
                              <a:solidFill>
                                <a:srgbClr val="C00000"/>
                              </a:solidFill>
                              <a:effectLst/>
                              <a:latin typeface="+mn-lt"/>
                              <a:ea typeface="+mn-ea"/>
                              <a:cs typeface="+mn-cs"/>
                              <a:sym typeface="Symbol" panose="05050102010706020507" pitchFamily="18" charset="2"/>
                            </a:rPr>
                            <a:t></a:t>
                          </a:r>
                          <a:r>
                            <a:rPr lang="en-GB" sz="1800" kern="1200" dirty="0">
                              <a:solidFill>
                                <a:srgbClr val="C00000"/>
                              </a:solidFill>
                              <a:effectLst/>
                              <a:latin typeface="+mn-lt"/>
                              <a:ea typeface="+mn-ea"/>
                              <a:cs typeface="+mn-cs"/>
                            </a:rPr>
                            <a:t> </a:t>
                          </a:r>
                          <a:r>
                            <a:rPr lang="en-GB" altLang="zh-CN" sz="1800" dirty="0">
                              <a:solidFill>
                                <a:srgbClr val="C00000"/>
                              </a:solidFill>
                              <a:effectLst/>
                            </a:rPr>
                            <a:t>10</a:t>
                          </a:r>
                          <a:r>
                            <a:rPr lang="en-GB" altLang="zh-CN" sz="1800" baseline="30000" dirty="0">
                              <a:solidFill>
                                <a:srgbClr val="C00000"/>
                              </a:solidFill>
                              <a:effectLst/>
                            </a:rPr>
                            <a:t>6</a:t>
                          </a:r>
                          <a:endParaRPr lang="zh-CN" altLang="zh-CN" sz="1800" kern="1200" dirty="0">
                            <a:solidFill>
                              <a:srgbClr val="C00000"/>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7"/>
                      </a:ext>
                    </a:extLst>
                  </a:tr>
                  <a:tr h="282374">
                    <a:tc vMerge="1">
                      <a:txBody>
                        <a:bodyPr/>
                        <a:lstStyle/>
                        <a:p>
                          <a:endParaRPr lang="zh-CN"/>
                        </a:p>
                      </a:txBody>
                      <a:tcPr/>
                    </a:tc>
                    <a:tc vMerge="1">
                      <a:txBody>
                        <a:bodyPr/>
                        <a:lstStyle/>
                        <a:p>
                          <a:endParaRPr lang="zh-CN"/>
                        </a:p>
                      </a:txBody>
                      <a:tcPr/>
                    </a:tc>
                    <a:tc vMerge="1">
                      <a:txBody>
                        <a:bodyPr/>
                        <a:lstStyle/>
                        <a:p>
                          <a:endParaRPr lang="zh-CN"/>
                        </a:p>
                      </a:txBody>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r>
                            <a:rPr lang="en-US" altLang="zh-CN" sz="1800" dirty="0">
                              <a:solidFill>
                                <a:srgbClr val="0000FF"/>
                              </a:solidFill>
                            </a:rPr>
                            <a:t>30</a:t>
                          </a:r>
                          <a:endParaRPr lang="zh-CN" altLang="en-US" sz="1800" dirty="0">
                            <a:solidFill>
                              <a:srgbClr val="0000FF"/>
                            </a:solidFill>
                          </a:endParaRPr>
                        </a:p>
                      </a:txBody>
                      <a:tcPr marL="51435" marR="51435" marT="0" marB="0" anchor="ctr">
                        <a:lnL w="12700" cmpd="sng">
                          <a:solidFill>
                            <a:sysClr val="window" lastClr="FFFFFF"/>
                          </a:solid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0.5</a:t>
                          </a:r>
                          <a:endParaRPr lang="zh-CN" sz="1800" kern="1200" dirty="0">
                            <a:solidFill>
                              <a:srgbClr val="0000FF"/>
                            </a:solidFill>
                            <a:effectLst/>
                            <a:latin typeface="+mn-lt"/>
                            <a:ea typeface="+mn-ea"/>
                            <a:cs typeface="+mn-cs"/>
                          </a:endParaRPr>
                        </a:p>
                      </a:txBody>
                      <a:tcPr marL="51435" marR="51435" marT="0" marB="0" anchor="ctr">
                        <a:lnL w="12700" cap="flat" cmpd="sng" algn="ctr">
                          <a:solidFill>
                            <a:sysClr val="windowText" lastClr="000000"/>
                          </a:solidFill>
                          <a:prstDash val="solid"/>
                          <a:round/>
                          <a:headEnd type="none" w="med" len="med"/>
                          <a:tailEnd type="none" w="med" len="med"/>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0.13</a:t>
                          </a:r>
                          <a:endParaRPr 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0.65</a:t>
                          </a:r>
                          <a:endParaRPr 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85800" rtl="0" eaLnBrk="1" latinLnBrk="0" hangingPunct="1">
                            <a:defRPr sz="1350" kern="1200">
                              <a:solidFill>
                                <a:schemeClr val="dk1"/>
                              </a:solidFill>
                              <a:latin typeface="Calibri"/>
                              <a:ea typeface=""/>
                              <a:cs typeface=""/>
                            </a:defRPr>
                          </a:lvl1pPr>
                          <a:lvl2pPr marL="342900" algn="l" defTabSz="685800" rtl="0" eaLnBrk="1" latinLnBrk="0" hangingPunct="1">
                            <a:defRPr sz="1350" kern="1200">
                              <a:solidFill>
                                <a:schemeClr val="dk1"/>
                              </a:solidFill>
                              <a:latin typeface="Calibri"/>
                              <a:ea typeface=""/>
                              <a:cs typeface=""/>
                            </a:defRPr>
                          </a:lvl2pPr>
                          <a:lvl3pPr marL="685800" algn="l" defTabSz="685800" rtl="0" eaLnBrk="1" latinLnBrk="0" hangingPunct="1">
                            <a:defRPr sz="1350" kern="1200">
                              <a:solidFill>
                                <a:schemeClr val="dk1"/>
                              </a:solidFill>
                              <a:latin typeface="Calibri"/>
                              <a:ea typeface=""/>
                              <a:cs typeface=""/>
                            </a:defRPr>
                          </a:lvl3pPr>
                          <a:lvl4pPr marL="1028700" algn="l" defTabSz="685800" rtl="0" eaLnBrk="1" latinLnBrk="0" hangingPunct="1">
                            <a:defRPr sz="1350" kern="1200">
                              <a:solidFill>
                                <a:schemeClr val="dk1"/>
                              </a:solidFill>
                              <a:latin typeface="Calibri"/>
                              <a:ea typeface=""/>
                              <a:cs typeface=""/>
                            </a:defRPr>
                          </a:lvl4pPr>
                          <a:lvl5pPr marL="1371600" algn="l" defTabSz="685800" rtl="0" eaLnBrk="1" latinLnBrk="0" hangingPunct="1">
                            <a:defRPr sz="1350" kern="1200">
                              <a:solidFill>
                                <a:schemeClr val="dk1"/>
                              </a:solidFill>
                              <a:latin typeface="Calibri"/>
                              <a:ea typeface=""/>
                              <a:cs typeface=""/>
                            </a:defRPr>
                          </a:lvl5pPr>
                          <a:lvl6pPr marL="1714500" algn="l" defTabSz="685800" rtl="0" eaLnBrk="1" latinLnBrk="0" hangingPunct="1">
                            <a:defRPr sz="1350" kern="1200">
                              <a:solidFill>
                                <a:schemeClr val="dk1"/>
                              </a:solidFill>
                              <a:latin typeface="Calibri"/>
                              <a:ea typeface=""/>
                              <a:cs typeface=""/>
                            </a:defRPr>
                          </a:lvl6pPr>
                          <a:lvl7pPr marL="2057400" algn="l" defTabSz="685800" rtl="0" eaLnBrk="1" latinLnBrk="0" hangingPunct="1">
                            <a:defRPr sz="1350" kern="1200">
                              <a:solidFill>
                                <a:schemeClr val="dk1"/>
                              </a:solidFill>
                              <a:latin typeface="Calibri"/>
                              <a:ea typeface=""/>
                              <a:cs typeface=""/>
                            </a:defRPr>
                          </a:lvl7pPr>
                          <a:lvl8pPr marL="2400300" algn="l" defTabSz="685800" rtl="0" eaLnBrk="1" latinLnBrk="0" hangingPunct="1">
                            <a:defRPr sz="1350" kern="1200">
                              <a:solidFill>
                                <a:schemeClr val="dk1"/>
                              </a:solidFill>
                              <a:latin typeface="Calibri"/>
                              <a:ea typeface=""/>
                              <a:cs typeface=""/>
                            </a:defRPr>
                          </a:lvl8pPr>
                          <a:lvl9pPr marL="2743200" algn="l" defTabSz="685800" rtl="0" eaLnBrk="1" latinLnBrk="0" hangingPunct="1">
                            <a:defRPr sz="1350" kern="1200">
                              <a:solidFill>
                                <a:schemeClr val="dk1"/>
                              </a:solidFill>
                              <a:latin typeface="Calibri"/>
                              <a:ea typeface=""/>
                              <a:cs typeface=""/>
                            </a:defRPr>
                          </a:lvl9pPr>
                        </a:lstStyle>
                        <a:p>
                          <a:pPr marL="0" algn="ctr" defTabSz="914400" rtl="0" eaLnBrk="1" latinLnBrk="0" hangingPunct="1">
                            <a:spcAft>
                              <a:spcPts val="0"/>
                            </a:spcAft>
                          </a:pPr>
                          <a:r>
                            <a:rPr lang="en-GB" sz="1800" kern="1200" dirty="0">
                              <a:solidFill>
                                <a:srgbClr val="0000FF"/>
                              </a:solidFill>
                              <a:effectLst/>
                              <a:latin typeface="+mn-lt"/>
                              <a:ea typeface="+mn-ea"/>
                              <a:cs typeface="+mn-cs"/>
                            </a:rPr>
                            <a:t>0.4 </a:t>
                          </a:r>
                          <a:r>
                            <a:rPr lang="en-GB" sz="1800" kern="1200" dirty="0">
                              <a:solidFill>
                                <a:srgbClr val="0000FF"/>
                              </a:solidFill>
                              <a:effectLst/>
                              <a:latin typeface="+mn-lt"/>
                              <a:ea typeface="+mn-ea"/>
                              <a:cs typeface="+mn-cs"/>
                              <a:sym typeface="Symbol" panose="05050102010706020507" pitchFamily="18" charset="2"/>
                            </a:rPr>
                            <a:t></a:t>
                          </a:r>
                          <a:r>
                            <a:rPr lang="en-GB" sz="1800" kern="1200" dirty="0">
                              <a:solidFill>
                                <a:srgbClr val="0000FF"/>
                              </a:solidFill>
                              <a:effectLst/>
                              <a:latin typeface="+mn-lt"/>
                              <a:ea typeface="+mn-ea"/>
                              <a:cs typeface="+mn-cs"/>
                            </a:rPr>
                            <a:t> </a:t>
                          </a:r>
                          <a:r>
                            <a:rPr lang="en-GB" altLang="zh-CN" sz="1800" dirty="0">
                              <a:solidFill>
                                <a:srgbClr val="0000FF"/>
                              </a:solidFill>
                              <a:effectLst/>
                            </a:rPr>
                            <a:t>10</a:t>
                          </a:r>
                          <a:r>
                            <a:rPr lang="en-GB" altLang="zh-CN" sz="1800" baseline="30000" dirty="0">
                              <a:solidFill>
                                <a:srgbClr val="0000FF"/>
                              </a:solidFill>
                              <a:effectLst/>
                            </a:rPr>
                            <a:t>6</a:t>
                          </a:r>
                          <a:endParaRPr lang="zh-CN" altLang="zh-CN" sz="1800" kern="1200" dirty="0">
                            <a:solidFill>
                              <a:srgbClr val="0000FF"/>
                            </a:solidFill>
                            <a:effectLst/>
                            <a:latin typeface="+mn-lt"/>
                            <a:ea typeface="+mn-ea"/>
                            <a:cs typeface="+mn-cs"/>
                          </a:endParaRPr>
                        </a:p>
                      </a:txBody>
                      <a:tcPr marL="51435" marR="51435" marT="0" marB="0" anchor="ctr">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8"/>
                      </a:ext>
                    </a:extLst>
                  </a:tr>
                </a:tbl>
              </a:graphicData>
            </a:graphic>
          </p:graphicFrame>
        </mc:Fallback>
      </mc:AlternateContent>
      <p:sp>
        <p:nvSpPr>
          <p:cNvPr id="6" name="Rectangle 13"/>
          <p:cNvSpPr/>
          <p:nvPr/>
        </p:nvSpPr>
        <p:spPr>
          <a:xfrm>
            <a:off x="1898758" y="5847433"/>
            <a:ext cx="8159157" cy="369332"/>
          </a:xfrm>
          <a:prstGeom prst="rect">
            <a:avLst/>
          </a:prstGeom>
        </p:spPr>
        <p:txBody>
          <a:bodyPr wrap="none">
            <a:spAutoFit/>
          </a:bodyPr>
          <a:lstStyle/>
          <a:p>
            <a:pPr defTabSz="685800">
              <a:spcBef>
                <a:spcPts val="900"/>
              </a:spcBef>
              <a:defRPr/>
            </a:pPr>
            <a:r>
              <a:rPr lang="en-GB" altLang="zh-CN" dirty="0">
                <a:solidFill>
                  <a:prstClr val="black"/>
                </a:solidFill>
                <a:latin typeface="Times New Roman" panose="02020603050405020304" pitchFamily="18" charset="0"/>
                <a:ea typeface="MS Mincho"/>
              </a:rPr>
              <a:t>**   Detector solenoid field is 2 Tesla during Z operation, 3Tesla for all other energies.</a:t>
            </a:r>
            <a:endParaRPr lang="zh-CN" altLang="zh-CN" dirty="0">
              <a:solidFill>
                <a:prstClr val="black"/>
              </a:solidFill>
              <a:latin typeface="Times New Roman" panose="02020603050405020304" pitchFamily="18" charset="0"/>
              <a:ea typeface="MS Mincho"/>
            </a:endParaRPr>
          </a:p>
        </p:txBody>
      </p:sp>
      <p:sp>
        <p:nvSpPr>
          <p:cNvPr id="7" name="Rectangle 14"/>
          <p:cNvSpPr/>
          <p:nvPr/>
        </p:nvSpPr>
        <p:spPr>
          <a:xfrm>
            <a:off x="1898757" y="6134097"/>
            <a:ext cx="5853896" cy="369332"/>
          </a:xfrm>
          <a:prstGeom prst="rect">
            <a:avLst/>
          </a:prstGeom>
        </p:spPr>
        <p:txBody>
          <a:bodyPr wrap="square">
            <a:spAutoFit/>
          </a:bodyPr>
          <a:lstStyle/>
          <a:p>
            <a:pPr defTabSz="685800">
              <a:defRPr/>
            </a:pPr>
            <a:r>
              <a:rPr lang="en-US" altLang="zh-CN" dirty="0">
                <a:solidFill>
                  <a:prstClr val="black"/>
                </a:solidFill>
                <a:latin typeface="Times New Roman" panose="02020603050405020304" pitchFamily="18" charset="0"/>
                <a:ea typeface="Times New Roman" panose="02020603050405020304" pitchFamily="18" charset="0"/>
              </a:rPr>
              <a:t>*** Calculated using 3,600 hours per year for data collection. </a:t>
            </a:r>
            <a:endParaRPr lang="zh-CN" altLang="en-US" dirty="0">
              <a:solidFill>
                <a:prstClr val="black"/>
              </a:solidFill>
              <a:latin typeface="Calibri"/>
              <a:ea typeface="宋体" panose="02010600030101010101" pitchFamily="2" charset="-122"/>
            </a:endParaRPr>
          </a:p>
        </p:txBody>
      </p:sp>
      <p:sp>
        <p:nvSpPr>
          <p:cNvPr id="8" name="Rectangle 7"/>
          <p:cNvSpPr/>
          <p:nvPr/>
        </p:nvSpPr>
        <p:spPr>
          <a:xfrm>
            <a:off x="1903998" y="5545798"/>
            <a:ext cx="8764002" cy="369332"/>
          </a:xfrm>
          <a:prstGeom prst="rect">
            <a:avLst/>
          </a:prstGeom>
        </p:spPr>
        <p:txBody>
          <a:bodyPr wrap="none">
            <a:spAutoFit/>
          </a:bodyPr>
          <a:lstStyle/>
          <a:p>
            <a:pPr defTabSz="685800">
              <a:spcBef>
                <a:spcPts val="900"/>
              </a:spcBef>
              <a:defRPr/>
            </a:pPr>
            <a:r>
              <a:rPr lang="en-GB" altLang="zh-CN" dirty="0">
                <a:solidFill>
                  <a:prstClr val="black"/>
                </a:solidFill>
                <a:latin typeface="Times New Roman" panose="02020603050405020304" pitchFamily="18" charset="0"/>
                <a:ea typeface="MS Mincho"/>
              </a:rPr>
              <a:t>*     Higgs is the top priority</a:t>
            </a:r>
            <a:r>
              <a:rPr lang="en-US" altLang="zh-CN" dirty="0">
                <a:solidFill>
                  <a:prstClr val="black"/>
                </a:solidFill>
                <a:latin typeface="Times New Roman" panose="02020603050405020304" pitchFamily="18" charset="0"/>
                <a:ea typeface="MS Mincho"/>
              </a:rPr>
              <a:t>. </a:t>
            </a:r>
            <a:r>
              <a:rPr lang="en-GB" altLang="zh-CN" dirty="0">
                <a:solidFill>
                  <a:prstClr val="black"/>
                </a:solidFill>
                <a:latin typeface="Times New Roman" panose="02020603050405020304" pitchFamily="18" charset="0"/>
                <a:ea typeface="MS Mincho"/>
              </a:rPr>
              <a:t>The CEPC will commence its operation with a focus on Higgs. </a:t>
            </a:r>
            <a:endParaRPr lang="zh-CN" altLang="zh-CN" dirty="0">
              <a:solidFill>
                <a:prstClr val="black"/>
              </a:solidFill>
              <a:latin typeface="Times New Roman" panose="02020603050405020304" pitchFamily="18" charset="0"/>
              <a:ea typeface="MS Mincho"/>
            </a:endParaRPr>
          </a:p>
        </p:txBody>
      </p:sp>
    </p:spTree>
    <p:extLst>
      <p:ext uri="{BB962C8B-B14F-4D97-AF65-F5344CB8AC3E}">
        <p14:creationId xmlns:p14="http://schemas.microsoft.com/office/powerpoint/2010/main" val="2637108150"/>
      </p:ext>
    </p:extLst>
  </p:cSld>
  <p:clrMapOvr>
    <a:masterClrMapping/>
  </p:clrMapOvr>
  <mc:AlternateContent xmlns:mc="http://schemas.openxmlformats.org/markup-compatibility/2006" xmlns:p14="http://schemas.microsoft.com/office/powerpoint/2010/main">
    <mc:Choice Requires="p14">
      <p:transition spd="slow" p14:dur="2000" advTm="200"/>
    </mc:Choice>
    <mc:Fallback xmlns="">
      <p:transition spd="slow" advTm="2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071E823-F717-4A24-8497-F07205410AE5}"/>
              </a:ext>
            </a:extLst>
          </p:cNvPr>
          <p:cNvSpPr>
            <a:spLocks noGrp="1"/>
          </p:cNvSpPr>
          <p:nvPr>
            <p:ph type="sldNum" sz="quarter" idx="12"/>
          </p:nvPr>
        </p:nvSpPr>
        <p:spPr/>
        <p:txBody>
          <a:bodyPr>
            <a:normAutofit lnSpcReduction="10000"/>
          </a:bodyPr>
          <a:lstStyle/>
          <a:p>
            <a:fld id="{49AE70B2-8BF9-45C0-BB95-33D1B9D3A854}" type="slidenum">
              <a:rPr lang="zh-CN" altLang="en-US" smtClean="0">
                <a:solidFill>
                  <a:prstClr val="black">
                    <a:tint val="75000"/>
                  </a:prstClr>
                </a:solidFill>
              </a:rPr>
              <a:pPr/>
              <a:t>6</a:t>
            </a:fld>
            <a:endParaRPr lang="zh-CN" altLang="en-US">
              <a:solidFill>
                <a:prstClr val="black">
                  <a:tint val="75000"/>
                </a:prstClr>
              </a:solidFill>
            </a:endParaRPr>
          </a:p>
        </p:txBody>
      </p:sp>
      <p:sp>
        <p:nvSpPr>
          <p:cNvPr id="4" name="TextBox 3"/>
          <p:cNvSpPr txBox="1"/>
          <p:nvPr/>
        </p:nvSpPr>
        <p:spPr>
          <a:xfrm>
            <a:off x="302882" y="5032515"/>
            <a:ext cx="11577118" cy="1723549"/>
          </a:xfrm>
          <a:prstGeom prst="rect">
            <a:avLst/>
          </a:prstGeom>
          <a:noFill/>
        </p:spPr>
        <p:txBody>
          <a:bodyPr wrap="square" rtlCol="0">
            <a:spAutoFit/>
          </a:bodyPr>
          <a:lstStyle/>
          <a:p>
            <a:pPr marL="285750" indent="-285750">
              <a:buFont typeface="Wingdings" panose="05000000000000000000" pitchFamily="2" charset="2"/>
              <a:buChar char="u"/>
            </a:pPr>
            <a:r>
              <a:rPr lang="en-US" altLang="zh-CN" dirty="0"/>
              <a:t>The total electricity consumption is </a:t>
            </a:r>
            <a:r>
              <a:rPr lang="en-US" altLang="zh-CN" b="1" dirty="0">
                <a:solidFill>
                  <a:srgbClr val="FF0000"/>
                </a:solidFill>
              </a:rPr>
              <a:t>262MW</a:t>
            </a:r>
            <a:r>
              <a:rPr lang="en-US" altLang="zh-CN" dirty="0"/>
              <a:t> for the operation of SR power </a:t>
            </a:r>
            <a:r>
              <a:rPr lang="en-US" altLang="zh-CN" b="1" dirty="0">
                <a:solidFill>
                  <a:srgbClr val="FF0000"/>
                </a:solidFill>
              </a:rPr>
              <a:t>30MW</a:t>
            </a:r>
          </a:p>
          <a:p>
            <a:pPr marL="285750" indent="-285750">
              <a:buFont typeface="Wingdings" panose="05000000000000000000" pitchFamily="2" charset="2"/>
              <a:buChar char="u"/>
            </a:pPr>
            <a:r>
              <a:rPr lang="en-US" altLang="zh-CN" dirty="0"/>
              <a:t>The major energy consumer systems:</a:t>
            </a:r>
          </a:p>
          <a:p>
            <a:pPr marL="742950" lvl="1" indent="-285750">
              <a:buFont typeface="Wingdings" panose="05000000000000000000" pitchFamily="2" charset="2"/>
              <a:buChar char="Ø"/>
            </a:pPr>
            <a:r>
              <a:rPr lang="en-US" altLang="zh-CN" dirty="0"/>
              <a:t>RF power (109 MW)     </a:t>
            </a:r>
            <a:r>
              <a:rPr lang="en-US" altLang="zh-CN" dirty="0">
                <a:sym typeface="Wingdings" panose="05000000000000000000" pitchFamily="2" charset="2"/>
              </a:rPr>
              <a:t></a:t>
            </a:r>
            <a:r>
              <a:rPr lang="en-US" altLang="zh-CN" dirty="0"/>
              <a:t>Magnet (58 MW)    </a:t>
            </a:r>
            <a:r>
              <a:rPr lang="en-US" altLang="zh-CN" dirty="0">
                <a:sym typeface="Wingdings" panose="05000000000000000000" pitchFamily="2" charset="2"/>
              </a:rPr>
              <a:t></a:t>
            </a:r>
            <a:r>
              <a:rPr lang="en-US" altLang="zh-CN" dirty="0"/>
              <a:t>  Cryogenics (11.6 MW)</a:t>
            </a:r>
          </a:p>
          <a:p>
            <a:pPr marL="285750" lvl="1" indent="-285750">
              <a:buFont typeface="Wingdings" panose="05000000000000000000" pitchFamily="2" charset="2"/>
              <a:buChar char="u"/>
            </a:pPr>
            <a:r>
              <a:rPr lang="en-US" altLang="zh-CN" dirty="0"/>
              <a:t>Auxiliary power:</a:t>
            </a:r>
          </a:p>
          <a:p>
            <a:pPr marL="742950" lvl="2" indent="-285750">
              <a:buFont typeface="Wingdings" panose="05000000000000000000" pitchFamily="2" charset="2"/>
              <a:buChar char="Ø"/>
            </a:pPr>
            <a:r>
              <a:rPr lang="en-US" altLang="zh-CN" sz="1600" dirty="0"/>
              <a:t>Instrumentation(2.2) + Radiation Protection (0.4) + Control (1.8) + Experimental device (4) +Utility(44.6) +General Service(19.9) = </a:t>
            </a:r>
            <a:r>
              <a:rPr lang="en-US" altLang="zh-CN" b="1" dirty="0"/>
              <a:t>73 MW</a:t>
            </a:r>
            <a:endParaRPr lang="zh-CN" altLang="en-US" b="1" dirty="0"/>
          </a:p>
        </p:txBody>
      </p:sp>
      <p:sp>
        <p:nvSpPr>
          <p:cNvPr id="5" name="标题 2">
            <a:extLst>
              <a:ext uri="{FF2B5EF4-FFF2-40B4-BE49-F238E27FC236}">
                <a16:creationId xmlns:a16="http://schemas.microsoft.com/office/drawing/2014/main" id="{46FF5AB5-3CAE-4D6E-88DB-B4F86FBA36F3}"/>
              </a:ext>
            </a:extLst>
          </p:cNvPr>
          <p:cNvSpPr>
            <a:spLocks noGrp="1"/>
          </p:cNvSpPr>
          <p:nvPr>
            <p:ph type="title"/>
          </p:nvPr>
        </p:nvSpPr>
        <p:spPr>
          <a:xfrm>
            <a:off x="1107500" y="92058"/>
            <a:ext cx="10510125" cy="659643"/>
          </a:xfrm>
        </p:spPr>
        <p:txBody>
          <a:bodyPr/>
          <a:lstStyle/>
          <a:p>
            <a:r>
              <a:rPr lang="en-US" altLang="zh-CN" sz="3600" dirty="0">
                <a:latin typeface="Franklin Gothic Medium" panose="020B0603020102020204" pitchFamily="34" charset="0"/>
              </a:rPr>
              <a:t>Energy consumption breakdown @ 30MW SR power</a:t>
            </a:r>
            <a:endParaRPr lang="zh-CN" altLang="en-US" sz="3600" dirty="0">
              <a:latin typeface="Franklin Gothic Medium" panose="020B0603020102020204" pitchFamily="34" charset="0"/>
            </a:endParaRPr>
          </a:p>
        </p:txBody>
      </p:sp>
      <p:pic>
        <p:nvPicPr>
          <p:cNvPr id="7" name="Picture 6"/>
          <p:cNvPicPr>
            <a:picLocks noChangeAspect="1"/>
          </p:cNvPicPr>
          <p:nvPr/>
        </p:nvPicPr>
        <p:blipFill>
          <a:blip r:embed="rId2"/>
          <a:stretch>
            <a:fillRect/>
          </a:stretch>
        </p:blipFill>
        <p:spPr>
          <a:xfrm>
            <a:off x="854393" y="908994"/>
            <a:ext cx="6557327" cy="4027794"/>
          </a:xfrm>
          <a:prstGeom prst="rect">
            <a:avLst/>
          </a:prstGeom>
        </p:spPr>
      </p:pic>
      <p:sp>
        <p:nvSpPr>
          <p:cNvPr id="8" name="矩形 18">
            <a:extLst>
              <a:ext uri="{FF2B5EF4-FFF2-40B4-BE49-F238E27FC236}">
                <a16:creationId xmlns:a16="http://schemas.microsoft.com/office/drawing/2014/main" id="{09C1878C-39AB-4227-AF72-94656AFCF575}"/>
              </a:ext>
            </a:extLst>
          </p:cNvPr>
          <p:cNvSpPr/>
          <p:nvPr/>
        </p:nvSpPr>
        <p:spPr>
          <a:xfrm>
            <a:off x="8123740" y="2922891"/>
            <a:ext cx="1954735" cy="36685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CEPC-TDR p965</a:t>
            </a:r>
            <a:endParaRPr lang="zh-CN" altLang="en-US" dirty="0">
              <a:solidFill>
                <a:schemeClr val="tx1"/>
              </a:solidFill>
            </a:endParaRPr>
          </a:p>
        </p:txBody>
      </p:sp>
    </p:spTree>
    <p:extLst>
      <p:ext uri="{BB962C8B-B14F-4D97-AF65-F5344CB8AC3E}">
        <p14:creationId xmlns:p14="http://schemas.microsoft.com/office/powerpoint/2010/main" val="2358160861"/>
      </p:ext>
    </p:extLst>
  </p:cSld>
  <p:clrMapOvr>
    <a:masterClrMapping/>
  </p:clrMapOvr>
  <mc:AlternateContent xmlns:mc="http://schemas.openxmlformats.org/markup-compatibility/2006" xmlns:p14="http://schemas.microsoft.com/office/powerpoint/2010/main">
    <mc:Choice Requires="p14">
      <p:transition spd="slow" p14:dur="2000" advTm="187"/>
    </mc:Choice>
    <mc:Fallback xmlns="">
      <p:transition spd="slow" advTm="187"/>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071E823-F717-4A24-8497-F07205410AE5}"/>
              </a:ext>
            </a:extLst>
          </p:cNvPr>
          <p:cNvSpPr>
            <a:spLocks noGrp="1"/>
          </p:cNvSpPr>
          <p:nvPr>
            <p:ph type="sldNum" sz="quarter" idx="12"/>
          </p:nvPr>
        </p:nvSpPr>
        <p:spPr/>
        <p:txBody>
          <a:bodyPr>
            <a:normAutofit lnSpcReduction="10000"/>
          </a:bodyPr>
          <a:lstStyle/>
          <a:p>
            <a:fld id="{49AE70B2-8BF9-45C0-BB95-33D1B9D3A854}" type="slidenum">
              <a:rPr lang="zh-CN" altLang="en-US" smtClean="0">
                <a:solidFill>
                  <a:prstClr val="black">
                    <a:tint val="75000"/>
                  </a:prstClr>
                </a:solidFill>
              </a:rPr>
              <a:pPr/>
              <a:t>7</a:t>
            </a:fld>
            <a:endParaRPr lang="zh-CN" altLang="en-US">
              <a:solidFill>
                <a:prstClr val="black">
                  <a:tint val="75000"/>
                </a:prstClr>
              </a:solidFill>
            </a:endParaRPr>
          </a:p>
        </p:txBody>
      </p:sp>
      <p:sp>
        <p:nvSpPr>
          <p:cNvPr id="4" name="TextBox 3"/>
          <p:cNvSpPr txBox="1"/>
          <p:nvPr/>
        </p:nvSpPr>
        <p:spPr>
          <a:xfrm>
            <a:off x="226161" y="5004867"/>
            <a:ext cx="11577118" cy="1723549"/>
          </a:xfrm>
          <a:prstGeom prst="rect">
            <a:avLst/>
          </a:prstGeom>
          <a:noFill/>
        </p:spPr>
        <p:txBody>
          <a:bodyPr wrap="square" rtlCol="0">
            <a:spAutoFit/>
          </a:bodyPr>
          <a:lstStyle/>
          <a:p>
            <a:pPr marL="285750" indent="-285750">
              <a:buFont typeface="Wingdings" panose="05000000000000000000" pitchFamily="2" charset="2"/>
              <a:buChar char="u"/>
            </a:pPr>
            <a:r>
              <a:rPr lang="en-US" altLang="zh-CN" dirty="0"/>
              <a:t>The total electricity consumption is </a:t>
            </a:r>
            <a:r>
              <a:rPr lang="en-US" altLang="zh-CN" b="1" dirty="0">
                <a:solidFill>
                  <a:srgbClr val="FF0000"/>
                </a:solidFill>
              </a:rPr>
              <a:t>340MW</a:t>
            </a:r>
            <a:r>
              <a:rPr lang="en-US" altLang="zh-CN" dirty="0"/>
              <a:t> for the operation of Higgs, SR power </a:t>
            </a:r>
            <a:r>
              <a:rPr lang="en-US" altLang="zh-CN" b="1" dirty="0">
                <a:solidFill>
                  <a:srgbClr val="FF0000"/>
                </a:solidFill>
              </a:rPr>
              <a:t>50MW</a:t>
            </a:r>
          </a:p>
          <a:p>
            <a:pPr marL="285750" indent="-285750">
              <a:buFont typeface="Wingdings" panose="05000000000000000000" pitchFamily="2" charset="2"/>
              <a:buChar char="u"/>
            </a:pPr>
            <a:r>
              <a:rPr lang="en-US" altLang="zh-CN" dirty="0"/>
              <a:t>The major energy consumer systems:</a:t>
            </a:r>
          </a:p>
          <a:p>
            <a:pPr marL="742950" lvl="1" indent="-285750">
              <a:buFont typeface="Wingdings" panose="05000000000000000000" pitchFamily="2" charset="2"/>
              <a:buChar char="Ø"/>
            </a:pPr>
            <a:r>
              <a:rPr lang="en-US" altLang="zh-CN" dirty="0"/>
              <a:t>RF power (177MW)     </a:t>
            </a:r>
            <a:r>
              <a:rPr lang="en-US" altLang="zh-CN" dirty="0">
                <a:sym typeface="Wingdings" panose="05000000000000000000" pitchFamily="2" charset="2"/>
              </a:rPr>
              <a:t></a:t>
            </a:r>
            <a:r>
              <a:rPr lang="en-US" altLang="zh-CN" dirty="0"/>
              <a:t>Magnet (58MW)    </a:t>
            </a:r>
            <a:r>
              <a:rPr lang="en-US" altLang="zh-CN" dirty="0">
                <a:sym typeface="Wingdings" panose="05000000000000000000" pitchFamily="2" charset="2"/>
              </a:rPr>
              <a:t></a:t>
            </a:r>
            <a:r>
              <a:rPr lang="en-US" altLang="zh-CN" dirty="0"/>
              <a:t>  Cryogenics (11 MW)</a:t>
            </a:r>
          </a:p>
          <a:p>
            <a:pPr marL="285750" lvl="1" indent="-285750">
              <a:buFont typeface="Wingdings" panose="05000000000000000000" pitchFamily="2" charset="2"/>
              <a:buChar char="u"/>
            </a:pPr>
            <a:r>
              <a:rPr lang="en-US" altLang="zh-CN" dirty="0"/>
              <a:t>Auxiliary power:</a:t>
            </a:r>
          </a:p>
          <a:p>
            <a:pPr marL="742950" lvl="2" indent="-285750">
              <a:buFont typeface="Wingdings" panose="05000000000000000000" pitchFamily="2" charset="2"/>
              <a:buChar char="Ø"/>
            </a:pPr>
            <a:r>
              <a:rPr lang="en-US" altLang="zh-CN" sz="1600" dirty="0"/>
              <a:t>Instrumentation(2.2) + Radiation Protection(0.4) + Control(1.8) + Experimental device (4) + Utility(54.5) + General Service(19.9) = </a:t>
            </a:r>
            <a:r>
              <a:rPr lang="en-US" altLang="zh-CN" b="1" dirty="0"/>
              <a:t>78 MW</a:t>
            </a:r>
            <a:endParaRPr lang="zh-CN" altLang="en-US" b="1" dirty="0"/>
          </a:p>
        </p:txBody>
      </p:sp>
      <p:sp>
        <p:nvSpPr>
          <p:cNvPr id="5" name="标题 2">
            <a:extLst>
              <a:ext uri="{FF2B5EF4-FFF2-40B4-BE49-F238E27FC236}">
                <a16:creationId xmlns:a16="http://schemas.microsoft.com/office/drawing/2014/main" id="{46FF5AB5-3CAE-4D6E-88DB-B4F86FBA36F3}"/>
              </a:ext>
            </a:extLst>
          </p:cNvPr>
          <p:cNvSpPr>
            <a:spLocks noGrp="1"/>
          </p:cNvSpPr>
          <p:nvPr>
            <p:ph type="title"/>
          </p:nvPr>
        </p:nvSpPr>
        <p:spPr>
          <a:xfrm>
            <a:off x="1107500" y="92058"/>
            <a:ext cx="10510125" cy="659643"/>
          </a:xfrm>
        </p:spPr>
        <p:txBody>
          <a:bodyPr/>
          <a:lstStyle/>
          <a:p>
            <a:r>
              <a:rPr lang="en-US" altLang="zh-CN" sz="3600" dirty="0">
                <a:latin typeface="Franklin Gothic Medium" panose="020B0603020102020204" pitchFamily="34" charset="0"/>
              </a:rPr>
              <a:t>Energy consumption breakdown @ 50MW SR power</a:t>
            </a:r>
            <a:endParaRPr lang="zh-CN" altLang="en-US" sz="3600" dirty="0">
              <a:latin typeface="Franklin Gothic Medium" panose="020B0603020102020204" pitchFamily="34" charset="0"/>
            </a:endParaRPr>
          </a:p>
        </p:txBody>
      </p:sp>
      <p:pic>
        <p:nvPicPr>
          <p:cNvPr id="7" name="Picture 6"/>
          <p:cNvPicPr>
            <a:picLocks noChangeAspect="1"/>
          </p:cNvPicPr>
          <p:nvPr/>
        </p:nvPicPr>
        <p:blipFill>
          <a:blip r:embed="rId2"/>
          <a:stretch>
            <a:fillRect/>
          </a:stretch>
        </p:blipFill>
        <p:spPr>
          <a:xfrm>
            <a:off x="983884" y="899160"/>
            <a:ext cx="6395316" cy="3896359"/>
          </a:xfrm>
          <a:prstGeom prst="rect">
            <a:avLst/>
          </a:prstGeom>
        </p:spPr>
      </p:pic>
      <p:sp>
        <p:nvSpPr>
          <p:cNvPr id="8" name="矩形 18">
            <a:extLst>
              <a:ext uri="{FF2B5EF4-FFF2-40B4-BE49-F238E27FC236}">
                <a16:creationId xmlns:a16="http://schemas.microsoft.com/office/drawing/2014/main" id="{09C1878C-39AB-4227-AF72-94656AFCF575}"/>
              </a:ext>
            </a:extLst>
          </p:cNvPr>
          <p:cNvSpPr/>
          <p:nvPr/>
        </p:nvSpPr>
        <p:spPr>
          <a:xfrm>
            <a:off x="8123740" y="2922891"/>
            <a:ext cx="3158940" cy="1054749"/>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CEPC-TDR p967</a:t>
            </a:r>
          </a:p>
          <a:p>
            <a:pPr algn="ctr"/>
            <a:endParaRPr lang="en-US" altLang="zh-CN" dirty="0">
              <a:solidFill>
                <a:schemeClr val="tx1"/>
              </a:solidFill>
            </a:endParaRPr>
          </a:p>
          <a:p>
            <a:pPr algn="ctr"/>
            <a:r>
              <a:rPr lang="en-US" altLang="zh-CN" sz="1400" dirty="0">
                <a:solidFill>
                  <a:schemeClr val="tx1"/>
                </a:solidFill>
              </a:rPr>
              <a:t>The total power at other operation modes are listed in TDR</a:t>
            </a:r>
            <a:endParaRPr lang="zh-CN" altLang="en-US" sz="1400" dirty="0">
              <a:solidFill>
                <a:schemeClr val="tx1"/>
              </a:solidFill>
            </a:endParaRPr>
          </a:p>
        </p:txBody>
      </p:sp>
    </p:spTree>
    <p:extLst>
      <p:ext uri="{BB962C8B-B14F-4D97-AF65-F5344CB8AC3E}">
        <p14:creationId xmlns:p14="http://schemas.microsoft.com/office/powerpoint/2010/main" val="4071800384"/>
      </p:ext>
    </p:extLst>
  </p:cSld>
  <p:clrMapOvr>
    <a:masterClrMapping/>
  </p:clrMapOvr>
  <mc:AlternateContent xmlns:mc="http://schemas.openxmlformats.org/markup-compatibility/2006" xmlns:p14="http://schemas.microsoft.com/office/powerpoint/2010/main">
    <mc:Choice Requires="p14">
      <p:transition spd="slow" p14:dur="2000" advTm="187"/>
    </mc:Choice>
    <mc:Fallback xmlns="">
      <p:transition spd="slow" advTm="187"/>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46FF5AB5-3CAE-4D6E-88DB-B4F86FBA36F3}"/>
              </a:ext>
            </a:extLst>
          </p:cNvPr>
          <p:cNvSpPr>
            <a:spLocks noGrp="1"/>
          </p:cNvSpPr>
          <p:nvPr>
            <p:ph type="title"/>
          </p:nvPr>
        </p:nvSpPr>
        <p:spPr/>
        <p:txBody>
          <a:bodyPr/>
          <a:lstStyle/>
          <a:p>
            <a:r>
              <a:rPr lang="en-US" altLang="zh-CN" dirty="0">
                <a:latin typeface="Franklin Gothic Medium" panose="020B0603020102020204" pitchFamily="34" charset="0"/>
              </a:rPr>
              <a:t>Electricity carbon intensity map</a:t>
            </a:r>
            <a:endParaRPr lang="zh-CN" altLang="en-US" dirty="0">
              <a:latin typeface="Franklin Gothic Medium" panose="020B0603020102020204" pitchFamily="34" charset="0"/>
            </a:endParaRPr>
          </a:p>
        </p:txBody>
      </p:sp>
      <p:sp>
        <p:nvSpPr>
          <p:cNvPr id="2" name="灯片编号占位符 1">
            <a:extLst>
              <a:ext uri="{FF2B5EF4-FFF2-40B4-BE49-F238E27FC236}">
                <a16:creationId xmlns:a16="http://schemas.microsoft.com/office/drawing/2014/main" id="{7071E823-F717-4A24-8497-F07205410AE5}"/>
              </a:ext>
            </a:extLst>
          </p:cNvPr>
          <p:cNvSpPr>
            <a:spLocks noGrp="1"/>
          </p:cNvSpPr>
          <p:nvPr>
            <p:ph type="sldNum" sz="quarter" idx="12"/>
          </p:nvPr>
        </p:nvSpPr>
        <p:spPr/>
        <p:txBody>
          <a:bodyPr>
            <a:normAutofit lnSpcReduction="10000"/>
          </a:bodyPr>
          <a:lstStyle/>
          <a:p>
            <a:fld id="{49AE70B2-8BF9-45C0-BB95-33D1B9D3A854}" type="slidenum">
              <a:rPr lang="zh-CN" altLang="en-US" smtClean="0">
                <a:solidFill>
                  <a:prstClr val="black">
                    <a:tint val="75000"/>
                  </a:prstClr>
                </a:solidFill>
              </a:rPr>
              <a:pPr/>
              <a:t>8</a:t>
            </a:fld>
            <a:endParaRPr lang="zh-CN" altLang="en-US">
              <a:solidFill>
                <a:prstClr val="black">
                  <a:tint val="75000"/>
                </a:prstClr>
              </a:solidFill>
            </a:endParaRPr>
          </a:p>
        </p:txBody>
      </p:sp>
      <p:sp>
        <p:nvSpPr>
          <p:cNvPr id="17" name="文本框 7">
            <a:extLst>
              <a:ext uri="{FF2B5EF4-FFF2-40B4-BE49-F238E27FC236}">
                <a16:creationId xmlns:a16="http://schemas.microsoft.com/office/drawing/2014/main" id="{342F66B4-9DC2-4E90-B12A-E7A1F7C7AD64}"/>
              </a:ext>
            </a:extLst>
          </p:cNvPr>
          <p:cNvSpPr txBox="1"/>
          <p:nvPr/>
        </p:nvSpPr>
        <p:spPr>
          <a:xfrm>
            <a:off x="6382865" y="912068"/>
            <a:ext cx="3912816"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SG" dirty="0"/>
              <a:t>Carbon intensity (kgCO2/kWh)</a:t>
            </a:r>
            <a:endParaRPr lang="zh-SG" altLang="en-US" dirty="0"/>
          </a:p>
        </p:txBody>
      </p:sp>
      <p:sp>
        <p:nvSpPr>
          <p:cNvPr id="19" name="文本框 10">
            <a:extLst>
              <a:ext uri="{FF2B5EF4-FFF2-40B4-BE49-F238E27FC236}">
                <a16:creationId xmlns:a16="http://schemas.microsoft.com/office/drawing/2014/main" id="{89C8E48B-9C5A-4472-9C4D-C735A2599925}"/>
              </a:ext>
            </a:extLst>
          </p:cNvPr>
          <p:cNvSpPr txBox="1"/>
          <p:nvPr/>
        </p:nvSpPr>
        <p:spPr>
          <a:xfrm>
            <a:off x="362879" y="4975134"/>
            <a:ext cx="2366782" cy="1338828"/>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nSpc>
                <a:spcPct val="150000"/>
              </a:lnSpc>
            </a:pPr>
            <a:r>
              <a:rPr lang="en-US" altLang="zh-SG" dirty="0"/>
              <a:t>Electricity Transport:</a:t>
            </a:r>
          </a:p>
          <a:p>
            <a:pPr marL="285750" indent="-285750">
              <a:lnSpc>
                <a:spcPct val="150000"/>
              </a:lnSpc>
              <a:buFont typeface="Arial" panose="020B0604020202020204" pitchFamily="34" charset="0"/>
              <a:buChar char="•"/>
            </a:pPr>
            <a:r>
              <a:rPr lang="en-US" altLang="zh-SG" b="0" i="0" dirty="0">
                <a:solidFill>
                  <a:srgbClr val="24292F"/>
                </a:solidFill>
                <a:effectLst/>
                <a:latin typeface="Noto Sans SC"/>
              </a:rPr>
              <a:t>North-to-South</a:t>
            </a:r>
          </a:p>
          <a:p>
            <a:pPr marL="285750" indent="-285750">
              <a:lnSpc>
                <a:spcPct val="150000"/>
              </a:lnSpc>
              <a:buFont typeface="Arial" panose="020B0604020202020204" pitchFamily="34" charset="0"/>
              <a:buChar char="•"/>
            </a:pPr>
            <a:r>
              <a:rPr lang="en-US" altLang="zh-SG" b="0" i="0" dirty="0">
                <a:solidFill>
                  <a:srgbClr val="24292F"/>
                </a:solidFill>
                <a:effectLst/>
                <a:latin typeface="Noto Sans SC"/>
              </a:rPr>
              <a:t>West-to-East</a:t>
            </a:r>
            <a:endParaRPr lang="zh-SG" altLang="en-US" dirty="0"/>
          </a:p>
        </p:txBody>
      </p:sp>
      <p:grpSp>
        <p:nvGrpSpPr>
          <p:cNvPr id="5" name="Group 4"/>
          <p:cNvGrpSpPr/>
          <p:nvPr/>
        </p:nvGrpSpPr>
        <p:grpSpPr>
          <a:xfrm>
            <a:off x="6740485" y="1365414"/>
            <a:ext cx="5308039" cy="5069540"/>
            <a:chOff x="6377809" y="1322203"/>
            <a:chExt cx="5308039" cy="5069540"/>
          </a:xfrm>
        </p:grpSpPr>
        <p:pic>
          <p:nvPicPr>
            <p:cNvPr id="10" name="图片 3">
              <a:extLst>
                <a:ext uri="{FF2B5EF4-FFF2-40B4-BE49-F238E27FC236}">
                  <a16:creationId xmlns:a16="http://schemas.microsoft.com/office/drawing/2014/main" id="{9B43864F-4382-44AD-8E9A-34481B7E923A}"/>
                </a:ext>
              </a:extLst>
            </p:cNvPr>
            <p:cNvPicPr>
              <a:picLocks noChangeAspect="1"/>
            </p:cNvPicPr>
            <p:nvPr/>
          </p:nvPicPr>
          <p:blipFill>
            <a:blip r:embed="rId2"/>
            <a:stretch>
              <a:fillRect/>
            </a:stretch>
          </p:blipFill>
          <p:spPr>
            <a:xfrm>
              <a:off x="6377809" y="1322203"/>
              <a:ext cx="4707089" cy="5069540"/>
            </a:xfrm>
            <a:prstGeom prst="rect">
              <a:avLst/>
            </a:prstGeom>
          </p:spPr>
        </p:pic>
        <p:sp>
          <p:nvSpPr>
            <p:cNvPr id="21" name="椭圆 11">
              <a:extLst>
                <a:ext uri="{FF2B5EF4-FFF2-40B4-BE49-F238E27FC236}">
                  <a16:creationId xmlns:a16="http://schemas.microsoft.com/office/drawing/2014/main" id="{F6E7E944-6D7C-485B-9B38-7D305BBDFC49}"/>
                </a:ext>
              </a:extLst>
            </p:cNvPr>
            <p:cNvSpPr/>
            <p:nvPr/>
          </p:nvSpPr>
          <p:spPr>
            <a:xfrm>
              <a:off x="10403536" y="2303838"/>
              <a:ext cx="510988" cy="1882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22" name="椭圆 12">
              <a:extLst>
                <a:ext uri="{FF2B5EF4-FFF2-40B4-BE49-F238E27FC236}">
                  <a16:creationId xmlns:a16="http://schemas.microsoft.com/office/drawing/2014/main" id="{D9411D36-093E-4FB6-952E-0C0482E2A9F5}"/>
                </a:ext>
              </a:extLst>
            </p:cNvPr>
            <p:cNvSpPr/>
            <p:nvPr/>
          </p:nvSpPr>
          <p:spPr>
            <a:xfrm>
              <a:off x="10408018" y="4244696"/>
              <a:ext cx="510988" cy="1882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23" name="椭圆 13">
              <a:extLst>
                <a:ext uri="{FF2B5EF4-FFF2-40B4-BE49-F238E27FC236}">
                  <a16:creationId xmlns:a16="http://schemas.microsoft.com/office/drawing/2014/main" id="{2741800B-A226-4C14-A4F3-C7B115B5E663}"/>
                </a:ext>
              </a:extLst>
            </p:cNvPr>
            <p:cNvSpPr/>
            <p:nvPr/>
          </p:nvSpPr>
          <p:spPr>
            <a:xfrm>
              <a:off x="10408018" y="4742237"/>
              <a:ext cx="510988" cy="1882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24" name="椭圆 14">
              <a:extLst>
                <a:ext uri="{FF2B5EF4-FFF2-40B4-BE49-F238E27FC236}">
                  <a16:creationId xmlns:a16="http://schemas.microsoft.com/office/drawing/2014/main" id="{ACE97C7A-694D-4410-BB08-E23FE2AA3DFE}"/>
                </a:ext>
              </a:extLst>
            </p:cNvPr>
            <p:cNvSpPr/>
            <p:nvPr/>
          </p:nvSpPr>
          <p:spPr>
            <a:xfrm>
              <a:off x="10416983" y="3292196"/>
              <a:ext cx="510988" cy="1882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25" name="文本框 15">
              <a:extLst>
                <a:ext uri="{FF2B5EF4-FFF2-40B4-BE49-F238E27FC236}">
                  <a16:creationId xmlns:a16="http://schemas.microsoft.com/office/drawing/2014/main" id="{AC17B17F-D316-449C-A47C-35D03BA6500C}"/>
                </a:ext>
              </a:extLst>
            </p:cNvPr>
            <p:cNvSpPr txBox="1"/>
            <p:nvPr/>
          </p:nvSpPr>
          <p:spPr>
            <a:xfrm>
              <a:off x="10697485" y="2512668"/>
              <a:ext cx="949587"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SG" sz="1000" dirty="0"/>
                <a:t>Qinhuangdao</a:t>
              </a:r>
              <a:endParaRPr lang="zh-SG" altLang="en-US" sz="1000" dirty="0"/>
            </a:p>
          </p:txBody>
        </p:sp>
        <p:sp>
          <p:nvSpPr>
            <p:cNvPr id="26" name="文本框 16">
              <a:extLst>
                <a:ext uri="{FF2B5EF4-FFF2-40B4-BE49-F238E27FC236}">
                  <a16:creationId xmlns:a16="http://schemas.microsoft.com/office/drawing/2014/main" id="{7726242A-B84C-4512-BF6B-2F6A78E86083}"/>
                </a:ext>
              </a:extLst>
            </p:cNvPr>
            <p:cNvSpPr txBox="1"/>
            <p:nvPr/>
          </p:nvSpPr>
          <p:spPr>
            <a:xfrm>
              <a:off x="10787931" y="3473732"/>
              <a:ext cx="696416"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SG" sz="1000" dirty="0" err="1"/>
                <a:t>Huzhou</a:t>
              </a:r>
              <a:endParaRPr lang="zh-SG" altLang="en-US" sz="1000" dirty="0"/>
            </a:p>
          </p:txBody>
        </p:sp>
        <p:sp>
          <p:nvSpPr>
            <p:cNvPr id="27" name="文本框 17">
              <a:extLst>
                <a:ext uri="{FF2B5EF4-FFF2-40B4-BE49-F238E27FC236}">
                  <a16:creationId xmlns:a16="http://schemas.microsoft.com/office/drawing/2014/main" id="{ED65B6D6-7CCB-4015-A37B-AB4C35E83E4C}"/>
                </a:ext>
              </a:extLst>
            </p:cNvPr>
            <p:cNvSpPr txBox="1"/>
            <p:nvPr/>
          </p:nvSpPr>
          <p:spPr>
            <a:xfrm>
              <a:off x="10844749" y="4365895"/>
              <a:ext cx="802323"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SG" sz="1000" dirty="0"/>
                <a:t>Changsha</a:t>
              </a:r>
              <a:endParaRPr lang="zh-SG" altLang="en-US" sz="1000" dirty="0"/>
            </a:p>
          </p:txBody>
        </p:sp>
        <p:sp>
          <p:nvSpPr>
            <p:cNvPr id="28" name="文本框 18">
              <a:extLst>
                <a:ext uri="{FF2B5EF4-FFF2-40B4-BE49-F238E27FC236}">
                  <a16:creationId xmlns:a16="http://schemas.microsoft.com/office/drawing/2014/main" id="{A231E49C-2175-412D-B67D-A8F1FE154B7C}"/>
                </a:ext>
              </a:extLst>
            </p:cNvPr>
            <p:cNvSpPr txBox="1"/>
            <p:nvPr/>
          </p:nvSpPr>
          <p:spPr>
            <a:xfrm>
              <a:off x="10873685" y="4917357"/>
              <a:ext cx="812163"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SG" sz="1000" dirty="0" err="1"/>
                <a:t>Shenshan</a:t>
              </a:r>
              <a:endParaRPr lang="zh-SG" altLang="en-US" sz="1000" dirty="0"/>
            </a:p>
          </p:txBody>
        </p:sp>
      </p:grpSp>
      <p:pic>
        <p:nvPicPr>
          <p:cNvPr id="33" name="Picture 32"/>
          <p:cNvPicPr>
            <a:picLocks noChangeAspect="1"/>
          </p:cNvPicPr>
          <p:nvPr/>
        </p:nvPicPr>
        <p:blipFill>
          <a:blip r:embed="rId3"/>
          <a:stretch>
            <a:fillRect/>
          </a:stretch>
        </p:blipFill>
        <p:spPr>
          <a:xfrm>
            <a:off x="51289" y="2002421"/>
            <a:ext cx="2922905" cy="2362472"/>
          </a:xfrm>
          <a:prstGeom prst="rect">
            <a:avLst/>
          </a:prstGeom>
        </p:spPr>
      </p:pic>
      <p:grpSp>
        <p:nvGrpSpPr>
          <p:cNvPr id="7" name="Group 6"/>
          <p:cNvGrpSpPr/>
          <p:nvPr/>
        </p:nvGrpSpPr>
        <p:grpSpPr>
          <a:xfrm>
            <a:off x="2777224" y="1441767"/>
            <a:ext cx="3915698" cy="5080479"/>
            <a:chOff x="2816277" y="1164470"/>
            <a:chExt cx="3915698" cy="5080479"/>
          </a:xfrm>
        </p:grpSpPr>
        <p:pic>
          <p:nvPicPr>
            <p:cNvPr id="11" name="图片 5">
              <a:extLst>
                <a:ext uri="{FF2B5EF4-FFF2-40B4-BE49-F238E27FC236}">
                  <a16:creationId xmlns:a16="http://schemas.microsoft.com/office/drawing/2014/main" id="{46F0021C-52C7-4AD4-A286-856B8C980617}"/>
                </a:ext>
              </a:extLst>
            </p:cNvPr>
            <p:cNvPicPr>
              <a:picLocks noChangeAspect="1"/>
            </p:cNvPicPr>
            <p:nvPr/>
          </p:nvPicPr>
          <p:blipFill rotWithShape="1">
            <a:blip r:embed="rId4"/>
            <a:srcRect l="11924"/>
            <a:stretch/>
          </p:blipFill>
          <p:spPr>
            <a:xfrm>
              <a:off x="3556111" y="1164470"/>
              <a:ext cx="3175864" cy="5049376"/>
            </a:xfrm>
            <a:prstGeom prst="rect">
              <a:avLst/>
            </a:prstGeom>
          </p:spPr>
        </p:pic>
        <p:sp>
          <p:nvSpPr>
            <p:cNvPr id="12" name="文本框 6">
              <a:extLst>
                <a:ext uri="{FF2B5EF4-FFF2-40B4-BE49-F238E27FC236}">
                  <a16:creationId xmlns:a16="http://schemas.microsoft.com/office/drawing/2014/main" id="{F6E91373-8C6D-4B20-A915-4957B15561C3}"/>
                </a:ext>
              </a:extLst>
            </p:cNvPr>
            <p:cNvSpPr txBox="1"/>
            <p:nvPr/>
          </p:nvSpPr>
          <p:spPr>
            <a:xfrm>
              <a:off x="3189695" y="5983339"/>
              <a:ext cx="3446776" cy="26161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SG" sz="1100" b="0" i="0" dirty="0">
                  <a:solidFill>
                    <a:srgbClr val="24292F"/>
                  </a:solidFill>
                  <a:effectLst/>
                  <a:latin typeface="Times New Roman" panose="02020603050405020304" pitchFamily="18" charset="0"/>
                  <a:cs typeface="Times New Roman" panose="02020603050405020304" pitchFamily="18" charset="0"/>
                </a:rPr>
                <a:t>Electricity Generating Capacity in China 2020 (10000 kW)</a:t>
              </a:r>
              <a:endParaRPr lang="zh-SG" altLang="en-US" sz="1100" dirty="0">
                <a:latin typeface="Times New Roman" panose="02020603050405020304" pitchFamily="18" charset="0"/>
                <a:cs typeface="Times New Roman" panose="02020603050405020304" pitchFamily="18" charset="0"/>
              </a:endParaRPr>
            </a:p>
          </p:txBody>
        </p:sp>
        <p:sp>
          <p:nvSpPr>
            <p:cNvPr id="18" name="文本框 8">
              <a:extLst>
                <a:ext uri="{FF2B5EF4-FFF2-40B4-BE49-F238E27FC236}">
                  <a16:creationId xmlns:a16="http://schemas.microsoft.com/office/drawing/2014/main" id="{519D15A1-6D78-45F2-9EDA-74B469B3466C}"/>
                </a:ext>
              </a:extLst>
            </p:cNvPr>
            <p:cNvSpPr txBox="1"/>
            <p:nvPr/>
          </p:nvSpPr>
          <p:spPr>
            <a:xfrm>
              <a:off x="5838486" y="4619633"/>
              <a:ext cx="712693" cy="1169551"/>
            </a:xfrm>
            <a:prstGeom prst="rect">
              <a:avLst/>
            </a:prstGeom>
            <a:solidFill>
              <a:srgbClr val="FFFFFF"/>
            </a:solid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SG" sz="1000" dirty="0"/>
                <a:t>Coal</a:t>
              </a:r>
            </a:p>
            <a:p>
              <a:r>
                <a:rPr lang="en-US" altLang="zh-SG" sz="1000" dirty="0"/>
                <a:t>Gas</a:t>
              </a:r>
            </a:p>
            <a:p>
              <a:r>
                <a:rPr lang="en-US" altLang="zh-SG" sz="1000" dirty="0"/>
                <a:t>Biomass </a:t>
              </a:r>
            </a:p>
            <a:p>
              <a:r>
                <a:rPr lang="en-US" altLang="zh-SG" sz="1000" dirty="0"/>
                <a:t>Solar</a:t>
              </a:r>
            </a:p>
            <a:p>
              <a:r>
                <a:rPr lang="en-US" altLang="zh-SG" sz="1000" dirty="0"/>
                <a:t>Wind</a:t>
              </a:r>
            </a:p>
            <a:p>
              <a:r>
                <a:rPr lang="en-US" altLang="zh-SG" sz="1000" dirty="0"/>
                <a:t>Nuclear</a:t>
              </a:r>
            </a:p>
            <a:p>
              <a:r>
                <a:rPr lang="en-US" altLang="zh-SG" sz="1000" dirty="0"/>
                <a:t>Hydraulic</a:t>
              </a:r>
              <a:endParaRPr lang="zh-SG" altLang="en-US" sz="1000" dirty="0"/>
            </a:p>
          </p:txBody>
        </p:sp>
        <p:sp>
          <p:nvSpPr>
            <p:cNvPr id="6" name="TextBox 5"/>
            <p:cNvSpPr txBox="1"/>
            <p:nvPr/>
          </p:nvSpPr>
          <p:spPr>
            <a:xfrm>
              <a:off x="2816277" y="1164470"/>
              <a:ext cx="937967" cy="4719754"/>
            </a:xfrm>
            <a:prstGeom prst="rect">
              <a:avLst/>
            </a:prstGeom>
            <a:noFill/>
          </p:spPr>
          <p:txBody>
            <a:bodyPr wrap="square" rtlCol="0">
              <a:spAutoFit/>
            </a:bodyPr>
            <a:lstStyle/>
            <a:p>
              <a:r>
                <a:rPr lang="en-US" altLang="zh-CN" sz="970" dirty="0"/>
                <a:t>Shandong</a:t>
              </a:r>
            </a:p>
            <a:p>
              <a:r>
                <a:rPr lang="en-US" altLang="zh-CN" sz="970" dirty="0" err="1"/>
                <a:t>Neimenggu</a:t>
              </a:r>
              <a:endParaRPr lang="en-US" altLang="zh-CN" sz="970" dirty="0"/>
            </a:p>
            <a:p>
              <a:r>
                <a:rPr lang="en-US" altLang="zh-CN" sz="970" dirty="0"/>
                <a:t>Jiangsu</a:t>
              </a:r>
            </a:p>
            <a:p>
              <a:r>
                <a:rPr lang="en-US" altLang="zh-CN" sz="970" dirty="0"/>
                <a:t>Guangdong</a:t>
              </a:r>
            </a:p>
            <a:p>
              <a:r>
                <a:rPr lang="en-US" altLang="zh-CN" sz="970" dirty="0"/>
                <a:t>Xinjiang</a:t>
              </a:r>
            </a:p>
            <a:p>
              <a:r>
                <a:rPr lang="en-US" altLang="zh-CN" sz="970" dirty="0"/>
                <a:t>Shanxi</a:t>
              </a:r>
            </a:p>
            <a:p>
              <a:r>
                <a:rPr lang="en-US" altLang="zh-CN" sz="970" dirty="0"/>
                <a:t>Yunnan</a:t>
              </a:r>
            </a:p>
            <a:p>
              <a:r>
                <a:rPr lang="en-US" altLang="zh-CN" sz="970" dirty="0"/>
                <a:t>Henan</a:t>
              </a:r>
            </a:p>
            <a:p>
              <a:r>
                <a:rPr lang="en-US" altLang="zh-CN" sz="970" dirty="0"/>
                <a:t>Zhejiang</a:t>
              </a:r>
            </a:p>
            <a:p>
              <a:r>
                <a:rPr lang="en-US" altLang="zh-CN" sz="970" dirty="0"/>
                <a:t>Sichuan</a:t>
              </a:r>
            </a:p>
            <a:p>
              <a:r>
                <a:rPr lang="en-US" altLang="zh-CN" sz="970" dirty="0"/>
                <a:t>Hebei</a:t>
              </a:r>
            </a:p>
            <a:p>
              <a:r>
                <a:rPr lang="en-US" altLang="zh-CN" sz="970" dirty="0"/>
                <a:t>Hubei</a:t>
              </a:r>
            </a:p>
            <a:p>
              <a:r>
                <a:rPr lang="en-US" altLang="zh-CN" sz="970" dirty="0"/>
                <a:t>Anhui</a:t>
              </a:r>
            </a:p>
            <a:p>
              <a:r>
                <a:rPr lang="en-US" altLang="zh-CN" sz="970" dirty="0" err="1"/>
                <a:t>Guizhou</a:t>
              </a:r>
              <a:endParaRPr lang="en-US" altLang="zh-CN" sz="970" dirty="0"/>
            </a:p>
            <a:p>
              <a:r>
                <a:rPr lang="en-US" altLang="zh-CN" sz="970" dirty="0"/>
                <a:t>Shanxi</a:t>
              </a:r>
            </a:p>
            <a:p>
              <a:r>
                <a:rPr lang="en-US" altLang="zh-CN" sz="970" dirty="0"/>
                <a:t>Fujian</a:t>
              </a:r>
            </a:p>
            <a:p>
              <a:r>
                <a:rPr lang="en-US" altLang="zh-CN" sz="970" dirty="0"/>
                <a:t>Ningxia</a:t>
              </a:r>
            </a:p>
            <a:p>
              <a:r>
                <a:rPr lang="en-US" altLang="zh-CN" sz="970" dirty="0"/>
                <a:t>Liaoning</a:t>
              </a:r>
            </a:p>
            <a:p>
              <a:r>
                <a:rPr lang="en-US" altLang="zh-CN" sz="970" dirty="0"/>
                <a:t>Gansu</a:t>
              </a:r>
            </a:p>
            <a:p>
              <a:r>
                <a:rPr lang="en-US" altLang="zh-CN" sz="970" dirty="0"/>
                <a:t>Guangxi</a:t>
              </a:r>
            </a:p>
            <a:p>
              <a:r>
                <a:rPr lang="en-US" altLang="zh-CN" sz="970" dirty="0"/>
                <a:t>Hunan</a:t>
              </a:r>
            </a:p>
            <a:p>
              <a:r>
                <a:rPr lang="en-US" altLang="zh-CN" sz="970" dirty="0"/>
                <a:t>Jiangxi</a:t>
              </a:r>
            </a:p>
            <a:p>
              <a:r>
                <a:rPr lang="en-US" altLang="zh-CN" sz="970" dirty="0"/>
                <a:t>Qinghai</a:t>
              </a:r>
            </a:p>
            <a:p>
              <a:r>
                <a:rPr lang="en-US" altLang="zh-CN" sz="970" dirty="0"/>
                <a:t>Heilongjiang</a:t>
              </a:r>
            </a:p>
            <a:p>
              <a:r>
                <a:rPr lang="en-US" altLang="zh-CN" sz="970" dirty="0"/>
                <a:t>Jilin</a:t>
              </a:r>
            </a:p>
            <a:p>
              <a:r>
                <a:rPr lang="en-US" altLang="zh-CN" sz="970" dirty="0"/>
                <a:t>Shanghai</a:t>
              </a:r>
            </a:p>
            <a:p>
              <a:r>
                <a:rPr lang="en-US" altLang="zh-CN" sz="970" dirty="0"/>
                <a:t>Chongqing</a:t>
              </a:r>
            </a:p>
            <a:p>
              <a:r>
                <a:rPr lang="en-US" altLang="zh-CN" sz="970" dirty="0" err="1"/>
                <a:t>Tianjing</a:t>
              </a:r>
              <a:endParaRPr lang="en-US" altLang="zh-CN" sz="970" dirty="0"/>
            </a:p>
            <a:p>
              <a:r>
                <a:rPr lang="en-US" altLang="zh-CN" sz="970" dirty="0"/>
                <a:t>Beijing</a:t>
              </a:r>
            </a:p>
            <a:p>
              <a:r>
                <a:rPr lang="en-US" altLang="zh-CN" sz="970" dirty="0"/>
                <a:t>Hainan</a:t>
              </a:r>
            </a:p>
            <a:p>
              <a:r>
                <a:rPr lang="en-US" altLang="zh-CN" sz="970" dirty="0" err="1"/>
                <a:t>Xizzang</a:t>
              </a:r>
              <a:endParaRPr lang="zh-CN" altLang="en-US" sz="970" dirty="0"/>
            </a:p>
          </p:txBody>
        </p:sp>
      </p:grpSp>
      <p:sp>
        <p:nvSpPr>
          <p:cNvPr id="29" name="TextBox 28"/>
          <p:cNvSpPr txBox="1"/>
          <p:nvPr/>
        </p:nvSpPr>
        <p:spPr>
          <a:xfrm>
            <a:off x="6764122" y="1526794"/>
            <a:ext cx="916801" cy="5101397"/>
          </a:xfrm>
          <a:prstGeom prst="rect">
            <a:avLst/>
          </a:prstGeom>
          <a:solidFill>
            <a:srgbClr val="FFFFFF"/>
          </a:solidFill>
        </p:spPr>
        <p:txBody>
          <a:bodyPr wrap="square" rtlCol="0">
            <a:spAutoFit/>
          </a:bodyPr>
          <a:lstStyle/>
          <a:p>
            <a:r>
              <a:rPr lang="en-US" altLang="zh-CN" sz="1050" u="sng" dirty="0">
                <a:latin typeface="Times New Roman" panose="02020603050405020304" pitchFamily="18" charset="0"/>
                <a:cs typeface="Times New Roman" panose="02020603050405020304" pitchFamily="18" charset="0"/>
              </a:rPr>
              <a:t>Liaoning</a:t>
            </a:r>
          </a:p>
          <a:p>
            <a:r>
              <a:rPr lang="en-US" altLang="zh-CN" sz="1050" u="sng" dirty="0">
                <a:latin typeface="Times New Roman" panose="02020603050405020304" pitchFamily="18" charset="0"/>
                <a:cs typeface="Times New Roman" panose="02020603050405020304" pitchFamily="18" charset="0"/>
              </a:rPr>
              <a:t>Jilin</a:t>
            </a:r>
          </a:p>
          <a:p>
            <a:r>
              <a:rPr lang="en-US" altLang="zh-CN" sz="1050" u="sng" dirty="0">
                <a:latin typeface="Times New Roman" panose="02020603050405020304" pitchFamily="18" charset="0"/>
                <a:cs typeface="Times New Roman" panose="02020603050405020304" pitchFamily="18" charset="0"/>
              </a:rPr>
              <a:t>Heilongjiang</a:t>
            </a:r>
          </a:p>
          <a:p>
            <a:r>
              <a:rPr lang="en-US" altLang="zh-CN" sz="1050" u="sng" dirty="0">
                <a:latin typeface="Times New Roman" panose="02020603050405020304" pitchFamily="18" charset="0"/>
                <a:cs typeface="Times New Roman" panose="02020603050405020304" pitchFamily="18" charset="0"/>
              </a:rPr>
              <a:t>Beijing</a:t>
            </a:r>
          </a:p>
          <a:p>
            <a:r>
              <a:rPr lang="en-US" altLang="zh-CN" sz="1050" u="sng" dirty="0">
                <a:latin typeface="Times New Roman" panose="02020603050405020304" pitchFamily="18" charset="0"/>
                <a:cs typeface="Times New Roman" panose="02020603050405020304" pitchFamily="18" charset="0"/>
              </a:rPr>
              <a:t>Tianjin</a:t>
            </a:r>
          </a:p>
          <a:p>
            <a:r>
              <a:rPr lang="en-US" altLang="zh-CN" sz="1050" u="sng" dirty="0">
                <a:latin typeface="Times New Roman" panose="02020603050405020304" pitchFamily="18" charset="0"/>
                <a:cs typeface="Times New Roman" panose="02020603050405020304" pitchFamily="18" charset="0"/>
              </a:rPr>
              <a:t>Hebei</a:t>
            </a:r>
          </a:p>
          <a:p>
            <a:r>
              <a:rPr lang="en-US" altLang="zh-CN" sz="1050" u="sng" dirty="0">
                <a:latin typeface="Times New Roman" panose="02020603050405020304" pitchFamily="18" charset="0"/>
                <a:cs typeface="Times New Roman" panose="02020603050405020304" pitchFamily="18" charset="0"/>
              </a:rPr>
              <a:t>Shanxi</a:t>
            </a:r>
          </a:p>
          <a:p>
            <a:r>
              <a:rPr lang="en-US" altLang="zh-CN" sz="1050" u="sng" dirty="0" err="1">
                <a:latin typeface="Times New Roman" panose="02020603050405020304" pitchFamily="18" charset="0"/>
                <a:cs typeface="Times New Roman" panose="02020603050405020304" pitchFamily="18" charset="0"/>
              </a:rPr>
              <a:t>Neimenggu</a:t>
            </a:r>
            <a:endParaRPr lang="en-US" altLang="zh-CN" sz="1050" u="sng" dirty="0">
              <a:latin typeface="Times New Roman" panose="02020603050405020304" pitchFamily="18" charset="0"/>
              <a:cs typeface="Times New Roman" panose="02020603050405020304" pitchFamily="18" charset="0"/>
            </a:endParaRPr>
          </a:p>
          <a:p>
            <a:r>
              <a:rPr lang="en-US" altLang="zh-CN" sz="1050" u="sng" dirty="0">
                <a:latin typeface="Times New Roman" panose="02020603050405020304" pitchFamily="18" charset="0"/>
                <a:cs typeface="Times New Roman" panose="02020603050405020304" pitchFamily="18" charset="0"/>
              </a:rPr>
              <a:t>Shandong</a:t>
            </a:r>
          </a:p>
          <a:p>
            <a:r>
              <a:rPr lang="en-US" altLang="zh-CN" sz="1050" u="sng" dirty="0">
                <a:latin typeface="Times New Roman" panose="02020603050405020304" pitchFamily="18" charset="0"/>
                <a:cs typeface="Times New Roman" panose="02020603050405020304" pitchFamily="18" charset="0"/>
              </a:rPr>
              <a:t>Shanghai</a:t>
            </a:r>
          </a:p>
          <a:p>
            <a:r>
              <a:rPr lang="en-US" altLang="zh-CN" sz="1050" u="sng" dirty="0">
                <a:latin typeface="Times New Roman" panose="02020603050405020304" pitchFamily="18" charset="0"/>
                <a:cs typeface="Times New Roman" panose="02020603050405020304" pitchFamily="18" charset="0"/>
              </a:rPr>
              <a:t>Jiangsu</a:t>
            </a:r>
          </a:p>
          <a:p>
            <a:r>
              <a:rPr lang="en-US" altLang="zh-CN" sz="1050" u="sng" dirty="0">
                <a:latin typeface="Times New Roman" panose="02020603050405020304" pitchFamily="18" charset="0"/>
                <a:cs typeface="Times New Roman" panose="02020603050405020304" pitchFamily="18" charset="0"/>
              </a:rPr>
              <a:t>Zhejiang</a:t>
            </a:r>
          </a:p>
          <a:p>
            <a:r>
              <a:rPr lang="en-US" altLang="zh-CN" sz="1050" u="sng" dirty="0">
                <a:latin typeface="Times New Roman" panose="02020603050405020304" pitchFamily="18" charset="0"/>
                <a:cs typeface="Times New Roman" panose="02020603050405020304" pitchFamily="18" charset="0"/>
              </a:rPr>
              <a:t>Anhui</a:t>
            </a:r>
          </a:p>
          <a:p>
            <a:r>
              <a:rPr lang="en-US" altLang="zh-CN" sz="1050" u="sng" dirty="0">
                <a:latin typeface="Times New Roman" panose="02020603050405020304" pitchFamily="18" charset="0"/>
                <a:cs typeface="Times New Roman" panose="02020603050405020304" pitchFamily="18" charset="0"/>
              </a:rPr>
              <a:t>Fujian</a:t>
            </a:r>
          </a:p>
          <a:p>
            <a:r>
              <a:rPr lang="en-US" altLang="zh-CN" sz="1050" u="sng" dirty="0">
                <a:latin typeface="Times New Roman" panose="02020603050405020304" pitchFamily="18" charset="0"/>
                <a:cs typeface="Times New Roman" panose="02020603050405020304" pitchFamily="18" charset="0"/>
              </a:rPr>
              <a:t>Jiangxi</a:t>
            </a:r>
          </a:p>
          <a:p>
            <a:r>
              <a:rPr lang="en-US" altLang="zh-CN" sz="1050" u="sng" dirty="0">
                <a:latin typeface="Times New Roman" panose="02020603050405020304" pitchFamily="18" charset="0"/>
                <a:cs typeface="Times New Roman" panose="02020603050405020304" pitchFamily="18" charset="0"/>
              </a:rPr>
              <a:t>Henan</a:t>
            </a:r>
          </a:p>
          <a:p>
            <a:r>
              <a:rPr lang="en-US" altLang="zh-CN" sz="1050" u="sng" dirty="0">
                <a:latin typeface="Times New Roman" panose="02020603050405020304" pitchFamily="18" charset="0"/>
                <a:cs typeface="Times New Roman" panose="02020603050405020304" pitchFamily="18" charset="0"/>
              </a:rPr>
              <a:t>Hubei</a:t>
            </a:r>
          </a:p>
          <a:p>
            <a:r>
              <a:rPr lang="en-US" altLang="zh-CN" sz="1050" u="sng" dirty="0">
                <a:latin typeface="Times New Roman" panose="02020603050405020304" pitchFamily="18" charset="0"/>
                <a:cs typeface="Times New Roman" panose="02020603050405020304" pitchFamily="18" charset="0"/>
              </a:rPr>
              <a:t>Hunan</a:t>
            </a:r>
          </a:p>
          <a:p>
            <a:r>
              <a:rPr lang="en-US" altLang="zh-CN" sz="1050" u="sng" dirty="0">
                <a:latin typeface="Times New Roman" panose="02020603050405020304" pitchFamily="18" charset="0"/>
                <a:cs typeface="Times New Roman" panose="02020603050405020304" pitchFamily="18" charset="0"/>
              </a:rPr>
              <a:t>Chongqing</a:t>
            </a:r>
          </a:p>
          <a:p>
            <a:r>
              <a:rPr lang="en-US" altLang="zh-CN" sz="1050" u="sng" dirty="0">
                <a:latin typeface="Times New Roman" panose="02020603050405020304" pitchFamily="18" charset="0"/>
                <a:cs typeface="Times New Roman" panose="02020603050405020304" pitchFamily="18" charset="0"/>
              </a:rPr>
              <a:t>Sichuan</a:t>
            </a:r>
          </a:p>
          <a:p>
            <a:r>
              <a:rPr lang="en-US" altLang="zh-CN" sz="1050" u="sng" dirty="0">
                <a:latin typeface="Times New Roman" panose="02020603050405020304" pitchFamily="18" charset="0"/>
                <a:cs typeface="Times New Roman" panose="02020603050405020304" pitchFamily="18" charset="0"/>
              </a:rPr>
              <a:t>Guangdong</a:t>
            </a:r>
          </a:p>
          <a:p>
            <a:r>
              <a:rPr lang="en-US" altLang="zh-CN" sz="1050" u="sng" dirty="0">
                <a:latin typeface="Times New Roman" panose="02020603050405020304" pitchFamily="18" charset="0"/>
                <a:cs typeface="Times New Roman" panose="02020603050405020304" pitchFamily="18" charset="0"/>
              </a:rPr>
              <a:t>Guangxi</a:t>
            </a:r>
          </a:p>
          <a:p>
            <a:r>
              <a:rPr lang="en-US" altLang="zh-CN" sz="1050" u="sng" dirty="0">
                <a:latin typeface="Times New Roman" panose="02020603050405020304" pitchFamily="18" charset="0"/>
                <a:cs typeface="Times New Roman" panose="02020603050405020304" pitchFamily="18" charset="0"/>
              </a:rPr>
              <a:t>Hainan</a:t>
            </a:r>
          </a:p>
          <a:p>
            <a:r>
              <a:rPr lang="en-US" altLang="zh-CN" sz="1050" u="sng" dirty="0" err="1">
                <a:latin typeface="Times New Roman" panose="02020603050405020304" pitchFamily="18" charset="0"/>
                <a:cs typeface="Times New Roman" panose="02020603050405020304" pitchFamily="18" charset="0"/>
              </a:rPr>
              <a:t>Guizhou</a:t>
            </a:r>
            <a:endParaRPr lang="en-US" altLang="zh-CN" sz="1050" u="sng" dirty="0">
              <a:latin typeface="Times New Roman" panose="02020603050405020304" pitchFamily="18" charset="0"/>
              <a:cs typeface="Times New Roman" panose="02020603050405020304" pitchFamily="18" charset="0"/>
            </a:endParaRPr>
          </a:p>
          <a:p>
            <a:r>
              <a:rPr lang="en-US" altLang="zh-CN" sz="1050" u="sng" dirty="0">
                <a:latin typeface="Times New Roman" panose="02020603050405020304" pitchFamily="18" charset="0"/>
                <a:cs typeface="Times New Roman" panose="02020603050405020304" pitchFamily="18" charset="0"/>
              </a:rPr>
              <a:t>Yunnan</a:t>
            </a:r>
          </a:p>
          <a:p>
            <a:r>
              <a:rPr lang="en-US" altLang="zh-CN" sz="1050" u="sng" dirty="0">
                <a:latin typeface="Times New Roman" panose="02020603050405020304" pitchFamily="18" charset="0"/>
                <a:cs typeface="Times New Roman" panose="02020603050405020304" pitchFamily="18" charset="0"/>
              </a:rPr>
              <a:t>Shanxi</a:t>
            </a:r>
          </a:p>
          <a:p>
            <a:r>
              <a:rPr lang="en-US" altLang="zh-CN" sz="1050" u="sng" dirty="0">
                <a:latin typeface="Times New Roman" panose="02020603050405020304" pitchFamily="18" charset="0"/>
                <a:cs typeface="Times New Roman" panose="02020603050405020304" pitchFamily="18" charset="0"/>
              </a:rPr>
              <a:t>Gansu</a:t>
            </a:r>
          </a:p>
          <a:p>
            <a:r>
              <a:rPr lang="en-US" altLang="zh-CN" sz="1050" u="sng" dirty="0">
                <a:latin typeface="Times New Roman" panose="02020603050405020304" pitchFamily="18" charset="0"/>
                <a:cs typeface="Times New Roman" panose="02020603050405020304" pitchFamily="18" charset="0"/>
              </a:rPr>
              <a:t>Qinghai</a:t>
            </a:r>
          </a:p>
          <a:p>
            <a:r>
              <a:rPr lang="en-US" altLang="zh-CN" sz="1050" u="sng" dirty="0">
                <a:latin typeface="Times New Roman" panose="02020603050405020304" pitchFamily="18" charset="0"/>
                <a:cs typeface="Times New Roman" panose="02020603050405020304" pitchFamily="18" charset="0"/>
              </a:rPr>
              <a:t>Ningxia</a:t>
            </a:r>
          </a:p>
          <a:p>
            <a:r>
              <a:rPr lang="en-US" altLang="zh-CN" sz="1050" u="sng" dirty="0">
                <a:latin typeface="Times New Roman" panose="02020603050405020304" pitchFamily="18" charset="0"/>
                <a:cs typeface="Times New Roman" panose="02020603050405020304" pitchFamily="18" charset="0"/>
              </a:rPr>
              <a:t>Xinjiang</a:t>
            </a:r>
            <a:endParaRPr lang="zh-CN" altLang="en-US" sz="1050"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49965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Carbon intensity expectation (2025-2035)</a:t>
            </a:r>
            <a:endParaRPr lang="zh-CN" altLang="en-US" dirty="0"/>
          </a:p>
        </p:txBody>
      </p:sp>
      <p:sp>
        <p:nvSpPr>
          <p:cNvPr id="3" name="Slide Number Placeholder 2"/>
          <p:cNvSpPr>
            <a:spLocks noGrp="1"/>
          </p:cNvSpPr>
          <p:nvPr>
            <p:ph type="sldNum" sz="quarter" idx="12"/>
          </p:nvPr>
        </p:nvSpPr>
        <p:spPr/>
        <p:txBody>
          <a:bodyPr/>
          <a:lstStyle/>
          <a:p>
            <a:fld id="{E077DA78-E013-4A8C-AD75-63A150561B10}" type="slidenum">
              <a:rPr lang="zh-CN" altLang="en-US" smtClean="0">
                <a:solidFill>
                  <a:prstClr val="black">
                    <a:tint val="75000"/>
                  </a:prstClr>
                </a:solidFill>
              </a:rPr>
              <a:pPr/>
              <a:t>9</a:t>
            </a:fld>
            <a:endParaRPr lang="zh-CN" altLang="en-US">
              <a:solidFill>
                <a:prstClr val="black">
                  <a:tint val="75000"/>
                </a:prstClr>
              </a:solidFill>
            </a:endParaRPr>
          </a:p>
        </p:txBody>
      </p:sp>
      <p:pic>
        <p:nvPicPr>
          <p:cNvPr id="5" name="图片 3">
            <a:extLst>
              <a:ext uri="{FF2B5EF4-FFF2-40B4-BE49-F238E27FC236}">
                <a16:creationId xmlns:a16="http://schemas.microsoft.com/office/drawing/2014/main" id="{54092132-99AF-49B4-BFEA-61E1419239DF}"/>
              </a:ext>
            </a:extLst>
          </p:cNvPr>
          <p:cNvPicPr>
            <a:picLocks noChangeAspect="1"/>
          </p:cNvPicPr>
          <p:nvPr/>
        </p:nvPicPr>
        <p:blipFill>
          <a:blip r:embed="rId2"/>
          <a:stretch>
            <a:fillRect/>
          </a:stretch>
        </p:blipFill>
        <p:spPr>
          <a:xfrm>
            <a:off x="19918" y="1244677"/>
            <a:ext cx="6011086" cy="3981425"/>
          </a:xfrm>
          <a:prstGeom prst="rect">
            <a:avLst/>
          </a:prstGeom>
        </p:spPr>
      </p:pic>
      <p:sp>
        <p:nvSpPr>
          <p:cNvPr id="7" name="文本框 8">
            <a:extLst>
              <a:ext uri="{FF2B5EF4-FFF2-40B4-BE49-F238E27FC236}">
                <a16:creationId xmlns:a16="http://schemas.microsoft.com/office/drawing/2014/main" id="{0DD1D36C-6C9E-481C-99FD-A24B8E03CA3D}"/>
              </a:ext>
            </a:extLst>
          </p:cNvPr>
          <p:cNvSpPr txBox="1"/>
          <p:nvPr/>
        </p:nvSpPr>
        <p:spPr>
          <a:xfrm>
            <a:off x="1941736" y="5836637"/>
            <a:ext cx="8444753" cy="873572"/>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altLang="zh-SG" dirty="0">
                <a:latin typeface="Times New Roman" panose="02020603050405020304" pitchFamily="18" charset="0"/>
                <a:cs typeface="Times New Roman" panose="02020603050405020304" pitchFamily="18" charset="0"/>
              </a:rPr>
              <a:t>Qing Hai: 0.01 kgCO2/kWh  (</a:t>
            </a:r>
            <a:r>
              <a:rPr lang="en-US" altLang="zh-CN" dirty="0">
                <a:latin typeface="Times New Roman" panose="02020603050405020304" pitchFamily="18" charset="0"/>
                <a:cs typeface="Times New Roman" panose="02020603050405020304" pitchFamily="18" charset="0"/>
              </a:rPr>
              <a:t>hydroelectric, wind</a:t>
            </a:r>
            <a:r>
              <a:rPr lang="zh-CN" altLang="en-US" dirty="0">
                <a:latin typeface="Times New Roman" panose="02020603050405020304" pitchFamily="18" charset="0"/>
                <a:cs typeface="Times New Roman" panose="02020603050405020304" pitchFamily="18" charset="0"/>
              </a:rPr>
              <a:t> </a:t>
            </a:r>
            <a:r>
              <a:rPr lang="en-US" altLang="zh-CN" dirty="0">
                <a:latin typeface="Times New Roman" panose="02020603050405020304" pitchFamily="18" charset="0"/>
                <a:cs typeface="Times New Roman" panose="02020603050405020304" pitchFamily="18" charset="0"/>
              </a:rPr>
              <a:t>and photovoltaic dominate</a:t>
            </a:r>
            <a:r>
              <a:rPr lang="en-US" altLang="zh-SG" dirty="0">
                <a:latin typeface="Times New Roman" panose="02020603050405020304" pitchFamily="18" charset="0"/>
                <a:cs typeface="Times New Roman" panose="02020603050405020304" pitchFamily="18" charset="0"/>
              </a:rPr>
              <a:t>)</a:t>
            </a:r>
          </a:p>
          <a:p>
            <a:pPr marL="285750" indent="-285750">
              <a:lnSpc>
                <a:spcPct val="150000"/>
              </a:lnSpc>
              <a:buFont typeface="Arial" panose="020B0604020202020204" pitchFamily="34" charset="0"/>
              <a:buChar char="•"/>
            </a:pPr>
            <a:r>
              <a:rPr lang="en-US" altLang="zh-SG" dirty="0">
                <a:latin typeface="Times New Roman" panose="02020603050405020304" pitchFamily="18" charset="0"/>
                <a:cs typeface="Times New Roman" panose="02020603050405020304" pitchFamily="18" charset="0"/>
              </a:rPr>
              <a:t>Hu Nan: 0.312 kgCO2/kWh  (</a:t>
            </a:r>
            <a:r>
              <a:rPr lang="en-US" altLang="zh-CN" dirty="0">
                <a:latin typeface="Times New Roman" panose="02020603050405020304" pitchFamily="18" charset="0"/>
                <a:cs typeface="Times New Roman" panose="02020603050405020304" pitchFamily="18" charset="0"/>
              </a:rPr>
              <a:t>hydroelectric and coal dominate</a:t>
            </a:r>
            <a:r>
              <a:rPr lang="en-US" altLang="zh-SG" dirty="0">
                <a:latin typeface="Times New Roman" panose="02020603050405020304" pitchFamily="18" charset="0"/>
                <a:cs typeface="Times New Roman" panose="02020603050405020304" pitchFamily="18" charset="0"/>
              </a:rPr>
              <a:t>)</a:t>
            </a:r>
          </a:p>
        </p:txBody>
      </p:sp>
      <p:sp>
        <p:nvSpPr>
          <p:cNvPr id="8" name="文本框 9">
            <a:extLst>
              <a:ext uri="{FF2B5EF4-FFF2-40B4-BE49-F238E27FC236}">
                <a16:creationId xmlns:a16="http://schemas.microsoft.com/office/drawing/2014/main" id="{415DAC47-2B2F-40AE-B6F1-E047B1EB8CB3}"/>
              </a:ext>
            </a:extLst>
          </p:cNvPr>
          <p:cNvSpPr txBox="1"/>
          <p:nvPr/>
        </p:nvSpPr>
        <p:spPr>
          <a:xfrm>
            <a:off x="1569048" y="5519023"/>
            <a:ext cx="8592671" cy="400110"/>
          </a:xfrm>
          <a:prstGeom prst="rect">
            <a:avLst/>
          </a:prstGeom>
          <a:noFill/>
        </p:spPr>
        <p:txBody>
          <a:bodyPr wrap="square" rtlCol="0">
            <a:spAutoFit/>
          </a:bodyPr>
          <a:lstStyle/>
          <a:p>
            <a:pPr marL="285750" indent="-285750">
              <a:buFont typeface="Wingdings" panose="05000000000000000000" pitchFamily="2" charset="2"/>
              <a:buChar char="Ø"/>
            </a:pPr>
            <a:r>
              <a:rPr lang="en-US" altLang="zh-SG" sz="2000" dirty="0">
                <a:latin typeface="Times New Roman" panose="02020603050405020304" pitchFamily="18" charset="0"/>
                <a:cs typeface="Times New Roman" panose="02020603050405020304" pitchFamily="18" charset="0"/>
              </a:rPr>
              <a:t>The carbon intensity will be reduced rapidly until 2035 in China.</a:t>
            </a:r>
            <a:endParaRPr lang="zh-SG" altLang="en-US" sz="2000" dirty="0">
              <a:latin typeface="Times New Roman" panose="02020603050405020304" pitchFamily="18" charset="0"/>
              <a:cs typeface="Times New Roman" panose="02020603050405020304" pitchFamily="18" charset="0"/>
            </a:endParaRPr>
          </a:p>
        </p:txBody>
      </p:sp>
      <p:grpSp>
        <p:nvGrpSpPr>
          <p:cNvPr id="10" name="Group 9"/>
          <p:cNvGrpSpPr/>
          <p:nvPr/>
        </p:nvGrpSpPr>
        <p:grpSpPr>
          <a:xfrm>
            <a:off x="6046755" y="1244677"/>
            <a:ext cx="6011086" cy="3506099"/>
            <a:chOff x="6079625" y="971645"/>
            <a:chExt cx="6011086" cy="3506099"/>
          </a:xfrm>
        </p:grpSpPr>
        <p:pic>
          <p:nvPicPr>
            <p:cNvPr id="6" name="图片 5">
              <a:extLst>
                <a:ext uri="{FF2B5EF4-FFF2-40B4-BE49-F238E27FC236}">
                  <a16:creationId xmlns:a16="http://schemas.microsoft.com/office/drawing/2014/main" id="{4DBA573B-402B-412D-91DD-098F8A04766E}"/>
                </a:ext>
              </a:extLst>
            </p:cNvPr>
            <p:cNvPicPr>
              <a:picLocks noChangeAspect="1"/>
            </p:cNvPicPr>
            <p:nvPr/>
          </p:nvPicPr>
          <p:blipFill>
            <a:blip r:embed="rId3"/>
            <a:stretch>
              <a:fillRect/>
            </a:stretch>
          </p:blipFill>
          <p:spPr>
            <a:xfrm>
              <a:off x="6096000" y="1179351"/>
              <a:ext cx="5978337" cy="3298393"/>
            </a:xfrm>
            <a:prstGeom prst="rect">
              <a:avLst/>
            </a:prstGeom>
          </p:spPr>
        </p:pic>
        <p:pic>
          <p:nvPicPr>
            <p:cNvPr id="9" name="图片 3">
              <a:extLst>
                <a:ext uri="{FF2B5EF4-FFF2-40B4-BE49-F238E27FC236}">
                  <a16:creationId xmlns:a16="http://schemas.microsoft.com/office/drawing/2014/main" id="{54092132-99AF-49B4-BFEA-61E1419239DF}"/>
                </a:ext>
              </a:extLst>
            </p:cNvPr>
            <p:cNvPicPr>
              <a:picLocks noChangeAspect="1"/>
            </p:cNvPicPr>
            <p:nvPr/>
          </p:nvPicPr>
          <p:blipFill rotWithShape="1">
            <a:blip r:embed="rId2"/>
            <a:srcRect b="95362"/>
            <a:stretch/>
          </p:blipFill>
          <p:spPr>
            <a:xfrm>
              <a:off x="6079625" y="971645"/>
              <a:ext cx="6011086" cy="184658"/>
            </a:xfrm>
            <a:prstGeom prst="rect">
              <a:avLst/>
            </a:prstGeom>
          </p:spPr>
        </p:pic>
      </p:grpSp>
      <p:cxnSp>
        <p:nvCxnSpPr>
          <p:cNvPr id="12" name="Straight Connector 11"/>
          <p:cNvCxnSpPr/>
          <p:nvPr/>
        </p:nvCxnSpPr>
        <p:spPr>
          <a:xfrm flipH="1" flipV="1">
            <a:off x="6031004" y="1289697"/>
            <a:ext cx="32126" cy="3981424"/>
          </a:xfrm>
          <a:prstGeom prst="line">
            <a:avLst/>
          </a:prstGeom>
        </p:spPr>
        <p:style>
          <a:lnRef idx="3">
            <a:schemeClr val="dk1"/>
          </a:lnRef>
          <a:fillRef idx="0">
            <a:schemeClr val="dk1"/>
          </a:fillRef>
          <a:effectRef idx="2">
            <a:schemeClr val="dk1"/>
          </a:effectRef>
          <a:fontRef idx="minor">
            <a:schemeClr val="tx1"/>
          </a:fontRef>
        </p:style>
      </p:cxnSp>
      <p:sp>
        <p:nvSpPr>
          <p:cNvPr id="11" name="TextBox 10"/>
          <p:cNvSpPr txBox="1"/>
          <p:nvPr/>
        </p:nvSpPr>
        <p:spPr>
          <a:xfrm>
            <a:off x="197963" y="1432182"/>
            <a:ext cx="1165030" cy="3816429"/>
          </a:xfrm>
          <a:prstGeom prst="rect">
            <a:avLst/>
          </a:prstGeom>
          <a:solidFill>
            <a:srgbClr val="FFFFFF"/>
          </a:solidFill>
        </p:spPr>
        <p:txBody>
          <a:bodyPr wrap="square" rtlCol="0">
            <a:spAutoFit/>
          </a:bodyPr>
          <a:lstStyle/>
          <a:p>
            <a:pPr>
              <a:spcBef>
                <a:spcPts val="400"/>
              </a:spcBef>
            </a:pPr>
            <a:r>
              <a:rPr lang="en-US" altLang="zh-CN" sz="1200" u="sng" dirty="0">
                <a:latin typeface="Times New Roman" panose="02020603050405020304" pitchFamily="18" charset="0"/>
                <a:cs typeface="Times New Roman" panose="02020603050405020304" pitchFamily="18" charset="0"/>
              </a:rPr>
              <a:t>Liaoning</a:t>
            </a:r>
          </a:p>
          <a:p>
            <a:pPr>
              <a:spcBef>
                <a:spcPts val="400"/>
              </a:spcBef>
            </a:pPr>
            <a:r>
              <a:rPr lang="en-US" altLang="zh-CN" sz="1200" u="sng" dirty="0">
                <a:latin typeface="Times New Roman" panose="02020603050405020304" pitchFamily="18" charset="0"/>
                <a:cs typeface="Times New Roman" panose="02020603050405020304" pitchFamily="18" charset="0"/>
              </a:rPr>
              <a:t>Jilin</a:t>
            </a:r>
          </a:p>
          <a:p>
            <a:pPr>
              <a:spcBef>
                <a:spcPts val="400"/>
              </a:spcBef>
            </a:pPr>
            <a:r>
              <a:rPr lang="en-US" altLang="zh-CN" sz="1200" u="sng" dirty="0">
                <a:latin typeface="Times New Roman" panose="02020603050405020304" pitchFamily="18" charset="0"/>
                <a:cs typeface="Times New Roman" panose="02020603050405020304" pitchFamily="18" charset="0"/>
              </a:rPr>
              <a:t>Heilongjiang</a:t>
            </a:r>
          </a:p>
          <a:p>
            <a:pPr>
              <a:spcBef>
                <a:spcPts val="400"/>
              </a:spcBef>
            </a:pPr>
            <a:r>
              <a:rPr lang="en-US" altLang="zh-CN" sz="1200" u="sng" dirty="0">
                <a:latin typeface="Times New Roman" panose="02020603050405020304" pitchFamily="18" charset="0"/>
                <a:cs typeface="Times New Roman" panose="02020603050405020304" pitchFamily="18" charset="0"/>
              </a:rPr>
              <a:t>Beijing</a:t>
            </a:r>
          </a:p>
          <a:p>
            <a:pPr>
              <a:spcBef>
                <a:spcPts val="400"/>
              </a:spcBef>
            </a:pPr>
            <a:r>
              <a:rPr lang="en-US" altLang="zh-CN" sz="1200" u="sng" dirty="0">
                <a:latin typeface="Times New Roman" panose="02020603050405020304" pitchFamily="18" charset="0"/>
                <a:cs typeface="Times New Roman" panose="02020603050405020304" pitchFamily="18" charset="0"/>
              </a:rPr>
              <a:t>Tianjin</a:t>
            </a:r>
          </a:p>
          <a:p>
            <a:pPr>
              <a:spcBef>
                <a:spcPts val="400"/>
              </a:spcBef>
            </a:pPr>
            <a:r>
              <a:rPr lang="en-US" altLang="zh-CN" sz="1200" u="sng" dirty="0">
                <a:latin typeface="Times New Roman" panose="02020603050405020304" pitchFamily="18" charset="0"/>
                <a:cs typeface="Times New Roman" panose="02020603050405020304" pitchFamily="18" charset="0"/>
              </a:rPr>
              <a:t>Hebei</a:t>
            </a:r>
          </a:p>
          <a:p>
            <a:pPr>
              <a:spcBef>
                <a:spcPts val="400"/>
              </a:spcBef>
            </a:pPr>
            <a:r>
              <a:rPr lang="en-US" altLang="zh-CN" sz="1200" u="sng" dirty="0">
                <a:latin typeface="Times New Roman" panose="02020603050405020304" pitchFamily="18" charset="0"/>
                <a:cs typeface="Times New Roman" panose="02020603050405020304" pitchFamily="18" charset="0"/>
              </a:rPr>
              <a:t>Shanxi</a:t>
            </a:r>
          </a:p>
          <a:p>
            <a:pPr>
              <a:spcBef>
                <a:spcPts val="400"/>
              </a:spcBef>
            </a:pPr>
            <a:r>
              <a:rPr lang="en-US" altLang="zh-CN" sz="1200" u="sng" dirty="0" err="1">
                <a:latin typeface="Times New Roman" panose="02020603050405020304" pitchFamily="18" charset="0"/>
                <a:cs typeface="Times New Roman" panose="02020603050405020304" pitchFamily="18" charset="0"/>
              </a:rPr>
              <a:t>Neimenggu</a:t>
            </a:r>
            <a:endParaRPr lang="en-US" altLang="zh-CN" sz="1200" u="sng" dirty="0">
              <a:latin typeface="Times New Roman" panose="02020603050405020304" pitchFamily="18" charset="0"/>
              <a:cs typeface="Times New Roman" panose="02020603050405020304" pitchFamily="18" charset="0"/>
            </a:endParaRPr>
          </a:p>
          <a:p>
            <a:pPr>
              <a:spcBef>
                <a:spcPts val="400"/>
              </a:spcBef>
            </a:pPr>
            <a:r>
              <a:rPr lang="en-US" altLang="zh-CN" sz="1200" u="sng" dirty="0">
                <a:latin typeface="Times New Roman" panose="02020603050405020304" pitchFamily="18" charset="0"/>
                <a:cs typeface="Times New Roman" panose="02020603050405020304" pitchFamily="18" charset="0"/>
              </a:rPr>
              <a:t>Shandong</a:t>
            </a:r>
          </a:p>
          <a:p>
            <a:pPr>
              <a:spcBef>
                <a:spcPts val="400"/>
              </a:spcBef>
            </a:pPr>
            <a:r>
              <a:rPr lang="en-US" altLang="zh-CN" sz="1200" u="sng" dirty="0">
                <a:latin typeface="Times New Roman" panose="02020603050405020304" pitchFamily="18" charset="0"/>
                <a:cs typeface="Times New Roman" panose="02020603050405020304" pitchFamily="18" charset="0"/>
              </a:rPr>
              <a:t>Shanghai</a:t>
            </a:r>
          </a:p>
          <a:p>
            <a:pPr>
              <a:spcBef>
                <a:spcPts val="400"/>
              </a:spcBef>
            </a:pPr>
            <a:r>
              <a:rPr lang="en-US" altLang="zh-CN" sz="1200" u="sng" dirty="0">
                <a:latin typeface="Times New Roman" panose="02020603050405020304" pitchFamily="18" charset="0"/>
                <a:cs typeface="Times New Roman" panose="02020603050405020304" pitchFamily="18" charset="0"/>
              </a:rPr>
              <a:t>Jiangsu</a:t>
            </a:r>
          </a:p>
          <a:p>
            <a:pPr>
              <a:spcBef>
                <a:spcPts val="400"/>
              </a:spcBef>
            </a:pPr>
            <a:r>
              <a:rPr lang="en-US" altLang="zh-CN" sz="1200" u="sng" dirty="0">
                <a:latin typeface="Times New Roman" panose="02020603050405020304" pitchFamily="18" charset="0"/>
                <a:cs typeface="Times New Roman" panose="02020603050405020304" pitchFamily="18" charset="0"/>
              </a:rPr>
              <a:t>Zhejiang</a:t>
            </a:r>
          </a:p>
          <a:p>
            <a:pPr>
              <a:spcBef>
                <a:spcPts val="400"/>
              </a:spcBef>
            </a:pPr>
            <a:r>
              <a:rPr lang="en-US" altLang="zh-CN" sz="1200" u="sng" dirty="0">
                <a:latin typeface="Times New Roman" panose="02020603050405020304" pitchFamily="18" charset="0"/>
                <a:cs typeface="Times New Roman" panose="02020603050405020304" pitchFamily="18" charset="0"/>
              </a:rPr>
              <a:t>Anhui</a:t>
            </a:r>
          </a:p>
          <a:p>
            <a:pPr>
              <a:spcBef>
                <a:spcPts val="400"/>
              </a:spcBef>
            </a:pPr>
            <a:r>
              <a:rPr lang="en-US" altLang="zh-CN" sz="1200" u="sng" dirty="0">
                <a:latin typeface="Times New Roman" panose="02020603050405020304" pitchFamily="18" charset="0"/>
                <a:cs typeface="Times New Roman" panose="02020603050405020304" pitchFamily="18" charset="0"/>
              </a:rPr>
              <a:t>Fujian</a:t>
            </a:r>
          </a:p>
          <a:p>
            <a:pPr>
              <a:spcBef>
                <a:spcPts val="400"/>
              </a:spcBef>
            </a:pPr>
            <a:r>
              <a:rPr lang="en-US" altLang="zh-CN" sz="1200" u="sng" dirty="0">
                <a:latin typeface="Times New Roman" panose="02020603050405020304" pitchFamily="18" charset="0"/>
                <a:cs typeface="Times New Roman" panose="02020603050405020304" pitchFamily="18" charset="0"/>
              </a:rPr>
              <a:t>Jiangxi</a:t>
            </a:r>
          </a:p>
          <a:p>
            <a:pPr>
              <a:spcBef>
                <a:spcPts val="400"/>
              </a:spcBef>
            </a:pPr>
            <a:r>
              <a:rPr lang="en-US" altLang="zh-CN" sz="1200" u="sng" dirty="0">
                <a:latin typeface="Times New Roman" panose="02020603050405020304" pitchFamily="18" charset="0"/>
                <a:cs typeface="Times New Roman" panose="02020603050405020304" pitchFamily="18" charset="0"/>
              </a:rPr>
              <a:t>Henan</a:t>
            </a:r>
          </a:p>
        </p:txBody>
      </p:sp>
      <p:sp>
        <p:nvSpPr>
          <p:cNvPr id="13" name="TextBox 12"/>
          <p:cNvSpPr txBox="1"/>
          <p:nvPr/>
        </p:nvSpPr>
        <p:spPr>
          <a:xfrm>
            <a:off x="6383734" y="1468607"/>
            <a:ext cx="916801" cy="3344505"/>
          </a:xfrm>
          <a:prstGeom prst="rect">
            <a:avLst/>
          </a:prstGeom>
          <a:solidFill>
            <a:srgbClr val="FFFFFF"/>
          </a:solidFill>
        </p:spPr>
        <p:txBody>
          <a:bodyPr wrap="square" rtlCol="0">
            <a:spAutoFit/>
          </a:bodyPr>
          <a:lstStyle/>
          <a:p>
            <a:pPr>
              <a:spcBef>
                <a:spcPts val="400"/>
              </a:spcBef>
            </a:pPr>
            <a:r>
              <a:rPr lang="en-US" altLang="zh-CN" sz="1200" u="sng" dirty="0">
                <a:latin typeface="Times New Roman" panose="02020603050405020304" pitchFamily="18" charset="0"/>
                <a:cs typeface="Times New Roman" panose="02020603050405020304" pitchFamily="18" charset="0"/>
              </a:rPr>
              <a:t>Hubei</a:t>
            </a:r>
          </a:p>
          <a:p>
            <a:pPr>
              <a:spcBef>
                <a:spcPts val="400"/>
              </a:spcBef>
            </a:pPr>
            <a:r>
              <a:rPr lang="en-US" altLang="zh-CN" sz="1200" u="sng" dirty="0">
                <a:latin typeface="Times New Roman" panose="02020603050405020304" pitchFamily="18" charset="0"/>
                <a:cs typeface="Times New Roman" panose="02020603050405020304" pitchFamily="18" charset="0"/>
              </a:rPr>
              <a:t>Hunan</a:t>
            </a:r>
          </a:p>
          <a:p>
            <a:pPr>
              <a:spcBef>
                <a:spcPts val="400"/>
              </a:spcBef>
            </a:pPr>
            <a:r>
              <a:rPr lang="en-US" altLang="zh-CN" sz="1200" u="sng" dirty="0">
                <a:latin typeface="Times New Roman" panose="02020603050405020304" pitchFamily="18" charset="0"/>
                <a:cs typeface="Times New Roman" panose="02020603050405020304" pitchFamily="18" charset="0"/>
              </a:rPr>
              <a:t>Chongqing</a:t>
            </a:r>
          </a:p>
          <a:p>
            <a:pPr>
              <a:spcBef>
                <a:spcPts val="400"/>
              </a:spcBef>
            </a:pPr>
            <a:r>
              <a:rPr lang="en-US" altLang="zh-CN" sz="1200" u="sng" dirty="0">
                <a:latin typeface="Times New Roman" panose="02020603050405020304" pitchFamily="18" charset="0"/>
                <a:cs typeface="Times New Roman" panose="02020603050405020304" pitchFamily="18" charset="0"/>
              </a:rPr>
              <a:t>Sichuan</a:t>
            </a:r>
          </a:p>
          <a:p>
            <a:pPr>
              <a:spcBef>
                <a:spcPts val="400"/>
              </a:spcBef>
            </a:pPr>
            <a:r>
              <a:rPr lang="en-US" altLang="zh-CN" sz="1200" u="sng" dirty="0">
                <a:latin typeface="Times New Roman" panose="02020603050405020304" pitchFamily="18" charset="0"/>
                <a:cs typeface="Times New Roman" panose="02020603050405020304" pitchFamily="18" charset="0"/>
              </a:rPr>
              <a:t>Guangdong</a:t>
            </a:r>
          </a:p>
          <a:p>
            <a:pPr>
              <a:spcBef>
                <a:spcPts val="400"/>
              </a:spcBef>
            </a:pPr>
            <a:r>
              <a:rPr lang="en-US" altLang="zh-CN" sz="1200" u="sng" dirty="0">
                <a:latin typeface="Times New Roman" panose="02020603050405020304" pitchFamily="18" charset="0"/>
                <a:cs typeface="Times New Roman" panose="02020603050405020304" pitchFamily="18" charset="0"/>
              </a:rPr>
              <a:t>Guangxi</a:t>
            </a:r>
          </a:p>
          <a:p>
            <a:pPr>
              <a:spcBef>
                <a:spcPts val="400"/>
              </a:spcBef>
            </a:pPr>
            <a:r>
              <a:rPr lang="en-US" altLang="zh-CN" sz="1200" u="sng" dirty="0">
                <a:latin typeface="Times New Roman" panose="02020603050405020304" pitchFamily="18" charset="0"/>
                <a:cs typeface="Times New Roman" panose="02020603050405020304" pitchFamily="18" charset="0"/>
              </a:rPr>
              <a:t>Hainan</a:t>
            </a:r>
          </a:p>
          <a:p>
            <a:pPr>
              <a:spcBef>
                <a:spcPts val="400"/>
              </a:spcBef>
            </a:pPr>
            <a:r>
              <a:rPr lang="en-US" altLang="zh-CN" sz="1200" u="sng" dirty="0" err="1">
                <a:latin typeface="Times New Roman" panose="02020603050405020304" pitchFamily="18" charset="0"/>
                <a:cs typeface="Times New Roman" panose="02020603050405020304" pitchFamily="18" charset="0"/>
              </a:rPr>
              <a:t>Guizhou</a:t>
            </a:r>
            <a:endParaRPr lang="en-US" altLang="zh-CN" sz="1200" u="sng" dirty="0">
              <a:latin typeface="Times New Roman" panose="02020603050405020304" pitchFamily="18" charset="0"/>
              <a:cs typeface="Times New Roman" panose="02020603050405020304" pitchFamily="18" charset="0"/>
            </a:endParaRPr>
          </a:p>
          <a:p>
            <a:pPr>
              <a:spcBef>
                <a:spcPts val="400"/>
              </a:spcBef>
            </a:pPr>
            <a:r>
              <a:rPr lang="en-US" altLang="zh-CN" sz="1200" u="sng" dirty="0">
                <a:latin typeface="Times New Roman" panose="02020603050405020304" pitchFamily="18" charset="0"/>
                <a:cs typeface="Times New Roman" panose="02020603050405020304" pitchFamily="18" charset="0"/>
              </a:rPr>
              <a:t>Yunnan</a:t>
            </a:r>
          </a:p>
          <a:p>
            <a:pPr>
              <a:spcBef>
                <a:spcPts val="400"/>
              </a:spcBef>
            </a:pPr>
            <a:r>
              <a:rPr lang="en-US" altLang="zh-CN" sz="1200" u="sng" dirty="0">
                <a:latin typeface="Times New Roman" panose="02020603050405020304" pitchFamily="18" charset="0"/>
                <a:cs typeface="Times New Roman" panose="02020603050405020304" pitchFamily="18" charset="0"/>
              </a:rPr>
              <a:t>Shanxi</a:t>
            </a:r>
          </a:p>
          <a:p>
            <a:pPr>
              <a:spcBef>
                <a:spcPts val="400"/>
              </a:spcBef>
            </a:pPr>
            <a:r>
              <a:rPr lang="en-US" altLang="zh-CN" sz="1200" u="sng" dirty="0">
                <a:latin typeface="Times New Roman" panose="02020603050405020304" pitchFamily="18" charset="0"/>
                <a:cs typeface="Times New Roman" panose="02020603050405020304" pitchFamily="18" charset="0"/>
              </a:rPr>
              <a:t>Gansu</a:t>
            </a:r>
          </a:p>
          <a:p>
            <a:pPr>
              <a:spcBef>
                <a:spcPts val="400"/>
              </a:spcBef>
            </a:pPr>
            <a:r>
              <a:rPr lang="en-US" altLang="zh-CN" sz="1200" u="sng" dirty="0">
                <a:latin typeface="Times New Roman" panose="02020603050405020304" pitchFamily="18" charset="0"/>
                <a:cs typeface="Times New Roman" panose="02020603050405020304" pitchFamily="18" charset="0"/>
              </a:rPr>
              <a:t>Qinghai</a:t>
            </a:r>
          </a:p>
          <a:p>
            <a:pPr>
              <a:spcBef>
                <a:spcPts val="400"/>
              </a:spcBef>
            </a:pPr>
            <a:r>
              <a:rPr lang="en-US" altLang="zh-CN" sz="1200" u="sng" dirty="0">
                <a:latin typeface="Times New Roman" panose="02020603050405020304" pitchFamily="18" charset="0"/>
                <a:cs typeface="Times New Roman" panose="02020603050405020304" pitchFamily="18" charset="0"/>
              </a:rPr>
              <a:t>Ningxia</a:t>
            </a:r>
          </a:p>
          <a:p>
            <a:pPr>
              <a:spcBef>
                <a:spcPts val="400"/>
              </a:spcBef>
            </a:pPr>
            <a:r>
              <a:rPr lang="en-US" altLang="zh-CN" sz="1200" u="sng" dirty="0">
                <a:latin typeface="Times New Roman" panose="02020603050405020304" pitchFamily="18" charset="0"/>
                <a:cs typeface="Times New Roman" panose="02020603050405020304" pitchFamily="18" charset="0"/>
              </a:rPr>
              <a:t>Xinjiang</a:t>
            </a:r>
            <a:endParaRPr lang="zh-CN" altLang="en-US" sz="1200"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063777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2.0"/>
  <p:tag name="AS_VERSION" val="16.9.0.0"/>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204307"/>
  <p:tag name="KSO_WM_TEMPLATE_SUBCATEGORY" val="0"/>
  <p:tag name="KSO_WM_TEMPLATE_MASTER_TYPE" val="1"/>
  <p:tag name="KSO_WM_TEMPLATE_COLOR_TYPE" val="1"/>
  <p:tag name="KSO_WM_TEMPLATE_MASTER_THUMB_INDEX" val="12"/>
  <p:tag name="KSO_WM_TEMPLATE_THUMBS_INDEX" val="1、4、7、9、12、15、16、20、23、24、25、26、27、30、35、39"/>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307"/>
</p:tagLst>
</file>

<file path=ppt/theme/theme1.xml><?xml version="1.0" encoding="utf-8"?>
<a:theme xmlns:a="http://schemas.openxmlformats.org/drawingml/2006/main" name="6_Office 主题​​">
  <a:themeElements>
    <a:clrScheme name="CJcolor">
      <a:dk1>
        <a:srgbClr val="000000"/>
      </a:dk1>
      <a:lt1>
        <a:srgbClr val="FFFFCC"/>
      </a:lt1>
      <a:dk2>
        <a:srgbClr val="005DA2"/>
      </a:dk2>
      <a:lt2>
        <a:srgbClr val="FFFFFF"/>
      </a:lt2>
      <a:accent1>
        <a:srgbClr val="00FF00"/>
      </a:accent1>
      <a:accent2>
        <a:srgbClr val="FFC000"/>
      </a:accent2>
      <a:accent3>
        <a:srgbClr val="00C0FF"/>
      </a:accent3>
      <a:accent4>
        <a:srgbClr val="00FFC0"/>
      </a:accent4>
      <a:accent5>
        <a:srgbClr val="FF00C0"/>
      </a:accent5>
      <a:accent6>
        <a:srgbClr val="FF0000"/>
      </a:accent6>
      <a:hlink>
        <a:srgbClr val="C0FF00"/>
      </a:hlink>
      <a:folHlink>
        <a:srgbClr val="000000"/>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J2022.potx" id="{8BBC4BC3-BEB5-4946-8F80-1256EA926EF8}" vid="{EA5DC5B3-5A7E-45FE-8A8B-1A4198E2B1EA}"/>
    </a:ext>
  </a:extLst>
</a:theme>
</file>

<file path=ppt/theme/theme2.xml><?xml version="1.0" encoding="utf-8"?>
<a:theme xmlns:a="http://schemas.openxmlformats.org/drawingml/2006/main" name="微波高频会议模板">
  <a:themeElements>
    <a:clrScheme name="框架">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HEPSTF">
      <a:majorFont>
        <a:latin typeface="Times New Roman"/>
        <a:ea typeface="微软雅黑"/>
        <a:cs typeface=""/>
      </a:majorFont>
      <a:minorFont>
        <a:latin typeface="Calibri"/>
        <a:ea typeface="微软雅黑"/>
        <a:cs typeface=""/>
      </a:minorFont>
    </a:fontScheme>
    <a:fmtScheme name="框架">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charset="0"/>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CJ2022</Template>
  <TotalTime>14716</TotalTime>
  <Words>2994</Words>
  <Application>Microsoft Office PowerPoint</Application>
  <PresentationFormat>宽屏</PresentationFormat>
  <Paragraphs>562</Paragraphs>
  <Slides>37</Slides>
  <Notes>0</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37</vt:i4>
      </vt:variant>
    </vt:vector>
  </HeadingPairs>
  <TitlesOfParts>
    <vt:vector size="53" baseType="lpstr">
      <vt:lpstr>Noto Sans SC</vt:lpstr>
      <vt:lpstr>等线</vt:lpstr>
      <vt:lpstr>微软雅黑</vt:lpstr>
      <vt:lpstr>Arial</vt:lpstr>
      <vt:lpstr>Calibri</vt:lpstr>
      <vt:lpstr>Cambria Math</vt:lpstr>
      <vt:lpstr>Comic Sans MS</vt:lpstr>
      <vt:lpstr>Franklin Gothic Book</vt:lpstr>
      <vt:lpstr>Franklin Gothic Medium</vt:lpstr>
      <vt:lpstr>Roboto</vt:lpstr>
      <vt:lpstr>Symbol</vt:lpstr>
      <vt:lpstr>Times New Roman</vt:lpstr>
      <vt:lpstr>Wingdings</vt:lpstr>
      <vt:lpstr>Wingdings 2</vt:lpstr>
      <vt:lpstr>6_Office 主题​​</vt:lpstr>
      <vt:lpstr>微波高频会议模板</vt:lpstr>
      <vt:lpstr>PowerPoint 演示文稿</vt:lpstr>
      <vt:lpstr>Sustainability technology development</vt:lpstr>
      <vt:lpstr>Motivation and obligations to pursue a green machine</vt:lpstr>
      <vt:lpstr>A brief introduction to CEPC</vt:lpstr>
      <vt:lpstr>CEPC operation plan</vt:lpstr>
      <vt:lpstr>Energy consumption breakdown @ 30MW SR power</vt:lpstr>
      <vt:lpstr>Energy consumption breakdown @ 50MW SR power</vt:lpstr>
      <vt:lpstr>Electricity carbon intensity map</vt:lpstr>
      <vt:lpstr>Carbon intensity expectation (2025-2035)</vt:lpstr>
      <vt:lpstr>CEPC Higgs CO2 footprint (preliminary)</vt:lpstr>
      <vt:lpstr>PowerPoint 演示文稿</vt:lpstr>
      <vt:lpstr>High efficiency klystron and significance</vt:lpstr>
      <vt:lpstr>EDR goal for klystron</vt:lpstr>
      <vt:lpstr>PowerPoint 演示文稿</vt:lpstr>
      <vt:lpstr>Green machine: Field adjustable PM quadrupole</vt:lpstr>
      <vt:lpstr>PM quadrupole: specification</vt:lpstr>
      <vt:lpstr>Mid-temp baking SRF cavity test results</vt:lpstr>
      <vt:lpstr>SRF cryo-module horizontal test results</vt:lpstr>
      <vt:lpstr>High Q SRF significance for a green machine</vt:lpstr>
      <vt:lpstr>Vapor-diffused Nb3Sn Cavity for Industrial Application</vt:lpstr>
      <vt:lpstr>Optimization to the cryogenic system</vt:lpstr>
      <vt:lpstr>Novel concept of power supply based on 10kV SST</vt:lpstr>
      <vt:lpstr>HEPS Waste Heat Sources Utilization</vt:lpstr>
      <vt:lpstr>Advanced heat-pump technology applications for CEPC</vt:lpstr>
      <vt:lpstr>PowerPoint 演示文稿</vt:lpstr>
      <vt:lpstr>Accumulate solar panels experience from HEPS</vt:lpstr>
      <vt:lpstr>Cold copper technology R&amp;D</vt:lpstr>
      <vt:lpstr>Cold copper technology</vt:lpstr>
      <vt:lpstr>The 20 cells C-band cold copper parallel coupling structure design </vt:lpstr>
      <vt:lpstr>Welding and leak hunting</vt:lpstr>
      <vt:lpstr>Cold test results through fine tuning</vt:lpstr>
      <vt:lpstr>Low temperature experimental results</vt:lpstr>
      <vt:lpstr>The cryostat design and manufacture</vt:lpstr>
      <vt:lpstr>The high-power test bench</vt:lpstr>
      <vt:lpstr>The 40 cells C-band cold copper parallel coupling structure design </vt:lpstr>
      <vt:lpstr>The 40 cells C-band cold copper parallel coupling structure design </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Jun Cao</dc:creator>
  <cp:lastModifiedBy>煜辉 李</cp:lastModifiedBy>
  <cp:revision>373</cp:revision>
  <dcterms:created xsi:type="dcterms:W3CDTF">2023-01-01T14:23:30Z</dcterms:created>
  <dcterms:modified xsi:type="dcterms:W3CDTF">2025-01-15T09:04:45Z</dcterms:modified>
</cp:coreProperties>
</file>