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1529" r:id="rId2"/>
    <p:sldId id="1545" r:id="rId3"/>
    <p:sldId id="1588" r:id="rId4"/>
    <p:sldId id="1437" r:id="rId5"/>
    <p:sldId id="1488" r:id="rId6"/>
    <p:sldId id="1539" r:id="rId7"/>
    <p:sldId id="1565" r:id="rId8"/>
    <p:sldId id="1566" r:id="rId9"/>
    <p:sldId id="1567" r:id="rId10"/>
    <p:sldId id="1586" r:id="rId11"/>
    <p:sldId id="1540" r:id="rId12"/>
    <p:sldId id="1550" r:id="rId13"/>
    <p:sldId id="1585" r:id="rId14"/>
    <p:sldId id="1568" r:id="rId15"/>
    <p:sldId id="1570" r:id="rId16"/>
    <p:sldId id="1581" r:id="rId17"/>
    <p:sldId id="1582" r:id="rId18"/>
    <p:sldId id="1583" r:id="rId19"/>
    <p:sldId id="1584" r:id="rId20"/>
    <p:sldId id="1571" r:id="rId21"/>
    <p:sldId id="1572" r:id="rId22"/>
    <p:sldId id="1573" r:id="rId23"/>
    <p:sldId id="1574" r:id="rId24"/>
    <p:sldId id="1576" r:id="rId25"/>
    <p:sldId id="1577" r:id="rId26"/>
    <p:sldId id="1578" r:id="rId27"/>
    <p:sldId id="1580" r:id="rId28"/>
    <p:sldId id="1569" r:id="rId29"/>
    <p:sldId id="1579" r:id="rId30"/>
    <p:sldId id="1587" r:id="rId31"/>
    <p:sldId id="1537" r:id="rId32"/>
    <p:sldId id="1538" r:id="rId33"/>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FF3300"/>
    <a:srgbClr val="FF6600"/>
    <a:srgbClr val="FF0066"/>
    <a:srgbClr val="009D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17" autoAdjust="0"/>
    <p:restoredTop sz="78707" autoAdjust="0"/>
  </p:normalViewPr>
  <p:slideViewPr>
    <p:cSldViewPr>
      <p:cViewPr varScale="1">
        <p:scale>
          <a:sx n="67" d="100"/>
          <a:sy n="67" d="100"/>
        </p:scale>
        <p:origin x="1032" y="53"/>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4" y="0"/>
            <a:ext cx="2971800" cy="457200"/>
          </a:xfrm>
          <a:prstGeom prst="rect">
            <a:avLst/>
          </a:prstGeom>
        </p:spPr>
        <p:txBody>
          <a:bodyPr vert="horz" lIns="91440" tIns="45720" rIns="91440" bIns="45720" rtlCol="0"/>
          <a:lstStyle>
            <a:lvl1pPr algn="r">
              <a:defRPr sz="1200"/>
            </a:lvl1pPr>
          </a:lstStyle>
          <a:p>
            <a:fld id="{4687DBFB-ACE0-4E79-8808-385FCEFCB5B7}" type="datetimeFigureOut">
              <a:rPr lang="zh-CN" altLang="en-US" smtClean="0"/>
              <a:pPr/>
              <a:t>2025/1/15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4" y="8685213"/>
            <a:ext cx="2971800" cy="457200"/>
          </a:xfrm>
          <a:prstGeom prst="rect">
            <a:avLst/>
          </a:prstGeom>
        </p:spPr>
        <p:txBody>
          <a:bodyPr vert="horz" lIns="91440" tIns="45720" rIns="91440" bIns="45720" rtlCol="0" anchor="b"/>
          <a:lstStyle>
            <a:lvl1pPr algn="r">
              <a:defRPr sz="1200"/>
            </a:lvl1pPr>
          </a:lstStyle>
          <a:p>
            <a:fld id="{0892393D-F701-47C2-9EFF-2C365D8DDB79}" type="slidenum">
              <a:rPr lang="zh-CN" altLang="en-US" smtClean="0"/>
              <a:pPr/>
              <a:t>‹#›</a:t>
            </a:fld>
            <a:endParaRPr lang="zh-CN" altLang="en-US"/>
          </a:p>
        </p:txBody>
      </p:sp>
    </p:spTree>
    <p:extLst>
      <p:ext uri="{BB962C8B-B14F-4D97-AF65-F5344CB8AC3E}">
        <p14:creationId xmlns:p14="http://schemas.microsoft.com/office/powerpoint/2010/main" val="3186927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4"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026C558D-B080-46CB-A37C-768934525088}" type="datetimeFigureOut">
              <a:rPr lang="zh-CN" altLang="en-US"/>
              <a:pPr>
                <a:defRPr/>
              </a:pPr>
              <a:t>2025/1/15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1"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4"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E3ED4EB-D48F-4AD8-9AAC-BC93CF80A6A5}" type="slidenum">
              <a:rPr lang="zh-CN" altLang="en-US"/>
              <a:pPr>
                <a:defRPr/>
              </a:pPr>
              <a:t>‹#›</a:t>
            </a:fld>
            <a:endParaRPr lang="zh-CN" altLang="en-US"/>
          </a:p>
        </p:txBody>
      </p:sp>
    </p:spTree>
    <p:extLst>
      <p:ext uri="{BB962C8B-B14F-4D97-AF65-F5344CB8AC3E}">
        <p14:creationId xmlns:p14="http://schemas.microsoft.com/office/powerpoint/2010/main" val="3843401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1</a:t>
            </a:fld>
            <a:endParaRPr lang="zh-CN" altLang="en-US"/>
          </a:p>
        </p:txBody>
      </p:sp>
    </p:spTree>
    <p:extLst>
      <p:ext uri="{BB962C8B-B14F-4D97-AF65-F5344CB8AC3E}">
        <p14:creationId xmlns:p14="http://schemas.microsoft.com/office/powerpoint/2010/main" val="1624146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22</a:t>
            </a:fld>
            <a:endParaRPr lang="zh-CN" altLang="en-US"/>
          </a:p>
        </p:txBody>
      </p:sp>
    </p:spTree>
    <p:extLst>
      <p:ext uri="{BB962C8B-B14F-4D97-AF65-F5344CB8AC3E}">
        <p14:creationId xmlns:p14="http://schemas.microsoft.com/office/powerpoint/2010/main" val="3657562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23</a:t>
            </a:fld>
            <a:endParaRPr lang="zh-CN" altLang="en-US"/>
          </a:p>
        </p:txBody>
      </p:sp>
    </p:spTree>
    <p:extLst>
      <p:ext uri="{BB962C8B-B14F-4D97-AF65-F5344CB8AC3E}">
        <p14:creationId xmlns:p14="http://schemas.microsoft.com/office/powerpoint/2010/main" val="536879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24</a:t>
            </a:fld>
            <a:endParaRPr lang="zh-CN" altLang="en-US"/>
          </a:p>
        </p:txBody>
      </p:sp>
    </p:spTree>
    <p:extLst>
      <p:ext uri="{BB962C8B-B14F-4D97-AF65-F5344CB8AC3E}">
        <p14:creationId xmlns:p14="http://schemas.microsoft.com/office/powerpoint/2010/main" val="998325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25</a:t>
            </a:fld>
            <a:endParaRPr lang="zh-CN" altLang="en-US"/>
          </a:p>
        </p:txBody>
      </p:sp>
    </p:spTree>
    <p:extLst>
      <p:ext uri="{BB962C8B-B14F-4D97-AF65-F5344CB8AC3E}">
        <p14:creationId xmlns:p14="http://schemas.microsoft.com/office/powerpoint/2010/main" val="1446296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26</a:t>
            </a:fld>
            <a:endParaRPr lang="zh-CN" altLang="en-US"/>
          </a:p>
        </p:txBody>
      </p:sp>
    </p:spTree>
    <p:extLst>
      <p:ext uri="{BB962C8B-B14F-4D97-AF65-F5344CB8AC3E}">
        <p14:creationId xmlns:p14="http://schemas.microsoft.com/office/powerpoint/2010/main" val="3237322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27</a:t>
            </a:fld>
            <a:endParaRPr lang="zh-CN" altLang="en-US"/>
          </a:p>
        </p:txBody>
      </p:sp>
    </p:spTree>
    <p:extLst>
      <p:ext uri="{BB962C8B-B14F-4D97-AF65-F5344CB8AC3E}">
        <p14:creationId xmlns:p14="http://schemas.microsoft.com/office/powerpoint/2010/main" val="3675436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30</a:t>
            </a:fld>
            <a:endParaRPr lang="zh-CN" altLang="en-US"/>
          </a:p>
        </p:txBody>
      </p:sp>
    </p:spTree>
    <p:extLst>
      <p:ext uri="{BB962C8B-B14F-4D97-AF65-F5344CB8AC3E}">
        <p14:creationId xmlns:p14="http://schemas.microsoft.com/office/powerpoint/2010/main" val="684804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31</a:t>
            </a:fld>
            <a:endParaRPr lang="zh-CN" altLang="en-US">
              <a:solidFill>
                <a:prstClr val="black"/>
              </a:solidFill>
            </a:endParaRPr>
          </a:p>
        </p:txBody>
      </p:sp>
    </p:spTree>
    <p:extLst>
      <p:ext uri="{BB962C8B-B14F-4D97-AF65-F5344CB8AC3E}">
        <p14:creationId xmlns:p14="http://schemas.microsoft.com/office/powerpoint/2010/main" val="100607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6</a:t>
            </a:fld>
            <a:endParaRPr lang="zh-CN" altLang="en-US"/>
          </a:p>
        </p:txBody>
      </p:sp>
    </p:spTree>
    <p:extLst>
      <p:ext uri="{BB962C8B-B14F-4D97-AF65-F5344CB8AC3E}">
        <p14:creationId xmlns:p14="http://schemas.microsoft.com/office/powerpoint/2010/main" val="1454680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11</a:t>
            </a:fld>
            <a:endParaRPr lang="zh-CN" altLang="en-US"/>
          </a:p>
        </p:txBody>
      </p:sp>
    </p:spTree>
    <p:extLst>
      <p:ext uri="{BB962C8B-B14F-4D97-AF65-F5344CB8AC3E}">
        <p14:creationId xmlns:p14="http://schemas.microsoft.com/office/powerpoint/2010/main" val="1200077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12</a:t>
            </a:fld>
            <a:endParaRPr lang="zh-CN" altLang="en-US"/>
          </a:p>
        </p:txBody>
      </p:sp>
    </p:spTree>
    <p:extLst>
      <p:ext uri="{BB962C8B-B14F-4D97-AF65-F5344CB8AC3E}">
        <p14:creationId xmlns:p14="http://schemas.microsoft.com/office/powerpoint/2010/main" val="1397344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13</a:t>
            </a:fld>
            <a:endParaRPr lang="zh-CN" altLang="en-US"/>
          </a:p>
        </p:txBody>
      </p:sp>
    </p:spTree>
    <p:extLst>
      <p:ext uri="{BB962C8B-B14F-4D97-AF65-F5344CB8AC3E}">
        <p14:creationId xmlns:p14="http://schemas.microsoft.com/office/powerpoint/2010/main" val="3928886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14</a:t>
            </a:fld>
            <a:endParaRPr lang="zh-CN" altLang="en-US"/>
          </a:p>
        </p:txBody>
      </p:sp>
    </p:spTree>
    <p:extLst>
      <p:ext uri="{BB962C8B-B14F-4D97-AF65-F5344CB8AC3E}">
        <p14:creationId xmlns:p14="http://schemas.microsoft.com/office/powerpoint/2010/main" val="3941424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15</a:t>
            </a:fld>
            <a:endParaRPr lang="zh-CN" altLang="en-US"/>
          </a:p>
        </p:txBody>
      </p:sp>
    </p:spTree>
    <p:extLst>
      <p:ext uri="{BB962C8B-B14F-4D97-AF65-F5344CB8AC3E}">
        <p14:creationId xmlns:p14="http://schemas.microsoft.com/office/powerpoint/2010/main" val="2712856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20</a:t>
            </a:fld>
            <a:endParaRPr lang="zh-CN" altLang="en-US"/>
          </a:p>
        </p:txBody>
      </p:sp>
    </p:spTree>
    <p:extLst>
      <p:ext uri="{BB962C8B-B14F-4D97-AF65-F5344CB8AC3E}">
        <p14:creationId xmlns:p14="http://schemas.microsoft.com/office/powerpoint/2010/main" val="3820695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DE3ED4EB-D48F-4AD8-9AAC-BC93CF80A6A5}" type="slidenum">
              <a:rPr lang="zh-CN" altLang="en-US" smtClean="0"/>
              <a:pPr>
                <a:defRPr/>
              </a:pPr>
              <a:t>21</a:t>
            </a:fld>
            <a:endParaRPr lang="zh-CN" altLang="en-US"/>
          </a:p>
        </p:txBody>
      </p:sp>
    </p:spTree>
    <p:extLst>
      <p:ext uri="{BB962C8B-B14F-4D97-AF65-F5344CB8AC3E}">
        <p14:creationId xmlns:p14="http://schemas.microsoft.com/office/powerpoint/2010/main" val="2252339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CCA53E4E-8495-4F6B-8E58-9134841D8651}"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C22D90F-8D20-4013-A7B5-546066B0362C}" type="slidenum">
              <a:rPr lang="zh-CN" altLang="en-US"/>
              <a:pPr>
                <a:defRPr/>
              </a:pPr>
              <a:t>‹#›</a:t>
            </a:fld>
            <a:endParaRPr lang="zh-CN" altLang="en-US"/>
          </a:p>
        </p:txBody>
      </p:sp>
    </p:spTree>
    <p:extLst>
      <p:ext uri="{BB962C8B-B14F-4D97-AF65-F5344CB8AC3E}">
        <p14:creationId xmlns:p14="http://schemas.microsoft.com/office/powerpoint/2010/main" val="62243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1E55AB8A-45BD-4B10-A9D4-AD5539C85CC0}"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DD02241-F8B1-49C5-AD48-4205DFFF0DF8}" type="slidenum">
              <a:rPr lang="zh-CN" altLang="en-US"/>
              <a:pPr>
                <a:defRPr/>
              </a:pPr>
              <a:t>‹#›</a:t>
            </a:fld>
            <a:endParaRPr lang="zh-CN" altLang="en-US"/>
          </a:p>
        </p:txBody>
      </p:sp>
    </p:spTree>
    <p:extLst>
      <p:ext uri="{BB962C8B-B14F-4D97-AF65-F5344CB8AC3E}">
        <p14:creationId xmlns:p14="http://schemas.microsoft.com/office/powerpoint/2010/main" val="3280095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D558931-03DC-4D74-A3CE-9D0434DF1457}"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702A648-6BBF-4411-9A4F-CE96B9DD1809}" type="slidenum">
              <a:rPr lang="zh-CN" altLang="en-US"/>
              <a:pPr>
                <a:defRPr/>
              </a:pPr>
              <a:t>‹#›</a:t>
            </a:fld>
            <a:endParaRPr lang="zh-CN" altLang="en-US"/>
          </a:p>
        </p:txBody>
      </p:sp>
    </p:spTree>
    <p:extLst>
      <p:ext uri="{BB962C8B-B14F-4D97-AF65-F5344CB8AC3E}">
        <p14:creationId xmlns:p14="http://schemas.microsoft.com/office/powerpoint/2010/main" val="2769284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OfficePLUS">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0804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5D6E91A8-04A9-4F5E-976A-355A0E99B91C}"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4BEEA27-C98A-4D6E-B88E-6F0045E4FB59}" type="slidenum">
              <a:rPr lang="zh-CN" altLang="en-US"/>
              <a:pPr>
                <a:defRPr/>
              </a:pPr>
              <a:t>‹#›</a:t>
            </a:fld>
            <a:endParaRPr lang="zh-CN" altLang="en-US"/>
          </a:p>
        </p:txBody>
      </p:sp>
    </p:spTree>
    <p:extLst>
      <p:ext uri="{BB962C8B-B14F-4D97-AF65-F5344CB8AC3E}">
        <p14:creationId xmlns:p14="http://schemas.microsoft.com/office/powerpoint/2010/main" val="3644446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6B111A4-FBE8-4EEF-A957-F689CAD25BAD}"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3FFE8A5-05D8-4769-8E3F-EEA84A81994B}" type="slidenum">
              <a:rPr lang="zh-CN" altLang="en-US"/>
              <a:pPr>
                <a:defRPr/>
              </a:pPr>
              <a:t>‹#›</a:t>
            </a:fld>
            <a:endParaRPr lang="zh-CN" altLang="en-US"/>
          </a:p>
        </p:txBody>
      </p:sp>
    </p:spTree>
    <p:extLst>
      <p:ext uri="{BB962C8B-B14F-4D97-AF65-F5344CB8AC3E}">
        <p14:creationId xmlns:p14="http://schemas.microsoft.com/office/powerpoint/2010/main" val="684575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5A44EC0D-E732-4FD8-A180-F11E2CF92E7D}" type="datetime1">
              <a:rPr lang="zh-CN" altLang="en-US" smtClean="0"/>
              <a:t>2025/1/15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FFDD9CA-8383-469B-9581-0D9B14342F10}" type="slidenum">
              <a:rPr lang="zh-CN" altLang="en-US"/>
              <a:pPr>
                <a:defRPr/>
              </a:pPr>
              <a:t>‹#›</a:t>
            </a:fld>
            <a:endParaRPr lang="zh-CN" altLang="en-US"/>
          </a:p>
        </p:txBody>
      </p:sp>
    </p:spTree>
    <p:extLst>
      <p:ext uri="{BB962C8B-B14F-4D97-AF65-F5344CB8AC3E}">
        <p14:creationId xmlns:p14="http://schemas.microsoft.com/office/powerpoint/2010/main" val="4645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24CFFCBD-FF00-4558-BFCE-2A48D1C7E63F}" type="datetime1">
              <a:rPr lang="zh-CN" altLang="en-US" smtClean="0"/>
              <a:t>2025/1/15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11588BE-B011-41E5-9F1F-3575DA4BE413}" type="slidenum">
              <a:rPr lang="zh-CN" altLang="en-US"/>
              <a:pPr>
                <a:defRPr/>
              </a:pPr>
              <a:t>‹#›</a:t>
            </a:fld>
            <a:endParaRPr lang="zh-CN" altLang="en-US"/>
          </a:p>
        </p:txBody>
      </p:sp>
    </p:spTree>
    <p:extLst>
      <p:ext uri="{BB962C8B-B14F-4D97-AF65-F5344CB8AC3E}">
        <p14:creationId xmlns:p14="http://schemas.microsoft.com/office/powerpoint/2010/main" val="421400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3FCCEF8D-D0BA-469C-890C-A38FBB24B0A2}" type="datetime1">
              <a:rPr lang="zh-CN" altLang="en-US" smtClean="0"/>
              <a:t>2025/1/15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21683DF-D507-43F4-81CB-95BA739AB1EA}" type="slidenum">
              <a:rPr lang="zh-CN" altLang="en-US"/>
              <a:pPr>
                <a:defRPr/>
              </a:pPr>
              <a:t>‹#›</a:t>
            </a:fld>
            <a:endParaRPr lang="zh-CN" altLang="en-US"/>
          </a:p>
        </p:txBody>
      </p:sp>
    </p:spTree>
    <p:extLst>
      <p:ext uri="{BB962C8B-B14F-4D97-AF65-F5344CB8AC3E}">
        <p14:creationId xmlns:p14="http://schemas.microsoft.com/office/powerpoint/2010/main" val="163853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BD833C8-9838-4D49-B194-21DE06B24A7D}" type="datetime1">
              <a:rPr lang="zh-CN" altLang="en-US" smtClean="0"/>
              <a:t>2025/1/15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r>
              <a:rPr lang="en-US" altLang="zh-CN" dirty="0"/>
              <a:t>38</a:t>
            </a:r>
            <a:endParaRPr lang="zh-CN" altLang="en-US" dirty="0"/>
          </a:p>
        </p:txBody>
      </p:sp>
    </p:spTree>
    <p:extLst>
      <p:ext uri="{BB962C8B-B14F-4D97-AF65-F5344CB8AC3E}">
        <p14:creationId xmlns:p14="http://schemas.microsoft.com/office/powerpoint/2010/main" val="2139514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56DF2E2-C252-40B5-B2F4-C87A41353F94}" type="datetime1">
              <a:rPr lang="zh-CN" altLang="en-US" smtClean="0"/>
              <a:t>2025/1/15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6E3654C-B73D-4C9B-A229-34ACFB827E4D}" type="slidenum">
              <a:rPr lang="zh-CN" altLang="en-US"/>
              <a:pPr>
                <a:defRPr/>
              </a:pPr>
              <a:t>‹#›</a:t>
            </a:fld>
            <a:endParaRPr lang="zh-CN" altLang="en-US"/>
          </a:p>
        </p:txBody>
      </p:sp>
    </p:spTree>
    <p:extLst>
      <p:ext uri="{BB962C8B-B14F-4D97-AF65-F5344CB8AC3E}">
        <p14:creationId xmlns:p14="http://schemas.microsoft.com/office/powerpoint/2010/main" val="61877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0CC4F83-A10F-4B39-9E65-4A0A0B1201EA}" type="datetime1">
              <a:rPr lang="zh-CN" altLang="en-US" smtClean="0"/>
              <a:t>2025/1/15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4B01335-BBCB-4139-A816-7BD1F02F478F}" type="slidenum">
              <a:rPr lang="zh-CN" altLang="en-US"/>
              <a:pPr>
                <a:defRPr/>
              </a:pPr>
              <a:t>‹#›</a:t>
            </a:fld>
            <a:endParaRPr lang="zh-CN" altLang="en-US"/>
          </a:p>
        </p:txBody>
      </p:sp>
    </p:spTree>
    <p:extLst>
      <p:ext uri="{BB962C8B-B14F-4D97-AF65-F5344CB8AC3E}">
        <p14:creationId xmlns:p14="http://schemas.microsoft.com/office/powerpoint/2010/main" val="2298607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1" name="文本占位符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64015B5A-177B-43C8-9AE9-328C91F30437}" type="datetime1">
              <a:rPr lang="zh-CN" altLang="en-US" smtClean="0"/>
              <a:t>2025/1/15</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F15536B3-966F-41F4-9BC4-AD498C85DBE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3.wmf"/><Relationship Id="rId5" Type="http://schemas.openxmlformats.org/officeDocument/2006/relationships/oleObject" Target="../embeddings/oleObject2.bin"/><Relationship Id="rId4" Type="http://schemas.openxmlformats.org/officeDocument/2006/relationships/image" Target="../media/image32.wmf"/></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3.xml"/><Relationship Id="rId7" Type="http://schemas.openxmlformats.org/officeDocument/2006/relationships/image" Target="../media/image5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54.png"/><Relationship Id="rId5" Type="http://schemas.openxmlformats.org/officeDocument/2006/relationships/image" Target="../media/image51.wmf"/><Relationship Id="rId10" Type="http://schemas.openxmlformats.org/officeDocument/2006/relationships/image" Target="../media/image53.png"/><Relationship Id="rId4" Type="http://schemas.openxmlformats.org/officeDocument/2006/relationships/oleObject" Target="../embeddings/oleObject3.bin"/><Relationship Id="rId9"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52.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51.wmf"/><Relationship Id="rId4" Type="http://schemas.openxmlformats.org/officeDocument/2006/relationships/oleObject" Target="../embeddings/oleObject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title"/>
          </p:nvPr>
        </p:nvSpPr>
        <p:spPr>
          <a:xfrm>
            <a:off x="2063552" y="2852935"/>
            <a:ext cx="8280000" cy="3797073"/>
          </a:xfrm>
        </p:spPr>
        <p:txBody>
          <a:bodyPr/>
          <a:lstStyle/>
          <a:p>
            <a:r>
              <a:rPr lang="en-US" altLang="zh-CN" sz="3600" b="1" dirty="0">
                <a:solidFill>
                  <a:srgbClr val="FF0000"/>
                </a:solidFill>
                <a:latin typeface="Calibri Light" panose="020F0302020204030204" pitchFamily="34" charset="0"/>
                <a:cs typeface="Times New Roman" pitchFamily="18" charset="0"/>
              </a:rPr>
              <a:t>CEPC Alignment and Installation Studies in EDR</a:t>
            </a:r>
            <a:br>
              <a:rPr lang="en-US" altLang="zh-CN" sz="2400" b="1" dirty="0">
                <a:latin typeface="Times New Roman" pitchFamily="18" charset="0"/>
                <a:cs typeface="Times New Roman" pitchFamily="18" charset="0"/>
              </a:rPr>
            </a:br>
            <a:br>
              <a:rPr lang="en-US" altLang="zh-CN" sz="2400" b="1" dirty="0">
                <a:latin typeface="Times New Roman" pitchFamily="18" charset="0"/>
                <a:cs typeface="Times New Roman" pitchFamily="18" charset="0"/>
              </a:rPr>
            </a:br>
            <a:br>
              <a:rPr lang="en-US" altLang="zh-CN" sz="2400" b="1" dirty="0">
                <a:latin typeface="Times New Roman" pitchFamily="18" charset="0"/>
                <a:cs typeface="Times New Roman" pitchFamily="18" charset="0"/>
              </a:rPr>
            </a:br>
            <a:r>
              <a:rPr lang="en-US" altLang="zh-CN" sz="2400" b="1" dirty="0">
                <a:latin typeface="Times New Roman" pitchFamily="18" charset="0"/>
                <a:cs typeface="Times New Roman" pitchFamily="18" charset="0"/>
              </a:rPr>
              <a:t>Wang </a:t>
            </a:r>
            <a:r>
              <a:rPr lang="en-US" altLang="zh-CN" sz="2400" b="1" dirty="0" err="1">
                <a:latin typeface="Times New Roman" pitchFamily="18" charset="0"/>
                <a:cs typeface="Times New Roman" pitchFamily="18" charset="0"/>
              </a:rPr>
              <a:t>xiaolong</a:t>
            </a:r>
            <a:br>
              <a:rPr lang="en-US" altLang="zh-CN" sz="2400" b="1" dirty="0">
                <a:latin typeface="Times New Roman" pitchFamily="18" charset="0"/>
                <a:cs typeface="Times New Roman" pitchFamily="18" charset="0"/>
              </a:rPr>
            </a:br>
            <a:br>
              <a:rPr lang="en-US" altLang="zh-CN" sz="2000" b="1" dirty="0">
                <a:latin typeface="Calibri Light" panose="020F0302020204030204" pitchFamily="34" charset="0"/>
                <a:cs typeface="Times New Roman" panose="02020603050405020304" pitchFamily="18" charset="0"/>
              </a:rPr>
            </a:br>
            <a:r>
              <a:rPr lang="en-US" altLang="zh-CN" sz="2000" b="1" dirty="0">
                <a:latin typeface="Calibri Light" panose="020F0302020204030204" pitchFamily="34" charset="0"/>
                <a:cs typeface="Times New Roman" panose="02020603050405020304" pitchFamily="18" charset="0"/>
              </a:rPr>
              <a:t>On behalf of CEPC Alignment and Installation Group</a:t>
            </a:r>
            <a:br>
              <a:rPr lang="en-US" altLang="zh-CN" sz="2000" b="1" dirty="0">
                <a:latin typeface="Calibri Light" panose="020F0302020204030204" pitchFamily="34" charset="0"/>
                <a:cs typeface="Times New Roman" panose="02020603050405020304" pitchFamily="18" charset="0"/>
              </a:rPr>
            </a:br>
            <a:br>
              <a:rPr lang="en-US" altLang="zh-CN" sz="2000" b="1" dirty="0">
                <a:latin typeface="Calibri Light" panose="020F0302020204030204" pitchFamily="34" charset="0"/>
                <a:cs typeface="Times New Roman" panose="02020603050405020304" pitchFamily="18" charset="0"/>
              </a:rPr>
            </a:br>
            <a:r>
              <a:rPr lang="en-US" altLang="zh-CN" sz="2000" b="1" dirty="0">
                <a:latin typeface="Calibri Light" panose="020F0302020204030204" pitchFamily="34" charset="0"/>
                <a:cs typeface="Times New Roman" panose="02020603050405020304" pitchFamily="18" charset="0"/>
              </a:rPr>
              <a:t>HKUST IAS Program on Fundamental Physics</a:t>
            </a:r>
            <a:br>
              <a:rPr lang="en-US" altLang="zh-CN" sz="2000" b="1" dirty="0">
                <a:latin typeface="Calibri Light" panose="020F0302020204030204" pitchFamily="34" charset="0"/>
                <a:cs typeface="Times New Roman" panose="02020603050405020304" pitchFamily="18" charset="0"/>
              </a:rPr>
            </a:br>
            <a:r>
              <a:rPr lang="en-US" altLang="zh-CN" sz="2000" b="1" dirty="0">
                <a:latin typeface="Calibri Light" panose="020F0302020204030204" pitchFamily="34" charset="0"/>
                <a:cs typeface="Times New Roman" panose="02020603050405020304" pitchFamily="18" charset="0"/>
              </a:rPr>
              <a:t> Jan. 13-17, 2025, Hongkong</a:t>
            </a:r>
            <a:br>
              <a:rPr lang="en-US" altLang="zh-CN" sz="2000" dirty="0">
                <a:solidFill>
                  <a:srgbClr val="3399FF"/>
                </a:solidFill>
                <a:latin typeface="Adobe 黑体 Std R" pitchFamily="34" charset="-122"/>
                <a:ea typeface="Adobe 黑体 Std R" pitchFamily="34" charset="-122"/>
              </a:rPr>
            </a:br>
            <a:endParaRPr lang="zh-CN" altLang="en-US" sz="2000" b="1" dirty="0">
              <a:latin typeface="Calibri Light" panose="020F0302020204030204" pitchFamily="34" charset="0"/>
              <a:cs typeface="Times New Roman" panose="02020603050405020304" pitchFamily="18" charset="0"/>
            </a:endParaRPr>
          </a:p>
        </p:txBody>
      </p:sp>
      <p:sp>
        <p:nvSpPr>
          <p:cNvPr id="2"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p:txBody>
          <a:bodyPr/>
          <a:lstStyle/>
          <a:p>
            <a:pPr>
              <a:defRPr/>
            </a:pPr>
            <a:fld id="{521683DF-D507-43F4-81CB-95BA739AB1EA}" type="slidenum">
              <a:rPr lang="zh-CN" altLang="en-US" smtClean="0"/>
              <a:pPr>
                <a:defRPr/>
              </a:pPr>
              <a:t>1</a:t>
            </a:fld>
            <a:endParaRPr lang="zh-CN" altLang="en-US" dirty="0"/>
          </a:p>
        </p:txBody>
      </p:sp>
      <p:pic>
        <p:nvPicPr>
          <p:cNvPr id="3" name="图片 2">
            <a:extLst>
              <a:ext uri="{FF2B5EF4-FFF2-40B4-BE49-F238E27FC236}">
                <a16:creationId xmlns:a16="http://schemas.microsoft.com/office/drawing/2014/main" id="{B51EE872-CDD8-1498-34B6-BF680764B65B}"/>
              </a:ext>
            </a:extLst>
          </p:cNvPr>
          <p:cNvPicPr>
            <a:picLocks noChangeAspect="1"/>
          </p:cNvPicPr>
          <p:nvPr/>
        </p:nvPicPr>
        <p:blipFill>
          <a:blip r:embed="rId3"/>
          <a:stretch>
            <a:fillRect/>
          </a:stretch>
        </p:blipFill>
        <p:spPr>
          <a:xfrm>
            <a:off x="0" y="12080"/>
            <a:ext cx="12192000" cy="2115312"/>
          </a:xfrm>
          <a:prstGeom prst="rect">
            <a:avLst/>
          </a:prstGeom>
        </p:spPr>
      </p:pic>
      <p:pic>
        <p:nvPicPr>
          <p:cNvPr id="4" name="图片 3">
            <a:extLst>
              <a:ext uri="{FF2B5EF4-FFF2-40B4-BE49-F238E27FC236}">
                <a16:creationId xmlns:a16="http://schemas.microsoft.com/office/drawing/2014/main" id="{8336D960-AD8D-A6C3-D0DF-787DEDA35007}"/>
              </a:ext>
            </a:extLst>
          </p:cNvPr>
          <p:cNvPicPr>
            <a:picLocks noChangeAspect="1"/>
          </p:cNvPicPr>
          <p:nvPr/>
        </p:nvPicPr>
        <p:blipFill>
          <a:blip r:embed="rId4"/>
          <a:stretch>
            <a:fillRect/>
          </a:stretch>
        </p:blipFill>
        <p:spPr>
          <a:xfrm>
            <a:off x="119336" y="71379"/>
            <a:ext cx="1548518" cy="914479"/>
          </a:xfrm>
          <a:prstGeom prst="rect">
            <a:avLst/>
          </a:prstGeom>
        </p:spPr>
      </p:pic>
    </p:spTree>
    <p:extLst>
      <p:ext uri="{BB962C8B-B14F-4D97-AF65-F5344CB8AC3E}">
        <p14:creationId xmlns:p14="http://schemas.microsoft.com/office/powerpoint/2010/main" val="1244174440"/>
      </p:ext>
    </p:extLst>
  </p:cSld>
  <p:clrMapOvr>
    <a:masterClrMapping/>
  </p:clrMapOvr>
  <mc:AlternateContent xmlns:mc="http://schemas.openxmlformats.org/markup-compatibility/2006" xmlns:p14="http://schemas.microsoft.com/office/powerpoint/2010/main">
    <mc:Choice Requires="p14">
      <p:transition spd="slow" p14:dur="2000" advTm="10024"/>
    </mc:Choice>
    <mc:Fallback xmlns="">
      <p:transition spd="slow" advTm="1002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EE9BA41-537B-404D-8E6F-43BE5678EA49}"/>
              </a:ext>
            </a:extLst>
          </p:cNvPr>
          <p:cNvSpPr txBox="1">
            <a:spLocks/>
          </p:cNvSpPr>
          <p:nvPr/>
        </p:nvSpPr>
        <p:spPr>
          <a:xfrm>
            <a:off x="1631504" y="2564904"/>
            <a:ext cx="9001000" cy="1296144"/>
          </a:xfrm>
          <a:prstGeom prst="rect">
            <a:avLst/>
          </a:prstGeom>
        </p:spPr>
        <p:txBody>
          <a:bodyPr vert="horz" lIns="91440" tIns="45720" rIns="91440" bIns="45720" rtlCol="0" anchor="ctr">
            <a:normAutofit lnSpcReduction="10000"/>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Black" pitchFamily="34" charset="0"/>
                <a:ea typeface="微软雅黑" pitchFamily="34" charset="-122"/>
                <a:cs typeface="+mj-cs"/>
              </a:rPr>
              <a:t>Alignment and installation study progress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en-US" sz="4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Black" pitchFamily="34" charset="0"/>
              <a:ea typeface="微软雅黑" pitchFamily="34" charset="-122"/>
              <a:cs typeface="+mj-cs"/>
            </a:endParaRPr>
          </a:p>
        </p:txBody>
      </p:sp>
    </p:spTree>
    <p:extLst>
      <p:ext uri="{BB962C8B-B14F-4D97-AF65-F5344CB8AC3E}">
        <p14:creationId xmlns:p14="http://schemas.microsoft.com/office/powerpoint/2010/main" val="916464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BB36CC92-3C3B-833F-9E8E-F1519C397F9A}"/>
              </a:ext>
            </a:extLst>
          </p:cNvPr>
          <p:cNvSpPr>
            <a:spLocks noGrp="1"/>
          </p:cNvSpPr>
          <p:nvPr>
            <p:ph type="sldNum" sz="quarter" idx="12"/>
          </p:nvPr>
        </p:nvSpPr>
        <p:spPr/>
        <p:txBody>
          <a:bodyPr/>
          <a:lstStyle/>
          <a:p>
            <a:pPr>
              <a:defRPr/>
            </a:pPr>
            <a:fld id="{04BEEA27-C98A-4D6E-B88E-6F0045E4FB59}" type="slidenum">
              <a:rPr lang="zh-CN" altLang="en-US" smtClean="0"/>
              <a:pPr>
                <a:defRPr/>
              </a:pPr>
              <a:t>11</a:t>
            </a:fld>
            <a:endParaRPr lang="zh-CN" altLang="en-US"/>
          </a:p>
        </p:txBody>
      </p:sp>
      <p:cxnSp>
        <p:nvCxnSpPr>
          <p:cNvPr id="5" name="直接连接符 4">
            <a:extLst>
              <a:ext uri="{FF2B5EF4-FFF2-40B4-BE49-F238E27FC236}">
                <a16:creationId xmlns:a16="http://schemas.microsoft.com/office/drawing/2014/main" id="{21125ADE-ED8A-75AD-B9B1-27AD19FC59A7}"/>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标题 1">
            <a:extLst>
              <a:ext uri="{FF2B5EF4-FFF2-40B4-BE49-F238E27FC236}">
                <a16:creationId xmlns:a16="http://schemas.microsoft.com/office/drawing/2014/main" id="{E8EF741C-D4A2-4937-AE18-24DD52990395}"/>
              </a:ext>
            </a:extLst>
          </p:cNvPr>
          <p:cNvSpPr>
            <a:spLocks noGrp="1"/>
          </p:cNvSpPr>
          <p:nvPr>
            <p:ph type="title"/>
          </p:nvPr>
        </p:nvSpPr>
        <p:spPr>
          <a:xfrm>
            <a:off x="2024034" y="214290"/>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Geoid refinement</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7" name="矩形 6">
            <a:extLst>
              <a:ext uri="{FF2B5EF4-FFF2-40B4-BE49-F238E27FC236}">
                <a16:creationId xmlns:a16="http://schemas.microsoft.com/office/drawing/2014/main" id="{B45EF1BC-3390-F4EE-FC88-1170EAB996AC}"/>
              </a:ext>
            </a:extLst>
          </p:cNvPr>
          <p:cNvSpPr/>
          <p:nvPr/>
        </p:nvSpPr>
        <p:spPr>
          <a:xfrm>
            <a:off x="1258978" y="1021900"/>
            <a:ext cx="10125282" cy="1267014"/>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Geoid refinement goal</a:t>
            </a:r>
            <a:r>
              <a:rPr lang="zh-CN" altLang="en-US" sz="2400" dirty="0">
                <a:solidFill>
                  <a:prstClr val="black"/>
                </a:solidFill>
                <a:latin typeface="Times New Roman" pitchFamily="18" charset="0"/>
                <a:cs typeface="Times New Roman" pitchFamily="18" charset="0"/>
              </a:rPr>
              <a:t>：</a:t>
            </a:r>
            <a:r>
              <a:rPr lang="en-US" altLang="zh-CN" sz="2400" dirty="0">
                <a:solidFill>
                  <a:prstClr val="black"/>
                </a:solidFill>
                <a:latin typeface="Times New Roman" pitchFamily="18" charset="0"/>
                <a:cs typeface="Times New Roman" pitchFamily="18" charset="0"/>
              </a:rPr>
              <a:t>To build a quasi-geoid model with 10mm elevation anomaly accuracy and 1″ vertical deflection accuracy.</a:t>
            </a:r>
            <a:endParaRPr lang="zh-CN" altLang="en-US" sz="2400" dirty="0">
              <a:solidFill>
                <a:prstClr val="black"/>
              </a:solidFill>
              <a:latin typeface="Times New Roman" pitchFamily="18" charset="0"/>
              <a:cs typeface="Times New Roman" pitchFamily="18" charset="0"/>
            </a:endParaRPr>
          </a:p>
          <a:p>
            <a:pPr marL="358775" lvl="1" indent="-358775">
              <a:spcBef>
                <a:spcPts val="500"/>
              </a:spcBef>
              <a:spcAft>
                <a:spcPts val="500"/>
              </a:spcAft>
              <a:buClr>
                <a:srgbClr val="FF0000"/>
              </a:buClr>
              <a:buSzPct val="80000"/>
              <a:buFont typeface="Wingdings" panose="05000000000000000000" pitchFamily="2" charset="2"/>
              <a:buChar char="l"/>
              <a:defRPr/>
            </a:pPr>
            <a:endParaRPr lang="en-US" altLang="zh-CN" sz="2000" dirty="0">
              <a:solidFill>
                <a:prstClr val="black"/>
              </a:solidFill>
              <a:latin typeface="Times New Roman" pitchFamily="18" charset="0"/>
              <a:cs typeface="Times New Roman" pitchFamily="18" charset="0"/>
            </a:endParaRPr>
          </a:p>
        </p:txBody>
      </p:sp>
      <p:pic>
        <p:nvPicPr>
          <p:cNvPr id="8" name="图片 7">
            <a:extLst>
              <a:ext uri="{FF2B5EF4-FFF2-40B4-BE49-F238E27FC236}">
                <a16:creationId xmlns:a16="http://schemas.microsoft.com/office/drawing/2014/main" id="{9EAECA22-760B-D8F6-4456-E60E18B9DEF2}"/>
              </a:ext>
            </a:extLst>
          </p:cNvPr>
          <p:cNvPicPr>
            <a:picLocks noChangeAspect="1"/>
          </p:cNvPicPr>
          <p:nvPr/>
        </p:nvPicPr>
        <p:blipFill>
          <a:blip r:embed="rId3"/>
          <a:stretch>
            <a:fillRect/>
          </a:stretch>
        </p:blipFill>
        <p:spPr>
          <a:xfrm>
            <a:off x="1292856" y="2097245"/>
            <a:ext cx="3511600" cy="1450974"/>
          </a:xfrm>
          <a:prstGeom prst="rect">
            <a:avLst/>
          </a:prstGeom>
        </p:spPr>
      </p:pic>
      <p:pic>
        <p:nvPicPr>
          <p:cNvPr id="10" name="图片 9">
            <a:extLst>
              <a:ext uri="{FF2B5EF4-FFF2-40B4-BE49-F238E27FC236}">
                <a16:creationId xmlns:a16="http://schemas.microsoft.com/office/drawing/2014/main" id="{E17F8C92-9F87-9726-DCD2-1B3A8E40423C}"/>
              </a:ext>
            </a:extLst>
          </p:cNvPr>
          <p:cNvPicPr>
            <a:picLocks noChangeAspect="1"/>
          </p:cNvPicPr>
          <p:nvPr/>
        </p:nvPicPr>
        <p:blipFill>
          <a:blip r:embed="rId4"/>
          <a:stretch>
            <a:fillRect/>
          </a:stretch>
        </p:blipFill>
        <p:spPr>
          <a:xfrm>
            <a:off x="5206287" y="2182212"/>
            <a:ext cx="2844800" cy="1141927"/>
          </a:xfrm>
          <a:prstGeom prst="rect">
            <a:avLst/>
          </a:prstGeom>
        </p:spPr>
      </p:pic>
      <p:pic>
        <p:nvPicPr>
          <p:cNvPr id="13" name="图片 12">
            <a:extLst>
              <a:ext uri="{FF2B5EF4-FFF2-40B4-BE49-F238E27FC236}">
                <a16:creationId xmlns:a16="http://schemas.microsoft.com/office/drawing/2014/main" id="{89B51464-C0BB-F282-0BED-68A373A745DB}"/>
              </a:ext>
            </a:extLst>
          </p:cNvPr>
          <p:cNvPicPr>
            <a:picLocks noChangeAspect="1"/>
          </p:cNvPicPr>
          <p:nvPr/>
        </p:nvPicPr>
        <p:blipFill>
          <a:blip r:embed="rId5"/>
          <a:stretch>
            <a:fillRect/>
          </a:stretch>
        </p:blipFill>
        <p:spPr>
          <a:xfrm>
            <a:off x="8417894" y="2152476"/>
            <a:ext cx="3158052" cy="1340512"/>
          </a:xfrm>
          <a:prstGeom prst="rect">
            <a:avLst/>
          </a:prstGeom>
        </p:spPr>
      </p:pic>
      <p:sp>
        <p:nvSpPr>
          <p:cNvPr id="9" name="矩形 8">
            <a:extLst>
              <a:ext uri="{FF2B5EF4-FFF2-40B4-BE49-F238E27FC236}">
                <a16:creationId xmlns:a16="http://schemas.microsoft.com/office/drawing/2014/main" id="{5061B8A9-B2BE-43CA-9E79-C8386D49A7C7}"/>
              </a:ext>
            </a:extLst>
          </p:cNvPr>
          <p:cNvSpPr/>
          <p:nvPr/>
        </p:nvSpPr>
        <p:spPr>
          <a:xfrm>
            <a:off x="1292554" y="3713604"/>
            <a:ext cx="4170461" cy="461665"/>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Geoid refinement plan</a:t>
            </a:r>
          </a:p>
        </p:txBody>
      </p:sp>
      <p:pic>
        <p:nvPicPr>
          <p:cNvPr id="2" name="图片 1">
            <a:extLst>
              <a:ext uri="{FF2B5EF4-FFF2-40B4-BE49-F238E27FC236}">
                <a16:creationId xmlns:a16="http://schemas.microsoft.com/office/drawing/2014/main" id="{F64EDE97-89B7-4502-A7F3-A07F80C887DC}"/>
              </a:ext>
            </a:extLst>
          </p:cNvPr>
          <p:cNvPicPr>
            <a:picLocks noChangeAspect="1"/>
          </p:cNvPicPr>
          <p:nvPr/>
        </p:nvPicPr>
        <p:blipFill>
          <a:blip r:embed="rId6"/>
          <a:stretch>
            <a:fillRect/>
          </a:stretch>
        </p:blipFill>
        <p:spPr>
          <a:xfrm>
            <a:off x="6816080" y="3966130"/>
            <a:ext cx="4170460" cy="2785520"/>
          </a:xfrm>
          <a:prstGeom prst="rect">
            <a:avLst/>
          </a:prstGeom>
        </p:spPr>
      </p:pic>
      <p:pic>
        <p:nvPicPr>
          <p:cNvPr id="3" name="图片 2">
            <a:extLst>
              <a:ext uri="{FF2B5EF4-FFF2-40B4-BE49-F238E27FC236}">
                <a16:creationId xmlns:a16="http://schemas.microsoft.com/office/drawing/2014/main" id="{BC6599E8-4338-4829-BD85-1BD0A80FC2CF}"/>
              </a:ext>
            </a:extLst>
          </p:cNvPr>
          <p:cNvPicPr>
            <a:picLocks noChangeAspect="1"/>
          </p:cNvPicPr>
          <p:nvPr/>
        </p:nvPicPr>
        <p:blipFill>
          <a:blip r:embed="rId7"/>
          <a:stretch>
            <a:fillRect/>
          </a:stretch>
        </p:blipFill>
        <p:spPr>
          <a:xfrm>
            <a:off x="983432" y="4371486"/>
            <a:ext cx="5112568" cy="2086435"/>
          </a:xfrm>
          <a:prstGeom prst="rect">
            <a:avLst/>
          </a:prstGeom>
        </p:spPr>
      </p:pic>
    </p:spTree>
    <p:extLst>
      <p:ext uri="{BB962C8B-B14F-4D97-AF65-F5344CB8AC3E}">
        <p14:creationId xmlns:p14="http://schemas.microsoft.com/office/powerpoint/2010/main" val="1417220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52BBD60F-DAD3-74BC-4985-B9E7DA1AAC85}"/>
              </a:ext>
            </a:extLst>
          </p:cNvPr>
          <p:cNvSpPr>
            <a:spLocks noGrp="1"/>
          </p:cNvSpPr>
          <p:nvPr>
            <p:ph type="sldNum" sz="quarter" idx="12"/>
          </p:nvPr>
        </p:nvSpPr>
        <p:spPr/>
        <p:txBody>
          <a:bodyPr/>
          <a:lstStyle/>
          <a:p>
            <a:pPr>
              <a:defRPr/>
            </a:pPr>
            <a:fld id="{04BEEA27-C98A-4D6E-B88E-6F0045E4FB59}" type="slidenum">
              <a:rPr lang="zh-CN" altLang="en-US" smtClean="0"/>
              <a:pPr>
                <a:defRPr/>
              </a:pPr>
              <a:t>12</a:t>
            </a:fld>
            <a:endParaRPr lang="zh-CN" altLang="en-US"/>
          </a:p>
        </p:txBody>
      </p:sp>
      <p:cxnSp>
        <p:nvCxnSpPr>
          <p:cNvPr id="5" name="直接连接符 4">
            <a:extLst>
              <a:ext uri="{FF2B5EF4-FFF2-40B4-BE49-F238E27FC236}">
                <a16:creationId xmlns:a16="http://schemas.microsoft.com/office/drawing/2014/main" id="{035108DF-2E42-A82D-B4B7-8E2A29119BDA}"/>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标题 1">
            <a:extLst>
              <a:ext uri="{FF2B5EF4-FFF2-40B4-BE49-F238E27FC236}">
                <a16:creationId xmlns:a16="http://schemas.microsoft.com/office/drawing/2014/main" id="{213DB849-C57C-CC55-8F08-4D458B752648}"/>
              </a:ext>
            </a:extLst>
          </p:cNvPr>
          <p:cNvSpPr txBox="1">
            <a:spLocks/>
          </p:cNvSpPr>
          <p:nvPr/>
        </p:nvSpPr>
        <p:spPr bwMode="auto">
          <a:xfrm>
            <a:off x="2024034" y="214290"/>
            <a:ext cx="6088190" cy="654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Geoid refinement</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7" name="矩形 6">
            <a:extLst>
              <a:ext uri="{FF2B5EF4-FFF2-40B4-BE49-F238E27FC236}">
                <a16:creationId xmlns:a16="http://schemas.microsoft.com/office/drawing/2014/main" id="{BB32B6B7-78E2-33F6-FD71-5D62ED4912AC}"/>
              </a:ext>
            </a:extLst>
          </p:cNvPr>
          <p:cNvSpPr/>
          <p:nvPr/>
        </p:nvSpPr>
        <p:spPr>
          <a:xfrm>
            <a:off x="1177290" y="1003933"/>
            <a:ext cx="9671238" cy="1328569"/>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The quasi-geoid model is based on the ground measurement data and needs to research how to transfer it to the tunnel elevation. </a:t>
            </a:r>
          </a:p>
          <a:p>
            <a:pPr marL="358775" lvl="1"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We plan to select an underground space to conduct a modeling experiment.</a:t>
            </a:r>
          </a:p>
        </p:txBody>
      </p:sp>
      <p:sp>
        <p:nvSpPr>
          <p:cNvPr id="9" name="文本框 8">
            <a:extLst>
              <a:ext uri="{FF2B5EF4-FFF2-40B4-BE49-F238E27FC236}">
                <a16:creationId xmlns:a16="http://schemas.microsoft.com/office/drawing/2014/main" id="{02C9C8CD-1023-4F0A-BA26-D6ACAD19CC65}"/>
              </a:ext>
            </a:extLst>
          </p:cNvPr>
          <p:cNvSpPr txBox="1"/>
          <p:nvPr/>
        </p:nvSpPr>
        <p:spPr>
          <a:xfrm>
            <a:off x="6314249" y="2395986"/>
            <a:ext cx="4846702" cy="369332"/>
          </a:xfrm>
          <a:prstGeom prst="rect">
            <a:avLst/>
          </a:prstGeom>
          <a:noFill/>
        </p:spPr>
        <p:txBody>
          <a:bodyPr wrap="square">
            <a:spAutoFit/>
          </a:bodyPr>
          <a:lstStyle/>
          <a:p>
            <a:r>
              <a:rPr lang="en-US" altLang="zh-CN" dirty="0"/>
              <a:t>Jiangmen Underground Neutrino Experiment</a:t>
            </a:r>
            <a:endParaRPr lang="zh-CN" altLang="en-US" dirty="0"/>
          </a:p>
        </p:txBody>
      </p:sp>
      <p:sp>
        <p:nvSpPr>
          <p:cNvPr id="11" name="文本框 10">
            <a:extLst>
              <a:ext uri="{FF2B5EF4-FFF2-40B4-BE49-F238E27FC236}">
                <a16:creationId xmlns:a16="http://schemas.microsoft.com/office/drawing/2014/main" id="{C7AF86EA-53EC-4C44-8AB9-0870587980C7}"/>
              </a:ext>
            </a:extLst>
          </p:cNvPr>
          <p:cNvSpPr txBox="1"/>
          <p:nvPr/>
        </p:nvSpPr>
        <p:spPr>
          <a:xfrm>
            <a:off x="8158562" y="2848534"/>
            <a:ext cx="1158076" cy="369332"/>
          </a:xfrm>
          <a:prstGeom prst="rect">
            <a:avLst/>
          </a:prstGeom>
          <a:noFill/>
        </p:spPr>
        <p:txBody>
          <a:bodyPr wrap="square">
            <a:spAutoFit/>
          </a:bodyPr>
          <a:lstStyle/>
          <a:p>
            <a:r>
              <a:rPr lang="en-US" altLang="zh-CN" dirty="0"/>
              <a:t>(JUNO)</a:t>
            </a:r>
            <a:endParaRPr lang="zh-CN" altLang="en-US" dirty="0"/>
          </a:p>
        </p:txBody>
      </p:sp>
      <p:pic>
        <p:nvPicPr>
          <p:cNvPr id="12" name="图片 11">
            <a:extLst>
              <a:ext uri="{FF2B5EF4-FFF2-40B4-BE49-F238E27FC236}">
                <a16:creationId xmlns:a16="http://schemas.microsoft.com/office/drawing/2014/main" id="{3F7E3E96-5415-424C-8A84-A476111CF305}"/>
              </a:ext>
            </a:extLst>
          </p:cNvPr>
          <p:cNvPicPr>
            <a:picLocks noChangeAspect="1"/>
          </p:cNvPicPr>
          <p:nvPr/>
        </p:nvPicPr>
        <p:blipFill>
          <a:blip r:embed="rId3"/>
          <a:stretch>
            <a:fillRect/>
          </a:stretch>
        </p:blipFill>
        <p:spPr>
          <a:xfrm>
            <a:off x="6670965" y="3342816"/>
            <a:ext cx="4133269" cy="2950051"/>
          </a:xfrm>
          <a:prstGeom prst="rect">
            <a:avLst/>
          </a:prstGeom>
        </p:spPr>
      </p:pic>
      <p:sp>
        <p:nvSpPr>
          <p:cNvPr id="13" name="矩形 12">
            <a:extLst>
              <a:ext uri="{FF2B5EF4-FFF2-40B4-BE49-F238E27FC236}">
                <a16:creationId xmlns:a16="http://schemas.microsoft.com/office/drawing/2014/main" id="{F8970273-F88D-4C2B-8363-FFA160CC7318}"/>
              </a:ext>
            </a:extLst>
          </p:cNvPr>
          <p:cNvSpPr/>
          <p:nvPr/>
        </p:nvSpPr>
        <p:spPr>
          <a:xfrm>
            <a:off x="1177290" y="2765318"/>
            <a:ext cx="4963004" cy="3046988"/>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The elevation from ground to the experimental hall is more than 550m. This big elevation is helpful to create an obvious difference between the ground model and underground model and is conductive to validate the modeling scheme.</a:t>
            </a:r>
          </a:p>
        </p:txBody>
      </p:sp>
    </p:spTree>
    <p:extLst>
      <p:ext uri="{BB962C8B-B14F-4D97-AF65-F5344CB8AC3E}">
        <p14:creationId xmlns:p14="http://schemas.microsoft.com/office/powerpoint/2010/main" val="1077173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52BBD60F-DAD3-74BC-4985-B9E7DA1AAC85}"/>
              </a:ext>
            </a:extLst>
          </p:cNvPr>
          <p:cNvSpPr>
            <a:spLocks noGrp="1"/>
          </p:cNvSpPr>
          <p:nvPr>
            <p:ph type="sldNum" sz="quarter" idx="12"/>
          </p:nvPr>
        </p:nvSpPr>
        <p:spPr/>
        <p:txBody>
          <a:bodyPr/>
          <a:lstStyle/>
          <a:p>
            <a:pPr>
              <a:defRPr/>
            </a:pPr>
            <a:fld id="{04BEEA27-C98A-4D6E-B88E-6F0045E4FB59}" type="slidenum">
              <a:rPr lang="zh-CN" altLang="en-US" smtClean="0"/>
              <a:pPr>
                <a:defRPr/>
              </a:pPr>
              <a:t>13</a:t>
            </a:fld>
            <a:endParaRPr lang="zh-CN" altLang="en-US"/>
          </a:p>
        </p:txBody>
      </p:sp>
      <p:cxnSp>
        <p:nvCxnSpPr>
          <p:cNvPr id="5" name="直接连接符 4">
            <a:extLst>
              <a:ext uri="{FF2B5EF4-FFF2-40B4-BE49-F238E27FC236}">
                <a16:creationId xmlns:a16="http://schemas.microsoft.com/office/drawing/2014/main" id="{035108DF-2E42-A82D-B4B7-8E2A29119BDA}"/>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标题 1">
            <a:extLst>
              <a:ext uri="{FF2B5EF4-FFF2-40B4-BE49-F238E27FC236}">
                <a16:creationId xmlns:a16="http://schemas.microsoft.com/office/drawing/2014/main" id="{213DB849-C57C-CC55-8F08-4D458B752648}"/>
              </a:ext>
            </a:extLst>
          </p:cNvPr>
          <p:cNvSpPr txBox="1">
            <a:spLocks/>
          </p:cNvSpPr>
          <p:nvPr/>
        </p:nvSpPr>
        <p:spPr bwMode="auto">
          <a:xfrm>
            <a:off x="2024034" y="214290"/>
            <a:ext cx="6088190" cy="654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Geoid refinement</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7" name="矩形 6">
            <a:extLst>
              <a:ext uri="{FF2B5EF4-FFF2-40B4-BE49-F238E27FC236}">
                <a16:creationId xmlns:a16="http://schemas.microsoft.com/office/drawing/2014/main" id="{BB32B6B7-78E2-33F6-FD71-5D62ED4912AC}"/>
              </a:ext>
            </a:extLst>
          </p:cNvPr>
          <p:cNvSpPr/>
          <p:nvPr/>
        </p:nvSpPr>
        <p:spPr>
          <a:xfrm>
            <a:off x="1177290" y="1003933"/>
            <a:ext cx="9671238" cy="5165517"/>
          </a:xfrm>
          <a:prstGeom prst="rect">
            <a:avLst/>
          </a:prstGeom>
        </p:spPr>
        <p:txBody>
          <a:bodyPr wrap="square">
            <a:spAutoFit/>
          </a:bodyPr>
          <a:lstStyle/>
          <a:p>
            <a:pPr indent="-457200">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Technical route</a:t>
            </a:r>
          </a:p>
          <a:p>
            <a:pPr lvl="2" indent="-457200">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Use global gravity field model to determine the medium to long wavelength signals of the local gravity field;</a:t>
            </a:r>
          </a:p>
          <a:p>
            <a:pPr lvl="2" indent="-457200">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Use the ground and underground gravity data along with high resolution topographic data to determine the (very) shot wavelength signals of the local gravity field; </a:t>
            </a:r>
          </a:p>
          <a:p>
            <a:pPr lvl="2" indent="-457200">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Apply  remove-restore method while considering the influence of the upper mass to study refined modeling technique for the underground gravity field.</a:t>
            </a:r>
          </a:p>
          <a:p>
            <a:pPr lvl="2" indent="-457200">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Utilize gravity and astronomical geodetic measuring data to verify the model accuracy.</a:t>
            </a:r>
          </a:p>
          <a:p>
            <a:pPr marL="358775" lvl="1" indent="-358775">
              <a:spcBef>
                <a:spcPts val="500"/>
              </a:spcBef>
              <a:spcAft>
                <a:spcPts val="500"/>
              </a:spcAft>
              <a:buClr>
                <a:srgbClr val="FF0000"/>
              </a:buClr>
              <a:buSzPct val="80000"/>
              <a:buFont typeface="Wingdings" panose="05000000000000000000" pitchFamily="2" charset="2"/>
              <a:buChar char="Ø"/>
              <a:defRPr/>
            </a:pPr>
            <a:endParaRPr lang="en-US" altLang="zh-CN" sz="2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623276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14</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011167" y="857232"/>
            <a:ext cx="10489183" cy="2564805"/>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Experimental site survey</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We have conducted an experimental site survey in Dec. 2024.</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The purpose includes: investigate the geological density; measure a few gravity data used for the geological density error correction; assess the feasibility of conducting gravity and astronomical geodetic measurement and prepare for make the experimental plan.</a:t>
            </a:r>
          </a:p>
        </p:txBody>
      </p:sp>
      <p:pic>
        <p:nvPicPr>
          <p:cNvPr id="8" name="图片 7">
            <a:extLst>
              <a:ext uri="{FF2B5EF4-FFF2-40B4-BE49-F238E27FC236}">
                <a16:creationId xmlns:a16="http://schemas.microsoft.com/office/drawing/2014/main" id="{F3CBFEFA-85A3-4CE4-A220-A832D6356A8F}"/>
              </a:ext>
            </a:extLst>
          </p:cNvPr>
          <p:cNvPicPr>
            <a:picLocks noChangeAspect="1"/>
          </p:cNvPicPr>
          <p:nvPr/>
        </p:nvPicPr>
        <p:blipFill>
          <a:blip r:embed="rId3"/>
          <a:stretch>
            <a:fillRect/>
          </a:stretch>
        </p:blipFill>
        <p:spPr>
          <a:xfrm>
            <a:off x="695400" y="3416224"/>
            <a:ext cx="3366362" cy="2878285"/>
          </a:xfrm>
          <a:prstGeom prst="rect">
            <a:avLst/>
          </a:prstGeom>
        </p:spPr>
      </p:pic>
      <p:pic>
        <p:nvPicPr>
          <p:cNvPr id="10" name="图片 9">
            <a:extLst>
              <a:ext uri="{FF2B5EF4-FFF2-40B4-BE49-F238E27FC236}">
                <a16:creationId xmlns:a16="http://schemas.microsoft.com/office/drawing/2014/main" id="{7D24025A-0E0E-4996-972D-02D628F8EFE8}"/>
              </a:ext>
            </a:extLst>
          </p:cNvPr>
          <p:cNvPicPr>
            <a:picLocks noChangeAspect="1"/>
          </p:cNvPicPr>
          <p:nvPr/>
        </p:nvPicPr>
        <p:blipFill>
          <a:blip r:embed="rId4"/>
          <a:stretch>
            <a:fillRect/>
          </a:stretch>
        </p:blipFill>
        <p:spPr>
          <a:xfrm>
            <a:off x="4075022" y="3474485"/>
            <a:ext cx="4187845" cy="2853483"/>
          </a:xfrm>
          <a:prstGeom prst="rect">
            <a:avLst/>
          </a:prstGeom>
        </p:spPr>
      </p:pic>
      <p:pic>
        <p:nvPicPr>
          <p:cNvPr id="12" name="图片 11">
            <a:extLst>
              <a:ext uri="{FF2B5EF4-FFF2-40B4-BE49-F238E27FC236}">
                <a16:creationId xmlns:a16="http://schemas.microsoft.com/office/drawing/2014/main" id="{1DAC95EB-D80A-4886-A463-BBD4132A9DC1}"/>
              </a:ext>
            </a:extLst>
          </p:cNvPr>
          <p:cNvPicPr>
            <a:picLocks noChangeAspect="1"/>
          </p:cNvPicPr>
          <p:nvPr/>
        </p:nvPicPr>
        <p:blipFill>
          <a:blip r:embed="rId5"/>
          <a:stretch>
            <a:fillRect/>
          </a:stretch>
        </p:blipFill>
        <p:spPr>
          <a:xfrm>
            <a:off x="8321322" y="3555816"/>
            <a:ext cx="3575583" cy="2690819"/>
          </a:xfrm>
          <a:prstGeom prst="rect">
            <a:avLst/>
          </a:prstGeom>
        </p:spPr>
      </p:pic>
      <p:sp>
        <p:nvSpPr>
          <p:cNvPr id="9" name="标题 1">
            <a:extLst>
              <a:ext uri="{FF2B5EF4-FFF2-40B4-BE49-F238E27FC236}">
                <a16:creationId xmlns:a16="http://schemas.microsoft.com/office/drawing/2014/main" id="{8A104D8A-7094-4FFC-BE4E-8F8FCA1C6843}"/>
              </a:ext>
            </a:extLst>
          </p:cNvPr>
          <p:cNvSpPr>
            <a:spLocks noGrp="1"/>
          </p:cNvSpPr>
          <p:nvPr>
            <p:ph type="title"/>
          </p:nvPr>
        </p:nvSpPr>
        <p:spPr>
          <a:xfrm>
            <a:off x="2024034" y="214290"/>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Geoid refinement</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2698985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15</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90" y="1003933"/>
            <a:ext cx="9887262" cy="1697901"/>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Visual instrument R&amp;D</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The existing measurement plan (using laser tracker) will consume a lot of manpower and time. We hope to R&amp;D more efficient measuring instruments.</a:t>
            </a:r>
          </a:p>
        </p:txBody>
      </p:sp>
      <p:grpSp>
        <p:nvGrpSpPr>
          <p:cNvPr id="11" name="组合 10">
            <a:extLst>
              <a:ext uri="{FF2B5EF4-FFF2-40B4-BE49-F238E27FC236}">
                <a16:creationId xmlns:a16="http://schemas.microsoft.com/office/drawing/2014/main" id="{2DF6A3D1-653F-4119-A327-321E88300B0F}"/>
              </a:ext>
            </a:extLst>
          </p:cNvPr>
          <p:cNvGrpSpPr/>
          <p:nvPr/>
        </p:nvGrpSpPr>
        <p:grpSpPr>
          <a:xfrm>
            <a:off x="609600" y="2600508"/>
            <a:ext cx="6834828" cy="3755844"/>
            <a:chOff x="1927995" y="2386794"/>
            <a:chExt cx="7408365" cy="4229574"/>
          </a:xfrm>
        </p:grpSpPr>
        <p:pic>
          <p:nvPicPr>
            <p:cNvPr id="13" name="图片 12">
              <a:extLst>
                <a:ext uri="{FF2B5EF4-FFF2-40B4-BE49-F238E27FC236}">
                  <a16:creationId xmlns:a16="http://schemas.microsoft.com/office/drawing/2014/main" id="{4C857537-ED93-4C91-B391-1542FFB9D977}"/>
                </a:ext>
              </a:extLst>
            </p:cNvPr>
            <p:cNvPicPr>
              <a:picLocks noChangeAspect="1"/>
            </p:cNvPicPr>
            <p:nvPr/>
          </p:nvPicPr>
          <p:blipFill>
            <a:blip r:embed="rId3"/>
            <a:stretch>
              <a:fillRect/>
            </a:stretch>
          </p:blipFill>
          <p:spPr>
            <a:xfrm>
              <a:off x="1927995" y="2728041"/>
              <a:ext cx="3731363" cy="3475009"/>
            </a:xfrm>
            <a:prstGeom prst="rect">
              <a:avLst/>
            </a:prstGeom>
          </p:spPr>
        </p:pic>
        <p:sp>
          <p:nvSpPr>
            <p:cNvPr id="14" name="文本框 13">
              <a:extLst>
                <a:ext uri="{FF2B5EF4-FFF2-40B4-BE49-F238E27FC236}">
                  <a16:creationId xmlns:a16="http://schemas.microsoft.com/office/drawing/2014/main" id="{42B31E77-0AC9-4B9A-939B-FE5B21D3D8C2}"/>
                </a:ext>
              </a:extLst>
            </p:cNvPr>
            <p:cNvSpPr txBox="1"/>
            <p:nvPr/>
          </p:nvSpPr>
          <p:spPr>
            <a:xfrm>
              <a:off x="2860699" y="6247036"/>
              <a:ext cx="1608325" cy="369332"/>
            </a:xfrm>
            <a:prstGeom prst="rect">
              <a:avLst/>
            </a:prstGeom>
            <a:noFill/>
          </p:spPr>
          <p:txBody>
            <a:bodyPr wrap="none" rtlCol="0">
              <a:spAutoFit/>
            </a:bodyPr>
            <a:lstStyle/>
            <a:p>
              <a:r>
                <a:rPr lang="en-US" altLang="zh-CN" dirty="0"/>
                <a:t>Technical route</a:t>
              </a:r>
              <a:endParaRPr lang="zh-CN" altLang="en-US" dirty="0"/>
            </a:p>
          </p:txBody>
        </p:sp>
        <p:pic>
          <p:nvPicPr>
            <p:cNvPr id="15" name="图片 14">
              <a:extLst>
                <a:ext uri="{FF2B5EF4-FFF2-40B4-BE49-F238E27FC236}">
                  <a16:creationId xmlns:a16="http://schemas.microsoft.com/office/drawing/2014/main" id="{F86EEB6D-9288-44B2-8BFE-5B166C5F6616}"/>
                </a:ext>
              </a:extLst>
            </p:cNvPr>
            <p:cNvPicPr>
              <a:picLocks noChangeAspect="1"/>
            </p:cNvPicPr>
            <p:nvPr/>
          </p:nvPicPr>
          <p:blipFill>
            <a:blip r:embed="rId4"/>
            <a:stretch>
              <a:fillRect/>
            </a:stretch>
          </p:blipFill>
          <p:spPr>
            <a:xfrm>
              <a:off x="6600056" y="2386794"/>
              <a:ext cx="2731245" cy="4139543"/>
            </a:xfrm>
            <a:prstGeom prst="rect">
              <a:avLst/>
            </a:prstGeom>
          </p:spPr>
        </p:pic>
        <p:sp>
          <p:nvSpPr>
            <p:cNvPr id="16" name="文本框 15">
              <a:extLst>
                <a:ext uri="{FF2B5EF4-FFF2-40B4-BE49-F238E27FC236}">
                  <a16:creationId xmlns:a16="http://schemas.microsoft.com/office/drawing/2014/main" id="{06799DA6-7DFD-4492-A2B0-63751F209A60}"/>
                </a:ext>
              </a:extLst>
            </p:cNvPr>
            <p:cNvSpPr txBox="1"/>
            <p:nvPr/>
          </p:nvSpPr>
          <p:spPr>
            <a:xfrm>
              <a:off x="6593943" y="6062370"/>
              <a:ext cx="2742417" cy="369332"/>
            </a:xfrm>
            <a:prstGeom prst="rect">
              <a:avLst/>
            </a:prstGeom>
            <a:solidFill>
              <a:schemeClr val="bg1"/>
            </a:solidFill>
          </p:spPr>
          <p:txBody>
            <a:bodyPr wrap="none" rtlCol="0">
              <a:spAutoFit/>
            </a:bodyPr>
            <a:lstStyle/>
            <a:p>
              <a:r>
                <a:rPr lang="en-US" altLang="zh-CN" dirty="0"/>
                <a:t>Visual instrument structure</a:t>
              </a:r>
              <a:endParaRPr lang="zh-CN" altLang="en-US" dirty="0"/>
            </a:p>
          </p:txBody>
        </p:sp>
      </p:grpSp>
      <p:sp>
        <p:nvSpPr>
          <p:cNvPr id="17" name="矩形 16">
            <a:extLst>
              <a:ext uri="{FF2B5EF4-FFF2-40B4-BE49-F238E27FC236}">
                <a16:creationId xmlns:a16="http://schemas.microsoft.com/office/drawing/2014/main" id="{9E236CD8-D532-4A14-8FBF-F59769942A93}"/>
              </a:ext>
            </a:extLst>
          </p:cNvPr>
          <p:cNvSpPr/>
          <p:nvPr/>
        </p:nvSpPr>
        <p:spPr>
          <a:xfrm>
            <a:off x="7869342" y="2913266"/>
            <a:ext cx="2376988" cy="2677656"/>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Collaborating with PRODETEC company, a prototype has been developed.</a:t>
            </a:r>
          </a:p>
        </p:txBody>
      </p:sp>
      <p:pic>
        <p:nvPicPr>
          <p:cNvPr id="18" name="图片 17">
            <a:extLst>
              <a:ext uri="{FF2B5EF4-FFF2-40B4-BE49-F238E27FC236}">
                <a16:creationId xmlns:a16="http://schemas.microsoft.com/office/drawing/2014/main" id="{7A415CF6-62ED-49A3-8EFF-FB70FDAE630E}"/>
              </a:ext>
            </a:extLst>
          </p:cNvPr>
          <p:cNvPicPr>
            <a:picLocks noChangeAspect="1"/>
          </p:cNvPicPr>
          <p:nvPr/>
        </p:nvPicPr>
        <p:blipFill>
          <a:blip r:embed="rId5"/>
          <a:stretch>
            <a:fillRect/>
          </a:stretch>
        </p:blipFill>
        <p:spPr>
          <a:xfrm>
            <a:off x="10330082" y="3097932"/>
            <a:ext cx="1608325" cy="2308323"/>
          </a:xfrm>
          <a:prstGeom prst="rect">
            <a:avLst/>
          </a:prstGeom>
        </p:spPr>
      </p:pic>
      <p:sp>
        <p:nvSpPr>
          <p:cNvPr id="2" name="文本框 1">
            <a:extLst>
              <a:ext uri="{FF2B5EF4-FFF2-40B4-BE49-F238E27FC236}">
                <a16:creationId xmlns:a16="http://schemas.microsoft.com/office/drawing/2014/main" id="{FC6B7D42-FDF2-4C31-B84B-D292A9B56189}"/>
              </a:ext>
            </a:extLst>
          </p:cNvPr>
          <p:cNvSpPr txBox="1"/>
          <p:nvPr/>
        </p:nvSpPr>
        <p:spPr>
          <a:xfrm>
            <a:off x="7038902" y="3580835"/>
            <a:ext cx="1082348" cy="369332"/>
          </a:xfrm>
          <a:prstGeom prst="rect">
            <a:avLst/>
          </a:prstGeom>
          <a:noFill/>
        </p:spPr>
        <p:txBody>
          <a:bodyPr wrap="none" rtlCol="0">
            <a:spAutoFit/>
          </a:bodyPr>
          <a:lstStyle/>
          <a:p>
            <a:r>
              <a:rPr lang="en-US" altLang="zh-CN" dirty="0"/>
              <a:t>turntable</a:t>
            </a:r>
            <a:endParaRPr lang="zh-CN" altLang="en-US" dirty="0"/>
          </a:p>
        </p:txBody>
      </p:sp>
      <p:sp>
        <p:nvSpPr>
          <p:cNvPr id="19" name="文本框 18">
            <a:extLst>
              <a:ext uri="{FF2B5EF4-FFF2-40B4-BE49-F238E27FC236}">
                <a16:creationId xmlns:a16="http://schemas.microsoft.com/office/drawing/2014/main" id="{9C8DF7A8-B210-484A-B7F1-A9BA490EAA56}"/>
              </a:ext>
            </a:extLst>
          </p:cNvPr>
          <p:cNvSpPr txBox="1"/>
          <p:nvPr/>
        </p:nvSpPr>
        <p:spPr>
          <a:xfrm>
            <a:off x="6915235" y="2770700"/>
            <a:ext cx="954107" cy="369332"/>
          </a:xfrm>
          <a:prstGeom prst="rect">
            <a:avLst/>
          </a:prstGeom>
          <a:noFill/>
        </p:spPr>
        <p:txBody>
          <a:bodyPr wrap="none" rtlCol="0">
            <a:spAutoFit/>
          </a:bodyPr>
          <a:lstStyle/>
          <a:p>
            <a:r>
              <a:rPr lang="en-US" altLang="zh-CN" dirty="0"/>
              <a:t>camera</a:t>
            </a:r>
            <a:endParaRPr lang="zh-CN" altLang="en-US" dirty="0"/>
          </a:p>
        </p:txBody>
      </p:sp>
      <p:sp>
        <p:nvSpPr>
          <p:cNvPr id="20" name="标题 1">
            <a:extLst>
              <a:ext uri="{FF2B5EF4-FFF2-40B4-BE49-F238E27FC236}">
                <a16:creationId xmlns:a16="http://schemas.microsoft.com/office/drawing/2014/main" id="{8ED93D50-F619-4A4F-8C5C-09BBB31FE0EF}"/>
              </a:ext>
            </a:extLst>
          </p:cNvPr>
          <p:cNvSpPr>
            <a:spLocks noGrp="1"/>
          </p:cNvSpPr>
          <p:nvPr>
            <p:ph type="title"/>
          </p:nvPr>
        </p:nvSpPr>
        <p:spPr>
          <a:xfrm>
            <a:off x="2033060" y="292765"/>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2</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Visual instrument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1418188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250E46AD-4AC3-45FC-89D1-473C7DC12BDB}"/>
              </a:ext>
            </a:extLst>
          </p:cNvPr>
          <p:cNvSpPr>
            <a:spLocks noGrp="1"/>
          </p:cNvSpPr>
          <p:nvPr>
            <p:ph type="sldNum" sz="quarter" idx="12"/>
          </p:nvPr>
        </p:nvSpPr>
        <p:spPr/>
        <p:txBody>
          <a:bodyPr/>
          <a:lstStyle/>
          <a:p>
            <a:pPr>
              <a:defRPr/>
            </a:pPr>
            <a:fld id="{04BEEA27-C98A-4D6E-B88E-6F0045E4FB59}" type="slidenum">
              <a:rPr lang="zh-CN" altLang="en-US" smtClean="0"/>
              <a:pPr>
                <a:defRPr/>
              </a:pPr>
              <a:t>16</a:t>
            </a:fld>
            <a:endParaRPr lang="zh-CN" altLang="en-US"/>
          </a:p>
        </p:txBody>
      </p:sp>
      <p:cxnSp>
        <p:nvCxnSpPr>
          <p:cNvPr id="5" name="直接连接符 4">
            <a:extLst>
              <a:ext uri="{FF2B5EF4-FFF2-40B4-BE49-F238E27FC236}">
                <a16:creationId xmlns:a16="http://schemas.microsoft.com/office/drawing/2014/main" id="{FCB4E0A4-421F-478F-A52D-835AB42D8B55}"/>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24FD2D6F-74E8-4E6E-B64D-5369812472D3}"/>
              </a:ext>
            </a:extLst>
          </p:cNvPr>
          <p:cNvSpPr/>
          <p:nvPr/>
        </p:nvSpPr>
        <p:spPr>
          <a:xfrm>
            <a:off x="1177290" y="1003933"/>
            <a:ext cx="9887262" cy="2436564"/>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Visual instrument calibration progress</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In the assembly process, there will be non-orthogonality errors and offset errors among the turntable horizontal axis, vertical axis and the camera's optical axis. It is necessary to establish a mathematical model for the observations while taking these errors into account and calibrate these errors.</a:t>
            </a:r>
          </a:p>
        </p:txBody>
      </p:sp>
      <p:pic>
        <p:nvPicPr>
          <p:cNvPr id="9" name="图片 8">
            <a:extLst>
              <a:ext uri="{FF2B5EF4-FFF2-40B4-BE49-F238E27FC236}">
                <a16:creationId xmlns:a16="http://schemas.microsoft.com/office/drawing/2014/main" id="{9DDC772F-BF9F-4770-B387-DA35F49CCA45}"/>
              </a:ext>
            </a:extLst>
          </p:cNvPr>
          <p:cNvPicPr>
            <a:picLocks noChangeAspect="1"/>
          </p:cNvPicPr>
          <p:nvPr/>
        </p:nvPicPr>
        <p:blipFill>
          <a:blip r:embed="rId2"/>
          <a:stretch>
            <a:fillRect/>
          </a:stretch>
        </p:blipFill>
        <p:spPr>
          <a:xfrm>
            <a:off x="1343472" y="3356992"/>
            <a:ext cx="9986113" cy="2017951"/>
          </a:xfrm>
          <a:prstGeom prst="rect">
            <a:avLst/>
          </a:prstGeom>
        </p:spPr>
      </p:pic>
      <p:sp>
        <p:nvSpPr>
          <p:cNvPr id="10" name="文本框 9">
            <a:extLst>
              <a:ext uri="{FF2B5EF4-FFF2-40B4-BE49-F238E27FC236}">
                <a16:creationId xmlns:a16="http://schemas.microsoft.com/office/drawing/2014/main" id="{72E0331F-C801-4175-9023-CB2F09417577}"/>
              </a:ext>
            </a:extLst>
          </p:cNvPr>
          <p:cNvSpPr txBox="1"/>
          <p:nvPr/>
        </p:nvSpPr>
        <p:spPr>
          <a:xfrm>
            <a:off x="1143432" y="5618398"/>
            <a:ext cx="1872208" cy="646331"/>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Instrument coordinate system</a:t>
            </a:r>
            <a:endParaRPr lang="zh-CN" altLang="en-US"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6A2520CA-9126-42A2-B8E1-CD672540D8BB}"/>
              </a:ext>
            </a:extLst>
          </p:cNvPr>
          <p:cNvSpPr txBox="1"/>
          <p:nvPr/>
        </p:nvSpPr>
        <p:spPr>
          <a:xfrm>
            <a:off x="5015880" y="5586689"/>
            <a:ext cx="1872208" cy="923330"/>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horizontal axis static state coordinate system</a:t>
            </a:r>
            <a:endParaRPr lang="zh-CN" altLang="en-US" dirty="0">
              <a:latin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6931BAC3-EFE5-4D5B-8439-C29949FD7418}"/>
              </a:ext>
            </a:extLst>
          </p:cNvPr>
          <p:cNvSpPr txBox="1"/>
          <p:nvPr/>
        </p:nvSpPr>
        <p:spPr>
          <a:xfrm>
            <a:off x="3292356" y="5586689"/>
            <a:ext cx="1698784" cy="923330"/>
          </a:xfrm>
          <a:prstGeom prst="rect">
            <a:avLst/>
          </a:prstGeom>
          <a:noFill/>
        </p:spPr>
        <p:txBody>
          <a:bodyPr wrap="square">
            <a:spAutoFit/>
          </a:bodyPr>
          <a:lstStyle/>
          <a:p>
            <a:r>
              <a:rPr lang="en-US" altLang="zh-CN" sz="1800" dirty="0">
                <a:solidFill>
                  <a:prstClr val="black"/>
                </a:solidFill>
                <a:latin typeface="Times New Roman" pitchFamily="18" charset="0"/>
                <a:cs typeface="Times New Roman" pitchFamily="18" charset="0"/>
              </a:rPr>
              <a:t>vertical</a:t>
            </a:r>
            <a:r>
              <a:rPr lang="en-US" altLang="zh-CN" dirty="0">
                <a:latin typeface="Times New Roman" panose="02020603050405020304" pitchFamily="18" charset="0"/>
                <a:cs typeface="Times New Roman" panose="02020603050405020304" pitchFamily="18" charset="0"/>
              </a:rPr>
              <a:t> axis coordinate system</a:t>
            </a:r>
            <a:endParaRPr lang="zh-CN" altLang="en-US" dirty="0">
              <a:latin typeface="Times New Roman" panose="02020603050405020304" pitchFamily="18" charset="0"/>
              <a:cs typeface="Times New Roman" panose="02020603050405020304" pitchFamily="18" charset="0"/>
            </a:endParaRPr>
          </a:p>
        </p:txBody>
      </p:sp>
      <p:sp>
        <p:nvSpPr>
          <p:cNvPr id="16" name="文本框 15">
            <a:extLst>
              <a:ext uri="{FF2B5EF4-FFF2-40B4-BE49-F238E27FC236}">
                <a16:creationId xmlns:a16="http://schemas.microsoft.com/office/drawing/2014/main" id="{2F70A681-A81C-4AFD-8A41-672A1985CD3E}"/>
              </a:ext>
            </a:extLst>
          </p:cNvPr>
          <p:cNvSpPr txBox="1"/>
          <p:nvPr/>
        </p:nvSpPr>
        <p:spPr>
          <a:xfrm>
            <a:off x="7200862" y="5586689"/>
            <a:ext cx="1872208" cy="923330"/>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horizontal axis dynamic state coordinate system</a:t>
            </a:r>
            <a:endParaRPr lang="zh-CN" altLang="en-US" dirty="0">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AEB4C364-FAAA-42A7-89FD-F85145AE22B3}"/>
              </a:ext>
            </a:extLst>
          </p:cNvPr>
          <p:cNvSpPr txBox="1"/>
          <p:nvPr/>
        </p:nvSpPr>
        <p:spPr>
          <a:xfrm>
            <a:off x="9223896" y="5586689"/>
            <a:ext cx="1872208" cy="646331"/>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Camera coordinate system</a:t>
            </a:r>
            <a:endParaRPr lang="zh-CN" altLang="en-US" dirty="0">
              <a:latin typeface="Times New Roman" panose="02020603050405020304" pitchFamily="18" charset="0"/>
              <a:cs typeface="Times New Roman" panose="02020603050405020304" pitchFamily="18" charset="0"/>
            </a:endParaRPr>
          </a:p>
        </p:txBody>
      </p:sp>
      <p:sp>
        <p:nvSpPr>
          <p:cNvPr id="12" name="标题 1">
            <a:extLst>
              <a:ext uri="{FF2B5EF4-FFF2-40B4-BE49-F238E27FC236}">
                <a16:creationId xmlns:a16="http://schemas.microsoft.com/office/drawing/2014/main" id="{E09DB636-65BA-4017-A63A-13BAAF3A5B8E}"/>
              </a:ext>
            </a:extLst>
          </p:cNvPr>
          <p:cNvSpPr>
            <a:spLocks noGrp="1"/>
          </p:cNvSpPr>
          <p:nvPr>
            <p:ph type="title"/>
          </p:nvPr>
        </p:nvSpPr>
        <p:spPr>
          <a:xfrm>
            <a:off x="2033060" y="292765"/>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2</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Visual instrument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2764561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250E46AD-4AC3-45FC-89D1-473C7DC12BDB}"/>
              </a:ext>
            </a:extLst>
          </p:cNvPr>
          <p:cNvSpPr>
            <a:spLocks noGrp="1"/>
          </p:cNvSpPr>
          <p:nvPr>
            <p:ph type="sldNum" sz="quarter" idx="12"/>
          </p:nvPr>
        </p:nvSpPr>
        <p:spPr/>
        <p:txBody>
          <a:bodyPr/>
          <a:lstStyle/>
          <a:p>
            <a:pPr>
              <a:defRPr/>
            </a:pPr>
            <a:fld id="{04BEEA27-C98A-4D6E-B88E-6F0045E4FB59}" type="slidenum">
              <a:rPr lang="zh-CN" altLang="en-US" smtClean="0"/>
              <a:pPr>
                <a:defRPr/>
              </a:pPr>
              <a:t>17</a:t>
            </a:fld>
            <a:endParaRPr lang="zh-CN" altLang="en-US"/>
          </a:p>
        </p:txBody>
      </p:sp>
      <p:cxnSp>
        <p:nvCxnSpPr>
          <p:cNvPr id="5" name="直接连接符 4">
            <a:extLst>
              <a:ext uri="{FF2B5EF4-FFF2-40B4-BE49-F238E27FC236}">
                <a16:creationId xmlns:a16="http://schemas.microsoft.com/office/drawing/2014/main" id="{FCB4E0A4-421F-478F-A52D-835AB42D8B55}"/>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24FD2D6F-74E8-4E6E-B64D-5369812472D3}"/>
              </a:ext>
            </a:extLst>
          </p:cNvPr>
          <p:cNvSpPr/>
          <p:nvPr/>
        </p:nvSpPr>
        <p:spPr>
          <a:xfrm>
            <a:off x="1177290" y="1239143"/>
            <a:ext cx="9887262" cy="461665"/>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Complete the observation error model establishment. (Wang tong)</a:t>
            </a:r>
          </a:p>
        </p:txBody>
      </p:sp>
      <p:grpSp>
        <p:nvGrpSpPr>
          <p:cNvPr id="2" name="组合 1">
            <a:extLst>
              <a:ext uri="{FF2B5EF4-FFF2-40B4-BE49-F238E27FC236}">
                <a16:creationId xmlns:a16="http://schemas.microsoft.com/office/drawing/2014/main" id="{0262B8C1-E367-4994-839B-C6437B3746EC}"/>
              </a:ext>
            </a:extLst>
          </p:cNvPr>
          <p:cNvGrpSpPr/>
          <p:nvPr/>
        </p:nvGrpSpPr>
        <p:grpSpPr>
          <a:xfrm>
            <a:off x="83020" y="2765741"/>
            <a:ext cx="12025960" cy="2607475"/>
            <a:chOff x="83020" y="1582416"/>
            <a:chExt cx="12025960" cy="2607475"/>
          </a:xfrm>
        </p:grpSpPr>
        <p:sp>
          <p:nvSpPr>
            <p:cNvPr id="10" name="文本框 9">
              <a:extLst>
                <a:ext uri="{FF2B5EF4-FFF2-40B4-BE49-F238E27FC236}">
                  <a16:creationId xmlns:a16="http://schemas.microsoft.com/office/drawing/2014/main" id="{ECF2F044-13A2-44B6-BBDD-99D433205663}"/>
                </a:ext>
              </a:extLst>
            </p:cNvPr>
            <p:cNvSpPr txBox="1"/>
            <p:nvPr/>
          </p:nvSpPr>
          <p:spPr>
            <a:xfrm>
              <a:off x="2880487" y="3047478"/>
              <a:ext cx="1530105" cy="923330"/>
            </a:xfrm>
            <a:prstGeom prst="rect">
              <a:avLst/>
            </a:prstGeom>
            <a:noFill/>
          </p:spPr>
          <p:txBody>
            <a:bodyPr wrap="square" rtlCol="0">
              <a:spAutoFit/>
            </a:bodyPr>
            <a:lstStyle/>
            <a:p>
              <a:r>
                <a:rPr lang="en-US" altLang="zh-CN" b="1" dirty="0">
                  <a:solidFill>
                    <a:srgbClr val="FF0000"/>
                  </a:solidFill>
                  <a:latin typeface="黑体" panose="02010609060101010101" pitchFamily="49" charset="-122"/>
                  <a:ea typeface="黑体" panose="02010609060101010101" pitchFamily="49" charset="-122"/>
                </a:rPr>
                <a:t>Instrument coordinate system</a:t>
              </a:r>
              <a:endParaRPr lang="zh-CN" altLang="en-US" b="1" dirty="0">
                <a:solidFill>
                  <a:srgbClr val="FF0000"/>
                </a:solidFill>
                <a:latin typeface="黑体" panose="02010609060101010101" pitchFamily="49" charset="-122"/>
                <a:ea typeface="黑体" panose="02010609060101010101" pitchFamily="49" charset="-122"/>
              </a:endParaRPr>
            </a:p>
          </p:txBody>
        </p:sp>
        <p:graphicFrame>
          <p:nvGraphicFramePr>
            <p:cNvPr id="11" name="对象 10">
              <a:extLst>
                <a:ext uri="{FF2B5EF4-FFF2-40B4-BE49-F238E27FC236}">
                  <a16:creationId xmlns:a16="http://schemas.microsoft.com/office/drawing/2014/main" id="{C56CC378-6795-4467-8E41-4CD6E7E8A444}"/>
                </a:ext>
              </a:extLst>
            </p:cNvPr>
            <p:cNvGraphicFramePr>
              <a:graphicFrameLocks noChangeAspect="1"/>
            </p:cNvGraphicFramePr>
            <p:nvPr>
              <p:extLst>
                <p:ext uri="{D42A27DB-BD31-4B8C-83A1-F6EECF244321}">
                  <p14:modId xmlns:p14="http://schemas.microsoft.com/office/powerpoint/2010/main" val="2989328578"/>
                </p:ext>
              </p:extLst>
            </p:nvPr>
          </p:nvGraphicFramePr>
          <p:xfrm>
            <a:off x="191779" y="1913203"/>
            <a:ext cx="4218813" cy="940338"/>
          </p:xfrm>
          <a:graphic>
            <a:graphicData uri="http://schemas.openxmlformats.org/presentationml/2006/ole">
              <mc:AlternateContent xmlns:mc="http://schemas.openxmlformats.org/markup-compatibility/2006">
                <mc:Choice xmlns:v="urn:schemas-microsoft-com:vml" Requires="v">
                  <p:oleObj spid="_x0000_s4278" name="Equation" r:id="rId3" imgW="3175000" imgH="711200" progId="Equation.DSMT4">
                    <p:embed/>
                  </p:oleObj>
                </mc:Choice>
                <mc:Fallback>
                  <p:oleObj name="Equation" r:id="rId3" imgW="3175000" imgH="711200" progId="Equation.DSMT4">
                    <p:embed/>
                    <p:pic>
                      <p:nvPicPr>
                        <p:cNvPr id="6" name="对象 5">
                          <a:extLst>
                            <a:ext uri="{FF2B5EF4-FFF2-40B4-BE49-F238E27FC236}">
                              <a16:creationId xmlns:a16="http://schemas.microsoft.com/office/drawing/2014/main" id="{F49F54F6-A8D6-40BA-89F9-76F8579898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779" y="1913203"/>
                          <a:ext cx="4218813" cy="940338"/>
                        </a:xfrm>
                        <a:prstGeom prst="rect">
                          <a:avLst/>
                        </a:prstGeom>
                        <a:noFill/>
                      </p:spPr>
                    </p:pic>
                  </p:oleObj>
                </mc:Fallback>
              </mc:AlternateContent>
            </a:graphicData>
          </a:graphic>
        </p:graphicFrame>
        <p:graphicFrame>
          <p:nvGraphicFramePr>
            <p:cNvPr id="12" name="对象 11">
              <a:extLst>
                <a:ext uri="{FF2B5EF4-FFF2-40B4-BE49-F238E27FC236}">
                  <a16:creationId xmlns:a16="http://schemas.microsoft.com/office/drawing/2014/main" id="{9D1E76B0-852E-44F0-88E6-F22B60755B58}"/>
                </a:ext>
              </a:extLst>
            </p:cNvPr>
            <p:cNvGraphicFramePr>
              <a:graphicFrameLocks noChangeAspect="1"/>
            </p:cNvGraphicFramePr>
            <p:nvPr>
              <p:extLst>
                <p:ext uri="{D42A27DB-BD31-4B8C-83A1-F6EECF244321}">
                  <p14:modId xmlns:p14="http://schemas.microsoft.com/office/powerpoint/2010/main" val="1178980957"/>
                </p:ext>
              </p:extLst>
            </p:nvPr>
          </p:nvGraphicFramePr>
          <p:xfrm>
            <a:off x="5473117" y="1582416"/>
            <a:ext cx="6635863" cy="2278632"/>
          </p:xfrm>
          <a:graphic>
            <a:graphicData uri="http://schemas.openxmlformats.org/presentationml/2006/ole">
              <mc:AlternateContent xmlns:mc="http://schemas.openxmlformats.org/markup-compatibility/2006">
                <mc:Choice xmlns:v="urn:schemas-microsoft-com:vml" Requires="v">
                  <p:oleObj spid="_x0000_s4279" name="Equation" r:id="rId5" imgW="8077200" imgH="2768600" progId="Equation.DSMT4">
                    <p:embed/>
                  </p:oleObj>
                </mc:Choice>
                <mc:Fallback>
                  <p:oleObj name="Equation" r:id="rId5" imgW="8077200" imgH="2768600" progId="Equation.DSMT4">
                    <p:embed/>
                    <p:pic>
                      <p:nvPicPr>
                        <p:cNvPr id="10" name="对象 9">
                          <a:extLst>
                            <a:ext uri="{FF2B5EF4-FFF2-40B4-BE49-F238E27FC236}">
                              <a16:creationId xmlns:a16="http://schemas.microsoft.com/office/drawing/2014/main" id="{8FC42A38-D9BA-45B5-B1E6-D0202B1B83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73117" y="1582416"/>
                          <a:ext cx="6635863" cy="2278632"/>
                        </a:xfrm>
                        <a:prstGeom prst="rect">
                          <a:avLst/>
                        </a:prstGeom>
                        <a:noFill/>
                      </p:spPr>
                    </p:pic>
                  </p:oleObj>
                </mc:Fallback>
              </mc:AlternateContent>
            </a:graphicData>
          </a:graphic>
        </p:graphicFrame>
        <p:sp>
          <p:nvSpPr>
            <p:cNvPr id="13" name="箭头: 上 12">
              <a:extLst>
                <a:ext uri="{FF2B5EF4-FFF2-40B4-BE49-F238E27FC236}">
                  <a16:creationId xmlns:a16="http://schemas.microsoft.com/office/drawing/2014/main" id="{46536200-0FFD-43E3-980A-C66E159480BC}"/>
                </a:ext>
              </a:extLst>
            </p:cNvPr>
            <p:cNvSpPr/>
            <p:nvPr/>
          </p:nvSpPr>
          <p:spPr>
            <a:xfrm>
              <a:off x="358908" y="2865754"/>
              <a:ext cx="134112" cy="208079"/>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上 13">
              <a:extLst>
                <a:ext uri="{FF2B5EF4-FFF2-40B4-BE49-F238E27FC236}">
                  <a16:creationId xmlns:a16="http://schemas.microsoft.com/office/drawing/2014/main" id="{98A611DB-2EC3-4BC9-AD3E-A20EEF25097A}"/>
                </a:ext>
              </a:extLst>
            </p:cNvPr>
            <p:cNvSpPr/>
            <p:nvPr/>
          </p:nvSpPr>
          <p:spPr>
            <a:xfrm>
              <a:off x="3486853" y="2853541"/>
              <a:ext cx="134112" cy="208079"/>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箭头: 左 14">
              <a:extLst>
                <a:ext uri="{FF2B5EF4-FFF2-40B4-BE49-F238E27FC236}">
                  <a16:creationId xmlns:a16="http://schemas.microsoft.com/office/drawing/2014/main" id="{748E4D44-7196-401C-AD0C-0FEDC876C18A}"/>
                </a:ext>
              </a:extLst>
            </p:cNvPr>
            <p:cNvSpPr/>
            <p:nvPr/>
          </p:nvSpPr>
          <p:spPr>
            <a:xfrm>
              <a:off x="4495900" y="2249153"/>
              <a:ext cx="818720" cy="5330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id="{871B922D-7AC5-4D4C-992B-3749AE030053}"/>
                </a:ext>
              </a:extLst>
            </p:cNvPr>
            <p:cNvSpPr txBox="1"/>
            <p:nvPr/>
          </p:nvSpPr>
          <p:spPr>
            <a:xfrm>
              <a:off x="6528048" y="3820559"/>
              <a:ext cx="5216493" cy="369332"/>
            </a:xfrm>
            <a:prstGeom prst="rect">
              <a:avLst/>
            </a:prstGeom>
            <a:noFill/>
          </p:spPr>
          <p:txBody>
            <a:bodyPr wrap="none" rtlCol="0">
              <a:spAutoFit/>
            </a:bodyPr>
            <a:lstStyle/>
            <a:p>
              <a:r>
                <a:rPr lang="en-US" altLang="zh-CN" b="1" dirty="0">
                  <a:solidFill>
                    <a:srgbClr val="FF0000"/>
                  </a:solidFill>
                  <a:latin typeface="黑体" panose="02010609060101010101" pitchFamily="49" charset="-122"/>
                  <a:ea typeface="黑体" panose="02010609060101010101" pitchFamily="49" charset="-122"/>
                </a:rPr>
                <a:t>Matrix elements containing error parameters</a:t>
              </a:r>
              <a:endParaRPr lang="zh-CN" altLang="en-US" b="1" dirty="0">
                <a:solidFill>
                  <a:srgbClr val="FF0000"/>
                </a:solidFill>
                <a:latin typeface="黑体" panose="02010609060101010101" pitchFamily="49" charset="-122"/>
                <a:ea typeface="黑体" panose="02010609060101010101" pitchFamily="49" charset="-122"/>
              </a:endParaRPr>
            </a:p>
          </p:txBody>
        </p:sp>
        <p:sp>
          <p:nvSpPr>
            <p:cNvPr id="17" name="文本框 16">
              <a:extLst>
                <a:ext uri="{FF2B5EF4-FFF2-40B4-BE49-F238E27FC236}">
                  <a16:creationId xmlns:a16="http://schemas.microsoft.com/office/drawing/2014/main" id="{7CDBD383-F66C-4911-80D6-98525D9FA90A}"/>
                </a:ext>
              </a:extLst>
            </p:cNvPr>
            <p:cNvSpPr txBox="1"/>
            <p:nvPr/>
          </p:nvSpPr>
          <p:spPr>
            <a:xfrm>
              <a:off x="83020" y="3081462"/>
              <a:ext cx="1440980" cy="923330"/>
            </a:xfrm>
            <a:prstGeom prst="rect">
              <a:avLst/>
            </a:prstGeom>
            <a:noFill/>
          </p:spPr>
          <p:txBody>
            <a:bodyPr wrap="square" rtlCol="0">
              <a:spAutoFit/>
            </a:bodyPr>
            <a:lstStyle/>
            <a:p>
              <a:r>
                <a:rPr lang="en-US" altLang="zh-CN" b="1" dirty="0">
                  <a:solidFill>
                    <a:srgbClr val="FF0000"/>
                  </a:solidFill>
                  <a:latin typeface="黑体" panose="02010609060101010101" pitchFamily="49" charset="-122"/>
                  <a:ea typeface="黑体" panose="02010609060101010101" pitchFamily="49" charset="-122"/>
                </a:rPr>
                <a:t>Camera coordinate system</a:t>
              </a:r>
              <a:endParaRPr lang="zh-CN" altLang="en-US" b="1" dirty="0">
                <a:solidFill>
                  <a:srgbClr val="FF0000"/>
                </a:solidFill>
                <a:latin typeface="黑体" panose="02010609060101010101" pitchFamily="49" charset="-122"/>
                <a:ea typeface="黑体" panose="02010609060101010101" pitchFamily="49" charset="-122"/>
              </a:endParaRPr>
            </a:p>
          </p:txBody>
        </p:sp>
      </p:grpSp>
      <p:sp>
        <p:nvSpPr>
          <p:cNvPr id="18" name="标题 1">
            <a:extLst>
              <a:ext uri="{FF2B5EF4-FFF2-40B4-BE49-F238E27FC236}">
                <a16:creationId xmlns:a16="http://schemas.microsoft.com/office/drawing/2014/main" id="{E113B049-6CED-4B52-A515-41B9D0D7A7F8}"/>
              </a:ext>
            </a:extLst>
          </p:cNvPr>
          <p:cNvSpPr>
            <a:spLocks noGrp="1"/>
          </p:cNvSpPr>
          <p:nvPr>
            <p:ph type="title"/>
          </p:nvPr>
        </p:nvSpPr>
        <p:spPr>
          <a:xfrm>
            <a:off x="2033060" y="292765"/>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2</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Visual instrument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2888084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250E46AD-4AC3-45FC-89D1-473C7DC12BDB}"/>
              </a:ext>
            </a:extLst>
          </p:cNvPr>
          <p:cNvSpPr>
            <a:spLocks noGrp="1"/>
          </p:cNvSpPr>
          <p:nvPr>
            <p:ph type="sldNum" sz="quarter" idx="12"/>
          </p:nvPr>
        </p:nvSpPr>
        <p:spPr/>
        <p:txBody>
          <a:bodyPr/>
          <a:lstStyle/>
          <a:p>
            <a:pPr>
              <a:defRPr/>
            </a:pPr>
            <a:fld id="{04BEEA27-C98A-4D6E-B88E-6F0045E4FB59}" type="slidenum">
              <a:rPr lang="zh-CN" altLang="en-US" smtClean="0"/>
              <a:pPr>
                <a:defRPr/>
              </a:pPr>
              <a:t>18</a:t>
            </a:fld>
            <a:endParaRPr lang="zh-CN" altLang="en-US"/>
          </a:p>
        </p:txBody>
      </p:sp>
      <p:cxnSp>
        <p:nvCxnSpPr>
          <p:cNvPr id="5" name="直接连接符 4">
            <a:extLst>
              <a:ext uri="{FF2B5EF4-FFF2-40B4-BE49-F238E27FC236}">
                <a16:creationId xmlns:a16="http://schemas.microsoft.com/office/drawing/2014/main" id="{FCB4E0A4-421F-478F-A52D-835AB42D8B55}"/>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24FD2D6F-74E8-4E6E-B64D-5369812472D3}"/>
              </a:ext>
            </a:extLst>
          </p:cNvPr>
          <p:cNvSpPr/>
          <p:nvPr/>
        </p:nvSpPr>
        <p:spPr>
          <a:xfrm>
            <a:off x="1177290" y="908720"/>
            <a:ext cx="9887262" cy="461665"/>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b="0" i="0" dirty="0">
                <a:solidFill>
                  <a:srgbClr val="374151"/>
                </a:solidFill>
                <a:effectLst/>
                <a:latin typeface="Times New Roman" panose="02020603050405020304" pitchFamily="18" charset="0"/>
                <a:cs typeface="Times New Roman" panose="02020603050405020304" pitchFamily="18" charset="0"/>
              </a:rPr>
              <a:t>Performed the turntable axis system </a:t>
            </a:r>
            <a:r>
              <a:rPr lang="en-US" altLang="zh-CN" sz="2400" dirty="0">
                <a:solidFill>
                  <a:srgbClr val="374151"/>
                </a:solidFill>
                <a:latin typeface="Times New Roman" panose="02020603050405020304" pitchFamily="18" charset="0"/>
                <a:cs typeface="Times New Roman" panose="02020603050405020304" pitchFamily="18" charset="0"/>
              </a:rPr>
              <a:t>error calibration by a CMM </a:t>
            </a:r>
            <a:r>
              <a:rPr lang="en-US" altLang="zh-CN" sz="2400" dirty="0">
                <a:solidFill>
                  <a:prstClr val="black"/>
                </a:solidFill>
                <a:latin typeface="Times New Roman" panose="02020603050405020304" pitchFamily="18" charset="0"/>
                <a:cs typeface="Times New Roman" pitchFamily="18" charset="0"/>
              </a:rPr>
              <a:t>.</a:t>
            </a:r>
          </a:p>
        </p:txBody>
      </p:sp>
      <p:pic>
        <p:nvPicPr>
          <p:cNvPr id="2" name="图片 1">
            <a:extLst>
              <a:ext uri="{FF2B5EF4-FFF2-40B4-BE49-F238E27FC236}">
                <a16:creationId xmlns:a16="http://schemas.microsoft.com/office/drawing/2014/main" id="{C1F31640-EA1B-463F-846B-9F4AFC6767CD}"/>
              </a:ext>
            </a:extLst>
          </p:cNvPr>
          <p:cNvPicPr>
            <a:picLocks noChangeAspect="1"/>
          </p:cNvPicPr>
          <p:nvPr/>
        </p:nvPicPr>
        <p:blipFill>
          <a:blip r:embed="rId2"/>
          <a:stretch>
            <a:fillRect/>
          </a:stretch>
        </p:blipFill>
        <p:spPr>
          <a:xfrm>
            <a:off x="1685764" y="1340768"/>
            <a:ext cx="8820472" cy="2245556"/>
          </a:xfrm>
          <a:prstGeom prst="rect">
            <a:avLst/>
          </a:prstGeom>
        </p:spPr>
      </p:pic>
      <p:sp>
        <p:nvSpPr>
          <p:cNvPr id="18" name="矩形 17">
            <a:extLst>
              <a:ext uri="{FF2B5EF4-FFF2-40B4-BE49-F238E27FC236}">
                <a16:creationId xmlns:a16="http://schemas.microsoft.com/office/drawing/2014/main" id="{595EB54C-EA3A-462D-AF92-E915B42859E7}"/>
              </a:ext>
            </a:extLst>
          </p:cNvPr>
          <p:cNvSpPr/>
          <p:nvPr/>
        </p:nvSpPr>
        <p:spPr>
          <a:xfrm>
            <a:off x="1186830" y="3627260"/>
            <a:ext cx="9887262" cy="830997"/>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b="0" i="0" dirty="0">
                <a:solidFill>
                  <a:srgbClr val="374151"/>
                </a:solidFill>
                <a:effectLst/>
                <a:latin typeface="Times New Roman" panose="02020603050405020304" pitchFamily="18" charset="0"/>
                <a:cs typeface="Times New Roman" panose="02020603050405020304" pitchFamily="18" charset="0"/>
              </a:rPr>
              <a:t>Conducted the camera and turntable </a:t>
            </a:r>
            <a:r>
              <a:rPr lang="en-US" altLang="zh-CN" sz="2400" dirty="0">
                <a:solidFill>
                  <a:srgbClr val="374151"/>
                </a:solidFill>
                <a:latin typeface="Times New Roman" panose="02020603050405020304" pitchFamily="18" charset="0"/>
                <a:cs typeface="Times New Roman" panose="02020603050405020304" pitchFamily="18" charset="0"/>
              </a:rPr>
              <a:t>axis system error calibration in a </a:t>
            </a:r>
            <a:r>
              <a:rPr lang="en-US" altLang="zh-CN" sz="2400" b="0" i="0" dirty="0">
                <a:solidFill>
                  <a:srgbClr val="374151"/>
                </a:solidFill>
                <a:effectLst/>
                <a:latin typeface="Times New Roman" panose="02020603050405020304" pitchFamily="18" charset="0"/>
                <a:cs typeface="Times New Roman" panose="02020603050405020304" pitchFamily="18" charset="0"/>
              </a:rPr>
              <a:t>calibration room</a:t>
            </a:r>
            <a:r>
              <a:rPr lang="en-US" altLang="zh-CN" sz="2400" dirty="0">
                <a:solidFill>
                  <a:srgbClr val="374151"/>
                </a:solidFill>
                <a:latin typeface="Times New Roman" panose="02020603050405020304" pitchFamily="18" charset="0"/>
                <a:cs typeface="Times New Roman" panose="02020603050405020304" pitchFamily="18" charset="0"/>
              </a:rPr>
              <a:t> .</a:t>
            </a:r>
            <a:endParaRPr lang="en-US" altLang="zh-CN" sz="2400" dirty="0">
              <a:solidFill>
                <a:prstClr val="black"/>
              </a:solidFill>
              <a:latin typeface="Times New Roman" panose="02020603050405020304" pitchFamily="18" charset="0"/>
              <a:cs typeface="Times New Roman" pitchFamily="18" charset="0"/>
            </a:endParaRPr>
          </a:p>
        </p:txBody>
      </p:sp>
      <p:pic>
        <p:nvPicPr>
          <p:cNvPr id="3" name="图片 2">
            <a:extLst>
              <a:ext uri="{FF2B5EF4-FFF2-40B4-BE49-F238E27FC236}">
                <a16:creationId xmlns:a16="http://schemas.microsoft.com/office/drawing/2014/main" id="{7B04425C-5802-42DB-8BAD-1FB6ABC35ECE}"/>
              </a:ext>
            </a:extLst>
          </p:cNvPr>
          <p:cNvPicPr>
            <a:picLocks noChangeAspect="1"/>
          </p:cNvPicPr>
          <p:nvPr/>
        </p:nvPicPr>
        <p:blipFill>
          <a:blip r:embed="rId3"/>
          <a:stretch>
            <a:fillRect/>
          </a:stretch>
        </p:blipFill>
        <p:spPr>
          <a:xfrm>
            <a:off x="1851666" y="4582483"/>
            <a:ext cx="2876182" cy="2161199"/>
          </a:xfrm>
          <a:prstGeom prst="rect">
            <a:avLst/>
          </a:prstGeom>
        </p:spPr>
      </p:pic>
      <p:pic>
        <p:nvPicPr>
          <p:cNvPr id="8" name="图片 7">
            <a:extLst>
              <a:ext uri="{FF2B5EF4-FFF2-40B4-BE49-F238E27FC236}">
                <a16:creationId xmlns:a16="http://schemas.microsoft.com/office/drawing/2014/main" id="{5618CF76-FE3F-46C0-AED3-28661AB2AB11}"/>
              </a:ext>
            </a:extLst>
          </p:cNvPr>
          <p:cNvPicPr>
            <a:picLocks noChangeAspect="1"/>
          </p:cNvPicPr>
          <p:nvPr/>
        </p:nvPicPr>
        <p:blipFill>
          <a:blip r:embed="rId4"/>
          <a:stretch>
            <a:fillRect/>
          </a:stretch>
        </p:blipFill>
        <p:spPr>
          <a:xfrm>
            <a:off x="5015880" y="4582482"/>
            <a:ext cx="2160240" cy="2144119"/>
          </a:xfrm>
          <a:prstGeom prst="rect">
            <a:avLst/>
          </a:prstGeom>
        </p:spPr>
      </p:pic>
      <p:pic>
        <p:nvPicPr>
          <p:cNvPr id="9" name="图片 8">
            <a:extLst>
              <a:ext uri="{FF2B5EF4-FFF2-40B4-BE49-F238E27FC236}">
                <a16:creationId xmlns:a16="http://schemas.microsoft.com/office/drawing/2014/main" id="{9FEC5A03-D997-4B94-B6A5-EAE640F43182}"/>
              </a:ext>
            </a:extLst>
          </p:cNvPr>
          <p:cNvPicPr>
            <a:picLocks noChangeAspect="1"/>
          </p:cNvPicPr>
          <p:nvPr/>
        </p:nvPicPr>
        <p:blipFill>
          <a:blip r:embed="rId5"/>
          <a:stretch>
            <a:fillRect/>
          </a:stretch>
        </p:blipFill>
        <p:spPr>
          <a:xfrm>
            <a:off x="7456684" y="4582938"/>
            <a:ext cx="2838286" cy="2132193"/>
          </a:xfrm>
          <a:prstGeom prst="rect">
            <a:avLst/>
          </a:prstGeom>
        </p:spPr>
      </p:pic>
      <p:sp>
        <p:nvSpPr>
          <p:cNvPr id="10" name="标题 1">
            <a:extLst>
              <a:ext uri="{FF2B5EF4-FFF2-40B4-BE49-F238E27FC236}">
                <a16:creationId xmlns:a16="http://schemas.microsoft.com/office/drawing/2014/main" id="{C757A60C-97F1-4D19-BBB9-CCA80CD4A05B}"/>
              </a:ext>
            </a:extLst>
          </p:cNvPr>
          <p:cNvSpPr>
            <a:spLocks noGrp="1"/>
          </p:cNvSpPr>
          <p:nvPr>
            <p:ph type="title"/>
          </p:nvPr>
        </p:nvSpPr>
        <p:spPr>
          <a:xfrm>
            <a:off x="2033060" y="292765"/>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2</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Visual instrument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3318226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F9DF7927-CE1D-429D-ACFB-A6AF16EDCB07}"/>
              </a:ext>
            </a:extLst>
          </p:cNvPr>
          <p:cNvSpPr>
            <a:spLocks noGrp="1"/>
          </p:cNvSpPr>
          <p:nvPr>
            <p:ph type="sldNum" sz="quarter" idx="12"/>
          </p:nvPr>
        </p:nvSpPr>
        <p:spPr/>
        <p:txBody>
          <a:bodyPr/>
          <a:lstStyle/>
          <a:p>
            <a:pPr>
              <a:defRPr/>
            </a:pPr>
            <a:fld id="{04BEEA27-C98A-4D6E-B88E-6F0045E4FB59}" type="slidenum">
              <a:rPr lang="zh-CN" altLang="en-US" smtClean="0"/>
              <a:pPr>
                <a:defRPr/>
              </a:pPr>
              <a:t>19</a:t>
            </a:fld>
            <a:endParaRPr lang="zh-CN" altLang="en-US"/>
          </a:p>
        </p:txBody>
      </p:sp>
      <p:cxnSp>
        <p:nvCxnSpPr>
          <p:cNvPr id="5" name="直接连接符 4">
            <a:extLst>
              <a:ext uri="{FF2B5EF4-FFF2-40B4-BE49-F238E27FC236}">
                <a16:creationId xmlns:a16="http://schemas.microsoft.com/office/drawing/2014/main" id="{29C199EF-01DE-4FBE-8F26-B56D80409D27}"/>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a16="http://schemas.microsoft.com/office/drawing/2014/main" id="{F7C85E24-8E27-4E0C-B2C0-5DC756254665}"/>
              </a:ext>
            </a:extLst>
          </p:cNvPr>
          <p:cNvSpPr/>
          <p:nvPr/>
        </p:nvSpPr>
        <p:spPr>
          <a:xfrm>
            <a:off x="911424" y="980728"/>
            <a:ext cx="9774148" cy="461665"/>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srgbClr val="374151"/>
                </a:solidFill>
                <a:latin typeface="Times New Roman" panose="02020603050405020304" pitchFamily="18" charset="0"/>
                <a:cs typeface="Times New Roman" panose="02020603050405020304" pitchFamily="18" charset="0"/>
              </a:rPr>
              <a:t>A preliminary calibration result has been obtained.</a:t>
            </a:r>
            <a:endParaRPr lang="en-US" altLang="zh-CN" sz="2400" dirty="0">
              <a:solidFill>
                <a:prstClr val="black"/>
              </a:solidFill>
              <a:latin typeface="Times New Roman" panose="02020603050405020304" pitchFamily="18" charset="0"/>
              <a:cs typeface="Times New Roman" pitchFamily="18" charset="0"/>
            </a:endParaRPr>
          </a:p>
        </p:txBody>
      </p:sp>
      <p:grpSp>
        <p:nvGrpSpPr>
          <p:cNvPr id="26" name="组合 25">
            <a:extLst>
              <a:ext uri="{FF2B5EF4-FFF2-40B4-BE49-F238E27FC236}">
                <a16:creationId xmlns:a16="http://schemas.microsoft.com/office/drawing/2014/main" id="{2A00B344-4B5B-4E20-82BB-60910D4F174A}"/>
              </a:ext>
            </a:extLst>
          </p:cNvPr>
          <p:cNvGrpSpPr/>
          <p:nvPr/>
        </p:nvGrpSpPr>
        <p:grpSpPr>
          <a:xfrm>
            <a:off x="1618689" y="1412776"/>
            <a:ext cx="9157831" cy="2807764"/>
            <a:chOff x="1618689" y="1557340"/>
            <a:chExt cx="9157831" cy="2807764"/>
          </a:xfrm>
        </p:grpSpPr>
        <p:grpSp>
          <p:nvGrpSpPr>
            <p:cNvPr id="13" name="组合 12">
              <a:extLst>
                <a:ext uri="{FF2B5EF4-FFF2-40B4-BE49-F238E27FC236}">
                  <a16:creationId xmlns:a16="http://schemas.microsoft.com/office/drawing/2014/main" id="{E563DC00-949A-4D9F-85A3-535247485775}"/>
                </a:ext>
              </a:extLst>
            </p:cNvPr>
            <p:cNvGrpSpPr/>
            <p:nvPr/>
          </p:nvGrpSpPr>
          <p:grpSpPr>
            <a:xfrm>
              <a:off x="1858947" y="2308810"/>
              <a:ext cx="4153625" cy="1941300"/>
              <a:chOff x="1631504" y="1591297"/>
              <a:chExt cx="4621169" cy="2744362"/>
            </a:xfrm>
          </p:grpSpPr>
          <p:pic>
            <p:nvPicPr>
              <p:cNvPr id="9" name="图片 8">
                <a:extLst>
                  <a:ext uri="{FF2B5EF4-FFF2-40B4-BE49-F238E27FC236}">
                    <a16:creationId xmlns:a16="http://schemas.microsoft.com/office/drawing/2014/main" id="{FC22A10D-BB1D-452C-B17A-5F091267248E}"/>
                  </a:ext>
                </a:extLst>
              </p:cNvPr>
              <p:cNvPicPr>
                <a:picLocks noChangeAspect="1"/>
              </p:cNvPicPr>
              <p:nvPr/>
            </p:nvPicPr>
            <p:blipFill>
              <a:blip r:embed="rId2"/>
              <a:stretch>
                <a:fillRect/>
              </a:stretch>
            </p:blipFill>
            <p:spPr>
              <a:xfrm>
                <a:off x="1631504" y="1628800"/>
                <a:ext cx="4621169" cy="2706859"/>
              </a:xfrm>
              <a:prstGeom prst="rect">
                <a:avLst/>
              </a:prstGeom>
            </p:spPr>
          </p:pic>
          <p:sp>
            <p:nvSpPr>
              <p:cNvPr id="10" name="文本框 9">
                <a:extLst>
                  <a:ext uri="{FF2B5EF4-FFF2-40B4-BE49-F238E27FC236}">
                    <a16:creationId xmlns:a16="http://schemas.microsoft.com/office/drawing/2014/main" id="{B540823D-C93B-4B59-9292-833F3CCC6334}"/>
                  </a:ext>
                </a:extLst>
              </p:cNvPr>
              <p:cNvSpPr txBox="1"/>
              <p:nvPr/>
            </p:nvSpPr>
            <p:spPr>
              <a:xfrm>
                <a:off x="1991543" y="1591297"/>
                <a:ext cx="921775" cy="565624"/>
              </a:xfrm>
              <a:prstGeom prst="rect">
                <a:avLst/>
              </a:prstGeom>
              <a:solidFill>
                <a:srgbClr val="00B0F0"/>
              </a:solidFill>
            </p:spPr>
            <p:txBody>
              <a:bodyPr wrap="square" rtlCol="0">
                <a:spAutoFit/>
              </a:bodyPr>
              <a:lstStyle/>
              <a:p>
                <a:r>
                  <a:rPr lang="en-US" altLang="zh-CN" sz="2000" dirty="0"/>
                  <a:t>rad</a:t>
                </a:r>
                <a:endParaRPr lang="zh-CN" altLang="en-US" sz="2000" dirty="0"/>
              </a:p>
            </p:txBody>
          </p:sp>
          <p:sp>
            <p:nvSpPr>
              <p:cNvPr id="11" name="文本框 10">
                <a:extLst>
                  <a:ext uri="{FF2B5EF4-FFF2-40B4-BE49-F238E27FC236}">
                    <a16:creationId xmlns:a16="http://schemas.microsoft.com/office/drawing/2014/main" id="{F50B14AD-5A68-4F76-8C15-23E45FDC89F5}"/>
                  </a:ext>
                </a:extLst>
              </p:cNvPr>
              <p:cNvSpPr txBox="1"/>
              <p:nvPr/>
            </p:nvSpPr>
            <p:spPr>
              <a:xfrm>
                <a:off x="2063552" y="2044394"/>
                <a:ext cx="849767" cy="565624"/>
              </a:xfrm>
              <a:prstGeom prst="rect">
                <a:avLst/>
              </a:prstGeom>
              <a:solidFill>
                <a:srgbClr val="00B0F0"/>
              </a:solidFill>
            </p:spPr>
            <p:txBody>
              <a:bodyPr wrap="square" rtlCol="0">
                <a:spAutoFit/>
              </a:bodyPr>
              <a:lstStyle/>
              <a:p>
                <a:r>
                  <a:rPr lang="en-US" altLang="zh-CN" sz="2000" dirty="0"/>
                  <a:t>rad</a:t>
                </a:r>
                <a:endParaRPr lang="zh-CN" altLang="en-US" sz="2000" dirty="0"/>
              </a:p>
            </p:txBody>
          </p:sp>
          <p:sp>
            <p:nvSpPr>
              <p:cNvPr id="12" name="文本框 11">
                <a:extLst>
                  <a:ext uri="{FF2B5EF4-FFF2-40B4-BE49-F238E27FC236}">
                    <a16:creationId xmlns:a16="http://schemas.microsoft.com/office/drawing/2014/main" id="{BFA613EC-1F57-4DF9-B183-D5B943BB8AA6}"/>
                  </a:ext>
                </a:extLst>
              </p:cNvPr>
              <p:cNvSpPr txBox="1"/>
              <p:nvPr/>
            </p:nvSpPr>
            <p:spPr>
              <a:xfrm>
                <a:off x="2063551" y="2514030"/>
                <a:ext cx="849766" cy="565624"/>
              </a:xfrm>
              <a:prstGeom prst="rect">
                <a:avLst/>
              </a:prstGeom>
              <a:solidFill>
                <a:srgbClr val="00B0F0"/>
              </a:solidFill>
            </p:spPr>
            <p:txBody>
              <a:bodyPr wrap="square" rtlCol="0">
                <a:spAutoFit/>
              </a:bodyPr>
              <a:lstStyle/>
              <a:p>
                <a:r>
                  <a:rPr lang="en-US" altLang="zh-CN" sz="2000" dirty="0"/>
                  <a:t>rad</a:t>
                </a:r>
                <a:endParaRPr lang="zh-CN" altLang="en-US" sz="2000" dirty="0"/>
              </a:p>
            </p:txBody>
          </p:sp>
        </p:grpSp>
        <p:sp>
          <p:nvSpPr>
            <p:cNvPr id="14" name="文本框 13">
              <a:extLst>
                <a:ext uri="{FF2B5EF4-FFF2-40B4-BE49-F238E27FC236}">
                  <a16:creationId xmlns:a16="http://schemas.microsoft.com/office/drawing/2014/main" id="{CD915B94-3CAE-404F-B244-8705C6F29F57}"/>
                </a:ext>
              </a:extLst>
            </p:cNvPr>
            <p:cNvSpPr txBox="1"/>
            <p:nvPr/>
          </p:nvSpPr>
          <p:spPr>
            <a:xfrm>
              <a:off x="6456040" y="2187951"/>
              <a:ext cx="4320480" cy="1200329"/>
            </a:xfrm>
            <a:prstGeom prst="rect">
              <a:avLst/>
            </a:prstGeom>
            <a:solidFill>
              <a:schemeClr val="accent6">
                <a:lumMod val="20000"/>
                <a:lumOff val="80000"/>
              </a:schemeClr>
            </a:solidFill>
          </p:spPr>
          <p:txBody>
            <a:bodyPr wrap="square" rtlCol="0">
              <a:spAutoFit/>
            </a:bodyPr>
            <a:lstStyle/>
            <a:p>
              <a:pPr marL="285750" indent="-285750">
                <a:buClr>
                  <a:srgbClr val="FF0000"/>
                </a:buClr>
                <a:buSzPct val="75000"/>
                <a:buFont typeface="Wingdings" panose="05000000000000000000" pitchFamily="2" charset="2"/>
                <a:buChar char="l"/>
              </a:pPr>
              <a:r>
                <a:rPr lang="en-US" altLang="zh-CN" dirty="0"/>
                <a:t>The offset between the horizontal axis and the vertical axis is 0.0036mm, Orthogonality error is </a:t>
              </a:r>
              <a:r>
                <a:rPr lang="en-US" altLang="zh-CN" sz="1800" dirty="0">
                  <a:latin typeface="黑体" panose="02010609060101010101" pitchFamily="49" charset="-122"/>
                  <a:ea typeface="黑体" panose="02010609060101010101" pitchFamily="49" charset="-122"/>
                </a:rPr>
                <a:t>36.4″</a:t>
              </a:r>
              <a:endParaRPr lang="en-US" altLang="zh-CN" dirty="0"/>
            </a:p>
            <a:p>
              <a:pPr marL="285750" indent="-285750">
                <a:buClr>
                  <a:srgbClr val="FF0000"/>
                </a:buClr>
                <a:buSzPct val="75000"/>
                <a:buFont typeface="Arial" panose="020B0604020202020204" pitchFamily="34" charset="0"/>
                <a:buChar char="•"/>
              </a:pPr>
              <a:endParaRPr lang="en-US" altLang="zh-CN" dirty="0"/>
            </a:p>
          </p:txBody>
        </p:sp>
        <p:sp>
          <p:nvSpPr>
            <p:cNvPr id="17" name="文本框 16">
              <a:extLst>
                <a:ext uri="{FF2B5EF4-FFF2-40B4-BE49-F238E27FC236}">
                  <a16:creationId xmlns:a16="http://schemas.microsoft.com/office/drawing/2014/main" id="{5E47AAB6-2686-451C-8900-8A973A1D8B09}"/>
                </a:ext>
              </a:extLst>
            </p:cNvPr>
            <p:cNvSpPr txBox="1"/>
            <p:nvPr/>
          </p:nvSpPr>
          <p:spPr>
            <a:xfrm>
              <a:off x="1775520" y="1637599"/>
              <a:ext cx="4320480" cy="646331"/>
            </a:xfrm>
            <a:prstGeom prst="rect">
              <a:avLst/>
            </a:prstGeom>
            <a:solidFill>
              <a:schemeClr val="accent6">
                <a:lumMod val="20000"/>
                <a:lumOff val="80000"/>
              </a:schemeClr>
            </a:solidFill>
          </p:spPr>
          <p:txBody>
            <a:bodyPr wrap="square">
              <a:spAutoFit/>
            </a:bodyPr>
            <a:lstStyle/>
            <a:p>
              <a:r>
                <a:rPr lang="en-US" altLang="zh-CN" dirty="0"/>
                <a:t>Camera pose parameters in the horizontal axis coordinate system</a:t>
              </a:r>
              <a:endParaRPr lang="zh-CN" altLang="en-US" dirty="0"/>
            </a:p>
          </p:txBody>
        </p:sp>
        <p:sp>
          <p:nvSpPr>
            <p:cNvPr id="18" name="矩形 17">
              <a:extLst>
                <a:ext uri="{FF2B5EF4-FFF2-40B4-BE49-F238E27FC236}">
                  <a16:creationId xmlns:a16="http://schemas.microsoft.com/office/drawing/2014/main" id="{03BD7BF7-6CD7-4872-84DC-5D585C38DCD6}"/>
                </a:ext>
              </a:extLst>
            </p:cNvPr>
            <p:cNvSpPr/>
            <p:nvPr/>
          </p:nvSpPr>
          <p:spPr>
            <a:xfrm>
              <a:off x="1618689" y="1557340"/>
              <a:ext cx="9157831" cy="2807764"/>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a:extLst>
              <a:ext uri="{FF2B5EF4-FFF2-40B4-BE49-F238E27FC236}">
                <a16:creationId xmlns:a16="http://schemas.microsoft.com/office/drawing/2014/main" id="{01283D4B-BB35-434B-84F0-1041AFA71AC3}"/>
              </a:ext>
            </a:extLst>
          </p:cNvPr>
          <p:cNvSpPr/>
          <p:nvPr/>
        </p:nvSpPr>
        <p:spPr>
          <a:xfrm>
            <a:off x="767408" y="4221088"/>
            <a:ext cx="9774148" cy="830997"/>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srgbClr val="374151"/>
                </a:solidFill>
                <a:latin typeface="Times New Roman" panose="02020603050405020304" pitchFamily="18" charset="0"/>
                <a:cs typeface="Times New Roman" panose="02020603050405020304" pitchFamily="18" charset="0"/>
              </a:rPr>
              <a:t>Next we will try to use a total least-squares self-calibration model to conduct a more accurate calibration.</a:t>
            </a:r>
            <a:endParaRPr lang="en-US" altLang="zh-CN" sz="2400" dirty="0">
              <a:solidFill>
                <a:prstClr val="black"/>
              </a:solidFill>
              <a:latin typeface="Times New Roman" panose="02020603050405020304" pitchFamily="18" charset="0"/>
              <a:cs typeface="Times New Roman" pitchFamily="18" charset="0"/>
            </a:endParaRPr>
          </a:p>
        </p:txBody>
      </p:sp>
      <p:pic>
        <p:nvPicPr>
          <p:cNvPr id="23" name="图片 22">
            <a:extLst>
              <a:ext uri="{FF2B5EF4-FFF2-40B4-BE49-F238E27FC236}">
                <a16:creationId xmlns:a16="http://schemas.microsoft.com/office/drawing/2014/main" id="{3B3588F9-A0E6-4CF7-B716-0083392F36DF}"/>
              </a:ext>
            </a:extLst>
          </p:cNvPr>
          <p:cNvPicPr>
            <a:picLocks noChangeAspect="1"/>
          </p:cNvPicPr>
          <p:nvPr/>
        </p:nvPicPr>
        <p:blipFill>
          <a:blip r:embed="rId3"/>
          <a:stretch>
            <a:fillRect/>
          </a:stretch>
        </p:blipFill>
        <p:spPr>
          <a:xfrm>
            <a:off x="5303912" y="5183120"/>
            <a:ext cx="4303916" cy="1445528"/>
          </a:xfrm>
          <a:prstGeom prst="rect">
            <a:avLst/>
          </a:prstGeom>
        </p:spPr>
      </p:pic>
      <p:pic>
        <p:nvPicPr>
          <p:cNvPr id="25" name="图片 24">
            <a:extLst>
              <a:ext uri="{FF2B5EF4-FFF2-40B4-BE49-F238E27FC236}">
                <a16:creationId xmlns:a16="http://schemas.microsoft.com/office/drawing/2014/main" id="{D5152149-72B9-4A2C-91B9-AD7A0B693A03}"/>
              </a:ext>
            </a:extLst>
          </p:cNvPr>
          <p:cNvPicPr>
            <a:picLocks noChangeAspect="1"/>
          </p:cNvPicPr>
          <p:nvPr/>
        </p:nvPicPr>
        <p:blipFill>
          <a:blip r:embed="rId4"/>
          <a:stretch>
            <a:fillRect/>
          </a:stretch>
        </p:blipFill>
        <p:spPr>
          <a:xfrm>
            <a:off x="2351584" y="4976561"/>
            <a:ext cx="1748160" cy="1783123"/>
          </a:xfrm>
          <a:prstGeom prst="rect">
            <a:avLst/>
          </a:prstGeom>
        </p:spPr>
      </p:pic>
      <p:sp>
        <p:nvSpPr>
          <p:cNvPr id="27" name="箭头: 右 26">
            <a:extLst>
              <a:ext uri="{FF2B5EF4-FFF2-40B4-BE49-F238E27FC236}">
                <a16:creationId xmlns:a16="http://schemas.microsoft.com/office/drawing/2014/main" id="{69AB84DA-26F0-4D68-8005-FDCA1756E31B}"/>
              </a:ext>
            </a:extLst>
          </p:cNvPr>
          <p:cNvSpPr/>
          <p:nvPr/>
        </p:nvSpPr>
        <p:spPr>
          <a:xfrm>
            <a:off x="4459784" y="5773208"/>
            <a:ext cx="484088" cy="3339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1">
            <a:extLst>
              <a:ext uri="{FF2B5EF4-FFF2-40B4-BE49-F238E27FC236}">
                <a16:creationId xmlns:a16="http://schemas.microsoft.com/office/drawing/2014/main" id="{6CB2B8AD-3574-4291-9A2A-4D638F306D31}"/>
              </a:ext>
            </a:extLst>
          </p:cNvPr>
          <p:cNvSpPr>
            <a:spLocks noGrp="1"/>
          </p:cNvSpPr>
          <p:nvPr>
            <p:ph type="title"/>
          </p:nvPr>
        </p:nvSpPr>
        <p:spPr>
          <a:xfrm>
            <a:off x="2033060" y="292765"/>
            <a:ext cx="608819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2</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Visual instrument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3959835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a:xfrm>
            <a:off x="1884000" y="0"/>
            <a:ext cx="8280000" cy="612000"/>
          </a:xfrm>
        </p:spPr>
        <p:txBody>
          <a:bodyPr/>
          <a:lstStyle/>
          <a:p>
            <a:pPr eaLnBrk="1" hangingPunct="1"/>
            <a:r>
              <a:rPr lang="en-US" altLang="zh-CN" sz="3200" b="1" dirty="0">
                <a:latin typeface="Times New Roman" panose="02020603050405020304" pitchFamily="18" charset="0"/>
                <a:cs typeface="Times New Roman" pitchFamily="18" charset="0"/>
              </a:rPr>
              <a:t>Contents</a:t>
            </a:r>
          </a:p>
        </p:txBody>
      </p:sp>
      <p:sp>
        <p:nvSpPr>
          <p:cNvPr id="1029" name="内容占位符 2"/>
          <p:cNvSpPr>
            <a:spLocks noGrp="1"/>
          </p:cNvSpPr>
          <p:nvPr>
            <p:ph idx="1"/>
          </p:nvPr>
        </p:nvSpPr>
        <p:spPr>
          <a:xfrm>
            <a:off x="2009752" y="1269928"/>
            <a:ext cx="8172496" cy="4464495"/>
          </a:xfrm>
        </p:spPr>
        <p:txBody>
          <a:bodyPr/>
          <a:lstStyle/>
          <a:p>
            <a:pPr marL="457200" lvl="1" indent="-457200" eaLnBrk="1" hangingPunct="1">
              <a:lnSpc>
                <a:spcPct val="150000"/>
              </a:lnSpc>
              <a:spcBef>
                <a:spcPts val="600"/>
              </a:spcBef>
              <a:spcAft>
                <a:spcPts val="600"/>
              </a:spcAft>
              <a:buClr>
                <a:srgbClr val="FF0000"/>
              </a:buClr>
              <a:buSzPct val="80000"/>
              <a:buFont typeface="+mj-lt"/>
              <a:buAutoNum type="arabicPeriod"/>
              <a:defRPr/>
            </a:pPr>
            <a:r>
              <a:rPr lang="en-US" altLang="zh-CN" sz="3200" b="1" dirty="0">
                <a:latin typeface="Times New Roman" panose="02020603050405020304" pitchFamily="18" charset="0"/>
                <a:cs typeface="Times New Roman" pitchFamily="18" charset="0"/>
              </a:rPr>
              <a:t>Introduction</a:t>
            </a:r>
          </a:p>
          <a:p>
            <a:pPr marL="457200" lvl="1" indent="-457200" eaLnBrk="1" hangingPunct="1">
              <a:lnSpc>
                <a:spcPct val="150000"/>
              </a:lnSpc>
              <a:spcBef>
                <a:spcPts val="600"/>
              </a:spcBef>
              <a:spcAft>
                <a:spcPts val="600"/>
              </a:spcAft>
              <a:buClr>
                <a:srgbClr val="FF0000"/>
              </a:buClr>
              <a:buSzPct val="80000"/>
              <a:buFont typeface="+mj-lt"/>
              <a:buAutoNum type="arabicPeriod"/>
              <a:defRPr/>
            </a:pPr>
            <a:r>
              <a:rPr lang="en-US" altLang="zh-CN" sz="3200" b="1" dirty="0">
                <a:latin typeface="Times New Roman" panose="02020603050405020304" pitchFamily="18" charset="0"/>
                <a:cs typeface="Times New Roman" pitchFamily="18" charset="0"/>
              </a:rPr>
              <a:t>Alignment and</a:t>
            </a:r>
            <a:r>
              <a:rPr lang="zh-CN" altLang="en-US" sz="3200" b="1" dirty="0">
                <a:latin typeface="Times New Roman" panose="02020603050405020304" pitchFamily="18" charset="0"/>
                <a:cs typeface="Times New Roman" pitchFamily="18" charset="0"/>
              </a:rPr>
              <a:t> </a:t>
            </a:r>
            <a:r>
              <a:rPr lang="en-US" altLang="zh-CN" sz="3200" b="1" dirty="0">
                <a:latin typeface="Times New Roman" panose="02020603050405020304" pitchFamily="18" charset="0"/>
                <a:cs typeface="Times New Roman" pitchFamily="18" charset="0"/>
              </a:rPr>
              <a:t>installation</a:t>
            </a:r>
            <a:r>
              <a:rPr lang="zh-CN" altLang="en-US" sz="3200" b="1" dirty="0">
                <a:latin typeface="Times New Roman" panose="02020603050405020304" pitchFamily="18" charset="0"/>
                <a:cs typeface="Times New Roman" pitchFamily="18" charset="0"/>
              </a:rPr>
              <a:t> </a:t>
            </a:r>
            <a:r>
              <a:rPr lang="en-US" altLang="zh-CN" sz="3200" b="1" dirty="0">
                <a:latin typeface="Times New Roman" panose="02020603050405020304" pitchFamily="18" charset="0"/>
                <a:cs typeface="Times New Roman" pitchFamily="18" charset="0"/>
              </a:rPr>
              <a:t>study progress</a:t>
            </a:r>
          </a:p>
          <a:p>
            <a:pPr marL="457200" lvl="1" indent="-457200" eaLnBrk="1" hangingPunct="1">
              <a:lnSpc>
                <a:spcPct val="150000"/>
              </a:lnSpc>
              <a:spcBef>
                <a:spcPts val="600"/>
              </a:spcBef>
              <a:spcAft>
                <a:spcPts val="600"/>
              </a:spcAft>
              <a:buClr>
                <a:srgbClr val="FF0000"/>
              </a:buClr>
              <a:buSzPct val="80000"/>
              <a:buFont typeface="+mj-lt"/>
              <a:buAutoNum type="arabicPeriod"/>
              <a:defRPr/>
            </a:pPr>
            <a:r>
              <a:rPr lang="en-US" altLang="zh-CN" sz="3200" b="1" dirty="0">
                <a:latin typeface="Times New Roman" panose="02020603050405020304" pitchFamily="18" charset="0"/>
                <a:cs typeface="Times New Roman" pitchFamily="18" charset="0"/>
              </a:rPr>
              <a:t>summary</a:t>
            </a:r>
            <a:endParaRPr lang="en-US" altLang="zh-CN" sz="2400" b="1" dirty="0">
              <a:latin typeface="Times New Roman" panose="02020603050405020304" pitchFamily="18" charset="0"/>
              <a:cs typeface="Times New Roman" pitchFamily="18" charset="0"/>
            </a:endParaRPr>
          </a:p>
        </p:txBody>
      </p:sp>
      <p:cxnSp>
        <p:nvCxnSpPr>
          <p:cNvPr id="5" name="直接连接符 4"/>
          <p:cNvCxnSpPr/>
          <p:nvPr/>
        </p:nvCxnSpPr>
        <p:spPr>
          <a:xfrm>
            <a:off x="152400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D0A0EC93-7C1A-419B-87E6-FD91FF5812B7}"/>
              </a:ext>
            </a:extLst>
          </p:cNvPr>
          <p:cNvSpPr>
            <a:spLocks noGrp="1"/>
          </p:cNvSpPr>
          <p:nvPr>
            <p:ph type="sldNum" sz="quarter" idx="12"/>
          </p:nvPr>
        </p:nvSpPr>
        <p:spPr/>
        <p:txBody>
          <a:bodyPr/>
          <a:lstStyle/>
          <a:p>
            <a:pPr>
              <a:defRPr/>
            </a:pPr>
            <a:fld id="{04BEEA27-C98A-4D6E-B88E-6F0045E4FB59}" type="slidenum">
              <a:rPr lang="zh-CN" altLang="en-US" smtClean="0"/>
              <a:pPr>
                <a:defRPr/>
              </a:pPr>
              <a:t>2</a:t>
            </a:fld>
            <a:endParaRPr lang="zh-CN" altLang="en-US"/>
          </a:p>
        </p:txBody>
      </p:sp>
    </p:spTree>
    <p:extLst>
      <p:ext uri="{BB962C8B-B14F-4D97-AF65-F5344CB8AC3E}">
        <p14:creationId xmlns:p14="http://schemas.microsoft.com/office/powerpoint/2010/main" val="2023847155"/>
      </p:ext>
    </p:extLst>
  </p:cSld>
  <p:clrMapOvr>
    <a:masterClrMapping/>
  </p:clrMapOvr>
  <mc:AlternateContent xmlns:mc="http://schemas.openxmlformats.org/markup-compatibility/2006" xmlns:p14="http://schemas.microsoft.com/office/powerpoint/2010/main">
    <mc:Choice Requires="p14">
      <p:transition spd="slow" p14:dur="2000" advTm="14003"/>
    </mc:Choice>
    <mc:Fallback xmlns="">
      <p:transition spd="slow" advTm="1400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20</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90" y="1003933"/>
            <a:ext cx="9887262" cy="2934137"/>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Automatic adjustment technology research</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CEPC has a large number of magnets need to be aligned. We hope to realize automatic adjustment to improve alignment efficiency.</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Alignment team collaborates with the mechanical team. Alignment team is responsible for developing a high-accuracy measurement field for measuring the component position, output the deviation between the actual and nominal position. </a:t>
            </a:r>
          </a:p>
        </p:txBody>
      </p:sp>
      <p:sp>
        <p:nvSpPr>
          <p:cNvPr id="12" name="矩形 11">
            <a:extLst>
              <a:ext uri="{FF2B5EF4-FFF2-40B4-BE49-F238E27FC236}">
                <a16:creationId xmlns:a16="http://schemas.microsoft.com/office/drawing/2014/main" id="{31F9CB43-2903-415B-857E-54FC08C68CDE}"/>
              </a:ext>
            </a:extLst>
          </p:cNvPr>
          <p:cNvSpPr/>
          <p:nvPr/>
        </p:nvSpPr>
        <p:spPr>
          <a:xfrm>
            <a:off x="1523999" y="4177714"/>
            <a:ext cx="4380983" cy="2308324"/>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The main structure is a multi-camera photogrammetric system, combined with a synchronization control system, a software, some base part and auxiliary equipment.</a:t>
            </a:r>
          </a:p>
        </p:txBody>
      </p:sp>
      <p:pic>
        <p:nvPicPr>
          <p:cNvPr id="2" name="图片 1">
            <a:extLst>
              <a:ext uri="{FF2B5EF4-FFF2-40B4-BE49-F238E27FC236}">
                <a16:creationId xmlns:a16="http://schemas.microsoft.com/office/drawing/2014/main" id="{07135446-BCA8-4540-AAE1-20A1638C4FB0}"/>
              </a:ext>
            </a:extLst>
          </p:cNvPr>
          <p:cNvPicPr>
            <a:picLocks noChangeAspect="1"/>
          </p:cNvPicPr>
          <p:nvPr/>
        </p:nvPicPr>
        <p:blipFill>
          <a:blip r:embed="rId3"/>
          <a:stretch>
            <a:fillRect/>
          </a:stretch>
        </p:blipFill>
        <p:spPr>
          <a:xfrm>
            <a:off x="6547108" y="3923192"/>
            <a:ext cx="4380984" cy="2749867"/>
          </a:xfrm>
          <a:prstGeom prst="rect">
            <a:avLst/>
          </a:prstGeom>
        </p:spPr>
      </p:pic>
      <p:sp>
        <p:nvSpPr>
          <p:cNvPr id="3" name="文本框 2">
            <a:extLst>
              <a:ext uri="{FF2B5EF4-FFF2-40B4-BE49-F238E27FC236}">
                <a16:creationId xmlns:a16="http://schemas.microsoft.com/office/drawing/2014/main" id="{0228AB18-F8D8-47D1-953A-91E45CC7C700}"/>
              </a:ext>
            </a:extLst>
          </p:cNvPr>
          <p:cNvSpPr txBox="1"/>
          <p:nvPr/>
        </p:nvSpPr>
        <p:spPr>
          <a:xfrm>
            <a:off x="10559290" y="4177714"/>
            <a:ext cx="954107" cy="369332"/>
          </a:xfrm>
          <a:prstGeom prst="rect">
            <a:avLst/>
          </a:prstGeom>
          <a:noFill/>
        </p:spPr>
        <p:txBody>
          <a:bodyPr wrap="none" rtlCol="0">
            <a:spAutoFit/>
          </a:bodyPr>
          <a:lstStyle/>
          <a:p>
            <a:r>
              <a:rPr lang="en-US" altLang="zh-CN" dirty="0"/>
              <a:t>camera</a:t>
            </a:r>
            <a:endParaRPr lang="zh-CN" altLang="en-US" dirty="0"/>
          </a:p>
        </p:txBody>
      </p:sp>
      <p:sp>
        <p:nvSpPr>
          <p:cNvPr id="8" name="文本框 7">
            <a:extLst>
              <a:ext uri="{FF2B5EF4-FFF2-40B4-BE49-F238E27FC236}">
                <a16:creationId xmlns:a16="http://schemas.microsoft.com/office/drawing/2014/main" id="{912C3D16-F829-4663-AD5C-0D00D25878E3}"/>
              </a:ext>
            </a:extLst>
          </p:cNvPr>
          <p:cNvSpPr txBox="1"/>
          <p:nvPr/>
        </p:nvSpPr>
        <p:spPr>
          <a:xfrm>
            <a:off x="6798077" y="4361224"/>
            <a:ext cx="954107" cy="369332"/>
          </a:xfrm>
          <a:prstGeom prst="rect">
            <a:avLst/>
          </a:prstGeom>
          <a:noFill/>
        </p:spPr>
        <p:txBody>
          <a:bodyPr wrap="none" rtlCol="0">
            <a:spAutoFit/>
          </a:bodyPr>
          <a:lstStyle/>
          <a:p>
            <a:r>
              <a:rPr lang="en-US" altLang="zh-CN" dirty="0"/>
              <a:t>camera</a:t>
            </a:r>
            <a:endParaRPr lang="zh-CN" altLang="en-US" dirty="0"/>
          </a:p>
        </p:txBody>
      </p:sp>
      <p:sp>
        <p:nvSpPr>
          <p:cNvPr id="9" name="标题 1">
            <a:extLst>
              <a:ext uri="{FF2B5EF4-FFF2-40B4-BE49-F238E27FC236}">
                <a16:creationId xmlns:a16="http://schemas.microsoft.com/office/drawing/2014/main" id="{38E36938-EF53-4CA5-8441-6875FAD05F9B}"/>
              </a:ext>
            </a:extLst>
          </p:cNvPr>
          <p:cNvSpPr>
            <a:spLocks noGrp="1"/>
          </p:cNvSpPr>
          <p:nvPr>
            <p:ph type="title"/>
          </p:nvPr>
        </p:nvSpPr>
        <p:spPr>
          <a:xfrm>
            <a:off x="2033060" y="292765"/>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3</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High-accuracy measurement field</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11" name="文本框 10">
            <a:extLst>
              <a:ext uri="{FF2B5EF4-FFF2-40B4-BE49-F238E27FC236}">
                <a16:creationId xmlns:a16="http://schemas.microsoft.com/office/drawing/2014/main" id="{F2802E06-2418-4CD5-8118-3C247017985C}"/>
              </a:ext>
            </a:extLst>
          </p:cNvPr>
          <p:cNvSpPr txBox="1"/>
          <p:nvPr/>
        </p:nvSpPr>
        <p:spPr>
          <a:xfrm>
            <a:off x="7136686" y="3750808"/>
            <a:ext cx="3744416" cy="338554"/>
          </a:xfrm>
          <a:prstGeom prst="rect">
            <a:avLst/>
          </a:prstGeom>
          <a:solidFill>
            <a:schemeClr val="accent6">
              <a:lumMod val="20000"/>
              <a:lumOff val="80000"/>
            </a:schemeClr>
          </a:solidFill>
        </p:spPr>
        <p:txBody>
          <a:bodyPr wrap="square">
            <a:spAutoFit/>
          </a:bodyPr>
          <a:lstStyle/>
          <a:p>
            <a:r>
              <a:rPr lang="en-US" altLang="zh-CN" sz="1600" dirty="0"/>
              <a:t>High-accuracy measurement field</a:t>
            </a:r>
            <a:endParaRPr lang="zh-CN" altLang="en-US" sz="1600" dirty="0"/>
          </a:p>
        </p:txBody>
      </p:sp>
      <p:sp>
        <p:nvSpPr>
          <p:cNvPr id="13" name="矩形 12">
            <a:extLst>
              <a:ext uri="{FF2B5EF4-FFF2-40B4-BE49-F238E27FC236}">
                <a16:creationId xmlns:a16="http://schemas.microsoft.com/office/drawing/2014/main" id="{6A026582-1328-41BC-A6B6-109E7F09F415}"/>
              </a:ext>
            </a:extLst>
          </p:cNvPr>
          <p:cNvSpPr/>
          <p:nvPr/>
        </p:nvSpPr>
        <p:spPr>
          <a:xfrm>
            <a:off x="6577216" y="3727928"/>
            <a:ext cx="4993002" cy="2993548"/>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0492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21</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90" y="1003933"/>
            <a:ext cx="9490710" cy="1456809"/>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Development progress</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A camera was developed and the testing and calibration are ongoing.</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400" dirty="0">
              <a:solidFill>
                <a:prstClr val="black"/>
              </a:solidFill>
              <a:latin typeface="Times New Roman" pitchFamily="18" charset="0"/>
              <a:cs typeface="Times New Roman" pitchFamily="18" charset="0"/>
            </a:endParaRPr>
          </a:p>
        </p:txBody>
      </p:sp>
      <p:graphicFrame>
        <p:nvGraphicFramePr>
          <p:cNvPr id="9" name="表格 8">
            <a:extLst>
              <a:ext uri="{FF2B5EF4-FFF2-40B4-BE49-F238E27FC236}">
                <a16:creationId xmlns:a16="http://schemas.microsoft.com/office/drawing/2014/main" id="{DCBC4D46-23A4-43CC-8D52-F5B5AA1D9EBF}"/>
              </a:ext>
            </a:extLst>
          </p:cNvPr>
          <p:cNvGraphicFramePr>
            <a:graphicFrameLocks noGrp="1"/>
          </p:cNvGraphicFramePr>
          <p:nvPr>
            <p:extLst>
              <p:ext uri="{D42A27DB-BD31-4B8C-83A1-F6EECF244321}">
                <p14:modId xmlns:p14="http://schemas.microsoft.com/office/powerpoint/2010/main" val="2988764209"/>
              </p:ext>
            </p:extLst>
          </p:nvPr>
        </p:nvGraphicFramePr>
        <p:xfrm>
          <a:off x="5807968" y="1976551"/>
          <a:ext cx="4752527" cy="2438400"/>
        </p:xfrm>
        <a:graphic>
          <a:graphicData uri="http://schemas.openxmlformats.org/drawingml/2006/table">
            <a:tbl>
              <a:tblPr firstRow="1" firstCol="1" bandRow="1"/>
              <a:tblGrid>
                <a:gridCol w="1584175">
                  <a:extLst>
                    <a:ext uri="{9D8B030D-6E8A-4147-A177-3AD203B41FA5}">
                      <a16:colId xmlns:a16="http://schemas.microsoft.com/office/drawing/2014/main" val="998437582"/>
                    </a:ext>
                  </a:extLst>
                </a:gridCol>
                <a:gridCol w="3168352">
                  <a:extLst>
                    <a:ext uri="{9D8B030D-6E8A-4147-A177-3AD203B41FA5}">
                      <a16:colId xmlns:a16="http://schemas.microsoft.com/office/drawing/2014/main" val="3536645075"/>
                    </a:ext>
                  </a:extLst>
                </a:gridCol>
              </a:tblGrid>
              <a:tr h="0">
                <a:tc>
                  <a:txBody>
                    <a:bodyPr/>
                    <a:lstStyle/>
                    <a:p>
                      <a:pPr algn="just"/>
                      <a:r>
                        <a:rPr lang="en-US" altLang="zh-CN" sz="1600" kern="100" dirty="0">
                          <a:effectLst/>
                          <a:latin typeface="Times New Roman" panose="02020603050405020304" pitchFamily="18" charset="0"/>
                          <a:ea typeface="宋体" panose="02010600030101010101" pitchFamily="2" charset="-122"/>
                        </a:rPr>
                        <a:t>Item</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altLang="zh-CN" sz="1600" kern="100" dirty="0">
                          <a:effectLst/>
                          <a:latin typeface="Times New Roman" panose="02020603050405020304" pitchFamily="18" charset="0"/>
                          <a:ea typeface="宋体" panose="02010600030101010101" pitchFamily="2" charset="-122"/>
                        </a:rPr>
                        <a:t>Parameter</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9379905"/>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Sensor</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CMOS</a:t>
                      </a:r>
                      <a:r>
                        <a:rPr lang="zh-CN" sz="1600" kern="100" dirty="0">
                          <a:effectLst/>
                          <a:latin typeface="Times New Roman" panose="02020603050405020304" pitchFamily="18" charset="0"/>
                          <a:ea typeface="宋体" panose="02010600030101010101" pitchFamily="2" charset="-122"/>
                        </a:rPr>
                        <a:t>，</a:t>
                      </a:r>
                      <a:r>
                        <a:rPr lang="en-US" sz="1600" kern="100" dirty="0">
                          <a:effectLst/>
                          <a:latin typeface="Times New Roman" panose="02020603050405020304" pitchFamily="18" charset="0"/>
                          <a:ea typeface="宋体" panose="02010600030101010101" pitchFamily="2" charset="-122"/>
                        </a:rPr>
                        <a:t>NOIP1SE025KA-GDI25</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96987784"/>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Resolution</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5120×5120</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2862369"/>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Pixel size</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4.5μm×4.5μm</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12044273"/>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Sensor size</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23.04mm×23.04mm</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9580768"/>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Exposure</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altLang="zh-CN" sz="1600" kern="100" dirty="0">
                          <a:effectLst/>
                          <a:latin typeface="Times New Roman" panose="02020603050405020304" pitchFamily="18" charset="0"/>
                          <a:ea typeface="宋体" panose="02010600030101010101" pitchFamily="2" charset="-122"/>
                        </a:rPr>
                        <a:t>Exposure time</a:t>
                      </a:r>
                      <a:r>
                        <a:rPr lang="en-US" sz="1600" kern="100" dirty="0">
                          <a:effectLst/>
                          <a:latin typeface="Times New Roman" panose="02020603050405020304" pitchFamily="18" charset="0"/>
                          <a:ea typeface="宋体" panose="02010600030101010101" pitchFamily="2" charset="-122"/>
                        </a:rPr>
                        <a:t>1μs </a:t>
                      </a:r>
                      <a:r>
                        <a:rPr lang="zh-CN" sz="1600" kern="100" dirty="0">
                          <a:effectLst/>
                          <a:latin typeface="Times New Roman" panose="02020603050405020304" pitchFamily="18" charset="0"/>
                          <a:ea typeface="宋体" panose="02010600030101010101" pitchFamily="2" charset="-122"/>
                        </a:rPr>
                        <a:t>～</a:t>
                      </a:r>
                      <a:r>
                        <a:rPr lang="en-US" sz="1600" kern="100" dirty="0">
                          <a:effectLst/>
                          <a:latin typeface="Times New Roman" panose="02020603050405020304" pitchFamily="18" charset="0"/>
                          <a:ea typeface="宋体" panose="02010600030101010101" pitchFamily="2" charset="-122"/>
                        </a:rPr>
                        <a:t>1s/</a:t>
                      </a:r>
                      <a:r>
                        <a:rPr lang="en-US" altLang="zh-CN" sz="1600" kern="100" dirty="0">
                          <a:effectLst/>
                          <a:latin typeface="Times New Roman" panose="02020603050405020304" pitchFamily="18" charset="0"/>
                          <a:ea typeface="宋体" panose="02010600030101010101" pitchFamily="2" charset="-122"/>
                        </a:rPr>
                        <a:t>frame rate</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0227929"/>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Focus</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21mm</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33506505"/>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Angle of view</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47.6°×47.6°</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05886689"/>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Measuring range</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r>
                        <a:rPr lang="en-US" sz="1600" kern="100" dirty="0">
                          <a:effectLst/>
                          <a:latin typeface="Times New Roman" panose="02020603050405020304" pitchFamily="18" charset="0"/>
                          <a:ea typeface="宋体" panose="02010600030101010101" pitchFamily="2" charset="-122"/>
                        </a:rPr>
                        <a:t>1~35m</a:t>
                      </a:r>
                      <a:r>
                        <a:rPr lang="zh-CN" sz="1600" kern="100" dirty="0">
                          <a:effectLst/>
                          <a:latin typeface="Times New Roman" panose="02020603050405020304" pitchFamily="18" charset="0"/>
                          <a:ea typeface="宋体" panose="02010600030101010101" pitchFamily="2" charset="-122"/>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31500996"/>
                  </a:ext>
                </a:extLst>
              </a:tr>
              <a:tr h="0">
                <a:tc>
                  <a:txBody>
                    <a:bodyPr/>
                    <a:lstStyle/>
                    <a:p>
                      <a:pPr algn="just"/>
                      <a:r>
                        <a:rPr lang="en-US" altLang="zh-CN" sz="1600" kern="100" dirty="0">
                          <a:effectLst/>
                          <a:latin typeface="Times New Roman" panose="02020603050405020304" pitchFamily="18" charset="0"/>
                          <a:ea typeface="宋体" panose="02010600030101010101" pitchFamily="2" charset="-122"/>
                        </a:rPr>
                        <a:t>Precision</a:t>
                      </a:r>
                      <a:endParaRPr 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kern="100" dirty="0">
                          <a:effectLst/>
                          <a:latin typeface="Times New Roman" panose="02020603050405020304" pitchFamily="18" charset="0"/>
                          <a:ea typeface="宋体" panose="02010600030101010101" pitchFamily="2" charset="-122"/>
                        </a:rPr>
                        <a:t>3μm+3μm/m </a:t>
                      </a:r>
                      <a:r>
                        <a:rPr lang="zh-CN" sz="1600" kern="100" dirty="0">
                          <a:effectLst/>
                          <a:latin typeface="Times New Roman" panose="02020603050405020304" pitchFamily="18" charset="0"/>
                          <a:ea typeface="宋体" panose="02010600030101010101" pitchFamily="2" charset="-122"/>
                        </a:rPr>
                        <a:t>；</a:t>
                      </a:r>
                      <a:endParaRPr lang="zh-CN" altLang="zh-CN" sz="16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6924969"/>
                  </a:ext>
                </a:extLst>
              </a:tr>
            </a:tbl>
          </a:graphicData>
        </a:graphic>
      </p:graphicFrame>
      <p:pic>
        <p:nvPicPr>
          <p:cNvPr id="3" name="图片 2">
            <a:extLst>
              <a:ext uri="{FF2B5EF4-FFF2-40B4-BE49-F238E27FC236}">
                <a16:creationId xmlns:a16="http://schemas.microsoft.com/office/drawing/2014/main" id="{4B193EEC-D498-4C35-BF01-61A87D09CB12}"/>
              </a:ext>
            </a:extLst>
          </p:cNvPr>
          <p:cNvPicPr>
            <a:picLocks noChangeAspect="1"/>
          </p:cNvPicPr>
          <p:nvPr/>
        </p:nvPicPr>
        <p:blipFill>
          <a:blip r:embed="rId3"/>
          <a:stretch>
            <a:fillRect/>
          </a:stretch>
        </p:blipFill>
        <p:spPr>
          <a:xfrm>
            <a:off x="2063552" y="2040802"/>
            <a:ext cx="2232248" cy="2191784"/>
          </a:xfrm>
          <a:prstGeom prst="rect">
            <a:avLst/>
          </a:prstGeom>
        </p:spPr>
      </p:pic>
      <p:sp>
        <p:nvSpPr>
          <p:cNvPr id="11" name="矩形 10">
            <a:extLst>
              <a:ext uri="{FF2B5EF4-FFF2-40B4-BE49-F238E27FC236}">
                <a16:creationId xmlns:a16="http://schemas.microsoft.com/office/drawing/2014/main" id="{64653A58-0E69-47F7-9875-48966343D414}"/>
              </a:ext>
            </a:extLst>
          </p:cNvPr>
          <p:cNvSpPr/>
          <p:nvPr/>
        </p:nvSpPr>
        <p:spPr>
          <a:xfrm>
            <a:off x="1177290" y="4492583"/>
            <a:ext cx="4918710" cy="2067233"/>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A multichannel synchronization controller was developed. Some auxiliary equipment were purchased</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400" dirty="0">
              <a:solidFill>
                <a:prstClr val="black"/>
              </a:solidFill>
              <a:latin typeface="Times New Roman" pitchFamily="18" charset="0"/>
              <a:cs typeface="Times New Roman" pitchFamily="18" charset="0"/>
            </a:endParaRPr>
          </a:p>
        </p:txBody>
      </p:sp>
      <p:pic>
        <p:nvPicPr>
          <p:cNvPr id="13" name="图片 12">
            <a:extLst>
              <a:ext uri="{FF2B5EF4-FFF2-40B4-BE49-F238E27FC236}">
                <a16:creationId xmlns:a16="http://schemas.microsoft.com/office/drawing/2014/main" id="{B20C4C87-7E5E-4103-BD0D-C4BFEC29CF48}"/>
              </a:ext>
            </a:extLst>
          </p:cNvPr>
          <p:cNvPicPr>
            <a:picLocks noChangeAspect="1"/>
          </p:cNvPicPr>
          <p:nvPr/>
        </p:nvPicPr>
        <p:blipFill>
          <a:blip r:embed="rId4"/>
          <a:stretch>
            <a:fillRect/>
          </a:stretch>
        </p:blipFill>
        <p:spPr>
          <a:xfrm>
            <a:off x="6116922" y="4631076"/>
            <a:ext cx="2355342" cy="1943479"/>
          </a:xfrm>
          <a:prstGeom prst="rect">
            <a:avLst/>
          </a:prstGeom>
        </p:spPr>
      </p:pic>
      <p:pic>
        <p:nvPicPr>
          <p:cNvPr id="7" name="图片 6">
            <a:extLst>
              <a:ext uri="{FF2B5EF4-FFF2-40B4-BE49-F238E27FC236}">
                <a16:creationId xmlns:a16="http://schemas.microsoft.com/office/drawing/2014/main" id="{CA5B371E-3BAC-46AF-8B77-75F8EDE3EB5B}"/>
              </a:ext>
            </a:extLst>
          </p:cNvPr>
          <p:cNvPicPr>
            <a:picLocks noChangeAspect="1"/>
          </p:cNvPicPr>
          <p:nvPr/>
        </p:nvPicPr>
        <p:blipFill>
          <a:blip r:embed="rId5"/>
          <a:stretch>
            <a:fillRect/>
          </a:stretch>
        </p:blipFill>
        <p:spPr>
          <a:xfrm>
            <a:off x="8737600" y="4621572"/>
            <a:ext cx="2355342" cy="1909380"/>
          </a:xfrm>
          <a:prstGeom prst="rect">
            <a:avLst/>
          </a:prstGeom>
        </p:spPr>
      </p:pic>
      <p:sp>
        <p:nvSpPr>
          <p:cNvPr id="10" name="标题 1">
            <a:extLst>
              <a:ext uri="{FF2B5EF4-FFF2-40B4-BE49-F238E27FC236}">
                <a16:creationId xmlns:a16="http://schemas.microsoft.com/office/drawing/2014/main" id="{2CD30E3E-6ED6-4D64-A463-FB915CF4A109}"/>
              </a:ext>
            </a:extLst>
          </p:cNvPr>
          <p:cNvSpPr>
            <a:spLocks noGrp="1"/>
          </p:cNvSpPr>
          <p:nvPr>
            <p:ph type="title"/>
          </p:nvPr>
        </p:nvSpPr>
        <p:spPr>
          <a:xfrm>
            <a:off x="2033060" y="292765"/>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3</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High-accuracy measurement field</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1685460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22</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90" y="1003933"/>
            <a:ext cx="9490710" cy="959237"/>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Procured a batch of benchmark scales and photogrammetric targets.</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400" dirty="0">
              <a:solidFill>
                <a:prstClr val="black"/>
              </a:solidFill>
              <a:latin typeface="Times New Roman" pitchFamily="18" charset="0"/>
              <a:cs typeface="Times New Roman" pitchFamily="18" charset="0"/>
            </a:endParaRPr>
          </a:p>
        </p:txBody>
      </p:sp>
      <p:sp>
        <p:nvSpPr>
          <p:cNvPr id="11" name="矩形 10">
            <a:extLst>
              <a:ext uri="{FF2B5EF4-FFF2-40B4-BE49-F238E27FC236}">
                <a16:creationId xmlns:a16="http://schemas.microsoft.com/office/drawing/2014/main" id="{64653A58-0E69-47F7-9875-48966343D414}"/>
              </a:ext>
            </a:extLst>
          </p:cNvPr>
          <p:cNvSpPr/>
          <p:nvPr/>
        </p:nvSpPr>
        <p:spPr>
          <a:xfrm>
            <a:off x="1177290" y="3284984"/>
            <a:ext cx="10103286" cy="2564805"/>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A software which integrated photogrammetric function, communication function, data processing, display and output functions is under development, 70% programming work is completed.</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400" dirty="0">
                <a:solidFill>
                  <a:prstClr val="black"/>
                </a:solidFill>
                <a:latin typeface="Times New Roman" pitchFamily="18" charset="0"/>
                <a:cs typeface="Times New Roman" pitchFamily="18" charset="0"/>
              </a:rPr>
              <a:t>We plan to start the high-accuracy measurement field integration and testing work in March 2025.</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400" dirty="0">
              <a:solidFill>
                <a:prstClr val="black"/>
              </a:solidFill>
              <a:latin typeface="Times New Roman" pitchFamily="18" charset="0"/>
              <a:cs typeface="Times New Roman" pitchFamily="18" charset="0"/>
            </a:endParaRPr>
          </a:p>
        </p:txBody>
      </p:sp>
      <p:pic>
        <p:nvPicPr>
          <p:cNvPr id="10" name="图片 9">
            <a:extLst>
              <a:ext uri="{FF2B5EF4-FFF2-40B4-BE49-F238E27FC236}">
                <a16:creationId xmlns:a16="http://schemas.microsoft.com/office/drawing/2014/main" id="{734DDAC4-A757-447A-A46E-31AAD9DA7944}"/>
              </a:ext>
            </a:extLst>
          </p:cNvPr>
          <p:cNvPicPr>
            <a:picLocks noChangeAspect="1"/>
          </p:cNvPicPr>
          <p:nvPr/>
        </p:nvPicPr>
        <p:blipFill>
          <a:blip r:embed="rId3"/>
          <a:stretch>
            <a:fillRect/>
          </a:stretch>
        </p:blipFill>
        <p:spPr>
          <a:xfrm>
            <a:off x="7896200" y="1506705"/>
            <a:ext cx="2196728" cy="1783333"/>
          </a:xfrm>
          <a:prstGeom prst="rect">
            <a:avLst/>
          </a:prstGeom>
        </p:spPr>
      </p:pic>
      <p:pic>
        <p:nvPicPr>
          <p:cNvPr id="14" name="图片 13">
            <a:extLst>
              <a:ext uri="{FF2B5EF4-FFF2-40B4-BE49-F238E27FC236}">
                <a16:creationId xmlns:a16="http://schemas.microsoft.com/office/drawing/2014/main" id="{DE41A970-780A-4B55-AD5A-AF3D4FFDA630}"/>
              </a:ext>
            </a:extLst>
          </p:cNvPr>
          <p:cNvPicPr>
            <a:picLocks noChangeAspect="1"/>
          </p:cNvPicPr>
          <p:nvPr/>
        </p:nvPicPr>
        <p:blipFill>
          <a:blip r:embed="rId4"/>
          <a:stretch>
            <a:fillRect/>
          </a:stretch>
        </p:blipFill>
        <p:spPr>
          <a:xfrm>
            <a:off x="2279576" y="1718395"/>
            <a:ext cx="5032110" cy="1460756"/>
          </a:xfrm>
          <a:prstGeom prst="rect">
            <a:avLst/>
          </a:prstGeom>
        </p:spPr>
      </p:pic>
      <p:sp>
        <p:nvSpPr>
          <p:cNvPr id="8" name="标题 1">
            <a:extLst>
              <a:ext uri="{FF2B5EF4-FFF2-40B4-BE49-F238E27FC236}">
                <a16:creationId xmlns:a16="http://schemas.microsoft.com/office/drawing/2014/main" id="{FC1848C9-B9E0-429F-97C4-EBF716D2A38F}"/>
              </a:ext>
            </a:extLst>
          </p:cNvPr>
          <p:cNvSpPr>
            <a:spLocks noGrp="1"/>
          </p:cNvSpPr>
          <p:nvPr>
            <p:ph type="title"/>
          </p:nvPr>
        </p:nvSpPr>
        <p:spPr>
          <a:xfrm>
            <a:off x="2033060" y="292765"/>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3</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High-accuracy measurement field</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662730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23</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90" y="1003933"/>
            <a:ext cx="9887262" cy="461665"/>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MDI alignment research</a:t>
            </a:r>
          </a:p>
        </p:txBody>
      </p:sp>
      <p:pic>
        <p:nvPicPr>
          <p:cNvPr id="12" name="图片 11">
            <a:extLst>
              <a:ext uri="{FF2B5EF4-FFF2-40B4-BE49-F238E27FC236}">
                <a16:creationId xmlns:a16="http://schemas.microsoft.com/office/drawing/2014/main" id="{56E882ED-84EC-4A76-B456-2B3905ADC3CE}"/>
              </a:ext>
            </a:extLst>
          </p:cNvPr>
          <p:cNvPicPr>
            <a:picLocks noChangeAspect="1"/>
          </p:cNvPicPr>
          <p:nvPr/>
        </p:nvPicPr>
        <p:blipFill>
          <a:blip r:embed="rId3"/>
          <a:stretch>
            <a:fillRect/>
          </a:stretch>
        </p:blipFill>
        <p:spPr>
          <a:xfrm>
            <a:off x="2272698" y="1616300"/>
            <a:ext cx="2736304" cy="2596136"/>
          </a:xfrm>
          <a:prstGeom prst="rect">
            <a:avLst/>
          </a:prstGeom>
        </p:spPr>
      </p:pic>
      <p:pic>
        <p:nvPicPr>
          <p:cNvPr id="19" name="图片 18">
            <a:extLst>
              <a:ext uri="{FF2B5EF4-FFF2-40B4-BE49-F238E27FC236}">
                <a16:creationId xmlns:a16="http://schemas.microsoft.com/office/drawing/2014/main" id="{FFCE40FF-F062-488E-BE47-5783A20034F0}"/>
              </a:ext>
            </a:extLst>
          </p:cNvPr>
          <p:cNvPicPr>
            <a:picLocks noChangeAspect="1"/>
          </p:cNvPicPr>
          <p:nvPr/>
        </p:nvPicPr>
        <p:blipFill>
          <a:blip r:embed="rId4"/>
          <a:stretch>
            <a:fillRect/>
          </a:stretch>
        </p:blipFill>
        <p:spPr>
          <a:xfrm>
            <a:off x="911424" y="4653423"/>
            <a:ext cx="4650665" cy="1488759"/>
          </a:xfrm>
          <a:prstGeom prst="rect">
            <a:avLst/>
          </a:prstGeom>
        </p:spPr>
      </p:pic>
      <p:cxnSp>
        <p:nvCxnSpPr>
          <p:cNvPr id="20" name="直接箭头连接符 19">
            <a:extLst>
              <a:ext uri="{FF2B5EF4-FFF2-40B4-BE49-F238E27FC236}">
                <a16:creationId xmlns:a16="http://schemas.microsoft.com/office/drawing/2014/main" id="{4D444131-4107-4571-804A-5F29AF8B8F57}"/>
              </a:ext>
            </a:extLst>
          </p:cNvPr>
          <p:cNvCxnSpPr>
            <a:cxnSpLocks/>
          </p:cNvCxnSpPr>
          <p:nvPr/>
        </p:nvCxnSpPr>
        <p:spPr>
          <a:xfrm flipH="1">
            <a:off x="2495600" y="2914368"/>
            <a:ext cx="1008112" cy="2026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内容占位符 2">
            <a:extLst>
              <a:ext uri="{FF2B5EF4-FFF2-40B4-BE49-F238E27FC236}">
                <a16:creationId xmlns:a16="http://schemas.microsoft.com/office/drawing/2014/main" id="{2B38A68E-CAC4-4CE6-B496-902ED6E0B233}"/>
              </a:ext>
            </a:extLst>
          </p:cNvPr>
          <p:cNvSpPr txBox="1">
            <a:spLocks/>
          </p:cNvSpPr>
          <p:nvPr/>
        </p:nvSpPr>
        <p:spPr bwMode="auto">
          <a:xfrm>
            <a:off x="5677744" y="1264481"/>
            <a:ext cx="5904656" cy="23042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lnSpc>
                <a:spcPct val="150000"/>
              </a:lnSpc>
              <a:spcBef>
                <a:spcPct val="20000"/>
              </a:spcBef>
              <a:buClr>
                <a:srgbClr val="FF0000"/>
              </a:buClr>
              <a:buSzPct val="75000"/>
              <a:buFont typeface="Wingdings" panose="05000000000000000000" pitchFamily="2" charset="2"/>
              <a:buChar char="l"/>
              <a:defRPr/>
            </a:pPr>
            <a:r>
              <a:rPr lang="en-US" altLang="zh-CN" sz="2200" dirty="0">
                <a:latin typeface="Times New Roman" pitchFamily="18" charset="0"/>
                <a:cs typeface="Times New Roman" pitchFamily="18" charset="0"/>
              </a:rPr>
              <a:t>Alignment scheme</a:t>
            </a:r>
          </a:p>
          <a:p>
            <a:pPr marL="914400" lvl="1" indent="-457200" eaLnBrk="0" hangingPunct="0">
              <a:lnSpc>
                <a:spcPct val="150000"/>
              </a:lnSpc>
              <a:spcBef>
                <a:spcPct val="20000"/>
              </a:spcBef>
              <a:buClr>
                <a:srgbClr val="FF0000"/>
              </a:buClr>
              <a:buSzPct val="75000"/>
              <a:buFont typeface="+mj-lt"/>
              <a:buAutoNum type="alphaLcParenR"/>
              <a:defRPr/>
            </a:pPr>
            <a:r>
              <a:rPr lang="en-US" altLang="zh-CN" sz="2200" dirty="0">
                <a:latin typeface="Times New Roman" pitchFamily="18" charset="0"/>
                <a:cs typeface="Times New Roman" pitchFamily="18" charset="0"/>
              </a:rPr>
              <a:t>LHe-tank module </a:t>
            </a:r>
            <a:r>
              <a:rPr lang="en-US" altLang="zh-CN" sz="2200" dirty="0" err="1">
                <a:latin typeface="Times New Roman" pitchFamily="18" charset="0"/>
                <a:cs typeface="Times New Roman" pitchFamily="18" charset="0"/>
              </a:rPr>
              <a:t>fiducialization</a:t>
            </a:r>
            <a:endParaRPr lang="en-US" altLang="zh-CN" sz="2200" dirty="0">
              <a:latin typeface="Times New Roman" pitchFamily="18" charset="0"/>
              <a:cs typeface="Times New Roman" pitchFamily="18" charset="0"/>
            </a:endParaRPr>
          </a:p>
          <a:p>
            <a:pPr marL="914400" lvl="1" indent="-457200" eaLnBrk="0" hangingPunct="0">
              <a:lnSpc>
                <a:spcPct val="150000"/>
              </a:lnSpc>
              <a:spcBef>
                <a:spcPct val="20000"/>
              </a:spcBef>
              <a:buClr>
                <a:srgbClr val="FF0000"/>
              </a:buClr>
              <a:buSzPct val="75000"/>
              <a:buFont typeface="+mj-lt"/>
              <a:buAutoNum type="alphaLcParenR"/>
              <a:defRPr/>
            </a:pPr>
            <a:r>
              <a:rPr lang="en-US" altLang="zh-CN" sz="2200" dirty="0">
                <a:latin typeface="Times New Roman" pitchFamily="18" charset="0"/>
                <a:cs typeface="Times New Roman" pitchFamily="18" charset="0"/>
              </a:rPr>
              <a:t>Cryostat pre-alignment</a:t>
            </a:r>
          </a:p>
          <a:p>
            <a:pPr marL="914400" lvl="1" indent="-457200" eaLnBrk="0" hangingPunct="0">
              <a:lnSpc>
                <a:spcPct val="150000"/>
              </a:lnSpc>
              <a:spcBef>
                <a:spcPct val="20000"/>
              </a:spcBef>
              <a:buClr>
                <a:srgbClr val="FF0000"/>
              </a:buClr>
              <a:buSzPct val="75000"/>
              <a:buFont typeface="+mj-lt"/>
              <a:buAutoNum type="alphaLcParenR"/>
              <a:defRPr/>
            </a:pPr>
            <a:r>
              <a:rPr lang="en-US" altLang="zh-CN" sz="2200" dirty="0">
                <a:latin typeface="Times New Roman" pitchFamily="18" charset="0"/>
                <a:cs typeface="Times New Roman" pitchFamily="18" charset="0"/>
              </a:rPr>
              <a:t>Cryostat installation alignment</a:t>
            </a:r>
          </a:p>
        </p:txBody>
      </p:sp>
      <p:pic>
        <p:nvPicPr>
          <p:cNvPr id="2" name="图片 1">
            <a:extLst>
              <a:ext uri="{FF2B5EF4-FFF2-40B4-BE49-F238E27FC236}">
                <a16:creationId xmlns:a16="http://schemas.microsoft.com/office/drawing/2014/main" id="{2B832FF2-F12A-410B-A499-2B59B9DC15E6}"/>
              </a:ext>
            </a:extLst>
          </p:cNvPr>
          <p:cNvPicPr>
            <a:picLocks noChangeAspect="1"/>
          </p:cNvPicPr>
          <p:nvPr/>
        </p:nvPicPr>
        <p:blipFill>
          <a:blip r:embed="rId5"/>
          <a:stretch>
            <a:fillRect/>
          </a:stretch>
        </p:blipFill>
        <p:spPr>
          <a:xfrm>
            <a:off x="5899666" y="4437112"/>
            <a:ext cx="5675868" cy="1213209"/>
          </a:xfrm>
          <a:prstGeom prst="rect">
            <a:avLst/>
          </a:prstGeom>
        </p:spPr>
      </p:pic>
      <p:sp>
        <p:nvSpPr>
          <p:cNvPr id="10" name="标题 1">
            <a:extLst>
              <a:ext uri="{FF2B5EF4-FFF2-40B4-BE49-F238E27FC236}">
                <a16:creationId xmlns:a16="http://schemas.microsoft.com/office/drawing/2014/main" id="{FF09BF60-E69D-437D-BE76-17A8AACE3B1A}"/>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2922617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24</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89" y="1003933"/>
            <a:ext cx="10105881" cy="1395254"/>
          </a:xfrm>
          <a:prstGeom prst="rect">
            <a:avLst/>
          </a:prstGeom>
        </p:spPr>
        <p:txBody>
          <a:bodyPr wrap="square">
            <a:spAutoFit/>
          </a:bodyPr>
          <a:lstStyle/>
          <a:p>
            <a:pPr lvl="1" indent="-457200">
              <a:spcBef>
                <a:spcPts val="500"/>
              </a:spcBef>
              <a:spcAft>
                <a:spcPts val="500"/>
              </a:spcAft>
              <a:buClr>
                <a:srgbClr val="FF0000"/>
              </a:buClr>
              <a:buSzPct val="80000"/>
              <a:buFont typeface="+mj-lt"/>
              <a:buAutoNum type="alphaLcParenR"/>
              <a:defRPr/>
            </a:pPr>
            <a:r>
              <a:rPr lang="en-US" altLang="zh-CN" sz="2400" dirty="0">
                <a:solidFill>
                  <a:prstClr val="black"/>
                </a:solidFill>
                <a:latin typeface="Times New Roman" pitchFamily="18" charset="0"/>
                <a:cs typeface="Times New Roman" pitchFamily="18" charset="0"/>
              </a:rPr>
              <a:t>LHe-tank module  </a:t>
            </a:r>
            <a:r>
              <a:rPr lang="en-US" altLang="zh-CN" sz="2400" dirty="0" err="1">
                <a:solidFill>
                  <a:prstClr val="black"/>
                </a:solidFill>
                <a:latin typeface="Times New Roman" pitchFamily="18" charset="0"/>
                <a:cs typeface="Times New Roman" pitchFamily="18" charset="0"/>
              </a:rPr>
              <a:t>fiducialization</a:t>
            </a:r>
            <a:endParaRPr lang="en-US" altLang="zh-CN" sz="2400" dirty="0">
              <a:solidFill>
                <a:prstClr val="black"/>
              </a:solidFill>
              <a:latin typeface="Times New Roman" pitchFamily="18" charset="0"/>
              <a:cs typeface="Times New Roman" pitchFamily="18" charset="0"/>
            </a:endParaRP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Q1a, Q1b, Q2, anti-solenoids are fixed together with the </a:t>
            </a:r>
            <a:r>
              <a:rPr lang="en-US" altLang="zh-CN" sz="2200" dirty="0" err="1">
                <a:solidFill>
                  <a:prstClr val="black"/>
                </a:solidFill>
                <a:latin typeface="Times New Roman" pitchFamily="18" charset="0"/>
                <a:cs typeface="Times New Roman" pitchFamily="18" charset="0"/>
              </a:rPr>
              <a:t>LHe</a:t>
            </a:r>
            <a:r>
              <a:rPr lang="en-US" altLang="zh-CN" sz="2200" dirty="0">
                <a:solidFill>
                  <a:prstClr val="black"/>
                </a:solidFill>
                <a:latin typeface="Times New Roman" pitchFamily="18" charset="0"/>
                <a:cs typeface="Times New Roman" pitchFamily="18" charset="0"/>
              </a:rPr>
              <a:t>-tank by a skeleton .</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200" dirty="0">
              <a:solidFill>
                <a:prstClr val="black"/>
              </a:solidFill>
              <a:latin typeface="Times New Roman" pitchFamily="18" charset="0"/>
              <a:cs typeface="Times New Roman" pitchFamily="18" charset="0"/>
            </a:endParaRPr>
          </a:p>
        </p:txBody>
      </p:sp>
      <p:sp>
        <p:nvSpPr>
          <p:cNvPr id="15" name="文本框 14">
            <a:extLst>
              <a:ext uri="{FF2B5EF4-FFF2-40B4-BE49-F238E27FC236}">
                <a16:creationId xmlns:a16="http://schemas.microsoft.com/office/drawing/2014/main" id="{9777669E-26AF-4725-86D1-D3007DB7AC7C}"/>
              </a:ext>
            </a:extLst>
          </p:cNvPr>
          <p:cNvSpPr txBox="1"/>
          <p:nvPr/>
        </p:nvSpPr>
        <p:spPr>
          <a:xfrm>
            <a:off x="5100573" y="1942498"/>
            <a:ext cx="1990853" cy="369332"/>
          </a:xfrm>
          <a:prstGeom prst="rect">
            <a:avLst/>
          </a:prstGeom>
          <a:solidFill>
            <a:schemeClr val="accent5">
              <a:lumMod val="20000"/>
              <a:lumOff val="80000"/>
            </a:schemeClr>
          </a:solidFill>
        </p:spPr>
        <p:txBody>
          <a:bodyPr wrap="square">
            <a:spAutoFit/>
          </a:bodyPr>
          <a:lstStyle/>
          <a:p>
            <a:r>
              <a:rPr lang="en-US" altLang="zh-CN" dirty="0"/>
              <a:t>LHe-tank module </a:t>
            </a:r>
            <a:endParaRPr lang="zh-CN" altLang="en-US" dirty="0"/>
          </a:p>
        </p:txBody>
      </p:sp>
      <p:sp>
        <p:nvSpPr>
          <p:cNvPr id="16" name="矩形 15">
            <a:extLst>
              <a:ext uri="{FF2B5EF4-FFF2-40B4-BE49-F238E27FC236}">
                <a16:creationId xmlns:a16="http://schemas.microsoft.com/office/drawing/2014/main" id="{83D577B4-D71C-4C91-8362-A3CC166C8D96}"/>
              </a:ext>
            </a:extLst>
          </p:cNvPr>
          <p:cNvSpPr/>
          <p:nvPr/>
        </p:nvSpPr>
        <p:spPr>
          <a:xfrm>
            <a:off x="1177290" y="4725144"/>
            <a:ext cx="10105880" cy="1574790"/>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The LHe-tank module should be placed on a workbench and properly supported to prevent deformation.</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Making a </a:t>
            </a:r>
            <a:r>
              <a:rPr lang="en-US" altLang="zh-CN" sz="2200" dirty="0" err="1">
                <a:solidFill>
                  <a:prstClr val="black"/>
                </a:solidFill>
                <a:latin typeface="Times New Roman" pitchFamily="18" charset="0"/>
                <a:cs typeface="Times New Roman" pitchFamily="18" charset="0"/>
              </a:rPr>
              <a:t>fiducialization</a:t>
            </a:r>
            <a:r>
              <a:rPr lang="en-US" altLang="zh-CN" sz="2200" dirty="0">
                <a:solidFill>
                  <a:prstClr val="black"/>
                </a:solidFill>
                <a:latin typeface="Times New Roman" pitchFamily="18" charset="0"/>
                <a:cs typeface="Times New Roman" pitchFamily="18" charset="0"/>
              </a:rPr>
              <a:t> of the module to record the coordinates of the fiducials in this state.</a:t>
            </a:r>
          </a:p>
        </p:txBody>
      </p:sp>
      <p:pic>
        <p:nvPicPr>
          <p:cNvPr id="3" name="图片 2">
            <a:extLst>
              <a:ext uri="{FF2B5EF4-FFF2-40B4-BE49-F238E27FC236}">
                <a16:creationId xmlns:a16="http://schemas.microsoft.com/office/drawing/2014/main" id="{A41F6AD0-75FB-4A39-86F3-89BF6A11C208}"/>
              </a:ext>
            </a:extLst>
          </p:cNvPr>
          <p:cNvPicPr>
            <a:picLocks noChangeAspect="1"/>
          </p:cNvPicPr>
          <p:nvPr/>
        </p:nvPicPr>
        <p:blipFill>
          <a:blip r:embed="rId3"/>
          <a:stretch>
            <a:fillRect/>
          </a:stretch>
        </p:blipFill>
        <p:spPr>
          <a:xfrm>
            <a:off x="2885812" y="2363516"/>
            <a:ext cx="6073666" cy="2217612"/>
          </a:xfrm>
          <a:prstGeom prst="rect">
            <a:avLst/>
          </a:prstGeom>
        </p:spPr>
      </p:pic>
      <p:sp>
        <p:nvSpPr>
          <p:cNvPr id="9" name="矩形 8">
            <a:extLst>
              <a:ext uri="{FF2B5EF4-FFF2-40B4-BE49-F238E27FC236}">
                <a16:creationId xmlns:a16="http://schemas.microsoft.com/office/drawing/2014/main" id="{76EB23E3-2031-4468-94ED-E10FB56C61AB}"/>
              </a:ext>
            </a:extLst>
          </p:cNvPr>
          <p:cNvSpPr/>
          <p:nvPr/>
        </p:nvSpPr>
        <p:spPr>
          <a:xfrm>
            <a:off x="2885812" y="1907306"/>
            <a:ext cx="6162516" cy="2817838"/>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a:extLst>
              <a:ext uri="{FF2B5EF4-FFF2-40B4-BE49-F238E27FC236}">
                <a16:creationId xmlns:a16="http://schemas.microsoft.com/office/drawing/2014/main" id="{4D34C17E-7318-44A6-8DDC-8363DD594ACC}"/>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343648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p:txBody>
          <a:bodyPr/>
          <a:lstStyle/>
          <a:p>
            <a:pPr>
              <a:defRPr/>
            </a:pPr>
            <a:fld id="{04BEEA27-C98A-4D6E-B88E-6F0045E4FB59}" type="slidenum">
              <a:rPr lang="zh-CN" altLang="en-US" smtClean="0"/>
              <a:pPr>
                <a:defRPr/>
              </a:pPr>
              <a:t>25</a:t>
            </a:fld>
            <a:endParaRPr lang="zh-CN" altLang="en-US"/>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89" y="1003933"/>
            <a:ext cx="10105881" cy="928459"/>
          </a:xfrm>
          <a:prstGeom prst="rect">
            <a:avLst/>
          </a:prstGeom>
        </p:spPr>
        <p:txBody>
          <a:bodyPr wrap="square">
            <a:spAutoFit/>
          </a:bodyPr>
          <a:lstStyle/>
          <a:p>
            <a:pPr lvl="1" indent="-457200">
              <a:spcBef>
                <a:spcPts val="500"/>
              </a:spcBef>
              <a:spcAft>
                <a:spcPts val="500"/>
              </a:spcAft>
              <a:buClr>
                <a:srgbClr val="FF0000"/>
              </a:buClr>
              <a:buSzPct val="80000"/>
              <a:buFont typeface="+mj-lt"/>
              <a:buAutoNum type="alphaLcParenR" startAt="2"/>
              <a:defRPr/>
            </a:pPr>
            <a:r>
              <a:rPr lang="en-US" altLang="zh-CN" sz="2400" dirty="0">
                <a:solidFill>
                  <a:prstClr val="black"/>
                </a:solidFill>
                <a:latin typeface="Times New Roman" pitchFamily="18" charset="0"/>
                <a:cs typeface="Times New Roman" pitchFamily="18" charset="0"/>
              </a:rPr>
              <a:t>Cryostat pre-alignment</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200" dirty="0">
              <a:solidFill>
                <a:prstClr val="black"/>
              </a:solidFill>
              <a:latin typeface="Times New Roman" pitchFamily="18" charset="0"/>
              <a:cs typeface="Times New Roman" pitchFamily="18" charset="0"/>
            </a:endParaRPr>
          </a:p>
        </p:txBody>
      </p:sp>
      <p:sp>
        <p:nvSpPr>
          <p:cNvPr id="16" name="矩形 15">
            <a:extLst>
              <a:ext uri="{FF2B5EF4-FFF2-40B4-BE49-F238E27FC236}">
                <a16:creationId xmlns:a16="http://schemas.microsoft.com/office/drawing/2014/main" id="{83D577B4-D71C-4C91-8362-A3CC166C8D96}"/>
              </a:ext>
            </a:extLst>
          </p:cNvPr>
          <p:cNvSpPr/>
          <p:nvPr/>
        </p:nvSpPr>
        <p:spPr>
          <a:xfrm>
            <a:off x="1177290" y="3356992"/>
            <a:ext cx="10105880" cy="2590453"/>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After the cryostat is installed on the support, due to the cantilever structure, the LHe-tank module will occur deformation. Restore the shape of the LHe-tank module according to the </a:t>
            </a:r>
            <a:r>
              <a:rPr lang="en-US" altLang="zh-CN" sz="2200" dirty="0" err="1">
                <a:solidFill>
                  <a:prstClr val="black"/>
                </a:solidFill>
                <a:latin typeface="Times New Roman" pitchFamily="18" charset="0"/>
                <a:cs typeface="Times New Roman" pitchFamily="18" charset="0"/>
              </a:rPr>
              <a:t>fiducialization</a:t>
            </a:r>
            <a:r>
              <a:rPr lang="en-US" altLang="zh-CN" sz="2200" dirty="0">
                <a:solidFill>
                  <a:prstClr val="black"/>
                </a:solidFill>
                <a:latin typeface="Times New Roman" pitchFamily="18" charset="0"/>
                <a:cs typeface="Times New Roman" pitchFamily="18" charset="0"/>
              </a:rPr>
              <a:t> coordinates of the fiducials by adjusting the support rods.</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After restore the shape of LHe-tank module, performing the SCQ magnetic center measurement by a rotating coil, and relate the magnetic center to the fiducials on the outside of the cryostat.</a:t>
            </a:r>
          </a:p>
        </p:txBody>
      </p:sp>
      <p:grpSp>
        <p:nvGrpSpPr>
          <p:cNvPr id="7" name="组合 6">
            <a:extLst>
              <a:ext uri="{FF2B5EF4-FFF2-40B4-BE49-F238E27FC236}">
                <a16:creationId xmlns:a16="http://schemas.microsoft.com/office/drawing/2014/main" id="{8D7953B6-A769-4FCF-899A-13A639B32C86}"/>
              </a:ext>
            </a:extLst>
          </p:cNvPr>
          <p:cNvGrpSpPr/>
          <p:nvPr/>
        </p:nvGrpSpPr>
        <p:grpSpPr>
          <a:xfrm>
            <a:off x="1693996" y="1628695"/>
            <a:ext cx="4302518" cy="1360787"/>
            <a:chOff x="664636" y="1084972"/>
            <a:chExt cx="4580055" cy="1384367"/>
          </a:xfrm>
        </p:grpSpPr>
        <p:graphicFrame>
          <p:nvGraphicFramePr>
            <p:cNvPr id="8" name="Object 5">
              <a:extLst>
                <a:ext uri="{FF2B5EF4-FFF2-40B4-BE49-F238E27FC236}">
                  <a16:creationId xmlns:a16="http://schemas.microsoft.com/office/drawing/2014/main" id="{FEB3EB0C-724C-4FEC-AF27-B2174324510C}"/>
                </a:ext>
              </a:extLst>
            </p:cNvPr>
            <p:cNvGraphicFramePr>
              <a:graphicFrameLocks noChangeAspect="1"/>
            </p:cNvGraphicFramePr>
            <p:nvPr>
              <p:extLst>
                <p:ext uri="{D42A27DB-BD31-4B8C-83A1-F6EECF244321}">
                  <p14:modId xmlns:p14="http://schemas.microsoft.com/office/powerpoint/2010/main" val="79802550"/>
                </p:ext>
              </p:extLst>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566" name="Equation" r:id="rId4" imgW="428207" imgH="666100" progId="Equation.DSMT4">
                    <p:embed/>
                  </p:oleObj>
                </mc:Choice>
                <mc:Fallback>
                  <p:oleObj name="Equation" r:id="rId4" imgW="428207" imgH="666100" progId="Equation.DSMT4">
                    <p:embed/>
                    <p:pic>
                      <p:nvPicPr>
                        <p:cNvPr id="7" name="Object 5">
                          <a:extLst>
                            <a:ext uri="{FF2B5EF4-FFF2-40B4-BE49-F238E27FC236}">
                              <a16:creationId xmlns:a16="http://schemas.microsoft.com/office/drawing/2014/main" id="{D5BB0E5D-F348-B560-A673-135E460F11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6">
              <a:extLst>
                <a:ext uri="{FF2B5EF4-FFF2-40B4-BE49-F238E27FC236}">
                  <a16:creationId xmlns:a16="http://schemas.microsoft.com/office/drawing/2014/main" id="{CE399AF0-4E3C-44D0-B8C6-509960544099}"/>
                </a:ext>
              </a:extLst>
            </p:cNvPr>
            <p:cNvGraphicFramePr>
              <a:graphicFrameLocks noChangeAspect="1"/>
            </p:cNvGraphicFramePr>
            <p:nvPr>
              <p:extLst>
                <p:ext uri="{D42A27DB-BD31-4B8C-83A1-F6EECF244321}">
                  <p14:modId xmlns:p14="http://schemas.microsoft.com/office/powerpoint/2010/main" val="1395349766"/>
                </p:ext>
              </p:extLst>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567" name="Equation" r:id="rId6" imgW="428207" imgH="666100" progId="Equation.DSMT4">
                    <p:embed/>
                  </p:oleObj>
                </mc:Choice>
                <mc:Fallback>
                  <p:oleObj name="Equation" r:id="rId6" imgW="428207" imgH="666100" progId="Equation.DSMT4">
                    <p:embed/>
                    <p:pic>
                      <p:nvPicPr>
                        <p:cNvPr id="8" name="Object 6">
                          <a:extLst>
                            <a:ext uri="{FF2B5EF4-FFF2-40B4-BE49-F238E27FC236}">
                              <a16:creationId xmlns:a16="http://schemas.microsoft.com/office/drawing/2014/main" id="{DAC99986-1EAE-9B73-6BE0-D7DD3A503FD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5">
              <a:extLst>
                <a:ext uri="{FF2B5EF4-FFF2-40B4-BE49-F238E27FC236}">
                  <a16:creationId xmlns:a16="http://schemas.microsoft.com/office/drawing/2014/main" id="{2475C9DB-CD39-477B-8D0D-049040563C4B}"/>
                </a:ext>
              </a:extLst>
            </p:cNvPr>
            <p:cNvGraphicFramePr>
              <a:graphicFrameLocks noChangeAspect="1"/>
            </p:cNvGraphicFramePr>
            <p:nvPr>
              <p:extLst>
                <p:ext uri="{D42A27DB-BD31-4B8C-83A1-F6EECF244321}">
                  <p14:modId xmlns:p14="http://schemas.microsoft.com/office/powerpoint/2010/main" val="3836887674"/>
                </p:ext>
              </p:extLst>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568" name="Equation" r:id="rId8" imgW="428207" imgH="666100" progId="Equation.DSMT4">
                    <p:embed/>
                  </p:oleObj>
                </mc:Choice>
                <mc:Fallback>
                  <p:oleObj name="Equation" r:id="rId8" imgW="428207" imgH="666100" progId="Equation.DSMT4">
                    <p:embed/>
                    <p:pic>
                      <p:nvPicPr>
                        <p:cNvPr id="9" name="Object 5">
                          <a:extLst>
                            <a:ext uri="{FF2B5EF4-FFF2-40B4-BE49-F238E27FC236}">
                              <a16:creationId xmlns:a16="http://schemas.microsoft.com/office/drawing/2014/main" id="{899B0D53-23F1-32DB-0B54-20B93BE8A4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6">
              <a:extLst>
                <a:ext uri="{FF2B5EF4-FFF2-40B4-BE49-F238E27FC236}">
                  <a16:creationId xmlns:a16="http://schemas.microsoft.com/office/drawing/2014/main" id="{00BA52AD-0C26-4C6D-B151-3A3F124ED7D2}"/>
                </a:ext>
              </a:extLst>
            </p:cNvPr>
            <p:cNvGraphicFramePr>
              <a:graphicFrameLocks noChangeAspect="1"/>
            </p:cNvGraphicFramePr>
            <p:nvPr>
              <p:extLst>
                <p:ext uri="{D42A27DB-BD31-4B8C-83A1-F6EECF244321}">
                  <p14:modId xmlns:p14="http://schemas.microsoft.com/office/powerpoint/2010/main" val="3434882184"/>
                </p:ext>
              </p:extLst>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569" name="Equation" r:id="rId9" imgW="428207" imgH="666100" progId="Equation.DSMT4">
                    <p:embed/>
                  </p:oleObj>
                </mc:Choice>
                <mc:Fallback>
                  <p:oleObj name="Equation" r:id="rId9" imgW="428207" imgH="666100" progId="Equation.DSMT4">
                    <p:embed/>
                    <p:pic>
                      <p:nvPicPr>
                        <p:cNvPr id="10" name="Object 6">
                          <a:extLst>
                            <a:ext uri="{FF2B5EF4-FFF2-40B4-BE49-F238E27FC236}">
                              <a16:creationId xmlns:a16="http://schemas.microsoft.com/office/drawing/2014/main" id="{97726F64-4A73-F1D9-0C67-836B060FC5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2" name="图片 11">
              <a:extLst>
                <a:ext uri="{FF2B5EF4-FFF2-40B4-BE49-F238E27FC236}">
                  <a16:creationId xmlns:a16="http://schemas.microsoft.com/office/drawing/2014/main" id="{25258CCB-6C43-48BE-B451-501748FFB32C}"/>
                </a:ext>
              </a:extLst>
            </p:cNvPr>
            <p:cNvPicPr>
              <a:picLocks noChangeAspect="1"/>
            </p:cNvPicPr>
            <p:nvPr/>
          </p:nvPicPr>
          <p:blipFill>
            <a:blip r:embed="rId10"/>
            <a:stretch>
              <a:fillRect/>
            </a:stretch>
          </p:blipFill>
          <p:spPr>
            <a:xfrm>
              <a:off x="664636" y="1084972"/>
              <a:ext cx="4580055" cy="1384367"/>
            </a:xfrm>
            <a:prstGeom prst="rect">
              <a:avLst/>
            </a:prstGeom>
          </p:spPr>
        </p:pic>
        <p:sp>
          <p:nvSpPr>
            <p:cNvPr id="13" name="文本框 12">
              <a:extLst>
                <a:ext uri="{FF2B5EF4-FFF2-40B4-BE49-F238E27FC236}">
                  <a16:creationId xmlns:a16="http://schemas.microsoft.com/office/drawing/2014/main" id="{87321D80-8C5B-4A46-A3B3-2E86B093FC7F}"/>
                </a:ext>
              </a:extLst>
            </p:cNvPr>
            <p:cNvSpPr txBox="1"/>
            <p:nvPr/>
          </p:nvSpPr>
          <p:spPr>
            <a:xfrm>
              <a:off x="1547664" y="2021076"/>
              <a:ext cx="1397627" cy="369332"/>
            </a:xfrm>
            <a:prstGeom prst="rect">
              <a:avLst/>
            </a:prstGeom>
            <a:noFill/>
          </p:spPr>
          <p:txBody>
            <a:bodyPr wrap="none" rtlCol="0">
              <a:spAutoFit/>
            </a:bodyPr>
            <a:lstStyle/>
            <a:p>
              <a:r>
                <a:rPr lang="en-US" altLang="zh-CN" dirty="0"/>
                <a:t>Support rods</a:t>
              </a:r>
              <a:endParaRPr lang="zh-CN" altLang="en-US" dirty="0"/>
            </a:p>
          </p:txBody>
        </p:sp>
        <p:cxnSp>
          <p:nvCxnSpPr>
            <p:cNvPr id="14" name="直接箭头连接符 13">
              <a:extLst>
                <a:ext uri="{FF2B5EF4-FFF2-40B4-BE49-F238E27FC236}">
                  <a16:creationId xmlns:a16="http://schemas.microsoft.com/office/drawing/2014/main" id="{1730F1AC-F259-42CF-A81E-B4E009BA8DB7}"/>
                </a:ext>
              </a:extLst>
            </p:cNvPr>
            <p:cNvCxnSpPr>
              <a:cxnSpLocks/>
              <a:stCxn id="13" idx="0"/>
            </p:cNvCxnSpPr>
            <p:nvPr/>
          </p:nvCxnSpPr>
          <p:spPr>
            <a:xfrm flipH="1" flipV="1">
              <a:off x="1373626" y="1589028"/>
              <a:ext cx="872852" cy="43204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5" name="直接箭头连接符 14">
              <a:extLst>
                <a:ext uri="{FF2B5EF4-FFF2-40B4-BE49-F238E27FC236}">
                  <a16:creationId xmlns:a16="http://schemas.microsoft.com/office/drawing/2014/main" id="{9E828950-3006-495F-8EAD-BE33751B2011}"/>
                </a:ext>
              </a:extLst>
            </p:cNvPr>
            <p:cNvCxnSpPr>
              <a:cxnSpLocks/>
              <a:stCxn id="13" idx="0"/>
            </p:cNvCxnSpPr>
            <p:nvPr/>
          </p:nvCxnSpPr>
          <p:spPr>
            <a:xfrm flipH="1" flipV="1">
              <a:off x="2104796" y="1706220"/>
              <a:ext cx="141682" cy="31485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7" name="直接箭头连接符 16">
              <a:extLst>
                <a:ext uri="{FF2B5EF4-FFF2-40B4-BE49-F238E27FC236}">
                  <a16:creationId xmlns:a16="http://schemas.microsoft.com/office/drawing/2014/main" id="{73EFB5A5-A796-4FB9-818C-8F59D42AC0A5}"/>
                </a:ext>
              </a:extLst>
            </p:cNvPr>
            <p:cNvCxnSpPr>
              <a:stCxn id="13" idx="0"/>
            </p:cNvCxnSpPr>
            <p:nvPr/>
          </p:nvCxnSpPr>
          <p:spPr>
            <a:xfrm flipV="1">
              <a:off x="2246478" y="1900860"/>
              <a:ext cx="813354" cy="12021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直接箭头连接符 17">
              <a:extLst>
                <a:ext uri="{FF2B5EF4-FFF2-40B4-BE49-F238E27FC236}">
                  <a16:creationId xmlns:a16="http://schemas.microsoft.com/office/drawing/2014/main" id="{B429DF17-5A54-46B2-94A6-6AC9B391B46F}"/>
                </a:ext>
              </a:extLst>
            </p:cNvPr>
            <p:cNvCxnSpPr>
              <a:cxnSpLocks/>
              <a:stCxn id="13" idx="0"/>
            </p:cNvCxnSpPr>
            <p:nvPr/>
          </p:nvCxnSpPr>
          <p:spPr>
            <a:xfrm>
              <a:off x="2246478" y="2021076"/>
              <a:ext cx="1730526"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grpSp>
      <p:pic>
        <p:nvPicPr>
          <p:cNvPr id="3" name="图片 2">
            <a:extLst>
              <a:ext uri="{FF2B5EF4-FFF2-40B4-BE49-F238E27FC236}">
                <a16:creationId xmlns:a16="http://schemas.microsoft.com/office/drawing/2014/main" id="{0F4D9E62-4DC4-4B88-A961-E7FDED4FC674}"/>
              </a:ext>
            </a:extLst>
          </p:cNvPr>
          <p:cNvPicPr>
            <a:picLocks noChangeAspect="1"/>
          </p:cNvPicPr>
          <p:nvPr/>
        </p:nvPicPr>
        <p:blipFill>
          <a:blip r:embed="rId11"/>
          <a:stretch>
            <a:fillRect/>
          </a:stretch>
        </p:blipFill>
        <p:spPr>
          <a:xfrm>
            <a:off x="6520238" y="1247223"/>
            <a:ext cx="4041378" cy="1760413"/>
          </a:xfrm>
          <a:prstGeom prst="rect">
            <a:avLst/>
          </a:prstGeom>
        </p:spPr>
      </p:pic>
      <p:sp>
        <p:nvSpPr>
          <p:cNvPr id="19" name="标题 1">
            <a:extLst>
              <a:ext uri="{FF2B5EF4-FFF2-40B4-BE49-F238E27FC236}">
                <a16:creationId xmlns:a16="http://schemas.microsoft.com/office/drawing/2014/main" id="{EE8BE48A-FEA1-4D1B-9D79-597E7648DEC1}"/>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2354138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4E40D3-0632-4A8D-8ADF-1627BC4F8423}"/>
              </a:ext>
            </a:extLst>
          </p:cNvPr>
          <p:cNvSpPr>
            <a:spLocks noGrp="1"/>
          </p:cNvSpPr>
          <p:nvPr>
            <p:ph type="sldNum" sz="quarter" idx="12"/>
          </p:nvPr>
        </p:nvSpPr>
        <p:spPr>
          <a:xfrm>
            <a:off x="9237803" y="6469975"/>
            <a:ext cx="2844800" cy="365125"/>
          </a:xfrm>
        </p:spPr>
        <p:txBody>
          <a:bodyPr/>
          <a:lstStyle/>
          <a:p>
            <a:pPr>
              <a:defRPr/>
            </a:pPr>
            <a:fld id="{04BEEA27-C98A-4D6E-B88E-6F0045E4FB59}" type="slidenum">
              <a:rPr lang="zh-CN" altLang="en-US" smtClean="0"/>
              <a:pPr>
                <a:defRPr/>
              </a:pPr>
              <a:t>26</a:t>
            </a:fld>
            <a:endParaRPr lang="zh-CN" altLang="en-US" dirty="0"/>
          </a:p>
        </p:txBody>
      </p:sp>
      <p:cxnSp>
        <p:nvCxnSpPr>
          <p:cNvPr id="5" name="直接连接符 4">
            <a:extLst>
              <a:ext uri="{FF2B5EF4-FFF2-40B4-BE49-F238E27FC236}">
                <a16:creationId xmlns:a16="http://schemas.microsoft.com/office/drawing/2014/main" id="{3B30E71B-CEC9-4C0E-BF83-B083DEA84781}"/>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CBBE92A9-7EC3-46F4-A24E-5A0AE658C6A0}"/>
              </a:ext>
            </a:extLst>
          </p:cNvPr>
          <p:cNvSpPr/>
          <p:nvPr/>
        </p:nvSpPr>
        <p:spPr>
          <a:xfrm>
            <a:off x="1177289" y="1003933"/>
            <a:ext cx="5926823" cy="4021614"/>
          </a:xfrm>
          <a:prstGeom prst="rect">
            <a:avLst/>
          </a:prstGeom>
        </p:spPr>
        <p:txBody>
          <a:bodyPr wrap="square">
            <a:spAutoFit/>
          </a:bodyPr>
          <a:lstStyle/>
          <a:p>
            <a:pPr lvl="1" indent="-457200">
              <a:spcBef>
                <a:spcPts val="500"/>
              </a:spcBef>
              <a:spcAft>
                <a:spcPts val="500"/>
              </a:spcAft>
              <a:buClr>
                <a:srgbClr val="FF0000"/>
              </a:buClr>
              <a:buSzPct val="80000"/>
              <a:buFont typeface="+mj-lt"/>
              <a:buAutoNum type="alphaLcParenR" startAt="3"/>
              <a:defRPr/>
            </a:pPr>
            <a:r>
              <a:rPr lang="en-US" altLang="zh-CN" sz="2400" dirty="0">
                <a:solidFill>
                  <a:prstClr val="black"/>
                </a:solidFill>
                <a:latin typeface="Times New Roman" pitchFamily="18" charset="0"/>
                <a:cs typeface="Times New Roman" pitchFamily="18" charset="0"/>
              </a:rPr>
              <a:t>Cryostat installation alignment</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Install a laser alignment system beside the detector.</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Using this laser alignment system as a reference, adjust the rails and cryostats to the designed position in vertical and transversal.</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Push the cryostats into the detector along the rail.</a:t>
            </a:r>
          </a:p>
          <a:p>
            <a:pPr marL="815975" lvl="2" indent="-358775">
              <a:spcBef>
                <a:spcPts val="500"/>
              </a:spcBef>
              <a:spcAft>
                <a:spcPts val="500"/>
              </a:spcAft>
              <a:buClr>
                <a:srgbClr val="FF0000"/>
              </a:buClr>
              <a:buSzPct val="80000"/>
              <a:buFont typeface="Wingdings" panose="05000000000000000000" pitchFamily="2" charset="2"/>
              <a:buChar char="Ø"/>
              <a:defRPr/>
            </a:pPr>
            <a:endParaRPr lang="en-US" altLang="zh-CN" sz="2200" dirty="0">
              <a:solidFill>
                <a:prstClr val="black"/>
              </a:solidFill>
              <a:latin typeface="Times New Roman" pitchFamily="18" charset="0"/>
              <a:cs typeface="Times New Roman" pitchFamily="18" charset="0"/>
            </a:endParaRPr>
          </a:p>
        </p:txBody>
      </p:sp>
      <p:sp>
        <p:nvSpPr>
          <p:cNvPr id="16" name="矩形 15">
            <a:extLst>
              <a:ext uri="{FF2B5EF4-FFF2-40B4-BE49-F238E27FC236}">
                <a16:creationId xmlns:a16="http://schemas.microsoft.com/office/drawing/2014/main" id="{83D577B4-D71C-4C91-8362-A3CC166C8D96}"/>
              </a:ext>
            </a:extLst>
          </p:cNvPr>
          <p:cNvSpPr/>
          <p:nvPr/>
        </p:nvSpPr>
        <p:spPr>
          <a:xfrm>
            <a:off x="1177289" y="4711707"/>
            <a:ext cx="5566783" cy="1267014"/>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Difficulty</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How to measure the cryostat front end position?</a:t>
            </a:r>
          </a:p>
        </p:txBody>
      </p:sp>
      <p:pic>
        <p:nvPicPr>
          <p:cNvPr id="2" name="图片 1">
            <a:extLst>
              <a:ext uri="{FF2B5EF4-FFF2-40B4-BE49-F238E27FC236}">
                <a16:creationId xmlns:a16="http://schemas.microsoft.com/office/drawing/2014/main" id="{545CEB76-4678-4093-A886-0EAF1B7177C2}"/>
              </a:ext>
            </a:extLst>
          </p:cNvPr>
          <p:cNvPicPr>
            <a:picLocks noChangeAspect="1"/>
          </p:cNvPicPr>
          <p:nvPr/>
        </p:nvPicPr>
        <p:blipFill>
          <a:blip r:embed="rId3"/>
          <a:stretch>
            <a:fillRect/>
          </a:stretch>
        </p:blipFill>
        <p:spPr>
          <a:xfrm>
            <a:off x="6957762" y="970230"/>
            <a:ext cx="5032705" cy="3145441"/>
          </a:xfrm>
          <a:prstGeom prst="rect">
            <a:avLst/>
          </a:prstGeom>
        </p:spPr>
      </p:pic>
      <p:pic>
        <p:nvPicPr>
          <p:cNvPr id="20" name="图片 19">
            <a:extLst>
              <a:ext uri="{FF2B5EF4-FFF2-40B4-BE49-F238E27FC236}">
                <a16:creationId xmlns:a16="http://schemas.microsoft.com/office/drawing/2014/main" id="{62C4FC59-7858-4684-AD6F-031477CEF2E2}"/>
              </a:ext>
            </a:extLst>
          </p:cNvPr>
          <p:cNvPicPr>
            <a:picLocks noChangeAspect="1"/>
          </p:cNvPicPr>
          <p:nvPr/>
        </p:nvPicPr>
        <p:blipFill>
          <a:blip r:embed="rId4"/>
          <a:stretch>
            <a:fillRect/>
          </a:stretch>
        </p:blipFill>
        <p:spPr>
          <a:xfrm>
            <a:off x="6960096" y="4228669"/>
            <a:ext cx="4884021" cy="2408146"/>
          </a:xfrm>
          <a:prstGeom prst="rect">
            <a:avLst/>
          </a:prstGeom>
        </p:spPr>
      </p:pic>
      <p:sp>
        <p:nvSpPr>
          <p:cNvPr id="8" name="标题 1">
            <a:extLst>
              <a:ext uri="{FF2B5EF4-FFF2-40B4-BE49-F238E27FC236}">
                <a16:creationId xmlns:a16="http://schemas.microsoft.com/office/drawing/2014/main" id="{C04CD037-8630-4A06-8DEC-BE70FA2F2581}"/>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4117427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503E283A-B18B-46D8-B0BA-156FC13ECD14}"/>
              </a:ext>
            </a:extLst>
          </p:cNvPr>
          <p:cNvSpPr>
            <a:spLocks noGrp="1"/>
          </p:cNvSpPr>
          <p:nvPr>
            <p:ph type="sldNum" sz="quarter" idx="12"/>
          </p:nvPr>
        </p:nvSpPr>
        <p:spPr/>
        <p:txBody>
          <a:bodyPr/>
          <a:lstStyle/>
          <a:p>
            <a:pPr>
              <a:defRPr/>
            </a:pPr>
            <a:fld id="{04BEEA27-C98A-4D6E-B88E-6F0045E4FB59}" type="slidenum">
              <a:rPr lang="zh-CN" altLang="en-US" smtClean="0"/>
              <a:pPr>
                <a:defRPr/>
              </a:pPr>
              <a:t>27</a:t>
            </a:fld>
            <a:endParaRPr lang="zh-CN" altLang="en-US"/>
          </a:p>
        </p:txBody>
      </p:sp>
      <p:cxnSp>
        <p:nvCxnSpPr>
          <p:cNvPr id="3" name="直接连接符 2">
            <a:extLst>
              <a:ext uri="{FF2B5EF4-FFF2-40B4-BE49-F238E27FC236}">
                <a16:creationId xmlns:a16="http://schemas.microsoft.com/office/drawing/2014/main" id="{BA606BD4-964A-4B8D-AE42-06713A482688}"/>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id="{8305F91D-57EE-41B1-BB6E-AA730CAAF446}"/>
              </a:ext>
            </a:extLst>
          </p:cNvPr>
          <p:cNvSpPr/>
          <p:nvPr/>
        </p:nvSpPr>
        <p:spPr>
          <a:xfrm>
            <a:off x="1177289" y="908720"/>
            <a:ext cx="6718911" cy="1267014"/>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400" dirty="0">
                <a:solidFill>
                  <a:prstClr val="black"/>
                </a:solidFill>
                <a:latin typeface="Times New Roman" pitchFamily="18" charset="0"/>
                <a:cs typeface="Times New Roman" pitchFamily="18" charset="0"/>
              </a:rPr>
              <a:t>Possible method</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Using a Multiline laser ranging system to monitor the cryostat front end position.</a:t>
            </a:r>
          </a:p>
        </p:txBody>
      </p:sp>
      <p:pic>
        <p:nvPicPr>
          <p:cNvPr id="6" name="图片 5">
            <a:extLst>
              <a:ext uri="{FF2B5EF4-FFF2-40B4-BE49-F238E27FC236}">
                <a16:creationId xmlns:a16="http://schemas.microsoft.com/office/drawing/2014/main" id="{9B0E0BB2-437E-4132-B12D-F13BEDF72E41}"/>
              </a:ext>
            </a:extLst>
          </p:cNvPr>
          <p:cNvPicPr>
            <a:picLocks noChangeAspect="1"/>
          </p:cNvPicPr>
          <p:nvPr/>
        </p:nvPicPr>
        <p:blipFill>
          <a:blip r:embed="rId3"/>
          <a:stretch>
            <a:fillRect/>
          </a:stretch>
        </p:blipFill>
        <p:spPr>
          <a:xfrm>
            <a:off x="8392706" y="1951943"/>
            <a:ext cx="3110136" cy="2342613"/>
          </a:xfrm>
          <a:prstGeom prst="rect">
            <a:avLst/>
          </a:prstGeom>
        </p:spPr>
      </p:pic>
      <p:pic>
        <p:nvPicPr>
          <p:cNvPr id="7" name="图片 6">
            <a:extLst>
              <a:ext uri="{FF2B5EF4-FFF2-40B4-BE49-F238E27FC236}">
                <a16:creationId xmlns:a16="http://schemas.microsoft.com/office/drawing/2014/main" id="{14B3BF05-67C4-4EBE-B2D4-12AE0CBAD37F}"/>
              </a:ext>
            </a:extLst>
          </p:cNvPr>
          <p:cNvPicPr>
            <a:picLocks noChangeAspect="1"/>
          </p:cNvPicPr>
          <p:nvPr/>
        </p:nvPicPr>
        <p:blipFill>
          <a:blip r:embed="rId4"/>
          <a:stretch>
            <a:fillRect/>
          </a:stretch>
        </p:blipFill>
        <p:spPr>
          <a:xfrm>
            <a:off x="618358" y="3239091"/>
            <a:ext cx="3226184" cy="3152676"/>
          </a:xfrm>
          <a:prstGeom prst="rect">
            <a:avLst/>
          </a:prstGeom>
        </p:spPr>
      </p:pic>
      <p:pic>
        <p:nvPicPr>
          <p:cNvPr id="9" name="图片 8">
            <a:extLst>
              <a:ext uri="{FF2B5EF4-FFF2-40B4-BE49-F238E27FC236}">
                <a16:creationId xmlns:a16="http://schemas.microsoft.com/office/drawing/2014/main" id="{ABE9BDFB-6690-40C7-B693-A8BEBF9A48B9}"/>
              </a:ext>
            </a:extLst>
          </p:cNvPr>
          <p:cNvPicPr>
            <a:picLocks noChangeAspect="1"/>
          </p:cNvPicPr>
          <p:nvPr/>
        </p:nvPicPr>
        <p:blipFill>
          <a:blip r:embed="rId5"/>
          <a:stretch>
            <a:fillRect/>
          </a:stretch>
        </p:blipFill>
        <p:spPr>
          <a:xfrm>
            <a:off x="4997140" y="4529813"/>
            <a:ext cx="5652120" cy="1826538"/>
          </a:xfrm>
          <a:prstGeom prst="rect">
            <a:avLst/>
          </a:prstGeom>
        </p:spPr>
      </p:pic>
      <p:pic>
        <p:nvPicPr>
          <p:cNvPr id="11" name="图片 10">
            <a:extLst>
              <a:ext uri="{FF2B5EF4-FFF2-40B4-BE49-F238E27FC236}">
                <a16:creationId xmlns:a16="http://schemas.microsoft.com/office/drawing/2014/main" id="{995710EB-A901-4D37-9524-3B137BEEC732}"/>
              </a:ext>
            </a:extLst>
          </p:cNvPr>
          <p:cNvPicPr>
            <a:picLocks noChangeAspect="1"/>
          </p:cNvPicPr>
          <p:nvPr/>
        </p:nvPicPr>
        <p:blipFill>
          <a:blip r:embed="rId6"/>
          <a:stretch>
            <a:fillRect/>
          </a:stretch>
        </p:blipFill>
        <p:spPr>
          <a:xfrm>
            <a:off x="5999929" y="2762594"/>
            <a:ext cx="1560294" cy="980756"/>
          </a:xfrm>
          <a:prstGeom prst="rect">
            <a:avLst/>
          </a:prstGeom>
        </p:spPr>
      </p:pic>
      <p:sp>
        <p:nvSpPr>
          <p:cNvPr id="12" name="文本框 11">
            <a:extLst>
              <a:ext uri="{FF2B5EF4-FFF2-40B4-BE49-F238E27FC236}">
                <a16:creationId xmlns:a16="http://schemas.microsoft.com/office/drawing/2014/main" id="{14477AC9-20C7-49B4-9C18-9F839808F0E1}"/>
              </a:ext>
            </a:extLst>
          </p:cNvPr>
          <p:cNvSpPr txBox="1"/>
          <p:nvPr/>
        </p:nvSpPr>
        <p:spPr>
          <a:xfrm>
            <a:off x="5776048" y="2353338"/>
            <a:ext cx="2270173" cy="338554"/>
          </a:xfrm>
          <a:prstGeom prst="rect">
            <a:avLst/>
          </a:prstGeom>
          <a:noFill/>
        </p:spPr>
        <p:txBody>
          <a:bodyPr wrap="none" rtlCol="0">
            <a:spAutoFit/>
          </a:bodyPr>
          <a:lstStyle/>
          <a:p>
            <a:r>
              <a:rPr lang="en-US" altLang="zh-CN" sz="1600" dirty="0"/>
              <a:t>High index glass target</a:t>
            </a:r>
            <a:endParaRPr lang="zh-CN" altLang="en-US" sz="1600" dirty="0"/>
          </a:p>
        </p:txBody>
      </p:sp>
      <p:pic>
        <p:nvPicPr>
          <p:cNvPr id="14" name="图片 13">
            <a:extLst>
              <a:ext uri="{FF2B5EF4-FFF2-40B4-BE49-F238E27FC236}">
                <a16:creationId xmlns:a16="http://schemas.microsoft.com/office/drawing/2014/main" id="{8955FCD7-AB2C-4933-9CA4-870DF3D4F4D1}"/>
              </a:ext>
            </a:extLst>
          </p:cNvPr>
          <p:cNvPicPr>
            <a:picLocks noChangeAspect="1"/>
          </p:cNvPicPr>
          <p:nvPr/>
        </p:nvPicPr>
        <p:blipFill>
          <a:blip r:embed="rId7"/>
          <a:stretch>
            <a:fillRect/>
          </a:stretch>
        </p:blipFill>
        <p:spPr>
          <a:xfrm>
            <a:off x="4228961" y="2730567"/>
            <a:ext cx="1304257" cy="1406219"/>
          </a:xfrm>
          <a:prstGeom prst="rect">
            <a:avLst/>
          </a:prstGeom>
        </p:spPr>
      </p:pic>
      <p:sp>
        <p:nvSpPr>
          <p:cNvPr id="16" name="文本框 15">
            <a:extLst>
              <a:ext uri="{FF2B5EF4-FFF2-40B4-BE49-F238E27FC236}">
                <a16:creationId xmlns:a16="http://schemas.microsoft.com/office/drawing/2014/main" id="{4B7501A7-B129-41F2-ADE1-A45AF1F7AFDF}"/>
              </a:ext>
            </a:extLst>
          </p:cNvPr>
          <p:cNvSpPr txBox="1"/>
          <p:nvPr/>
        </p:nvSpPr>
        <p:spPr>
          <a:xfrm>
            <a:off x="8237672" y="1475387"/>
            <a:ext cx="3240360" cy="369332"/>
          </a:xfrm>
          <a:prstGeom prst="rect">
            <a:avLst/>
          </a:prstGeom>
          <a:noFill/>
        </p:spPr>
        <p:txBody>
          <a:bodyPr wrap="square">
            <a:spAutoFit/>
          </a:bodyPr>
          <a:lstStyle/>
          <a:p>
            <a:r>
              <a:rPr lang="en-US" altLang="zh-CN" dirty="0"/>
              <a:t>Multiline laser ranging system </a:t>
            </a:r>
            <a:endParaRPr lang="zh-CN" altLang="en-US" dirty="0"/>
          </a:p>
        </p:txBody>
      </p:sp>
      <p:sp>
        <p:nvSpPr>
          <p:cNvPr id="17" name="椭圆 16">
            <a:extLst>
              <a:ext uri="{FF2B5EF4-FFF2-40B4-BE49-F238E27FC236}">
                <a16:creationId xmlns:a16="http://schemas.microsoft.com/office/drawing/2014/main" id="{9BA529F5-98F9-4B15-8F4C-E32CECEB5A0D}"/>
              </a:ext>
            </a:extLst>
          </p:cNvPr>
          <p:cNvSpPr/>
          <p:nvPr/>
        </p:nvSpPr>
        <p:spPr>
          <a:xfrm>
            <a:off x="1391158" y="2546733"/>
            <a:ext cx="114041" cy="11368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id="{6C3C220D-718D-48CC-8306-0F4A758A1850}"/>
              </a:ext>
            </a:extLst>
          </p:cNvPr>
          <p:cNvSpPr txBox="1"/>
          <p:nvPr/>
        </p:nvSpPr>
        <p:spPr>
          <a:xfrm>
            <a:off x="1621378" y="2427760"/>
            <a:ext cx="1632178" cy="338554"/>
          </a:xfrm>
          <a:prstGeom prst="rect">
            <a:avLst/>
          </a:prstGeom>
          <a:noFill/>
        </p:spPr>
        <p:txBody>
          <a:bodyPr wrap="none" rtlCol="0">
            <a:spAutoFit/>
          </a:bodyPr>
          <a:lstStyle/>
          <a:p>
            <a:r>
              <a:rPr lang="en-US" altLang="zh-CN" sz="1600" dirty="0"/>
              <a:t>Laser collimator</a:t>
            </a:r>
            <a:endParaRPr lang="zh-CN" altLang="en-US" sz="1600" dirty="0"/>
          </a:p>
        </p:txBody>
      </p:sp>
      <p:sp>
        <p:nvSpPr>
          <p:cNvPr id="19" name="文本框 18">
            <a:extLst>
              <a:ext uri="{FF2B5EF4-FFF2-40B4-BE49-F238E27FC236}">
                <a16:creationId xmlns:a16="http://schemas.microsoft.com/office/drawing/2014/main" id="{3FCD89FF-C251-49CF-A65D-C893E7203280}"/>
              </a:ext>
            </a:extLst>
          </p:cNvPr>
          <p:cNvSpPr txBox="1"/>
          <p:nvPr/>
        </p:nvSpPr>
        <p:spPr>
          <a:xfrm>
            <a:off x="4055457" y="2369032"/>
            <a:ext cx="1632178" cy="338554"/>
          </a:xfrm>
          <a:prstGeom prst="rect">
            <a:avLst/>
          </a:prstGeom>
          <a:noFill/>
        </p:spPr>
        <p:txBody>
          <a:bodyPr wrap="none" rtlCol="0">
            <a:spAutoFit/>
          </a:bodyPr>
          <a:lstStyle/>
          <a:p>
            <a:r>
              <a:rPr lang="en-US" altLang="zh-CN" sz="1600" dirty="0"/>
              <a:t>Laser collimator</a:t>
            </a:r>
            <a:endParaRPr lang="zh-CN" altLang="en-US" sz="1600" dirty="0"/>
          </a:p>
        </p:txBody>
      </p:sp>
      <p:sp>
        <p:nvSpPr>
          <p:cNvPr id="20" name="椭圆 19">
            <a:extLst>
              <a:ext uri="{FF2B5EF4-FFF2-40B4-BE49-F238E27FC236}">
                <a16:creationId xmlns:a16="http://schemas.microsoft.com/office/drawing/2014/main" id="{B67D4574-21B9-4107-BCC1-A3A49FDB937C}"/>
              </a:ext>
            </a:extLst>
          </p:cNvPr>
          <p:cNvSpPr/>
          <p:nvPr/>
        </p:nvSpPr>
        <p:spPr>
          <a:xfrm>
            <a:off x="1391157" y="2896008"/>
            <a:ext cx="114041" cy="1136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id="{E6C3CC14-8C17-4949-A337-EFE207827530}"/>
              </a:ext>
            </a:extLst>
          </p:cNvPr>
          <p:cNvSpPr txBox="1"/>
          <p:nvPr/>
        </p:nvSpPr>
        <p:spPr>
          <a:xfrm>
            <a:off x="1593579" y="2784696"/>
            <a:ext cx="2270173" cy="338554"/>
          </a:xfrm>
          <a:prstGeom prst="rect">
            <a:avLst/>
          </a:prstGeom>
          <a:noFill/>
        </p:spPr>
        <p:txBody>
          <a:bodyPr wrap="none" rtlCol="0">
            <a:spAutoFit/>
          </a:bodyPr>
          <a:lstStyle/>
          <a:p>
            <a:r>
              <a:rPr lang="en-US" altLang="zh-CN" sz="1600" dirty="0"/>
              <a:t>High index glass target</a:t>
            </a:r>
            <a:endParaRPr lang="zh-CN" altLang="en-US" sz="1600" dirty="0"/>
          </a:p>
        </p:txBody>
      </p:sp>
      <p:sp>
        <p:nvSpPr>
          <p:cNvPr id="22" name="矩形 21">
            <a:extLst>
              <a:ext uri="{FF2B5EF4-FFF2-40B4-BE49-F238E27FC236}">
                <a16:creationId xmlns:a16="http://schemas.microsoft.com/office/drawing/2014/main" id="{D8AA5AA4-7941-4FF0-8AD9-C15517FD9C67}"/>
              </a:ext>
            </a:extLst>
          </p:cNvPr>
          <p:cNvSpPr/>
          <p:nvPr/>
        </p:nvSpPr>
        <p:spPr>
          <a:xfrm>
            <a:off x="479376" y="2369032"/>
            <a:ext cx="3483581" cy="4156312"/>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id="{4AEDC048-7598-47D4-8D7A-BF6589CF62E0}"/>
              </a:ext>
            </a:extLst>
          </p:cNvPr>
          <p:cNvSpPr/>
          <p:nvPr/>
        </p:nvSpPr>
        <p:spPr>
          <a:xfrm>
            <a:off x="4129756" y="2353338"/>
            <a:ext cx="3916465" cy="1945553"/>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id="{E7FF50FE-ADC5-4D6A-85CB-27E022C962E8}"/>
              </a:ext>
            </a:extLst>
          </p:cNvPr>
          <p:cNvSpPr txBox="1"/>
          <p:nvPr/>
        </p:nvSpPr>
        <p:spPr>
          <a:xfrm>
            <a:off x="1715958" y="3808643"/>
            <a:ext cx="1262061" cy="369332"/>
          </a:xfrm>
          <a:prstGeom prst="rect">
            <a:avLst/>
          </a:prstGeom>
          <a:noFill/>
        </p:spPr>
        <p:txBody>
          <a:bodyPr wrap="square">
            <a:spAutoFit/>
          </a:bodyPr>
          <a:lstStyle/>
          <a:p>
            <a:r>
              <a:rPr lang="en-US" altLang="zh-CN" sz="1800" dirty="0"/>
              <a:t>Detector</a:t>
            </a:r>
            <a:endParaRPr lang="zh-CN" altLang="en-US" sz="1800" dirty="0"/>
          </a:p>
        </p:txBody>
      </p:sp>
      <p:sp>
        <p:nvSpPr>
          <p:cNvPr id="27" name="文本框 26">
            <a:extLst>
              <a:ext uri="{FF2B5EF4-FFF2-40B4-BE49-F238E27FC236}">
                <a16:creationId xmlns:a16="http://schemas.microsoft.com/office/drawing/2014/main" id="{0BDFE3CB-7DC4-4987-96A8-66539CE7CD03}"/>
              </a:ext>
            </a:extLst>
          </p:cNvPr>
          <p:cNvSpPr txBox="1"/>
          <p:nvPr/>
        </p:nvSpPr>
        <p:spPr>
          <a:xfrm>
            <a:off x="2509136" y="5163875"/>
            <a:ext cx="1152518" cy="369332"/>
          </a:xfrm>
          <a:prstGeom prst="rect">
            <a:avLst/>
          </a:prstGeom>
          <a:noFill/>
        </p:spPr>
        <p:txBody>
          <a:bodyPr wrap="square">
            <a:spAutoFit/>
          </a:bodyPr>
          <a:lstStyle/>
          <a:p>
            <a:r>
              <a:rPr lang="en-US" altLang="zh-CN" sz="1800" dirty="0"/>
              <a:t>Cryostat</a:t>
            </a:r>
            <a:endParaRPr lang="zh-CN" altLang="en-US" sz="1800" dirty="0"/>
          </a:p>
        </p:txBody>
      </p:sp>
      <p:cxnSp>
        <p:nvCxnSpPr>
          <p:cNvPr id="29" name="直接箭头连接符 28">
            <a:extLst>
              <a:ext uri="{FF2B5EF4-FFF2-40B4-BE49-F238E27FC236}">
                <a16:creationId xmlns:a16="http://schemas.microsoft.com/office/drawing/2014/main" id="{591D3119-0FA7-4269-93CF-77302B145E92}"/>
              </a:ext>
            </a:extLst>
          </p:cNvPr>
          <p:cNvCxnSpPr>
            <a:cxnSpLocks/>
          </p:cNvCxnSpPr>
          <p:nvPr/>
        </p:nvCxnSpPr>
        <p:spPr>
          <a:xfrm flipH="1" flipV="1">
            <a:off x="2231451" y="4815430"/>
            <a:ext cx="386019" cy="46523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标题 1">
            <a:extLst>
              <a:ext uri="{FF2B5EF4-FFF2-40B4-BE49-F238E27FC236}">
                <a16:creationId xmlns:a16="http://schemas.microsoft.com/office/drawing/2014/main" id="{3E0EF4BD-8965-40D3-826F-2DAA496086C5}"/>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998096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503E283A-B18B-46D8-B0BA-156FC13ECD14}"/>
              </a:ext>
            </a:extLst>
          </p:cNvPr>
          <p:cNvSpPr>
            <a:spLocks noGrp="1"/>
          </p:cNvSpPr>
          <p:nvPr>
            <p:ph type="sldNum" sz="quarter" idx="12"/>
          </p:nvPr>
        </p:nvSpPr>
        <p:spPr/>
        <p:txBody>
          <a:bodyPr/>
          <a:lstStyle/>
          <a:p>
            <a:pPr>
              <a:defRPr/>
            </a:pPr>
            <a:fld id="{04BEEA27-C98A-4D6E-B88E-6F0045E4FB59}" type="slidenum">
              <a:rPr lang="zh-CN" altLang="en-US" smtClean="0"/>
              <a:pPr>
                <a:defRPr/>
              </a:pPr>
              <a:t>28</a:t>
            </a:fld>
            <a:endParaRPr lang="zh-CN" altLang="en-US"/>
          </a:p>
        </p:txBody>
      </p:sp>
      <p:cxnSp>
        <p:nvCxnSpPr>
          <p:cNvPr id="3" name="直接连接符 2">
            <a:extLst>
              <a:ext uri="{FF2B5EF4-FFF2-40B4-BE49-F238E27FC236}">
                <a16:creationId xmlns:a16="http://schemas.microsoft.com/office/drawing/2014/main" id="{BA606BD4-964A-4B8D-AE42-06713A482688}"/>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id="{8305F91D-57EE-41B1-BB6E-AA730CAAF446}"/>
              </a:ext>
            </a:extLst>
          </p:cNvPr>
          <p:cNvSpPr/>
          <p:nvPr/>
        </p:nvSpPr>
        <p:spPr>
          <a:xfrm>
            <a:off x="1177289" y="976853"/>
            <a:ext cx="10105880" cy="2380139"/>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Before the cryostat is pushed into the detector, use a laser tracker measure the coordinates of these points.</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Calculate the nominal coordinates of these glass targets when the cryostat is pushed to the design position in </a:t>
            </a:r>
            <a:r>
              <a:rPr lang="en-US" altLang="zh-CN" sz="2200">
                <a:solidFill>
                  <a:prstClr val="black"/>
                </a:solidFill>
                <a:latin typeface="Times New Roman" pitchFamily="18" charset="0"/>
                <a:cs typeface="Times New Roman" pitchFamily="18" charset="0"/>
              </a:rPr>
              <a:t>the detector.</a:t>
            </a:r>
            <a:endParaRPr lang="en-US" altLang="zh-CN" sz="2200" dirty="0">
              <a:solidFill>
                <a:prstClr val="black"/>
              </a:solidFill>
              <a:latin typeface="Times New Roman" pitchFamily="18" charset="0"/>
              <a:cs typeface="Times New Roman" pitchFamily="18" charset="0"/>
            </a:endParaRP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Thus, we can obtain the nominal distance values between these laser collimators and the nominal coordinates of their corresponding targets.</a:t>
            </a:r>
          </a:p>
        </p:txBody>
      </p:sp>
      <p:pic>
        <p:nvPicPr>
          <p:cNvPr id="39" name="图片 38">
            <a:extLst>
              <a:ext uri="{FF2B5EF4-FFF2-40B4-BE49-F238E27FC236}">
                <a16:creationId xmlns:a16="http://schemas.microsoft.com/office/drawing/2014/main" id="{A9505A0B-6FCD-4580-982E-01F5DA2E8223}"/>
              </a:ext>
            </a:extLst>
          </p:cNvPr>
          <p:cNvPicPr>
            <a:picLocks noChangeAspect="1"/>
          </p:cNvPicPr>
          <p:nvPr/>
        </p:nvPicPr>
        <p:blipFill>
          <a:blip r:embed="rId2"/>
          <a:stretch>
            <a:fillRect/>
          </a:stretch>
        </p:blipFill>
        <p:spPr>
          <a:xfrm>
            <a:off x="1775520" y="3501009"/>
            <a:ext cx="9437426" cy="2828789"/>
          </a:xfrm>
          <a:prstGeom prst="rect">
            <a:avLst/>
          </a:prstGeom>
        </p:spPr>
      </p:pic>
      <p:sp>
        <p:nvSpPr>
          <p:cNvPr id="6" name="标题 1">
            <a:extLst>
              <a:ext uri="{FF2B5EF4-FFF2-40B4-BE49-F238E27FC236}">
                <a16:creationId xmlns:a16="http://schemas.microsoft.com/office/drawing/2014/main" id="{FB9DA016-3936-461E-817C-6F2A1A32721F}"/>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19100811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503E283A-B18B-46D8-B0BA-156FC13ECD14}"/>
              </a:ext>
            </a:extLst>
          </p:cNvPr>
          <p:cNvSpPr>
            <a:spLocks noGrp="1"/>
          </p:cNvSpPr>
          <p:nvPr>
            <p:ph type="sldNum" sz="quarter" idx="12"/>
          </p:nvPr>
        </p:nvSpPr>
        <p:spPr/>
        <p:txBody>
          <a:bodyPr/>
          <a:lstStyle/>
          <a:p>
            <a:pPr>
              <a:defRPr/>
            </a:pPr>
            <a:fld id="{04BEEA27-C98A-4D6E-B88E-6F0045E4FB59}" type="slidenum">
              <a:rPr lang="zh-CN" altLang="en-US" smtClean="0"/>
              <a:pPr>
                <a:defRPr/>
              </a:pPr>
              <a:t>29</a:t>
            </a:fld>
            <a:endParaRPr lang="zh-CN" altLang="en-US"/>
          </a:p>
        </p:txBody>
      </p:sp>
      <p:cxnSp>
        <p:nvCxnSpPr>
          <p:cNvPr id="3" name="直接连接符 2">
            <a:extLst>
              <a:ext uri="{FF2B5EF4-FFF2-40B4-BE49-F238E27FC236}">
                <a16:creationId xmlns:a16="http://schemas.microsoft.com/office/drawing/2014/main" id="{BA606BD4-964A-4B8D-AE42-06713A482688}"/>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id="{8305F91D-57EE-41B1-BB6E-AA730CAAF446}"/>
              </a:ext>
            </a:extLst>
          </p:cNvPr>
          <p:cNvSpPr/>
          <p:nvPr/>
        </p:nvSpPr>
        <p:spPr>
          <a:xfrm>
            <a:off x="1177289" y="908720"/>
            <a:ext cx="10105880" cy="769441"/>
          </a:xfrm>
          <a:prstGeom prst="rect">
            <a:avLst/>
          </a:prstGeom>
        </p:spPr>
        <p:txBody>
          <a:bodyPr wrap="square">
            <a:spAutoFit/>
          </a:bodyPr>
          <a:lstStyle/>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After the cryostat is pushed into the detector, jointly apply Multiline laser ranging system and laser trackers to measure its position and align it accurately.</a:t>
            </a:r>
          </a:p>
        </p:txBody>
      </p:sp>
      <p:pic>
        <p:nvPicPr>
          <p:cNvPr id="2" name="图片 1">
            <a:extLst>
              <a:ext uri="{FF2B5EF4-FFF2-40B4-BE49-F238E27FC236}">
                <a16:creationId xmlns:a16="http://schemas.microsoft.com/office/drawing/2014/main" id="{64C280C3-612A-49E7-8340-34973A06FF50}"/>
              </a:ext>
            </a:extLst>
          </p:cNvPr>
          <p:cNvPicPr>
            <a:picLocks noChangeAspect="1"/>
          </p:cNvPicPr>
          <p:nvPr/>
        </p:nvPicPr>
        <p:blipFill>
          <a:blip r:embed="rId2"/>
          <a:stretch>
            <a:fillRect/>
          </a:stretch>
        </p:blipFill>
        <p:spPr>
          <a:xfrm>
            <a:off x="695400" y="1916831"/>
            <a:ext cx="5904656" cy="3383573"/>
          </a:xfrm>
          <a:prstGeom prst="rect">
            <a:avLst/>
          </a:prstGeom>
        </p:spPr>
      </p:pic>
      <p:graphicFrame>
        <p:nvGraphicFramePr>
          <p:cNvPr id="6" name="表格 5">
            <a:extLst>
              <a:ext uri="{FF2B5EF4-FFF2-40B4-BE49-F238E27FC236}">
                <a16:creationId xmlns:a16="http://schemas.microsoft.com/office/drawing/2014/main" id="{D7B09DB5-00A5-4EA5-86F4-9F518C4AED12}"/>
              </a:ext>
            </a:extLst>
          </p:cNvPr>
          <p:cNvGraphicFramePr>
            <a:graphicFrameLocks noGrp="1"/>
          </p:cNvGraphicFramePr>
          <p:nvPr>
            <p:extLst>
              <p:ext uri="{D42A27DB-BD31-4B8C-83A1-F6EECF244321}">
                <p14:modId xmlns:p14="http://schemas.microsoft.com/office/powerpoint/2010/main" val="913504425"/>
              </p:ext>
            </p:extLst>
          </p:nvPr>
        </p:nvGraphicFramePr>
        <p:xfrm>
          <a:off x="6744072" y="2269352"/>
          <a:ext cx="5140198" cy="3103864"/>
        </p:xfrm>
        <a:graphic>
          <a:graphicData uri="http://schemas.openxmlformats.org/drawingml/2006/table">
            <a:tbl>
              <a:tblPr>
                <a:tableStyleId>{ED083AE6-46FA-4A59-8FB0-9F97EB10719F}</a:tableStyleId>
              </a:tblPr>
              <a:tblGrid>
                <a:gridCol w="3916062">
                  <a:extLst>
                    <a:ext uri="{9D8B030D-6E8A-4147-A177-3AD203B41FA5}">
                      <a16:colId xmlns:a16="http://schemas.microsoft.com/office/drawing/2014/main" val="3440618337"/>
                    </a:ext>
                  </a:extLst>
                </a:gridCol>
                <a:gridCol w="1224136">
                  <a:extLst>
                    <a:ext uri="{9D8B030D-6E8A-4147-A177-3AD203B41FA5}">
                      <a16:colId xmlns:a16="http://schemas.microsoft.com/office/drawing/2014/main" val="74794775"/>
                    </a:ext>
                  </a:extLst>
                </a:gridCol>
              </a:tblGrid>
              <a:tr h="289203">
                <a:tc>
                  <a:txBody>
                    <a:bodyPr/>
                    <a:lstStyle/>
                    <a:p>
                      <a:pPr algn="l" fontAlgn="ctr"/>
                      <a:r>
                        <a:rPr lang="en-US" altLang="zh-CN" sz="2000" b="1" u="none" strike="noStrike" dirty="0">
                          <a:effectLst/>
                        </a:rPr>
                        <a:t>Error item</a:t>
                      </a:r>
                      <a:endParaRPr lang="zh-CN" altLang="en-US" sz="20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2000" b="1" u="none" strike="noStrike" dirty="0">
                          <a:effectLst/>
                        </a:rPr>
                        <a:t>Error /</a:t>
                      </a:r>
                      <a:r>
                        <a:rPr lang="el-GR" sz="2000" b="1" u="none" strike="noStrike" dirty="0">
                          <a:effectLst/>
                        </a:rPr>
                        <a:t>μ</a:t>
                      </a:r>
                      <a:r>
                        <a:rPr lang="en-US" sz="2000" b="1" u="none" strike="noStrike" dirty="0">
                          <a:effectLst/>
                        </a:rPr>
                        <a:t>m</a:t>
                      </a:r>
                      <a:endParaRPr lang="en-US" sz="20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1323149226"/>
                  </a:ext>
                </a:extLst>
              </a:tr>
              <a:tr h="370429">
                <a:tc>
                  <a:txBody>
                    <a:bodyPr/>
                    <a:lstStyle/>
                    <a:p>
                      <a:pPr algn="l" fontAlgn="ctr"/>
                      <a:r>
                        <a:rPr lang="en-US" altLang="zh-CN" sz="2000" u="none" strike="noStrike" kern="1200" dirty="0">
                          <a:solidFill>
                            <a:schemeClr val="tx1"/>
                          </a:solidFill>
                          <a:effectLst/>
                          <a:latin typeface="+mn-lt"/>
                          <a:ea typeface="+mn-ea"/>
                          <a:cs typeface="+mn-cs"/>
                        </a:rPr>
                        <a:t>SCQs installation in skeleton</a:t>
                      </a:r>
                      <a:endParaRPr lang="zh-CN" altLang="en-US" sz="2000" u="none" strike="noStrike" kern="1200" dirty="0">
                        <a:solidFill>
                          <a:schemeClr val="tx1"/>
                        </a:solidFill>
                        <a:effectLst/>
                        <a:latin typeface="+mn-lt"/>
                        <a:ea typeface="+mn-ea"/>
                        <a:cs typeface="+mn-cs"/>
                      </a:endParaRPr>
                    </a:p>
                  </a:txBody>
                  <a:tcPr marL="7620" marR="7620" marT="7620" marB="0" anchor="ctr"/>
                </a:tc>
                <a:tc>
                  <a:txBody>
                    <a:bodyPr/>
                    <a:lstStyle/>
                    <a:p>
                      <a:pPr algn="ctr" fontAlgn="ctr"/>
                      <a:r>
                        <a:rPr lang="en-US" altLang="zh-CN" sz="2000" u="none" strike="noStrike" kern="1200" dirty="0">
                          <a:solidFill>
                            <a:schemeClr val="tx1"/>
                          </a:solidFill>
                          <a:effectLst/>
                          <a:latin typeface="+mn-lt"/>
                          <a:ea typeface="+mn-ea"/>
                          <a:cs typeface="+mn-cs"/>
                        </a:rPr>
                        <a:t>50</a:t>
                      </a:r>
                    </a:p>
                  </a:txBody>
                  <a:tcPr marL="7620" marR="7620" marT="7620" marB="0" anchor="ctr"/>
                </a:tc>
                <a:extLst>
                  <a:ext uri="{0D108BD9-81ED-4DB2-BD59-A6C34878D82A}">
                    <a16:rowId xmlns:a16="http://schemas.microsoft.com/office/drawing/2014/main" val="215510828"/>
                  </a:ext>
                </a:extLst>
              </a:tr>
              <a:tr h="346041">
                <a:tc>
                  <a:txBody>
                    <a:bodyPr/>
                    <a:lstStyle/>
                    <a:p>
                      <a:pPr algn="l" fontAlgn="ctr"/>
                      <a:r>
                        <a:rPr lang="en-US" altLang="zh-CN" sz="2000" u="none" strike="noStrike" dirty="0">
                          <a:effectLst/>
                        </a:rPr>
                        <a:t>LHe-tank module  </a:t>
                      </a:r>
                      <a:r>
                        <a:rPr lang="en-US" altLang="zh-CN" sz="2000" u="none" strike="noStrike" dirty="0" err="1">
                          <a:effectLst/>
                        </a:rPr>
                        <a:t>fiducialization</a:t>
                      </a:r>
                      <a:endParaRPr lang="en-US" altLang="zh-CN" sz="2000" u="none" strike="noStrike" dirty="0">
                        <a:effectLst/>
                      </a:endParaRPr>
                    </a:p>
                  </a:txBody>
                  <a:tcPr marL="7620" marR="7620" marT="7620" marB="0" anchor="ctr"/>
                </a:tc>
                <a:tc>
                  <a:txBody>
                    <a:bodyPr/>
                    <a:lstStyle/>
                    <a:p>
                      <a:pPr algn="ctr" fontAlgn="ctr"/>
                      <a:r>
                        <a:rPr lang="en-US" altLang="zh-CN" sz="2000" u="none" strike="noStrike" kern="1200" dirty="0">
                          <a:solidFill>
                            <a:schemeClr val="tx1"/>
                          </a:solidFill>
                          <a:effectLst/>
                          <a:latin typeface="+mn-lt"/>
                          <a:ea typeface="+mn-ea"/>
                          <a:cs typeface="+mn-cs"/>
                        </a:rPr>
                        <a:t>30</a:t>
                      </a:r>
                    </a:p>
                  </a:txBody>
                  <a:tcPr marL="7620" marR="7620" marT="7620" marB="0" anchor="ctr"/>
                </a:tc>
                <a:extLst>
                  <a:ext uri="{0D108BD9-81ED-4DB2-BD59-A6C34878D82A}">
                    <a16:rowId xmlns:a16="http://schemas.microsoft.com/office/drawing/2014/main" val="1076904201"/>
                  </a:ext>
                </a:extLst>
              </a:tr>
              <a:tr h="397256">
                <a:tc>
                  <a:txBody>
                    <a:bodyPr/>
                    <a:lstStyle/>
                    <a:p>
                      <a:pPr algn="l" fontAlgn="ctr"/>
                      <a:r>
                        <a:rPr lang="en-US" altLang="zh-CN" sz="2000" u="none" strike="noStrike" dirty="0">
                          <a:effectLst/>
                        </a:rPr>
                        <a:t>Cryostat </a:t>
                      </a:r>
                      <a:r>
                        <a:rPr lang="en-US" altLang="zh-CN" sz="2000" u="none" strike="noStrike" kern="1200" dirty="0">
                          <a:solidFill>
                            <a:schemeClr val="tx1"/>
                          </a:solidFill>
                          <a:effectLst/>
                          <a:latin typeface="+mn-lt"/>
                          <a:ea typeface="+mn-ea"/>
                          <a:cs typeface="+mn-cs"/>
                        </a:rPr>
                        <a:t>module</a:t>
                      </a:r>
                      <a:r>
                        <a:rPr lang="en-US" altLang="zh-CN" sz="2000" u="none" strike="noStrike" dirty="0">
                          <a:effectLst/>
                        </a:rPr>
                        <a:t> pre-alignment</a:t>
                      </a:r>
                    </a:p>
                  </a:txBody>
                  <a:tcPr marL="7620" marR="7620" marT="7620" marB="0" anchor="ctr"/>
                </a:tc>
                <a:tc>
                  <a:txBody>
                    <a:bodyPr/>
                    <a:lstStyle/>
                    <a:p>
                      <a:pPr algn="ctr" fontAlgn="ctr"/>
                      <a:r>
                        <a:rPr lang="en-US" altLang="zh-CN" sz="2000" u="none" strike="noStrike" kern="1200" dirty="0">
                          <a:solidFill>
                            <a:schemeClr val="tx1"/>
                          </a:solidFill>
                          <a:effectLst/>
                          <a:latin typeface="+mn-lt"/>
                          <a:ea typeface="+mn-ea"/>
                          <a:cs typeface="+mn-cs"/>
                        </a:rPr>
                        <a:t>50</a:t>
                      </a:r>
                    </a:p>
                  </a:txBody>
                  <a:tcPr marL="7620" marR="7620" marT="7620" marB="0" anchor="ctr"/>
                </a:tc>
                <a:extLst>
                  <a:ext uri="{0D108BD9-81ED-4DB2-BD59-A6C34878D82A}">
                    <a16:rowId xmlns:a16="http://schemas.microsoft.com/office/drawing/2014/main" val="3758686149"/>
                  </a:ext>
                </a:extLst>
              </a:tr>
              <a:tr h="289203">
                <a:tc>
                  <a:txBody>
                    <a:bodyPr/>
                    <a:lstStyle/>
                    <a:p>
                      <a:pPr algn="l" fontAlgn="ctr"/>
                      <a:r>
                        <a:rPr lang="en-US" altLang="zh-CN" sz="2000" u="none" strike="noStrike" dirty="0">
                          <a:effectLst/>
                        </a:rPr>
                        <a:t>Laser alignment system</a:t>
                      </a:r>
                      <a:endParaRPr lang="zh-CN" altLang="en-US" sz="20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2000" u="none" strike="noStrike" kern="1200" dirty="0">
                          <a:solidFill>
                            <a:schemeClr val="tx1"/>
                          </a:solidFill>
                          <a:effectLst/>
                          <a:latin typeface="+mn-lt"/>
                          <a:ea typeface="+mn-ea"/>
                          <a:cs typeface="+mn-cs"/>
                        </a:rPr>
                        <a:t>20</a:t>
                      </a:r>
                    </a:p>
                  </a:txBody>
                  <a:tcPr marL="7620" marR="7620" marT="7620" marB="0" anchor="ctr"/>
                </a:tc>
                <a:extLst>
                  <a:ext uri="{0D108BD9-81ED-4DB2-BD59-A6C34878D82A}">
                    <a16:rowId xmlns:a16="http://schemas.microsoft.com/office/drawing/2014/main" val="4063933114"/>
                  </a:ext>
                </a:extLst>
              </a:tr>
              <a:tr h="289203">
                <a:tc>
                  <a:txBody>
                    <a:bodyPr/>
                    <a:lstStyle/>
                    <a:p>
                      <a:pPr algn="l" fontAlgn="ctr"/>
                      <a:r>
                        <a:rPr lang="en-US" altLang="zh-CN" sz="2000" u="none" strike="noStrike" dirty="0">
                          <a:effectLst/>
                        </a:rPr>
                        <a:t>Multiline &amp; Laser tracker measurement</a:t>
                      </a:r>
                      <a:endParaRPr lang="zh-CN" altLang="en-US" sz="20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2000" u="none" strike="noStrike" kern="1200" dirty="0">
                          <a:solidFill>
                            <a:schemeClr val="tx1"/>
                          </a:solidFill>
                          <a:effectLst/>
                          <a:latin typeface="+mn-lt"/>
                          <a:ea typeface="+mn-ea"/>
                          <a:cs typeface="+mn-cs"/>
                        </a:rPr>
                        <a:t>30</a:t>
                      </a:r>
                    </a:p>
                  </a:txBody>
                  <a:tcPr marL="7620" marR="7620" marT="7620" marB="0" anchor="ctr"/>
                </a:tc>
                <a:extLst>
                  <a:ext uri="{0D108BD9-81ED-4DB2-BD59-A6C34878D82A}">
                    <a16:rowId xmlns:a16="http://schemas.microsoft.com/office/drawing/2014/main" val="918168578"/>
                  </a:ext>
                </a:extLst>
              </a:tr>
              <a:tr h="435658">
                <a:tc>
                  <a:txBody>
                    <a:bodyPr/>
                    <a:lstStyle/>
                    <a:p>
                      <a:pPr algn="l" fontAlgn="ctr"/>
                      <a:r>
                        <a:rPr lang="en-US" altLang="zh-CN" sz="2000" u="none" strike="noStrike" dirty="0">
                          <a:effectLst/>
                        </a:rPr>
                        <a:t>Cryostat module adjustment</a:t>
                      </a:r>
                      <a:endParaRPr lang="zh-CN" altLang="en-US" sz="20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2000" u="none" strike="noStrike" kern="1200" dirty="0">
                          <a:solidFill>
                            <a:schemeClr val="tx1"/>
                          </a:solidFill>
                          <a:effectLst/>
                          <a:latin typeface="+mn-lt"/>
                          <a:ea typeface="+mn-ea"/>
                          <a:cs typeface="+mn-cs"/>
                        </a:rPr>
                        <a:t>30</a:t>
                      </a:r>
                    </a:p>
                  </a:txBody>
                  <a:tcPr marL="7620" marR="7620" marT="7620" marB="0" anchor="ctr"/>
                </a:tc>
                <a:extLst>
                  <a:ext uri="{0D108BD9-81ED-4DB2-BD59-A6C34878D82A}">
                    <a16:rowId xmlns:a16="http://schemas.microsoft.com/office/drawing/2014/main" val="2654377891"/>
                  </a:ext>
                </a:extLst>
              </a:tr>
              <a:tr h="289203">
                <a:tc>
                  <a:txBody>
                    <a:bodyPr/>
                    <a:lstStyle/>
                    <a:p>
                      <a:pPr algn="l" fontAlgn="ctr"/>
                      <a:r>
                        <a:rPr lang="en-US" altLang="zh-CN" sz="2000" b="1" u="none" strike="noStrike" dirty="0">
                          <a:effectLst/>
                        </a:rPr>
                        <a:t>Total</a:t>
                      </a:r>
                      <a:endParaRPr lang="zh-CN" altLang="en-US" sz="20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2000" b="1" u="none" strike="noStrike" dirty="0">
                          <a:effectLst/>
                        </a:rPr>
                        <a:t>90</a:t>
                      </a:r>
                      <a:endParaRPr lang="en-US" altLang="zh-CN" sz="20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2086902147"/>
                  </a:ext>
                </a:extLst>
              </a:tr>
            </a:tbl>
          </a:graphicData>
        </a:graphic>
      </p:graphicFrame>
      <p:sp>
        <p:nvSpPr>
          <p:cNvPr id="8" name="文本框 7">
            <a:extLst>
              <a:ext uri="{FF2B5EF4-FFF2-40B4-BE49-F238E27FC236}">
                <a16:creationId xmlns:a16="http://schemas.microsoft.com/office/drawing/2014/main" id="{E049CF4A-C3D3-4D5F-996B-563A13FBABAF}"/>
              </a:ext>
            </a:extLst>
          </p:cNvPr>
          <p:cNvSpPr txBox="1"/>
          <p:nvPr/>
        </p:nvSpPr>
        <p:spPr>
          <a:xfrm>
            <a:off x="6744072" y="1831800"/>
            <a:ext cx="1728192" cy="369332"/>
          </a:xfrm>
          <a:prstGeom prst="rect">
            <a:avLst/>
          </a:prstGeom>
          <a:noFill/>
        </p:spPr>
        <p:txBody>
          <a:bodyPr wrap="square">
            <a:spAutoFit/>
          </a:bodyPr>
          <a:lstStyle/>
          <a:p>
            <a:pPr algn="l" fontAlgn="ctr"/>
            <a:r>
              <a:rPr lang="en-US" altLang="zh-CN" sz="1800" b="1" u="none" strike="noStrike" dirty="0">
                <a:effectLst/>
              </a:rPr>
              <a:t>Error analysis</a:t>
            </a:r>
            <a:endParaRPr lang="zh-CN" altLang="en-US" sz="1800" b="1" i="0" u="none" strike="noStrike" dirty="0">
              <a:solidFill>
                <a:srgbClr val="000000"/>
              </a:solidFill>
              <a:effectLst/>
              <a:latin typeface="等线" panose="02010600030101010101" pitchFamily="2" charset="-122"/>
              <a:ea typeface="等线" panose="02010600030101010101" pitchFamily="2" charset="-122"/>
            </a:endParaRPr>
          </a:p>
        </p:txBody>
      </p:sp>
      <p:sp>
        <p:nvSpPr>
          <p:cNvPr id="9" name="标题 1">
            <a:extLst>
              <a:ext uri="{FF2B5EF4-FFF2-40B4-BE49-F238E27FC236}">
                <a16:creationId xmlns:a16="http://schemas.microsoft.com/office/drawing/2014/main" id="{B3487502-D15E-4F07-A9D7-58F66E115BB0}"/>
              </a:ext>
            </a:extLst>
          </p:cNvPr>
          <p:cNvSpPr>
            <a:spLocks noGrp="1"/>
          </p:cNvSpPr>
          <p:nvPr>
            <p:ph type="title"/>
          </p:nvPr>
        </p:nvSpPr>
        <p:spPr>
          <a:xfrm>
            <a:off x="1758820" y="242730"/>
            <a:ext cx="6871252"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4</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MDI alignment </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2709385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0">
            <a:extLst>
              <a:ext uri="{FF2B5EF4-FFF2-40B4-BE49-F238E27FC236}">
                <a16:creationId xmlns:a16="http://schemas.microsoft.com/office/drawing/2014/main" id="{49DA3659-4346-ACB3-B27B-9F989C76EF22}"/>
              </a:ext>
            </a:extLst>
          </p:cNvPr>
          <p:cNvSpPr txBox="1">
            <a:spLocks/>
          </p:cNvSpPr>
          <p:nvPr/>
        </p:nvSpPr>
        <p:spPr>
          <a:xfrm>
            <a:off x="1952596" y="71418"/>
            <a:ext cx="8229600" cy="500063"/>
          </a:xfrm>
          <a:prstGeom prst="rect">
            <a:avLst/>
          </a:prstGeom>
        </p:spPr>
        <p:txBody>
          <a:bodyPr/>
          <a:lstStyle/>
          <a:p>
            <a:pPr marL="342900" indent="-342900">
              <a:spcBef>
                <a:spcPct val="20000"/>
              </a:spcBef>
              <a:buClr>
                <a:srgbClr val="0047D6"/>
              </a:buClr>
              <a:buSzPct val="75000"/>
              <a:defRPr/>
            </a:pPr>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cxnSp>
        <p:nvCxnSpPr>
          <p:cNvPr id="4" name="直接连接符 3">
            <a:extLst>
              <a:ext uri="{FF2B5EF4-FFF2-40B4-BE49-F238E27FC236}">
                <a16:creationId xmlns:a16="http://schemas.microsoft.com/office/drawing/2014/main" id="{8CF776FA-BC3F-4A88-6EFE-C691E03A0FB1}"/>
              </a:ext>
            </a:extLst>
          </p:cNvPr>
          <p:cNvCxnSpPr/>
          <p:nvPr/>
        </p:nvCxnSpPr>
        <p:spPr>
          <a:xfrm>
            <a:off x="152400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灯片编号占位符 1">
            <a:extLst>
              <a:ext uri="{FF2B5EF4-FFF2-40B4-BE49-F238E27FC236}">
                <a16:creationId xmlns:a16="http://schemas.microsoft.com/office/drawing/2014/main" id="{363DB292-5F5E-8E1E-9B8F-065286607C66}"/>
              </a:ext>
            </a:extLst>
          </p:cNvPr>
          <p:cNvSpPr txBox="1">
            <a:spLocks/>
          </p:cNvSpPr>
          <p:nvPr/>
        </p:nvSpPr>
        <p:spPr>
          <a:xfrm>
            <a:off x="9601200" y="6290982"/>
            <a:ext cx="2133600" cy="365125"/>
          </a:xfrm>
          <a:prstGeom prst="rect">
            <a:avLst/>
          </a:prstGeom>
        </p:spPr>
        <p:txBody>
          <a:bodyPr vert="horz" lIns="91440" tIns="45720" rIns="91440" bIns="45720" rtlCol="0" anchor="ctr"/>
          <a:lstStyle>
            <a:defPPr>
              <a:defRPr lang="zh-CN"/>
            </a:defPPr>
            <a:lvl1pPr algn="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fld id="{521683DF-D507-43F4-81CB-95BA739AB1EA}" type="slidenum">
              <a:rPr lang="zh-CN" altLang="en-US"/>
              <a:pPr>
                <a:defRPr/>
              </a:pPr>
              <a:t>3</a:t>
            </a:fld>
            <a:endParaRPr lang="zh-CN" altLang="en-US" dirty="0"/>
          </a:p>
        </p:txBody>
      </p:sp>
      <p:sp>
        <p:nvSpPr>
          <p:cNvPr id="8" name="矩形 6">
            <a:extLst>
              <a:ext uri="{FF2B5EF4-FFF2-40B4-BE49-F238E27FC236}">
                <a16:creationId xmlns:a16="http://schemas.microsoft.com/office/drawing/2014/main" id="{AFBCFFA5-5C94-4FE8-B7B2-958FB6536B70}"/>
              </a:ext>
            </a:extLst>
          </p:cNvPr>
          <p:cNvSpPr>
            <a:spLocks noChangeArrowheads="1"/>
          </p:cNvSpPr>
          <p:nvPr/>
        </p:nvSpPr>
        <p:spPr bwMode="auto">
          <a:xfrm>
            <a:off x="1521822" y="-16804"/>
            <a:ext cx="9144000" cy="580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defRPr/>
            </a:pPr>
            <a:r>
              <a:rPr kumimoji="1" lang="en-US" altLang="zh-CN" sz="2400" dirty="0">
                <a:ln w="0"/>
                <a:effectLst>
                  <a:outerShdw blurRad="38100" dist="19050" dir="2700000" algn="tl" rotWithShape="0">
                    <a:schemeClr val="dk1">
                      <a:alpha val="40000"/>
                    </a:schemeClr>
                  </a:outerShdw>
                </a:effectLst>
                <a:latin typeface="Arial" panose="020B0604020202020204" pitchFamily="34" charset="0"/>
                <a:ea typeface="黑体" panose="02010609060101010101" pitchFamily="49" charset="-122"/>
                <a:cs typeface="Arial" panose="020B0604020202020204" pitchFamily="34" charset="0"/>
              </a:rPr>
              <a:t> </a:t>
            </a:r>
            <a:r>
              <a:rPr lang="en-US" altLang="zh-CN" sz="2400" b="1" dirty="0">
                <a:solidFill>
                  <a:schemeClr val="bg2">
                    <a:lumMod val="2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work scope</a:t>
            </a:r>
            <a:endParaRPr kumimoji="1" lang="en-US" altLang="zh-CN" sz="2400" dirty="0">
              <a:ln w="0"/>
              <a:effectLst>
                <a:outerShdw blurRad="38100" dist="19050" dir="2700000" algn="tl" rotWithShape="0">
                  <a:schemeClr val="dk1">
                    <a:alpha val="40000"/>
                  </a:schemeClr>
                </a:outerShdw>
              </a:effectLst>
              <a:latin typeface="Arial" panose="020B0604020202020204" pitchFamily="34" charset="0"/>
              <a:ea typeface="黑体" panose="02010609060101010101" pitchFamily="49" charset="-122"/>
              <a:cs typeface="Arial" panose="020B0604020202020204" pitchFamily="34" charset="0"/>
            </a:endParaRPr>
          </a:p>
        </p:txBody>
      </p:sp>
      <p:pic>
        <p:nvPicPr>
          <p:cNvPr id="9" name="图片 8">
            <a:extLst>
              <a:ext uri="{FF2B5EF4-FFF2-40B4-BE49-F238E27FC236}">
                <a16:creationId xmlns:a16="http://schemas.microsoft.com/office/drawing/2014/main" id="{712F74EE-7C91-4F0C-B1AB-4B71C6B0C64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3058" y="603391"/>
            <a:ext cx="5747711" cy="3761713"/>
          </a:xfrm>
          <a:prstGeom prst="rect">
            <a:avLst/>
          </a:prstGeom>
          <a:noFill/>
        </p:spPr>
      </p:pic>
      <p:sp>
        <p:nvSpPr>
          <p:cNvPr id="10" name="Text Box 15">
            <a:extLst>
              <a:ext uri="{FF2B5EF4-FFF2-40B4-BE49-F238E27FC236}">
                <a16:creationId xmlns:a16="http://schemas.microsoft.com/office/drawing/2014/main" id="{C99F6A30-0D87-4299-9254-7E6996DEF561}"/>
              </a:ext>
            </a:extLst>
          </p:cNvPr>
          <p:cNvSpPr txBox="1">
            <a:spLocks noChangeArrowheads="1"/>
          </p:cNvSpPr>
          <p:nvPr/>
        </p:nvSpPr>
        <p:spPr bwMode="auto">
          <a:xfrm>
            <a:off x="7446962" y="710064"/>
            <a:ext cx="2741873"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zh-CN" sz="1800" b="1" i="1" dirty="0" err="1">
                <a:solidFill>
                  <a:srgbClr val="010101"/>
                </a:solidFill>
                <a:latin typeface="+mn-ea"/>
                <a:ea typeface="+mn-ea"/>
                <a:cs typeface="Helvetica" charset="0"/>
              </a:rPr>
              <a:t>Linac</a:t>
            </a:r>
            <a:r>
              <a:rPr lang="en-US" altLang="ja-JP" sz="1800" b="1" i="1" dirty="0">
                <a:solidFill>
                  <a:srgbClr val="010101"/>
                </a:solidFill>
                <a:latin typeface="+mn-ea"/>
                <a:ea typeface="+mn-ea"/>
                <a:cs typeface="Helvetica" charset="0"/>
              </a:rPr>
              <a:t>: 1.6km</a:t>
            </a:r>
          </a:p>
          <a:p>
            <a:r>
              <a:rPr lang="en-US" altLang="zh-CN" sz="1800" b="1" i="1" dirty="0">
                <a:solidFill>
                  <a:srgbClr val="010101"/>
                </a:solidFill>
                <a:latin typeface="+mn-ea"/>
                <a:ea typeface="+mn-ea"/>
                <a:cs typeface="Helvetica" charset="0"/>
              </a:rPr>
              <a:t>TL:1.5km</a:t>
            </a:r>
            <a:endParaRPr lang="en-US" altLang="ja-JP" sz="1800" b="1" i="1" dirty="0">
              <a:solidFill>
                <a:srgbClr val="010101"/>
              </a:solidFill>
              <a:latin typeface="+mn-ea"/>
              <a:ea typeface="+mn-ea"/>
              <a:cs typeface="Helvetica" charset="0"/>
            </a:endParaRPr>
          </a:p>
          <a:p>
            <a:r>
              <a:rPr lang="en-US" altLang="zh-CN" sz="1800" b="1" i="1" dirty="0">
                <a:solidFill>
                  <a:srgbClr val="010101"/>
                </a:solidFill>
                <a:latin typeface="+mn-ea"/>
                <a:ea typeface="+mn-ea"/>
                <a:cs typeface="Helvetica" charset="0"/>
              </a:rPr>
              <a:t>Circumference of </a:t>
            </a:r>
          </a:p>
          <a:p>
            <a:r>
              <a:rPr lang="en-US" altLang="zh-CN" sz="1800" b="1" i="1" dirty="0">
                <a:solidFill>
                  <a:srgbClr val="010101"/>
                </a:solidFill>
                <a:latin typeface="+mn-ea"/>
                <a:ea typeface="+mn-ea"/>
                <a:cs typeface="Helvetica" charset="0"/>
              </a:rPr>
              <a:t>ring tunnel:100km</a:t>
            </a:r>
            <a:endParaRPr lang="en-US" altLang="ja-JP" sz="1800" b="1" i="1" dirty="0">
              <a:solidFill>
                <a:srgbClr val="010101"/>
              </a:solidFill>
              <a:latin typeface="+mn-ea"/>
              <a:ea typeface="+mn-ea"/>
              <a:cs typeface="Helvetica" charset="0"/>
            </a:endParaRPr>
          </a:p>
          <a:p>
            <a:pPr lvl="1"/>
            <a:r>
              <a:rPr lang="en-US" altLang="zh-CN" sz="1800" b="1" i="1" dirty="0">
                <a:solidFill>
                  <a:srgbClr val="010101"/>
                </a:solidFill>
                <a:latin typeface="+mn-ea"/>
                <a:ea typeface="+mn-ea"/>
                <a:cs typeface="Helvetica" charset="0"/>
              </a:rPr>
              <a:t>Collider</a:t>
            </a:r>
            <a:r>
              <a:rPr lang="zh-CN" altLang="en-US" sz="1800" b="1" i="1" dirty="0">
                <a:solidFill>
                  <a:srgbClr val="010101"/>
                </a:solidFill>
                <a:latin typeface="+mn-ea"/>
                <a:ea typeface="+mn-ea"/>
                <a:cs typeface="Helvetica" charset="0"/>
              </a:rPr>
              <a:t>：</a:t>
            </a:r>
            <a:r>
              <a:rPr lang="en-US" altLang="ja-JP" sz="1800" b="1" i="1" dirty="0">
                <a:solidFill>
                  <a:srgbClr val="010101"/>
                </a:solidFill>
                <a:latin typeface="+mn-ea"/>
                <a:ea typeface="+mn-ea"/>
                <a:cs typeface="Helvetica" charset="0"/>
              </a:rPr>
              <a:t>100</a:t>
            </a:r>
            <a:r>
              <a:rPr lang="en-US" altLang="zh-CN" sz="1800" b="1" i="1" dirty="0">
                <a:solidFill>
                  <a:srgbClr val="010101"/>
                </a:solidFill>
                <a:latin typeface="+mn-ea"/>
                <a:ea typeface="+mn-ea"/>
                <a:cs typeface="Helvetica" charset="0"/>
              </a:rPr>
              <a:t>km</a:t>
            </a:r>
          </a:p>
          <a:p>
            <a:pPr lvl="1"/>
            <a:r>
              <a:rPr lang="en-US" altLang="zh-CN" sz="1800" b="1" i="1" dirty="0">
                <a:solidFill>
                  <a:srgbClr val="010101"/>
                </a:solidFill>
                <a:latin typeface="+mn-ea"/>
                <a:ea typeface="+mn-ea"/>
                <a:cs typeface="Helvetica" charset="0"/>
              </a:rPr>
              <a:t>Booster</a:t>
            </a:r>
            <a:r>
              <a:rPr lang="zh-CN" altLang="en-US" sz="1800" b="1" i="1" dirty="0">
                <a:solidFill>
                  <a:srgbClr val="010101"/>
                </a:solidFill>
                <a:latin typeface="+mn-ea"/>
                <a:ea typeface="+mn-ea"/>
                <a:cs typeface="Helvetica" charset="0"/>
              </a:rPr>
              <a:t>：</a:t>
            </a:r>
            <a:r>
              <a:rPr lang="en-US" altLang="zh-CN" sz="1800" b="1" i="1" dirty="0">
                <a:solidFill>
                  <a:srgbClr val="010101"/>
                </a:solidFill>
                <a:latin typeface="+mn-ea"/>
                <a:ea typeface="+mn-ea"/>
                <a:cs typeface="Helvetica" charset="0"/>
              </a:rPr>
              <a:t>100km</a:t>
            </a:r>
          </a:p>
          <a:p>
            <a:r>
              <a:rPr lang="en-US" altLang="zh-CN" sz="1800" b="1" i="1" dirty="0">
                <a:solidFill>
                  <a:srgbClr val="010101"/>
                </a:solidFill>
                <a:latin typeface="+mn-ea"/>
                <a:ea typeface="+mn-ea"/>
                <a:cs typeface="Helvetica" charset="0"/>
              </a:rPr>
              <a:t>Tunnel cross section</a:t>
            </a:r>
            <a:r>
              <a:rPr lang="zh-CN" altLang="en-US" sz="1800" b="1" i="1" dirty="0">
                <a:solidFill>
                  <a:srgbClr val="010101"/>
                </a:solidFill>
                <a:latin typeface="+mn-ea"/>
                <a:ea typeface="+mn-ea"/>
                <a:cs typeface="Helvetica" charset="0"/>
              </a:rPr>
              <a:t>：</a:t>
            </a:r>
            <a:r>
              <a:rPr lang="en-US" altLang="zh-CN" sz="1800" b="1" i="1" dirty="0">
                <a:solidFill>
                  <a:srgbClr val="010101"/>
                </a:solidFill>
                <a:latin typeface="+mn-ea"/>
                <a:ea typeface="+mn-ea"/>
                <a:cs typeface="Helvetica" charset="0"/>
              </a:rPr>
              <a:t>6X5m</a:t>
            </a:r>
          </a:p>
        </p:txBody>
      </p:sp>
      <p:pic>
        <p:nvPicPr>
          <p:cNvPr id="11" name="Picture 4">
            <a:extLst>
              <a:ext uri="{FF2B5EF4-FFF2-40B4-BE49-F238E27FC236}">
                <a16:creationId xmlns:a16="http://schemas.microsoft.com/office/drawing/2014/main" id="{406D4168-9A7D-4ECB-A435-DAA628D79243}"/>
              </a:ext>
            </a:extLst>
          </p:cNvPr>
          <p:cNvPicPr>
            <a:picLocks noChangeAspect="1" noChangeArrowheads="1"/>
          </p:cNvPicPr>
          <p:nvPr/>
        </p:nvPicPr>
        <p:blipFill>
          <a:blip r:embed="rId3"/>
          <a:srcRect/>
          <a:stretch>
            <a:fillRect/>
          </a:stretch>
        </p:blipFill>
        <p:spPr bwMode="auto">
          <a:xfrm>
            <a:off x="1722961" y="4529267"/>
            <a:ext cx="2376263" cy="1399858"/>
          </a:xfrm>
          <a:prstGeom prst="rect">
            <a:avLst/>
          </a:prstGeom>
          <a:noFill/>
          <a:ln w="9525">
            <a:noFill/>
            <a:miter lim="800000"/>
            <a:headEnd/>
            <a:tailEnd/>
          </a:ln>
          <a:effectLst/>
        </p:spPr>
      </p:pic>
      <p:sp>
        <p:nvSpPr>
          <p:cNvPr id="12" name="文本框 11">
            <a:extLst>
              <a:ext uri="{FF2B5EF4-FFF2-40B4-BE49-F238E27FC236}">
                <a16:creationId xmlns:a16="http://schemas.microsoft.com/office/drawing/2014/main" id="{DAF2BBD0-2B79-4019-AD1A-86C655B2BB19}"/>
              </a:ext>
            </a:extLst>
          </p:cNvPr>
          <p:cNvSpPr txBox="1"/>
          <p:nvPr/>
        </p:nvSpPr>
        <p:spPr>
          <a:xfrm>
            <a:off x="2365137" y="6104104"/>
            <a:ext cx="1428596" cy="646331"/>
          </a:xfrm>
          <a:prstGeom prst="rect">
            <a:avLst/>
          </a:prstGeom>
          <a:noFill/>
        </p:spPr>
        <p:txBody>
          <a:bodyPr wrap="none" rtlCol="0">
            <a:spAutoFit/>
          </a:bodyPr>
          <a:lstStyle/>
          <a:p>
            <a:r>
              <a:rPr lang="en-US" altLang="zh-CN" b="1" dirty="0"/>
              <a:t>Interaction </a:t>
            </a:r>
          </a:p>
          <a:p>
            <a:r>
              <a:rPr lang="en-US" altLang="zh-CN" b="1" dirty="0"/>
              <a:t>region</a:t>
            </a:r>
            <a:endParaRPr lang="zh-CN" altLang="en-US" b="1" dirty="0"/>
          </a:p>
        </p:txBody>
      </p:sp>
      <p:pic>
        <p:nvPicPr>
          <p:cNvPr id="13" name="图片 12">
            <a:extLst>
              <a:ext uri="{FF2B5EF4-FFF2-40B4-BE49-F238E27FC236}">
                <a16:creationId xmlns:a16="http://schemas.microsoft.com/office/drawing/2014/main" id="{09D68987-9961-4D9D-BF59-594BD7FBDD57}"/>
              </a:ext>
            </a:extLst>
          </p:cNvPr>
          <p:cNvPicPr>
            <a:picLocks noChangeAspect="1"/>
          </p:cNvPicPr>
          <p:nvPr/>
        </p:nvPicPr>
        <p:blipFill>
          <a:blip r:embed="rId4"/>
          <a:stretch>
            <a:fillRect/>
          </a:stretch>
        </p:blipFill>
        <p:spPr>
          <a:xfrm>
            <a:off x="4298168" y="4501791"/>
            <a:ext cx="2306128" cy="1414843"/>
          </a:xfrm>
          <a:prstGeom prst="rect">
            <a:avLst/>
          </a:prstGeom>
        </p:spPr>
      </p:pic>
      <p:sp>
        <p:nvSpPr>
          <p:cNvPr id="14" name="文本框 13">
            <a:extLst>
              <a:ext uri="{FF2B5EF4-FFF2-40B4-BE49-F238E27FC236}">
                <a16:creationId xmlns:a16="http://schemas.microsoft.com/office/drawing/2014/main" id="{578FCA77-8D53-4EA1-AF69-C677DBEF6347}"/>
              </a:ext>
            </a:extLst>
          </p:cNvPr>
          <p:cNvSpPr txBox="1"/>
          <p:nvPr/>
        </p:nvSpPr>
        <p:spPr>
          <a:xfrm>
            <a:off x="5005928" y="6138162"/>
            <a:ext cx="877163" cy="646331"/>
          </a:xfrm>
          <a:prstGeom prst="rect">
            <a:avLst/>
          </a:prstGeom>
          <a:noFill/>
        </p:spPr>
        <p:txBody>
          <a:bodyPr wrap="none" rtlCol="0">
            <a:spAutoFit/>
          </a:bodyPr>
          <a:lstStyle/>
          <a:p>
            <a:r>
              <a:rPr lang="en-US" altLang="zh-CN" b="1" dirty="0"/>
              <a:t>Ring</a:t>
            </a:r>
          </a:p>
          <a:p>
            <a:r>
              <a:rPr lang="en-US" altLang="zh-CN" b="1" dirty="0"/>
              <a:t>tunnel</a:t>
            </a:r>
            <a:endParaRPr lang="zh-CN" altLang="en-US" b="1" dirty="0"/>
          </a:p>
        </p:txBody>
      </p:sp>
      <p:sp>
        <p:nvSpPr>
          <p:cNvPr id="15" name="文本框 14">
            <a:extLst>
              <a:ext uri="{FF2B5EF4-FFF2-40B4-BE49-F238E27FC236}">
                <a16:creationId xmlns:a16="http://schemas.microsoft.com/office/drawing/2014/main" id="{EDD1E66D-417B-4F37-A805-F54458068EC9}"/>
              </a:ext>
            </a:extLst>
          </p:cNvPr>
          <p:cNvSpPr txBox="1"/>
          <p:nvPr/>
        </p:nvSpPr>
        <p:spPr>
          <a:xfrm>
            <a:off x="7688917" y="6415161"/>
            <a:ext cx="2565639" cy="369332"/>
          </a:xfrm>
          <a:prstGeom prst="rect">
            <a:avLst/>
          </a:prstGeom>
          <a:noFill/>
        </p:spPr>
        <p:txBody>
          <a:bodyPr wrap="none" rtlCol="0">
            <a:spAutoFit/>
          </a:bodyPr>
          <a:lstStyle/>
          <a:p>
            <a:r>
              <a:rPr lang="en-US" altLang="zh-CN" b="1" dirty="0"/>
              <a:t>Tunnel cross section</a:t>
            </a:r>
            <a:endParaRPr lang="zh-CN" altLang="en-US" b="1" dirty="0"/>
          </a:p>
        </p:txBody>
      </p:sp>
      <p:pic>
        <p:nvPicPr>
          <p:cNvPr id="16" name="图片 15">
            <a:extLst>
              <a:ext uri="{FF2B5EF4-FFF2-40B4-BE49-F238E27FC236}">
                <a16:creationId xmlns:a16="http://schemas.microsoft.com/office/drawing/2014/main" id="{C7D81E8B-7B40-43E9-B529-0BD5D903882A}"/>
              </a:ext>
            </a:extLst>
          </p:cNvPr>
          <p:cNvPicPr>
            <a:picLocks noChangeAspect="1"/>
          </p:cNvPicPr>
          <p:nvPr/>
        </p:nvPicPr>
        <p:blipFill>
          <a:blip r:embed="rId5"/>
          <a:stretch>
            <a:fillRect/>
          </a:stretch>
        </p:blipFill>
        <p:spPr>
          <a:xfrm>
            <a:off x="6793738" y="3112408"/>
            <a:ext cx="3982782" cy="3314862"/>
          </a:xfrm>
          <a:prstGeom prst="rect">
            <a:avLst/>
          </a:prstGeom>
        </p:spPr>
      </p:pic>
      <p:sp>
        <p:nvSpPr>
          <p:cNvPr id="17" name="文本框 16">
            <a:extLst>
              <a:ext uri="{FF2B5EF4-FFF2-40B4-BE49-F238E27FC236}">
                <a16:creationId xmlns:a16="http://schemas.microsoft.com/office/drawing/2014/main" id="{563B43C8-4B89-4477-8179-6227E39F28BA}"/>
              </a:ext>
            </a:extLst>
          </p:cNvPr>
          <p:cNvSpPr txBox="1"/>
          <p:nvPr/>
        </p:nvSpPr>
        <p:spPr>
          <a:xfrm>
            <a:off x="9732356" y="3978746"/>
            <a:ext cx="954107" cy="369332"/>
          </a:xfrm>
          <a:prstGeom prst="rect">
            <a:avLst/>
          </a:prstGeom>
          <a:noFill/>
        </p:spPr>
        <p:txBody>
          <a:bodyPr wrap="none" rtlCol="0">
            <a:spAutoFit/>
          </a:bodyPr>
          <a:lstStyle/>
          <a:p>
            <a:r>
              <a:rPr lang="en-US" altLang="zh-CN" dirty="0"/>
              <a:t>booster</a:t>
            </a:r>
            <a:endParaRPr lang="zh-CN" altLang="en-US" dirty="0"/>
          </a:p>
        </p:txBody>
      </p:sp>
      <p:sp>
        <p:nvSpPr>
          <p:cNvPr id="18" name="文本框 17">
            <a:extLst>
              <a:ext uri="{FF2B5EF4-FFF2-40B4-BE49-F238E27FC236}">
                <a16:creationId xmlns:a16="http://schemas.microsoft.com/office/drawing/2014/main" id="{B9A65F86-1A3B-4E35-861A-D98BDC93D3B8}"/>
              </a:ext>
            </a:extLst>
          </p:cNvPr>
          <p:cNvSpPr txBox="1"/>
          <p:nvPr/>
        </p:nvSpPr>
        <p:spPr>
          <a:xfrm>
            <a:off x="9717116" y="5613654"/>
            <a:ext cx="915635" cy="369332"/>
          </a:xfrm>
          <a:prstGeom prst="rect">
            <a:avLst/>
          </a:prstGeom>
          <a:noFill/>
        </p:spPr>
        <p:txBody>
          <a:bodyPr wrap="none" rtlCol="0">
            <a:spAutoFit/>
          </a:bodyPr>
          <a:lstStyle/>
          <a:p>
            <a:r>
              <a:rPr lang="en-US" altLang="zh-CN" dirty="0"/>
              <a:t>collider</a:t>
            </a:r>
            <a:endParaRPr lang="zh-CN" altLang="en-US" dirty="0"/>
          </a:p>
        </p:txBody>
      </p:sp>
      <p:sp>
        <p:nvSpPr>
          <p:cNvPr id="19" name="文本框 18">
            <a:extLst>
              <a:ext uri="{FF2B5EF4-FFF2-40B4-BE49-F238E27FC236}">
                <a16:creationId xmlns:a16="http://schemas.microsoft.com/office/drawing/2014/main" id="{8300B3FB-9C33-42B9-A2E9-E9B209C4ACE1}"/>
              </a:ext>
            </a:extLst>
          </p:cNvPr>
          <p:cNvSpPr txBox="1"/>
          <p:nvPr/>
        </p:nvSpPr>
        <p:spPr>
          <a:xfrm>
            <a:off x="6157448" y="6288257"/>
            <a:ext cx="813043" cy="369332"/>
          </a:xfrm>
          <a:prstGeom prst="rect">
            <a:avLst/>
          </a:prstGeom>
          <a:noFill/>
        </p:spPr>
        <p:txBody>
          <a:bodyPr wrap="none" rtlCol="0">
            <a:spAutoFit/>
          </a:bodyPr>
          <a:lstStyle/>
          <a:p>
            <a:r>
              <a:rPr lang="en-US" altLang="zh-CN" dirty="0"/>
              <a:t>SPPC</a:t>
            </a:r>
            <a:endParaRPr lang="zh-CN" altLang="en-US" dirty="0"/>
          </a:p>
        </p:txBody>
      </p:sp>
      <p:cxnSp>
        <p:nvCxnSpPr>
          <p:cNvPr id="20" name="直接箭头连接符 19">
            <a:extLst>
              <a:ext uri="{FF2B5EF4-FFF2-40B4-BE49-F238E27FC236}">
                <a16:creationId xmlns:a16="http://schemas.microsoft.com/office/drawing/2014/main" id="{57064242-35D5-47DA-8E14-2774A3D0DC90}"/>
              </a:ext>
            </a:extLst>
          </p:cNvPr>
          <p:cNvCxnSpPr>
            <a:cxnSpLocks/>
          </p:cNvCxnSpPr>
          <p:nvPr/>
        </p:nvCxnSpPr>
        <p:spPr>
          <a:xfrm flipV="1">
            <a:off x="6900162" y="5301208"/>
            <a:ext cx="1046641" cy="104380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4BA6872B-4D60-4A2F-971B-063A91F68353}"/>
              </a:ext>
            </a:extLst>
          </p:cNvPr>
          <p:cNvCxnSpPr/>
          <p:nvPr/>
        </p:nvCxnSpPr>
        <p:spPr>
          <a:xfrm>
            <a:off x="9390460" y="5085184"/>
            <a:ext cx="864096"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B5EAF1FE-FE05-4C71-8741-134AB4F98444}"/>
              </a:ext>
            </a:extLst>
          </p:cNvPr>
          <p:cNvSpPr txBox="1"/>
          <p:nvPr/>
        </p:nvSpPr>
        <p:spPr>
          <a:xfrm>
            <a:off x="9501652" y="4801517"/>
            <a:ext cx="641522" cy="338554"/>
          </a:xfrm>
          <a:prstGeom prst="rect">
            <a:avLst/>
          </a:prstGeom>
          <a:noFill/>
        </p:spPr>
        <p:txBody>
          <a:bodyPr wrap="square" rtlCol="0">
            <a:spAutoFit/>
          </a:bodyPr>
          <a:lstStyle/>
          <a:p>
            <a:r>
              <a:rPr lang="en-US" altLang="zh-CN" sz="1600" dirty="0">
                <a:solidFill>
                  <a:srgbClr val="FF0000"/>
                </a:solidFill>
              </a:rPr>
              <a:t>1.8m</a:t>
            </a:r>
            <a:endParaRPr lang="zh-CN" altLang="en-US" sz="1600" dirty="0">
              <a:solidFill>
                <a:srgbClr val="FF0000"/>
              </a:solidFill>
            </a:endParaRPr>
          </a:p>
        </p:txBody>
      </p:sp>
      <p:cxnSp>
        <p:nvCxnSpPr>
          <p:cNvPr id="23" name="直接箭头连接符 22">
            <a:extLst>
              <a:ext uri="{FF2B5EF4-FFF2-40B4-BE49-F238E27FC236}">
                <a16:creationId xmlns:a16="http://schemas.microsoft.com/office/drawing/2014/main" id="{4A67ACA0-BD76-45B8-85E8-F1E94B273A4D}"/>
              </a:ext>
            </a:extLst>
          </p:cNvPr>
          <p:cNvCxnSpPr>
            <a:cxnSpLocks/>
          </p:cNvCxnSpPr>
          <p:nvPr/>
        </p:nvCxnSpPr>
        <p:spPr>
          <a:xfrm>
            <a:off x="7518252" y="5589240"/>
            <a:ext cx="1872208"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id="{1C7D47FC-98E7-4882-8A62-360D8AA973F1}"/>
              </a:ext>
            </a:extLst>
          </p:cNvPr>
          <p:cNvSpPr txBox="1"/>
          <p:nvPr/>
        </p:nvSpPr>
        <p:spPr>
          <a:xfrm>
            <a:off x="8503869" y="5301208"/>
            <a:ext cx="641522" cy="338554"/>
          </a:xfrm>
          <a:prstGeom prst="rect">
            <a:avLst/>
          </a:prstGeom>
          <a:noFill/>
        </p:spPr>
        <p:txBody>
          <a:bodyPr wrap="square" rtlCol="0">
            <a:spAutoFit/>
          </a:bodyPr>
          <a:lstStyle/>
          <a:p>
            <a:r>
              <a:rPr lang="en-US" altLang="zh-CN" sz="1600" dirty="0">
                <a:solidFill>
                  <a:srgbClr val="FF0000"/>
                </a:solidFill>
              </a:rPr>
              <a:t>4.2m</a:t>
            </a:r>
            <a:endParaRPr lang="zh-CN" altLang="en-US" sz="1600" dirty="0">
              <a:solidFill>
                <a:srgbClr val="FF0000"/>
              </a:solidFill>
            </a:endParaRPr>
          </a:p>
        </p:txBody>
      </p:sp>
      <p:cxnSp>
        <p:nvCxnSpPr>
          <p:cNvPr id="25" name="直接箭头连接符 24">
            <a:extLst>
              <a:ext uri="{FF2B5EF4-FFF2-40B4-BE49-F238E27FC236}">
                <a16:creationId xmlns:a16="http://schemas.microsoft.com/office/drawing/2014/main" id="{7014CB40-D778-4078-95CA-39424DAAAA66}"/>
              </a:ext>
            </a:extLst>
          </p:cNvPr>
          <p:cNvCxnSpPr>
            <a:cxnSpLocks/>
            <a:stCxn id="13" idx="0"/>
          </p:cNvCxnSpPr>
          <p:nvPr/>
        </p:nvCxnSpPr>
        <p:spPr>
          <a:xfrm flipV="1">
            <a:off x="5451232" y="3717032"/>
            <a:ext cx="217155" cy="78475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2235CD06-57BC-4B12-AB2D-59DC462EE7A7}"/>
              </a:ext>
            </a:extLst>
          </p:cNvPr>
          <p:cNvCxnSpPr>
            <a:cxnSpLocks/>
            <a:stCxn id="11" idx="0"/>
          </p:cNvCxnSpPr>
          <p:nvPr/>
        </p:nvCxnSpPr>
        <p:spPr>
          <a:xfrm flipV="1">
            <a:off x="2911093" y="3978746"/>
            <a:ext cx="26343" cy="55052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C00E1050-39CF-41CC-AE45-A80869863656}"/>
              </a:ext>
            </a:extLst>
          </p:cNvPr>
          <p:cNvCxnSpPr>
            <a:cxnSpLocks/>
          </p:cNvCxnSpPr>
          <p:nvPr/>
        </p:nvCxnSpPr>
        <p:spPr>
          <a:xfrm flipH="1" flipV="1">
            <a:off x="5829067" y="3568464"/>
            <a:ext cx="1347053" cy="54094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524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8A8EAD0B-9FF4-404E-9820-DA529B26484D}"/>
              </a:ext>
            </a:extLst>
          </p:cNvPr>
          <p:cNvSpPr>
            <a:spLocks noGrp="1"/>
          </p:cNvSpPr>
          <p:nvPr>
            <p:ph type="sldNum" sz="quarter" idx="12"/>
          </p:nvPr>
        </p:nvSpPr>
        <p:spPr>
          <a:xfrm>
            <a:off x="10416480" y="6356351"/>
            <a:ext cx="1165920" cy="365125"/>
          </a:xfrm>
        </p:spPr>
        <p:txBody>
          <a:bodyPr/>
          <a:lstStyle/>
          <a:p>
            <a:pPr>
              <a:defRPr/>
            </a:pPr>
            <a:fld id="{04BEEA27-C98A-4D6E-B88E-6F0045E4FB59}" type="slidenum">
              <a:rPr lang="zh-CN" altLang="en-US" smtClean="0"/>
              <a:pPr>
                <a:defRPr/>
              </a:pPr>
              <a:t>30</a:t>
            </a:fld>
            <a:endParaRPr lang="zh-CN" altLang="en-US"/>
          </a:p>
        </p:txBody>
      </p:sp>
      <p:cxnSp>
        <p:nvCxnSpPr>
          <p:cNvPr id="12" name="直接连接符 11">
            <a:extLst>
              <a:ext uri="{FF2B5EF4-FFF2-40B4-BE49-F238E27FC236}">
                <a16:creationId xmlns:a16="http://schemas.microsoft.com/office/drawing/2014/main" id="{405A6255-3692-993D-0842-BA67B2970593}"/>
              </a:ext>
            </a:extLst>
          </p:cNvPr>
          <p:cNvCxnSpPr/>
          <p:nvPr/>
        </p:nvCxnSpPr>
        <p:spPr>
          <a:xfrm>
            <a:off x="1524000" y="692696"/>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标题 1">
            <a:extLst>
              <a:ext uri="{FF2B5EF4-FFF2-40B4-BE49-F238E27FC236}">
                <a16:creationId xmlns:a16="http://schemas.microsoft.com/office/drawing/2014/main" id="{2DCB8899-23E1-38E9-5ACB-BC3F577FA175}"/>
              </a:ext>
            </a:extLst>
          </p:cNvPr>
          <p:cNvSpPr txBox="1">
            <a:spLocks/>
          </p:cNvSpPr>
          <p:nvPr/>
        </p:nvSpPr>
        <p:spPr>
          <a:xfrm>
            <a:off x="1580267" y="86108"/>
            <a:ext cx="8111928" cy="54075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800" b="1" dirty="0">
                <a:latin typeface="Arial Unicode MS" pitchFamily="34" charset="-122"/>
                <a:ea typeface="Arial Unicode MS" panose="020B0604020202020204" pitchFamily="34" charset="-122"/>
                <a:cs typeface="Arial Unicode MS" pitchFamily="34" charset="-122"/>
              </a:rPr>
              <a:t>5</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 Installation </a:t>
            </a:r>
            <a:r>
              <a:rPr lang="en-US" altLang="zh-CN" sz="2800" b="1" dirty="0" err="1">
                <a:latin typeface="Arial Unicode MS" pitchFamily="34" charset="-122"/>
                <a:ea typeface="Arial Unicode MS" panose="020B0604020202020204" pitchFamily="34" charset="-122"/>
                <a:cs typeface="Arial Unicode MS" pitchFamily="34" charset="-122"/>
              </a:rPr>
              <a:t>shceme</a:t>
            </a:r>
            <a:endParaRPr lang="en-US" altLang="zh-CN" sz="2800" b="1" dirty="0">
              <a:latin typeface="Arial Unicode MS" pitchFamily="34" charset="-122"/>
              <a:ea typeface="Arial Unicode MS" panose="020B0604020202020204" pitchFamily="34" charset="-122"/>
              <a:cs typeface="Arial Unicode MS" pitchFamily="34" charset="-122"/>
            </a:endParaRPr>
          </a:p>
          <a:p>
            <a:pPr algn="l"/>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15" name="内容占位符 10">
            <a:extLst>
              <a:ext uri="{FF2B5EF4-FFF2-40B4-BE49-F238E27FC236}">
                <a16:creationId xmlns:a16="http://schemas.microsoft.com/office/drawing/2014/main" id="{37DF1143-61D0-CA2D-0AE9-C96EF12D0DA0}"/>
              </a:ext>
            </a:extLst>
          </p:cNvPr>
          <p:cNvSpPr txBox="1">
            <a:spLocks/>
          </p:cNvSpPr>
          <p:nvPr/>
        </p:nvSpPr>
        <p:spPr bwMode="auto">
          <a:xfrm>
            <a:off x="839416" y="2780928"/>
            <a:ext cx="7344816" cy="504056"/>
          </a:xfrm>
          <a:prstGeom prst="rect">
            <a:avLst/>
          </a:prstGeom>
          <a:noFill/>
          <a:ln w="9525">
            <a:noFill/>
            <a:miter lim="800000"/>
            <a:headEnd/>
            <a:tailEnd/>
          </a:ln>
        </p:spPr>
        <p:txBody>
          <a:bodyPr/>
          <a:lstStyle/>
          <a:p>
            <a:pPr marL="342900" lvl="1" indent="-342900">
              <a:spcBef>
                <a:spcPts val="600"/>
              </a:spcBef>
              <a:spcAft>
                <a:spcPts val="600"/>
              </a:spcAft>
              <a:buClr>
                <a:srgbClr val="FF0000"/>
              </a:buClr>
              <a:buSzPct val="80000"/>
              <a:buFont typeface="Wingdings" pitchFamily="2" charset="2"/>
              <a:buChar char="l"/>
              <a:defRPr/>
            </a:pPr>
            <a:r>
              <a:rPr lang="en-US" altLang="zh-CN" sz="2400" dirty="0">
                <a:latin typeface="Times New Roman" pitchFamily="18" charset="0"/>
                <a:cs typeface="Times New Roman" pitchFamily="18" charset="0"/>
              </a:rPr>
              <a:t>Ring installation schedule: 3 years and 9 months</a:t>
            </a:r>
          </a:p>
          <a:p>
            <a:pPr marL="0" lvl="1">
              <a:spcBef>
                <a:spcPts val="600"/>
              </a:spcBef>
              <a:spcAft>
                <a:spcPts val="600"/>
              </a:spcAft>
              <a:buClr>
                <a:srgbClr val="FF0000"/>
              </a:buClr>
              <a:buSzPct val="80000"/>
              <a:defRPr/>
            </a:pPr>
            <a:endParaRPr lang="en-US" altLang="zh-CN" sz="2000" dirty="0">
              <a:latin typeface="Times New Roman" pitchFamily="18" charset="0"/>
              <a:cs typeface="Times New Roman" pitchFamily="18" charset="0"/>
            </a:endParaRPr>
          </a:p>
        </p:txBody>
      </p:sp>
      <p:pic>
        <p:nvPicPr>
          <p:cNvPr id="3" name="图片 2">
            <a:extLst>
              <a:ext uri="{FF2B5EF4-FFF2-40B4-BE49-F238E27FC236}">
                <a16:creationId xmlns:a16="http://schemas.microsoft.com/office/drawing/2014/main" id="{3FD41A9F-AF9A-4A53-93BB-8A0107A9C027}"/>
              </a:ext>
            </a:extLst>
          </p:cNvPr>
          <p:cNvPicPr>
            <a:picLocks noChangeAspect="1"/>
          </p:cNvPicPr>
          <p:nvPr/>
        </p:nvPicPr>
        <p:blipFill>
          <a:blip r:embed="rId3"/>
          <a:stretch>
            <a:fillRect/>
          </a:stretch>
        </p:blipFill>
        <p:spPr>
          <a:xfrm>
            <a:off x="839416" y="3429000"/>
            <a:ext cx="10924979" cy="3133616"/>
          </a:xfrm>
          <a:prstGeom prst="rect">
            <a:avLst/>
          </a:prstGeom>
        </p:spPr>
      </p:pic>
      <p:pic>
        <p:nvPicPr>
          <p:cNvPr id="8" name="图片 7">
            <a:extLst>
              <a:ext uri="{FF2B5EF4-FFF2-40B4-BE49-F238E27FC236}">
                <a16:creationId xmlns:a16="http://schemas.microsoft.com/office/drawing/2014/main" id="{810A3D2F-94F6-43BE-90A8-A330F71A1F1E}"/>
              </a:ext>
            </a:extLst>
          </p:cNvPr>
          <p:cNvPicPr>
            <a:picLocks noChangeAspect="1"/>
          </p:cNvPicPr>
          <p:nvPr/>
        </p:nvPicPr>
        <p:blipFill>
          <a:blip r:embed="rId4"/>
          <a:stretch>
            <a:fillRect/>
          </a:stretch>
        </p:blipFill>
        <p:spPr>
          <a:xfrm>
            <a:off x="7592191" y="803081"/>
            <a:ext cx="3406435" cy="2248095"/>
          </a:xfrm>
          <a:prstGeom prst="rect">
            <a:avLst/>
          </a:prstGeom>
        </p:spPr>
      </p:pic>
      <p:grpSp>
        <p:nvGrpSpPr>
          <p:cNvPr id="17" name="组合 16">
            <a:extLst>
              <a:ext uri="{FF2B5EF4-FFF2-40B4-BE49-F238E27FC236}">
                <a16:creationId xmlns:a16="http://schemas.microsoft.com/office/drawing/2014/main" id="{72BCB326-398A-4E31-B2CD-02DD33E203A9}"/>
              </a:ext>
            </a:extLst>
          </p:cNvPr>
          <p:cNvGrpSpPr/>
          <p:nvPr/>
        </p:nvGrpSpPr>
        <p:grpSpPr>
          <a:xfrm>
            <a:off x="5462181" y="1270728"/>
            <a:ext cx="1679447" cy="1372083"/>
            <a:chOff x="9513470" y="1120813"/>
            <a:chExt cx="1679447" cy="1372083"/>
          </a:xfrm>
        </p:grpSpPr>
        <p:pic>
          <p:nvPicPr>
            <p:cNvPr id="10" name="图片 9">
              <a:extLst>
                <a:ext uri="{FF2B5EF4-FFF2-40B4-BE49-F238E27FC236}">
                  <a16:creationId xmlns:a16="http://schemas.microsoft.com/office/drawing/2014/main" id="{0CA747BC-6036-4ABB-8FBB-6750BE6EBC3C}"/>
                </a:ext>
              </a:extLst>
            </p:cNvPr>
            <p:cNvPicPr>
              <a:picLocks noChangeAspect="1"/>
            </p:cNvPicPr>
            <p:nvPr/>
          </p:nvPicPr>
          <p:blipFill>
            <a:blip r:embed="rId5"/>
            <a:stretch>
              <a:fillRect/>
            </a:stretch>
          </p:blipFill>
          <p:spPr>
            <a:xfrm>
              <a:off x="9513470" y="1120813"/>
              <a:ext cx="1546652" cy="579995"/>
            </a:xfrm>
            <a:prstGeom prst="rect">
              <a:avLst/>
            </a:prstGeom>
          </p:spPr>
        </p:pic>
        <p:pic>
          <p:nvPicPr>
            <p:cNvPr id="14" name="图片 13">
              <a:extLst>
                <a:ext uri="{FF2B5EF4-FFF2-40B4-BE49-F238E27FC236}">
                  <a16:creationId xmlns:a16="http://schemas.microsoft.com/office/drawing/2014/main" id="{64890EEB-77F0-43B0-8638-6632746ADEC6}"/>
                </a:ext>
              </a:extLst>
            </p:cNvPr>
            <p:cNvPicPr>
              <a:picLocks noChangeAspect="1"/>
            </p:cNvPicPr>
            <p:nvPr/>
          </p:nvPicPr>
          <p:blipFill>
            <a:blip r:embed="rId6"/>
            <a:stretch>
              <a:fillRect/>
            </a:stretch>
          </p:blipFill>
          <p:spPr>
            <a:xfrm>
              <a:off x="9513470" y="1873100"/>
              <a:ext cx="1679447" cy="619796"/>
            </a:xfrm>
            <a:prstGeom prst="rect">
              <a:avLst/>
            </a:prstGeom>
          </p:spPr>
        </p:pic>
      </p:grpSp>
      <p:sp>
        <p:nvSpPr>
          <p:cNvPr id="18" name="内容占位符 10">
            <a:extLst>
              <a:ext uri="{FF2B5EF4-FFF2-40B4-BE49-F238E27FC236}">
                <a16:creationId xmlns:a16="http://schemas.microsoft.com/office/drawing/2014/main" id="{3A51F1D8-8814-4E54-998E-2BFBACBE98FC}"/>
              </a:ext>
            </a:extLst>
          </p:cNvPr>
          <p:cNvSpPr txBox="1">
            <a:spLocks/>
          </p:cNvSpPr>
          <p:nvPr/>
        </p:nvSpPr>
        <p:spPr bwMode="auto">
          <a:xfrm>
            <a:off x="839416" y="810418"/>
            <a:ext cx="7344816" cy="504056"/>
          </a:xfrm>
          <a:prstGeom prst="rect">
            <a:avLst/>
          </a:prstGeom>
          <a:noFill/>
          <a:ln w="9525">
            <a:noFill/>
            <a:miter lim="800000"/>
            <a:headEnd/>
            <a:tailEnd/>
          </a:ln>
        </p:spPr>
        <p:txBody>
          <a:bodyPr/>
          <a:lstStyle/>
          <a:p>
            <a:pPr marL="342900" lvl="1" indent="-342900">
              <a:spcBef>
                <a:spcPts val="600"/>
              </a:spcBef>
              <a:spcAft>
                <a:spcPts val="600"/>
              </a:spcAft>
              <a:buClr>
                <a:srgbClr val="FF0000"/>
              </a:buClr>
              <a:buSzPct val="80000"/>
              <a:buFont typeface="Wingdings" pitchFamily="2" charset="2"/>
              <a:buChar char="l"/>
              <a:defRPr/>
            </a:pPr>
            <a:r>
              <a:rPr lang="en-US" altLang="zh-CN" sz="2400" dirty="0">
                <a:latin typeface="Times New Roman" pitchFamily="18" charset="0"/>
                <a:cs typeface="Times New Roman" pitchFamily="18" charset="0"/>
              </a:rPr>
              <a:t>Surface test hall and warehouse layout</a:t>
            </a:r>
          </a:p>
          <a:p>
            <a:pPr marL="342900" lvl="1" indent="-342900">
              <a:spcBef>
                <a:spcPts val="600"/>
              </a:spcBef>
              <a:spcAft>
                <a:spcPts val="600"/>
              </a:spcAft>
              <a:buClr>
                <a:srgbClr val="FF0000"/>
              </a:buClr>
              <a:buSzPct val="80000"/>
              <a:buFont typeface="Wingdings" pitchFamily="2" charset="2"/>
              <a:buChar char="l"/>
              <a:defRPr/>
            </a:pPr>
            <a:endParaRPr lang="en-US" altLang="zh-CN" sz="2000" dirty="0">
              <a:latin typeface="Times New Roman" pitchFamily="18" charset="0"/>
              <a:cs typeface="Times New Roman" pitchFamily="18" charset="0"/>
            </a:endParaRPr>
          </a:p>
        </p:txBody>
      </p:sp>
    </p:spTree>
    <p:extLst>
      <p:ext uri="{BB962C8B-B14F-4D97-AF65-F5344CB8AC3E}">
        <p14:creationId xmlns:p14="http://schemas.microsoft.com/office/powerpoint/2010/main" val="2048320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52400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221" name="Object 5"/>
          <p:cNvGraphicFramePr>
            <a:graphicFrameLocks noChangeAspect="1"/>
          </p:cNvGraphicFramePr>
          <p:nvPr/>
        </p:nvGraphicFramePr>
        <p:xfrm>
          <a:off x="5842000" y="2120900"/>
          <a:ext cx="914400" cy="179388"/>
        </p:xfrm>
        <a:graphic>
          <a:graphicData uri="http://schemas.openxmlformats.org/presentationml/2006/ole">
            <mc:AlternateContent xmlns:mc="http://schemas.openxmlformats.org/markup-compatibility/2006">
              <mc:Choice xmlns:v="urn:schemas-microsoft-com:vml" Requires="v">
                <p:oleObj spid="_x0000_s2420" name="Equation" r:id="rId4" imgW="428207" imgH="666100" progId="Equation.DSMT4">
                  <p:embed/>
                </p:oleObj>
              </mc:Choice>
              <mc:Fallback>
                <p:oleObj name="Equation" r:id="rId4" imgW="428207" imgH="666100" progId="Equation.DSMT4">
                  <p:embed/>
                  <p:pic>
                    <p:nvPicPr>
                      <p:cNvPr id="9221"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2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5591175" y="2133600"/>
          <a:ext cx="914400" cy="179388"/>
        </p:xfrm>
        <a:graphic>
          <a:graphicData uri="http://schemas.openxmlformats.org/presentationml/2006/ole">
            <mc:AlternateContent xmlns:mc="http://schemas.openxmlformats.org/markup-compatibility/2006">
              <mc:Choice xmlns:v="urn:schemas-microsoft-com:vml" Requires="v">
                <p:oleObj spid="_x0000_s2421" name="Equation" r:id="rId6" imgW="428207" imgH="666100" progId="Equation.DSMT4">
                  <p:embed/>
                </p:oleObj>
              </mc:Choice>
              <mc:Fallback>
                <p:oleObj name="Equation" r:id="rId6" imgW="428207" imgH="666100" progId="Equation.DSMT4">
                  <p:embed/>
                  <p:pic>
                    <p:nvPicPr>
                      <p:cNvPr id="9222"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91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标题 1"/>
          <p:cNvSpPr txBox="1">
            <a:spLocks/>
          </p:cNvSpPr>
          <p:nvPr/>
        </p:nvSpPr>
        <p:spPr bwMode="auto">
          <a:xfrm>
            <a:off x="1884000" y="0"/>
            <a:ext cx="828000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eaLnBrk="1" hangingPunct="1"/>
            <a:r>
              <a:rPr lang="en-US" altLang="zh-CN" sz="2400" b="1" dirty="0">
                <a:solidFill>
                  <a:prstClr val="black"/>
                </a:solidFill>
                <a:latin typeface="Times New Roman" pitchFamily="18" charset="0"/>
                <a:cs typeface="Times New Roman" pitchFamily="18" charset="0"/>
              </a:rPr>
              <a:t>Summary</a:t>
            </a:r>
          </a:p>
        </p:txBody>
      </p:sp>
      <p:sp>
        <p:nvSpPr>
          <p:cNvPr id="25" name="内容占位符 2"/>
          <p:cNvSpPr txBox="1">
            <a:spLocks/>
          </p:cNvSpPr>
          <p:nvPr/>
        </p:nvSpPr>
        <p:spPr>
          <a:xfrm>
            <a:off x="1666732" y="908720"/>
            <a:ext cx="9001000" cy="4628201"/>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lnSpc>
                <a:spcPct val="150000"/>
              </a:lnSpc>
              <a:spcBef>
                <a:spcPts val="400"/>
              </a:spcBef>
              <a:spcAft>
                <a:spcPts val="400"/>
              </a:spcAft>
              <a:buClr>
                <a:srgbClr val="FF0000"/>
              </a:buClr>
              <a:buSzPct val="80000"/>
              <a:buFont typeface="Wingdings" pitchFamily="2" charset="2"/>
              <a:buChar char="n"/>
              <a:defRPr/>
            </a:pPr>
            <a:r>
              <a:rPr lang="en-US" altLang="zh-CN" sz="2400" dirty="0">
                <a:solidFill>
                  <a:prstClr val="black"/>
                </a:solidFill>
                <a:latin typeface="Times New Roman" pitchFamily="18" charset="0"/>
                <a:cs typeface="Times New Roman" pitchFamily="18" charset="0"/>
              </a:rPr>
              <a:t>As part of the geoid refinement study, we plan to conduct an underground modeling technique study. An experimental site has been selected, and field survey has been performed.</a:t>
            </a:r>
          </a:p>
          <a:p>
            <a:pPr marL="358775" lvl="1" indent="-358775" eaLnBrk="1" hangingPunct="1">
              <a:lnSpc>
                <a:spcPct val="150000"/>
              </a:lnSpc>
              <a:spcBef>
                <a:spcPts val="400"/>
              </a:spcBef>
              <a:spcAft>
                <a:spcPts val="400"/>
              </a:spcAft>
              <a:buClr>
                <a:srgbClr val="FF0000"/>
              </a:buClr>
              <a:buSzPct val="80000"/>
              <a:buFont typeface="Wingdings" pitchFamily="2" charset="2"/>
              <a:buChar char="n"/>
              <a:defRPr/>
            </a:pPr>
            <a:r>
              <a:rPr lang="en-US" altLang="zh-CN" sz="2400" dirty="0">
                <a:solidFill>
                  <a:prstClr val="black"/>
                </a:solidFill>
                <a:latin typeface="Times New Roman" pitchFamily="18" charset="0"/>
                <a:cs typeface="Times New Roman" pitchFamily="18" charset="0"/>
              </a:rPr>
              <a:t>To</a:t>
            </a:r>
            <a:r>
              <a:rPr lang="zh-CN" altLang="en-US" sz="2400" dirty="0">
                <a:solidFill>
                  <a:prstClr val="black"/>
                </a:solidFill>
                <a:latin typeface="Times New Roman" pitchFamily="18" charset="0"/>
                <a:cs typeface="Times New Roman" pitchFamily="18" charset="0"/>
              </a:rPr>
              <a:t> </a:t>
            </a:r>
            <a:r>
              <a:rPr lang="en-US" altLang="zh-CN" sz="2400" dirty="0">
                <a:solidFill>
                  <a:prstClr val="black"/>
                </a:solidFill>
                <a:latin typeface="Times New Roman" pitchFamily="18" charset="0"/>
                <a:cs typeface="Times New Roman" pitchFamily="18" charset="0"/>
              </a:rPr>
              <a:t>improve measurement efficiency, a visual instrument R&amp;D is conducted. The calibration study is in progress.</a:t>
            </a:r>
          </a:p>
          <a:p>
            <a:pPr marL="358775" lvl="1" indent="-358775" eaLnBrk="1" hangingPunct="1">
              <a:lnSpc>
                <a:spcPct val="150000"/>
              </a:lnSpc>
              <a:spcBef>
                <a:spcPts val="400"/>
              </a:spcBef>
              <a:spcAft>
                <a:spcPts val="400"/>
              </a:spcAft>
              <a:buClr>
                <a:srgbClr val="FF0000"/>
              </a:buClr>
              <a:buSzPct val="80000"/>
              <a:buFont typeface="Wingdings" pitchFamily="2" charset="2"/>
              <a:buChar char="n"/>
              <a:defRPr/>
            </a:pPr>
            <a:r>
              <a:rPr lang="en-US" altLang="zh-CN" sz="2400" dirty="0">
                <a:solidFill>
                  <a:prstClr val="black"/>
                </a:solidFill>
                <a:latin typeface="Times New Roman" pitchFamily="18" charset="0"/>
                <a:cs typeface="Times New Roman" pitchFamily="18" charset="0"/>
              </a:rPr>
              <a:t>To achieve automated alignment adjustments of the magnets, a high-accuracy measurement field R&amp;D is ongoing.</a:t>
            </a:r>
          </a:p>
          <a:p>
            <a:pPr marL="358775" lvl="1" indent="-358775" eaLnBrk="1" hangingPunct="1">
              <a:lnSpc>
                <a:spcPct val="150000"/>
              </a:lnSpc>
              <a:spcBef>
                <a:spcPts val="400"/>
              </a:spcBef>
              <a:spcAft>
                <a:spcPts val="400"/>
              </a:spcAft>
              <a:buClr>
                <a:srgbClr val="FF0000"/>
              </a:buClr>
              <a:buSzPct val="80000"/>
              <a:buFont typeface="Wingdings" pitchFamily="2" charset="2"/>
              <a:buChar char="n"/>
              <a:defRPr/>
            </a:pPr>
            <a:r>
              <a:rPr lang="en-US" altLang="zh-CN" sz="2400" dirty="0">
                <a:solidFill>
                  <a:prstClr val="black"/>
                </a:solidFill>
                <a:latin typeface="Times New Roman" pitchFamily="18" charset="0"/>
                <a:cs typeface="Times New Roman" pitchFamily="18" charset="0"/>
              </a:rPr>
              <a:t>A MDI alignment scheme is made. </a:t>
            </a:r>
          </a:p>
        </p:txBody>
      </p:sp>
      <p:sp>
        <p:nvSpPr>
          <p:cNvPr id="2" name="灯片编号占位符 1">
            <a:extLst>
              <a:ext uri="{FF2B5EF4-FFF2-40B4-BE49-F238E27FC236}">
                <a16:creationId xmlns:a16="http://schemas.microsoft.com/office/drawing/2014/main" id="{3F6FC220-8C4C-4C7E-B9F9-6B2D25FC1218}"/>
              </a:ext>
            </a:extLst>
          </p:cNvPr>
          <p:cNvSpPr>
            <a:spLocks noGrp="1"/>
          </p:cNvSpPr>
          <p:nvPr>
            <p:ph type="sldNum" sz="quarter" idx="12"/>
          </p:nvPr>
        </p:nvSpPr>
        <p:spPr/>
        <p:txBody>
          <a:bodyPr/>
          <a:lstStyle/>
          <a:p>
            <a:pPr>
              <a:defRPr/>
            </a:pPr>
            <a:fld id="{8087F39C-DA07-4146-9BE6-BD889279E46C}" type="slidenum">
              <a:rPr lang="zh-CN" altLang="en-US" smtClean="0">
                <a:solidFill>
                  <a:prstClr val="black">
                    <a:tint val="75000"/>
                  </a:prstClr>
                </a:solidFill>
              </a:rPr>
              <a:pPr>
                <a:defRPr/>
              </a:pPr>
              <a:t>31</a:t>
            </a:fld>
            <a:endParaRPr lang="zh-CN" altLang="en-US" dirty="0">
              <a:solidFill>
                <a:prstClr val="black">
                  <a:tint val="75000"/>
                </a:prstClr>
              </a:solidFill>
            </a:endParaRPr>
          </a:p>
        </p:txBody>
      </p:sp>
    </p:spTree>
    <p:extLst>
      <p:ext uri="{BB962C8B-B14F-4D97-AF65-F5344CB8AC3E}">
        <p14:creationId xmlns:p14="http://schemas.microsoft.com/office/powerpoint/2010/main" val="28762114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WordArt 5"/>
          <p:cNvSpPr>
            <a:spLocks noChangeArrowheads="1" noChangeShapeType="1" noTextEdit="1"/>
          </p:cNvSpPr>
          <p:nvPr/>
        </p:nvSpPr>
        <p:spPr bwMode="auto">
          <a:xfrm>
            <a:off x="4044000" y="2160000"/>
            <a:ext cx="3600000" cy="1800000"/>
          </a:xfrm>
          <a:prstGeom prst="rect">
            <a:avLst/>
          </a:prstGeom>
        </p:spPr>
        <p:txBody>
          <a:bodyPr wrap="none" fromWordArt="1">
            <a:prstTxWarp prst="textDeflate">
              <a:avLst>
                <a:gd name="adj" fmla="val 26227"/>
              </a:avLst>
            </a:prstTxWarp>
          </a:bodyPr>
          <a:lstStyle/>
          <a:p>
            <a:pPr algn="ctr"/>
            <a:endParaRPr lang="zh-CN" altLang="en-US" sz="3600" kern="10" dirty="0">
              <a:ln w="9525">
                <a:solidFill>
                  <a:srgbClr val="000000"/>
                </a:solidFill>
                <a:round/>
                <a:headEnd/>
                <a:tailEnd/>
              </a:ln>
              <a:solidFill>
                <a:srgbClr val="000000"/>
              </a:solidFill>
              <a:latin typeface="宋体"/>
              <a:ea typeface="宋体"/>
            </a:endParaRPr>
          </a:p>
        </p:txBody>
      </p:sp>
      <p:sp>
        <p:nvSpPr>
          <p:cNvPr id="2" name="文本框 1"/>
          <p:cNvSpPr txBox="1"/>
          <p:nvPr/>
        </p:nvSpPr>
        <p:spPr>
          <a:xfrm>
            <a:off x="4278668" y="2644502"/>
            <a:ext cx="3130665" cy="830997"/>
          </a:xfrm>
          <a:prstGeom prst="rect">
            <a:avLst/>
          </a:prstGeom>
          <a:noFill/>
        </p:spPr>
        <p:txBody>
          <a:bodyPr wrap="none" rtlCol="0">
            <a:spAutoFit/>
          </a:bodyPr>
          <a:lstStyle/>
          <a:p>
            <a:r>
              <a:rPr lang="en-US" altLang="zh-CN" sz="4800" b="1" dirty="0">
                <a:solidFill>
                  <a:srgbClr val="FF0000"/>
                </a:solidFill>
                <a:latin typeface="Calibri Light" panose="020F0302020204030204" pitchFamily="34" charset="0"/>
              </a:rPr>
              <a:t>Thank  You !</a:t>
            </a:r>
            <a:endParaRPr lang="zh-CN" altLang="en-US" sz="4800" b="1" dirty="0">
              <a:solidFill>
                <a:srgbClr val="FF0000"/>
              </a:solidFill>
              <a:latin typeface="Calibri Light" panose="020F0302020204030204" pitchFamily="34" charset="0"/>
            </a:endParaRPr>
          </a:p>
        </p:txBody>
      </p:sp>
      <p:sp>
        <p:nvSpPr>
          <p:cNvPr id="4" name="灯片编号占位符 3">
            <a:extLst>
              <a:ext uri="{FF2B5EF4-FFF2-40B4-BE49-F238E27FC236}">
                <a16:creationId xmlns:a16="http://schemas.microsoft.com/office/drawing/2014/main" id="{DABE8E6B-8F4A-4932-9E30-A16A3DBE024B}"/>
              </a:ext>
            </a:extLst>
          </p:cNvPr>
          <p:cNvSpPr>
            <a:spLocks noGrp="1"/>
          </p:cNvSpPr>
          <p:nvPr>
            <p:ph type="sldNum" sz="quarter" idx="12"/>
          </p:nvPr>
        </p:nvSpPr>
        <p:spPr/>
        <p:txBody>
          <a:bodyPr/>
          <a:lstStyle/>
          <a:p>
            <a:pPr>
              <a:defRPr/>
            </a:pPr>
            <a:fld id="{04BEEA27-C98A-4D6E-B88E-6F0045E4FB59}" type="slidenum">
              <a:rPr lang="zh-CN" altLang="en-US" smtClean="0"/>
              <a:pPr>
                <a:defRPr/>
              </a:pPr>
              <a:t>32</a:t>
            </a:fld>
            <a:endParaRPr lang="zh-CN" altLang="en-US"/>
          </a:p>
        </p:txBody>
      </p:sp>
    </p:spTree>
    <p:extLst>
      <p:ext uri="{BB962C8B-B14F-4D97-AF65-F5344CB8AC3E}">
        <p14:creationId xmlns:p14="http://schemas.microsoft.com/office/powerpoint/2010/main" val="3967288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0">
            <a:extLst>
              <a:ext uri="{FF2B5EF4-FFF2-40B4-BE49-F238E27FC236}">
                <a16:creationId xmlns:a16="http://schemas.microsoft.com/office/drawing/2014/main" id="{49DA3659-4346-ACB3-B27B-9F989C76EF22}"/>
              </a:ext>
            </a:extLst>
          </p:cNvPr>
          <p:cNvSpPr txBox="1">
            <a:spLocks/>
          </p:cNvSpPr>
          <p:nvPr/>
        </p:nvSpPr>
        <p:spPr>
          <a:xfrm>
            <a:off x="1952596" y="71418"/>
            <a:ext cx="8229600" cy="500063"/>
          </a:xfrm>
          <a:prstGeom prst="rect">
            <a:avLst/>
          </a:prstGeom>
        </p:spPr>
        <p:txBody>
          <a:bodyPr/>
          <a:lstStyle/>
          <a:p>
            <a:pPr marL="342900" indent="-342900">
              <a:spcBef>
                <a:spcPct val="20000"/>
              </a:spcBef>
              <a:buClr>
                <a:srgbClr val="0047D6"/>
              </a:buClr>
              <a:buSzPct val="75000"/>
              <a:defRPr/>
            </a:pPr>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cxnSp>
        <p:nvCxnSpPr>
          <p:cNvPr id="4" name="直接连接符 3">
            <a:extLst>
              <a:ext uri="{FF2B5EF4-FFF2-40B4-BE49-F238E27FC236}">
                <a16:creationId xmlns:a16="http://schemas.microsoft.com/office/drawing/2014/main" id="{8CF776FA-BC3F-4A88-6EFE-C691E03A0FB1}"/>
              </a:ext>
            </a:extLst>
          </p:cNvPr>
          <p:cNvCxnSpPr/>
          <p:nvPr/>
        </p:nvCxnSpPr>
        <p:spPr>
          <a:xfrm>
            <a:off x="152400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灯片编号占位符 1">
            <a:extLst>
              <a:ext uri="{FF2B5EF4-FFF2-40B4-BE49-F238E27FC236}">
                <a16:creationId xmlns:a16="http://schemas.microsoft.com/office/drawing/2014/main" id="{363DB292-5F5E-8E1E-9B8F-065286607C66}"/>
              </a:ext>
            </a:extLst>
          </p:cNvPr>
          <p:cNvSpPr txBox="1">
            <a:spLocks/>
          </p:cNvSpPr>
          <p:nvPr/>
        </p:nvSpPr>
        <p:spPr>
          <a:xfrm>
            <a:off x="9601200" y="6290982"/>
            <a:ext cx="2133600" cy="365125"/>
          </a:xfrm>
          <a:prstGeom prst="rect">
            <a:avLst/>
          </a:prstGeom>
        </p:spPr>
        <p:txBody>
          <a:bodyPr vert="horz" lIns="91440" tIns="45720" rIns="91440" bIns="45720" rtlCol="0" anchor="ctr"/>
          <a:lstStyle>
            <a:defPPr>
              <a:defRPr lang="zh-CN"/>
            </a:defPPr>
            <a:lvl1pPr algn="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fld id="{521683DF-D507-43F4-81CB-95BA739AB1EA}" type="slidenum">
              <a:rPr lang="zh-CN" altLang="en-US"/>
              <a:pPr>
                <a:defRPr/>
              </a:pPr>
              <a:t>4</a:t>
            </a:fld>
            <a:endParaRPr lang="zh-CN" altLang="en-US" dirty="0"/>
          </a:p>
        </p:txBody>
      </p:sp>
      <p:graphicFrame>
        <p:nvGraphicFramePr>
          <p:cNvPr id="2" name="表格 1">
            <a:extLst>
              <a:ext uri="{FF2B5EF4-FFF2-40B4-BE49-F238E27FC236}">
                <a16:creationId xmlns:a16="http://schemas.microsoft.com/office/drawing/2014/main" id="{428528CA-D845-99E4-4571-97D3D17639A4}"/>
              </a:ext>
            </a:extLst>
          </p:cNvPr>
          <p:cNvGraphicFramePr>
            <a:graphicFrameLocks noGrp="1"/>
          </p:cNvGraphicFramePr>
          <p:nvPr>
            <p:extLst>
              <p:ext uri="{D42A27DB-BD31-4B8C-83A1-F6EECF244321}">
                <p14:modId xmlns:p14="http://schemas.microsoft.com/office/powerpoint/2010/main" val="1651329293"/>
              </p:ext>
            </p:extLst>
          </p:nvPr>
        </p:nvGraphicFramePr>
        <p:xfrm>
          <a:off x="2423592" y="1268760"/>
          <a:ext cx="6696744" cy="5292424"/>
        </p:xfrm>
        <a:graphic>
          <a:graphicData uri="http://schemas.openxmlformats.org/drawingml/2006/table">
            <a:tbl>
              <a:tblPr firstRow="1" firstCol="1" bandRow="1">
                <a:tableStyleId>{5C22544A-7EE6-4342-B048-85BDC9FD1C3A}</a:tableStyleId>
              </a:tblPr>
              <a:tblGrid>
                <a:gridCol w="2131982">
                  <a:extLst>
                    <a:ext uri="{9D8B030D-6E8A-4147-A177-3AD203B41FA5}">
                      <a16:colId xmlns:a16="http://schemas.microsoft.com/office/drawing/2014/main" val="1223086741"/>
                    </a:ext>
                  </a:extLst>
                </a:gridCol>
                <a:gridCol w="1280359">
                  <a:extLst>
                    <a:ext uri="{9D8B030D-6E8A-4147-A177-3AD203B41FA5}">
                      <a16:colId xmlns:a16="http://schemas.microsoft.com/office/drawing/2014/main" val="119967663"/>
                    </a:ext>
                  </a:extLst>
                </a:gridCol>
                <a:gridCol w="1057689">
                  <a:extLst>
                    <a:ext uri="{9D8B030D-6E8A-4147-A177-3AD203B41FA5}">
                      <a16:colId xmlns:a16="http://schemas.microsoft.com/office/drawing/2014/main" val="3054251648"/>
                    </a:ext>
                  </a:extLst>
                </a:gridCol>
                <a:gridCol w="1391696">
                  <a:extLst>
                    <a:ext uri="{9D8B030D-6E8A-4147-A177-3AD203B41FA5}">
                      <a16:colId xmlns:a16="http://schemas.microsoft.com/office/drawing/2014/main" val="2525459077"/>
                    </a:ext>
                  </a:extLst>
                </a:gridCol>
                <a:gridCol w="835018">
                  <a:extLst>
                    <a:ext uri="{9D8B030D-6E8A-4147-A177-3AD203B41FA5}">
                      <a16:colId xmlns:a16="http://schemas.microsoft.com/office/drawing/2014/main" val="2475293745"/>
                    </a:ext>
                  </a:extLst>
                </a:gridCol>
              </a:tblGrid>
              <a:tr h="293704">
                <a:tc>
                  <a:txBody>
                    <a:bodyPr/>
                    <a:lstStyle/>
                    <a:p>
                      <a:pPr algn="ctr"/>
                      <a:r>
                        <a:rPr lang="en-US" sz="1600" kern="0" dirty="0">
                          <a:effectLst/>
                        </a:rPr>
                        <a:t>Component</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ctr"/>
                      <a:r>
                        <a:rPr lang="en-US" sz="1600" kern="0" dirty="0">
                          <a:effectLst/>
                        </a:rPr>
                        <a:t>Collider Ring</a:t>
                      </a:r>
                    </a:p>
                  </a:txBody>
                  <a:tcPr marL="58715" marR="58715" marT="0" marB="0" anchor="ctr"/>
                </a:tc>
                <a:tc>
                  <a:txBody>
                    <a:bodyPr/>
                    <a:lstStyle/>
                    <a:p>
                      <a:pPr algn="ctr"/>
                      <a:r>
                        <a:rPr lang="en-US" sz="1600" kern="0" dirty="0">
                          <a:effectLst/>
                        </a:rPr>
                        <a:t>Booster</a:t>
                      </a:r>
                    </a:p>
                  </a:txBody>
                  <a:tcPr marL="58715" marR="58715" marT="0" marB="0" anchor="ctr"/>
                </a:tc>
                <a:tc>
                  <a:txBody>
                    <a:bodyPr/>
                    <a:lstStyle/>
                    <a:p>
                      <a:pPr algn="ctr"/>
                      <a:r>
                        <a:rPr lang="en-US" sz="1600" kern="0" dirty="0" err="1">
                          <a:effectLst/>
                        </a:rPr>
                        <a:t>Linac</a:t>
                      </a:r>
                      <a:r>
                        <a:rPr lang="en-US" sz="1600" kern="0" dirty="0">
                          <a:effectLst/>
                        </a:rPr>
                        <a:t>, DR, TL</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ctr"/>
                      <a:r>
                        <a:rPr lang="en-US" sz="1600" kern="0" dirty="0">
                          <a:effectLst/>
                        </a:rPr>
                        <a:t>Total</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extLst>
                  <a:ext uri="{0D108BD9-81ED-4DB2-BD59-A6C34878D82A}">
                    <a16:rowId xmlns:a16="http://schemas.microsoft.com/office/drawing/2014/main" val="3038036822"/>
                  </a:ext>
                </a:extLst>
              </a:tr>
              <a:tr h="188671">
                <a:tc>
                  <a:txBody>
                    <a:bodyPr/>
                    <a:lstStyle/>
                    <a:p>
                      <a:pPr algn="just"/>
                      <a:r>
                        <a:rPr lang="en-US" sz="1600" kern="0" dirty="0">
                          <a:effectLst/>
                        </a:rPr>
                        <a:t>Dipole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altLang="zh-CN" sz="1600" b="1" kern="100" dirty="0">
                          <a:solidFill>
                            <a:schemeClr val="dk1"/>
                          </a:solidFill>
                          <a:effectLst/>
                          <a:latin typeface="+mn-lt"/>
                          <a:ea typeface="+mn-ea"/>
                          <a:cs typeface="+mn-cs"/>
                        </a:rPr>
                        <a:t>13250</a:t>
                      </a:r>
                      <a:r>
                        <a:rPr lang="zh-CN" altLang="en-US" sz="1600" b="1" kern="100" dirty="0">
                          <a:solidFill>
                            <a:schemeClr val="dk1"/>
                          </a:solidFill>
                          <a:effectLst/>
                          <a:latin typeface="+mn-lt"/>
                          <a:ea typeface="+mn-ea"/>
                          <a:cs typeface="+mn-cs"/>
                        </a:rPr>
                        <a:t>（</a:t>
                      </a:r>
                      <a:r>
                        <a:rPr lang="en-US" altLang="zh-CN" sz="1600" b="1" kern="100" dirty="0">
                          <a:solidFill>
                            <a:schemeClr val="dk1"/>
                          </a:solidFill>
                          <a:effectLst/>
                          <a:latin typeface="+mn-lt"/>
                          <a:ea typeface="+mn-ea"/>
                          <a:cs typeface="+mn-cs"/>
                        </a:rPr>
                        <a:t>core</a:t>
                      </a:r>
                      <a:r>
                        <a:rPr lang="zh-CN" altLang="en-US" sz="1600" b="1" kern="100" dirty="0">
                          <a:solidFill>
                            <a:schemeClr val="dk1"/>
                          </a:solidFill>
                          <a:effectLst/>
                          <a:latin typeface="+mn-lt"/>
                          <a:ea typeface="+mn-ea"/>
                          <a:cs typeface="+mn-cs"/>
                        </a:rPr>
                        <a:t>）</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14866</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135</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28251</a:t>
                      </a:r>
                    </a:p>
                  </a:txBody>
                  <a:tcPr marL="7620" marR="7620" marT="7620" marB="0" anchor="ctr"/>
                </a:tc>
                <a:extLst>
                  <a:ext uri="{0D108BD9-81ED-4DB2-BD59-A6C34878D82A}">
                    <a16:rowId xmlns:a16="http://schemas.microsoft.com/office/drawing/2014/main" val="1722813352"/>
                  </a:ext>
                </a:extLst>
              </a:tr>
              <a:tr h="188671">
                <a:tc>
                  <a:txBody>
                    <a:bodyPr/>
                    <a:lstStyle/>
                    <a:p>
                      <a:pPr algn="just"/>
                      <a:r>
                        <a:rPr lang="en-US" sz="1600" kern="0" dirty="0">
                          <a:effectLst/>
                        </a:rPr>
                        <a:t>Quadrupole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4148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3458</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714</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a:solidFill>
                            <a:srgbClr val="000000"/>
                          </a:solidFill>
                          <a:effectLst/>
                          <a:latin typeface="等线" panose="02010600030101010101" pitchFamily="2" charset="-122"/>
                          <a:ea typeface="等线" panose="02010600030101010101" pitchFamily="2" charset="-122"/>
                        </a:rPr>
                        <a:t>8320</a:t>
                      </a:r>
                    </a:p>
                  </a:txBody>
                  <a:tcPr marL="7620" marR="7620" marT="7620" marB="0" anchor="ctr"/>
                </a:tc>
                <a:extLst>
                  <a:ext uri="{0D108BD9-81ED-4DB2-BD59-A6C34878D82A}">
                    <a16:rowId xmlns:a16="http://schemas.microsoft.com/office/drawing/2014/main" val="2811925559"/>
                  </a:ext>
                </a:extLst>
              </a:tr>
              <a:tr h="188671">
                <a:tc>
                  <a:txBody>
                    <a:bodyPr/>
                    <a:lstStyle/>
                    <a:p>
                      <a:pPr algn="just"/>
                      <a:r>
                        <a:rPr lang="en-US" sz="1600" kern="0" dirty="0">
                          <a:effectLst/>
                        </a:rPr>
                        <a:t>Sextupole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3176</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100</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72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a:solidFill>
                            <a:srgbClr val="000000"/>
                          </a:solidFill>
                          <a:effectLst/>
                          <a:latin typeface="等线" panose="02010600030101010101" pitchFamily="2" charset="-122"/>
                          <a:ea typeface="等线" panose="02010600030101010101" pitchFamily="2" charset="-122"/>
                        </a:rPr>
                        <a:t>3348</a:t>
                      </a:r>
                    </a:p>
                  </a:txBody>
                  <a:tcPr marL="7620" marR="7620" marT="7620" marB="0" anchor="ctr"/>
                </a:tc>
                <a:extLst>
                  <a:ext uri="{0D108BD9-81ED-4DB2-BD59-A6C34878D82A}">
                    <a16:rowId xmlns:a16="http://schemas.microsoft.com/office/drawing/2014/main" val="1881651818"/>
                  </a:ext>
                </a:extLst>
              </a:tr>
              <a:tr h="188671">
                <a:tc>
                  <a:txBody>
                    <a:bodyPr/>
                    <a:lstStyle/>
                    <a:p>
                      <a:pPr algn="just"/>
                      <a:r>
                        <a:rPr lang="en-US" sz="1600" kern="0" dirty="0">
                          <a:effectLst/>
                        </a:rPr>
                        <a:t>Corrector</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7088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1200</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275</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8563</a:t>
                      </a:r>
                    </a:p>
                  </a:txBody>
                  <a:tcPr marL="7620" marR="7620" marT="7620" marB="0" anchor="ctr"/>
                </a:tc>
                <a:extLst>
                  <a:ext uri="{0D108BD9-81ED-4DB2-BD59-A6C34878D82A}">
                    <a16:rowId xmlns:a16="http://schemas.microsoft.com/office/drawing/2014/main" val="1196132553"/>
                  </a:ext>
                </a:extLst>
              </a:tr>
              <a:tr h="188671">
                <a:tc>
                  <a:txBody>
                    <a:bodyPr/>
                    <a:lstStyle/>
                    <a:p>
                      <a:pPr algn="just"/>
                      <a:r>
                        <a:rPr lang="en-US" sz="1600" kern="0" dirty="0">
                          <a:effectLst/>
                        </a:rPr>
                        <a:t>BPM</a:t>
                      </a:r>
                      <a:r>
                        <a:rPr lang="zh-CN" sz="1600" kern="0" dirty="0">
                          <a:effectLst/>
                        </a:rPr>
                        <a:t>、</a:t>
                      </a:r>
                      <a:r>
                        <a:rPr lang="en-US" sz="1600" kern="0" dirty="0">
                          <a:effectLst/>
                        </a:rPr>
                        <a:t>PR</a:t>
                      </a:r>
                      <a:r>
                        <a:rPr lang="zh-CN" sz="1600" kern="0" dirty="0">
                          <a:effectLst/>
                        </a:rPr>
                        <a:t>、</a:t>
                      </a:r>
                      <a:r>
                        <a:rPr lang="en-US" sz="1600" kern="0" dirty="0">
                          <a:effectLst/>
                        </a:rPr>
                        <a:t>DCCT</a:t>
                      </a:r>
                      <a:r>
                        <a:rPr lang="zh-CN" sz="1600" kern="0" dirty="0">
                          <a:effectLst/>
                        </a:rPr>
                        <a:t>、</a:t>
                      </a:r>
                      <a:r>
                        <a:rPr lang="en-US" sz="1600" kern="0" dirty="0">
                          <a:effectLst/>
                        </a:rPr>
                        <a:t>kicker</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3544</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2408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180</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a:solidFill>
                            <a:srgbClr val="000000"/>
                          </a:solidFill>
                          <a:effectLst/>
                          <a:latin typeface="等线" panose="02010600030101010101" pitchFamily="2" charset="-122"/>
                          <a:ea typeface="等线" panose="02010600030101010101" pitchFamily="2" charset="-122"/>
                        </a:rPr>
                        <a:t>6132</a:t>
                      </a:r>
                    </a:p>
                  </a:txBody>
                  <a:tcPr marL="7620" marR="7620" marT="7620" marB="0" anchor="ctr"/>
                </a:tc>
                <a:extLst>
                  <a:ext uri="{0D108BD9-81ED-4DB2-BD59-A6C34878D82A}">
                    <a16:rowId xmlns:a16="http://schemas.microsoft.com/office/drawing/2014/main" val="2370838968"/>
                  </a:ext>
                </a:extLst>
              </a:tr>
              <a:tr h="188671">
                <a:tc>
                  <a:txBody>
                    <a:bodyPr/>
                    <a:lstStyle/>
                    <a:p>
                      <a:pPr algn="just"/>
                      <a:r>
                        <a:rPr lang="en-US" sz="1600" kern="0" dirty="0">
                          <a:effectLst/>
                        </a:rPr>
                        <a:t>Septum Magnet</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68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a:solidFill>
                            <a:srgbClr val="000000"/>
                          </a:solidFill>
                          <a:effectLst/>
                          <a:latin typeface="等线" panose="02010600030101010101" pitchFamily="2" charset="-122"/>
                          <a:ea typeface="等线" panose="02010600030101010101" pitchFamily="2" charset="-122"/>
                        </a:rPr>
                        <a:t>102</a:t>
                      </a:r>
                    </a:p>
                  </a:txBody>
                  <a:tcPr marL="7620" marR="7620" marT="7620" marB="0" anchor="ctr"/>
                </a:tc>
                <a:extLst>
                  <a:ext uri="{0D108BD9-81ED-4DB2-BD59-A6C34878D82A}">
                    <a16:rowId xmlns:a16="http://schemas.microsoft.com/office/drawing/2014/main" val="859942658"/>
                  </a:ext>
                </a:extLst>
              </a:tr>
              <a:tr h="188671">
                <a:tc>
                  <a:txBody>
                    <a:bodyPr/>
                    <a:lstStyle/>
                    <a:p>
                      <a:pPr algn="just"/>
                      <a:r>
                        <a:rPr lang="en-US" sz="1600" kern="0" dirty="0">
                          <a:effectLst/>
                        </a:rPr>
                        <a:t>Kicker</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18</a:t>
                      </a:r>
                    </a:p>
                  </a:txBody>
                  <a:tcPr marL="7620" marR="7620" marT="7620" marB="0" anchor="ctr"/>
                </a:tc>
                <a:extLst>
                  <a:ext uri="{0D108BD9-81ED-4DB2-BD59-A6C34878D82A}">
                    <a16:rowId xmlns:a16="http://schemas.microsoft.com/office/drawing/2014/main" val="1590488835"/>
                  </a:ext>
                </a:extLst>
              </a:tr>
              <a:tr h="188671">
                <a:tc>
                  <a:txBody>
                    <a:bodyPr/>
                    <a:lstStyle/>
                    <a:p>
                      <a:pPr algn="just"/>
                      <a:r>
                        <a:rPr lang="en-US" sz="1600" kern="100" dirty="0">
                          <a:effectLst/>
                        </a:rPr>
                        <a:t>Cryomodule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44</a:t>
                      </a:r>
                    </a:p>
                  </a:txBody>
                  <a:tcPr marL="7620" marR="7620" marT="7620" marB="0" anchor="ctr"/>
                </a:tc>
                <a:extLst>
                  <a:ext uri="{0D108BD9-81ED-4DB2-BD59-A6C34878D82A}">
                    <a16:rowId xmlns:a16="http://schemas.microsoft.com/office/drawing/2014/main" val="2869493910"/>
                  </a:ext>
                </a:extLst>
              </a:tr>
              <a:tr h="188671">
                <a:tc>
                  <a:txBody>
                    <a:bodyPr/>
                    <a:lstStyle/>
                    <a:p>
                      <a:pPr algn="just"/>
                      <a:r>
                        <a:rPr lang="en-US" sz="1600" kern="100" dirty="0">
                          <a:effectLst/>
                        </a:rPr>
                        <a:t>Electrostatic separator</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32</a:t>
                      </a:r>
                    </a:p>
                  </a:txBody>
                  <a:tcPr marL="7620" marR="7620" marT="7620" marB="0" anchor="ctr"/>
                </a:tc>
                <a:extLst>
                  <a:ext uri="{0D108BD9-81ED-4DB2-BD59-A6C34878D82A}">
                    <a16:rowId xmlns:a16="http://schemas.microsoft.com/office/drawing/2014/main" val="3719869827"/>
                  </a:ext>
                </a:extLst>
              </a:tr>
              <a:tr h="188671">
                <a:tc>
                  <a:txBody>
                    <a:bodyPr/>
                    <a:lstStyle/>
                    <a:p>
                      <a:pPr algn="just"/>
                      <a:r>
                        <a:rPr lang="en-US" sz="1600" kern="100" dirty="0">
                          <a:effectLst/>
                        </a:rPr>
                        <a:t>Collimator dump</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36</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8</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44</a:t>
                      </a:r>
                    </a:p>
                  </a:txBody>
                  <a:tcPr marL="7620" marR="7620" marT="7620" marB="0" anchor="ctr"/>
                </a:tc>
                <a:extLst>
                  <a:ext uri="{0D108BD9-81ED-4DB2-BD59-A6C34878D82A}">
                    <a16:rowId xmlns:a16="http://schemas.microsoft.com/office/drawing/2014/main" val="2595622582"/>
                  </a:ext>
                </a:extLst>
              </a:tr>
              <a:tr h="221235">
                <a:tc>
                  <a:txBody>
                    <a:bodyPr/>
                    <a:lstStyle/>
                    <a:p>
                      <a:pPr algn="just"/>
                      <a:r>
                        <a:rPr lang="en-US" sz="1600" kern="100" dirty="0">
                          <a:effectLst/>
                        </a:rPr>
                        <a:t>Superconducting Magnets</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4</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4</a:t>
                      </a:r>
                    </a:p>
                  </a:txBody>
                  <a:tcPr marL="7620" marR="7620" marT="7620" marB="0" anchor="ctr"/>
                </a:tc>
                <a:extLst>
                  <a:ext uri="{0D108BD9-81ED-4DB2-BD59-A6C34878D82A}">
                    <a16:rowId xmlns:a16="http://schemas.microsoft.com/office/drawing/2014/main" val="601609705"/>
                  </a:ext>
                </a:extLst>
              </a:tr>
              <a:tr h="188671">
                <a:tc>
                  <a:txBody>
                    <a:bodyPr/>
                    <a:lstStyle/>
                    <a:p>
                      <a:pPr algn="just"/>
                      <a:r>
                        <a:rPr lang="en-US" sz="1600" kern="0" dirty="0">
                          <a:effectLst/>
                        </a:rPr>
                        <a:t>Solenoid</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37</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37</a:t>
                      </a:r>
                    </a:p>
                  </a:txBody>
                  <a:tcPr marL="7620" marR="7620" marT="7620" marB="0" anchor="ctr"/>
                </a:tc>
                <a:extLst>
                  <a:ext uri="{0D108BD9-81ED-4DB2-BD59-A6C34878D82A}">
                    <a16:rowId xmlns:a16="http://schemas.microsoft.com/office/drawing/2014/main" val="3204563870"/>
                  </a:ext>
                </a:extLst>
              </a:tr>
              <a:tr h="188671">
                <a:tc>
                  <a:txBody>
                    <a:bodyPr/>
                    <a:lstStyle/>
                    <a:p>
                      <a:pPr algn="just"/>
                      <a:r>
                        <a:rPr lang="en-US" sz="1600" kern="0" dirty="0">
                          <a:effectLst/>
                        </a:rPr>
                        <a:t>Accelerating structure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 </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577</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577</a:t>
                      </a:r>
                    </a:p>
                  </a:txBody>
                  <a:tcPr marL="7620" marR="7620" marT="7620" marB="0" anchor="ctr"/>
                </a:tc>
                <a:extLst>
                  <a:ext uri="{0D108BD9-81ED-4DB2-BD59-A6C34878D82A}">
                    <a16:rowId xmlns:a16="http://schemas.microsoft.com/office/drawing/2014/main" val="3267283188"/>
                  </a:ext>
                </a:extLst>
              </a:tr>
              <a:tr h="188671">
                <a:tc>
                  <a:txBody>
                    <a:bodyPr/>
                    <a:lstStyle/>
                    <a:p>
                      <a:pPr algn="just"/>
                      <a:r>
                        <a:rPr lang="en-US" sz="1600" kern="0" dirty="0">
                          <a:effectLst/>
                        </a:rPr>
                        <a:t>Cavity</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 </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4</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4</a:t>
                      </a:r>
                    </a:p>
                  </a:txBody>
                  <a:tcPr marL="7620" marR="7620" marT="7620" marB="0" anchor="ctr"/>
                </a:tc>
                <a:extLst>
                  <a:ext uri="{0D108BD9-81ED-4DB2-BD59-A6C34878D82A}">
                    <a16:rowId xmlns:a16="http://schemas.microsoft.com/office/drawing/2014/main" val="2232017132"/>
                  </a:ext>
                </a:extLst>
              </a:tr>
              <a:tr h="188671">
                <a:tc>
                  <a:txBody>
                    <a:bodyPr/>
                    <a:lstStyle/>
                    <a:p>
                      <a:pPr algn="just"/>
                      <a:r>
                        <a:rPr lang="en-US" sz="1600" kern="0" dirty="0">
                          <a:effectLst/>
                        </a:rPr>
                        <a:t>Electron Source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 </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1</a:t>
                      </a:r>
                    </a:p>
                  </a:txBody>
                  <a:tcPr marL="7620" marR="7620" marT="7620" marB="0" anchor="ctr"/>
                </a:tc>
                <a:extLst>
                  <a:ext uri="{0D108BD9-81ED-4DB2-BD59-A6C34878D82A}">
                    <a16:rowId xmlns:a16="http://schemas.microsoft.com/office/drawing/2014/main" val="292360913"/>
                  </a:ext>
                </a:extLst>
              </a:tr>
              <a:tr h="188671">
                <a:tc>
                  <a:txBody>
                    <a:bodyPr/>
                    <a:lstStyle/>
                    <a:p>
                      <a:pPr algn="just"/>
                      <a:r>
                        <a:rPr lang="en-US" sz="1600" kern="0" dirty="0">
                          <a:effectLst/>
                        </a:rPr>
                        <a:t>Positron Source</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a:effectLst/>
                        </a:rPr>
                        <a:t> </a:t>
                      </a:r>
                      <a:endParaRPr lang="zh-CN" sz="1600" b="1" kern="10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1</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1</a:t>
                      </a:r>
                    </a:p>
                  </a:txBody>
                  <a:tcPr marL="7620" marR="7620" marT="7620" marB="0" anchor="ctr"/>
                </a:tc>
                <a:extLst>
                  <a:ext uri="{0D108BD9-81ED-4DB2-BD59-A6C34878D82A}">
                    <a16:rowId xmlns:a16="http://schemas.microsoft.com/office/drawing/2014/main" val="2164465212"/>
                  </a:ext>
                </a:extLst>
              </a:tr>
              <a:tr h="188671">
                <a:tc>
                  <a:txBody>
                    <a:bodyPr/>
                    <a:lstStyle/>
                    <a:p>
                      <a:pPr algn="just"/>
                      <a:r>
                        <a:rPr lang="en-US" sz="1600" kern="0" dirty="0">
                          <a:effectLst/>
                        </a:rPr>
                        <a:t>Detector</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2</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a:r>
                        <a:rPr lang="en-US" sz="1600" b="1" kern="0" dirty="0">
                          <a:effectLst/>
                        </a:rPr>
                        <a:t> </a:t>
                      </a:r>
                      <a:endParaRPr lang="zh-CN" sz="1600" b="1"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2</a:t>
                      </a:r>
                    </a:p>
                  </a:txBody>
                  <a:tcPr marL="7620" marR="7620" marT="7620" marB="0" anchor="ctr"/>
                </a:tc>
                <a:extLst>
                  <a:ext uri="{0D108BD9-81ED-4DB2-BD59-A6C34878D82A}">
                    <a16:rowId xmlns:a16="http://schemas.microsoft.com/office/drawing/2014/main" val="444448830"/>
                  </a:ext>
                </a:extLst>
              </a:tr>
              <a:tr h="188671">
                <a:tc>
                  <a:txBody>
                    <a:bodyPr/>
                    <a:lstStyle/>
                    <a:p>
                      <a:pPr algn="just"/>
                      <a:r>
                        <a:rPr lang="en-US" sz="1600" kern="0" dirty="0">
                          <a:effectLst/>
                        </a:rPr>
                        <a:t>Total</a:t>
                      </a:r>
                      <a:endParaRPr lang="zh-CN" sz="16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8715" marR="58715" marT="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34396</a:t>
                      </a:r>
                    </a:p>
                  </a:txBody>
                  <a:tcPr marL="7620" marR="7620" marT="762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23320</a:t>
                      </a:r>
                    </a:p>
                  </a:txBody>
                  <a:tcPr marL="7620" marR="7620" marT="7620" marB="0" anchor="ctr"/>
                </a:tc>
                <a:tc>
                  <a:txBody>
                    <a:bodyPr/>
                    <a:lstStyle/>
                    <a:p>
                      <a:pPr algn="r" fontAlgn="ctr"/>
                      <a:r>
                        <a:rPr lang="en-US" sz="1600" b="1" i="0" u="none" strike="noStrike" dirty="0">
                          <a:solidFill>
                            <a:srgbClr val="000000"/>
                          </a:solidFill>
                          <a:effectLst/>
                          <a:latin typeface="等线" panose="02010600030101010101" pitchFamily="2" charset="-122"/>
                          <a:ea typeface="等线" panose="02010600030101010101" pitchFamily="2" charset="-122"/>
                        </a:rPr>
                        <a:t>2008</a:t>
                      </a:r>
                    </a:p>
                  </a:txBody>
                  <a:tcPr marL="7620" marR="7620" marT="7620" marB="0" anchor="ctr"/>
                </a:tc>
                <a:tc>
                  <a:txBody>
                    <a:bodyPr/>
                    <a:lstStyle/>
                    <a:p>
                      <a:pPr algn="r" fontAlgn="ctr"/>
                      <a:r>
                        <a:rPr lang="en-US" altLang="zh-CN" sz="1600" b="1" i="0" u="none" strike="noStrike" dirty="0">
                          <a:solidFill>
                            <a:srgbClr val="FF0000"/>
                          </a:solidFill>
                          <a:effectLst/>
                          <a:latin typeface="等线" panose="02010600030101010101" pitchFamily="2" charset="-122"/>
                          <a:ea typeface="等线" panose="02010600030101010101" pitchFamily="2" charset="-122"/>
                        </a:rPr>
                        <a:t>56716</a:t>
                      </a:r>
                    </a:p>
                  </a:txBody>
                  <a:tcPr marL="7620" marR="7620" marT="7620" marB="0" anchor="ctr"/>
                </a:tc>
                <a:extLst>
                  <a:ext uri="{0D108BD9-81ED-4DB2-BD59-A6C34878D82A}">
                    <a16:rowId xmlns:a16="http://schemas.microsoft.com/office/drawing/2014/main" val="249479531"/>
                  </a:ext>
                </a:extLst>
              </a:tr>
            </a:tbl>
          </a:graphicData>
        </a:graphic>
      </p:graphicFrame>
      <p:sp>
        <p:nvSpPr>
          <p:cNvPr id="5" name="矩形 4">
            <a:extLst>
              <a:ext uri="{FF2B5EF4-FFF2-40B4-BE49-F238E27FC236}">
                <a16:creationId xmlns:a16="http://schemas.microsoft.com/office/drawing/2014/main" id="{B6600D25-7CE2-9950-CDD8-88FB0F9BD669}"/>
              </a:ext>
            </a:extLst>
          </p:cNvPr>
          <p:cNvSpPr/>
          <p:nvPr/>
        </p:nvSpPr>
        <p:spPr>
          <a:xfrm>
            <a:off x="1784425" y="724520"/>
            <a:ext cx="8009401" cy="400110"/>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000" dirty="0">
                <a:solidFill>
                  <a:prstClr val="black"/>
                </a:solidFill>
                <a:latin typeface="Times New Roman" pitchFamily="18" charset="0"/>
                <a:cs typeface="Times New Roman" pitchFamily="18" charset="0"/>
              </a:rPr>
              <a:t>Quantity of components</a:t>
            </a:r>
          </a:p>
        </p:txBody>
      </p:sp>
    </p:spTree>
    <p:extLst>
      <p:ext uri="{BB962C8B-B14F-4D97-AF65-F5344CB8AC3E}">
        <p14:creationId xmlns:p14="http://schemas.microsoft.com/office/powerpoint/2010/main" val="2559410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0">
            <a:extLst>
              <a:ext uri="{FF2B5EF4-FFF2-40B4-BE49-F238E27FC236}">
                <a16:creationId xmlns:a16="http://schemas.microsoft.com/office/drawing/2014/main" id="{92DAC672-E882-BDE2-A31D-5706DC6F0795}"/>
              </a:ext>
            </a:extLst>
          </p:cNvPr>
          <p:cNvSpPr txBox="1">
            <a:spLocks/>
          </p:cNvSpPr>
          <p:nvPr/>
        </p:nvSpPr>
        <p:spPr>
          <a:xfrm>
            <a:off x="1952596" y="71418"/>
            <a:ext cx="8229600" cy="500063"/>
          </a:xfrm>
          <a:prstGeom prst="rect">
            <a:avLst/>
          </a:prstGeom>
        </p:spPr>
        <p:txBody>
          <a:bodyPr/>
          <a:lstStyle/>
          <a:p>
            <a:pPr marL="342900" indent="-342900">
              <a:spcBef>
                <a:spcPct val="20000"/>
              </a:spcBef>
              <a:buClr>
                <a:srgbClr val="0047D6"/>
              </a:buClr>
              <a:buSzPct val="75000"/>
              <a:defRPr/>
            </a:pPr>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cxnSp>
        <p:nvCxnSpPr>
          <p:cNvPr id="5" name="直接连接符 4">
            <a:extLst>
              <a:ext uri="{FF2B5EF4-FFF2-40B4-BE49-F238E27FC236}">
                <a16:creationId xmlns:a16="http://schemas.microsoft.com/office/drawing/2014/main" id="{967BEBFF-D05A-7065-32F7-5A5AB783FA79}"/>
              </a:ext>
            </a:extLst>
          </p:cNvPr>
          <p:cNvCxnSpPr/>
          <p:nvPr/>
        </p:nvCxnSpPr>
        <p:spPr>
          <a:xfrm>
            <a:off x="152400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灯片编号占位符 1">
            <a:extLst>
              <a:ext uri="{FF2B5EF4-FFF2-40B4-BE49-F238E27FC236}">
                <a16:creationId xmlns:a16="http://schemas.microsoft.com/office/drawing/2014/main" id="{5BE42F44-7556-DA41-A7B1-1986CF77F1E5}"/>
              </a:ext>
            </a:extLst>
          </p:cNvPr>
          <p:cNvSpPr txBox="1">
            <a:spLocks/>
          </p:cNvSpPr>
          <p:nvPr/>
        </p:nvSpPr>
        <p:spPr>
          <a:xfrm>
            <a:off x="9786724" y="6376195"/>
            <a:ext cx="2133600" cy="365125"/>
          </a:xfrm>
          <a:prstGeom prst="rect">
            <a:avLst/>
          </a:prstGeom>
        </p:spPr>
        <p:txBody>
          <a:bodyPr vert="horz" lIns="91440" tIns="45720" rIns="91440" bIns="45720" rtlCol="0" anchor="ctr"/>
          <a:lstStyle>
            <a:defPPr>
              <a:defRPr lang="zh-CN"/>
            </a:defPPr>
            <a:lvl1pPr algn="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fld id="{521683DF-D507-43F4-81CB-95BA739AB1EA}" type="slidenum">
              <a:rPr lang="zh-CN" altLang="en-US"/>
              <a:pPr>
                <a:defRPr/>
              </a:pPr>
              <a:t>5</a:t>
            </a:fld>
            <a:endParaRPr lang="zh-CN" altLang="en-US" dirty="0"/>
          </a:p>
        </p:txBody>
      </p:sp>
      <p:graphicFrame>
        <p:nvGraphicFramePr>
          <p:cNvPr id="2" name="表格 7">
            <a:extLst>
              <a:ext uri="{FF2B5EF4-FFF2-40B4-BE49-F238E27FC236}">
                <a16:creationId xmlns:a16="http://schemas.microsoft.com/office/drawing/2014/main" id="{8EA0F870-AA88-841D-3EB7-FFBF58558191}"/>
              </a:ext>
            </a:extLst>
          </p:cNvPr>
          <p:cNvGraphicFramePr>
            <a:graphicFrameLocks noGrp="1"/>
          </p:cNvGraphicFramePr>
          <p:nvPr>
            <p:extLst>
              <p:ext uri="{D42A27DB-BD31-4B8C-83A1-F6EECF244321}">
                <p14:modId xmlns:p14="http://schemas.microsoft.com/office/powerpoint/2010/main" val="4282106261"/>
              </p:ext>
            </p:extLst>
          </p:nvPr>
        </p:nvGraphicFramePr>
        <p:xfrm>
          <a:off x="2243571" y="1297211"/>
          <a:ext cx="7704857" cy="4989588"/>
        </p:xfrm>
        <a:graphic>
          <a:graphicData uri="http://schemas.openxmlformats.org/drawingml/2006/table">
            <a:tbl>
              <a:tblPr firstRow="1" bandRow="1">
                <a:tableStyleId>{5C22544A-7EE6-4342-B048-85BDC9FD1C3A}</a:tableStyleId>
              </a:tblPr>
              <a:tblGrid>
                <a:gridCol w="1412015">
                  <a:extLst>
                    <a:ext uri="{9D8B030D-6E8A-4147-A177-3AD203B41FA5}">
                      <a16:colId xmlns:a16="http://schemas.microsoft.com/office/drawing/2014/main" val="1758587124"/>
                    </a:ext>
                  </a:extLst>
                </a:gridCol>
                <a:gridCol w="892241">
                  <a:extLst>
                    <a:ext uri="{9D8B030D-6E8A-4147-A177-3AD203B41FA5}">
                      <a16:colId xmlns:a16="http://schemas.microsoft.com/office/drawing/2014/main" val="395554389"/>
                    </a:ext>
                  </a:extLst>
                </a:gridCol>
                <a:gridCol w="1224136">
                  <a:extLst>
                    <a:ext uri="{9D8B030D-6E8A-4147-A177-3AD203B41FA5}">
                      <a16:colId xmlns:a16="http://schemas.microsoft.com/office/drawing/2014/main" val="1029159654"/>
                    </a:ext>
                  </a:extLst>
                </a:gridCol>
                <a:gridCol w="1080120">
                  <a:extLst>
                    <a:ext uri="{9D8B030D-6E8A-4147-A177-3AD203B41FA5}">
                      <a16:colId xmlns:a16="http://schemas.microsoft.com/office/drawing/2014/main" val="3347026179"/>
                    </a:ext>
                  </a:extLst>
                </a:gridCol>
                <a:gridCol w="894957">
                  <a:extLst>
                    <a:ext uri="{9D8B030D-6E8A-4147-A177-3AD203B41FA5}">
                      <a16:colId xmlns:a16="http://schemas.microsoft.com/office/drawing/2014/main" val="2829586338"/>
                    </a:ext>
                  </a:extLst>
                </a:gridCol>
                <a:gridCol w="1100694">
                  <a:extLst>
                    <a:ext uri="{9D8B030D-6E8A-4147-A177-3AD203B41FA5}">
                      <a16:colId xmlns:a16="http://schemas.microsoft.com/office/drawing/2014/main" val="1112092190"/>
                    </a:ext>
                  </a:extLst>
                </a:gridCol>
                <a:gridCol w="1100694">
                  <a:extLst>
                    <a:ext uri="{9D8B030D-6E8A-4147-A177-3AD203B41FA5}">
                      <a16:colId xmlns:a16="http://schemas.microsoft.com/office/drawing/2014/main" val="1639570245"/>
                    </a:ext>
                  </a:extLst>
                </a:gridCol>
              </a:tblGrid>
              <a:tr h="342684">
                <a:tc gridSpan="7">
                  <a:txBody>
                    <a:bodyPr/>
                    <a:lstStyle/>
                    <a:p>
                      <a:pPr algn="ctr"/>
                      <a:r>
                        <a:rPr lang="en-US" altLang="zh-CN" sz="1800" dirty="0"/>
                        <a:t>Relative position accuracy requirement of adjacent components</a:t>
                      </a:r>
                      <a:r>
                        <a:rPr lang="zh-CN" altLang="en-US" sz="1800" dirty="0"/>
                        <a:t>（</a:t>
                      </a:r>
                      <a:r>
                        <a:rPr lang="el-GR" altLang="zh-CN" sz="1800" dirty="0"/>
                        <a:t>1 σ</a:t>
                      </a:r>
                      <a:r>
                        <a:rPr lang="zh-CN" altLang="en-US" sz="1800" dirty="0"/>
                        <a:t>）</a:t>
                      </a:r>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extLst>
                  <a:ext uri="{0D108BD9-81ED-4DB2-BD59-A6C34878D82A}">
                    <a16:rowId xmlns:a16="http://schemas.microsoft.com/office/drawing/2014/main" val="333543074"/>
                  </a:ext>
                </a:extLst>
              </a:tr>
              <a:tr h="466769">
                <a:tc>
                  <a:txBody>
                    <a:bodyPr/>
                    <a:lstStyle/>
                    <a:p>
                      <a:pPr algn="l" fontAlgn="ctr"/>
                      <a:r>
                        <a:rPr lang="en-US" altLang="zh-CN" sz="1800" b="1" u="none" strike="noStrike" dirty="0">
                          <a:effectLst/>
                        </a:rPr>
                        <a:t>Component</a:t>
                      </a:r>
                      <a:endParaRPr lang="zh-CN" alt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Transversal/</a:t>
                      </a:r>
                      <a:r>
                        <a:rPr lang="en-US" sz="1800" b="1" u="none" strike="noStrike" dirty="0">
                          <a:effectLst/>
                        </a:rPr>
                        <a:t>mm</a:t>
                      </a:r>
                      <a:endParaRPr 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Vertical</a:t>
                      </a:r>
                    </a:p>
                    <a:p>
                      <a:pPr algn="ctr" fontAlgn="ctr"/>
                      <a:r>
                        <a:rPr lang="en-US" altLang="zh-CN" sz="1800" b="1" u="none" strike="noStrike" dirty="0">
                          <a:effectLst/>
                        </a:rPr>
                        <a:t>/</a:t>
                      </a:r>
                      <a:r>
                        <a:rPr lang="en-US" sz="1800" b="1" u="none" strike="noStrike" dirty="0">
                          <a:effectLst/>
                        </a:rPr>
                        <a:t>mm</a:t>
                      </a:r>
                      <a:endParaRPr 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sz="1800" b="1" u="none" strike="noStrike" kern="1200" dirty="0">
                          <a:solidFill>
                            <a:schemeClr val="dk1"/>
                          </a:solidFill>
                          <a:effectLst/>
                          <a:latin typeface="+mn-lt"/>
                          <a:ea typeface="+mn-ea"/>
                          <a:cs typeface="+mn-cs"/>
                        </a:rPr>
                        <a:t>Longitudinal/mm</a:t>
                      </a:r>
                    </a:p>
                  </a:txBody>
                  <a:tcPr marL="7620" marR="7620" marT="7620" marB="0" anchor="ctr"/>
                </a:tc>
                <a:tc>
                  <a:txBody>
                    <a:bodyPr/>
                    <a:lstStyle/>
                    <a:p>
                      <a:pPr algn="ctr" fontAlgn="ctr"/>
                      <a:r>
                        <a:rPr lang="en-US" altLang="zh-CN" sz="1800" b="1" u="none" strike="noStrike" dirty="0">
                          <a:effectLst/>
                        </a:rPr>
                        <a:t>Roll</a:t>
                      </a:r>
                    </a:p>
                    <a:p>
                      <a:pPr algn="ctr" fontAlgn="ctr"/>
                      <a:r>
                        <a:rPr lang="en-US" altLang="zh-CN" sz="1800" b="1" u="none" strike="noStrike" dirty="0">
                          <a:effectLst/>
                        </a:rPr>
                        <a:t>/</a:t>
                      </a:r>
                      <a:r>
                        <a:rPr lang="en-US" sz="1800" b="1" u="none" strike="noStrike" dirty="0" err="1">
                          <a:effectLst/>
                        </a:rPr>
                        <a:t>mrad</a:t>
                      </a:r>
                      <a:endParaRPr 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Pitch</a:t>
                      </a:r>
                    </a:p>
                    <a:p>
                      <a:pPr algn="ctr" fontAlgn="ctr"/>
                      <a:r>
                        <a:rPr lang="en-US" altLang="zh-CN" sz="1800" b="1" u="none" strike="noStrike" dirty="0">
                          <a:effectLst/>
                        </a:rPr>
                        <a:t>/</a:t>
                      </a:r>
                      <a:r>
                        <a:rPr lang="en-US" sz="1800" b="1" u="none" strike="noStrike" dirty="0" err="1">
                          <a:effectLst/>
                        </a:rPr>
                        <a:t>mrad</a:t>
                      </a:r>
                      <a:endParaRPr 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Yaw</a:t>
                      </a:r>
                    </a:p>
                    <a:p>
                      <a:pPr algn="ctr" fontAlgn="ctr"/>
                      <a:r>
                        <a:rPr lang="en-US" altLang="zh-CN" sz="1800" b="1" u="none" strike="noStrike" dirty="0">
                          <a:effectLst/>
                        </a:rPr>
                        <a:t>/</a:t>
                      </a:r>
                      <a:r>
                        <a:rPr lang="en-US" sz="1800" b="1" u="none" strike="noStrike" dirty="0" err="1">
                          <a:effectLst/>
                        </a:rPr>
                        <a:t>mrad</a:t>
                      </a:r>
                      <a:endParaRPr 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4278359582"/>
                  </a:ext>
                </a:extLst>
              </a:tr>
              <a:tr h="342684">
                <a:tc>
                  <a:txBody>
                    <a:bodyPr/>
                    <a:lstStyle/>
                    <a:p>
                      <a:pPr algn="l" fontAlgn="ctr"/>
                      <a:r>
                        <a:rPr lang="en-US" altLang="zh-CN" sz="1800" b="1" u="none" strike="noStrike" dirty="0">
                          <a:effectLst/>
                        </a:rPr>
                        <a:t>Dipole</a:t>
                      </a:r>
                    </a:p>
                  </a:txBody>
                  <a:tcPr marL="7620" marR="7620" marT="7620" marB="0" anchor="ctr"/>
                </a:tc>
                <a:tc>
                  <a:txBody>
                    <a:bodyPr/>
                    <a:lstStyle/>
                    <a:p>
                      <a:pPr algn="ctr" fontAlgn="ctr"/>
                      <a:r>
                        <a:rPr lang="en-US" altLang="zh-CN" sz="1800" b="1" u="none" strike="noStrike" dirty="0">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0.2</a:t>
                      </a:r>
                    </a:p>
                  </a:txBody>
                  <a:tcPr marL="7620" marR="7620" marT="7620" marB="0" anchor="ctr"/>
                </a:tc>
                <a:tc>
                  <a:txBody>
                    <a:bodyPr/>
                    <a:lstStyle/>
                    <a:p>
                      <a:pPr algn="ctr" fontAlgn="ctr"/>
                      <a:r>
                        <a:rPr lang="en-US" altLang="zh-CN" sz="1800" b="1" u="none" strike="noStrike" dirty="0">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1001920337"/>
                  </a:ext>
                </a:extLst>
              </a:tr>
              <a:tr h="342684">
                <a:tc>
                  <a:txBody>
                    <a:bodyPr/>
                    <a:lstStyle/>
                    <a:p>
                      <a:pPr algn="l" fontAlgn="ctr"/>
                      <a:r>
                        <a:rPr lang="en-US" altLang="zh-CN" sz="1800" b="1" u="none" strike="noStrike" dirty="0">
                          <a:effectLst/>
                        </a:rPr>
                        <a:t>Quadrupole</a:t>
                      </a:r>
                    </a:p>
                  </a:txBody>
                  <a:tcPr marL="7620" marR="7620" marT="7620" marB="0" anchor="ctr"/>
                </a:tc>
                <a:tc>
                  <a:txBody>
                    <a:bodyPr/>
                    <a:lstStyle/>
                    <a:p>
                      <a:pPr algn="ctr" fontAlgn="ctr"/>
                      <a:r>
                        <a:rPr lang="en-US" altLang="zh-CN" sz="1800" b="1" u="none" strike="noStrike">
                          <a:effectLst/>
                        </a:rPr>
                        <a:t>0.1</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0.2</a:t>
                      </a:r>
                    </a:p>
                  </a:txBody>
                  <a:tcPr marL="7620" marR="7620" marT="7620" marB="0" anchor="ctr"/>
                </a:tc>
                <a:tc>
                  <a:txBody>
                    <a:bodyPr/>
                    <a:lstStyle/>
                    <a:p>
                      <a:pPr algn="ctr" fontAlgn="ctr"/>
                      <a:r>
                        <a:rPr lang="en-US" altLang="zh-CN" sz="1800" b="1" u="none" strike="noStrike" dirty="0">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2630227142"/>
                  </a:ext>
                </a:extLst>
              </a:tr>
              <a:tr h="342684">
                <a:tc>
                  <a:txBody>
                    <a:bodyPr/>
                    <a:lstStyle/>
                    <a:p>
                      <a:pPr algn="l" fontAlgn="ctr"/>
                      <a:r>
                        <a:rPr lang="en-US" altLang="zh-CN" sz="1800" b="1" u="none" strike="noStrike" dirty="0">
                          <a:effectLst/>
                        </a:rPr>
                        <a:t>Sextupole</a:t>
                      </a:r>
                    </a:p>
                  </a:txBody>
                  <a:tcPr marL="7620" marR="7620" marT="7620" marB="0" anchor="ctr"/>
                </a:tc>
                <a:tc>
                  <a:txBody>
                    <a:bodyPr/>
                    <a:lstStyle/>
                    <a:p>
                      <a:pPr algn="ctr" fontAlgn="ctr"/>
                      <a:r>
                        <a:rPr lang="en-US" altLang="zh-CN" sz="1800" b="1" u="none" strike="noStrike">
                          <a:effectLst/>
                        </a:rPr>
                        <a:t>0.1</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0.2</a:t>
                      </a:r>
                    </a:p>
                  </a:txBody>
                  <a:tcPr marL="7620" marR="7620" marT="7620" marB="0" anchor="ctr"/>
                </a:tc>
                <a:tc>
                  <a:txBody>
                    <a:bodyPr/>
                    <a:lstStyle/>
                    <a:p>
                      <a:pPr algn="ctr" fontAlgn="ctr"/>
                      <a:r>
                        <a:rPr lang="en-US" altLang="zh-CN" sz="1800" b="1" u="none" strike="noStrike">
                          <a:effectLst/>
                        </a:rPr>
                        <a:t>0.1</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2584384361"/>
                  </a:ext>
                </a:extLst>
              </a:tr>
              <a:tr h="342684">
                <a:tc>
                  <a:txBody>
                    <a:bodyPr/>
                    <a:lstStyle/>
                    <a:p>
                      <a:pPr algn="l" fontAlgn="ctr"/>
                      <a:r>
                        <a:rPr lang="en-US" altLang="zh-CN" sz="1800" b="1" u="none" strike="noStrike" dirty="0">
                          <a:effectLst/>
                        </a:rPr>
                        <a:t>Corrector</a:t>
                      </a:r>
                    </a:p>
                  </a:txBody>
                  <a:tcPr marL="7620" marR="7620" marT="7620" marB="0" anchor="ctr"/>
                </a:tc>
                <a:tc>
                  <a:txBody>
                    <a:bodyPr/>
                    <a:lstStyle/>
                    <a:p>
                      <a:pPr algn="ctr" fontAlgn="ctr"/>
                      <a:r>
                        <a:rPr lang="en-US" altLang="zh-CN" sz="1800" b="1" u="none" strike="noStrike" dirty="0">
                          <a:effectLst/>
                        </a:rPr>
                        <a:t>0.3</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0.3</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0.3</a:t>
                      </a: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982239994"/>
                  </a:ext>
                </a:extLst>
              </a:tr>
              <a:tr h="342684">
                <a:tc>
                  <a:txBody>
                    <a:bodyPr/>
                    <a:lstStyle/>
                    <a:p>
                      <a:pPr algn="l" fontAlgn="ctr"/>
                      <a:r>
                        <a:rPr lang="en-US" sz="1800" b="1" u="none" strike="noStrike" dirty="0">
                          <a:effectLst/>
                        </a:rPr>
                        <a:t>BPM</a:t>
                      </a:r>
                      <a:endParaRPr lang="en-US"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0.3</a:t>
                      </a: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4033592419"/>
                  </a:ext>
                </a:extLst>
              </a:tr>
              <a:tr h="342684">
                <a:tc>
                  <a:txBody>
                    <a:bodyPr/>
                    <a:lstStyle/>
                    <a:p>
                      <a:pPr algn="l" fontAlgn="ctr"/>
                      <a:r>
                        <a:rPr lang="en-US" altLang="zh-CN" sz="1800" b="1" u="none" strike="noStrike" dirty="0">
                          <a:effectLst/>
                        </a:rPr>
                        <a:t>Cryomodule</a:t>
                      </a:r>
                    </a:p>
                  </a:txBody>
                  <a:tcPr marL="7620" marR="7620" marT="7620" marB="0" anchor="ctr"/>
                </a:tc>
                <a:tc>
                  <a:txBody>
                    <a:bodyPr/>
                    <a:lstStyle/>
                    <a:p>
                      <a:pPr algn="ctr" fontAlgn="ctr"/>
                      <a:r>
                        <a:rPr lang="en-US" altLang="zh-CN" sz="1800" b="1" u="none" strike="noStrike">
                          <a:effectLst/>
                        </a:rPr>
                        <a:t>0.5</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0.5</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1</a:t>
                      </a:r>
                    </a:p>
                  </a:txBody>
                  <a:tcPr marL="7620" marR="7620" marT="7620" marB="0" anchor="ctr"/>
                </a:tc>
                <a:tc>
                  <a:txBody>
                    <a:bodyPr/>
                    <a:lstStyle/>
                    <a:p>
                      <a:pPr algn="ctr" fontAlgn="ctr"/>
                      <a:r>
                        <a:rPr lang="en-US" altLang="zh-CN" sz="1800" b="1" u="none" strike="noStrike" dirty="0">
                          <a:effectLst/>
                        </a:rPr>
                        <a:t>0.3</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0.3</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0.3</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463609798"/>
                  </a:ext>
                </a:extLst>
              </a:tr>
              <a:tr h="342684">
                <a:tc>
                  <a:txBody>
                    <a:bodyPr/>
                    <a:lstStyle/>
                    <a:p>
                      <a:pPr algn="l" fontAlgn="ctr"/>
                      <a:r>
                        <a:rPr lang="en-US" altLang="zh-CN" sz="1800" b="1" u="none" strike="noStrike" dirty="0">
                          <a:effectLst/>
                        </a:rPr>
                        <a:t>Septum Magnet</a:t>
                      </a: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0.3</a:t>
                      </a: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2042078760"/>
                  </a:ext>
                </a:extLst>
              </a:tr>
              <a:tr h="342684">
                <a:tc>
                  <a:txBody>
                    <a:bodyPr/>
                    <a:lstStyle/>
                    <a:p>
                      <a:pPr algn="l" fontAlgn="ctr"/>
                      <a:r>
                        <a:rPr lang="en-US" altLang="zh-CN" sz="1800" b="1" u="none" strike="noStrike" dirty="0">
                          <a:effectLst/>
                        </a:rPr>
                        <a:t>Kicker</a:t>
                      </a: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a:effectLst/>
                        </a:rPr>
                        <a:t>0.2</a:t>
                      </a:r>
                      <a:endParaRPr lang="en-US" altLang="zh-CN" sz="1800" b="1"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0.3</a:t>
                      </a: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4177616438"/>
                  </a:ext>
                </a:extLst>
              </a:tr>
              <a:tr h="419460">
                <a:tc>
                  <a:txBody>
                    <a:bodyPr/>
                    <a:lstStyle/>
                    <a:p>
                      <a:pPr algn="l" fontAlgn="ctr"/>
                      <a:r>
                        <a:rPr lang="en-US" altLang="zh-CN" sz="1800" b="1" u="none" strike="noStrike" dirty="0">
                          <a:effectLst/>
                        </a:rPr>
                        <a:t>Electrostatic separator</a:t>
                      </a: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0.3</a:t>
                      </a: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ctr" fontAlgn="ctr"/>
                      <a:r>
                        <a:rPr lang="en-US" altLang="zh-CN" sz="1800" b="1" u="none" strike="noStrike" dirty="0">
                          <a:effectLst/>
                        </a:rPr>
                        <a:t>0.2</a:t>
                      </a:r>
                      <a:endParaRPr lang="en-US" altLang="zh-CN" sz="1800" b="1"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1307233411"/>
                  </a:ext>
                </a:extLst>
              </a:tr>
              <a:tr h="237479">
                <a:tc>
                  <a:txBody>
                    <a:bodyPr/>
                    <a:lstStyle/>
                    <a:p>
                      <a:pPr algn="l" fontAlgn="ctr"/>
                      <a:r>
                        <a:rPr lang="en-US" altLang="zh-CN" sz="1800" b="1" i="0" u="none" strike="noStrike" dirty="0">
                          <a:solidFill>
                            <a:srgbClr val="000000"/>
                          </a:solidFill>
                          <a:effectLst/>
                          <a:latin typeface="等线" panose="02010600030101010101" pitchFamily="2" charset="-122"/>
                          <a:ea typeface="等线" panose="02010600030101010101" pitchFamily="2" charset="-122"/>
                        </a:rPr>
                        <a:t>IR Quadrupole</a:t>
                      </a:r>
                    </a:p>
                  </a:txBody>
                  <a:tcPr marL="7620" marR="7620" marT="7620" marB="0" anchor="ctr"/>
                </a:tc>
                <a:tc>
                  <a:txBody>
                    <a:bodyPr/>
                    <a:lstStyle/>
                    <a:p>
                      <a:pPr algn="ctr" fontAlgn="ctr"/>
                      <a:r>
                        <a:rPr lang="en-US" altLang="zh-CN" sz="1800" b="1" i="0" u="none" strike="noStrike" dirty="0">
                          <a:solidFill>
                            <a:schemeClr val="tx1"/>
                          </a:solidFill>
                          <a:effectLst/>
                          <a:latin typeface="等线" panose="02010600030101010101" pitchFamily="2" charset="-122"/>
                          <a:ea typeface="等线" panose="02010600030101010101" pitchFamily="2" charset="-122"/>
                        </a:rPr>
                        <a:t>0.1</a:t>
                      </a:r>
                    </a:p>
                  </a:txBody>
                  <a:tcPr marL="7620" marR="7620" marT="7620" marB="0" anchor="ctr"/>
                </a:tc>
                <a:tc>
                  <a:txBody>
                    <a:bodyPr/>
                    <a:lstStyle/>
                    <a:p>
                      <a:pPr algn="ctr" fontAlgn="ctr"/>
                      <a:r>
                        <a:rPr lang="en-US" altLang="zh-CN" sz="1800" b="1" i="0" u="none" strike="noStrike" dirty="0">
                          <a:solidFill>
                            <a:schemeClr val="tx1"/>
                          </a:solidFill>
                          <a:effectLst/>
                          <a:latin typeface="等线" panose="02010600030101010101" pitchFamily="2" charset="-122"/>
                          <a:ea typeface="等线" panose="02010600030101010101" pitchFamily="2" charset="-122"/>
                        </a:rPr>
                        <a:t>0.1</a:t>
                      </a:r>
                    </a:p>
                  </a:txBody>
                  <a:tcPr marL="7620" marR="7620" marT="7620" marB="0" anchor="ctr"/>
                </a:tc>
                <a:tc>
                  <a:txBody>
                    <a:bodyPr/>
                    <a:lstStyle/>
                    <a:p>
                      <a:pPr algn="ctr" fontAlgn="ctr"/>
                      <a:r>
                        <a:rPr lang="en-US" altLang="zh-CN" sz="1800" b="1" u="none" strike="noStrike" kern="1200" dirty="0">
                          <a:solidFill>
                            <a:schemeClr val="dk1"/>
                          </a:solidFill>
                          <a:effectLst/>
                          <a:latin typeface="+mn-lt"/>
                          <a:ea typeface="+mn-ea"/>
                          <a:cs typeface="+mn-cs"/>
                        </a:rPr>
                        <a:t>-</a:t>
                      </a:r>
                    </a:p>
                  </a:txBody>
                  <a:tcPr marL="7620" marR="7620" marT="7620" marB="0" anchor="ctr"/>
                </a:tc>
                <a:tc>
                  <a:txBody>
                    <a:bodyPr/>
                    <a:lstStyle/>
                    <a:p>
                      <a:pPr algn="ctr" fontAlgn="ctr"/>
                      <a:r>
                        <a:rPr lang="en-US" altLang="zh-CN" sz="1800" b="1" i="0" u="none" strike="noStrike" dirty="0">
                          <a:solidFill>
                            <a:srgbClr val="000000"/>
                          </a:solidFill>
                          <a:effectLst/>
                          <a:latin typeface="等线" panose="02010600030101010101" pitchFamily="2" charset="-122"/>
                          <a:ea typeface="等线" panose="02010600030101010101" pitchFamily="2" charset="-122"/>
                        </a:rPr>
                        <a:t>0.1</a:t>
                      </a:r>
                    </a:p>
                  </a:txBody>
                  <a:tcPr marL="7620" marR="7620" marT="7620" marB="0" anchor="ctr"/>
                </a:tc>
                <a:tc>
                  <a:txBody>
                    <a:bodyPr/>
                    <a:lstStyle/>
                    <a:p>
                      <a:pPr algn="ctr" fontAlgn="ctr"/>
                      <a:r>
                        <a:rPr lang="en-US" altLang="zh-CN" sz="1800" b="1" i="0" u="none" strike="noStrike" dirty="0">
                          <a:solidFill>
                            <a:srgbClr val="000000"/>
                          </a:solidFill>
                          <a:effectLst/>
                          <a:latin typeface="等线" panose="02010600030101010101" pitchFamily="2" charset="-122"/>
                          <a:ea typeface="等线" panose="02010600030101010101" pitchFamily="2" charset="-122"/>
                        </a:rPr>
                        <a:t>0.1</a:t>
                      </a:r>
                    </a:p>
                  </a:txBody>
                  <a:tcPr marL="7620" marR="7620" marT="7620" marB="0" anchor="ctr"/>
                </a:tc>
                <a:tc>
                  <a:txBody>
                    <a:bodyPr/>
                    <a:lstStyle/>
                    <a:p>
                      <a:pPr algn="ctr" fontAlgn="ctr"/>
                      <a:r>
                        <a:rPr lang="en-US" altLang="zh-CN" sz="1800" b="1" i="0" u="none" strike="noStrike" dirty="0">
                          <a:solidFill>
                            <a:srgbClr val="000000"/>
                          </a:solidFill>
                          <a:effectLst/>
                          <a:latin typeface="等线" panose="02010600030101010101" pitchFamily="2" charset="-122"/>
                          <a:ea typeface="等线" panose="02010600030101010101" pitchFamily="2" charset="-122"/>
                        </a:rPr>
                        <a:t>0.1</a:t>
                      </a:r>
                    </a:p>
                  </a:txBody>
                  <a:tcPr marL="7620" marR="7620" marT="7620" marB="0" anchor="ctr"/>
                </a:tc>
                <a:extLst>
                  <a:ext uri="{0D108BD9-81ED-4DB2-BD59-A6C34878D82A}">
                    <a16:rowId xmlns:a16="http://schemas.microsoft.com/office/drawing/2014/main" val="1955761135"/>
                  </a:ext>
                </a:extLst>
              </a:tr>
            </a:tbl>
          </a:graphicData>
        </a:graphic>
      </p:graphicFrame>
      <p:sp>
        <p:nvSpPr>
          <p:cNvPr id="3" name="矩形 2">
            <a:extLst>
              <a:ext uri="{FF2B5EF4-FFF2-40B4-BE49-F238E27FC236}">
                <a16:creationId xmlns:a16="http://schemas.microsoft.com/office/drawing/2014/main" id="{58E4AD8C-1782-5A58-84D6-C0CD76976200}"/>
              </a:ext>
            </a:extLst>
          </p:cNvPr>
          <p:cNvSpPr/>
          <p:nvPr/>
        </p:nvSpPr>
        <p:spPr>
          <a:xfrm>
            <a:off x="1784425" y="724520"/>
            <a:ext cx="8009401" cy="400110"/>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000" dirty="0">
                <a:solidFill>
                  <a:prstClr val="black"/>
                </a:solidFill>
                <a:latin typeface="Times New Roman" pitchFamily="18" charset="0"/>
                <a:cs typeface="Times New Roman" pitchFamily="18" charset="0"/>
              </a:rPr>
              <a:t>Alignment accuracy requirement </a:t>
            </a:r>
          </a:p>
        </p:txBody>
      </p:sp>
    </p:spTree>
    <p:extLst>
      <p:ext uri="{BB962C8B-B14F-4D97-AF65-F5344CB8AC3E}">
        <p14:creationId xmlns:p14="http://schemas.microsoft.com/office/powerpoint/2010/main" val="1403970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9709720" y="6303738"/>
            <a:ext cx="2133600" cy="365125"/>
          </a:xfrm>
        </p:spPr>
        <p:txBody>
          <a:bodyPr/>
          <a:lstStyle/>
          <a:p>
            <a:pPr>
              <a:defRPr/>
            </a:pPr>
            <a:fld id="{521683DF-D507-43F4-81CB-95BA739AB1EA}" type="slidenum">
              <a:rPr lang="zh-CN" altLang="en-US" smtClean="0"/>
              <a:pPr>
                <a:defRPr/>
              </a:pPr>
              <a:t>6</a:t>
            </a:fld>
            <a:endParaRPr lang="zh-CN" altLang="en-US" dirty="0"/>
          </a:p>
        </p:txBody>
      </p:sp>
      <p:sp>
        <p:nvSpPr>
          <p:cNvPr id="5" name="矩形 4">
            <a:extLst>
              <a:ext uri="{FF2B5EF4-FFF2-40B4-BE49-F238E27FC236}">
                <a16:creationId xmlns:a16="http://schemas.microsoft.com/office/drawing/2014/main" id="{2C22AFFA-AB1D-60FE-18BB-20633892FBD4}"/>
              </a:ext>
            </a:extLst>
          </p:cNvPr>
          <p:cNvSpPr/>
          <p:nvPr/>
        </p:nvSpPr>
        <p:spPr>
          <a:xfrm>
            <a:off x="1386306" y="1003757"/>
            <a:ext cx="9505056" cy="430887"/>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200" dirty="0">
                <a:solidFill>
                  <a:prstClr val="black"/>
                </a:solidFill>
                <a:latin typeface="Times New Roman" pitchFamily="18" charset="0"/>
                <a:cs typeface="Times New Roman" pitchFamily="18" charset="0"/>
              </a:rPr>
              <a:t>Key issues of CEPC alignment and installation</a:t>
            </a:r>
          </a:p>
        </p:txBody>
      </p:sp>
      <p:sp>
        <p:nvSpPr>
          <p:cNvPr id="19" name="标题 1">
            <a:extLst>
              <a:ext uri="{FF2B5EF4-FFF2-40B4-BE49-F238E27FC236}">
                <a16:creationId xmlns:a16="http://schemas.microsoft.com/office/drawing/2014/main" id="{1996F570-29BB-4FE8-9F5E-ECB7E7D5594A}"/>
              </a:ext>
            </a:extLst>
          </p:cNvPr>
          <p:cNvSpPr>
            <a:spLocks noGrp="1"/>
          </p:cNvSpPr>
          <p:nvPr>
            <p:ph type="title"/>
          </p:nvPr>
        </p:nvSpPr>
        <p:spPr>
          <a:xfrm>
            <a:off x="2024034" y="214290"/>
            <a:ext cx="8229600" cy="654032"/>
          </a:xfrm>
        </p:spPr>
        <p:txBody>
          <a:body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48" name="内容占位符 2">
            <a:extLst>
              <a:ext uri="{FF2B5EF4-FFF2-40B4-BE49-F238E27FC236}">
                <a16:creationId xmlns:a16="http://schemas.microsoft.com/office/drawing/2014/main" id="{E889A60D-1C1D-CE79-EB23-938C7C96A197}"/>
              </a:ext>
            </a:extLst>
          </p:cNvPr>
          <p:cNvSpPr>
            <a:spLocks noGrp="1"/>
          </p:cNvSpPr>
          <p:nvPr>
            <p:ph idx="1"/>
          </p:nvPr>
        </p:nvSpPr>
        <p:spPr>
          <a:xfrm>
            <a:off x="1656590" y="1581168"/>
            <a:ext cx="8964488" cy="4419600"/>
          </a:xfrm>
        </p:spPr>
        <p:txBody>
          <a:bodyPr/>
          <a:lstStyle/>
          <a:p>
            <a:pPr marL="457200" indent="-457200">
              <a:lnSpc>
                <a:spcPct val="150000"/>
              </a:lnSpc>
              <a:buClr>
                <a:srgbClr val="FF0000"/>
              </a:buClr>
              <a:buSzPct val="75000"/>
              <a:buFont typeface="+mj-lt"/>
              <a:buAutoNum type="arabicPeriod"/>
            </a:pPr>
            <a:r>
              <a:rPr lang="en-US" altLang="zh-CN" sz="2000" dirty="0">
                <a:latin typeface="Times New Roman" pitchFamily="18" charset="0"/>
                <a:cs typeface="Times New Roman" pitchFamily="18" charset="0"/>
              </a:rPr>
              <a:t>For large scale measurement, it must consider the irregular undulation of the geoid and needs to carry out geoid refinement.</a:t>
            </a:r>
          </a:p>
          <a:p>
            <a:pPr marL="457200" indent="-457200">
              <a:lnSpc>
                <a:spcPct val="150000"/>
              </a:lnSpc>
              <a:buClr>
                <a:srgbClr val="FF0000"/>
              </a:buClr>
              <a:buSzPct val="75000"/>
              <a:buFont typeface="+mj-lt"/>
              <a:buAutoNum type="arabicPeriod"/>
            </a:pPr>
            <a:r>
              <a:rPr lang="en-US" altLang="zh-CN" sz="2000" dirty="0">
                <a:latin typeface="Times New Roman" pitchFamily="18" charset="0"/>
                <a:cs typeface="Times New Roman" pitchFamily="18" charset="0"/>
              </a:rPr>
              <a:t>To provide a positional reference frame for component alignment, it needs establish an accurate control network and control the error accumulation. </a:t>
            </a:r>
          </a:p>
          <a:p>
            <a:pPr marL="457200" indent="-457200">
              <a:lnSpc>
                <a:spcPct val="150000"/>
              </a:lnSpc>
              <a:buClr>
                <a:srgbClr val="FF0000"/>
              </a:buClr>
              <a:buSzPct val="75000"/>
              <a:buFont typeface="+mj-lt"/>
              <a:buAutoNum type="arabicPeriod"/>
            </a:pPr>
            <a:r>
              <a:rPr lang="en-US" altLang="zh-CN" sz="2000" dirty="0">
                <a:latin typeface="Times New Roman" pitchFamily="18" charset="0"/>
                <a:cs typeface="Times New Roman" pitchFamily="18" charset="0"/>
              </a:rPr>
              <a:t>To improve alignment and installation efficiency, it is necessary to R&amp;D high efficiency measurement method, and optimize the installation plan.</a:t>
            </a:r>
          </a:p>
          <a:p>
            <a:pPr marL="457200" indent="-457200">
              <a:lnSpc>
                <a:spcPct val="150000"/>
              </a:lnSpc>
              <a:buClr>
                <a:srgbClr val="FF0000"/>
              </a:buClr>
              <a:buSzPct val="75000"/>
              <a:buFont typeface="+mj-lt"/>
              <a:buAutoNum type="arabicPeriod"/>
            </a:pPr>
            <a:r>
              <a:rPr lang="en-US" altLang="zh-CN" sz="2000" dirty="0">
                <a:latin typeface="Times New Roman" pitchFamily="18" charset="0"/>
                <a:cs typeface="Times New Roman" pitchFamily="18" charset="0"/>
              </a:rPr>
              <a:t>Challenge of MDI high accuracy alignment .</a:t>
            </a:r>
          </a:p>
        </p:txBody>
      </p:sp>
    </p:spTree>
    <p:extLst>
      <p:ext uri="{BB962C8B-B14F-4D97-AF65-F5344CB8AC3E}">
        <p14:creationId xmlns:p14="http://schemas.microsoft.com/office/powerpoint/2010/main" val="188002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a16="http://schemas.microsoft.com/office/drawing/2014/main" id="{8610B487-0586-4E76-8570-8D3B19DBE972}"/>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标题 1">
            <a:extLst>
              <a:ext uri="{FF2B5EF4-FFF2-40B4-BE49-F238E27FC236}">
                <a16:creationId xmlns:a16="http://schemas.microsoft.com/office/drawing/2014/main" id="{57A27E67-7BFD-40F6-A876-90F838E964C6}"/>
              </a:ext>
            </a:extLst>
          </p:cNvPr>
          <p:cNvSpPr txBox="1">
            <a:spLocks/>
          </p:cNvSpPr>
          <p:nvPr/>
        </p:nvSpPr>
        <p:spPr>
          <a:xfrm>
            <a:off x="2024034" y="214290"/>
            <a:ext cx="8229600" cy="65403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4" name="矩形 3">
            <a:extLst>
              <a:ext uri="{FF2B5EF4-FFF2-40B4-BE49-F238E27FC236}">
                <a16:creationId xmlns:a16="http://schemas.microsoft.com/office/drawing/2014/main" id="{0B8D5965-AD01-4BC0-87ED-297F0124EB14}"/>
              </a:ext>
            </a:extLst>
          </p:cNvPr>
          <p:cNvSpPr/>
          <p:nvPr/>
        </p:nvSpPr>
        <p:spPr>
          <a:xfrm>
            <a:off x="1386306" y="1003757"/>
            <a:ext cx="9505056" cy="2041585"/>
          </a:xfrm>
          <a:prstGeom prst="rect">
            <a:avLst/>
          </a:prstGeom>
        </p:spPr>
        <p:txBody>
          <a:bodyPr wrap="square">
            <a:spAutoFit/>
          </a:bodyPr>
          <a:lstStyle/>
          <a:p>
            <a:pPr marL="358775" lvl="1" indent="-358775">
              <a:spcBef>
                <a:spcPts val="500"/>
              </a:spcBef>
              <a:spcAft>
                <a:spcPts val="500"/>
              </a:spcAft>
              <a:buClr>
                <a:srgbClr val="FF0000"/>
              </a:buClr>
              <a:buSzPct val="80000"/>
              <a:buFont typeface="Wingdings" panose="05000000000000000000" pitchFamily="2" charset="2"/>
              <a:buChar char="l"/>
              <a:defRPr/>
            </a:pPr>
            <a:r>
              <a:rPr lang="en-US" altLang="zh-CN" sz="2200" dirty="0">
                <a:solidFill>
                  <a:prstClr val="black"/>
                </a:solidFill>
                <a:latin typeface="Times New Roman" pitchFamily="18" charset="0"/>
                <a:cs typeface="Times New Roman" pitchFamily="18" charset="0"/>
              </a:rPr>
              <a:t>CEPC alignment technical route </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 Build a high-precision quasi-geoid model as a global datum for the observations reduction; </a:t>
            </a:r>
          </a:p>
          <a:p>
            <a:pPr marL="815975" lvl="2" indent="-358775">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Establish a three-levels control network to provide a positional reference framework for component installation and control error accumulation; </a:t>
            </a:r>
          </a:p>
        </p:txBody>
      </p:sp>
      <p:pic>
        <p:nvPicPr>
          <p:cNvPr id="5" name="图片 4">
            <a:extLst>
              <a:ext uri="{FF2B5EF4-FFF2-40B4-BE49-F238E27FC236}">
                <a16:creationId xmlns:a16="http://schemas.microsoft.com/office/drawing/2014/main" id="{49D29220-A934-4270-A72D-D08FC83AF83E}"/>
              </a:ext>
            </a:extLst>
          </p:cNvPr>
          <p:cNvPicPr>
            <a:picLocks noChangeAspect="1"/>
          </p:cNvPicPr>
          <p:nvPr/>
        </p:nvPicPr>
        <p:blipFill>
          <a:blip r:embed="rId2"/>
          <a:stretch>
            <a:fillRect/>
          </a:stretch>
        </p:blipFill>
        <p:spPr>
          <a:xfrm>
            <a:off x="1631504" y="3861048"/>
            <a:ext cx="3499407" cy="1804572"/>
          </a:xfrm>
          <a:prstGeom prst="rect">
            <a:avLst/>
          </a:prstGeom>
        </p:spPr>
      </p:pic>
      <p:pic>
        <p:nvPicPr>
          <p:cNvPr id="6" name="图片 5">
            <a:extLst>
              <a:ext uri="{FF2B5EF4-FFF2-40B4-BE49-F238E27FC236}">
                <a16:creationId xmlns:a16="http://schemas.microsoft.com/office/drawing/2014/main" id="{376C6E3B-1F4C-4A3E-A5E1-72857B3A6D74}"/>
              </a:ext>
            </a:extLst>
          </p:cNvPr>
          <p:cNvPicPr>
            <a:picLocks noChangeAspect="1"/>
          </p:cNvPicPr>
          <p:nvPr/>
        </p:nvPicPr>
        <p:blipFill>
          <a:blip r:embed="rId3"/>
          <a:stretch>
            <a:fillRect/>
          </a:stretch>
        </p:blipFill>
        <p:spPr>
          <a:xfrm>
            <a:off x="5901361" y="3863034"/>
            <a:ext cx="2261006" cy="1800600"/>
          </a:xfrm>
          <a:prstGeom prst="rect">
            <a:avLst/>
          </a:prstGeom>
        </p:spPr>
      </p:pic>
      <p:pic>
        <p:nvPicPr>
          <p:cNvPr id="7" name="图片 6">
            <a:extLst>
              <a:ext uri="{FF2B5EF4-FFF2-40B4-BE49-F238E27FC236}">
                <a16:creationId xmlns:a16="http://schemas.microsoft.com/office/drawing/2014/main" id="{835D2C0D-72E9-406A-9D06-366B92B4D5BD}"/>
              </a:ext>
            </a:extLst>
          </p:cNvPr>
          <p:cNvPicPr>
            <a:picLocks noChangeAspect="1"/>
          </p:cNvPicPr>
          <p:nvPr/>
        </p:nvPicPr>
        <p:blipFill>
          <a:blip r:embed="rId4"/>
          <a:stretch>
            <a:fillRect/>
          </a:stretch>
        </p:blipFill>
        <p:spPr>
          <a:xfrm>
            <a:off x="8961789" y="3881240"/>
            <a:ext cx="2583689" cy="1924024"/>
          </a:xfrm>
          <a:prstGeom prst="rect">
            <a:avLst/>
          </a:prstGeom>
        </p:spPr>
      </p:pic>
      <p:sp>
        <p:nvSpPr>
          <p:cNvPr id="9" name="文本框 8">
            <a:extLst>
              <a:ext uri="{FF2B5EF4-FFF2-40B4-BE49-F238E27FC236}">
                <a16:creationId xmlns:a16="http://schemas.microsoft.com/office/drawing/2014/main" id="{BAD285A1-462A-4FD3-9E9A-B162846EE9DC}"/>
              </a:ext>
            </a:extLst>
          </p:cNvPr>
          <p:cNvSpPr txBox="1"/>
          <p:nvPr/>
        </p:nvSpPr>
        <p:spPr>
          <a:xfrm>
            <a:off x="1965725" y="3491716"/>
            <a:ext cx="2687007" cy="369332"/>
          </a:xfrm>
          <a:prstGeom prst="rect">
            <a:avLst/>
          </a:prstGeom>
          <a:solidFill>
            <a:schemeClr val="accent6">
              <a:lumMod val="20000"/>
              <a:lumOff val="80000"/>
            </a:schemeClr>
          </a:solidFill>
          <a:ln>
            <a:solidFill>
              <a:schemeClr val="accent6">
                <a:lumMod val="20000"/>
                <a:lumOff val="80000"/>
              </a:schemeClr>
            </a:solidFill>
          </a:ln>
        </p:spPr>
        <p:txBody>
          <a:bodyPr wrap="square">
            <a:spAutoFit/>
          </a:bodyPr>
          <a:lstStyle/>
          <a:p>
            <a:r>
              <a:rPr lang="en-US" altLang="zh-CN" dirty="0"/>
              <a:t>Surface control  network</a:t>
            </a:r>
          </a:p>
        </p:txBody>
      </p:sp>
      <p:sp>
        <p:nvSpPr>
          <p:cNvPr id="11" name="文本框 10">
            <a:extLst>
              <a:ext uri="{FF2B5EF4-FFF2-40B4-BE49-F238E27FC236}">
                <a16:creationId xmlns:a16="http://schemas.microsoft.com/office/drawing/2014/main" id="{1CE839C6-7CDE-4E2B-B23A-B5C2FE149A18}"/>
              </a:ext>
            </a:extLst>
          </p:cNvPr>
          <p:cNvSpPr txBox="1"/>
          <p:nvPr/>
        </p:nvSpPr>
        <p:spPr>
          <a:xfrm>
            <a:off x="5591174" y="3491716"/>
            <a:ext cx="2881380" cy="369332"/>
          </a:xfrm>
          <a:prstGeom prst="rect">
            <a:avLst/>
          </a:prstGeom>
          <a:solidFill>
            <a:schemeClr val="accent6">
              <a:lumMod val="20000"/>
              <a:lumOff val="80000"/>
            </a:schemeClr>
          </a:solidFill>
        </p:spPr>
        <p:txBody>
          <a:bodyPr wrap="square">
            <a:spAutoFit/>
          </a:bodyPr>
          <a:lstStyle/>
          <a:p>
            <a:r>
              <a:rPr lang="en-US" altLang="zh-CN" dirty="0"/>
              <a:t>Backbone control network</a:t>
            </a:r>
          </a:p>
        </p:txBody>
      </p:sp>
      <p:sp>
        <p:nvSpPr>
          <p:cNvPr id="13" name="文本框 12">
            <a:extLst>
              <a:ext uri="{FF2B5EF4-FFF2-40B4-BE49-F238E27FC236}">
                <a16:creationId xmlns:a16="http://schemas.microsoft.com/office/drawing/2014/main" id="{7931E4EE-A14E-4B13-8244-ABC2737AC37B}"/>
              </a:ext>
            </a:extLst>
          </p:cNvPr>
          <p:cNvSpPr txBox="1"/>
          <p:nvPr/>
        </p:nvSpPr>
        <p:spPr>
          <a:xfrm>
            <a:off x="8954379" y="3491716"/>
            <a:ext cx="2542221" cy="369332"/>
          </a:xfrm>
          <a:prstGeom prst="rect">
            <a:avLst/>
          </a:prstGeom>
          <a:solidFill>
            <a:schemeClr val="accent6">
              <a:lumMod val="20000"/>
              <a:lumOff val="80000"/>
            </a:schemeClr>
          </a:solidFill>
        </p:spPr>
        <p:txBody>
          <a:bodyPr wrap="square">
            <a:spAutoFit/>
          </a:bodyPr>
          <a:lstStyle/>
          <a:p>
            <a:r>
              <a:rPr lang="en-US" altLang="zh-CN" dirty="0"/>
              <a:t>Tunnel control network</a:t>
            </a:r>
          </a:p>
        </p:txBody>
      </p:sp>
      <p:sp>
        <p:nvSpPr>
          <p:cNvPr id="14" name="矩形 13">
            <a:extLst>
              <a:ext uri="{FF2B5EF4-FFF2-40B4-BE49-F238E27FC236}">
                <a16:creationId xmlns:a16="http://schemas.microsoft.com/office/drawing/2014/main" id="{CA55EAE0-D7F4-4733-9D7D-9C74130D3520}"/>
              </a:ext>
            </a:extLst>
          </p:cNvPr>
          <p:cNvSpPr/>
          <p:nvPr/>
        </p:nvSpPr>
        <p:spPr>
          <a:xfrm>
            <a:off x="1271464" y="3405382"/>
            <a:ext cx="10441160" cy="2471890"/>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灯片编号占位符 3">
            <a:extLst>
              <a:ext uri="{FF2B5EF4-FFF2-40B4-BE49-F238E27FC236}">
                <a16:creationId xmlns:a16="http://schemas.microsoft.com/office/drawing/2014/main" id="{D6A880F0-190B-429F-AB23-709FA617C5CA}"/>
              </a:ext>
            </a:extLst>
          </p:cNvPr>
          <p:cNvSpPr txBox="1">
            <a:spLocks/>
          </p:cNvSpPr>
          <p:nvPr/>
        </p:nvSpPr>
        <p:spPr>
          <a:xfrm>
            <a:off x="10891362" y="6356351"/>
            <a:ext cx="691038" cy="313009"/>
          </a:xfrm>
          <a:prstGeom prst="rect">
            <a:avLst/>
          </a:prstGeom>
        </p:spPr>
        <p:txBody>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lgn="r">
              <a:defRPr/>
            </a:pPr>
            <a:fld id="{04BEEA27-C98A-4D6E-B88E-6F0045E4FB59}" type="slidenum">
              <a:rPr lang="zh-CN" altLang="en-US" sz="1200">
                <a:solidFill>
                  <a:schemeClr val="tx1">
                    <a:tint val="75000"/>
                  </a:schemeClr>
                </a:solidFill>
                <a:latin typeface="+mn-lt"/>
                <a:ea typeface="+mn-ea"/>
              </a:rPr>
              <a:pPr algn="r">
                <a:defRPr/>
              </a:pPr>
              <a:t>7</a:t>
            </a:fld>
            <a:endParaRPr lang="zh-CN" altLang="en-US" sz="1200" dirty="0">
              <a:solidFill>
                <a:schemeClr val="tx1">
                  <a:tint val="75000"/>
                </a:schemeClr>
              </a:solidFill>
              <a:latin typeface="+mn-lt"/>
              <a:ea typeface="+mn-ea"/>
            </a:endParaRPr>
          </a:p>
        </p:txBody>
      </p:sp>
      <p:sp>
        <p:nvSpPr>
          <p:cNvPr id="18" name="箭头: 右 17">
            <a:extLst>
              <a:ext uri="{FF2B5EF4-FFF2-40B4-BE49-F238E27FC236}">
                <a16:creationId xmlns:a16="http://schemas.microsoft.com/office/drawing/2014/main" id="{69923040-53E0-460D-A8BF-3BE57268F91B}"/>
              </a:ext>
            </a:extLst>
          </p:cNvPr>
          <p:cNvSpPr/>
          <p:nvPr/>
        </p:nvSpPr>
        <p:spPr>
          <a:xfrm>
            <a:off x="5447928" y="4653136"/>
            <a:ext cx="360040" cy="216024"/>
          </a:xfrm>
          <a:prstGeom prst="rightArrow">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箭头: 右 18">
            <a:extLst>
              <a:ext uri="{FF2B5EF4-FFF2-40B4-BE49-F238E27FC236}">
                <a16:creationId xmlns:a16="http://schemas.microsoft.com/office/drawing/2014/main" id="{AEF56982-6BB6-430B-A2AA-C41F6FDDDEFD}"/>
              </a:ext>
            </a:extLst>
          </p:cNvPr>
          <p:cNvSpPr/>
          <p:nvPr/>
        </p:nvSpPr>
        <p:spPr>
          <a:xfrm>
            <a:off x="8292534" y="4697524"/>
            <a:ext cx="360040" cy="216024"/>
          </a:xfrm>
          <a:prstGeom prst="rightArrow">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82641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a16="http://schemas.microsoft.com/office/drawing/2014/main" id="{8610B487-0586-4E76-8570-8D3B19DBE972}"/>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标题 1">
            <a:extLst>
              <a:ext uri="{FF2B5EF4-FFF2-40B4-BE49-F238E27FC236}">
                <a16:creationId xmlns:a16="http://schemas.microsoft.com/office/drawing/2014/main" id="{57A27E67-7BFD-40F6-A876-90F838E964C6}"/>
              </a:ext>
            </a:extLst>
          </p:cNvPr>
          <p:cNvSpPr txBox="1">
            <a:spLocks/>
          </p:cNvSpPr>
          <p:nvPr/>
        </p:nvSpPr>
        <p:spPr>
          <a:xfrm>
            <a:off x="2024034" y="214290"/>
            <a:ext cx="8229600" cy="65403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4" name="矩形 3">
            <a:extLst>
              <a:ext uri="{FF2B5EF4-FFF2-40B4-BE49-F238E27FC236}">
                <a16:creationId xmlns:a16="http://schemas.microsoft.com/office/drawing/2014/main" id="{0B8D5965-AD01-4BC0-87ED-297F0124EB14}"/>
              </a:ext>
            </a:extLst>
          </p:cNvPr>
          <p:cNvSpPr/>
          <p:nvPr/>
        </p:nvSpPr>
        <p:spPr>
          <a:xfrm>
            <a:off x="1386306" y="1003757"/>
            <a:ext cx="9505056" cy="430887"/>
          </a:xfrm>
          <a:prstGeom prst="rect">
            <a:avLst/>
          </a:prstGeom>
        </p:spPr>
        <p:txBody>
          <a:bodyPr wrap="square">
            <a:spAutoFit/>
          </a:bodyPr>
          <a:lstStyle/>
          <a:p>
            <a:pPr marL="800100" lvl="2" indent="-342900">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Use the surface network as a reference to establish CEPC coordinate system; </a:t>
            </a:r>
          </a:p>
        </p:txBody>
      </p:sp>
      <p:sp>
        <p:nvSpPr>
          <p:cNvPr id="16" name="灯片编号占位符 3">
            <a:extLst>
              <a:ext uri="{FF2B5EF4-FFF2-40B4-BE49-F238E27FC236}">
                <a16:creationId xmlns:a16="http://schemas.microsoft.com/office/drawing/2014/main" id="{673D27F6-9046-4AE0-855A-8297EB2680B8}"/>
              </a:ext>
            </a:extLst>
          </p:cNvPr>
          <p:cNvSpPr txBox="1">
            <a:spLocks/>
          </p:cNvSpPr>
          <p:nvPr/>
        </p:nvSpPr>
        <p:spPr>
          <a:xfrm>
            <a:off x="10891362" y="6356351"/>
            <a:ext cx="691038" cy="313009"/>
          </a:xfrm>
          <a:prstGeom prst="rect">
            <a:avLst/>
          </a:prstGeom>
        </p:spPr>
        <p:txBody>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lgn="r">
              <a:defRPr/>
            </a:pPr>
            <a:fld id="{04BEEA27-C98A-4D6E-B88E-6F0045E4FB59}" type="slidenum">
              <a:rPr lang="zh-CN" altLang="en-US" sz="1200">
                <a:solidFill>
                  <a:schemeClr val="tx1">
                    <a:tint val="75000"/>
                  </a:schemeClr>
                </a:solidFill>
                <a:latin typeface="+mn-lt"/>
                <a:ea typeface="+mn-ea"/>
              </a:rPr>
              <a:pPr algn="r">
                <a:defRPr/>
              </a:pPr>
              <a:t>8</a:t>
            </a:fld>
            <a:endParaRPr lang="zh-CN" altLang="en-US" sz="1200" dirty="0">
              <a:solidFill>
                <a:schemeClr val="tx1">
                  <a:tint val="75000"/>
                </a:schemeClr>
              </a:solidFill>
              <a:latin typeface="+mn-lt"/>
              <a:ea typeface="+mn-ea"/>
            </a:endParaRPr>
          </a:p>
        </p:txBody>
      </p:sp>
      <p:grpSp>
        <p:nvGrpSpPr>
          <p:cNvPr id="80" name="组合 79">
            <a:extLst>
              <a:ext uri="{FF2B5EF4-FFF2-40B4-BE49-F238E27FC236}">
                <a16:creationId xmlns:a16="http://schemas.microsoft.com/office/drawing/2014/main" id="{DE35859C-CB7B-43DD-83AF-4137A41BF435}"/>
              </a:ext>
            </a:extLst>
          </p:cNvPr>
          <p:cNvGrpSpPr/>
          <p:nvPr/>
        </p:nvGrpSpPr>
        <p:grpSpPr>
          <a:xfrm>
            <a:off x="2043325" y="1414366"/>
            <a:ext cx="9181008" cy="2625848"/>
            <a:chOff x="1356972" y="1484784"/>
            <a:chExt cx="10103612" cy="2867746"/>
          </a:xfrm>
        </p:grpSpPr>
        <p:pic>
          <p:nvPicPr>
            <p:cNvPr id="17" name="图片 16">
              <a:extLst>
                <a:ext uri="{FF2B5EF4-FFF2-40B4-BE49-F238E27FC236}">
                  <a16:creationId xmlns:a16="http://schemas.microsoft.com/office/drawing/2014/main" id="{5FA7D6BA-AC07-40AF-83B1-7CC226139353}"/>
                </a:ext>
              </a:extLst>
            </p:cNvPr>
            <p:cNvPicPr>
              <a:picLocks noChangeAspect="1"/>
            </p:cNvPicPr>
            <p:nvPr/>
          </p:nvPicPr>
          <p:blipFill>
            <a:blip r:embed="rId2"/>
            <a:stretch>
              <a:fillRect/>
            </a:stretch>
          </p:blipFill>
          <p:spPr>
            <a:xfrm>
              <a:off x="1356972" y="2071156"/>
              <a:ext cx="2592288" cy="1695099"/>
            </a:xfrm>
            <a:prstGeom prst="rect">
              <a:avLst/>
            </a:prstGeom>
          </p:spPr>
        </p:pic>
        <p:pic>
          <p:nvPicPr>
            <p:cNvPr id="18" name="图片 17">
              <a:extLst>
                <a:ext uri="{FF2B5EF4-FFF2-40B4-BE49-F238E27FC236}">
                  <a16:creationId xmlns:a16="http://schemas.microsoft.com/office/drawing/2014/main" id="{76FCE47E-5DE5-4CF9-B784-348CDDA3130B}"/>
                </a:ext>
              </a:extLst>
            </p:cNvPr>
            <p:cNvPicPr>
              <a:picLocks noChangeAspect="1"/>
            </p:cNvPicPr>
            <p:nvPr/>
          </p:nvPicPr>
          <p:blipFill>
            <a:blip r:embed="rId3"/>
            <a:stretch>
              <a:fillRect/>
            </a:stretch>
          </p:blipFill>
          <p:spPr>
            <a:xfrm>
              <a:off x="7033187" y="1484784"/>
              <a:ext cx="4427397" cy="2867746"/>
            </a:xfrm>
            <a:prstGeom prst="rect">
              <a:avLst/>
            </a:prstGeom>
          </p:spPr>
        </p:pic>
        <p:sp>
          <p:nvSpPr>
            <p:cNvPr id="19" name="文本框 18">
              <a:extLst>
                <a:ext uri="{FF2B5EF4-FFF2-40B4-BE49-F238E27FC236}">
                  <a16:creationId xmlns:a16="http://schemas.microsoft.com/office/drawing/2014/main" id="{AC210EF2-845D-4ECE-AD9B-61A6C1520B18}"/>
                </a:ext>
              </a:extLst>
            </p:cNvPr>
            <p:cNvSpPr txBox="1"/>
            <p:nvPr/>
          </p:nvSpPr>
          <p:spPr>
            <a:xfrm>
              <a:off x="7033186" y="1634504"/>
              <a:ext cx="4058657" cy="584775"/>
            </a:xfrm>
            <a:prstGeom prst="rect">
              <a:avLst/>
            </a:prstGeom>
            <a:noFill/>
          </p:spPr>
          <p:txBody>
            <a:bodyPr wrap="square">
              <a:spAutoFit/>
            </a:bodyPr>
            <a:lstStyle/>
            <a:p>
              <a:r>
                <a:rPr lang="en-US" altLang="zh-CN" sz="1600" dirty="0"/>
                <a:t>China Geodetic Coordinate System 2000 (CGCS2000)</a:t>
              </a:r>
              <a:endParaRPr lang="zh-CN" altLang="en-US" sz="1600" dirty="0"/>
            </a:p>
          </p:txBody>
        </p:sp>
        <p:pic>
          <p:nvPicPr>
            <p:cNvPr id="20" name="图片 19">
              <a:extLst>
                <a:ext uri="{FF2B5EF4-FFF2-40B4-BE49-F238E27FC236}">
                  <a16:creationId xmlns:a16="http://schemas.microsoft.com/office/drawing/2014/main" id="{70224CF0-35A8-441F-9376-6E648BC575D4}"/>
                </a:ext>
              </a:extLst>
            </p:cNvPr>
            <p:cNvPicPr>
              <a:picLocks noChangeAspect="1"/>
            </p:cNvPicPr>
            <p:nvPr/>
          </p:nvPicPr>
          <p:blipFill>
            <a:blip r:embed="rId4"/>
            <a:stretch>
              <a:fillRect/>
            </a:stretch>
          </p:blipFill>
          <p:spPr>
            <a:xfrm>
              <a:off x="4117557" y="1988840"/>
              <a:ext cx="3144073" cy="1700931"/>
            </a:xfrm>
            <a:prstGeom prst="rect">
              <a:avLst/>
            </a:prstGeom>
          </p:spPr>
        </p:pic>
      </p:grpSp>
      <p:sp>
        <p:nvSpPr>
          <p:cNvPr id="21" name="矩形 20">
            <a:extLst>
              <a:ext uri="{FF2B5EF4-FFF2-40B4-BE49-F238E27FC236}">
                <a16:creationId xmlns:a16="http://schemas.microsoft.com/office/drawing/2014/main" id="{7D405D19-EEE6-4352-AF10-0B2EC78031FD}"/>
              </a:ext>
            </a:extLst>
          </p:cNvPr>
          <p:cNvSpPr/>
          <p:nvPr/>
        </p:nvSpPr>
        <p:spPr>
          <a:xfrm>
            <a:off x="1524000" y="3591116"/>
            <a:ext cx="9505056" cy="769441"/>
          </a:xfrm>
          <a:prstGeom prst="rect">
            <a:avLst/>
          </a:prstGeom>
        </p:spPr>
        <p:txBody>
          <a:bodyPr wrap="square">
            <a:spAutoFit/>
          </a:bodyPr>
          <a:lstStyle/>
          <a:p>
            <a:pPr marL="800100" lvl="2" indent="-342900">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Through fiducialization and coordinate transformation to calculate the nominal coordinates of the component fiducials in CEPC coordinate system; </a:t>
            </a:r>
          </a:p>
        </p:txBody>
      </p:sp>
      <p:pic>
        <p:nvPicPr>
          <p:cNvPr id="68" name="图片 67">
            <a:extLst>
              <a:ext uri="{FF2B5EF4-FFF2-40B4-BE49-F238E27FC236}">
                <a16:creationId xmlns:a16="http://schemas.microsoft.com/office/drawing/2014/main" id="{85814F3B-65B2-4089-8F17-26AFF8BDEE5D}"/>
              </a:ext>
            </a:extLst>
          </p:cNvPr>
          <p:cNvPicPr>
            <a:picLocks noChangeAspect="1"/>
          </p:cNvPicPr>
          <p:nvPr/>
        </p:nvPicPr>
        <p:blipFill>
          <a:blip r:embed="rId5"/>
          <a:stretch>
            <a:fillRect/>
          </a:stretch>
        </p:blipFill>
        <p:spPr>
          <a:xfrm>
            <a:off x="8782683" y="4704390"/>
            <a:ext cx="1208046" cy="1031958"/>
          </a:xfrm>
          <a:prstGeom prst="rect">
            <a:avLst/>
          </a:prstGeom>
        </p:spPr>
      </p:pic>
      <p:pic>
        <p:nvPicPr>
          <p:cNvPr id="70" name="图片 69">
            <a:extLst>
              <a:ext uri="{FF2B5EF4-FFF2-40B4-BE49-F238E27FC236}">
                <a16:creationId xmlns:a16="http://schemas.microsoft.com/office/drawing/2014/main" id="{F07B8B37-57F7-4755-8216-460B9E9CAF22}"/>
              </a:ext>
            </a:extLst>
          </p:cNvPr>
          <p:cNvPicPr>
            <a:picLocks noChangeAspect="1"/>
          </p:cNvPicPr>
          <p:nvPr/>
        </p:nvPicPr>
        <p:blipFill>
          <a:blip r:embed="rId6"/>
          <a:stretch>
            <a:fillRect/>
          </a:stretch>
        </p:blipFill>
        <p:spPr>
          <a:xfrm>
            <a:off x="7004130" y="4725271"/>
            <a:ext cx="1708645" cy="1744999"/>
          </a:xfrm>
          <a:prstGeom prst="rect">
            <a:avLst/>
          </a:prstGeom>
        </p:spPr>
      </p:pic>
      <p:sp>
        <p:nvSpPr>
          <p:cNvPr id="71" name="椭圆 70">
            <a:extLst>
              <a:ext uri="{FF2B5EF4-FFF2-40B4-BE49-F238E27FC236}">
                <a16:creationId xmlns:a16="http://schemas.microsoft.com/office/drawing/2014/main" id="{2814B04C-2FA6-414E-BD93-F1024342F0DB}"/>
              </a:ext>
            </a:extLst>
          </p:cNvPr>
          <p:cNvSpPr/>
          <p:nvPr/>
        </p:nvSpPr>
        <p:spPr>
          <a:xfrm>
            <a:off x="8429612" y="4980926"/>
            <a:ext cx="232822" cy="216945"/>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箭头连接符 72">
            <a:extLst>
              <a:ext uri="{FF2B5EF4-FFF2-40B4-BE49-F238E27FC236}">
                <a16:creationId xmlns:a16="http://schemas.microsoft.com/office/drawing/2014/main" id="{8D59866A-57FA-4C03-BB15-1BAB3D4262CB}"/>
              </a:ext>
            </a:extLst>
          </p:cNvPr>
          <p:cNvCxnSpPr>
            <a:cxnSpLocks/>
          </p:cNvCxnSpPr>
          <p:nvPr/>
        </p:nvCxnSpPr>
        <p:spPr>
          <a:xfrm>
            <a:off x="8667633" y="5108245"/>
            <a:ext cx="236679" cy="6315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77" name="组合 76">
            <a:extLst>
              <a:ext uri="{FF2B5EF4-FFF2-40B4-BE49-F238E27FC236}">
                <a16:creationId xmlns:a16="http://schemas.microsoft.com/office/drawing/2014/main" id="{E93F4856-9935-4B8E-A0E2-EDDB61895895}"/>
              </a:ext>
            </a:extLst>
          </p:cNvPr>
          <p:cNvGrpSpPr/>
          <p:nvPr/>
        </p:nvGrpSpPr>
        <p:grpSpPr>
          <a:xfrm>
            <a:off x="2605832" y="4451065"/>
            <a:ext cx="2784767" cy="1984640"/>
            <a:chOff x="2725172" y="4659069"/>
            <a:chExt cx="2784767" cy="1984640"/>
          </a:xfrm>
        </p:grpSpPr>
        <p:grpSp>
          <p:nvGrpSpPr>
            <p:cNvPr id="66" name="组合 65">
              <a:extLst>
                <a:ext uri="{FF2B5EF4-FFF2-40B4-BE49-F238E27FC236}">
                  <a16:creationId xmlns:a16="http://schemas.microsoft.com/office/drawing/2014/main" id="{FA526384-B196-4939-9B01-C08716229BDF}"/>
                </a:ext>
              </a:extLst>
            </p:cNvPr>
            <p:cNvGrpSpPr/>
            <p:nvPr/>
          </p:nvGrpSpPr>
          <p:grpSpPr>
            <a:xfrm>
              <a:off x="2857921" y="4912394"/>
              <a:ext cx="2519271" cy="1674990"/>
              <a:chOff x="1386306" y="4763904"/>
              <a:chExt cx="2519271" cy="1674990"/>
            </a:xfrm>
          </p:grpSpPr>
          <p:grpSp>
            <p:nvGrpSpPr>
              <p:cNvPr id="34" name="组合 33">
                <a:extLst>
                  <a:ext uri="{FF2B5EF4-FFF2-40B4-BE49-F238E27FC236}">
                    <a16:creationId xmlns:a16="http://schemas.microsoft.com/office/drawing/2014/main" id="{93ADE01C-44C2-49ED-A90C-2828E8FADD31}"/>
                  </a:ext>
                </a:extLst>
              </p:cNvPr>
              <p:cNvGrpSpPr/>
              <p:nvPr/>
            </p:nvGrpSpPr>
            <p:grpSpPr>
              <a:xfrm>
                <a:off x="1386306" y="5019631"/>
                <a:ext cx="2519271" cy="1419263"/>
                <a:chOff x="4583832" y="5362557"/>
                <a:chExt cx="2519271" cy="1419263"/>
              </a:xfrm>
            </p:grpSpPr>
            <p:pic>
              <p:nvPicPr>
                <p:cNvPr id="10" name="图片 9">
                  <a:extLst>
                    <a:ext uri="{FF2B5EF4-FFF2-40B4-BE49-F238E27FC236}">
                      <a16:creationId xmlns:a16="http://schemas.microsoft.com/office/drawing/2014/main" id="{463AC54B-D7F6-41CC-89E3-D20A0D48EDA2}"/>
                    </a:ext>
                  </a:extLst>
                </p:cNvPr>
                <p:cNvPicPr>
                  <a:picLocks noChangeAspect="1"/>
                </p:cNvPicPr>
                <p:nvPr/>
              </p:nvPicPr>
              <p:blipFill>
                <a:blip r:embed="rId7"/>
                <a:stretch>
                  <a:fillRect/>
                </a:stretch>
              </p:blipFill>
              <p:spPr>
                <a:xfrm>
                  <a:off x="4583832" y="5364985"/>
                  <a:ext cx="2519271" cy="1416835"/>
                </a:xfrm>
                <a:prstGeom prst="rect">
                  <a:avLst/>
                </a:prstGeom>
              </p:spPr>
            </p:pic>
            <p:grpSp>
              <p:nvGrpSpPr>
                <p:cNvPr id="33" name="组合 32">
                  <a:extLst>
                    <a:ext uri="{FF2B5EF4-FFF2-40B4-BE49-F238E27FC236}">
                      <a16:creationId xmlns:a16="http://schemas.microsoft.com/office/drawing/2014/main" id="{5222CC7A-BB5C-48E1-B1E7-9EC36B8AE1C9}"/>
                    </a:ext>
                  </a:extLst>
                </p:cNvPr>
                <p:cNvGrpSpPr/>
                <p:nvPr/>
              </p:nvGrpSpPr>
              <p:grpSpPr>
                <a:xfrm>
                  <a:off x="6096000" y="5362557"/>
                  <a:ext cx="720080" cy="1145254"/>
                  <a:chOff x="3071664" y="5211097"/>
                  <a:chExt cx="524057" cy="950923"/>
                </a:xfrm>
              </p:grpSpPr>
              <p:cxnSp>
                <p:nvCxnSpPr>
                  <p:cNvPr id="22" name="直接箭头连接符 21">
                    <a:extLst>
                      <a:ext uri="{FF2B5EF4-FFF2-40B4-BE49-F238E27FC236}">
                        <a16:creationId xmlns:a16="http://schemas.microsoft.com/office/drawing/2014/main" id="{F4801191-B699-460E-A2B2-BD5E4A577514}"/>
                      </a:ext>
                    </a:extLst>
                  </p:cNvPr>
                  <p:cNvCxnSpPr>
                    <a:cxnSpLocks/>
                  </p:cNvCxnSpPr>
                  <p:nvPr/>
                </p:nvCxnSpPr>
                <p:spPr>
                  <a:xfrm flipV="1">
                    <a:off x="3071664" y="5373216"/>
                    <a:ext cx="0" cy="48102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a:extLst>
                      <a:ext uri="{FF2B5EF4-FFF2-40B4-BE49-F238E27FC236}">
                        <a16:creationId xmlns:a16="http://schemas.microsoft.com/office/drawing/2014/main" id="{760F257A-E3E8-4593-A318-EA9B173FB8CE}"/>
                      </a:ext>
                    </a:extLst>
                  </p:cNvPr>
                  <p:cNvCxnSpPr>
                    <a:cxnSpLocks/>
                  </p:cNvCxnSpPr>
                  <p:nvPr/>
                </p:nvCxnSpPr>
                <p:spPr>
                  <a:xfrm flipV="1">
                    <a:off x="3071664" y="5733256"/>
                    <a:ext cx="432048" cy="12098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CFCDF2D2-D3D1-428A-9D7D-7AEF52D9CAB3}"/>
                      </a:ext>
                    </a:extLst>
                  </p:cNvPr>
                  <p:cNvCxnSpPr>
                    <a:cxnSpLocks/>
                  </p:cNvCxnSpPr>
                  <p:nvPr/>
                </p:nvCxnSpPr>
                <p:spPr>
                  <a:xfrm>
                    <a:off x="3071664" y="5856326"/>
                    <a:ext cx="432048"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a16="http://schemas.microsoft.com/office/drawing/2014/main" id="{0EE9A3EB-5847-4D3D-BECB-A64ABC725F99}"/>
                      </a:ext>
                    </a:extLst>
                  </p:cNvPr>
                  <p:cNvSpPr txBox="1"/>
                  <p:nvPr/>
                </p:nvSpPr>
                <p:spPr>
                  <a:xfrm>
                    <a:off x="3071664" y="5211097"/>
                    <a:ext cx="293670" cy="307777"/>
                  </a:xfrm>
                  <a:prstGeom prst="rect">
                    <a:avLst/>
                  </a:prstGeom>
                  <a:noFill/>
                </p:spPr>
                <p:txBody>
                  <a:bodyPr wrap="none" rtlCol="0">
                    <a:spAutoFit/>
                  </a:bodyPr>
                  <a:lstStyle/>
                  <a:p>
                    <a:r>
                      <a:rPr lang="en-US" altLang="zh-CN" sz="1400" dirty="0">
                        <a:solidFill>
                          <a:srgbClr val="FF0000"/>
                        </a:solidFill>
                      </a:rPr>
                      <a:t>Z</a:t>
                    </a:r>
                    <a:endParaRPr lang="zh-CN" altLang="en-US" sz="1400" dirty="0">
                      <a:solidFill>
                        <a:srgbClr val="FF0000"/>
                      </a:solidFill>
                    </a:endParaRPr>
                  </a:p>
                </p:txBody>
              </p:sp>
              <p:sp>
                <p:nvSpPr>
                  <p:cNvPr id="31" name="文本框 30">
                    <a:extLst>
                      <a:ext uri="{FF2B5EF4-FFF2-40B4-BE49-F238E27FC236}">
                        <a16:creationId xmlns:a16="http://schemas.microsoft.com/office/drawing/2014/main" id="{F6749155-0450-41B0-95DD-EAD6B2F1E341}"/>
                      </a:ext>
                    </a:extLst>
                  </p:cNvPr>
                  <p:cNvSpPr txBox="1"/>
                  <p:nvPr/>
                </p:nvSpPr>
                <p:spPr>
                  <a:xfrm>
                    <a:off x="3290829" y="5445611"/>
                    <a:ext cx="304892" cy="307777"/>
                  </a:xfrm>
                  <a:prstGeom prst="rect">
                    <a:avLst/>
                  </a:prstGeom>
                  <a:noFill/>
                </p:spPr>
                <p:txBody>
                  <a:bodyPr wrap="none" rtlCol="0">
                    <a:spAutoFit/>
                  </a:bodyPr>
                  <a:lstStyle/>
                  <a:p>
                    <a:r>
                      <a:rPr lang="en-US" altLang="zh-CN" sz="1400" dirty="0">
                        <a:solidFill>
                          <a:srgbClr val="FF0000"/>
                        </a:solidFill>
                      </a:rPr>
                      <a:t>Y</a:t>
                    </a:r>
                    <a:endParaRPr lang="zh-CN" altLang="en-US" sz="1400" dirty="0">
                      <a:solidFill>
                        <a:srgbClr val="FF0000"/>
                      </a:solidFill>
                    </a:endParaRPr>
                  </a:p>
                </p:txBody>
              </p:sp>
              <p:sp>
                <p:nvSpPr>
                  <p:cNvPr id="32" name="文本框 31">
                    <a:extLst>
                      <a:ext uri="{FF2B5EF4-FFF2-40B4-BE49-F238E27FC236}">
                        <a16:creationId xmlns:a16="http://schemas.microsoft.com/office/drawing/2014/main" id="{37A42854-2B40-405B-8E06-5B4ECC4592E9}"/>
                      </a:ext>
                    </a:extLst>
                  </p:cNvPr>
                  <p:cNvSpPr txBox="1"/>
                  <p:nvPr/>
                </p:nvSpPr>
                <p:spPr>
                  <a:xfrm>
                    <a:off x="3278754" y="5854243"/>
                    <a:ext cx="304892" cy="307777"/>
                  </a:xfrm>
                  <a:prstGeom prst="rect">
                    <a:avLst/>
                  </a:prstGeom>
                  <a:noFill/>
                </p:spPr>
                <p:txBody>
                  <a:bodyPr wrap="none" rtlCol="0">
                    <a:spAutoFit/>
                  </a:bodyPr>
                  <a:lstStyle/>
                  <a:p>
                    <a:r>
                      <a:rPr lang="en-US" altLang="zh-CN" sz="1400" dirty="0">
                        <a:solidFill>
                          <a:srgbClr val="FF0000"/>
                        </a:solidFill>
                      </a:rPr>
                      <a:t>X</a:t>
                    </a:r>
                    <a:endParaRPr lang="zh-CN" altLang="en-US" sz="1400" dirty="0">
                      <a:solidFill>
                        <a:srgbClr val="FF0000"/>
                      </a:solidFill>
                    </a:endParaRPr>
                  </a:p>
                </p:txBody>
              </p:sp>
            </p:grpSp>
          </p:grpSp>
          <p:sp>
            <p:nvSpPr>
              <p:cNvPr id="35" name="椭圆 34">
                <a:extLst>
                  <a:ext uri="{FF2B5EF4-FFF2-40B4-BE49-F238E27FC236}">
                    <a16:creationId xmlns:a16="http://schemas.microsoft.com/office/drawing/2014/main" id="{1A283201-52F1-4657-873D-B814B67DD30F}"/>
                  </a:ext>
                </a:extLst>
              </p:cNvPr>
              <p:cNvSpPr/>
              <p:nvPr/>
            </p:nvSpPr>
            <p:spPr>
              <a:xfrm>
                <a:off x="1715096" y="5415968"/>
                <a:ext cx="74006" cy="65615"/>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id="{54AB3204-95F6-4322-8667-2A796A2B3610}"/>
                  </a:ext>
                </a:extLst>
              </p:cNvPr>
              <p:cNvSpPr/>
              <p:nvPr/>
            </p:nvSpPr>
            <p:spPr>
              <a:xfrm>
                <a:off x="2382756" y="5448776"/>
                <a:ext cx="74006" cy="65615"/>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id="{F25CD68F-C6C6-4FA0-A1C5-4069E171B6F5}"/>
                  </a:ext>
                </a:extLst>
              </p:cNvPr>
              <p:cNvSpPr/>
              <p:nvPr/>
            </p:nvSpPr>
            <p:spPr>
              <a:xfrm>
                <a:off x="2898473" y="5112500"/>
                <a:ext cx="74006" cy="65615"/>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id="{A199FFE2-0293-44F8-ACA8-8E3990CF9FFC}"/>
                  </a:ext>
                </a:extLst>
              </p:cNvPr>
              <p:cNvSpPr/>
              <p:nvPr/>
            </p:nvSpPr>
            <p:spPr>
              <a:xfrm>
                <a:off x="3578157" y="5178115"/>
                <a:ext cx="74006" cy="65615"/>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a:extLst>
                  <a:ext uri="{FF2B5EF4-FFF2-40B4-BE49-F238E27FC236}">
                    <a16:creationId xmlns:a16="http://schemas.microsoft.com/office/drawing/2014/main" id="{55027363-B55B-4AF3-AC41-EC12497FEDC1}"/>
                  </a:ext>
                </a:extLst>
              </p:cNvPr>
              <p:cNvCxnSpPr>
                <a:cxnSpLocks/>
              </p:cNvCxnSpPr>
              <p:nvPr/>
            </p:nvCxnSpPr>
            <p:spPr>
              <a:xfrm flipV="1">
                <a:off x="1773049" y="5019631"/>
                <a:ext cx="752483" cy="40940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1A3575BB-E2C1-47A7-9D66-6C733FE3565B}"/>
                  </a:ext>
                </a:extLst>
              </p:cNvPr>
              <p:cNvCxnSpPr>
                <a:cxnSpLocks/>
                <a:stCxn id="36" idx="0"/>
                <a:endCxn id="51" idx="2"/>
              </p:cNvCxnSpPr>
              <p:nvPr/>
            </p:nvCxnSpPr>
            <p:spPr>
              <a:xfrm flipV="1">
                <a:off x="2419759" y="5040903"/>
                <a:ext cx="116317" cy="40787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1C0FD734-88E7-41B0-B2A5-33C4AC86453A}"/>
                  </a:ext>
                </a:extLst>
              </p:cNvPr>
              <p:cNvCxnSpPr>
                <a:cxnSpLocks/>
                <a:stCxn id="38" idx="2"/>
              </p:cNvCxnSpPr>
              <p:nvPr/>
            </p:nvCxnSpPr>
            <p:spPr>
              <a:xfrm flipH="1" flipV="1">
                <a:off x="2564623" y="4990901"/>
                <a:ext cx="1013534" cy="22002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4466FEC9-AD30-44BF-A9AD-02F6A40B9606}"/>
                  </a:ext>
                </a:extLst>
              </p:cNvPr>
              <p:cNvCxnSpPr>
                <a:cxnSpLocks/>
                <a:stCxn id="37" idx="1"/>
              </p:cNvCxnSpPr>
              <p:nvPr/>
            </p:nvCxnSpPr>
            <p:spPr>
              <a:xfrm flipH="1" flipV="1">
                <a:off x="2560320" y="5004816"/>
                <a:ext cx="348991" cy="11729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51" name="文本框 50">
                <a:extLst>
                  <a:ext uri="{FF2B5EF4-FFF2-40B4-BE49-F238E27FC236}">
                    <a16:creationId xmlns:a16="http://schemas.microsoft.com/office/drawing/2014/main" id="{D5967C3A-8090-45E4-8CB2-5CB187F531D9}"/>
                  </a:ext>
                </a:extLst>
              </p:cNvPr>
              <p:cNvSpPr txBox="1"/>
              <p:nvPr/>
            </p:nvSpPr>
            <p:spPr>
              <a:xfrm>
                <a:off x="2167225" y="4763904"/>
                <a:ext cx="737702" cy="276999"/>
              </a:xfrm>
              <a:prstGeom prst="rect">
                <a:avLst/>
              </a:prstGeom>
              <a:noFill/>
            </p:spPr>
            <p:txBody>
              <a:bodyPr wrap="none" rtlCol="0">
                <a:spAutoFit/>
              </a:bodyPr>
              <a:lstStyle/>
              <a:p>
                <a:r>
                  <a:rPr lang="en-US" altLang="zh-CN" sz="1200" dirty="0"/>
                  <a:t>fiducials</a:t>
                </a:r>
                <a:endParaRPr lang="zh-CN" altLang="en-US" sz="1200" dirty="0"/>
              </a:p>
            </p:txBody>
          </p:sp>
        </p:grpSp>
        <p:sp>
          <p:nvSpPr>
            <p:cNvPr id="75" name="文本框 74">
              <a:extLst>
                <a:ext uri="{FF2B5EF4-FFF2-40B4-BE49-F238E27FC236}">
                  <a16:creationId xmlns:a16="http://schemas.microsoft.com/office/drawing/2014/main" id="{BC0D1D1F-6BC1-450C-83FC-80EBED546402}"/>
                </a:ext>
              </a:extLst>
            </p:cNvPr>
            <p:cNvSpPr txBox="1"/>
            <p:nvPr/>
          </p:nvSpPr>
          <p:spPr>
            <a:xfrm>
              <a:off x="3522605" y="4659069"/>
              <a:ext cx="1607605" cy="369332"/>
            </a:xfrm>
            <a:prstGeom prst="rect">
              <a:avLst/>
            </a:prstGeom>
            <a:noFill/>
          </p:spPr>
          <p:txBody>
            <a:bodyPr wrap="square">
              <a:spAutoFit/>
            </a:bodyPr>
            <a:lstStyle/>
            <a:p>
              <a:r>
                <a:rPr lang="en-US" altLang="zh-CN" dirty="0"/>
                <a:t>fiducialization</a:t>
              </a:r>
              <a:endParaRPr lang="zh-CN" altLang="en-US" dirty="0"/>
            </a:p>
          </p:txBody>
        </p:sp>
        <p:sp>
          <p:nvSpPr>
            <p:cNvPr id="76" name="矩形 75">
              <a:extLst>
                <a:ext uri="{FF2B5EF4-FFF2-40B4-BE49-F238E27FC236}">
                  <a16:creationId xmlns:a16="http://schemas.microsoft.com/office/drawing/2014/main" id="{8CF5BFB3-063F-4D72-9BB0-F4F529E54CAC}"/>
                </a:ext>
              </a:extLst>
            </p:cNvPr>
            <p:cNvSpPr/>
            <p:nvPr/>
          </p:nvSpPr>
          <p:spPr>
            <a:xfrm>
              <a:off x="2725172" y="4681412"/>
              <a:ext cx="2784767" cy="1962297"/>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矩形 77">
            <a:extLst>
              <a:ext uri="{FF2B5EF4-FFF2-40B4-BE49-F238E27FC236}">
                <a16:creationId xmlns:a16="http://schemas.microsoft.com/office/drawing/2014/main" id="{C9127ADA-E9E5-447B-BE67-970AC379F75E}"/>
              </a:ext>
            </a:extLst>
          </p:cNvPr>
          <p:cNvSpPr/>
          <p:nvPr/>
        </p:nvSpPr>
        <p:spPr>
          <a:xfrm>
            <a:off x="6888088" y="4478486"/>
            <a:ext cx="3466780" cy="2033835"/>
          </a:xfrm>
          <a:prstGeom prst="rect">
            <a:avLst/>
          </a:prstGeom>
          <a:noFill/>
          <a:ln w="12700">
            <a:solidFill>
              <a:srgbClr val="FF33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箭头: 右 78">
            <a:extLst>
              <a:ext uri="{FF2B5EF4-FFF2-40B4-BE49-F238E27FC236}">
                <a16:creationId xmlns:a16="http://schemas.microsoft.com/office/drawing/2014/main" id="{8A42202C-7296-4769-8752-36265614FDA3}"/>
              </a:ext>
            </a:extLst>
          </p:cNvPr>
          <p:cNvSpPr/>
          <p:nvPr/>
        </p:nvSpPr>
        <p:spPr>
          <a:xfrm>
            <a:off x="5928009" y="5292539"/>
            <a:ext cx="459040" cy="296445"/>
          </a:xfrm>
          <a:prstGeom prst="rightArrow">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a:extLst>
              <a:ext uri="{FF2B5EF4-FFF2-40B4-BE49-F238E27FC236}">
                <a16:creationId xmlns:a16="http://schemas.microsoft.com/office/drawing/2014/main" id="{36A03B67-BC58-4CEA-8B3F-E44CFA35D977}"/>
              </a:ext>
            </a:extLst>
          </p:cNvPr>
          <p:cNvSpPr txBox="1"/>
          <p:nvPr/>
        </p:nvSpPr>
        <p:spPr>
          <a:xfrm>
            <a:off x="6979385" y="4422676"/>
            <a:ext cx="3466780" cy="369332"/>
          </a:xfrm>
          <a:prstGeom prst="rect">
            <a:avLst/>
          </a:prstGeom>
          <a:noFill/>
        </p:spPr>
        <p:txBody>
          <a:bodyPr wrap="square">
            <a:spAutoFit/>
          </a:bodyPr>
          <a:lstStyle/>
          <a:p>
            <a:r>
              <a:rPr lang="en-US" altLang="zh-CN" dirty="0"/>
              <a:t>nominal coordinate calculation</a:t>
            </a:r>
            <a:endParaRPr lang="zh-CN" altLang="en-US" dirty="0"/>
          </a:p>
        </p:txBody>
      </p:sp>
    </p:spTree>
    <p:extLst>
      <p:ext uri="{BB962C8B-B14F-4D97-AF65-F5344CB8AC3E}">
        <p14:creationId xmlns:p14="http://schemas.microsoft.com/office/powerpoint/2010/main" val="2457106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93CEA6DE-755A-4E4E-9DB4-C86820153B29}"/>
              </a:ext>
            </a:extLst>
          </p:cNvPr>
          <p:cNvPicPr>
            <a:picLocks noChangeAspect="1"/>
          </p:cNvPicPr>
          <p:nvPr/>
        </p:nvPicPr>
        <p:blipFill>
          <a:blip r:embed="rId2"/>
          <a:stretch>
            <a:fillRect/>
          </a:stretch>
        </p:blipFill>
        <p:spPr>
          <a:xfrm>
            <a:off x="1524000" y="3260007"/>
            <a:ext cx="3935402" cy="3096344"/>
          </a:xfrm>
          <a:prstGeom prst="rect">
            <a:avLst/>
          </a:prstGeom>
        </p:spPr>
      </p:pic>
      <p:sp>
        <p:nvSpPr>
          <p:cNvPr id="3" name="灯片编号占位符 3">
            <a:extLst>
              <a:ext uri="{FF2B5EF4-FFF2-40B4-BE49-F238E27FC236}">
                <a16:creationId xmlns:a16="http://schemas.microsoft.com/office/drawing/2014/main" id="{EF69A9FC-5E4F-4D27-855C-653BDF005628}"/>
              </a:ext>
            </a:extLst>
          </p:cNvPr>
          <p:cNvSpPr txBox="1">
            <a:spLocks/>
          </p:cNvSpPr>
          <p:nvPr/>
        </p:nvSpPr>
        <p:spPr>
          <a:xfrm>
            <a:off x="10891362" y="6356351"/>
            <a:ext cx="691038" cy="313009"/>
          </a:xfrm>
          <a:prstGeom prst="rect">
            <a:avLst/>
          </a:prstGeom>
        </p:spPr>
        <p:txBody>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lgn="r">
              <a:defRPr/>
            </a:pPr>
            <a:fld id="{04BEEA27-C98A-4D6E-B88E-6F0045E4FB59}" type="slidenum">
              <a:rPr lang="zh-CN" altLang="en-US" sz="1200">
                <a:solidFill>
                  <a:schemeClr val="tx1">
                    <a:tint val="75000"/>
                  </a:schemeClr>
                </a:solidFill>
                <a:latin typeface="+mn-lt"/>
                <a:ea typeface="+mn-ea"/>
              </a:rPr>
              <a:pPr algn="r">
                <a:defRPr/>
              </a:pPr>
              <a:t>9</a:t>
            </a:fld>
            <a:endParaRPr lang="zh-CN" altLang="en-US" sz="1200" dirty="0">
              <a:solidFill>
                <a:schemeClr val="tx1">
                  <a:tint val="75000"/>
                </a:schemeClr>
              </a:solidFill>
              <a:latin typeface="+mn-lt"/>
              <a:ea typeface="+mn-ea"/>
            </a:endParaRPr>
          </a:p>
        </p:txBody>
      </p:sp>
      <p:cxnSp>
        <p:nvCxnSpPr>
          <p:cNvPr id="4" name="直接连接符 3">
            <a:extLst>
              <a:ext uri="{FF2B5EF4-FFF2-40B4-BE49-F238E27FC236}">
                <a16:creationId xmlns:a16="http://schemas.microsoft.com/office/drawing/2014/main" id="{9A431261-AAE2-49FB-AA21-628C836F40C9}"/>
              </a:ext>
            </a:extLst>
          </p:cNvPr>
          <p:cNvCxnSpPr/>
          <p:nvPr/>
        </p:nvCxnSpPr>
        <p:spPr>
          <a:xfrm>
            <a:off x="152400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标题 1">
            <a:extLst>
              <a:ext uri="{FF2B5EF4-FFF2-40B4-BE49-F238E27FC236}">
                <a16:creationId xmlns:a16="http://schemas.microsoft.com/office/drawing/2014/main" id="{E9817D7D-F3B4-4ABA-AE3F-98B802ABB441}"/>
              </a:ext>
            </a:extLst>
          </p:cNvPr>
          <p:cNvSpPr txBox="1">
            <a:spLocks/>
          </p:cNvSpPr>
          <p:nvPr/>
        </p:nvSpPr>
        <p:spPr>
          <a:xfrm>
            <a:off x="2024034" y="214290"/>
            <a:ext cx="8229600" cy="65403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800" b="1" dirty="0">
                <a:latin typeface="Arial Unicode MS" pitchFamily="34" charset="-122"/>
                <a:ea typeface="Arial Unicode MS" panose="020B0604020202020204" pitchFamily="34" charset="-122"/>
                <a:cs typeface="Arial Unicode MS" pitchFamily="34" charset="-122"/>
              </a:rPr>
              <a:t>1</a:t>
            </a:r>
            <a:r>
              <a:rPr lang="zh-CN" altLang="en-US" sz="2800" b="1" dirty="0">
                <a:latin typeface="Arial Unicode MS" pitchFamily="34" charset="-122"/>
                <a:ea typeface="Arial Unicode MS" panose="020B0604020202020204" pitchFamily="34" charset="-122"/>
                <a:cs typeface="Arial Unicode MS" pitchFamily="34" charset="-122"/>
              </a:rPr>
              <a:t>、</a:t>
            </a:r>
            <a:r>
              <a:rPr lang="en-US" altLang="zh-CN" sz="2800" b="1" dirty="0">
                <a:latin typeface="Arial Unicode MS" pitchFamily="34" charset="-122"/>
                <a:ea typeface="Arial Unicode MS" panose="020B0604020202020204" pitchFamily="34" charset="-122"/>
                <a:cs typeface="Arial Unicode MS" pitchFamily="34" charset="-122"/>
              </a:rPr>
              <a:t>Introduction</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6" name="矩形 5">
            <a:extLst>
              <a:ext uri="{FF2B5EF4-FFF2-40B4-BE49-F238E27FC236}">
                <a16:creationId xmlns:a16="http://schemas.microsoft.com/office/drawing/2014/main" id="{F508D07C-C4BD-4928-AEA2-0743654B2159}"/>
              </a:ext>
            </a:extLst>
          </p:cNvPr>
          <p:cNvSpPr/>
          <p:nvPr/>
        </p:nvSpPr>
        <p:spPr>
          <a:xfrm>
            <a:off x="1386306" y="1003757"/>
            <a:ext cx="9606238" cy="1236236"/>
          </a:xfrm>
          <a:prstGeom prst="rect">
            <a:avLst/>
          </a:prstGeom>
        </p:spPr>
        <p:txBody>
          <a:bodyPr wrap="square">
            <a:spAutoFit/>
          </a:bodyPr>
          <a:lstStyle/>
          <a:p>
            <a:pPr marL="800100" lvl="2" indent="-342900">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Use the control network as a positional reference, by measurement and adjustment to complete the component initial alignment.</a:t>
            </a:r>
          </a:p>
          <a:p>
            <a:pPr marL="800100" lvl="2" indent="-342900">
              <a:spcBef>
                <a:spcPts val="500"/>
              </a:spcBef>
              <a:spcAft>
                <a:spcPts val="5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Through smooth alignment achieve the positional accuracy requirement.</a:t>
            </a:r>
          </a:p>
        </p:txBody>
      </p:sp>
      <p:pic>
        <p:nvPicPr>
          <p:cNvPr id="7" name="图片 6">
            <a:extLst>
              <a:ext uri="{FF2B5EF4-FFF2-40B4-BE49-F238E27FC236}">
                <a16:creationId xmlns:a16="http://schemas.microsoft.com/office/drawing/2014/main" id="{0C938820-6CA4-4AFC-BB91-AD4A3D6E6C83}"/>
              </a:ext>
            </a:extLst>
          </p:cNvPr>
          <p:cNvPicPr>
            <a:picLocks noChangeAspect="1"/>
          </p:cNvPicPr>
          <p:nvPr/>
        </p:nvPicPr>
        <p:blipFill>
          <a:blip r:embed="rId3"/>
          <a:stretch>
            <a:fillRect/>
          </a:stretch>
        </p:blipFill>
        <p:spPr>
          <a:xfrm>
            <a:off x="5845450" y="2963583"/>
            <a:ext cx="5391431" cy="2147562"/>
          </a:xfrm>
          <a:prstGeom prst="rect">
            <a:avLst/>
          </a:prstGeom>
        </p:spPr>
      </p:pic>
      <p:grpSp>
        <p:nvGrpSpPr>
          <p:cNvPr id="8" name="组合 7">
            <a:extLst>
              <a:ext uri="{FF2B5EF4-FFF2-40B4-BE49-F238E27FC236}">
                <a16:creationId xmlns:a16="http://schemas.microsoft.com/office/drawing/2014/main" id="{C92FFAD3-4967-436F-8912-832B58C3F019}"/>
              </a:ext>
            </a:extLst>
          </p:cNvPr>
          <p:cNvGrpSpPr/>
          <p:nvPr/>
        </p:nvGrpSpPr>
        <p:grpSpPr>
          <a:xfrm>
            <a:off x="6899627" y="5220061"/>
            <a:ext cx="4002371" cy="1161206"/>
            <a:chOff x="7119572" y="4567573"/>
            <a:chExt cx="4002371" cy="1161206"/>
          </a:xfrm>
        </p:grpSpPr>
        <p:pic>
          <p:nvPicPr>
            <p:cNvPr id="9" name="图片 8">
              <a:extLst>
                <a:ext uri="{FF2B5EF4-FFF2-40B4-BE49-F238E27FC236}">
                  <a16:creationId xmlns:a16="http://schemas.microsoft.com/office/drawing/2014/main" id="{3B2A598C-766F-41D5-80EC-ABA8C235C5AE}"/>
                </a:ext>
              </a:extLst>
            </p:cNvPr>
            <p:cNvPicPr>
              <a:picLocks noChangeAspect="1"/>
            </p:cNvPicPr>
            <p:nvPr/>
          </p:nvPicPr>
          <p:blipFill>
            <a:blip r:embed="rId4"/>
            <a:stretch>
              <a:fillRect/>
            </a:stretch>
          </p:blipFill>
          <p:spPr>
            <a:xfrm>
              <a:off x="7119572" y="4602769"/>
              <a:ext cx="4002371" cy="1126010"/>
            </a:xfrm>
            <a:prstGeom prst="rect">
              <a:avLst/>
            </a:prstGeom>
          </p:spPr>
        </p:pic>
        <p:sp>
          <p:nvSpPr>
            <p:cNvPr id="10" name="文本框 9">
              <a:extLst>
                <a:ext uri="{FF2B5EF4-FFF2-40B4-BE49-F238E27FC236}">
                  <a16:creationId xmlns:a16="http://schemas.microsoft.com/office/drawing/2014/main" id="{5D5F6FC6-84A9-405F-BE7A-CC862CE4E2EF}"/>
                </a:ext>
              </a:extLst>
            </p:cNvPr>
            <p:cNvSpPr txBox="1"/>
            <p:nvPr/>
          </p:nvSpPr>
          <p:spPr>
            <a:xfrm>
              <a:off x="9692195" y="4567573"/>
              <a:ext cx="716073" cy="268910"/>
            </a:xfrm>
            <a:prstGeom prst="rect">
              <a:avLst/>
            </a:prstGeom>
            <a:noFill/>
          </p:spPr>
          <p:txBody>
            <a:bodyPr wrap="none" rtlCol="0">
              <a:spAutoFit/>
            </a:bodyPr>
            <a:lstStyle/>
            <a:p>
              <a:r>
                <a:rPr lang="en-US" altLang="zh-CN" sz="1400" dirty="0"/>
                <a:t>window</a:t>
              </a:r>
              <a:endParaRPr lang="zh-CN" altLang="en-US" sz="1400" dirty="0"/>
            </a:p>
          </p:txBody>
        </p:sp>
      </p:grpSp>
      <p:sp>
        <p:nvSpPr>
          <p:cNvPr id="12" name="文本框 11">
            <a:extLst>
              <a:ext uri="{FF2B5EF4-FFF2-40B4-BE49-F238E27FC236}">
                <a16:creationId xmlns:a16="http://schemas.microsoft.com/office/drawing/2014/main" id="{D71ECEEA-54B8-4077-A43B-6F668E846773}"/>
              </a:ext>
            </a:extLst>
          </p:cNvPr>
          <p:cNvSpPr txBox="1"/>
          <p:nvPr/>
        </p:nvSpPr>
        <p:spPr>
          <a:xfrm>
            <a:off x="2577014" y="2734611"/>
            <a:ext cx="1829374" cy="369332"/>
          </a:xfrm>
          <a:prstGeom prst="rect">
            <a:avLst/>
          </a:prstGeom>
          <a:noFill/>
        </p:spPr>
        <p:txBody>
          <a:bodyPr wrap="square">
            <a:spAutoFit/>
          </a:bodyPr>
          <a:lstStyle/>
          <a:p>
            <a:r>
              <a:rPr lang="en-US" altLang="zh-CN" dirty="0"/>
              <a:t>Initial alignment</a:t>
            </a:r>
            <a:endParaRPr lang="zh-CN" altLang="en-US" dirty="0"/>
          </a:p>
        </p:txBody>
      </p:sp>
      <p:sp>
        <p:nvSpPr>
          <p:cNvPr id="14" name="文本框 13">
            <a:extLst>
              <a:ext uri="{FF2B5EF4-FFF2-40B4-BE49-F238E27FC236}">
                <a16:creationId xmlns:a16="http://schemas.microsoft.com/office/drawing/2014/main" id="{5B8BF5CF-060D-4079-B010-F3633CE78DBF}"/>
              </a:ext>
            </a:extLst>
          </p:cNvPr>
          <p:cNvSpPr txBox="1"/>
          <p:nvPr/>
        </p:nvSpPr>
        <p:spPr>
          <a:xfrm>
            <a:off x="7176120" y="2684029"/>
            <a:ext cx="2147507" cy="369332"/>
          </a:xfrm>
          <a:prstGeom prst="rect">
            <a:avLst/>
          </a:prstGeom>
          <a:noFill/>
        </p:spPr>
        <p:txBody>
          <a:bodyPr wrap="square">
            <a:spAutoFit/>
          </a:bodyPr>
          <a:lstStyle/>
          <a:p>
            <a:r>
              <a:rPr lang="en-US" altLang="zh-CN" dirty="0"/>
              <a:t>Smooth alignment </a:t>
            </a:r>
            <a:endParaRPr lang="zh-CN" altLang="en-US" dirty="0"/>
          </a:p>
        </p:txBody>
      </p:sp>
    </p:spTree>
    <p:extLst>
      <p:ext uri="{BB962C8B-B14F-4D97-AF65-F5344CB8AC3E}">
        <p14:creationId xmlns:p14="http://schemas.microsoft.com/office/powerpoint/2010/main" val="205930364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nt">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38037</TotalTime>
  <Words>1845</Words>
  <Application>Microsoft Office PowerPoint</Application>
  <PresentationFormat>宽屏</PresentationFormat>
  <Paragraphs>436</Paragraphs>
  <Slides>32</Slides>
  <Notes>17</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32</vt:i4>
      </vt:variant>
    </vt:vector>
  </HeadingPairs>
  <TitlesOfParts>
    <vt:vector size="46" baseType="lpstr">
      <vt:lpstr>Adobe 黑体 Std R</vt:lpstr>
      <vt:lpstr>Arial Unicode MS</vt:lpstr>
      <vt:lpstr>等线</vt:lpstr>
      <vt:lpstr>黑体</vt:lpstr>
      <vt:lpstr>宋体</vt:lpstr>
      <vt:lpstr>微软雅黑</vt:lpstr>
      <vt:lpstr>Arial</vt:lpstr>
      <vt:lpstr>Arial Black</vt:lpstr>
      <vt:lpstr>Calibri</vt:lpstr>
      <vt:lpstr>Calibri Light</vt:lpstr>
      <vt:lpstr>Times New Roman</vt:lpstr>
      <vt:lpstr>Wingdings</vt:lpstr>
      <vt:lpstr>Office 主题</vt:lpstr>
      <vt:lpstr>Equation</vt:lpstr>
      <vt:lpstr>CEPC Alignment and Installation Studies in EDR   Wang xiaolong  On behalf of CEPC Alignment and Installation Group  HKUST IAS Program on Fundamental Physics  Jan. 13-17, 2025, Hongkong </vt:lpstr>
      <vt:lpstr>Contents</vt:lpstr>
      <vt:lpstr>PowerPoint 演示文稿</vt:lpstr>
      <vt:lpstr>PowerPoint 演示文稿</vt:lpstr>
      <vt:lpstr>PowerPoint 演示文稿</vt:lpstr>
      <vt:lpstr>1、Introduction</vt:lpstr>
      <vt:lpstr>PowerPoint 演示文稿</vt:lpstr>
      <vt:lpstr>PowerPoint 演示文稿</vt:lpstr>
      <vt:lpstr>PowerPoint 演示文稿</vt:lpstr>
      <vt:lpstr>PowerPoint 演示文稿</vt:lpstr>
      <vt:lpstr>1、Geoid refinement</vt:lpstr>
      <vt:lpstr>PowerPoint 演示文稿</vt:lpstr>
      <vt:lpstr>PowerPoint 演示文稿</vt:lpstr>
      <vt:lpstr>1、Geoid refinement</vt:lpstr>
      <vt:lpstr>2、Visual instrument </vt:lpstr>
      <vt:lpstr>2、Visual instrument </vt:lpstr>
      <vt:lpstr>2、Visual instrument </vt:lpstr>
      <vt:lpstr>2、Visual instrument </vt:lpstr>
      <vt:lpstr>2、Visual instrument </vt:lpstr>
      <vt:lpstr>3、High-accuracy measurement field</vt:lpstr>
      <vt:lpstr>3、High-accuracy measurement field</vt:lpstr>
      <vt:lpstr>3、High-accuracy measurement field</vt:lpstr>
      <vt:lpstr>4、MDI alignment </vt:lpstr>
      <vt:lpstr>4、MDI alignment </vt:lpstr>
      <vt:lpstr>4、MDI alignment </vt:lpstr>
      <vt:lpstr>4、MDI alignment </vt:lpstr>
      <vt:lpstr>4、MDI alignment </vt:lpstr>
      <vt:lpstr>4、MDI alignment </vt:lpstr>
      <vt:lpstr>4、MDI alignment </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CEPC Lattice Layout (tentative as of April 30, 2014)</dc:title>
  <dc:creator>chengj</dc:creator>
  <cp:lastModifiedBy>1</cp:lastModifiedBy>
  <cp:revision>2390</cp:revision>
  <cp:lastPrinted>2018-06-26T00:45:21Z</cp:lastPrinted>
  <dcterms:created xsi:type="dcterms:W3CDTF">2014-08-05T02:42:36Z</dcterms:created>
  <dcterms:modified xsi:type="dcterms:W3CDTF">2025-01-15T06:31:58Z</dcterms:modified>
</cp:coreProperties>
</file>