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953" r:id="rId2"/>
    <p:sldId id="1121" r:id="rId3"/>
    <p:sldId id="1123" r:id="rId4"/>
    <p:sldId id="1126" r:id="rId5"/>
    <p:sldId id="1122" r:id="rId6"/>
    <p:sldId id="1128" r:id="rId7"/>
    <p:sldId id="1129" r:id="rId8"/>
    <p:sldId id="1130" r:id="rId9"/>
    <p:sldId id="1142" r:id="rId10"/>
    <p:sldId id="1018" r:id="rId11"/>
    <p:sldId id="1050" r:id="rId12"/>
    <p:sldId id="1070" r:id="rId13"/>
    <p:sldId id="1072" r:id="rId14"/>
    <p:sldId id="1079" r:id="rId15"/>
    <p:sldId id="1078" r:id="rId16"/>
    <p:sldId id="1083" r:id="rId17"/>
    <p:sldId id="1085" r:id="rId18"/>
    <p:sldId id="1103" r:id="rId19"/>
    <p:sldId id="1143" r:id="rId20"/>
    <p:sldId id="1089" r:id="rId21"/>
    <p:sldId id="1091" r:id="rId22"/>
    <p:sldId id="1096" r:id="rId23"/>
    <p:sldId id="1097" r:id="rId24"/>
    <p:sldId id="1141" r:id="rId25"/>
    <p:sldId id="1099" r:id="rId26"/>
    <p:sldId id="1144" r:id="rId27"/>
    <p:sldId id="1004" r:id="rId28"/>
    <p:sldId id="1021" r:id="rId29"/>
    <p:sldId id="1145" r:id="rId30"/>
    <p:sldId id="1148" r:id="rId31"/>
    <p:sldId id="960" r:id="rId32"/>
    <p:sldId id="959" r:id="rId33"/>
    <p:sldId id="971" r:id="rId34"/>
    <p:sldId id="1118" r:id="rId35"/>
    <p:sldId id="1134" r:id="rId36"/>
    <p:sldId id="1135" r:id="rId3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72B0"/>
    <a:srgbClr val="0070C0"/>
    <a:srgbClr val="FFFFFF"/>
    <a:srgbClr val="003399"/>
    <a:srgbClr val="0000FF"/>
    <a:srgbClr val="E6E6E6"/>
    <a:srgbClr val="4D8357"/>
    <a:srgbClr val="005800"/>
    <a:srgbClr val="008400"/>
    <a:srgbClr val="FDC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3" autoAdjust="0"/>
    <p:restoredTop sz="91236" autoAdjust="0"/>
  </p:normalViewPr>
  <p:slideViewPr>
    <p:cSldViewPr>
      <p:cViewPr varScale="1">
        <p:scale>
          <a:sx n="60" d="100"/>
          <a:sy n="60" d="100"/>
        </p:scale>
        <p:origin x="74" y="2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2025/1/14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384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690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107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783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883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941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114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671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804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656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462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0B2B-8DAF-4635-9F01-0B9C458933E3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B315D-5845-4E10-96EE-900B6420E4E9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D2C3-E4EE-4507-8B92-8AE7B7B616F4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2942-8651-4956-B7C0-A7B74FFC6096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CEPC IARC 2024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E2C9-0858-40D0-852F-2215466EB8FC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em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iff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4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1127448" y="2480570"/>
            <a:ext cx="9649072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000" dirty="0">
                <a:solidFill>
                  <a:srgbClr val="C00000"/>
                </a:solidFill>
              </a:rPr>
              <a:t>CEPC mechanics and</a:t>
            </a:r>
            <a:r>
              <a:rPr lang="zh-CN" altLang="en-US" sz="6000" dirty="0">
                <a:solidFill>
                  <a:srgbClr val="C00000"/>
                </a:solidFill>
              </a:rPr>
              <a:t> </a:t>
            </a:r>
            <a:r>
              <a:rPr lang="en-US" altLang="zh-CN" sz="6000" dirty="0">
                <a:solidFill>
                  <a:srgbClr val="C00000"/>
                </a:solidFill>
              </a:rPr>
              <a:t>mockups</a:t>
            </a:r>
            <a:endParaRPr lang="zh-CN" altLang="en-US" sz="6000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2621736" y="4242209"/>
            <a:ext cx="80107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Haijing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Wang, on behalf of mechanics system staff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2025.1.13-2025.1.17</a:t>
            </a:r>
          </a:p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IAS Program on Fundamental Physics</a:t>
            </a: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5949280"/>
            <a:ext cx="3552825" cy="6729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5F8F96EA-8C84-4F49-9337-6D534433C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61610"/>
            <a:ext cx="12192000" cy="2798496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E691D86-C45B-48EE-9B37-49A33555C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1247040" cy="4840303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A 60-meter tunnel with typical arc section and RF section </a:t>
            </a:r>
          </a:p>
          <a:p>
            <a:pPr lvl="1"/>
            <a:r>
              <a:rPr lang="en-US" altLang="zh-CN" sz="2000" dirty="0"/>
              <a:t>Arc section</a:t>
            </a:r>
            <a:r>
              <a:rPr lang="zh-CN" altLang="en-US" sz="2000" dirty="0"/>
              <a:t>：</a:t>
            </a:r>
            <a:r>
              <a:rPr lang="en-US" altLang="zh-CN" sz="2000" dirty="0">
                <a:solidFill>
                  <a:srgbClr val="FF0000"/>
                </a:solidFill>
              </a:rPr>
              <a:t>one FODO cell </a:t>
            </a:r>
            <a:r>
              <a:rPr lang="en-US" altLang="zh-CN" sz="2000" dirty="0"/>
              <a:t>in both Collider</a:t>
            </a:r>
            <a:r>
              <a:rPr lang="zh-CN" altLang="en-US" sz="2000" dirty="0"/>
              <a:t> </a:t>
            </a:r>
            <a:r>
              <a:rPr lang="en-US" altLang="zh-CN" sz="2000" dirty="0"/>
              <a:t>and Booster</a:t>
            </a:r>
            <a:r>
              <a:rPr lang="zh-CN" altLang="en-US" sz="2000" dirty="0"/>
              <a:t>（</a:t>
            </a:r>
            <a:r>
              <a:rPr lang="en-US" altLang="zh-CN" sz="2000" dirty="0"/>
              <a:t>including dipole, quadrupole, </a:t>
            </a:r>
            <a:r>
              <a:rPr lang="en-US" altLang="zh-CN" sz="2000" dirty="0" err="1"/>
              <a:t>sextupole</a:t>
            </a:r>
            <a:r>
              <a:rPr lang="en-US" altLang="zh-CN" sz="2000" dirty="0"/>
              <a:t>, corrector and BPM</a:t>
            </a:r>
            <a:r>
              <a:rPr lang="zh-CN" altLang="en-US" sz="2000" dirty="0"/>
              <a:t>）</a:t>
            </a:r>
            <a:endParaRPr lang="en-US" altLang="zh-CN" sz="2000" dirty="0"/>
          </a:p>
          <a:p>
            <a:pPr lvl="1"/>
            <a:r>
              <a:rPr lang="en-US" altLang="zh-CN" sz="2000" dirty="0"/>
              <a:t>RF</a:t>
            </a:r>
            <a:r>
              <a:rPr lang="zh-CN" altLang="en-US" sz="2000" dirty="0"/>
              <a:t> </a:t>
            </a:r>
            <a:r>
              <a:rPr lang="en-US" altLang="zh-CN" sz="2000" dirty="0"/>
              <a:t>section</a:t>
            </a:r>
            <a:r>
              <a:rPr lang="zh-CN" altLang="en-US" sz="2000" dirty="0"/>
              <a:t>：</a:t>
            </a:r>
            <a:r>
              <a:rPr lang="en-US" altLang="zh-CN" sz="2000" dirty="0">
                <a:solidFill>
                  <a:srgbClr val="FF0000"/>
                </a:solidFill>
              </a:rPr>
              <a:t>one RF module </a:t>
            </a:r>
            <a:r>
              <a:rPr lang="en-US" altLang="zh-CN" sz="2000" dirty="0"/>
              <a:t>in both Collider</a:t>
            </a:r>
            <a:r>
              <a:rPr lang="zh-CN" altLang="en-US" sz="2000" dirty="0"/>
              <a:t> </a:t>
            </a:r>
            <a:r>
              <a:rPr lang="en-US" altLang="zh-CN" sz="2000" dirty="0"/>
              <a:t>and Booster</a:t>
            </a:r>
          </a:p>
          <a:p>
            <a:pPr lvl="1"/>
            <a:r>
              <a:rPr lang="en-US" altLang="zh-CN" sz="2000" dirty="0"/>
              <a:t>Technical verification of </a:t>
            </a:r>
            <a:r>
              <a:rPr lang="en-US" altLang="zh-CN" sz="2000" dirty="0">
                <a:solidFill>
                  <a:srgbClr val="FF0000"/>
                </a:solidFill>
              </a:rPr>
              <a:t>installation and alignment </a:t>
            </a:r>
            <a:r>
              <a:rPr lang="en-US" altLang="zh-CN" sz="2000" dirty="0"/>
              <a:t>for the above-mentioned equipment.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40B88A-BB71-4649-927F-49F9BB592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12" name="标题 2">
            <a:extLst>
              <a:ext uri="{FF2B5EF4-FFF2-40B4-BE49-F238E27FC236}">
                <a16:creationId xmlns:a16="http://schemas.microsoft.com/office/drawing/2014/main" id="{59C13907-08A3-4784-BAAA-8999F452C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79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4776694-40BA-4EA2-B013-A17509870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5239483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The arc section</a:t>
            </a:r>
          </a:p>
          <a:p>
            <a:pPr lvl="1"/>
            <a:r>
              <a:rPr lang="en-US" altLang="zh-CN" sz="2000" dirty="0"/>
              <a:t>Magnets </a:t>
            </a:r>
            <a:r>
              <a:rPr lang="zh-CN" altLang="en-US" sz="2000" dirty="0"/>
              <a:t>：</a:t>
            </a:r>
            <a:r>
              <a:rPr lang="en-US" altLang="zh-CN" sz="2000" dirty="0">
                <a:solidFill>
                  <a:srgbClr val="FF0000"/>
                </a:solidFill>
              </a:rPr>
              <a:t>ABS (Acrylonitrile Butadiene Styrene plastic) &amp; steel</a:t>
            </a:r>
            <a:r>
              <a:rPr lang="zh-CN" altLang="en-US" sz="2000" dirty="0"/>
              <a:t>，</a:t>
            </a:r>
            <a:r>
              <a:rPr lang="en-US" altLang="zh-CN" sz="2000" dirty="0"/>
              <a:t>dimension tolerance ±2mm. The yoke can be opened and closed to </a:t>
            </a:r>
            <a:r>
              <a:rPr lang="en-US" altLang="zh-CN" sz="2000" dirty="0">
                <a:solidFill>
                  <a:srgbClr val="FF0000"/>
                </a:solidFill>
              </a:rPr>
              <a:t>simulate the vacuum tube installation</a:t>
            </a:r>
            <a:r>
              <a:rPr lang="en-US" altLang="zh-CN" sz="2000" dirty="0"/>
              <a:t>.  </a:t>
            </a:r>
          </a:p>
          <a:p>
            <a:pPr lvl="1"/>
            <a:r>
              <a:rPr lang="en-US" altLang="zh-CN" sz="2000" dirty="0"/>
              <a:t>Vacuum devices and BPMs: </a:t>
            </a:r>
            <a:r>
              <a:rPr lang="en-US" altLang="zh-CN" sz="2000" dirty="0">
                <a:solidFill>
                  <a:srgbClr val="FF0000"/>
                </a:solidFill>
              </a:rPr>
              <a:t>ABS &amp; steel</a:t>
            </a:r>
            <a:r>
              <a:rPr lang="zh-CN" altLang="en-US" sz="2000" dirty="0"/>
              <a:t>，</a:t>
            </a:r>
            <a:r>
              <a:rPr lang="en-US" altLang="zh-CN" sz="2000" dirty="0"/>
              <a:t>dimension tolerance ±4mm in longitudinal direction and ±1mm in radial direction. </a:t>
            </a:r>
          </a:p>
          <a:p>
            <a:pPr lvl="1"/>
            <a:r>
              <a:rPr lang="en-US" altLang="zh-CN" sz="2000" dirty="0"/>
              <a:t>Vacuum support blocks are set in long magnets as necessary. </a:t>
            </a:r>
          </a:p>
          <a:p>
            <a:pPr lvl="1"/>
            <a:r>
              <a:rPr lang="en-US" altLang="zh-CN" sz="2000" dirty="0"/>
              <a:t>Pedestals in Collider: reinforced concrete &amp; steel plate as designed.</a:t>
            </a:r>
          </a:p>
          <a:p>
            <a:pPr lvl="1"/>
            <a:r>
              <a:rPr lang="en-US" altLang="zh-CN" sz="2000" dirty="0"/>
              <a:t>Support frame in Booster: steel as designed.</a:t>
            </a:r>
          </a:p>
          <a:p>
            <a:pPr lvl="1"/>
            <a:r>
              <a:rPr lang="en-US" altLang="zh-CN" sz="2000" dirty="0"/>
              <a:t>Adjusting mechanism: wedge adjustment or screw adjustment, having the interface to replaced by automatic ones after prototype tests.</a:t>
            </a:r>
          </a:p>
          <a:p>
            <a:pPr lvl="1"/>
            <a:r>
              <a:rPr lang="en-US" altLang="zh-CN" sz="2000" dirty="0"/>
              <a:t>25 mm thick lead shielding for magnets in collider.</a:t>
            </a:r>
          </a:p>
          <a:p>
            <a:pPr lvl="1"/>
            <a:r>
              <a:rPr lang="en-US" altLang="zh-CN" sz="2000" dirty="0"/>
              <a:t>RF modules</a:t>
            </a:r>
            <a:r>
              <a:rPr lang="zh-CN" altLang="en-US" sz="2000" dirty="0"/>
              <a:t>：</a:t>
            </a:r>
            <a:r>
              <a:rPr lang="en-US" altLang="zh-CN" sz="2000" dirty="0">
                <a:solidFill>
                  <a:srgbClr val="FF0000"/>
                </a:solidFill>
              </a:rPr>
              <a:t>ABS &amp; steel</a:t>
            </a:r>
            <a:r>
              <a:rPr lang="zh-CN" altLang="en-US" sz="2000" dirty="0"/>
              <a:t>，</a:t>
            </a:r>
            <a:r>
              <a:rPr lang="en-US" altLang="zh-CN" sz="2000" dirty="0"/>
              <a:t>dimension tolerance ±4mm. </a:t>
            </a:r>
          </a:p>
          <a:p>
            <a:pPr lvl="1"/>
            <a:r>
              <a:rPr lang="en-US" altLang="zh-CN" sz="2000" dirty="0"/>
              <a:t>Modules supports: Steel.</a:t>
            </a:r>
          </a:p>
          <a:p>
            <a:pPr lvl="1"/>
            <a:endParaRPr lang="en-US" altLang="zh-CN" sz="20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D3BA330-35CE-4DD2-99F6-D180D426C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7" name="标题 2">
            <a:extLst>
              <a:ext uri="{FF2B5EF4-FFF2-40B4-BE49-F238E27FC236}">
                <a16:creationId xmlns:a16="http://schemas.microsoft.com/office/drawing/2014/main" id="{3BA62CAD-7E13-4DC0-B1E5-3290EF3BB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567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141E4835-0019-4122-88D4-D68DD3BB0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944108"/>
            <a:ext cx="5400000" cy="2204972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A99C1B05-4406-4B0D-BE5B-25651934E06D}"/>
              </a:ext>
            </a:extLst>
          </p:cNvPr>
          <p:cNvGrpSpPr>
            <a:grpSpLocks noChangeAspect="1"/>
          </p:cNvGrpSpPr>
          <p:nvPr/>
        </p:nvGrpSpPr>
        <p:grpSpPr>
          <a:xfrm>
            <a:off x="263352" y="4853875"/>
            <a:ext cx="7324076" cy="1959501"/>
            <a:chOff x="0" y="2529147"/>
            <a:chExt cx="12328853" cy="329849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A568DAE3-2F70-4B11-8304-D5596DC4A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579696"/>
              <a:ext cx="11520000" cy="2892731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7B9DAF89-E7AC-4C2A-880A-E91F310DABF2}"/>
                </a:ext>
              </a:extLst>
            </p:cNvPr>
            <p:cNvSpPr txBox="1"/>
            <p:nvPr/>
          </p:nvSpPr>
          <p:spPr>
            <a:xfrm>
              <a:off x="5907767" y="5322304"/>
              <a:ext cx="1711424" cy="505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Pedestal 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BF96A848-9F68-4396-B72F-BA28A85458BC}"/>
                </a:ext>
              </a:extLst>
            </p:cNvPr>
            <p:cNvSpPr txBox="1"/>
            <p:nvPr/>
          </p:nvSpPr>
          <p:spPr>
            <a:xfrm>
              <a:off x="2711623" y="4676082"/>
              <a:ext cx="2379340" cy="98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Adjustment mechanism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C7867D65-CB65-4F96-961E-B82F6DA30B5F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V="1">
              <a:off x="6763479" y="4834424"/>
              <a:ext cx="150640" cy="4878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FCE04920-9683-4C9A-9BA7-485BB3C5A75D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2063553" y="4293103"/>
              <a:ext cx="648069" cy="8751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FAF92919-DE21-4F1D-8DBC-3B2FA42BDE62}"/>
                </a:ext>
              </a:extLst>
            </p:cNvPr>
            <p:cNvSpPr txBox="1"/>
            <p:nvPr/>
          </p:nvSpPr>
          <p:spPr>
            <a:xfrm>
              <a:off x="2469098" y="2529147"/>
              <a:ext cx="1894584" cy="569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Dipole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D45A8938-60D9-4AC8-962B-B5047E279166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3416390" y="3099046"/>
              <a:ext cx="15313" cy="3299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82ACA3F8-A57E-4D27-BB4C-AAA6F8ED63A5}"/>
                </a:ext>
              </a:extLst>
            </p:cNvPr>
            <p:cNvSpPr txBox="1"/>
            <p:nvPr/>
          </p:nvSpPr>
          <p:spPr>
            <a:xfrm>
              <a:off x="10350896" y="4138025"/>
              <a:ext cx="1977957" cy="98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Lead shielding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3A859675-82C1-4CD7-9DCC-0DCADB90C3CB}"/>
                </a:ext>
              </a:extLst>
            </p:cNvPr>
            <p:cNvCxnSpPr>
              <a:cxnSpLocks/>
              <a:endCxn id="21" idx="0"/>
            </p:cNvCxnSpPr>
            <p:nvPr/>
          </p:nvCxnSpPr>
          <p:spPr>
            <a:xfrm>
              <a:off x="11136561" y="3391430"/>
              <a:ext cx="203315" cy="7465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12E9553E-3E16-43F8-8335-C8386C9CD7D9}"/>
                </a:ext>
              </a:extLst>
            </p:cNvPr>
            <p:cNvCxnSpPr>
              <a:cxnSpLocks/>
              <a:endCxn id="21" idx="0"/>
            </p:cNvCxnSpPr>
            <p:nvPr/>
          </p:nvCxnSpPr>
          <p:spPr>
            <a:xfrm>
              <a:off x="10488488" y="3573016"/>
              <a:ext cx="851387" cy="5650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9A86E140-5EC8-44BC-8155-4B4ECAA62C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6640" y="1276250"/>
            <a:ext cx="4320000" cy="366491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8B27CF6-5232-4DFA-8787-84CDAEA6D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5486400" cy="1250539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Quadrupole assembly in Collider</a:t>
            </a:r>
          </a:p>
          <a:p>
            <a:pPr lvl="1"/>
            <a:r>
              <a:rPr lang="en-US" altLang="zh-CN" sz="2000" dirty="0"/>
              <a:t>Yoke dimensions: 3000-734-600 mm</a:t>
            </a:r>
            <a:r>
              <a:rPr lang="zh-CN" altLang="en-US" sz="2000" dirty="0"/>
              <a:t>。</a:t>
            </a:r>
            <a:endParaRPr lang="en-US" altLang="zh-CN" sz="2000" dirty="0"/>
          </a:p>
          <a:p>
            <a:endParaRPr lang="en-US" altLang="zh-CN" sz="2400" dirty="0"/>
          </a:p>
          <a:p>
            <a:endParaRPr lang="en-US" altLang="zh-CN" sz="24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F9390E2-0DDE-4D18-AD89-A9CC05F8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28" name="内容占位符 1">
            <a:extLst>
              <a:ext uri="{FF2B5EF4-FFF2-40B4-BE49-F238E27FC236}">
                <a16:creationId xmlns:a16="http://schemas.microsoft.com/office/drawing/2014/main" id="{6A67D986-4CC4-418F-BA1F-D8BC3B924ADD}"/>
              </a:ext>
            </a:extLst>
          </p:cNvPr>
          <p:cNvSpPr txBox="1">
            <a:spLocks/>
          </p:cNvSpPr>
          <p:nvPr/>
        </p:nvSpPr>
        <p:spPr>
          <a:xfrm>
            <a:off x="6048374" y="1285861"/>
            <a:ext cx="5786054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err="1"/>
              <a:t>Sextupole</a:t>
            </a:r>
            <a:r>
              <a:rPr lang="en-US" altLang="zh-CN" sz="2400" dirty="0"/>
              <a:t> assembly in Collider</a:t>
            </a:r>
          </a:p>
          <a:p>
            <a:pPr lvl="1"/>
            <a:r>
              <a:rPr lang="en-US" altLang="zh-CN" sz="2000" dirty="0"/>
              <a:t>Yoke dimensions: 1384-348-362mm </a:t>
            </a:r>
          </a:p>
          <a:p>
            <a:pPr lvl="1"/>
            <a:endParaRPr lang="en-US" altLang="zh-CN" sz="2000" dirty="0"/>
          </a:p>
        </p:txBody>
      </p:sp>
      <p:sp>
        <p:nvSpPr>
          <p:cNvPr id="30" name="标题 2">
            <a:extLst>
              <a:ext uri="{FF2B5EF4-FFF2-40B4-BE49-F238E27FC236}">
                <a16:creationId xmlns:a16="http://schemas.microsoft.com/office/drawing/2014/main" id="{D489E33A-3F4D-42C4-87EC-94EBE4709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  <p:sp>
        <p:nvSpPr>
          <p:cNvPr id="32" name="内容占位符 1">
            <a:extLst>
              <a:ext uri="{FF2B5EF4-FFF2-40B4-BE49-F238E27FC236}">
                <a16:creationId xmlns:a16="http://schemas.microsoft.com/office/drawing/2014/main" id="{9D7FDDA0-21B1-4081-B620-30A7C4AF8F1E}"/>
              </a:ext>
            </a:extLst>
          </p:cNvPr>
          <p:cNvSpPr txBox="1">
            <a:spLocks/>
          </p:cNvSpPr>
          <p:nvPr/>
        </p:nvSpPr>
        <p:spPr>
          <a:xfrm>
            <a:off x="666712" y="3978661"/>
            <a:ext cx="5486400" cy="1250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Dipole assembly in Collider</a:t>
            </a:r>
          </a:p>
          <a:p>
            <a:pPr lvl="1"/>
            <a:r>
              <a:rPr lang="en-US" altLang="zh-CN" sz="2000" dirty="0"/>
              <a:t>Yoke dimensions</a:t>
            </a:r>
            <a:r>
              <a:rPr lang="zh-CN" altLang="en-US" sz="2000" dirty="0"/>
              <a:t>：</a:t>
            </a:r>
            <a:r>
              <a:rPr lang="en-US" altLang="zh-CN" sz="2000" dirty="0"/>
              <a:t>5450-530-160mm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FE530345-774A-41EA-AC8C-148ACA5466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1913" y="4703482"/>
            <a:ext cx="1800000" cy="207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83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F9390E2-0DDE-4D18-AD89-A9CC05F8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63" name="内容占位符 1">
            <a:extLst>
              <a:ext uri="{FF2B5EF4-FFF2-40B4-BE49-F238E27FC236}">
                <a16:creationId xmlns:a16="http://schemas.microsoft.com/office/drawing/2014/main" id="{8585EB2E-0066-4EE3-8EA5-7B3F7FCFE3A6}"/>
              </a:ext>
            </a:extLst>
          </p:cNvPr>
          <p:cNvSpPr txBox="1">
            <a:spLocks/>
          </p:cNvSpPr>
          <p:nvPr/>
        </p:nvSpPr>
        <p:spPr>
          <a:xfrm>
            <a:off x="3969284" y="1426789"/>
            <a:ext cx="2786935" cy="1307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BPM assembly in Collider </a:t>
            </a:r>
          </a:p>
          <a:p>
            <a:pPr lvl="1"/>
            <a:endParaRPr lang="en-US" altLang="zh-CN" sz="2000" dirty="0"/>
          </a:p>
          <a:p>
            <a:pPr lvl="1"/>
            <a:endParaRPr lang="en-US" altLang="zh-CN" sz="2000" dirty="0"/>
          </a:p>
        </p:txBody>
      </p:sp>
      <p:sp>
        <p:nvSpPr>
          <p:cNvPr id="43" name="标题 2">
            <a:extLst>
              <a:ext uri="{FF2B5EF4-FFF2-40B4-BE49-F238E27FC236}">
                <a16:creationId xmlns:a16="http://schemas.microsoft.com/office/drawing/2014/main" id="{8688468B-DBF3-48B1-813F-A044C6888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56CF8DDB-7C2D-4CDF-8FE7-F85224B93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619" y="2005398"/>
            <a:ext cx="2520000" cy="2112838"/>
          </a:xfrm>
          <a:prstGeom prst="rect">
            <a:avLst/>
          </a:prstGeom>
        </p:spPr>
      </p:pic>
      <p:sp>
        <p:nvSpPr>
          <p:cNvPr id="51" name="内容占位符 1">
            <a:extLst>
              <a:ext uri="{FF2B5EF4-FFF2-40B4-BE49-F238E27FC236}">
                <a16:creationId xmlns:a16="http://schemas.microsoft.com/office/drawing/2014/main" id="{A1F8FA1B-8240-4189-BA01-D809B82EAF1A}"/>
              </a:ext>
            </a:extLst>
          </p:cNvPr>
          <p:cNvSpPr txBox="1">
            <a:spLocks/>
          </p:cNvSpPr>
          <p:nvPr/>
        </p:nvSpPr>
        <p:spPr>
          <a:xfrm>
            <a:off x="7320136" y="1340768"/>
            <a:ext cx="5054842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Vacuum devices in Collider</a:t>
            </a:r>
          </a:p>
          <a:p>
            <a:pPr lvl="1"/>
            <a:endParaRPr lang="en-US" altLang="zh-CN" sz="2000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D192402-966E-4673-8FF6-D7DCFB414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806" y="3552280"/>
            <a:ext cx="4320000" cy="285685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9E86E36-6146-4DAB-907B-8CF4C1D46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4495" y="1960792"/>
            <a:ext cx="1800000" cy="24365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5D027AB-9A88-4EC7-9E1F-30781D8FDE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895" y="4276005"/>
            <a:ext cx="3600000" cy="1908377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8AF15080-A9CC-4577-8DBA-FC511E1A80D3}"/>
              </a:ext>
            </a:extLst>
          </p:cNvPr>
          <p:cNvGrpSpPr>
            <a:grpSpLocks noChangeAspect="1"/>
          </p:cNvGrpSpPr>
          <p:nvPr/>
        </p:nvGrpSpPr>
        <p:grpSpPr>
          <a:xfrm>
            <a:off x="264133" y="2947750"/>
            <a:ext cx="3600000" cy="3757242"/>
            <a:chOff x="6058809" y="1011153"/>
            <a:chExt cx="4883554" cy="5096859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49162CF-26F1-4E6B-92E5-389CBDAEF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37600" y="1285861"/>
              <a:ext cx="3600000" cy="4339726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015B17D-C618-4CF4-AE26-5E8FE53D7699}"/>
                </a:ext>
              </a:extLst>
            </p:cNvPr>
            <p:cNvSpPr txBox="1"/>
            <p:nvPr/>
          </p:nvSpPr>
          <p:spPr>
            <a:xfrm>
              <a:off x="9987293" y="4567394"/>
              <a:ext cx="955070" cy="442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FE72446A-83BA-4FF0-9149-FD18DF130236}"/>
                </a:ext>
              </a:extLst>
            </p:cNvPr>
            <p:cNvSpPr txBox="1"/>
            <p:nvPr/>
          </p:nvSpPr>
          <p:spPr>
            <a:xfrm>
              <a:off x="8737600" y="1154948"/>
              <a:ext cx="753675" cy="442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CV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433F6610-4B8E-4ACC-BAC8-8D005A8E187B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flipH="1">
              <a:off x="8899460" y="1597170"/>
              <a:ext cx="214978" cy="6092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ECE099A-00EE-46D4-B519-C780520B89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33439" y="3497187"/>
              <a:ext cx="860167" cy="10184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A9E73EF9-AC9D-4D81-A00B-07B4DCA0C99F}"/>
                </a:ext>
              </a:extLst>
            </p:cNvPr>
            <p:cNvSpPr txBox="1"/>
            <p:nvPr/>
          </p:nvSpPr>
          <p:spPr>
            <a:xfrm>
              <a:off x="6058809" y="1011153"/>
              <a:ext cx="1757583" cy="1206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Girder and adjustment mechanism</a:t>
              </a:r>
              <a:endParaRPr lang="en-US" dirty="0"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4CA245A7-9563-4A99-8AF1-B5D624E8C0D0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6937600" y="2217213"/>
              <a:ext cx="1075493" cy="17052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A0583D84-73FB-4449-9BD1-4C211E3D6619}"/>
                </a:ext>
              </a:extLst>
            </p:cNvPr>
            <p:cNvSpPr txBox="1"/>
            <p:nvPr/>
          </p:nvSpPr>
          <p:spPr>
            <a:xfrm>
              <a:off x="8225828" y="5625588"/>
              <a:ext cx="1393368" cy="482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Pedestal 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B4F68290-3C93-4783-85E7-0242DA80496F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V="1">
              <a:off x="8922512" y="5074473"/>
              <a:ext cx="43019" cy="5511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内容占位符 1">
            <a:extLst>
              <a:ext uri="{FF2B5EF4-FFF2-40B4-BE49-F238E27FC236}">
                <a16:creationId xmlns:a16="http://schemas.microsoft.com/office/drawing/2014/main" id="{EEC12043-D014-4C6E-ABF5-9619CE3D59C1}"/>
              </a:ext>
            </a:extLst>
          </p:cNvPr>
          <p:cNvSpPr txBox="1">
            <a:spLocks/>
          </p:cNvSpPr>
          <p:nvPr/>
        </p:nvSpPr>
        <p:spPr>
          <a:xfrm>
            <a:off x="257505" y="1504573"/>
            <a:ext cx="3678255" cy="1229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Corrector assembly in Collider</a:t>
            </a:r>
          </a:p>
        </p:txBody>
      </p:sp>
    </p:spTree>
    <p:extLst>
      <p:ext uri="{BB962C8B-B14F-4D97-AF65-F5344CB8AC3E}">
        <p14:creationId xmlns:p14="http://schemas.microsoft.com/office/powerpoint/2010/main" val="1220293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id="{C9D53AF7-3115-4202-A43D-7B7B3E939606}"/>
              </a:ext>
            </a:extLst>
          </p:cNvPr>
          <p:cNvGrpSpPr/>
          <p:nvPr/>
        </p:nvGrpSpPr>
        <p:grpSpPr>
          <a:xfrm>
            <a:off x="60720" y="2586090"/>
            <a:ext cx="7618656" cy="3770260"/>
            <a:chOff x="47328" y="2840959"/>
            <a:chExt cx="7618656" cy="377026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987B86EB-9768-4F39-A936-45AE8B6D5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5984" y="2840959"/>
              <a:ext cx="7200000" cy="3770260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5BEA471B-6CF5-43F2-BA64-50D239ECD5AA}"/>
                </a:ext>
              </a:extLst>
            </p:cNvPr>
            <p:cNvSpPr txBox="1"/>
            <p:nvPr/>
          </p:nvSpPr>
          <p:spPr>
            <a:xfrm>
              <a:off x="2077344" y="5917922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Yoke 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FE9B550B-8730-4BA3-B0A9-37BE506D6BDD}"/>
                </a:ext>
              </a:extLst>
            </p:cNvPr>
            <p:cNvSpPr txBox="1"/>
            <p:nvPr/>
          </p:nvSpPr>
          <p:spPr>
            <a:xfrm>
              <a:off x="796716" y="5919733"/>
              <a:ext cx="661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Coil 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C0BA18A9-3514-47D8-B845-CA2975555618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1127648" y="5465791"/>
              <a:ext cx="130424" cy="4539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3E89CA67-8989-4115-90A7-7A7AEEB84B3D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H="1" flipV="1">
              <a:off x="2279576" y="5572140"/>
              <a:ext cx="193812" cy="3457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5136F0B5-431C-4C74-9827-DAA6F964DC6C}"/>
                </a:ext>
              </a:extLst>
            </p:cNvPr>
            <p:cNvSpPr txBox="1"/>
            <p:nvPr/>
          </p:nvSpPr>
          <p:spPr>
            <a:xfrm>
              <a:off x="47328" y="4433702"/>
              <a:ext cx="14987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Adjustment mechanism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DAD7ACCA-F512-43CE-949E-CC6ABCF51E55}"/>
                </a:ext>
              </a:extLst>
            </p:cNvPr>
            <p:cNvSpPr txBox="1"/>
            <p:nvPr/>
          </p:nvSpPr>
          <p:spPr>
            <a:xfrm>
              <a:off x="198490" y="3580788"/>
              <a:ext cx="9291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Steel frame</a:t>
              </a:r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C3C864CC-99D5-456E-AB61-05C7EC425791}"/>
                </a:ext>
              </a:extLst>
            </p:cNvPr>
            <p:cNvCxnSpPr>
              <a:cxnSpLocks/>
            </p:cNvCxnSpPr>
            <p:nvPr/>
          </p:nvCxnSpPr>
          <p:spPr>
            <a:xfrm>
              <a:off x="796716" y="3903953"/>
              <a:ext cx="661864" cy="1030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18F51E28-5187-45E0-AB66-6709432F1A7C}"/>
                </a:ext>
              </a:extLst>
            </p:cNvPr>
            <p:cNvCxnSpPr>
              <a:cxnSpLocks/>
            </p:cNvCxnSpPr>
            <p:nvPr/>
          </p:nvCxnSpPr>
          <p:spPr>
            <a:xfrm>
              <a:off x="1258072" y="4726090"/>
              <a:ext cx="28803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4776694-40BA-4EA2-B013-A17509870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2"/>
            <a:ext cx="5270376" cy="1683428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Dipole assembly in Booster</a:t>
            </a:r>
          </a:p>
          <a:p>
            <a:pPr lvl="1"/>
            <a:r>
              <a:rPr lang="en-US" altLang="zh-CN" sz="2000" dirty="0"/>
              <a:t>Yoke dimensions: 4608-392-272mm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D3BA330-35CE-4DD2-99F6-D180D426C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20" name="标题 2">
            <a:extLst>
              <a:ext uri="{FF2B5EF4-FFF2-40B4-BE49-F238E27FC236}">
                <a16:creationId xmlns:a16="http://schemas.microsoft.com/office/drawing/2014/main" id="{114CBACB-FA73-456D-B819-3F4F7AA0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39211AE0-95C0-40A9-8633-A91ADB7E9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1198" y="2730700"/>
            <a:ext cx="4320000" cy="3205340"/>
          </a:xfrm>
          <a:prstGeom prst="rect">
            <a:avLst/>
          </a:prstGeom>
        </p:spPr>
      </p:pic>
      <p:sp>
        <p:nvSpPr>
          <p:cNvPr id="24" name="内容占位符 1">
            <a:extLst>
              <a:ext uri="{FF2B5EF4-FFF2-40B4-BE49-F238E27FC236}">
                <a16:creationId xmlns:a16="http://schemas.microsoft.com/office/drawing/2014/main" id="{FD46A641-6C04-4B14-B319-4DE202C49BB0}"/>
              </a:ext>
            </a:extLst>
          </p:cNvPr>
          <p:cNvSpPr txBox="1">
            <a:spLocks/>
          </p:cNvSpPr>
          <p:nvPr/>
        </p:nvSpPr>
        <p:spPr>
          <a:xfrm>
            <a:off x="6225652" y="1285862"/>
            <a:ext cx="5630416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Quadrupole assembly in Booster</a:t>
            </a:r>
          </a:p>
          <a:p>
            <a:pPr lvl="1"/>
            <a:r>
              <a:rPr lang="en-US" altLang="zh-CN" sz="2000" dirty="0"/>
              <a:t>Yoke</a:t>
            </a:r>
            <a:r>
              <a:rPr lang="zh-CN" altLang="en-US" sz="2000" dirty="0"/>
              <a:t> </a:t>
            </a:r>
            <a:r>
              <a:rPr lang="en-US" altLang="zh-CN" sz="2000" dirty="0"/>
              <a:t>dimensions:1984-482-482mm</a:t>
            </a:r>
          </a:p>
          <a:p>
            <a:pPr lvl="1"/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4126409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D3BA330-35CE-4DD2-99F6-D180D426C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D520C979-E28C-4C2A-B61E-3F39E3D483A5}"/>
              </a:ext>
            </a:extLst>
          </p:cNvPr>
          <p:cNvSpPr txBox="1">
            <a:spLocks/>
          </p:cNvSpPr>
          <p:nvPr/>
        </p:nvSpPr>
        <p:spPr>
          <a:xfrm>
            <a:off x="307331" y="1435341"/>
            <a:ext cx="2620318" cy="10575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Sextuple assembly in Booster</a:t>
            </a:r>
          </a:p>
          <a:p>
            <a:pPr lvl="1"/>
            <a:endParaRPr lang="en-US" altLang="zh-CN" sz="20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908701E-9ADA-4853-B354-37AD04805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90" y="2564904"/>
            <a:ext cx="2160000" cy="336857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BE0DA0D7-5E4C-4749-8559-62FA856D5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595" y="2850548"/>
            <a:ext cx="2520000" cy="350580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14E5BF53-626E-465E-A9BA-71180D537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0858" y="2758766"/>
            <a:ext cx="2160000" cy="33303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DD5BD26-C5C2-44C2-9828-B5E0B45C9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4088" y="2058460"/>
            <a:ext cx="2160000" cy="2967097"/>
          </a:xfrm>
          <a:prstGeom prst="rect">
            <a:avLst/>
          </a:prstGeom>
        </p:spPr>
      </p:pic>
      <p:sp>
        <p:nvSpPr>
          <p:cNvPr id="15" name="内容占位符 1">
            <a:extLst>
              <a:ext uri="{FF2B5EF4-FFF2-40B4-BE49-F238E27FC236}">
                <a16:creationId xmlns:a16="http://schemas.microsoft.com/office/drawing/2014/main" id="{BB049D96-FE73-4CAD-8173-E3DA3B686F7E}"/>
              </a:ext>
            </a:extLst>
          </p:cNvPr>
          <p:cNvSpPr txBox="1">
            <a:spLocks/>
          </p:cNvSpPr>
          <p:nvPr/>
        </p:nvSpPr>
        <p:spPr>
          <a:xfrm>
            <a:off x="2576895" y="1912062"/>
            <a:ext cx="2958536" cy="938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Corrector assembly in Booster</a:t>
            </a:r>
            <a:endParaRPr lang="en-US" altLang="zh-CN" sz="1800" dirty="0"/>
          </a:p>
          <a:p>
            <a:pPr lvl="1"/>
            <a:endParaRPr lang="en-US" altLang="zh-CN" sz="1800" dirty="0"/>
          </a:p>
        </p:txBody>
      </p:sp>
      <p:sp>
        <p:nvSpPr>
          <p:cNvPr id="16" name="内容占位符 1">
            <a:extLst>
              <a:ext uri="{FF2B5EF4-FFF2-40B4-BE49-F238E27FC236}">
                <a16:creationId xmlns:a16="http://schemas.microsoft.com/office/drawing/2014/main" id="{11FFCD26-C71E-47BA-AD70-3BA79E215DE8}"/>
              </a:ext>
            </a:extLst>
          </p:cNvPr>
          <p:cNvSpPr txBox="1">
            <a:spLocks/>
          </p:cNvSpPr>
          <p:nvPr/>
        </p:nvSpPr>
        <p:spPr>
          <a:xfrm>
            <a:off x="7183841" y="1817050"/>
            <a:ext cx="4246196" cy="1308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Vacuum devices in Booster</a:t>
            </a:r>
          </a:p>
        </p:txBody>
      </p:sp>
      <p:sp>
        <p:nvSpPr>
          <p:cNvPr id="17" name="内容占位符 1">
            <a:extLst>
              <a:ext uri="{FF2B5EF4-FFF2-40B4-BE49-F238E27FC236}">
                <a16:creationId xmlns:a16="http://schemas.microsoft.com/office/drawing/2014/main" id="{DDC703F2-08E6-42BD-954C-60084C14BF09}"/>
              </a:ext>
            </a:extLst>
          </p:cNvPr>
          <p:cNvSpPr txBox="1">
            <a:spLocks/>
          </p:cNvSpPr>
          <p:nvPr/>
        </p:nvSpPr>
        <p:spPr>
          <a:xfrm>
            <a:off x="4967054" y="1225974"/>
            <a:ext cx="2913874" cy="1175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BPM assembly in Booster</a:t>
            </a:r>
          </a:p>
        </p:txBody>
      </p:sp>
      <p:sp>
        <p:nvSpPr>
          <p:cNvPr id="20" name="标题 2">
            <a:extLst>
              <a:ext uri="{FF2B5EF4-FFF2-40B4-BE49-F238E27FC236}">
                <a16:creationId xmlns:a16="http://schemas.microsoft.com/office/drawing/2014/main" id="{0E3C43F6-DEC7-4AB7-A7D7-2F7F423D8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B649E57-E5A4-49D8-8FC5-7CF9A1DA0A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77329" y="2520848"/>
            <a:ext cx="1800000" cy="401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4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FA65230-C6BE-4113-8959-9653B253F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E9AFD27E-6ACB-41D9-AA21-83CFD541224A}"/>
              </a:ext>
            </a:extLst>
          </p:cNvPr>
          <p:cNvSpPr txBox="1">
            <a:spLocks/>
          </p:cNvSpPr>
          <p:nvPr/>
        </p:nvSpPr>
        <p:spPr>
          <a:xfrm>
            <a:off x="609600" y="1285861"/>
            <a:ext cx="10454952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Collider module</a:t>
            </a:r>
          </a:p>
          <a:p>
            <a:pPr lvl="1"/>
            <a:r>
              <a:rPr lang="en-US" altLang="zh-CN" sz="2000" dirty="0"/>
              <a:t>Dimensions</a:t>
            </a:r>
            <a:r>
              <a:rPr lang="zh-CN" altLang="en-US" sz="2000" dirty="0"/>
              <a:t>：</a:t>
            </a:r>
            <a:r>
              <a:rPr lang="en-US" altLang="zh-CN" sz="2000" dirty="0"/>
              <a:t>9518-1644mm</a:t>
            </a:r>
          </a:p>
          <a:p>
            <a:pPr lvl="1"/>
            <a:r>
              <a:rPr lang="en-US" altLang="zh-CN" sz="2000" dirty="0"/>
              <a:t>The vacuum vessel and thermal shield are </a:t>
            </a:r>
            <a:r>
              <a:rPr lang="en-US" altLang="zh-CN" sz="2000" dirty="0">
                <a:solidFill>
                  <a:srgbClr val="FF0000"/>
                </a:solidFill>
              </a:rPr>
              <a:t>partially transparent </a:t>
            </a:r>
            <a:r>
              <a:rPr lang="en-US" altLang="zh-CN" sz="2000" dirty="0"/>
              <a:t>for inside structure displaying.</a:t>
            </a:r>
            <a:endParaRPr lang="en-US" sz="2000" dirty="0"/>
          </a:p>
        </p:txBody>
      </p:sp>
      <p:sp>
        <p:nvSpPr>
          <p:cNvPr id="20" name="标题 2">
            <a:extLst>
              <a:ext uri="{FF2B5EF4-FFF2-40B4-BE49-F238E27FC236}">
                <a16:creationId xmlns:a16="http://schemas.microsoft.com/office/drawing/2014/main" id="{E612BFE8-4E5C-4CED-B875-19AF3A663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BE383C9-567E-48F5-83CC-F2C21BF7B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039" y="2564904"/>
            <a:ext cx="4320000" cy="391135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D7445B0-B0E6-4A95-9555-8DF0A4F39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142" y="3209625"/>
            <a:ext cx="5400000" cy="332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34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FA65230-C6BE-4113-8959-9653B253F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E9AFD27E-6ACB-41D9-AA21-83CFD541224A}"/>
              </a:ext>
            </a:extLst>
          </p:cNvPr>
          <p:cNvSpPr txBox="1">
            <a:spLocks/>
          </p:cNvSpPr>
          <p:nvPr/>
        </p:nvSpPr>
        <p:spPr>
          <a:xfrm>
            <a:off x="609600" y="1285861"/>
            <a:ext cx="10454952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Booster module</a:t>
            </a:r>
          </a:p>
          <a:p>
            <a:pPr lvl="1"/>
            <a:r>
              <a:rPr lang="en-US" altLang="zh-CN" sz="2000" dirty="0"/>
              <a:t>Dimensions</a:t>
            </a:r>
            <a:r>
              <a:rPr lang="zh-CN" altLang="en-US" sz="2000" dirty="0"/>
              <a:t>：</a:t>
            </a:r>
            <a:r>
              <a:rPr lang="en-US" altLang="zh-CN" sz="2000" dirty="0"/>
              <a:t>12623-1160mm</a:t>
            </a:r>
          </a:p>
          <a:p>
            <a:pPr lvl="1"/>
            <a:r>
              <a:rPr lang="en-US" altLang="zh-CN" sz="2000" dirty="0"/>
              <a:t>The vacuum vessel and thermal shield are </a:t>
            </a:r>
            <a:r>
              <a:rPr lang="en-US" altLang="zh-CN" sz="2000" dirty="0">
                <a:solidFill>
                  <a:srgbClr val="FF0000"/>
                </a:solidFill>
              </a:rPr>
              <a:t>partially transparent </a:t>
            </a:r>
            <a:r>
              <a:rPr lang="en-US" altLang="zh-CN" sz="2000" dirty="0"/>
              <a:t>for inside structure displaying.</a:t>
            </a:r>
            <a:endParaRPr lang="en-US" sz="2000" dirty="0"/>
          </a:p>
          <a:p>
            <a:pPr lvl="1"/>
            <a:endParaRPr lang="en-US" sz="20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31D6615-0326-40EC-AE9C-94870B54D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157" y="3427526"/>
            <a:ext cx="5400000" cy="2451025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D7650E2C-DAC0-4C01-B4BE-CD0A0F18D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845" y="4050716"/>
            <a:ext cx="5400000" cy="1295164"/>
          </a:xfrm>
          <a:prstGeom prst="rect">
            <a:avLst/>
          </a:prstGeom>
        </p:spPr>
      </p:pic>
      <p:sp>
        <p:nvSpPr>
          <p:cNvPr id="26" name="标题 2">
            <a:extLst>
              <a:ext uri="{FF2B5EF4-FFF2-40B4-BE49-F238E27FC236}">
                <a16:creationId xmlns:a16="http://schemas.microsoft.com/office/drawing/2014/main" id="{44924F0A-C4F0-489E-AADF-7282BCB77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34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9DBCB64-21F8-4752-B103-F71DF8F1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8" name="标题 2">
            <a:extLst>
              <a:ext uri="{FF2B5EF4-FFF2-40B4-BE49-F238E27FC236}">
                <a16:creationId xmlns:a16="http://schemas.microsoft.com/office/drawing/2014/main" id="{833710B5-348F-461D-9695-4383CC491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52FB3595-9449-4803-89DB-15B877D41F1B}"/>
              </a:ext>
            </a:extLst>
          </p:cNvPr>
          <p:cNvSpPr txBox="1">
            <a:spLocks/>
          </p:cNvSpPr>
          <p:nvPr/>
        </p:nvSpPr>
        <p:spPr>
          <a:xfrm>
            <a:off x="609599" y="1285861"/>
            <a:ext cx="11102225" cy="4447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Optimizing dimensions is one of the important tasks for EDR design.</a:t>
            </a:r>
          </a:p>
          <a:p>
            <a:r>
              <a:rPr lang="en-US" altLang="zh-CN" sz="2400" dirty="0"/>
              <a:t>The aim is to fulfill the space arrangement of TDR tunnel design.</a:t>
            </a:r>
          </a:p>
          <a:p>
            <a:pPr lvl="1"/>
            <a:endParaRPr lang="en-US" altLang="zh-CN" sz="20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B16DFA6-40D1-428B-B89A-B5F879FBDD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09" y="2371092"/>
            <a:ext cx="6120000" cy="432769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398F62B-BA31-47A8-8599-0942F9B116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76" r="58859" b="8512"/>
          <a:stretch/>
        </p:blipFill>
        <p:spPr>
          <a:xfrm>
            <a:off x="6229660" y="2261675"/>
            <a:ext cx="5015880" cy="443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56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65DEF327-539E-4FA0-B71E-7FD00E7AEB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301"/>
          <a:stretch/>
        </p:blipFill>
        <p:spPr>
          <a:xfrm>
            <a:off x="615302" y="4561922"/>
            <a:ext cx="5040000" cy="2020433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9DBCB64-21F8-4752-B103-F71DF8F1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8" name="标题 2">
            <a:extLst>
              <a:ext uri="{FF2B5EF4-FFF2-40B4-BE49-F238E27FC236}">
                <a16:creationId xmlns:a16="http://schemas.microsoft.com/office/drawing/2014/main" id="{833710B5-348F-461D-9695-4383CC491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progress-Tunnel mockup</a:t>
            </a:r>
            <a:endParaRPr lang="en-US" dirty="0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52FB3595-9449-4803-89DB-15B877D41F1B}"/>
              </a:ext>
            </a:extLst>
          </p:cNvPr>
          <p:cNvSpPr txBox="1">
            <a:spLocks/>
          </p:cNvSpPr>
          <p:nvPr/>
        </p:nvSpPr>
        <p:spPr>
          <a:xfrm>
            <a:off x="609599" y="1285861"/>
            <a:ext cx="11102225" cy="4447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The site construction design of the tunnel mockup is under-going. </a:t>
            </a:r>
          </a:p>
          <a:p>
            <a:r>
              <a:rPr lang="en-US" altLang="zh-CN" sz="2400" dirty="0"/>
              <a:t>The devices of the mockup is under developing.  </a:t>
            </a:r>
            <a:endParaRPr lang="en-US" altLang="zh-CN" sz="2000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41E7001-78EF-4B1E-86D2-E33F41FC6B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51" t="28962" r="12215" b="19654"/>
          <a:stretch/>
        </p:blipFill>
        <p:spPr>
          <a:xfrm>
            <a:off x="5735960" y="2619977"/>
            <a:ext cx="2880000" cy="155077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DDC5B0F-C526-4B58-BEBC-3FB28B8F9C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5850" b="30050"/>
          <a:stretch/>
        </p:blipFill>
        <p:spPr>
          <a:xfrm>
            <a:off x="8723892" y="2476669"/>
            <a:ext cx="2880000" cy="169407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3D06D01-D0B4-441A-ACFA-38EDDFEF14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862" y="2184346"/>
            <a:ext cx="4680000" cy="279487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CB9BF5D-B4C9-4907-8614-3D2FEE47178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791" t="54200" r="5191" b="10313"/>
          <a:stretch/>
        </p:blipFill>
        <p:spPr>
          <a:xfrm>
            <a:off x="5728320" y="4379516"/>
            <a:ext cx="2880000" cy="1947010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F2F8AF50-266C-4D42-889B-BBFF496B7E06}"/>
              </a:ext>
            </a:extLst>
          </p:cNvPr>
          <p:cNvSpPr/>
          <p:nvPr/>
        </p:nvSpPr>
        <p:spPr>
          <a:xfrm>
            <a:off x="1703512" y="3789040"/>
            <a:ext cx="2952328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47335178-DFAA-4769-BE7D-4EAF2B40CB77}"/>
              </a:ext>
            </a:extLst>
          </p:cNvPr>
          <p:cNvSpPr/>
          <p:nvPr/>
        </p:nvSpPr>
        <p:spPr>
          <a:xfrm>
            <a:off x="2351584" y="5572139"/>
            <a:ext cx="504056" cy="7842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BCEAAFD6-8AE9-4DC2-A9E5-69115F0282B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0412"/>
          <a:stretch/>
        </p:blipFill>
        <p:spPr>
          <a:xfrm>
            <a:off x="8737600" y="4391421"/>
            <a:ext cx="2880000" cy="193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71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21448" y="67537"/>
            <a:ext cx="7916416" cy="1036506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zh-CN" sz="6000" kern="0" dirty="0">
                <a:latin typeface="Arial Black" panose="020B0A04020102020204" pitchFamily="34" charset="0"/>
              </a:rPr>
              <a:t>Content</a:t>
            </a:r>
            <a:endParaRPr lang="zh-CN" altLang="en-US" sz="6000" kern="0" dirty="0">
              <a:latin typeface="Arial Black" panose="020B0A04020102020204" pitchFamily="34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335360" y="1412776"/>
            <a:ext cx="10578570" cy="47472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EDR progress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CEPC device layout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Tunnel mockup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High accuracy automatic adjusting and alignment system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Vibration test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Collimators 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MDI mechanics </a:t>
            </a:r>
          </a:p>
          <a:p>
            <a:pPr>
              <a:lnSpc>
                <a:spcPct val="120000"/>
              </a:lnSpc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184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78"/>
    </mc:Choice>
    <mc:Fallback xmlns="">
      <p:transition spd="slow" advTm="5737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50BC016-6F3E-4DAD-A999-32F4FC5B8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5311491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The amount of CEPC equipment is huge. Therefore, </a:t>
            </a:r>
            <a:r>
              <a:rPr lang="en-US" altLang="zh-CN" sz="2400" dirty="0">
                <a:solidFill>
                  <a:srgbClr val="FF0000"/>
                </a:solidFill>
              </a:rPr>
              <a:t>improving alignment and adjusting efficiency</a:t>
            </a:r>
            <a:r>
              <a:rPr lang="en-US" altLang="zh-CN" sz="2400" dirty="0"/>
              <a:t> while ensuring accuracy is one of the important aspects in EDR stage.</a:t>
            </a:r>
          </a:p>
          <a:p>
            <a:r>
              <a:rPr lang="en-US" altLang="zh-CN" sz="2400" dirty="0"/>
              <a:t>The high accuracy automatic adjusting and alignment system of CEPC</a:t>
            </a:r>
          </a:p>
          <a:p>
            <a:pPr lvl="1"/>
            <a:r>
              <a:rPr lang="en-US" altLang="zh-CN" sz="2000" dirty="0"/>
              <a:t>High-accuracy measurement field: multi-camera photogrammetry, </a:t>
            </a:r>
            <a:r>
              <a:rPr lang="en-US" altLang="zh-CN" sz="2000" dirty="0">
                <a:solidFill>
                  <a:srgbClr val="FF0000"/>
                </a:solidFill>
              </a:rPr>
              <a:t>multi-point synchronous monitoring</a:t>
            </a:r>
            <a:r>
              <a:rPr lang="en-US" altLang="zh-CN" sz="2000" dirty="0"/>
              <a:t>, high efficiency</a:t>
            </a:r>
          </a:p>
          <a:p>
            <a:pPr lvl="1"/>
            <a:r>
              <a:rPr lang="en-US" altLang="zh-CN" sz="2000" dirty="0"/>
              <a:t>Automatic adjustment mechanism: </a:t>
            </a:r>
            <a:r>
              <a:rPr lang="en-US" altLang="zh-CN" sz="2000" dirty="0">
                <a:solidFill>
                  <a:srgbClr val="FF0000"/>
                </a:solidFill>
              </a:rPr>
              <a:t>movable drive</a:t>
            </a:r>
            <a:r>
              <a:rPr lang="en-US" altLang="zh-CN" sz="2000" dirty="0"/>
              <a:t>, unified quick plug-and-play interface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6A831ABC-2F1D-4241-A513-ACDCAB8A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1117920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EDR progress-</a:t>
            </a:r>
            <a:r>
              <a:rPr lang="en-US" sz="2800" dirty="0"/>
              <a:t> high accuracy automatic adjusting and alignment system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B389D7-B652-429C-8D84-9898D7B60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692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13074BA-1D51-4549-917C-C26E9942A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7646640" cy="4840303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High-accuracy measurement field</a:t>
            </a:r>
          </a:p>
          <a:p>
            <a:pPr lvl="1"/>
            <a:r>
              <a:rPr lang="en-US" altLang="zh-CN" sz="2000" dirty="0"/>
              <a:t>Select high-precision CMOS to improve the accuracy of pixel extraction.</a:t>
            </a:r>
          </a:p>
          <a:p>
            <a:pPr lvl="1"/>
            <a:r>
              <a:rPr lang="en-US" altLang="zh-CN" sz="2000" dirty="0"/>
              <a:t>The intersection angle is within the optimal photogrammetric range (60°~120°).</a:t>
            </a:r>
          </a:p>
          <a:p>
            <a:pPr lvl="1"/>
            <a:r>
              <a:rPr lang="en-US" altLang="zh-CN" sz="2000" dirty="0"/>
              <a:t>Select short focal length lenses to reduce the measurement field size.</a:t>
            </a:r>
          </a:p>
          <a:p>
            <a:pPr lvl="1"/>
            <a:r>
              <a:rPr lang="en-US" altLang="zh-CN" sz="2000" dirty="0"/>
              <a:t>Using a 4-camera configuration to meet the measurement range requirements, measurement accuracy will be better than 45μm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5B234D-E44F-4943-8D1B-8B8E6709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CE479C7-61EF-4CD1-B27A-77ABFCDD7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3691" y="771972"/>
            <a:ext cx="3600000" cy="331276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AD76E0D-D0FF-42A0-BF98-958494A62943}"/>
              </a:ext>
            </a:extLst>
          </p:cNvPr>
          <p:cNvSpPr txBox="1"/>
          <p:nvPr/>
        </p:nvSpPr>
        <p:spPr>
          <a:xfrm>
            <a:off x="5879976" y="128586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/>
              <a:t>From </a:t>
            </a:r>
            <a:r>
              <a:rPr lang="en-US" altLang="zh-CN" i="1" dirty="0" err="1"/>
              <a:t>Xiaolong</a:t>
            </a:r>
            <a:r>
              <a:rPr lang="en-US" altLang="zh-CN" i="1" dirty="0"/>
              <a:t> Wang</a:t>
            </a:r>
            <a:endParaRPr lang="en-US" i="1" dirty="0"/>
          </a:p>
        </p:txBody>
      </p:sp>
      <p:sp>
        <p:nvSpPr>
          <p:cNvPr id="11" name="标题 2">
            <a:extLst>
              <a:ext uri="{FF2B5EF4-FFF2-40B4-BE49-F238E27FC236}">
                <a16:creationId xmlns:a16="http://schemas.microsoft.com/office/drawing/2014/main" id="{CBD6853C-253D-461A-980A-E9285D958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1117920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EDR progress-</a:t>
            </a:r>
            <a:r>
              <a:rPr lang="en-US" sz="2800" dirty="0"/>
              <a:t> high accuracy automatic adjusting and alignment system </a:t>
            </a:r>
          </a:p>
        </p:txBody>
      </p:sp>
      <p:sp>
        <p:nvSpPr>
          <p:cNvPr id="9" name="文本框 5">
            <a:extLst>
              <a:ext uri="{FF2B5EF4-FFF2-40B4-BE49-F238E27FC236}">
                <a16:creationId xmlns:a16="http://schemas.microsoft.com/office/drawing/2014/main" id="{AD2B9119-8C0B-86FC-EB73-05CA7A7AB267}"/>
              </a:ext>
            </a:extLst>
          </p:cNvPr>
          <p:cNvSpPr txBox="1"/>
          <p:nvPr/>
        </p:nvSpPr>
        <p:spPr>
          <a:xfrm>
            <a:off x="8167778" y="3953430"/>
            <a:ext cx="3384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High-accuracy measurement field 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1BFE82E-92AF-A6DE-24C3-56A592E15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4489" y="4490792"/>
            <a:ext cx="2880000" cy="174614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FC73B0D8-76A8-AB33-B8B0-2738418F1B3E}"/>
              </a:ext>
            </a:extLst>
          </p:cNvPr>
          <p:cNvSpPr txBox="1"/>
          <p:nvPr/>
        </p:nvSpPr>
        <p:spPr>
          <a:xfrm>
            <a:off x="7863691" y="6310117"/>
            <a:ext cx="37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Cameras layout and intersection angle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1409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2CF5A1C-297F-4954-AF92-2B741B8FD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609" y="1299362"/>
            <a:ext cx="10972800" cy="4840303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Automatic adjustment mechanism</a:t>
            </a:r>
          </a:p>
          <a:p>
            <a:pPr lvl="1"/>
            <a:r>
              <a:rPr lang="en-US" altLang="zh-CN" sz="2000" dirty="0"/>
              <a:t>Dipole magnet: adjustment based on </a:t>
            </a:r>
            <a:r>
              <a:rPr lang="en-US" altLang="zh-CN" sz="2000" dirty="0">
                <a:solidFill>
                  <a:srgbClr val="FF0000"/>
                </a:solidFill>
              </a:rPr>
              <a:t>screws</a:t>
            </a:r>
            <a:r>
              <a:rPr lang="en-US" altLang="zh-CN" sz="2000" dirty="0"/>
              <a:t>, simple structure, wide adjustment range, low cost, low load-bearing capacity</a:t>
            </a:r>
          </a:p>
          <a:p>
            <a:pPr lvl="1"/>
            <a:r>
              <a:rPr lang="en-US" altLang="zh-CN" sz="2000" dirty="0"/>
              <a:t>Quadrupole/</a:t>
            </a:r>
            <a:r>
              <a:rPr lang="en-US" altLang="zh-CN" sz="2000" dirty="0" err="1"/>
              <a:t>Sextupole</a:t>
            </a:r>
            <a:r>
              <a:rPr lang="en-US" altLang="zh-CN" sz="2000" dirty="0"/>
              <a:t> magnet units: adjustment based on </a:t>
            </a:r>
            <a:r>
              <a:rPr lang="en-US" altLang="zh-CN" sz="2000" dirty="0">
                <a:solidFill>
                  <a:srgbClr val="FF0000"/>
                </a:solidFill>
              </a:rPr>
              <a:t>wedges</a:t>
            </a:r>
            <a:r>
              <a:rPr lang="en-US" altLang="zh-CN" sz="2000" dirty="0"/>
              <a:t>, requiring additional shims to increase the adjustment range, high cost, high load-bearing capacity</a:t>
            </a:r>
          </a:p>
          <a:p>
            <a:pPr lvl="1"/>
            <a:r>
              <a:rPr lang="en-US" altLang="zh-CN" sz="2000" dirty="0"/>
              <a:t>Considered three schemes, currently take the </a:t>
            </a:r>
            <a:r>
              <a:rPr lang="en-US" altLang="zh-CN" sz="2000" dirty="0">
                <a:solidFill>
                  <a:srgbClr val="FF0000"/>
                </a:solidFill>
              </a:rPr>
              <a:t>movable drive vehicle </a:t>
            </a:r>
            <a:r>
              <a:rPr lang="en-US" altLang="zh-CN" sz="2000" dirty="0"/>
              <a:t>as the basic solution.</a:t>
            </a:r>
            <a:endParaRPr lang="en-US" sz="20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31C37B9-438D-41CE-A6E9-EBD8CB510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6AA80BA-6650-48FF-BCB8-4D4A092E0E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7"/>
          <a:stretch/>
        </p:blipFill>
        <p:spPr>
          <a:xfrm>
            <a:off x="609600" y="3683163"/>
            <a:ext cx="3240000" cy="234871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B3D9D2B-3EE5-4004-B62E-3575011C2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742" y="4119663"/>
            <a:ext cx="4320000" cy="168845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8A565EB5-F936-4ED0-8304-2E7CBA02D2F7}"/>
              </a:ext>
            </a:extLst>
          </p:cNvPr>
          <p:cNvSpPr txBox="1"/>
          <p:nvPr/>
        </p:nvSpPr>
        <p:spPr>
          <a:xfrm>
            <a:off x="4439816" y="612077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Three considered schemes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09F956DF-9D98-495D-86E2-E02391EA74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037"/>
          <a:stretch/>
        </p:blipFill>
        <p:spPr>
          <a:xfrm>
            <a:off x="8772418" y="4157619"/>
            <a:ext cx="2880000" cy="1771518"/>
          </a:xfrm>
          <a:prstGeom prst="rect">
            <a:avLst/>
          </a:prstGeom>
        </p:spPr>
      </p:pic>
      <p:sp>
        <p:nvSpPr>
          <p:cNvPr id="14" name="标题 2">
            <a:extLst>
              <a:ext uri="{FF2B5EF4-FFF2-40B4-BE49-F238E27FC236}">
                <a16:creationId xmlns:a16="http://schemas.microsoft.com/office/drawing/2014/main" id="{1D60934A-5CE6-4399-A039-68000DD0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1117920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EDR progress-</a:t>
            </a:r>
            <a:r>
              <a:rPr lang="en-US" sz="2800" dirty="0"/>
              <a:t> high accuracy automatic adjusting and alignment system </a:t>
            </a:r>
          </a:p>
        </p:txBody>
      </p:sp>
    </p:spTree>
    <p:extLst>
      <p:ext uri="{BB962C8B-B14F-4D97-AF65-F5344CB8AC3E}">
        <p14:creationId xmlns:p14="http://schemas.microsoft.com/office/powerpoint/2010/main" val="261965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3F61ED5-127D-4C8B-9C39-F27CD592C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7060537" cy="4840303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Adjustment mechanisms</a:t>
            </a:r>
          </a:p>
          <a:p>
            <a:pPr lvl="1"/>
            <a:r>
              <a:rPr lang="en-US" altLang="zh-CN" sz="1800" dirty="0"/>
              <a:t>Dipole magnet: concentric screw in vertical</a:t>
            </a:r>
          </a:p>
          <a:p>
            <a:pPr lvl="1"/>
            <a:r>
              <a:rPr lang="en-US" altLang="zh-CN" sz="1800" dirty="0"/>
              <a:t>Quadrupole/</a:t>
            </a:r>
            <a:r>
              <a:rPr lang="en-US" altLang="zh-CN" sz="1800" dirty="0" err="1"/>
              <a:t>Sextupole</a:t>
            </a:r>
            <a:r>
              <a:rPr lang="en-US" altLang="zh-CN" sz="1800" dirty="0"/>
              <a:t> magnet: wedge structure in vertical</a:t>
            </a:r>
          </a:p>
          <a:p>
            <a:pPr lvl="1"/>
            <a:r>
              <a:rPr lang="en-US" altLang="zh-CN" sz="1800" dirty="0"/>
              <a:t>Horizontal: universal joints and connecting rods</a:t>
            </a:r>
          </a:p>
          <a:p>
            <a:pPr lvl="1"/>
            <a:r>
              <a:rPr lang="en-US" altLang="zh-CN" sz="1800" dirty="0"/>
              <a:t>Output shafts at the aisle side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B2F3403-1B08-4940-AAC7-B863DDFC7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E7F0DE9-FD14-4306-8834-725463A81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192" y="1361735"/>
            <a:ext cx="3600000" cy="20520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8C2D1143-FE99-4DA8-AA99-98BE0310D4E1}"/>
              </a:ext>
            </a:extLst>
          </p:cNvPr>
          <p:cNvSpPr txBox="1"/>
          <p:nvPr/>
        </p:nvSpPr>
        <p:spPr>
          <a:xfrm>
            <a:off x="8841943" y="3382269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Wedge adjustment</a:t>
            </a:r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A2AB7A0F-5061-4697-8DF0-311F451A8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549470"/>
            <a:ext cx="3600000" cy="2232911"/>
          </a:xfrm>
          <a:prstGeom prst="rect">
            <a:avLst/>
          </a:prstGeom>
        </p:spPr>
      </p:pic>
      <p:sp>
        <p:nvSpPr>
          <p:cNvPr id="21" name="标题 2">
            <a:extLst>
              <a:ext uri="{FF2B5EF4-FFF2-40B4-BE49-F238E27FC236}">
                <a16:creationId xmlns:a16="http://schemas.microsoft.com/office/drawing/2014/main" id="{067DBA2F-CCC8-41F6-A329-23004B4C0910}"/>
              </a:ext>
            </a:extLst>
          </p:cNvPr>
          <p:cNvSpPr txBox="1">
            <a:spLocks/>
          </p:cNvSpPr>
          <p:nvPr/>
        </p:nvSpPr>
        <p:spPr>
          <a:xfrm>
            <a:off x="666712" y="142852"/>
            <a:ext cx="1111792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r>
              <a:rPr lang="en-US" altLang="zh-CN" sz="2800" dirty="0"/>
              <a:t>EDR progress-</a:t>
            </a:r>
            <a:r>
              <a:rPr lang="en-US" sz="2800" dirty="0"/>
              <a:t> high accuracy automatic adjusting and alignment system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71EEC77-8E4A-4F85-8C1A-B9C692F22E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0" y="3692445"/>
            <a:ext cx="2880000" cy="231139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648E4CE-21AE-4F25-B73F-DBF10005FB5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672" y="3695968"/>
            <a:ext cx="3600000" cy="2284673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629730DE-BFE9-48C2-BB35-AAD03E76FFB7}"/>
              </a:ext>
            </a:extLst>
          </p:cNvPr>
          <p:cNvSpPr txBox="1"/>
          <p:nvPr/>
        </p:nvSpPr>
        <p:spPr>
          <a:xfrm>
            <a:off x="3431704" y="6186790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Concentric screw</a:t>
            </a:r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98013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5E11665-EE66-4AD8-8F5C-47F33573B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564" y="3460973"/>
            <a:ext cx="10972800" cy="3282329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Enhancing the </a:t>
            </a:r>
            <a:r>
              <a:rPr lang="en-US" altLang="zh-CN" sz="2400" dirty="0">
                <a:solidFill>
                  <a:srgbClr val="FF0000"/>
                </a:solidFill>
              </a:rPr>
              <a:t>natural frequency </a:t>
            </a:r>
            <a:r>
              <a:rPr lang="en-US" altLang="zh-CN" sz="2400" dirty="0"/>
              <a:t>is an effective method to decrease vibration.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32CBC8-49C7-47A0-B478-99F22B976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24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5F3952B-DE2F-482E-8252-1AF224FC6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46" y="3906931"/>
            <a:ext cx="3600000" cy="255027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61AF939-B7E0-4055-8F9A-D843FBC59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008" y="3905582"/>
            <a:ext cx="3600000" cy="2638248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05E867CA-02B8-434C-B9BF-18BC04246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75504" y="3984219"/>
            <a:ext cx="3600000" cy="275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A6C47A6E-B595-4E74-8B67-67D9A459BFB1}"/>
              </a:ext>
            </a:extLst>
          </p:cNvPr>
          <p:cNvSpPr txBox="1"/>
          <p:nvPr/>
        </p:nvSpPr>
        <p:spPr>
          <a:xfrm>
            <a:off x="2651774" y="439015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HEPS site</a:t>
            </a:r>
          </a:p>
        </p:txBody>
      </p:sp>
      <p:sp>
        <p:nvSpPr>
          <p:cNvPr id="12" name="内容占位符 1">
            <a:extLst>
              <a:ext uri="{FF2B5EF4-FFF2-40B4-BE49-F238E27FC236}">
                <a16:creationId xmlns:a16="http://schemas.microsoft.com/office/drawing/2014/main" id="{C22C5041-3FC0-4382-A713-7F1B99FA2A38}"/>
              </a:ext>
            </a:extLst>
          </p:cNvPr>
          <p:cNvSpPr txBox="1">
            <a:spLocks/>
          </p:cNvSpPr>
          <p:nvPr/>
        </p:nvSpPr>
        <p:spPr>
          <a:xfrm>
            <a:off x="481563" y="1174532"/>
            <a:ext cx="7133701" cy="24248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Mechanical dynamic stability (vibration)</a:t>
            </a:r>
          </a:p>
          <a:p>
            <a:pPr lvl="1"/>
            <a:r>
              <a:rPr lang="en-US" sz="2000" dirty="0"/>
              <a:t>Ground vibration : 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Magnet-support assembly</a:t>
            </a:r>
            <a:r>
              <a:rPr lang="en-US" sz="2000" dirty="0"/>
              <a:t>: natural frequency? Amplification factor?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Damping devices</a:t>
            </a:r>
            <a:r>
              <a:rPr lang="en-US" sz="2000" dirty="0"/>
              <a:t>: damping material? active vibration technology?</a:t>
            </a:r>
          </a:p>
          <a:p>
            <a:pPr lvl="1"/>
            <a:r>
              <a:rPr lang="en-US" sz="2000" dirty="0"/>
              <a:t>Slab and pedestal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13" name="标题 2">
            <a:extLst>
              <a:ext uri="{FF2B5EF4-FFF2-40B4-BE49-F238E27FC236}">
                <a16:creationId xmlns:a16="http://schemas.microsoft.com/office/drawing/2014/main" id="{802E12B9-5D24-497C-99D9-BC9CA16D2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/>
          <a:lstStyle/>
          <a:p>
            <a:r>
              <a:rPr lang="en-US" altLang="zh-CN" dirty="0"/>
              <a:t>EDR progress-</a:t>
            </a:r>
            <a:r>
              <a:rPr lang="en-US" dirty="0"/>
              <a:t> </a:t>
            </a:r>
            <a:r>
              <a:rPr lang="en-US" altLang="zh-CN" dirty="0"/>
              <a:t>V</a:t>
            </a:r>
            <a:r>
              <a:rPr lang="en-US" dirty="0"/>
              <a:t>ibration test </a:t>
            </a: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BA2B9D81-61F1-4EC9-8853-CE75FD6FAA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929716"/>
              </p:ext>
            </p:extLst>
          </p:nvPr>
        </p:nvGraphicFramePr>
        <p:xfrm>
          <a:off x="7248128" y="1028893"/>
          <a:ext cx="4778469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158">
                  <a:extLst>
                    <a:ext uri="{9D8B030D-6E8A-4147-A177-3AD203B41FA5}">
                      <a16:colId xmlns:a16="http://schemas.microsoft.com/office/drawing/2014/main" val="1535988927"/>
                    </a:ext>
                  </a:extLst>
                </a:gridCol>
                <a:gridCol w="2808311">
                  <a:extLst>
                    <a:ext uri="{9D8B030D-6E8A-4147-A177-3AD203B41FA5}">
                      <a16:colId xmlns:a16="http://schemas.microsoft.com/office/drawing/2014/main" val="1643458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Ground motion requirements, RMS, 1-100 Hz displacement integral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204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MDI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≤</a:t>
                      </a:r>
                      <a:r>
                        <a:rPr lang="en-US" altLang="zh-CN" dirty="0"/>
                        <a:t>4 nm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798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Arc and straight section, and RF section in Collider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≤</a:t>
                      </a:r>
                      <a:r>
                        <a:rPr lang="en-US" altLang="zh-CN" dirty="0"/>
                        <a:t>24 nm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743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Linac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≤</a:t>
                      </a:r>
                      <a:r>
                        <a:rPr lang="en-US" altLang="zh-CN" dirty="0"/>
                        <a:t>50 nm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40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967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EF96B67-636C-4340-B0E6-E8CE9961A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1103024" cy="3136974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/>
              <a:t>Follow the geological exploration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2000" dirty="0"/>
              <a:t>Establish a </a:t>
            </a:r>
            <a:r>
              <a:rPr lang="en-US" altLang="zh-CN" sz="2000" dirty="0">
                <a:solidFill>
                  <a:srgbClr val="FF0000"/>
                </a:solidFill>
              </a:rPr>
              <a:t>control group </a:t>
            </a:r>
            <a:r>
              <a:rPr lang="en-US" altLang="zh-CN" sz="2000" dirty="0"/>
              <a:t>on a good foundation.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2000" dirty="0">
                <a:solidFill>
                  <a:srgbClr val="FF0000"/>
                </a:solidFill>
              </a:rPr>
              <a:t>Evaluate the vibration performance </a:t>
            </a:r>
            <a:r>
              <a:rPr lang="en-US" altLang="zh-CN" sz="2000" dirty="0"/>
              <a:t>of the magnet-support system based on the stiffness of the adjustment mechanism and the vibration test.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2000" dirty="0"/>
              <a:t>Optimize the support design.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2000" dirty="0"/>
              <a:t>Determine the support method of the Booster elements with geological exploration</a:t>
            </a:r>
            <a:r>
              <a:rPr lang="en-US" altLang="zh-CN" sz="2000" dirty="0">
                <a:sym typeface="Wingdings" panose="05000000000000000000" pitchFamily="2" charset="2"/>
              </a:rPr>
              <a:t> stability, installation, water proof, tunnel construction…</a:t>
            </a:r>
            <a:endParaRPr lang="en-US" altLang="zh-CN" sz="20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0E824F8-27FF-44DB-9F61-7EC315899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25</a:t>
            </a:fld>
            <a:endParaRPr lang="zh-CN" altLang="en-US" dirty="0"/>
          </a:p>
        </p:txBody>
      </p:sp>
      <p:sp>
        <p:nvSpPr>
          <p:cNvPr id="13" name="内容占位符 1">
            <a:extLst>
              <a:ext uri="{FF2B5EF4-FFF2-40B4-BE49-F238E27FC236}">
                <a16:creationId xmlns:a16="http://schemas.microsoft.com/office/drawing/2014/main" id="{B0D2C950-2020-451E-AA19-CF697A0F9E0A}"/>
              </a:ext>
            </a:extLst>
          </p:cNvPr>
          <p:cNvSpPr txBox="1">
            <a:spLocks/>
          </p:cNvSpPr>
          <p:nvPr/>
        </p:nvSpPr>
        <p:spPr>
          <a:xfrm>
            <a:off x="666712" y="3563586"/>
            <a:ext cx="8525632" cy="2248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</p:txBody>
      </p:sp>
      <p:sp>
        <p:nvSpPr>
          <p:cNvPr id="20" name="标题 2">
            <a:extLst>
              <a:ext uri="{FF2B5EF4-FFF2-40B4-BE49-F238E27FC236}">
                <a16:creationId xmlns:a16="http://schemas.microsoft.com/office/drawing/2014/main" id="{CCE308CE-B746-432B-9C2E-B1DAE3B57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/>
          <a:lstStyle/>
          <a:p>
            <a:r>
              <a:rPr lang="en-US" altLang="zh-CN" dirty="0"/>
              <a:t>EDR progress-</a:t>
            </a:r>
            <a:r>
              <a:rPr lang="en-US" dirty="0"/>
              <a:t> Vibration test 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99F692E-FC15-489F-B2CB-3E3736E84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600" y="4142351"/>
            <a:ext cx="6480000" cy="2214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93ECC4B8-7BED-4D9B-AC30-EF12550F089C}"/>
              </a:ext>
            </a:extLst>
          </p:cNvPr>
          <p:cNvSpPr txBox="1"/>
          <p:nvPr/>
        </p:nvSpPr>
        <p:spPr>
          <a:xfrm>
            <a:off x="3071664" y="6412357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Three schemes of booster support, the left is the baseline</a:t>
            </a:r>
          </a:p>
        </p:txBody>
      </p:sp>
    </p:spTree>
    <p:extLst>
      <p:ext uri="{BB962C8B-B14F-4D97-AF65-F5344CB8AC3E}">
        <p14:creationId xmlns:p14="http://schemas.microsoft.com/office/powerpoint/2010/main" val="10492354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9224F22-FA29-49F5-8278-9A85218F9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992" y="1304336"/>
            <a:ext cx="6027930" cy="4840303"/>
          </a:xfrm>
        </p:spPr>
        <p:txBody>
          <a:bodyPr/>
          <a:lstStyle/>
          <a:p>
            <a:r>
              <a:rPr lang="en-US" altLang="zh-CN" sz="2400" dirty="0"/>
              <a:t>Our experience:</a:t>
            </a:r>
          </a:p>
          <a:p>
            <a:pPr lvl="1"/>
            <a:r>
              <a:rPr lang="en-US" altLang="zh-CN" sz="2000" dirty="0"/>
              <a:t>The pedestal development and grouting experience from HEPS.</a:t>
            </a:r>
          </a:p>
          <a:p>
            <a:pPr lvl="1"/>
            <a:r>
              <a:rPr lang="en-US" altLang="zh-CN" sz="2000" dirty="0"/>
              <a:t>The FEA guided hammer knocking method for stiffness test.</a:t>
            </a:r>
          </a:p>
          <a:p>
            <a:endParaRPr 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9B1355B-E91F-4A33-B380-263E03316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EDR progress-</a:t>
            </a:r>
            <a:r>
              <a:rPr lang="en-US" dirty="0"/>
              <a:t> Vibration test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977569B-4443-4042-8E69-8E83EC15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26</a:t>
            </a:fld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2EC27A7-6F20-44F0-B5AC-1BEF2E972D19}"/>
              </a:ext>
            </a:extLst>
          </p:cNvPr>
          <p:cNvSpPr txBox="1"/>
          <p:nvPr/>
        </p:nvSpPr>
        <p:spPr>
          <a:xfrm>
            <a:off x="534586" y="6427436"/>
            <a:ext cx="2177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Joint stiffness test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167CB2A9-D084-4ACA-8128-EE321307A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311803"/>
            <a:ext cx="5040000" cy="2988948"/>
          </a:xfrm>
          <a:prstGeom prst="rect">
            <a:avLst/>
          </a:prstGeom>
        </p:spPr>
      </p:pic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3241CA1-67EE-4A36-9C64-95768AA026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190295"/>
              </p:ext>
            </p:extLst>
          </p:nvPr>
        </p:nvGraphicFramePr>
        <p:xfrm>
          <a:off x="983432" y="3333864"/>
          <a:ext cx="5400601" cy="1135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4955">
                  <a:extLst>
                    <a:ext uri="{9D8B030D-6E8A-4147-A177-3AD203B41FA5}">
                      <a16:colId xmlns:a16="http://schemas.microsoft.com/office/drawing/2014/main" val="1779651009"/>
                    </a:ext>
                  </a:extLst>
                </a:gridCol>
                <a:gridCol w="1394955">
                  <a:extLst>
                    <a:ext uri="{9D8B030D-6E8A-4147-A177-3AD203B41FA5}">
                      <a16:colId xmlns:a16="http://schemas.microsoft.com/office/drawing/2014/main" val="1998638882"/>
                    </a:ext>
                  </a:extLst>
                </a:gridCol>
                <a:gridCol w="1394955">
                  <a:extLst>
                    <a:ext uri="{9D8B030D-6E8A-4147-A177-3AD203B41FA5}">
                      <a16:colId xmlns:a16="http://schemas.microsoft.com/office/drawing/2014/main" val="802036784"/>
                    </a:ext>
                  </a:extLst>
                </a:gridCol>
                <a:gridCol w="1215736">
                  <a:extLst>
                    <a:ext uri="{9D8B030D-6E8A-4147-A177-3AD203B41FA5}">
                      <a16:colId xmlns:a16="http://schemas.microsoft.com/office/drawing/2014/main" val="2953052167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Modes</a:t>
                      </a:r>
                      <a:r>
                        <a:rPr lang="zh-CN" altLang="en-US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Tested /Hz</a:t>
                      </a:r>
                      <a:endParaRPr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Simulated /Hz</a:t>
                      </a:r>
                      <a:endParaRPr lang="en-US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Error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601958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1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64.5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63.4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solidFill>
                            <a:srgbClr val="009644"/>
                          </a:solidFill>
                          <a:effectLst/>
                        </a:rPr>
                        <a:t>2%</a:t>
                      </a:r>
                      <a:endParaRPr lang="en-US" altLang="zh-CN" sz="1800" b="0" i="0" u="none" strike="noStrike" dirty="0">
                        <a:solidFill>
                          <a:srgbClr val="009644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230184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2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74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70.6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solidFill>
                            <a:srgbClr val="009644"/>
                          </a:solidFill>
                          <a:effectLst/>
                        </a:rPr>
                        <a:t>5%</a:t>
                      </a:r>
                      <a:endParaRPr lang="en-US" altLang="zh-CN" sz="1800" b="0" i="0" u="none" strike="noStrike" dirty="0">
                        <a:solidFill>
                          <a:srgbClr val="009644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489625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3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90.4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79.0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solidFill>
                            <a:srgbClr val="009644"/>
                          </a:solidFill>
                          <a:effectLst/>
                        </a:rPr>
                        <a:t>13%</a:t>
                      </a:r>
                      <a:endParaRPr lang="en-US" altLang="zh-CN" sz="1800" b="0" i="0" u="none" strike="noStrike" dirty="0">
                        <a:solidFill>
                          <a:srgbClr val="009644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0781119"/>
                  </a:ext>
                </a:extLst>
              </a:tr>
            </a:tbl>
          </a:graphicData>
        </a:graphic>
      </p:graphicFrame>
      <p:pic>
        <p:nvPicPr>
          <p:cNvPr id="23" name="图片 22">
            <a:extLst>
              <a:ext uri="{FF2B5EF4-FFF2-40B4-BE49-F238E27FC236}">
                <a16:creationId xmlns:a16="http://schemas.microsoft.com/office/drawing/2014/main" id="{C636234D-3BAE-499D-8DE2-182C1B30F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529" y="4661948"/>
            <a:ext cx="2880000" cy="178343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A45D55D8-5723-44C9-B868-394B900F97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"/>
          <a:stretch/>
        </p:blipFill>
        <p:spPr>
          <a:xfrm>
            <a:off x="3215680" y="5013176"/>
            <a:ext cx="8832304" cy="1579503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D7C612F7-4532-41B6-8CF0-0CDD0B8101C5}"/>
              </a:ext>
            </a:extLst>
          </p:cNvPr>
          <p:cNvSpPr txBox="1"/>
          <p:nvPr/>
        </p:nvSpPr>
        <p:spPr>
          <a:xfrm>
            <a:off x="5015880" y="629706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HEPS Booster, which pedestal is </a:t>
            </a:r>
            <a:r>
              <a:rPr lang="en-US" dirty="0" err="1"/>
              <a:t>similair</a:t>
            </a:r>
            <a:r>
              <a:rPr lang="en-US" dirty="0"/>
              <a:t> to CEPC’s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048EADF-FAE1-494E-9E06-561C5567C6E1}"/>
              </a:ext>
            </a:extLst>
          </p:cNvPr>
          <p:cNvSpPr txBox="1"/>
          <p:nvPr/>
        </p:nvSpPr>
        <p:spPr>
          <a:xfrm>
            <a:off x="1955662" y="4392496"/>
            <a:ext cx="4173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Comparison of mode test and simulation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AE0F567E-38FD-49BA-8F3E-DA8ACBE05D13}"/>
              </a:ext>
            </a:extLst>
          </p:cNvPr>
          <p:cNvSpPr txBox="1"/>
          <p:nvPr/>
        </p:nvSpPr>
        <p:spPr>
          <a:xfrm>
            <a:off x="7176120" y="4188715"/>
            <a:ext cx="4173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FEA guided stiffness test method, the green areas are ideal test conditions</a:t>
            </a:r>
          </a:p>
        </p:txBody>
      </p:sp>
    </p:spTree>
    <p:extLst>
      <p:ext uri="{BB962C8B-B14F-4D97-AF65-F5344CB8AC3E}">
        <p14:creationId xmlns:p14="http://schemas.microsoft.com/office/powerpoint/2010/main" val="32816996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Diagram&#10;&#10;Description automatically generated">
            <a:extLst>
              <a:ext uri="{FF2B5EF4-FFF2-40B4-BE49-F238E27FC236}">
                <a16:creationId xmlns:a16="http://schemas.microsoft.com/office/drawing/2014/main" id="{A5644AFF-5B88-4D96-926C-9463689A9B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68" y="2276872"/>
            <a:ext cx="5040000" cy="237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7CC38F3-4A8F-4236-881E-7B70D8FF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382981"/>
            <a:ext cx="5256584" cy="965899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Horizontal movable collimator for background decreasing (TDR)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7CA324F-9BBD-4CEB-976E-80F692F4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27</a:t>
            </a:fld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A815038-27F8-4B87-AED2-D2D128C0FACB}"/>
              </a:ext>
            </a:extLst>
          </p:cNvPr>
          <p:cNvSpPr/>
          <p:nvPr/>
        </p:nvSpPr>
        <p:spPr>
          <a:xfrm>
            <a:off x="2524685" y="1664869"/>
            <a:ext cx="4572000" cy="2475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endParaRPr lang="en-US" sz="2000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11" name="标题 2">
            <a:extLst>
              <a:ext uri="{FF2B5EF4-FFF2-40B4-BE49-F238E27FC236}">
                <a16:creationId xmlns:a16="http://schemas.microsoft.com/office/drawing/2014/main" id="{5F14877D-6A19-43E2-9798-FFFD4B5CD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/>
          <a:lstStyle/>
          <a:p>
            <a:r>
              <a:rPr lang="en-US" altLang="zh-CN" dirty="0"/>
              <a:t>EDR progress-</a:t>
            </a:r>
            <a:r>
              <a:rPr lang="en-US" dirty="0"/>
              <a:t> C</a:t>
            </a:r>
            <a:r>
              <a:rPr lang="en-US" altLang="zh-CN" dirty="0"/>
              <a:t>ollimators</a:t>
            </a:r>
            <a:endParaRPr lang="en-US" dirty="0"/>
          </a:p>
        </p:txBody>
      </p:sp>
      <p:pic>
        <p:nvPicPr>
          <p:cNvPr id="12" name="图片 11" descr="A picture containing logo&#10;&#10;Description automatically generated">
            <a:extLst>
              <a:ext uri="{FF2B5EF4-FFF2-40B4-BE49-F238E27FC236}">
                <a16:creationId xmlns:a16="http://schemas.microsoft.com/office/drawing/2014/main" id="{05F9F024-8795-4D45-83C5-A7AF8B1001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68" y="4988313"/>
            <a:ext cx="3600000" cy="1550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内容占位符 1">
            <a:extLst>
              <a:ext uri="{FF2B5EF4-FFF2-40B4-BE49-F238E27FC236}">
                <a16:creationId xmlns:a16="http://schemas.microsoft.com/office/drawing/2014/main" id="{62C302B0-2C16-4A65-A27D-23A25479E246}"/>
              </a:ext>
            </a:extLst>
          </p:cNvPr>
          <p:cNvSpPr txBox="1">
            <a:spLocks/>
          </p:cNvSpPr>
          <p:nvPr/>
        </p:nvSpPr>
        <p:spPr>
          <a:xfrm>
            <a:off x="6278442" y="1382982"/>
            <a:ext cx="5727104" cy="125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For the collimators used for MPS, </a:t>
            </a:r>
            <a:r>
              <a:rPr lang="en-US" altLang="zh-CN" sz="2000" dirty="0">
                <a:solidFill>
                  <a:srgbClr val="FF0000"/>
                </a:solidFill>
              </a:rPr>
              <a:t>low-Z, high-melting-point carbon-based </a:t>
            </a:r>
            <a:r>
              <a:rPr lang="en-US" altLang="zh-CN" sz="2000" dirty="0"/>
              <a:t>materials need to be taken into consideration. 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9869612-FEC1-45A5-9620-A7AE4765A8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4685" y="2877739"/>
            <a:ext cx="3600000" cy="26867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4B190FD7-8E06-4A5A-B66F-4EAE110CE840}"/>
              </a:ext>
            </a:extLst>
          </p:cNvPr>
          <p:cNvSpPr txBox="1"/>
          <p:nvPr/>
        </p:nvSpPr>
        <p:spPr>
          <a:xfrm>
            <a:off x="6096000" y="5564439"/>
            <a:ext cx="3041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Jointing prototype of copper, graphite and graphene film 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718A38ED-F33D-4392-BB0A-742BA56C39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4994"/>
          <a:stretch/>
        </p:blipFill>
        <p:spPr>
          <a:xfrm>
            <a:off x="9552384" y="2636912"/>
            <a:ext cx="2376264" cy="2904248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1F2C2A21-ED69-4E26-ABE5-AD8C732B08F7}"/>
              </a:ext>
            </a:extLst>
          </p:cNvPr>
          <p:cNvSpPr txBox="1"/>
          <p:nvPr/>
        </p:nvSpPr>
        <p:spPr>
          <a:xfrm>
            <a:off x="9336360" y="5613431"/>
            <a:ext cx="3041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Jaw of HEPS collimator with copper body and graphite tip</a:t>
            </a:r>
          </a:p>
        </p:txBody>
      </p:sp>
    </p:spTree>
    <p:extLst>
      <p:ext uri="{BB962C8B-B14F-4D97-AF65-F5344CB8AC3E}">
        <p14:creationId xmlns:p14="http://schemas.microsoft.com/office/powerpoint/2010/main" val="16974311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2F7C392-922C-4139-A30A-6560B6249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We have accumulated relevant experience from the HEPS. </a:t>
            </a:r>
          </a:p>
          <a:p>
            <a:pPr lvl="1"/>
            <a:r>
              <a:rPr lang="en-US" sz="2000" dirty="0"/>
              <a:t>High shear strength: 38.7 </a:t>
            </a:r>
            <a:r>
              <a:rPr lang="en-US" sz="2000" dirty="0" err="1"/>
              <a:t>Mpa</a:t>
            </a:r>
            <a:r>
              <a:rPr lang="en-US" sz="2000" dirty="0"/>
              <a:t> between graphite and copper</a:t>
            </a:r>
          </a:p>
          <a:p>
            <a:pPr lvl="1"/>
            <a:r>
              <a:rPr lang="en-US" sz="2000" dirty="0"/>
              <a:t>Copper coating to improve conductivity about one level.</a:t>
            </a:r>
          </a:p>
          <a:p>
            <a:pPr lvl="1"/>
            <a:r>
              <a:rPr lang="en-US" sz="2000" dirty="0"/>
              <a:t>Endure more than </a:t>
            </a:r>
            <a:r>
              <a:rPr lang="en-US" sz="2000" dirty="0">
                <a:solidFill>
                  <a:srgbClr val="FF0000"/>
                </a:solidFill>
              </a:rPr>
              <a:t>100</a:t>
            </a:r>
            <a:r>
              <a:rPr lang="en-US" sz="2000" dirty="0"/>
              <a:t> thermal shocks higher than </a:t>
            </a:r>
            <a:r>
              <a:rPr lang="en-US" sz="2000" dirty="0">
                <a:solidFill>
                  <a:srgbClr val="FF0000"/>
                </a:solidFill>
              </a:rPr>
              <a:t>2000 </a:t>
            </a:r>
            <a:r>
              <a:rPr lang="zh-CN" altLang="en-US" sz="2000" dirty="0">
                <a:solidFill>
                  <a:srgbClr val="FF0000"/>
                </a:solidFill>
              </a:rPr>
              <a:t>℃</a:t>
            </a:r>
            <a:r>
              <a:rPr lang="en-US" altLang="zh-CN" sz="2000" dirty="0"/>
              <a:t>.</a:t>
            </a:r>
            <a:endParaRPr lang="en-US" sz="20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8F92F07-A68B-479F-A089-BB05B7DD4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28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5E80100-324A-405F-BA1D-F1CF7BF6A15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19" y="3308115"/>
            <a:ext cx="3227070" cy="2159635"/>
          </a:xfrm>
          <a:prstGeom prst="rect">
            <a:avLst/>
          </a:prstGeom>
        </p:spPr>
      </p:pic>
      <p:pic>
        <p:nvPicPr>
          <p:cNvPr id="7" name="Picture 2" descr="C:\Users\zhou\Desktop\Cu_q002.tif">
            <a:extLst>
              <a:ext uri="{FF2B5EF4-FFF2-40B4-BE49-F238E27FC236}">
                <a16:creationId xmlns:a16="http://schemas.microsoft.com/office/drawing/2014/main" id="{6AE8E398-39C3-44DE-BFE8-0EC4B63A2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616" y="330775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284C336-CD6E-4BBC-9D5E-AEC721DD44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4516" y="3630306"/>
            <a:ext cx="4320000" cy="15984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88410FE8-B031-4F18-89A2-7CF3E7634CDD}"/>
              </a:ext>
            </a:extLst>
          </p:cNvPr>
          <p:cNvSpPr txBox="1"/>
          <p:nvPr/>
        </p:nvSpPr>
        <p:spPr>
          <a:xfrm>
            <a:off x="8335056" y="5270250"/>
            <a:ext cx="28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Before/</a:t>
            </a:r>
            <a:r>
              <a:rPr lang="en-US" altLang="zh-CN" dirty="0"/>
              <a:t>after thermal shock</a:t>
            </a:r>
            <a:endParaRPr 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8C24AB5-BFAC-4857-9B4D-B990EC234DCC}"/>
              </a:ext>
            </a:extLst>
          </p:cNvPr>
          <p:cNvSpPr txBox="1"/>
          <p:nvPr/>
        </p:nvSpPr>
        <p:spPr>
          <a:xfrm>
            <a:off x="4369137" y="5576730"/>
            <a:ext cx="28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Copper coating on graphite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70D3190-1A4A-4650-86FE-DEC57E3D5033}"/>
              </a:ext>
            </a:extLst>
          </p:cNvPr>
          <p:cNvSpPr txBox="1"/>
          <p:nvPr/>
        </p:nvSpPr>
        <p:spPr>
          <a:xfrm>
            <a:off x="750676" y="5488961"/>
            <a:ext cx="28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Microscopic observation of copper-graphite brazing</a:t>
            </a:r>
          </a:p>
        </p:txBody>
      </p:sp>
      <p:sp>
        <p:nvSpPr>
          <p:cNvPr id="16" name="标题 2">
            <a:extLst>
              <a:ext uri="{FF2B5EF4-FFF2-40B4-BE49-F238E27FC236}">
                <a16:creationId xmlns:a16="http://schemas.microsoft.com/office/drawing/2014/main" id="{C30E4D78-6548-4D93-9695-FA264856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/>
          <a:lstStyle/>
          <a:p>
            <a:r>
              <a:rPr lang="en-US" altLang="zh-CN" dirty="0"/>
              <a:t>EDR progress-</a:t>
            </a:r>
            <a:r>
              <a:rPr lang="en-US" dirty="0"/>
              <a:t> C</a:t>
            </a:r>
            <a:r>
              <a:rPr lang="en-US" altLang="zh-CN" dirty="0"/>
              <a:t>ollimators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3970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7839AB7-BD0E-426B-AD47-4AC109304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29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0FA4AD6-E44D-4CCA-B348-653AADA48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232" y="986219"/>
            <a:ext cx="3600000" cy="2275403"/>
          </a:xfrm>
          <a:prstGeom prst="rect">
            <a:avLst/>
          </a:prstGeom>
        </p:spPr>
      </p:pic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9C513838-35B1-4CD4-A254-5502DF122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3686200" cy="4336249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MDI</a:t>
            </a:r>
            <a:r>
              <a:rPr lang="zh-CN" altLang="en-US" sz="2400" dirty="0"/>
              <a:t> </a:t>
            </a:r>
            <a:r>
              <a:rPr lang="en-US" altLang="zh-CN" sz="2400" dirty="0"/>
              <a:t>layout</a:t>
            </a:r>
          </a:p>
          <a:p>
            <a:pPr lvl="1"/>
            <a:r>
              <a:rPr lang="en-US" altLang="zh-CN" sz="1800" dirty="0"/>
              <a:t>Detective</a:t>
            </a:r>
            <a:r>
              <a:rPr lang="zh-CN" altLang="en-US" sz="1800" dirty="0"/>
              <a:t> </a:t>
            </a:r>
            <a:r>
              <a:rPr lang="en-US" altLang="zh-CN" sz="1800" dirty="0"/>
              <a:t>angle: acos0.99</a:t>
            </a:r>
          </a:p>
          <a:p>
            <a:pPr lvl="1"/>
            <a:r>
              <a:rPr lang="en-US" altLang="zh-CN" sz="1800" dirty="0"/>
              <a:t>IP chamber</a:t>
            </a:r>
            <a:r>
              <a:rPr lang="zh-CN" altLang="en-US" sz="1800" dirty="0"/>
              <a:t>：</a:t>
            </a:r>
            <a:r>
              <a:rPr lang="en-US" altLang="zh-CN" sz="1800" dirty="0"/>
              <a:t>±700mm</a:t>
            </a:r>
          </a:p>
          <a:p>
            <a:pPr lvl="1"/>
            <a:r>
              <a:rPr lang="en-US" altLang="zh-CN" sz="1800" dirty="0"/>
              <a:t>Yoke</a:t>
            </a:r>
            <a:r>
              <a:rPr lang="zh-CN" altLang="en-US" sz="1800" dirty="0"/>
              <a:t> </a:t>
            </a:r>
            <a:r>
              <a:rPr lang="en-US" altLang="zh-CN" sz="1800" dirty="0"/>
              <a:t>length</a:t>
            </a:r>
            <a:r>
              <a:rPr lang="zh-CN" altLang="en-US" sz="1800" dirty="0"/>
              <a:t>：</a:t>
            </a:r>
            <a:r>
              <a:rPr lang="en-US" altLang="zh-CN" sz="1800" dirty="0">
                <a:sym typeface="Wingdings" panose="05000000000000000000" pitchFamily="2" charset="2"/>
              </a:rPr>
              <a:t>11750mm</a:t>
            </a:r>
          </a:p>
          <a:p>
            <a:r>
              <a:rPr lang="en-US" altLang="zh-CN" sz="2000" dirty="0"/>
              <a:t>Distance to detective angle</a:t>
            </a:r>
          </a:p>
          <a:p>
            <a:pPr lvl="1"/>
            <a:r>
              <a:rPr lang="en-US" altLang="zh-CN" sz="1800" dirty="0"/>
              <a:t>IP chamber flange: 5.3mm   RVC: 14.9mm (pressure tube)</a:t>
            </a:r>
          </a:p>
          <a:p>
            <a:pPr lvl="1"/>
            <a:r>
              <a:rPr lang="en-US" altLang="zh-CN" sz="1800" dirty="0"/>
              <a:t>A auxiliary support is in consideration at about 3.3 m from IP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B3AACA8-0140-44C3-A0C1-3F6FB63CF8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600" y="852397"/>
            <a:ext cx="3600000" cy="254304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6CEB44A-924B-452A-BEAA-E8193F7C7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8868" y="3029476"/>
            <a:ext cx="7200000" cy="3703125"/>
          </a:xfrm>
          <a:prstGeom prst="rect">
            <a:avLst/>
          </a:prstGeom>
        </p:spPr>
      </p:pic>
      <p:sp>
        <p:nvSpPr>
          <p:cNvPr id="12" name="标题 2">
            <a:extLst>
              <a:ext uri="{FF2B5EF4-FFF2-40B4-BE49-F238E27FC236}">
                <a16:creationId xmlns:a16="http://schemas.microsoft.com/office/drawing/2014/main" id="{47D8A2A9-5F26-4A03-AD6F-2A5A41568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142875"/>
            <a:ext cx="10763250" cy="725488"/>
          </a:xfrm>
        </p:spPr>
        <p:txBody>
          <a:bodyPr/>
          <a:lstStyle/>
          <a:p>
            <a:r>
              <a:rPr lang="en-US" altLang="zh-CN" dirty="0"/>
              <a:t>EDR progress-</a:t>
            </a:r>
            <a:r>
              <a:rPr lang="en-US" dirty="0"/>
              <a:t> MDI mechanics</a:t>
            </a:r>
          </a:p>
        </p:txBody>
      </p:sp>
    </p:spTree>
    <p:extLst>
      <p:ext uri="{BB962C8B-B14F-4D97-AF65-F5344CB8AC3E}">
        <p14:creationId xmlns:p14="http://schemas.microsoft.com/office/powerpoint/2010/main" val="961466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2313FF2-5D14-44FB-9162-26DEF5D08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2359163"/>
          </a:xfrm>
        </p:spPr>
        <p:txBody>
          <a:bodyPr>
            <a:normAutofit/>
          </a:bodyPr>
          <a:lstStyle/>
          <a:p>
            <a:r>
              <a:rPr lang="en-US" sz="2400" dirty="0"/>
              <a:t>The mechanics system is aiming to carry out technically feasible engineering designs for the equipment it is responsible for during EDR stage.</a:t>
            </a:r>
          </a:p>
          <a:p>
            <a:r>
              <a:rPr lang="en-US" sz="2400" dirty="0"/>
              <a:t>Requirements on tunnel mockup</a:t>
            </a:r>
          </a:p>
          <a:p>
            <a:pPr lvl="1"/>
            <a:r>
              <a:rPr lang="en-US" sz="2000" dirty="0"/>
              <a:t>Typical arc and RF section of 60 meters in total, with the TDR tunnel cross-section.</a:t>
            </a:r>
          </a:p>
          <a:p>
            <a:pPr lvl="1"/>
            <a:r>
              <a:rPr lang="en-US" sz="2000" dirty="0"/>
              <a:t>Adjustment and alignment accuracy: </a:t>
            </a:r>
            <a:r>
              <a:rPr lang="en-US" sz="2000" dirty="0">
                <a:latin typeface="微软雅黑" panose="020B0503020204020204" pitchFamily="34" charset="-122"/>
              </a:rPr>
              <a:t>mm-level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32EF35B-A443-4E2A-A3BA-DB47E25BC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A5376B1-C1A2-483B-A181-E0B54B437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8A9C1337-7B58-4EF5-9FBF-8A94BA6C9C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856422"/>
              </p:ext>
            </p:extLst>
          </p:nvPr>
        </p:nvGraphicFramePr>
        <p:xfrm>
          <a:off x="6048374" y="3579649"/>
          <a:ext cx="5929336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668">
                  <a:extLst>
                    <a:ext uri="{9D8B030D-6E8A-4147-A177-3AD203B41FA5}">
                      <a16:colId xmlns:a16="http://schemas.microsoft.com/office/drawing/2014/main" val="1288933100"/>
                    </a:ext>
                  </a:extLst>
                </a:gridCol>
                <a:gridCol w="2964668">
                  <a:extLst>
                    <a:ext uri="{9D8B030D-6E8A-4147-A177-3AD203B41FA5}">
                      <a16:colId xmlns:a16="http://schemas.microsoft.com/office/drawing/2014/main" val="31779390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Items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Requirements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832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Adjusting ranges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Y≥±30mm</a:t>
                      </a:r>
                      <a:r>
                        <a:rPr lang="zh-CN" altLang="en-US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，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X/Z≥20mm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931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Adjusting resolution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≤10μm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556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Maximum load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≥7ton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274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Calibration field range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1m~20m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063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Sampling frequency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≥15 Hz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131268"/>
                  </a:ext>
                </a:extLst>
              </a:tr>
              <a:tr h="406856"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Spatial single-point measurement error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≤ 10μm+10μm/m</a:t>
                      </a:r>
                      <a:endParaRPr 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942189"/>
                  </a:ext>
                </a:extLst>
              </a:tr>
            </a:tbl>
          </a:graphicData>
        </a:graphic>
      </p:graphicFrame>
      <p:sp>
        <p:nvSpPr>
          <p:cNvPr id="6" name="内容占位符 1">
            <a:extLst>
              <a:ext uri="{FF2B5EF4-FFF2-40B4-BE49-F238E27FC236}">
                <a16:creationId xmlns:a16="http://schemas.microsoft.com/office/drawing/2014/main" id="{F5E3C862-EFD1-4BE1-B46F-78A19A7B92C9}"/>
              </a:ext>
            </a:extLst>
          </p:cNvPr>
          <p:cNvSpPr txBox="1">
            <a:spLocks/>
          </p:cNvSpPr>
          <p:nvPr/>
        </p:nvSpPr>
        <p:spPr>
          <a:xfrm>
            <a:off x="609600" y="3573017"/>
            <a:ext cx="5198368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Requirements on high accuracy automatic adjusting and alignment system</a:t>
            </a:r>
          </a:p>
          <a:p>
            <a:pPr lvl="1"/>
            <a:r>
              <a:rPr lang="en-US" altLang="zh-CN" sz="2000" dirty="0"/>
              <a:t>We take the dipole, quadrupole and </a:t>
            </a:r>
            <a:r>
              <a:rPr lang="en-US" altLang="zh-CN" sz="2000" dirty="0" err="1"/>
              <a:t>sextupole</a:t>
            </a:r>
            <a:r>
              <a:rPr lang="en-US" altLang="zh-CN" sz="2000" dirty="0"/>
              <a:t> supports in Collider as the first step in EDR stage.</a:t>
            </a:r>
            <a:endParaRPr lang="en-US" sz="2000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48724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FF0D0D82-E7AD-49BF-8BAA-E48975D07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EDR progress- MDI mechanics</a:t>
            </a:r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B1BEDC-4F30-4018-B077-F219D2BA6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30</a:t>
            </a:fld>
            <a:endParaRPr lang="zh-CN" altLang="en-US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A697C0D4-AE7B-47EE-B205-729AC21E81AC}"/>
              </a:ext>
            </a:extLst>
          </p:cNvPr>
          <p:cNvSpPr txBox="1">
            <a:spLocks/>
          </p:cNvSpPr>
          <p:nvPr/>
        </p:nvSpPr>
        <p:spPr>
          <a:xfrm>
            <a:off x="609600" y="1285861"/>
            <a:ext cx="5198368" cy="5373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Cryostat support design</a:t>
            </a:r>
          </a:p>
          <a:p>
            <a:pPr lvl="1"/>
            <a:r>
              <a:rPr lang="en-US" altLang="zh-CN" sz="2000" dirty="0"/>
              <a:t>Auto-tuning wedge adjustment at the end of the cryostat</a:t>
            </a:r>
          </a:p>
          <a:p>
            <a:pPr lvl="1"/>
            <a:r>
              <a:rPr lang="en-US" altLang="zh-CN" sz="2000" dirty="0"/>
              <a:t>Auxiliary support at HCAL </a:t>
            </a:r>
          </a:p>
          <a:p>
            <a:pPr lvl="1"/>
            <a:r>
              <a:rPr lang="en-US" altLang="zh-CN" sz="2000" dirty="0"/>
              <a:t>Skeleton support inside helium vessel for magnets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altLang="zh-CN" sz="2400" dirty="0"/>
              <a:t>Key points</a:t>
            </a:r>
          </a:p>
          <a:p>
            <a:pPr lvl="1">
              <a:spcAft>
                <a:spcPts val="200"/>
              </a:spcAft>
              <a:buSzPct val="80000"/>
            </a:pPr>
            <a:r>
              <a:rPr lang="en-US" altLang="zh-CN" sz="2000" dirty="0"/>
              <a:t>Stability (static and dynamic)</a:t>
            </a:r>
          </a:p>
          <a:p>
            <a:pPr lvl="1">
              <a:spcAft>
                <a:spcPts val="200"/>
              </a:spcAft>
              <a:buSzPct val="80000"/>
            </a:pPr>
            <a:r>
              <a:rPr lang="en-US" altLang="zh-CN" sz="2000" dirty="0"/>
              <a:t>Accuracy</a:t>
            </a:r>
          </a:p>
          <a:p>
            <a:pPr lvl="1">
              <a:spcAft>
                <a:spcPts val="200"/>
              </a:spcAft>
              <a:buSzPct val="80000"/>
            </a:pPr>
            <a:r>
              <a:rPr lang="en-US" altLang="zh-CN" sz="2000" dirty="0"/>
              <a:t>Easy-operating</a:t>
            </a:r>
          </a:p>
          <a:p>
            <a:pPr lvl="1">
              <a:spcAft>
                <a:spcPts val="200"/>
              </a:spcAft>
              <a:buSzPct val="80000"/>
            </a:pPr>
            <a:r>
              <a:rPr lang="en-US" altLang="zh-CN" sz="2000" dirty="0"/>
              <a:t>Dimensions </a:t>
            </a:r>
          </a:p>
          <a:p>
            <a:endParaRPr lang="en-US" altLang="zh-CN" sz="24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54DEEE1-CCC1-4C6A-A399-1760874147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955125"/>
            <a:ext cx="4320000" cy="3056539"/>
          </a:xfrm>
          <a:prstGeom prst="rect">
            <a:avLst/>
          </a:prstGeom>
          <a:noFill/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5C9E1FAA-FD1D-499D-BB73-58B2451B3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595" y="4365104"/>
            <a:ext cx="2880000" cy="2206136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915DCC0-6BAE-47C1-95FB-E9BE57954F37}"/>
              </a:ext>
            </a:extLst>
          </p:cNvPr>
          <p:cNvSpPr txBox="1"/>
          <p:nvPr/>
        </p:nvSpPr>
        <p:spPr>
          <a:xfrm>
            <a:off x="7104112" y="4010474"/>
            <a:ext cx="1371658" cy="58477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/>
              <a:t>Anti solenoid support</a:t>
            </a:r>
            <a:endParaRPr lang="en-US" sz="1600" dirty="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606C7392-0994-4129-AD49-D8A5042357D4}"/>
              </a:ext>
            </a:extLst>
          </p:cNvPr>
          <p:cNvCxnSpPr>
            <a:cxnSpLocks/>
            <a:endCxn id="15" idx="2"/>
          </p:cNvCxnSpPr>
          <p:nvPr/>
        </p:nvCxnSpPr>
        <p:spPr>
          <a:xfrm flipH="1" flipV="1">
            <a:off x="7789941" y="4595249"/>
            <a:ext cx="34252" cy="6124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C61A6EED-7D67-4210-A35C-4A074C8A3242}"/>
              </a:ext>
            </a:extLst>
          </p:cNvPr>
          <p:cNvSpPr txBox="1"/>
          <p:nvPr/>
        </p:nvSpPr>
        <p:spPr>
          <a:xfrm>
            <a:off x="8716366" y="3826555"/>
            <a:ext cx="1488701" cy="58477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SC quadrupole support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34CF9461-2D71-4320-A160-B0CA1076011D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9201301" y="4411330"/>
            <a:ext cx="259416" cy="7964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167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>
            <a:extLst>
              <a:ext uri="{FF2B5EF4-FFF2-40B4-BE49-F238E27FC236}">
                <a16:creationId xmlns:a16="http://schemas.microsoft.com/office/drawing/2014/main" id="{7D8FEAC8-44A7-41CA-8799-E704224584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8029665"/>
              </p:ext>
            </p:extLst>
          </p:nvPr>
        </p:nvGraphicFramePr>
        <p:xfrm>
          <a:off x="666712" y="3323591"/>
          <a:ext cx="6336224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1272995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37318215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5670197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9399905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6065357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Analyses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TDR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EDR A</a:t>
                      </a:r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EDR A2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EDR A3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920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Max. displacement of SC magnet/mm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1.634 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1.282 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0.893 ↑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309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Max. uneven deformation of SC magnet/um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369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F1 /Hz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22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F2 /Hz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8994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F3 /Hz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981372"/>
                  </a:ext>
                </a:extLst>
              </a:tr>
            </a:tbl>
          </a:graphicData>
        </a:graphic>
      </p:graphicFrame>
      <p:sp>
        <p:nvSpPr>
          <p:cNvPr id="3" name="标题 2">
            <a:extLst>
              <a:ext uri="{FF2B5EF4-FFF2-40B4-BE49-F238E27FC236}">
                <a16:creationId xmlns:a16="http://schemas.microsoft.com/office/drawing/2014/main" id="{0039B45C-D7A5-4DA1-BE5C-593F3F5EC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EDR progress- MDI mechanics</a:t>
            </a:r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8CDCB4F-BCD2-45CE-AAA0-540EBE1D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31</a:t>
            </a:fld>
            <a:endParaRPr lang="zh-CN" altLang="en-US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E4B12034-0210-48E0-BCD0-33665FD2B010}"/>
              </a:ext>
            </a:extLst>
          </p:cNvPr>
          <p:cNvSpPr txBox="1">
            <a:spLocks/>
          </p:cNvSpPr>
          <p:nvPr/>
        </p:nvSpPr>
        <p:spPr>
          <a:xfrm>
            <a:off x="609600" y="1285861"/>
            <a:ext cx="11319048" cy="5311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From TDR to EDR</a:t>
            </a:r>
          </a:p>
          <a:p>
            <a:pPr lvl="1"/>
            <a:r>
              <a:rPr lang="en-US" sz="2000" dirty="0"/>
              <a:t>TDR to EDR A1: Iron SC magnet </a:t>
            </a:r>
            <a:r>
              <a:rPr lang="en-US" sz="2000" dirty="0">
                <a:sym typeface="Wingdings" panose="05000000000000000000" pitchFamily="2" charset="2"/>
              </a:rPr>
              <a:t> iron-free, support at cantilever end</a:t>
            </a:r>
          </a:p>
          <a:p>
            <a:pPr lvl="1"/>
            <a:r>
              <a:rPr lang="en-US" sz="2000" dirty="0"/>
              <a:t>EDR A1 to EDR A2: skeleton support optimization</a:t>
            </a:r>
          </a:p>
          <a:p>
            <a:pPr lvl="1"/>
            <a:r>
              <a:rPr lang="en-US" sz="2000" dirty="0"/>
              <a:t>EDR A2 to EDR A3: add rake-shaped </a:t>
            </a:r>
            <a:r>
              <a:rPr lang="en-US" altLang="zh-CN" sz="2000" dirty="0"/>
              <a:t>cantilever support </a:t>
            </a:r>
            <a:endParaRPr lang="en-US" sz="2000" dirty="0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E5A44F1F-6074-46CC-8B72-ACA2FBEC5942}"/>
              </a:ext>
            </a:extLst>
          </p:cNvPr>
          <p:cNvSpPr txBox="1">
            <a:spLocks/>
          </p:cNvSpPr>
          <p:nvPr/>
        </p:nvSpPr>
        <p:spPr>
          <a:xfrm>
            <a:off x="7464152" y="5012525"/>
            <a:ext cx="4118248" cy="1241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lvl="1"/>
            <a:r>
              <a:rPr lang="en-US" altLang="zh-CN" sz="2000" dirty="0"/>
              <a:t>For all the FEA cases, gravity and Lorenz force are loaded. 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52D88CC-A127-4F82-B1EA-47CBB505C3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2348176"/>
            <a:ext cx="4320000" cy="245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9949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>
            <a:extLst>
              <a:ext uri="{FF2B5EF4-FFF2-40B4-BE49-F238E27FC236}">
                <a16:creationId xmlns:a16="http://schemas.microsoft.com/office/drawing/2014/main" id="{7D8FEAC8-44A7-41CA-8799-E704224584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581135"/>
              </p:ext>
            </p:extLst>
          </p:nvPr>
        </p:nvGraphicFramePr>
        <p:xfrm>
          <a:off x="666712" y="3140968"/>
          <a:ext cx="6291530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530">
                  <a:extLst>
                    <a:ext uri="{9D8B030D-6E8A-4147-A177-3AD203B41FA5}">
                      <a16:colId xmlns:a16="http://schemas.microsoft.com/office/drawing/2014/main" val="201272995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8715377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94812710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60653571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8018164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Analyses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EDR A4.1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EDR A4.2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EDR A4.3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EDR A4.4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920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Max. displacement of SC magnet/mm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0.805 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1.220 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0.043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309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Max. uneven deformation of SC magnet/um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369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F1 /Hz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47.0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22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F2 /Hz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899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F3 /Hz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58.4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981372"/>
                  </a:ext>
                </a:extLst>
              </a:tr>
            </a:tbl>
          </a:graphicData>
        </a:graphic>
      </p:graphicFrame>
      <p:sp>
        <p:nvSpPr>
          <p:cNvPr id="3" name="标题 2">
            <a:extLst>
              <a:ext uri="{FF2B5EF4-FFF2-40B4-BE49-F238E27FC236}">
                <a16:creationId xmlns:a16="http://schemas.microsoft.com/office/drawing/2014/main" id="{0039B45C-D7A5-4DA1-BE5C-593F3F5EC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EDR progress- MDI mechanics</a:t>
            </a:r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8CDCB4F-BCD2-45CE-AAA0-540EBE1D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32</a:t>
            </a:fld>
            <a:endParaRPr lang="zh-CN" altLang="en-US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8821119D-489E-461D-AF2A-8A5FDFE46AA6}"/>
              </a:ext>
            </a:extLst>
          </p:cNvPr>
          <p:cNvSpPr txBox="1">
            <a:spLocks/>
          </p:cNvSpPr>
          <p:nvPr/>
        </p:nvSpPr>
        <p:spPr>
          <a:xfrm>
            <a:off x="609600" y="1285861"/>
            <a:ext cx="11319048" cy="5311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From TDR to EDR</a:t>
            </a:r>
          </a:p>
          <a:p>
            <a:pPr lvl="1"/>
            <a:r>
              <a:rPr lang="en-US" sz="2000" dirty="0"/>
              <a:t>EDR A4.1: based on EDR A3, add </a:t>
            </a:r>
            <a:r>
              <a:rPr lang="en-US" sz="2000" dirty="0" err="1"/>
              <a:t>Lumical</a:t>
            </a:r>
            <a:r>
              <a:rPr lang="en-US" sz="2000" dirty="0"/>
              <a:t> crystal, RVC and helium weight</a:t>
            </a:r>
          </a:p>
          <a:p>
            <a:pPr lvl="1"/>
            <a:r>
              <a:rPr lang="en-US" sz="2000" dirty="0"/>
              <a:t>EDR A4.2: based on EDR A4.1, without Lorenz force</a:t>
            </a:r>
          </a:p>
          <a:p>
            <a:pPr lvl="1"/>
            <a:r>
              <a:rPr lang="en-US" sz="2000" dirty="0"/>
              <a:t>EDR A 4.3 &amp;4.3: based on EDR A4.1 &amp; 4.2, add auxiliary support at 3.3 m from IP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DA3EAAE-0398-43B3-8A7B-19A7C2985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8180" y="3626609"/>
            <a:ext cx="5040000" cy="206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9308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8ED1C4AF-04DA-4AAF-9287-0CAB23E1B613}"/>
                  </a:ext>
                </a:extLst>
              </p:cNvPr>
              <p:cNvSpPr/>
              <p:nvPr/>
            </p:nvSpPr>
            <p:spPr>
              <a:xfrm>
                <a:off x="660299" y="1129226"/>
                <a:ext cx="6796508" cy="299825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540000" lvl="2" indent="-342900">
                  <a:spcBef>
                    <a:spcPts val="800"/>
                  </a:spcBef>
                  <a:spcAft>
                    <a:spcPts val="500"/>
                  </a:spcAft>
                  <a:buClr>
                    <a:srgbClr val="FFC000"/>
                  </a:buClr>
                  <a:buSzPct val="80000"/>
                  <a:buFont typeface="Wingdings" pitchFamily="2" charset="2"/>
                  <a:buChar char="n"/>
                </a:pPr>
                <a:r>
                  <a:rPr lang="en-US" altLang="zh-CN" sz="2800" dirty="0"/>
                  <a:t>RVC</a:t>
                </a:r>
              </a:p>
              <a:p>
                <a:pPr marL="742950" lvl="1" indent="-285750">
                  <a:spcBef>
                    <a:spcPct val="20000"/>
                  </a:spcBef>
                  <a:spcAft>
                    <a:spcPts val="500"/>
                  </a:spcAft>
                  <a:buClr>
                    <a:srgbClr val="FFC000"/>
                  </a:buClr>
                  <a:buSzPct val="80000"/>
                  <a:buFont typeface="Arial" pitchFamily="34" charset="0"/>
                  <a:buChar char="–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</a:rPr>
                  <a:t>Leak rate requirement: 2.7</a:t>
                </a:r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  <a:sym typeface="Symbol" panose="05050102010706020507" pitchFamily="18" charset="2"/>
                  </a:rPr>
                  <a:t> 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</a:rPr>
                  <a:t>10–11 Pa·m3/s</a:t>
                </a:r>
              </a:p>
              <a:p>
                <a:pPr marL="742950" lvl="1" indent="-285750">
                  <a:spcBef>
                    <a:spcPct val="20000"/>
                  </a:spcBef>
                  <a:spcAft>
                    <a:spcPts val="500"/>
                  </a:spcAft>
                  <a:buClr>
                    <a:srgbClr val="FFC000"/>
                  </a:buClr>
                  <a:buSzPct val="80000"/>
                  <a:buFont typeface="Arial" pitchFamily="34" charset="0"/>
                  <a:buChar char="–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</a:rPr>
                  <a:t>Leak rate: </a:t>
                </a:r>
                <a14:m>
                  <m:oMath xmlns:m="http://schemas.openxmlformats.org/officeDocument/2006/math">
                    <m:r>
                      <a:rPr lang="en-US" altLang="zh-CN" sz="2000">
                        <a:solidFill>
                          <a:schemeClr val="tx1"/>
                        </a:solidFill>
                      </a:rPr>
                      <m:t>𝑄</m:t>
                    </m:r>
                    <m:r>
                      <a:rPr lang="en-US" altLang="zh-CN" sz="2000">
                        <a:solidFill>
                          <a:schemeClr val="tx1"/>
                        </a:solidFill>
                      </a:rPr>
                      <m:t>=</m:t>
                    </m:r>
                    <m:r>
                      <a:rPr lang="en-US" altLang="zh-CN" sz="2000">
                        <a:solidFill>
                          <a:schemeClr val="tx1"/>
                        </a:solidFill>
                      </a:rPr>
                      <m:t>𝐶</m:t>
                    </m:r>
                    <m:r>
                      <a:rPr lang="en-US" altLang="zh-CN" sz="2000">
                        <a:solidFill>
                          <a:schemeClr val="tx1"/>
                        </a:solidFill>
                      </a:rPr>
                      <m:t>∙∆</m:t>
                    </m:r>
                    <m:r>
                      <a:rPr lang="en-US" altLang="zh-CN" sz="2000">
                        <a:solidFill>
                          <a:schemeClr val="tx1"/>
                        </a:solidFill>
                      </a:rPr>
                      <m:t>𝑃</m:t>
                    </m:r>
                  </m:oMath>
                </a14:m>
                <a:endPara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itchFamily="34" charset="-122"/>
                </a:endParaRPr>
              </a:p>
              <a:p>
                <a:pPr marL="742950" lvl="1" indent="-285750">
                  <a:spcBef>
                    <a:spcPct val="20000"/>
                  </a:spcBef>
                  <a:spcAft>
                    <a:spcPts val="500"/>
                  </a:spcAft>
                  <a:buClr>
                    <a:srgbClr val="FFC000"/>
                  </a:buClr>
                  <a:buSzPct val="80000"/>
                  <a:buFont typeface="Arial" pitchFamily="34" charset="0"/>
                  <a:buChar char="–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</a:rPr>
                  <a:t>Decrease</a:t>
                </a:r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1"/>
                        </a:solidFill>
                      </a:rPr>
                      <m:t>∆</m:t>
                    </m:r>
                    <m:r>
                      <a:rPr lang="en-US" sz="2000">
                        <a:solidFill>
                          <a:schemeClr val="tx1"/>
                        </a:solidFill>
                      </a:rPr>
                      <m:t>𝑃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</a:rPr>
                  <a:t> (experience from CSNS)</a:t>
                </a:r>
              </a:p>
              <a:p>
                <a:pPr marL="742950" lvl="1" indent="-285750">
                  <a:spcBef>
                    <a:spcPct val="20000"/>
                  </a:spcBef>
                  <a:spcAft>
                    <a:spcPts val="500"/>
                  </a:spcAft>
                  <a:buClr>
                    <a:srgbClr val="FFC000"/>
                  </a:buClr>
                  <a:buSzPct val="80000"/>
                  <a:buFont typeface="Arial" pitchFamily="34" charset="0"/>
                  <a:buChar char="–"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</a:rPr>
                  <a:t>Single-layer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  <a:sym typeface="Wingdings" panose="05000000000000000000" pitchFamily="2" charset="2"/>
                  </a:rPr>
                  <a:t> double layer, leak rate can be improved from 1e-6 Pa.m3/s to 8.5e-10 Pa.m3/s.</a:t>
                </a:r>
                <a:endParaRPr lang="en-US" altLang="zh-CN" sz="2800" dirty="0"/>
              </a:p>
              <a:p>
                <a:pPr marL="742950" lvl="1" indent="-285750">
                  <a:spcBef>
                    <a:spcPct val="20000"/>
                  </a:spcBef>
                  <a:spcAft>
                    <a:spcPts val="500"/>
                  </a:spcAft>
                  <a:buClr>
                    <a:srgbClr val="FFC000"/>
                  </a:buClr>
                  <a:buSzPct val="80000"/>
                  <a:buFont typeface="Wingdings" panose="05000000000000000000" pitchFamily="2" charset="2"/>
                  <a:buChar char="Ø"/>
                </a:pPr>
                <a:endPara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itchFamily="34" charset="-122"/>
                </a:endParaRPr>
              </a:p>
            </p:txBody>
          </p:sp>
        </mc:Choice>
        <mc:Fallback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8ED1C4AF-04DA-4AAF-9287-0CAB23E1B6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9" y="1129226"/>
                <a:ext cx="6796508" cy="2998257"/>
              </a:xfrm>
              <a:prstGeom prst="rect">
                <a:avLst/>
              </a:prstGeom>
              <a:blipFill>
                <a:blip r:embed="rId2"/>
                <a:stretch>
                  <a:fillRect t="-18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1B3CFDC8-6761-42A3-BFC5-48950EFC0CED}"/>
                  </a:ext>
                </a:extLst>
              </p:cNvPr>
              <p:cNvSpPr/>
              <p:nvPr/>
            </p:nvSpPr>
            <p:spPr>
              <a:xfrm>
                <a:off x="1199456" y="3645024"/>
                <a:ext cx="4575868" cy="43973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=34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（</m:t>
                          </m:r>
                          <m:f>
                            <m:fPr>
                              <m:type m:val="li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den>
                          </m:f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）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𝑒𝑥</m:t>
                          </m:r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fName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</m:e>
                          </m:func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−3</m:t>
                          </m:r>
                          <m:f>
                            <m:fPr>
                              <m:type m:val="li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num>
                            <m:den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𝐿𝑤𝑅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1B3CFDC8-6761-42A3-BFC5-48950EFC0C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3645024"/>
                <a:ext cx="4575868" cy="439736"/>
              </a:xfrm>
              <a:prstGeom prst="rect">
                <a:avLst/>
              </a:prstGeom>
              <a:blipFill>
                <a:blip r:embed="rId3"/>
                <a:stretch>
                  <a:fillRect t="-146053" r="-13263" b="-2157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内容占位符 1">
                <a:extLst>
                  <a:ext uri="{FF2B5EF4-FFF2-40B4-BE49-F238E27FC236}">
                    <a16:creationId xmlns:a16="http://schemas.microsoft.com/office/drawing/2014/main" id="{13D24B0C-B00F-4BAD-B880-8887B725D5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3352" y="4403403"/>
                <a:ext cx="7464737" cy="1856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lnSpc>
                    <a:spcPct val="110000"/>
                  </a:lnSpc>
                  <a:spcBef>
                    <a:spcPts val="800"/>
                  </a:spcBef>
                  <a:spcAft>
                    <a:spcPts val="500"/>
                  </a:spcAft>
                  <a:buClr>
                    <a:srgbClr val="FFC000"/>
                  </a:buClr>
                  <a:buSzPct val="80000"/>
                  <a:buFont typeface="Wingdings" pitchFamily="2" charset="2"/>
                  <a:buChar char="n"/>
                  <a:defRPr sz="2400" b="0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Ø"/>
                  <a:defRPr sz="2000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itchFamily="34" charset="-122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</a:pPr>
                <a:r>
                  <a:rPr lang="en-US" dirty="0">
                    <a:cs typeface="Arial" panose="020B0604020202020204" pitchFamily="34" charset="0"/>
                  </a:rPr>
                  <a:t>For sealings with the same </a:t>
                </a:r>
                <a:r>
                  <a:rPr lang="en-US" i="1" dirty="0">
                    <a:cs typeface="Arial" panose="020B0604020202020204" pitchFamily="34" charset="0"/>
                  </a:rPr>
                  <a:t>F/L</a:t>
                </a:r>
              </a:p>
              <a:p>
                <a:pPr marL="0" lvl="1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Arial" panose="020B0604020202020204" pitchFamily="34" charset="0"/>
                  </a:rPr>
                  <a:t>Decrease roughness A, demonstrated by J-PARC</a:t>
                </a:r>
              </a:p>
              <a:p>
                <a:pPr marL="0" lvl="1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Arial" panose="020B0604020202020204" pitchFamily="34" charset="0"/>
                  </a:rPr>
                  <a:t>Decease the perimeter L </a:t>
                </a:r>
                <a:r>
                  <a:rPr lang="en-US" dirty="0">
                    <a:cs typeface="Arial" panose="020B0604020202020204" pitchFamily="34" charset="0"/>
                    <a:sym typeface="Wingdings" panose="05000000000000000000" pitchFamily="2" charset="2"/>
                  </a:rPr>
                  <a:t>almost determined by layout</a:t>
                </a:r>
                <a:endParaRPr lang="en-US" dirty="0">
                  <a:cs typeface="Arial" panose="020B0604020202020204" pitchFamily="34" charset="0"/>
                </a:endParaRPr>
              </a:p>
              <a:p>
                <a:pPr marL="0" lvl="1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Arial" panose="020B0604020202020204" pitchFamily="34" charset="0"/>
                  </a:rPr>
                  <a:t>Decrease the hardness of gasket materials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>
                    <a:cs typeface="Arial" panose="020B0604020202020204" pitchFamily="34" charset="0"/>
                    <a:sym typeface="Wingdings" panose="05000000000000000000" pitchFamily="2" charset="2"/>
                  </a:rPr>
                  <a:t>using copper</a:t>
                </a:r>
                <a:endParaRPr lang="en-US" dirty="0">
                  <a:cs typeface="Arial" panose="020B0604020202020204" pitchFamily="34" charset="0"/>
                </a:endParaRPr>
              </a:p>
              <a:p>
                <a:pPr marL="0" lvl="1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Arial" panose="020B0604020202020204" pitchFamily="34" charset="0"/>
                  </a:rPr>
                  <a:t>Decrease the seal width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>
                    <a:cs typeface="Arial" panose="020B0604020202020204" pitchFamily="34" charset="0"/>
                    <a:sym typeface="Wingdings" panose="05000000000000000000" pitchFamily="2" charset="2"/>
                  </a:rPr>
                  <a:t>knife-edge seal</a:t>
                </a:r>
                <a:endParaRPr lang="en-US" dirty="0">
                  <a:cs typeface="Arial" panose="020B0604020202020204" pitchFamily="34" charset="0"/>
                </a:endParaRPr>
              </a:p>
              <a:p>
                <a:endParaRPr lang="en-US" altLang="zh-CN" sz="20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内容占位符 1">
                <a:extLst>
                  <a:ext uri="{FF2B5EF4-FFF2-40B4-BE49-F238E27FC236}">
                    <a16:creationId xmlns:a16="http://schemas.microsoft.com/office/drawing/2014/main" id="{13D24B0C-B00F-4BAD-B880-8887B725D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4403403"/>
                <a:ext cx="7464737" cy="1856332"/>
              </a:xfrm>
              <a:prstGeom prst="rect">
                <a:avLst/>
              </a:prstGeom>
              <a:blipFill>
                <a:blip r:embed="rId4"/>
                <a:stretch>
                  <a:fillRect l="-651" t="-647" b="-55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箭头: 下 21">
            <a:extLst>
              <a:ext uri="{FF2B5EF4-FFF2-40B4-BE49-F238E27FC236}">
                <a16:creationId xmlns:a16="http://schemas.microsoft.com/office/drawing/2014/main" id="{BB0FB712-FAF9-44F3-90CD-95D39199FD7E}"/>
              </a:ext>
            </a:extLst>
          </p:cNvPr>
          <p:cNvSpPr/>
          <p:nvPr/>
        </p:nvSpPr>
        <p:spPr>
          <a:xfrm>
            <a:off x="3361214" y="3989478"/>
            <a:ext cx="385333" cy="4476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75AF1416-A6E4-44F1-A414-7F8D267A40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482"/>
          <a:stretch/>
        </p:blipFill>
        <p:spPr>
          <a:xfrm>
            <a:off x="7910891" y="4128092"/>
            <a:ext cx="3600000" cy="240695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94D68E7A-C31D-4EF7-839E-FB9C8DF8FE87}"/>
              </a:ext>
            </a:extLst>
          </p:cNvPr>
          <p:cNvSpPr txBox="1"/>
          <p:nvPr/>
        </p:nvSpPr>
        <p:spPr>
          <a:xfrm>
            <a:off x="8555204" y="1355772"/>
            <a:ext cx="1541297" cy="36933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Inflatable seal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E925DA2E-088A-445D-9F65-A82F2FBE6C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8168" y="1817895"/>
            <a:ext cx="3600000" cy="235182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CAE3759-1D4B-45F9-B2F9-71242AC7C58F}"/>
              </a:ext>
            </a:extLst>
          </p:cNvPr>
          <p:cNvSpPr txBox="1"/>
          <p:nvPr/>
        </p:nvSpPr>
        <p:spPr>
          <a:xfrm>
            <a:off x="8069198" y="645333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/>
              <a:t>Roughness and conductance, J-PARC</a:t>
            </a:r>
            <a:endParaRPr lang="zh-CN" altLang="en-US" i="1" dirty="0"/>
          </a:p>
        </p:txBody>
      </p:sp>
      <p:sp>
        <p:nvSpPr>
          <p:cNvPr id="17" name="标题 1">
            <a:extLst>
              <a:ext uri="{FF2B5EF4-FFF2-40B4-BE49-F238E27FC236}">
                <a16:creationId xmlns:a16="http://schemas.microsoft.com/office/drawing/2014/main" id="{1C8C5A07-81E5-410F-BFC8-608BFA4B1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EDR progress- MDI mechanics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85620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8C5FE26-9647-47A7-A2D0-B6D250FD18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87" y="3219618"/>
            <a:ext cx="4320000" cy="3000148"/>
          </a:xfrm>
          <a:prstGeom prst="rect">
            <a:avLst/>
          </a:prstGeom>
          <a:noFill/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6C5C8D9-367D-4663-AC91-F8AF23B0B5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A prototype will be developed.</a:t>
            </a:r>
          </a:p>
          <a:p>
            <a:r>
              <a:rPr lang="en-US" altLang="zh-CN" sz="2400" dirty="0"/>
              <a:t>The influence of RVC displacement on the leakage rate will be simulated through an adjustment mechanism.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394BC7-5FC9-4033-9A64-F50D12C23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8878" y="63500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34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A189BA6-3E71-4E53-8115-D72402BD2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278" y="2753156"/>
            <a:ext cx="4320000" cy="355764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55A1AC0-3AB5-4F5A-B7D9-FCDDECD5BFDE}"/>
              </a:ext>
            </a:extLst>
          </p:cNvPr>
          <p:cNvSpPr txBox="1"/>
          <p:nvPr/>
        </p:nvSpPr>
        <p:spPr>
          <a:xfrm>
            <a:off x="10296024" y="4833475"/>
            <a:ext cx="156866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Adjustment mechanism</a:t>
            </a:r>
            <a:endParaRPr lang="zh-CN" altLang="en-US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AECEAC7A-7310-41AB-9A0D-D7CC9F16960D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9297632" y="4734092"/>
            <a:ext cx="998392" cy="4225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A4961012-F087-41E1-B9F8-711DCF87887B}"/>
              </a:ext>
            </a:extLst>
          </p:cNvPr>
          <p:cNvSpPr txBox="1"/>
          <p:nvPr/>
        </p:nvSpPr>
        <p:spPr>
          <a:xfrm>
            <a:off x="4977838" y="4490609"/>
            <a:ext cx="1544145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Fake model of IP chamber, fixed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4F8ECA8-1043-498E-B916-AB1EB819AE00}"/>
              </a:ext>
            </a:extLst>
          </p:cNvPr>
          <p:cNvSpPr txBox="1"/>
          <p:nvPr/>
        </p:nvSpPr>
        <p:spPr>
          <a:xfrm>
            <a:off x="7729077" y="5920189"/>
            <a:ext cx="59917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RVC</a:t>
            </a:r>
            <a:endParaRPr lang="zh-CN" altLang="en-US" dirty="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475B7F06-2AA7-4D91-BC12-06E6725F54CA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6521983" y="4265202"/>
            <a:ext cx="1037294" cy="687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0F9BE83-1666-48DB-B5CB-6ED4DC0866B4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7653410" y="4454612"/>
            <a:ext cx="375253" cy="1465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D7295BFA-0BAA-423D-86F8-DAD663CD4330}"/>
              </a:ext>
            </a:extLst>
          </p:cNvPr>
          <p:cNvSpPr txBox="1"/>
          <p:nvPr/>
        </p:nvSpPr>
        <p:spPr>
          <a:xfrm>
            <a:off x="7472566" y="2799580"/>
            <a:ext cx="160631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Fake model of vacuum vessel</a:t>
            </a:r>
            <a:endParaRPr lang="zh-CN" altLang="en-US" dirty="0"/>
          </a:p>
        </p:txBody>
      </p:sp>
      <p:sp>
        <p:nvSpPr>
          <p:cNvPr id="16" name="标题 1">
            <a:extLst>
              <a:ext uri="{FF2B5EF4-FFF2-40B4-BE49-F238E27FC236}">
                <a16:creationId xmlns:a16="http://schemas.microsoft.com/office/drawing/2014/main" id="{4F321242-52AD-4BD9-895C-9F3D21CCF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EDR progress- MDI mechanics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717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1C70F29-44D2-44D3-8F67-FDDB984B0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mechanics system is aiming to carry out technically feasible engineering designs for the equipment it is responsible for during EDR stage.</a:t>
            </a:r>
          </a:p>
          <a:p>
            <a:r>
              <a:rPr lang="en-US" dirty="0"/>
              <a:t>The preliminary device layout has been done, based on which the CEPC tunnel mockup is designed and is under development.</a:t>
            </a:r>
          </a:p>
          <a:p>
            <a:r>
              <a:rPr lang="en-US" dirty="0"/>
              <a:t>A high accuracy automatic adjusting and alignment system is under studying, aiming at high efficiency alignment and adjustment of CEPC.</a:t>
            </a:r>
          </a:p>
          <a:p>
            <a:r>
              <a:rPr lang="en-US" dirty="0"/>
              <a:t>We will do the vibration test following the geological exploration, from which we can evaluate the vibration performance of the magnet-support system.</a:t>
            </a:r>
          </a:p>
          <a:p>
            <a:r>
              <a:rPr lang="en-US" dirty="0"/>
              <a:t>We are committed to the mechanical research of MDI, and have greatly improved the magnet displacement and vibration stability.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E178BE-927F-4A01-88F9-CE4F3BE8A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E96FC2C-93D8-4B4C-99E1-7E4761DD9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4543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3582D15-BC19-4FBB-90B7-EEAD2F1F0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6600" dirty="0"/>
          </a:p>
          <a:p>
            <a:pPr marL="0" indent="0" algn="ctr">
              <a:buNone/>
            </a:pPr>
            <a:r>
              <a:rPr lang="en-US" altLang="zh-CN" sz="9600" dirty="0"/>
              <a:t>Thank you for your attention!</a:t>
            </a:r>
            <a:endParaRPr lang="en-US" sz="96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BB27A02-A73C-4221-BA12-EBA259FF1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B051CD6-D864-4C5F-80BD-60879257F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88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2313FF2-5D14-44FB-9162-26DEF5D08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mechanics system is aiming to carry out technically feasible engineering designs for the equipment it is responsible for during EDR stage.</a:t>
            </a:r>
          </a:p>
          <a:p>
            <a:r>
              <a:rPr lang="en-US" sz="2400" dirty="0"/>
              <a:t>Requirements on vibration test</a:t>
            </a:r>
          </a:p>
          <a:p>
            <a:pPr lvl="1"/>
            <a:r>
              <a:rPr lang="en-US" sz="2000" dirty="0"/>
              <a:t>Test the ground vibration with </a:t>
            </a:r>
            <a:r>
              <a:rPr lang="en-US" altLang="zh-CN" sz="2000" dirty="0"/>
              <a:t>geological exploration</a:t>
            </a:r>
          </a:p>
          <a:p>
            <a:pPr lvl="1"/>
            <a:r>
              <a:rPr lang="en-US" sz="2000" dirty="0"/>
              <a:t>Evaluate the vibration performance of the magnet-support assembly when operating</a:t>
            </a:r>
          </a:p>
          <a:p>
            <a:pPr lvl="1"/>
            <a:r>
              <a:rPr lang="en-US" sz="2000" dirty="0"/>
              <a:t>Determine the support method of the Booster elements with </a:t>
            </a:r>
            <a:r>
              <a:rPr lang="en-US" altLang="zh-CN" sz="2000" dirty="0"/>
              <a:t>geological exploration</a:t>
            </a:r>
            <a:endParaRPr lang="en-US" sz="2000" dirty="0"/>
          </a:p>
          <a:p>
            <a:r>
              <a:rPr lang="en-US" sz="2400" dirty="0"/>
              <a:t>Requirements on collimators</a:t>
            </a:r>
          </a:p>
          <a:p>
            <a:pPr lvl="1"/>
            <a:r>
              <a:rPr lang="en-US" sz="2000" dirty="0"/>
              <a:t>Follow the accelerator physics stuff, design the collimator structure of the movable and unmovable collimators</a:t>
            </a:r>
          </a:p>
          <a:p>
            <a:pPr lvl="1"/>
            <a:r>
              <a:rPr lang="en-US" sz="2000" dirty="0"/>
              <a:t>Safe jaw material for MPS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32EF35B-A443-4E2A-A3BA-DB47E25BC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A5376B1-C1A2-483B-A181-E0B54B437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569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13F9163-5BEC-48B7-8BEE-8AA7DE9DC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MDI group is aiming to carry out a technically feasible engineering design in EDR stage. </a:t>
            </a:r>
          </a:p>
          <a:p>
            <a:r>
              <a:rPr lang="en-US" sz="2400" dirty="0"/>
              <a:t>Main </a:t>
            </a:r>
            <a:r>
              <a:rPr lang="en-US" altLang="zh-CN" sz="2400" dirty="0"/>
              <a:t>engineering </a:t>
            </a:r>
            <a:r>
              <a:rPr lang="en-US" sz="2400" dirty="0"/>
              <a:t>requirements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E451A99-B20A-41FC-A25C-92703E3DE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BB194EF-E470-4134-8F64-E34FB77A6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01D099C-CB4B-4719-842D-A510B4431A6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84548" y="2732419"/>
          <a:ext cx="10022904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909">
                  <a:extLst>
                    <a:ext uri="{9D8B030D-6E8A-4147-A177-3AD203B41FA5}">
                      <a16:colId xmlns:a16="http://schemas.microsoft.com/office/drawing/2014/main" val="4170821342"/>
                    </a:ext>
                  </a:extLst>
                </a:gridCol>
                <a:gridCol w="8246995">
                  <a:extLst>
                    <a:ext uri="{9D8B030D-6E8A-4147-A177-3AD203B41FA5}">
                      <a16:colId xmlns:a16="http://schemas.microsoft.com/office/drawing/2014/main" val="26980017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Requirements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508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MDI 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T</a:t>
                      </a:r>
                      <a:r>
                        <a:rPr lang="en-US" dirty="0"/>
                        <a:t>he layout should fulfill the physics and technical requirement with all the devices included.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 detailed installation and alignment schedule should be made.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852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SC magnets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Position accuracy: </a:t>
                      </a:r>
                      <a:r>
                        <a:rPr lang="zh-CN" altLang="en-US" sz="1800" dirty="0"/>
                        <a:t>≤</a:t>
                      </a:r>
                      <a:r>
                        <a:rPr lang="en-US" altLang="zh-CN" sz="1800" dirty="0"/>
                        <a:t>100 </a:t>
                      </a:r>
                      <a:r>
                        <a:rPr lang="en-US" altLang="zh-CN" sz="1800" dirty="0" err="1"/>
                        <a:t>μm</a:t>
                      </a:r>
                      <a:endParaRPr lang="en-US" altLang="zh-CN" sz="1800" dirty="0"/>
                    </a:p>
                    <a:p>
                      <a:r>
                        <a:rPr lang="en-US" altLang="zh-CN" sz="1800" dirty="0"/>
                        <a:t>Vibration as small as possible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074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RVC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 safe and reliable structure within the detective angle of </a:t>
                      </a:r>
                      <a:r>
                        <a:rPr lang="en-US" sz="1800" dirty="0" err="1"/>
                        <a:t>acos</a:t>
                      </a:r>
                      <a:r>
                        <a:rPr lang="en-US" sz="1800" dirty="0"/>
                        <a:t> 0.99. </a:t>
                      </a:r>
                    </a:p>
                    <a:p>
                      <a:r>
                        <a:rPr lang="en-US" sz="1800" dirty="0"/>
                        <a:t>RF shielded.</a:t>
                      </a:r>
                    </a:p>
                    <a:p>
                      <a:r>
                        <a:rPr lang="en-US" sz="1800" dirty="0"/>
                        <a:t>Leak rate: </a:t>
                      </a:r>
                      <a:r>
                        <a:rPr lang="zh-CN" altLang="en-US" sz="1800" dirty="0"/>
                        <a:t>≤</a:t>
                      </a:r>
                      <a:r>
                        <a:rPr lang="en-US" altLang="zh-CN" dirty="0"/>
                        <a:t>2.7</a:t>
                      </a:r>
                      <a:r>
                        <a:rPr lang="en-US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 </a:t>
                      </a:r>
                      <a:r>
                        <a:rPr lang="en-US" altLang="zh-CN" dirty="0"/>
                        <a:t>10</a:t>
                      </a:r>
                      <a:r>
                        <a:rPr lang="en-US" altLang="zh-CN" baseline="30000" dirty="0"/>
                        <a:t>–11</a:t>
                      </a:r>
                      <a:r>
                        <a:rPr lang="en-US" altLang="zh-CN" dirty="0"/>
                        <a:t> Pa·m</a:t>
                      </a:r>
                      <a:r>
                        <a:rPr lang="en-US" altLang="zh-CN" baseline="30000" dirty="0"/>
                        <a:t>3</a:t>
                      </a:r>
                      <a:r>
                        <a:rPr lang="en-US" altLang="zh-CN" dirty="0"/>
                        <a:t>/s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8712803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D690543A-20BB-4392-A3BE-4930A8D306B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84548" y="5624471"/>
          <a:ext cx="9577064" cy="1114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175858712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9555438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02915965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347026179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82958633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11209219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639570245"/>
                    </a:ext>
                  </a:extLst>
                </a:gridCol>
              </a:tblGrid>
              <a:tr h="342684"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800" b="0" dirty="0"/>
                        <a:t>Relative position accuracy requirement of adjacent components</a:t>
                      </a:r>
                      <a:r>
                        <a:rPr lang="zh-CN" altLang="en-US" sz="1800" b="0" dirty="0"/>
                        <a:t>（</a:t>
                      </a:r>
                      <a:r>
                        <a:rPr lang="el-GR" altLang="zh-CN" sz="1800" b="0" dirty="0"/>
                        <a:t>1 σ</a:t>
                      </a:r>
                      <a:r>
                        <a:rPr lang="zh-CN" altLang="en-US" sz="1800" b="0" dirty="0"/>
                        <a:t>） </a:t>
                      </a:r>
                      <a:r>
                        <a:rPr lang="en-US" altLang="zh-CN" sz="1800" b="0" i="1" dirty="0"/>
                        <a:t>From </a:t>
                      </a:r>
                      <a:r>
                        <a:rPr lang="en-US" altLang="zh-CN" sz="1800" b="0" i="1" dirty="0" err="1"/>
                        <a:t>Xiaolong</a:t>
                      </a:r>
                      <a:r>
                        <a:rPr lang="en-US" altLang="zh-CN" sz="1800" b="0" i="1" dirty="0"/>
                        <a:t> Wang</a:t>
                      </a:r>
                      <a:endParaRPr lang="zh-CN" altLang="en-US" sz="1800" b="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43074"/>
                  </a:ext>
                </a:extLst>
              </a:tr>
              <a:tr h="46676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u="none" strike="noStrike" dirty="0">
                          <a:effectLst/>
                        </a:rPr>
                        <a:t>Component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u="none" strike="noStrike" dirty="0">
                          <a:effectLst/>
                        </a:rPr>
                        <a:t>Transversal/</a:t>
                      </a:r>
                      <a:r>
                        <a:rPr lang="en-US" sz="1800" b="0" u="none" strike="noStrike" dirty="0">
                          <a:effectLst/>
                        </a:rPr>
                        <a:t>mm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u="none" strike="noStrike" dirty="0">
                          <a:effectLst/>
                        </a:rPr>
                        <a:t>Vertical/</a:t>
                      </a:r>
                      <a:r>
                        <a:rPr lang="en-US" sz="1800" b="0" u="none" strike="noStrike" dirty="0">
                          <a:effectLst/>
                        </a:rPr>
                        <a:t>mm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Longitudinal/mm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u="none" strike="noStrike" dirty="0">
                          <a:effectLst/>
                        </a:rPr>
                        <a:t>Roll/</a:t>
                      </a:r>
                      <a:r>
                        <a:rPr lang="en-US" sz="1800" b="0" u="none" strike="noStrike" dirty="0" err="1">
                          <a:effectLst/>
                        </a:rPr>
                        <a:t>mrad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u="none" strike="noStrike" dirty="0">
                          <a:effectLst/>
                        </a:rPr>
                        <a:t>Pitch/</a:t>
                      </a:r>
                      <a:r>
                        <a:rPr lang="en-US" sz="1800" b="0" u="none" strike="noStrike" dirty="0" err="1">
                          <a:effectLst/>
                        </a:rPr>
                        <a:t>mrad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u="none" strike="noStrike" dirty="0">
                          <a:effectLst/>
                        </a:rPr>
                        <a:t>Yaw/</a:t>
                      </a:r>
                      <a:r>
                        <a:rPr lang="en-US" sz="1800" b="0" u="none" strike="noStrike" dirty="0" err="1">
                          <a:effectLst/>
                        </a:rPr>
                        <a:t>mrad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78359582"/>
                  </a:ext>
                </a:extLst>
              </a:tr>
              <a:tr h="23747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IR Quadrupole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55761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43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40B88A-BB71-4649-927F-49F9BB592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sp>
        <p:nvSpPr>
          <p:cNvPr id="12" name="标题 2">
            <a:extLst>
              <a:ext uri="{FF2B5EF4-FFF2-40B4-BE49-F238E27FC236}">
                <a16:creationId xmlns:a16="http://schemas.microsoft.com/office/drawing/2014/main" id="{59C13907-08A3-4784-BAAA-8999F452C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progress-CEPC device layout</a:t>
            </a:r>
            <a:endParaRPr lang="en-US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BB32999D-E89A-4EF4-BE38-504D54BA713E}"/>
              </a:ext>
            </a:extLst>
          </p:cNvPr>
          <p:cNvGrpSpPr/>
          <p:nvPr/>
        </p:nvGrpSpPr>
        <p:grpSpPr>
          <a:xfrm>
            <a:off x="4799856" y="1349588"/>
            <a:ext cx="7200000" cy="5031740"/>
            <a:chOff x="4943872" y="1285861"/>
            <a:chExt cx="7200000" cy="503174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06625B7A-BC80-4B6E-A8E5-F9953364B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43872" y="1285861"/>
              <a:ext cx="7200000" cy="5031740"/>
            </a:xfrm>
            <a:prstGeom prst="rect">
              <a:avLst/>
            </a:prstGeom>
          </p:spPr>
        </p:pic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6C191101-8ADE-4292-8F98-7E8227D722D4}"/>
                </a:ext>
              </a:extLst>
            </p:cNvPr>
            <p:cNvSpPr/>
            <p:nvPr/>
          </p:nvSpPr>
          <p:spPr>
            <a:xfrm rot="18391439">
              <a:off x="7363423" y="5177848"/>
              <a:ext cx="288032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A881EC0F-1260-49C4-92A8-981EC7050555}"/>
                </a:ext>
              </a:extLst>
            </p:cNvPr>
            <p:cNvSpPr txBox="1"/>
            <p:nvPr/>
          </p:nvSpPr>
          <p:spPr>
            <a:xfrm>
              <a:off x="6420035" y="5886775"/>
              <a:ext cx="1656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We begin here</a:t>
              </a:r>
              <a:endParaRPr lang="en-US" dirty="0"/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A9FED294-5C1F-4D28-AEBF-E00C3E5C86B3}"/>
                </a:ext>
              </a:extLst>
            </p:cNvPr>
            <p:cNvCxnSpPr>
              <a:cxnSpLocks/>
              <a:stCxn id="13" idx="0"/>
              <a:endCxn id="11" idx="2"/>
            </p:cNvCxnSpPr>
            <p:nvPr/>
          </p:nvCxnSpPr>
          <p:spPr>
            <a:xfrm flipV="1">
              <a:off x="7248127" y="5509604"/>
              <a:ext cx="173600" cy="3771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E691D86-C45B-48EE-9B37-49A33555C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1247040" cy="4840303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layout is the basis for the engineering design of each equipment.</a:t>
            </a:r>
          </a:p>
        </p:txBody>
      </p:sp>
      <p:sp>
        <p:nvSpPr>
          <p:cNvPr id="15" name="内容占位符 1">
            <a:extLst>
              <a:ext uri="{FF2B5EF4-FFF2-40B4-BE49-F238E27FC236}">
                <a16:creationId xmlns:a16="http://schemas.microsoft.com/office/drawing/2014/main" id="{3669F0C4-F863-4ECD-BBCC-25CC8EC00A9E}"/>
              </a:ext>
            </a:extLst>
          </p:cNvPr>
          <p:cNvSpPr txBox="1">
            <a:spLocks/>
          </p:cNvSpPr>
          <p:nvPr/>
        </p:nvSpPr>
        <p:spPr>
          <a:xfrm>
            <a:off x="609600" y="1772816"/>
            <a:ext cx="5840020" cy="4338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The constraints for layout design</a:t>
            </a:r>
          </a:p>
          <a:p>
            <a:pPr lvl="1"/>
            <a:r>
              <a:rPr lang="en-US" altLang="zh-CN" sz="2000" dirty="0"/>
              <a:t>Quadrupole locations are </a:t>
            </a:r>
            <a:r>
              <a:rPr lang="en-US" altLang="zh-CN" sz="2000" dirty="0">
                <a:solidFill>
                  <a:srgbClr val="FF0000"/>
                </a:solidFill>
              </a:rPr>
              <a:t>fixed</a:t>
            </a:r>
            <a:r>
              <a:rPr lang="en-US" altLang="zh-CN" sz="2000" dirty="0"/>
              <a:t> according to TDR lattice.</a:t>
            </a:r>
          </a:p>
          <a:p>
            <a:pPr lvl="1"/>
            <a:r>
              <a:rPr lang="en-US" altLang="zh-CN" sz="2000" dirty="0"/>
              <a:t>The pumping spacing is less than </a:t>
            </a:r>
            <a:r>
              <a:rPr lang="en-US" altLang="zh-CN" sz="2000" dirty="0">
                <a:solidFill>
                  <a:srgbClr val="FF0000"/>
                </a:solidFill>
              </a:rPr>
              <a:t>12.5</a:t>
            </a:r>
            <a:r>
              <a:rPr lang="en-US" altLang="zh-CN" sz="2000" dirty="0"/>
              <a:t> meter to fulfill the vacuum requirements for different operating modes.</a:t>
            </a:r>
          </a:p>
          <a:p>
            <a:pPr lvl="1"/>
            <a:r>
              <a:rPr lang="en-US" altLang="zh-CN" sz="2000" dirty="0"/>
              <a:t>BPMs are next to quadrupoles.</a:t>
            </a:r>
          </a:p>
          <a:p>
            <a:pPr lvl="1"/>
            <a:r>
              <a:rPr lang="en-US" altLang="zh-CN" sz="2000" dirty="0"/>
              <a:t>Dipoles as long as possible to decrease SR power.</a:t>
            </a:r>
          </a:p>
          <a:p>
            <a:pPr lvl="1"/>
            <a:r>
              <a:rPr lang="en-US" altLang="zh-CN" sz="2000" dirty="0"/>
              <a:t>Reasonable space for installation and replacement.</a:t>
            </a:r>
          </a:p>
        </p:txBody>
      </p:sp>
    </p:spTree>
    <p:extLst>
      <p:ext uri="{BB962C8B-B14F-4D97-AF65-F5344CB8AC3E}">
        <p14:creationId xmlns:p14="http://schemas.microsoft.com/office/powerpoint/2010/main" val="2394909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A943264-6CC7-4407-AAC2-34A5BF45D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8222704" cy="4840303"/>
          </a:xfrm>
        </p:spPr>
        <p:txBody>
          <a:bodyPr>
            <a:normAutofit/>
          </a:bodyPr>
          <a:lstStyle/>
          <a:p>
            <a:r>
              <a:rPr lang="en-US" sz="2400" dirty="0"/>
              <a:t>Arc section in Collider</a:t>
            </a:r>
          </a:p>
          <a:p>
            <a:pPr lvl="1"/>
            <a:r>
              <a:rPr lang="en-US" sz="2000" dirty="0"/>
              <a:t>The vacuum connection part in Collider is optimized in longitudinal dimension. 400 mm is designed now.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FBB8982-C1F7-40D4-B14E-D138399B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9CAD20AB-FD61-498C-97C6-D1C017ED8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progress-CEPC device layout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2570DFD-6833-470D-AB39-F50C97BB3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6037" y="1095878"/>
            <a:ext cx="3600000" cy="2592723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65DD617F-9C88-44FB-9BD9-E0D36EA5C41A}"/>
              </a:ext>
            </a:extLst>
          </p:cNvPr>
          <p:cNvGrpSpPr/>
          <p:nvPr/>
        </p:nvGrpSpPr>
        <p:grpSpPr>
          <a:xfrm>
            <a:off x="666712" y="2619387"/>
            <a:ext cx="6682193" cy="2177765"/>
            <a:chOff x="666712" y="2424189"/>
            <a:chExt cx="6682193" cy="2177765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4404C15-2E1E-43DE-B977-941320823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6712" y="2424189"/>
              <a:ext cx="3600000" cy="176962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60F6D46B-B9F6-41DA-93A2-1C708E38E0A9}"/>
                </a:ext>
              </a:extLst>
            </p:cNvPr>
            <p:cNvSpPr txBox="1"/>
            <p:nvPr/>
          </p:nvSpPr>
          <p:spPr>
            <a:xfrm>
              <a:off x="906324" y="4232622"/>
              <a:ext cx="56217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Leaving bolts space at vacuum connection locations</a:t>
              </a:r>
              <a:endParaRPr lang="en-US" dirty="0"/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2B778970-0282-49C2-AD0F-708E21067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8905" y="2492896"/>
              <a:ext cx="2880000" cy="157028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BA207EB-6CEC-4042-9E5D-CE5B43B21CAE}"/>
              </a:ext>
            </a:extLst>
          </p:cNvPr>
          <p:cNvGrpSpPr/>
          <p:nvPr/>
        </p:nvGrpSpPr>
        <p:grpSpPr>
          <a:xfrm>
            <a:off x="663636" y="4825243"/>
            <a:ext cx="5976913" cy="1988133"/>
            <a:chOff x="5303663" y="1799166"/>
            <a:chExt cx="5976913" cy="1988133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2B8036F4-6F93-49CF-96E5-16444C176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03663" y="1799166"/>
              <a:ext cx="5400000" cy="125147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6834F9FD-CE3A-4891-B60F-9BE737CCED67}"/>
                </a:ext>
              </a:extLst>
            </p:cNvPr>
            <p:cNvSpPr txBox="1"/>
            <p:nvPr/>
          </p:nvSpPr>
          <p:spPr>
            <a:xfrm>
              <a:off x="5303663" y="3140968"/>
              <a:ext cx="59769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To ensure the pump spacing, a vacuum connection part is set on the </a:t>
              </a:r>
              <a:r>
                <a:rPr lang="en-US" dirty="0" err="1"/>
                <a:t>sextupole</a:t>
              </a:r>
              <a:r>
                <a:rPr lang="en-US" dirty="0"/>
                <a:t> girder.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75155AED-3D87-43B2-AE2F-41D427C66FE7}"/>
              </a:ext>
            </a:extLst>
          </p:cNvPr>
          <p:cNvGrpSpPr/>
          <p:nvPr/>
        </p:nvGrpSpPr>
        <p:grpSpPr>
          <a:xfrm>
            <a:off x="7236037" y="4205239"/>
            <a:ext cx="4320480" cy="2086719"/>
            <a:chOff x="4405192" y="4293179"/>
            <a:chExt cx="4320480" cy="2086719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07F09317-36DC-41E4-96B2-6DE56E487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05192" y="4293179"/>
              <a:ext cx="1800000" cy="138209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8AF844C8-D93D-4BB3-8801-8D8429C1B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74817" y="4293179"/>
              <a:ext cx="1800000" cy="125384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0EB7B8D3-ADE8-4E8D-9843-2CF0FF98913B}"/>
                </a:ext>
              </a:extLst>
            </p:cNvPr>
            <p:cNvSpPr txBox="1"/>
            <p:nvPr/>
          </p:nvSpPr>
          <p:spPr>
            <a:xfrm>
              <a:off x="4981256" y="5733567"/>
              <a:ext cx="37444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Small spacing at non vacuum connection locations</a:t>
              </a:r>
              <a:endParaRPr lang="en-US" dirty="0"/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CED14A0-8B7D-447F-9391-71A1E68EC260}"/>
              </a:ext>
            </a:extLst>
          </p:cNvPr>
          <p:cNvSpPr txBox="1"/>
          <p:nvPr/>
        </p:nvSpPr>
        <p:spPr>
          <a:xfrm>
            <a:off x="9264352" y="1002214"/>
            <a:ext cx="93610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flanges</a:t>
            </a:r>
          </a:p>
        </p:txBody>
      </p:sp>
    </p:spTree>
    <p:extLst>
      <p:ext uri="{BB962C8B-B14F-4D97-AF65-F5344CB8AC3E}">
        <p14:creationId xmlns:p14="http://schemas.microsoft.com/office/powerpoint/2010/main" val="829595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FBB8982-C1F7-40D4-B14E-D138399B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9CAD20AB-FD61-498C-97C6-D1C017ED8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EDR progress-CEPC device layout</a:t>
            </a:r>
            <a:endParaRPr lang="en-US" dirty="0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334893B-2B04-4984-B5D1-90135AFD4951}"/>
              </a:ext>
            </a:extLst>
          </p:cNvPr>
          <p:cNvGrpSpPr/>
          <p:nvPr/>
        </p:nvGrpSpPr>
        <p:grpSpPr>
          <a:xfrm>
            <a:off x="4589" y="1005479"/>
            <a:ext cx="12192000" cy="5506989"/>
            <a:chOff x="4589" y="1005479"/>
            <a:chExt cx="12192000" cy="5506989"/>
          </a:xfrm>
        </p:grpSpPr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id="{A5F63471-3D44-4AB4-A8FE-90E9C17ABD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3759"/>
            <a:stretch/>
          </p:blipFill>
          <p:spPr>
            <a:xfrm>
              <a:off x="609600" y="1005479"/>
              <a:ext cx="7200000" cy="1675000"/>
            </a:xfrm>
            <a:prstGeom prst="rect">
              <a:avLst/>
            </a:prstGeom>
          </p:spPr>
        </p:pic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B359151E-93C8-4F5E-A8D3-BE3A48A0FF6F}"/>
                </a:ext>
              </a:extLst>
            </p:cNvPr>
            <p:cNvSpPr txBox="1"/>
            <p:nvPr/>
          </p:nvSpPr>
          <p:spPr>
            <a:xfrm>
              <a:off x="397074" y="1074484"/>
              <a:ext cx="13461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Quadrupole</a:t>
              </a:r>
              <a:endParaRPr lang="en-US" dirty="0"/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F830872B-D25C-45E0-9DED-B893FA7436F9}"/>
                </a:ext>
              </a:extLst>
            </p:cNvPr>
            <p:cNvSpPr txBox="1"/>
            <p:nvPr/>
          </p:nvSpPr>
          <p:spPr>
            <a:xfrm>
              <a:off x="1563167" y="107448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BPM</a:t>
              </a:r>
              <a:endParaRPr lang="en-US" dirty="0"/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A99F2820-8BD4-4BF7-8271-9CD84A51C87B}"/>
                </a:ext>
              </a:extLst>
            </p:cNvPr>
            <p:cNvSpPr txBox="1"/>
            <p:nvPr/>
          </p:nvSpPr>
          <p:spPr>
            <a:xfrm>
              <a:off x="2124521" y="1072883"/>
              <a:ext cx="1172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/>
                <a:t>sextupole</a:t>
              </a:r>
              <a:endParaRPr lang="en-US" dirty="0"/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9F09A200-337B-40BB-813D-2693A60368B0}"/>
                </a:ext>
              </a:extLst>
            </p:cNvPr>
            <p:cNvSpPr txBox="1"/>
            <p:nvPr/>
          </p:nvSpPr>
          <p:spPr>
            <a:xfrm>
              <a:off x="2622922" y="1326521"/>
              <a:ext cx="2548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Vacuum connection part</a:t>
              </a:r>
              <a:endParaRPr lang="en-US" dirty="0"/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6D274157-FF81-4B9E-AAE0-1ACC99386D50}"/>
                </a:ext>
              </a:extLst>
            </p:cNvPr>
            <p:cNvSpPr txBox="1"/>
            <p:nvPr/>
          </p:nvSpPr>
          <p:spPr>
            <a:xfrm>
              <a:off x="5371519" y="1054073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dipole</a:t>
              </a:r>
              <a:endParaRPr lang="en-US" dirty="0"/>
            </a:p>
          </p:txBody>
        </p:sp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id="{218BE5AF-EC20-4D37-BA9D-77B18F363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63552" y="4926754"/>
              <a:ext cx="7200000" cy="1585714"/>
            </a:xfrm>
            <a:prstGeom prst="rect">
              <a:avLst/>
            </a:prstGeom>
          </p:spPr>
        </p:pic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CC3EBB8C-C6AA-49EA-A122-723E8A45CAE0}"/>
                </a:ext>
              </a:extLst>
            </p:cNvPr>
            <p:cNvSpPr txBox="1"/>
            <p:nvPr/>
          </p:nvSpPr>
          <p:spPr>
            <a:xfrm>
              <a:off x="2163046" y="4803504"/>
              <a:ext cx="1133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dipole</a:t>
              </a:r>
              <a:endParaRPr lang="en-US" dirty="0"/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4481D37E-D71B-49FD-8D4C-113C8910930D}"/>
                </a:ext>
              </a:extLst>
            </p:cNvPr>
            <p:cNvSpPr txBox="1"/>
            <p:nvPr/>
          </p:nvSpPr>
          <p:spPr>
            <a:xfrm>
              <a:off x="3438375" y="452742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BPM</a:t>
              </a:r>
              <a:endParaRPr lang="en-US" dirty="0"/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87F29192-79B3-4B2C-97CA-570719FD41E2}"/>
                </a:ext>
              </a:extLst>
            </p:cNvPr>
            <p:cNvSpPr txBox="1"/>
            <p:nvPr/>
          </p:nvSpPr>
          <p:spPr>
            <a:xfrm>
              <a:off x="5171338" y="4818579"/>
              <a:ext cx="1311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quadrupole</a:t>
              </a:r>
              <a:endParaRPr lang="en-US" dirty="0"/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5CB74C8A-00E6-428B-B4C9-31986F5E71AB}"/>
                </a:ext>
              </a:extLst>
            </p:cNvPr>
            <p:cNvSpPr txBox="1"/>
            <p:nvPr/>
          </p:nvSpPr>
          <p:spPr>
            <a:xfrm>
              <a:off x="6541698" y="4833654"/>
              <a:ext cx="1133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Corrector </a:t>
              </a:r>
              <a:endParaRPr lang="en-US" dirty="0"/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71F7F339-DDE6-42C6-9B4B-229F95E7D6E4}"/>
                </a:ext>
              </a:extLst>
            </p:cNvPr>
            <p:cNvSpPr txBox="1"/>
            <p:nvPr/>
          </p:nvSpPr>
          <p:spPr>
            <a:xfrm>
              <a:off x="8452857" y="4824129"/>
              <a:ext cx="1133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Dipole </a:t>
              </a:r>
              <a:endParaRPr lang="en-US" dirty="0"/>
            </a:p>
          </p:txBody>
        </p:sp>
        <p:pic>
          <p:nvPicPr>
            <p:cNvPr id="65" name="图片 64">
              <a:extLst>
                <a:ext uri="{FF2B5EF4-FFF2-40B4-BE49-F238E27FC236}">
                  <a16:creationId xmlns:a16="http://schemas.microsoft.com/office/drawing/2014/main" id="{8B0CFE69-26C8-4FCD-BEFE-7E0CC7050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89" y="3169893"/>
              <a:ext cx="12192000" cy="1357531"/>
            </a:xfrm>
            <a:prstGeom prst="rect">
              <a:avLst/>
            </a:prstGeom>
          </p:spPr>
        </p:pic>
        <p:sp>
          <p:nvSpPr>
            <p:cNvPr id="66" name="椭圆 65">
              <a:extLst>
                <a:ext uri="{FF2B5EF4-FFF2-40B4-BE49-F238E27FC236}">
                  <a16:creationId xmlns:a16="http://schemas.microsoft.com/office/drawing/2014/main" id="{D0B1F9A3-31BF-4FAB-B979-67EFCE493561}"/>
                </a:ext>
              </a:extLst>
            </p:cNvPr>
            <p:cNvSpPr/>
            <p:nvPr/>
          </p:nvSpPr>
          <p:spPr>
            <a:xfrm>
              <a:off x="479376" y="3933056"/>
              <a:ext cx="432048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id="{027FE177-59FE-4CF1-822B-096DEC81B95C}"/>
                </a:ext>
              </a:extLst>
            </p:cNvPr>
            <p:cNvCxnSpPr>
              <a:stCxn id="66" idx="0"/>
              <a:endCxn id="50" idx="2"/>
            </p:cNvCxnSpPr>
            <p:nvPr/>
          </p:nvCxnSpPr>
          <p:spPr>
            <a:xfrm flipV="1">
              <a:off x="695400" y="2680479"/>
              <a:ext cx="3514200" cy="1252577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图片 68">
              <a:extLst>
                <a:ext uri="{FF2B5EF4-FFF2-40B4-BE49-F238E27FC236}">
                  <a16:creationId xmlns:a16="http://schemas.microsoft.com/office/drawing/2014/main" id="{BAA3515E-1D0F-482F-88E2-C2CAB76D0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20556" y="2721205"/>
              <a:ext cx="7200000" cy="1244665"/>
            </a:xfrm>
            <a:prstGeom prst="rect">
              <a:avLst/>
            </a:prstGeom>
          </p:spPr>
        </p:pic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C87D1F10-EE93-4901-8DCC-023FE4CC35B1}"/>
                </a:ext>
              </a:extLst>
            </p:cNvPr>
            <p:cNvSpPr txBox="1"/>
            <p:nvPr/>
          </p:nvSpPr>
          <p:spPr>
            <a:xfrm>
              <a:off x="6150695" y="2652145"/>
              <a:ext cx="10014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dipole</a:t>
              </a:r>
              <a:endParaRPr lang="en-US" dirty="0"/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580F5596-65C9-46FC-B469-702B21D4A0D8}"/>
                </a:ext>
              </a:extLst>
            </p:cNvPr>
            <p:cNvSpPr txBox="1"/>
            <p:nvPr/>
          </p:nvSpPr>
          <p:spPr>
            <a:xfrm>
              <a:off x="9594009" y="2652145"/>
              <a:ext cx="1295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dipole</a:t>
              </a:r>
              <a:endParaRPr lang="en-US" dirty="0"/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id="{F6E33E98-5678-4964-98B5-98588873C2C4}"/>
                </a:ext>
              </a:extLst>
            </p:cNvPr>
            <p:cNvSpPr/>
            <p:nvPr/>
          </p:nvSpPr>
          <p:spPr>
            <a:xfrm>
              <a:off x="8737600" y="3965870"/>
              <a:ext cx="310728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cxnSp>
          <p:nvCxnSpPr>
            <p:cNvPr id="74" name="直接连接符 73">
              <a:extLst>
                <a:ext uri="{FF2B5EF4-FFF2-40B4-BE49-F238E27FC236}">
                  <a16:creationId xmlns:a16="http://schemas.microsoft.com/office/drawing/2014/main" id="{ADDE570D-2983-404F-9291-19F06B293101}"/>
                </a:ext>
              </a:extLst>
            </p:cNvPr>
            <p:cNvCxnSpPr/>
            <p:nvPr/>
          </p:nvCxnSpPr>
          <p:spPr>
            <a:xfrm flipH="1" flipV="1">
              <a:off x="8184232" y="3645024"/>
              <a:ext cx="702767" cy="288032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id="{D1FE9C10-A767-4D52-88DB-958C140D7C3B}"/>
                </a:ext>
              </a:extLst>
            </p:cNvPr>
            <p:cNvSpPr/>
            <p:nvPr/>
          </p:nvSpPr>
          <p:spPr>
            <a:xfrm>
              <a:off x="3935760" y="3965870"/>
              <a:ext cx="504056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DD4254DF-29F8-4A57-BFDB-B0C1DA041CF6}"/>
                </a:ext>
              </a:extLst>
            </p:cNvPr>
            <p:cNvCxnSpPr>
              <a:stCxn id="75" idx="4"/>
            </p:cNvCxnSpPr>
            <p:nvPr/>
          </p:nvCxnSpPr>
          <p:spPr>
            <a:xfrm>
              <a:off x="4187788" y="4181894"/>
              <a:ext cx="840680" cy="714862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AC703CEE-EDC0-45B7-BD70-5D5595034B45}"/>
                </a:ext>
              </a:extLst>
            </p:cNvPr>
            <p:cNvSpPr txBox="1"/>
            <p:nvPr/>
          </p:nvSpPr>
          <p:spPr>
            <a:xfrm>
              <a:off x="7018246" y="2660370"/>
              <a:ext cx="2548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Vacuum connection part</a:t>
              </a:r>
              <a:endParaRPr lang="en-US" dirty="0"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A1CED75C-28B3-40C2-B309-DFD46E113C86}"/>
                </a:ext>
              </a:extLst>
            </p:cNvPr>
            <p:cNvSpPr txBox="1"/>
            <p:nvPr/>
          </p:nvSpPr>
          <p:spPr>
            <a:xfrm>
              <a:off x="2768783" y="4914008"/>
              <a:ext cx="2548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Vacuum connection part</a:t>
              </a:r>
              <a:endParaRPr lang="en-US" dirty="0"/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7A597E07-2741-4E9C-883B-385CB0E0775E}"/>
                </a:ext>
              </a:extLst>
            </p:cNvPr>
            <p:cNvSpPr txBox="1"/>
            <p:nvPr/>
          </p:nvSpPr>
          <p:spPr>
            <a:xfrm>
              <a:off x="6666774" y="4504506"/>
              <a:ext cx="2548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Vacuum connection part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7946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5BF692B-468C-44EE-9729-3EB0124E4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new version with more details is under-going</a:t>
            </a:r>
          </a:p>
          <a:p>
            <a:pPr lvl="1"/>
            <a:r>
              <a:rPr lang="en-US" dirty="0"/>
              <a:t>Quadrupoles fixed </a:t>
            </a:r>
            <a:r>
              <a:rPr lang="en-US" dirty="0">
                <a:sym typeface="Wingdings" panose="05000000000000000000" pitchFamily="2" charset="2"/>
              </a:rPr>
              <a:t>A survey with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all the magnets </a:t>
            </a:r>
            <a:r>
              <a:rPr lang="en-US" dirty="0">
                <a:sym typeface="Wingdings" panose="05000000000000000000" pitchFamily="2" charset="2"/>
              </a:rPr>
              <a:t>in/out</a:t>
            </a:r>
            <a:r>
              <a:rPr lang="zh-CN" altLang="en-US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coordinates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Simplified device profiles 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more detailed structure </a:t>
            </a:r>
            <a:r>
              <a:rPr lang="en-US" dirty="0">
                <a:sym typeface="Wingdings" panose="05000000000000000000" pitchFamily="2" charset="2"/>
              </a:rPr>
              <a:t>according to the EDR progress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The layout of Booster, </a:t>
            </a:r>
            <a:r>
              <a:rPr lang="en-US" dirty="0" err="1">
                <a:sym typeface="Wingdings" panose="05000000000000000000" pitchFamily="2" charset="2"/>
              </a:rPr>
              <a:t>Linac</a:t>
            </a:r>
            <a:r>
              <a:rPr lang="en-US" dirty="0">
                <a:sym typeface="Wingdings" panose="05000000000000000000" pitchFamily="2" charset="2"/>
              </a:rPr>
              <a:t>, DR, transport lines…</a:t>
            </a:r>
          </a:p>
          <a:p>
            <a:r>
              <a:rPr lang="en-US" dirty="0">
                <a:sym typeface="Wingdings" panose="05000000000000000000" pitchFamily="2" charset="2"/>
              </a:rPr>
              <a:t>2D/3D linkage design is under studying</a:t>
            </a:r>
          </a:p>
          <a:p>
            <a:r>
              <a:rPr lang="en-US" dirty="0">
                <a:sym typeface="Wingdings" panose="05000000000000000000" pitchFamily="2" charset="2"/>
              </a:rPr>
              <a:t>Joint design of device layout, facility layout and architectural layout…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735498A-DD42-4924-954A-42EF3FAED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1B003F03-1654-4C68-BD2E-54EF0A57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/>
          <a:lstStyle/>
          <a:p>
            <a:r>
              <a:rPr lang="en-US" altLang="zh-CN" dirty="0"/>
              <a:t>EDR progress-CEPC device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27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46083</TotalTime>
  <Words>2242</Words>
  <Application>Microsoft Office PowerPoint</Application>
  <PresentationFormat>宽屏</PresentationFormat>
  <Paragraphs>432</Paragraphs>
  <Slides>36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7" baseType="lpstr">
      <vt:lpstr>等线</vt:lpstr>
      <vt:lpstr>宋体</vt:lpstr>
      <vt:lpstr>微软雅黑</vt:lpstr>
      <vt:lpstr>Arial</vt:lpstr>
      <vt:lpstr>Arial Black</vt:lpstr>
      <vt:lpstr>Calibri</vt:lpstr>
      <vt:lpstr>Cambria Math</vt:lpstr>
      <vt:lpstr>Symbol</vt:lpstr>
      <vt:lpstr>Times New Roman</vt:lpstr>
      <vt:lpstr>Wingdings</vt:lpstr>
      <vt:lpstr>Office 主题</vt:lpstr>
      <vt:lpstr>PowerPoint 演示文稿</vt:lpstr>
      <vt:lpstr>Content</vt:lpstr>
      <vt:lpstr>Introduction</vt:lpstr>
      <vt:lpstr>Introduction</vt:lpstr>
      <vt:lpstr>Introduction </vt:lpstr>
      <vt:lpstr>EDR progress-CEPC device layout</vt:lpstr>
      <vt:lpstr>EDR progress-CEPC device layout</vt:lpstr>
      <vt:lpstr>EDR progress-CEPC device layout</vt:lpstr>
      <vt:lpstr>EDR progress-CEPC device layout</vt:lpstr>
      <vt:lpstr>EDR progress-Tunnel mockup</vt:lpstr>
      <vt:lpstr>EDR progress-Tunnel mockup</vt:lpstr>
      <vt:lpstr>EDR progress-Tunnel mockup</vt:lpstr>
      <vt:lpstr>EDR progress-Tunnel mockup</vt:lpstr>
      <vt:lpstr>EDR progress-Tunnel mockup</vt:lpstr>
      <vt:lpstr>EDR progress-Tunnel mockup</vt:lpstr>
      <vt:lpstr>EDR progress-Tunnel mockup</vt:lpstr>
      <vt:lpstr>EDR progress-Tunnel mockup</vt:lpstr>
      <vt:lpstr>EDR progress-Tunnel mockup</vt:lpstr>
      <vt:lpstr>EDR progress-Tunnel mockup</vt:lpstr>
      <vt:lpstr>EDR progress- high accuracy automatic adjusting and alignment system </vt:lpstr>
      <vt:lpstr>EDR progress- high accuracy automatic adjusting and alignment system </vt:lpstr>
      <vt:lpstr>EDR progress- high accuracy automatic adjusting and alignment system </vt:lpstr>
      <vt:lpstr>PowerPoint 演示文稿</vt:lpstr>
      <vt:lpstr>EDR progress- Vibration test </vt:lpstr>
      <vt:lpstr>EDR progress- Vibration test </vt:lpstr>
      <vt:lpstr>EDR progress- Vibration test </vt:lpstr>
      <vt:lpstr>EDR progress- Collimators</vt:lpstr>
      <vt:lpstr>EDR progress- Collimators</vt:lpstr>
      <vt:lpstr>EDR progress- MDI mechanics</vt:lpstr>
      <vt:lpstr>EDR progress- MDI mechanics</vt:lpstr>
      <vt:lpstr>EDR progress- MDI mechanics</vt:lpstr>
      <vt:lpstr>EDR progress- MDI mechanics</vt:lpstr>
      <vt:lpstr>EDR progress- MDI mechanics</vt:lpstr>
      <vt:lpstr>EDR progress- MDI mechanics</vt:lpstr>
      <vt:lpstr>Conclusion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wanghaijing@ihep.ac.cn</cp:lastModifiedBy>
  <cp:revision>2479</cp:revision>
  <cp:lastPrinted>2022-11-06T05:19:21Z</cp:lastPrinted>
  <dcterms:created xsi:type="dcterms:W3CDTF">2012-09-04T11:33:36Z</dcterms:created>
  <dcterms:modified xsi:type="dcterms:W3CDTF">2025-01-14T15:19:51Z</dcterms:modified>
</cp:coreProperties>
</file>