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6.xml" ContentType="application/vnd.openxmlformats-officedocument.drawingml.chartshapes+xml"/>
  <Override PartName="/ppt/tags/tag1.xml" ContentType="application/vnd.openxmlformats-officedocument.presentationml.tag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953" r:id="rId2"/>
    <p:sldId id="1008" r:id="rId3"/>
    <p:sldId id="1010" r:id="rId4"/>
    <p:sldId id="1011" r:id="rId5"/>
    <p:sldId id="2359" r:id="rId6"/>
    <p:sldId id="2360" r:id="rId7"/>
    <p:sldId id="1018" r:id="rId8"/>
    <p:sldId id="1019" r:id="rId9"/>
    <p:sldId id="1020" r:id="rId10"/>
    <p:sldId id="2361" r:id="rId11"/>
    <p:sldId id="1014" r:id="rId12"/>
    <p:sldId id="2367" r:id="rId13"/>
    <p:sldId id="2362" r:id="rId14"/>
    <p:sldId id="2363" r:id="rId15"/>
    <p:sldId id="1022" r:id="rId16"/>
    <p:sldId id="1024" r:id="rId17"/>
    <p:sldId id="1025" r:id="rId18"/>
    <p:sldId id="1026" r:id="rId19"/>
    <p:sldId id="1027" r:id="rId20"/>
    <p:sldId id="1029" r:id="rId21"/>
    <p:sldId id="1031" r:id="rId22"/>
    <p:sldId id="1035" r:id="rId23"/>
    <p:sldId id="1036" r:id="rId24"/>
    <p:sldId id="1051" r:id="rId25"/>
    <p:sldId id="1044" r:id="rId26"/>
    <p:sldId id="2364" r:id="rId27"/>
    <p:sldId id="2365" r:id="rId28"/>
    <p:sldId id="1052" r:id="rId29"/>
    <p:sldId id="1053" r:id="rId30"/>
    <p:sldId id="2338" r:id="rId31"/>
    <p:sldId id="2366" r:id="rId32"/>
    <p:sldId id="2350" r:id="rId33"/>
    <p:sldId id="1041" r:id="rId3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249"/>
    <a:srgbClr val="FFFFFF"/>
    <a:srgbClr val="0000FF"/>
    <a:srgbClr val="003399"/>
    <a:srgbClr val="E6E6E6"/>
    <a:srgbClr val="0070C0"/>
    <a:srgbClr val="4D8357"/>
    <a:srgbClr val="005800"/>
    <a:srgbClr val="008400"/>
    <a:srgbClr val="FDC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33" autoAdjust="0"/>
    <p:restoredTop sz="95471" autoAdjust="0"/>
  </p:normalViewPr>
  <p:slideViewPr>
    <p:cSldViewPr>
      <p:cViewPr varScale="1">
        <p:scale>
          <a:sx n="60" d="100"/>
          <a:sy n="60" d="100"/>
        </p:scale>
        <p:origin x="270" y="3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45" d="100"/>
          <a:sy n="45" d="100"/>
        </p:scale>
        <p:origin x="2788" y="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6700;&#38754;\&#32791;&#30005;&#37327;&#22270;-20241204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i="0" baseline="0">
                <a:effectLst/>
              </a:rPr>
              <a:t>Annual electricity consumption vs. Efficiency</a:t>
            </a:r>
            <a:endParaRPr lang="zh-CN" altLang="zh-CN" sz="1800">
              <a:effectLst/>
            </a:endParaRPr>
          </a:p>
        </c:rich>
      </c:tx>
      <c:layout>
        <c:manualLayout>
          <c:xMode val="edge"/>
          <c:yMode val="edge"/>
          <c:x val="0.19063134770385079"/>
          <c:y val="3.74779404852452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9875889735558767E-2"/>
          <c:y val="0.15118699418013384"/>
          <c:w val="0.88208404265368245"/>
          <c:h val="0.69336045994889461"/>
        </c:manualLayout>
      </c:layout>
      <c:scatterChart>
        <c:scatterStyle val="smoothMarker"/>
        <c:varyColors val="0"/>
        <c:ser>
          <c:idx val="0"/>
          <c:order val="0"/>
          <c:tx>
            <c:v>60MW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Sheet1!$C$2:$C$9</c:f>
              <c:numCache>
                <c:formatCode>0.00_ </c:formatCode>
                <c:ptCount val="8"/>
                <c:pt idx="0">
                  <c:v>0.9</c:v>
                </c:pt>
                <c:pt idx="1">
                  <c:v>0.72</c:v>
                </c:pt>
                <c:pt idx="2">
                  <c:v>0.6</c:v>
                </c:pt>
                <c:pt idx="3">
                  <c:v>0.51428571428571435</c:v>
                </c:pt>
                <c:pt idx="4">
                  <c:v>0.46153846153846156</c:v>
                </c:pt>
                <c:pt idx="5">
                  <c:v>0.45</c:v>
                </c:pt>
                <c:pt idx="6">
                  <c:v>0.4</c:v>
                </c:pt>
                <c:pt idx="7">
                  <c:v>0.36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9F-412D-8BE6-C953403879F8}"/>
            </c:ext>
          </c:extLst>
        </c:ser>
        <c:ser>
          <c:idx val="1"/>
          <c:order val="1"/>
          <c:tx>
            <c:v>100MW Power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Sheet1!$B$2:$B$9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0.78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Sheet1!$D$2:$D$9</c:f>
              <c:numCache>
                <c:formatCode>0.00_ </c:formatCode>
                <c:ptCount val="8"/>
                <c:pt idx="0">
                  <c:v>1.5</c:v>
                </c:pt>
                <c:pt idx="1">
                  <c:v>1.2</c:v>
                </c:pt>
                <c:pt idx="2">
                  <c:v>1.0000000000000002</c:v>
                </c:pt>
                <c:pt idx="3">
                  <c:v>0.8571428571428571</c:v>
                </c:pt>
                <c:pt idx="4">
                  <c:v>0.76923076923076927</c:v>
                </c:pt>
                <c:pt idx="5">
                  <c:v>0.75</c:v>
                </c:pt>
                <c:pt idx="6">
                  <c:v>0.66666666666666674</c:v>
                </c:pt>
                <c:pt idx="7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89F-412D-8BE6-C9534038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116415"/>
        <c:axId val="711551263"/>
      </c:scatterChart>
      <c:valAx>
        <c:axId val="712116415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Efficiency</a:t>
                </a:r>
                <a:endParaRPr lang="zh-CN" altLang="en-US" sz="105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89542087008231963"/>
              <c:y val="0.89314741907261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51263"/>
        <c:crosses val="autoZero"/>
        <c:crossBetween val="midCat"/>
      </c:valAx>
      <c:valAx>
        <c:axId val="711551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Annual electricity(TWh)</a:t>
                </a:r>
              </a:p>
            </c:rich>
          </c:tx>
          <c:layout>
            <c:manualLayout>
              <c:xMode val="edge"/>
              <c:yMode val="edge"/>
              <c:x val="1.0447087308793394E-2"/>
              <c:y val="0.1119365412656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0.00_ 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2116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212667887213531"/>
          <c:y val="0.91780040828229803"/>
          <c:w val="0.739949506561722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0.38614</cdr:x>
      <cdr:y>0.37643</cdr:y>
    </cdr:from>
    <cdr:to>
      <cdr:x>0.42574</cdr:x>
      <cdr:y>0.45334</cdr:y>
    </cdr:to>
    <cdr:sp macro="" textlink="">
      <cdr:nvSpPr>
        <cdr:cNvPr id="2" name="爆炸形: 8 pt  1">
          <a:extLst xmlns:a="http://schemas.openxmlformats.org/drawingml/2006/main">
            <a:ext uri="{FF2B5EF4-FFF2-40B4-BE49-F238E27FC236}">
              <a16:creationId xmlns:a16="http://schemas.microsoft.com/office/drawing/2014/main" id="{44D7613D-112C-4E83-9499-391D4A673732}"/>
            </a:ext>
          </a:extLst>
        </cdr:cNvPr>
        <cdr:cNvSpPr/>
      </cdr:nvSpPr>
      <cdr:spPr>
        <a:xfrm xmlns:a="http://schemas.openxmlformats.org/drawingml/2006/main">
          <a:off x="2808312" y="1409492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0.38614</cdr:x>
      <cdr:y>0.5495</cdr:y>
    </cdr:from>
    <cdr:to>
      <cdr:x>0.42574</cdr:x>
      <cdr:y>0.62642</cdr:y>
    </cdr:to>
    <cdr:sp macro="" textlink="">
      <cdr:nvSpPr>
        <cdr:cNvPr id="3" name="爆炸形: 8 pt  2">
          <a:extLst xmlns:a="http://schemas.openxmlformats.org/drawingml/2006/main">
            <a:ext uri="{FF2B5EF4-FFF2-40B4-BE49-F238E27FC236}">
              <a16:creationId xmlns:a16="http://schemas.microsoft.com/office/drawing/2014/main" id="{6C74915E-9791-493B-82F1-4D04B50C3237}"/>
            </a:ext>
          </a:extLst>
        </cdr:cNvPr>
        <cdr:cNvSpPr/>
      </cdr:nvSpPr>
      <cdr:spPr>
        <a:xfrm xmlns:a="http://schemas.openxmlformats.org/drawingml/2006/main">
          <a:off x="2808312" y="2057540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0.62376</cdr:x>
      <cdr:y>0.46885</cdr:y>
    </cdr:from>
    <cdr:to>
      <cdr:x>0.66336</cdr:x>
      <cdr:y>0.54576</cdr:y>
    </cdr:to>
    <cdr:sp macro="" textlink="">
      <cdr:nvSpPr>
        <cdr:cNvPr id="2" name="爆炸形: 8 pt  1">
          <a:extLst xmlns:a="http://schemas.openxmlformats.org/drawingml/2006/main">
            <a:ext uri="{FF2B5EF4-FFF2-40B4-BE49-F238E27FC236}">
              <a16:creationId xmlns:a16="http://schemas.microsoft.com/office/drawing/2014/main" id="{44D7613D-112C-4E83-9499-391D4A673732}"/>
            </a:ext>
          </a:extLst>
        </cdr:cNvPr>
        <cdr:cNvSpPr/>
      </cdr:nvSpPr>
      <cdr:spPr>
        <a:xfrm xmlns:a="http://schemas.openxmlformats.org/drawingml/2006/main">
          <a:off x="4536504" y="1755558"/>
          <a:ext cx="288000" cy="28800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0.62376</cdr:x>
      <cdr:y>0.59615</cdr:y>
    </cdr:from>
    <cdr:to>
      <cdr:x>0.66336</cdr:x>
      <cdr:y>0.67307</cdr:y>
    </cdr:to>
    <cdr:sp macro="" textlink="">
      <cdr:nvSpPr>
        <cdr:cNvPr id="3" name="爆炸形: 8 pt  2">
          <a:extLst xmlns:a="http://schemas.openxmlformats.org/drawingml/2006/main">
            <a:ext uri="{FF2B5EF4-FFF2-40B4-BE49-F238E27FC236}">
              <a16:creationId xmlns:a16="http://schemas.microsoft.com/office/drawing/2014/main" id="{6C74915E-9791-493B-82F1-4D04B50C3237}"/>
            </a:ext>
          </a:extLst>
        </cdr:cNvPr>
        <cdr:cNvSpPr/>
      </cdr:nvSpPr>
      <cdr:spPr>
        <a:xfrm xmlns:a="http://schemas.openxmlformats.org/drawingml/2006/main">
          <a:off x="4536504" y="2232248"/>
          <a:ext cx="288000" cy="28800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0.73267</cdr:x>
      <cdr:y>0.49645</cdr:y>
    </cdr:from>
    <cdr:to>
      <cdr:x>0.77227</cdr:x>
      <cdr:y>0.57336</cdr:y>
    </cdr:to>
    <cdr:sp macro="" textlink="">
      <cdr:nvSpPr>
        <cdr:cNvPr id="2" name="爆炸形: 8 pt  1">
          <a:extLst xmlns:a="http://schemas.openxmlformats.org/drawingml/2006/main">
            <a:ext uri="{FF2B5EF4-FFF2-40B4-BE49-F238E27FC236}">
              <a16:creationId xmlns:a16="http://schemas.microsoft.com/office/drawing/2014/main" id="{44D7613D-112C-4E83-9499-391D4A673732}"/>
            </a:ext>
          </a:extLst>
        </cdr:cNvPr>
        <cdr:cNvSpPr/>
      </cdr:nvSpPr>
      <cdr:spPr>
        <a:xfrm xmlns:a="http://schemas.openxmlformats.org/drawingml/2006/main">
          <a:off x="5328592" y="1858918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0.73267</cdr:x>
      <cdr:y>0.61993</cdr:y>
    </cdr:from>
    <cdr:to>
      <cdr:x>0.77227</cdr:x>
      <cdr:y>0.69685</cdr:y>
    </cdr:to>
    <cdr:sp macro="" textlink="">
      <cdr:nvSpPr>
        <cdr:cNvPr id="3" name="爆炸形: 8 pt  2">
          <a:extLst xmlns:a="http://schemas.openxmlformats.org/drawingml/2006/main">
            <a:ext uri="{FF2B5EF4-FFF2-40B4-BE49-F238E27FC236}">
              <a16:creationId xmlns:a16="http://schemas.microsoft.com/office/drawing/2014/main" id="{6C74915E-9791-493B-82F1-4D04B50C3237}"/>
            </a:ext>
          </a:extLst>
        </cdr:cNvPr>
        <cdr:cNvSpPr/>
      </cdr:nvSpPr>
      <cdr:spPr>
        <a:xfrm xmlns:a="http://schemas.openxmlformats.org/drawingml/2006/main">
          <a:off x="5328592" y="2321287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0.80198</cdr:x>
      <cdr:y>0.51199</cdr:y>
    </cdr:from>
    <cdr:to>
      <cdr:x>0.84158</cdr:x>
      <cdr:y>0.5889</cdr:y>
    </cdr:to>
    <cdr:sp macro="" textlink="">
      <cdr:nvSpPr>
        <cdr:cNvPr id="2" name="爆炸形: 8 pt  1">
          <a:extLst xmlns:a="http://schemas.openxmlformats.org/drawingml/2006/main">
            <a:ext uri="{FF2B5EF4-FFF2-40B4-BE49-F238E27FC236}">
              <a16:creationId xmlns:a16="http://schemas.microsoft.com/office/drawing/2014/main" id="{44D7613D-112C-4E83-9499-391D4A673732}"/>
            </a:ext>
          </a:extLst>
        </cdr:cNvPr>
        <cdr:cNvSpPr/>
      </cdr:nvSpPr>
      <cdr:spPr>
        <a:xfrm xmlns:a="http://schemas.openxmlformats.org/drawingml/2006/main">
          <a:off x="5832648" y="1917105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0.80198</cdr:x>
      <cdr:y>0.62642</cdr:y>
    </cdr:from>
    <cdr:to>
      <cdr:x>0.84158</cdr:x>
      <cdr:y>0.70334</cdr:y>
    </cdr:to>
    <cdr:sp macro="" textlink="">
      <cdr:nvSpPr>
        <cdr:cNvPr id="3" name="爆炸形: 8 pt  2">
          <a:extLst xmlns:a="http://schemas.openxmlformats.org/drawingml/2006/main">
            <a:ext uri="{FF2B5EF4-FFF2-40B4-BE49-F238E27FC236}">
              <a16:creationId xmlns:a16="http://schemas.microsoft.com/office/drawing/2014/main" id="{6C74915E-9791-493B-82F1-4D04B50C3237}"/>
            </a:ext>
          </a:extLst>
        </cdr:cNvPr>
        <cdr:cNvSpPr/>
      </cdr:nvSpPr>
      <cdr:spPr>
        <a:xfrm xmlns:a="http://schemas.openxmlformats.org/drawingml/2006/main">
          <a:off x="5832648" y="2345572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0.65347</cdr:x>
      <cdr:y>0.49276</cdr:y>
    </cdr:from>
    <cdr:to>
      <cdr:x>0.69307</cdr:x>
      <cdr:y>0.56967</cdr:y>
    </cdr:to>
    <cdr:sp macro="" textlink="">
      <cdr:nvSpPr>
        <cdr:cNvPr id="4" name="爆炸形: 8 pt  3">
          <a:extLst xmlns:a="http://schemas.openxmlformats.org/drawingml/2006/main">
            <a:ext uri="{FF2B5EF4-FFF2-40B4-BE49-F238E27FC236}">
              <a16:creationId xmlns:a16="http://schemas.microsoft.com/office/drawing/2014/main" id="{37E6B355-E8D8-4989-9C07-AF04A0667207}"/>
            </a:ext>
          </a:extLst>
        </cdr:cNvPr>
        <cdr:cNvSpPr/>
      </cdr:nvSpPr>
      <cdr:spPr>
        <a:xfrm xmlns:a="http://schemas.openxmlformats.org/drawingml/2006/main">
          <a:off x="4752528" y="1845109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0.65347</cdr:x>
      <cdr:y>0.60719</cdr:y>
    </cdr:from>
    <cdr:to>
      <cdr:x>0.69307</cdr:x>
      <cdr:y>0.68411</cdr:y>
    </cdr:to>
    <cdr:sp macro="" textlink="">
      <cdr:nvSpPr>
        <cdr:cNvPr id="5" name="爆炸形: 8 pt  4">
          <a:extLst xmlns:a="http://schemas.openxmlformats.org/drawingml/2006/main">
            <a:ext uri="{FF2B5EF4-FFF2-40B4-BE49-F238E27FC236}">
              <a16:creationId xmlns:a16="http://schemas.microsoft.com/office/drawing/2014/main" id="{377554CA-7F01-422A-BD73-161AD6C51DD5}"/>
            </a:ext>
          </a:extLst>
        </cdr:cNvPr>
        <cdr:cNvSpPr/>
      </cdr:nvSpPr>
      <cdr:spPr>
        <a:xfrm xmlns:a="http://schemas.openxmlformats.org/drawingml/2006/main">
          <a:off x="4752528" y="2273576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0.80198</cdr:x>
      <cdr:y>0.51199</cdr:y>
    </cdr:from>
    <cdr:to>
      <cdr:x>0.84158</cdr:x>
      <cdr:y>0.5889</cdr:y>
    </cdr:to>
    <cdr:sp macro="" textlink="">
      <cdr:nvSpPr>
        <cdr:cNvPr id="2" name="爆炸形: 8 pt  1">
          <a:extLst xmlns:a="http://schemas.openxmlformats.org/drawingml/2006/main">
            <a:ext uri="{FF2B5EF4-FFF2-40B4-BE49-F238E27FC236}">
              <a16:creationId xmlns:a16="http://schemas.microsoft.com/office/drawing/2014/main" id="{44D7613D-112C-4E83-9499-391D4A673732}"/>
            </a:ext>
          </a:extLst>
        </cdr:cNvPr>
        <cdr:cNvSpPr/>
      </cdr:nvSpPr>
      <cdr:spPr>
        <a:xfrm xmlns:a="http://schemas.openxmlformats.org/drawingml/2006/main">
          <a:off x="5832648" y="1917105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0.80198</cdr:x>
      <cdr:y>0.62642</cdr:y>
    </cdr:from>
    <cdr:to>
      <cdr:x>0.84158</cdr:x>
      <cdr:y>0.70334</cdr:y>
    </cdr:to>
    <cdr:sp macro="" textlink="">
      <cdr:nvSpPr>
        <cdr:cNvPr id="3" name="爆炸形: 8 pt  2">
          <a:extLst xmlns:a="http://schemas.openxmlformats.org/drawingml/2006/main">
            <a:ext uri="{FF2B5EF4-FFF2-40B4-BE49-F238E27FC236}">
              <a16:creationId xmlns:a16="http://schemas.microsoft.com/office/drawing/2014/main" id="{6C74915E-9791-493B-82F1-4D04B50C3237}"/>
            </a:ext>
          </a:extLst>
        </cdr:cNvPr>
        <cdr:cNvSpPr/>
      </cdr:nvSpPr>
      <cdr:spPr>
        <a:xfrm xmlns:a="http://schemas.openxmlformats.org/drawingml/2006/main">
          <a:off x="5832648" y="2345572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0.65347</cdr:x>
      <cdr:y>0.49276</cdr:y>
    </cdr:from>
    <cdr:to>
      <cdr:x>0.69307</cdr:x>
      <cdr:y>0.56967</cdr:y>
    </cdr:to>
    <cdr:sp macro="" textlink="">
      <cdr:nvSpPr>
        <cdr:cNvPr id="4" name="爆炸形: 8 pt  3">
          <a:extLst xmlns:a="http://schemas.openxmlformats.org/drawingml/2006/main">
            <a:ext uri="{FF2B5EF4-FFF2-40B4-BE49-F238E27FC236}">
              <a16:creationId xmlns:a16="http://schemas.microsoft.com/office/drawing/2014/main" id="{37E6B355-E8D8-4989-9C07-AF04A0667207}"/>
            </a:ext>
          </a:extLst>
        </cdr:cNvPr>
        <cdr:cNvSpPr/>
      </cdr:nvSpPr>
      <cdr:spPr>
        <a:xfrm xmlns:a="http://schemas.openxmlformats.org/drawingml/2006/main">
          <a:off x="4752528" y="1845109"/>
          <a:ext cx="288003" cy="287983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0.65347</cdr:x>
      <cdr:y>0.60719</cdr:y>
    </cdr:from>
    <cdr:to>
      <cdr:x>0.69307</cdr:x>
      <cdr:y>0.68411</cdr:y>
    </cdr:to>
    <cdr:sp macro="" textlink="">
      <cdr:nvSpPr>
        <cdr:cNvPr id="5" name="爆炸形: 8 pt  4">
          <a:extLst xmlns:a="http://schemas.openxmlformats.org/drawingml/2006/main">
            <a:ext uri="{FF2B5EF4-FFF2-40B4-BE49-F238E27FC236}">
              <a16:creationId xmlns:a16="http://schemas.microsoft.com/office/drawing/2014/main" id="{377554CA-7F01-422A-BD73-161AD6C51DD5}"/>
            </a:ext>
          </a:extLst>
        </cdr:cNvPr>
        <cdr:cNvSpPr/>
      </cdr:nvSpPr>
      <cdr:spPr>
        <a:xfrm xmlns:a="http://schemas.openxmlformats.org/drawingml/2006/main">
          <a:off x="4752528" y="2273576"/>
          <a:ext cx="288003" cy="288020"/>
        </a:xfrm>
        <a:prstGeom xmlns:a="http://schemas.openxmlformats.org/drawingml/2006/main" prst="irregularSeal1">
          <a:avLst/>
        </a:prstGeom>
        <a:solidFill xmlns:a="http://schemas.openxmlformats.org/drawingml/2006/main">
          <a:srgbClr val="FFC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b="1" cap="none" spc="0">
            <a:ln w="22225">
              <a:solidFill>
                <a:srgbClr val="FFFF00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1309 3422,'22'0,"18"-42,-20 42,1 0,0 0,-21-20,-21 20,0 0,1 0,-20 0,18 0,1 0,2 0,-3 0,3 0,60 0,-22 0,2 0,1 0,-3 0,2 20,-21 1,0-21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5894 3420,'19'-21,"22"2,-1 19,-19-22,-1 22,1 0,20-19,-1-2,-19 21,20 0,-1 0,1 0,-22 0,22 0,0-42,42 42,-43 0,20-19,-39 19,-21-21,-21 0,2 21,-22 0,1 0,-3 0,24 0,-2 0,1 0,-20 0,18 0,3 0,-22 0,20 0,42 0,61 0,-22 0,-39 0,19 0,1 0,-20 0,-42 21,-41-21,-38 0,38 21,-39-21,20 0,-42 0,82 0,-59 0,18 0,42 0,-22 19,41-19,-39 0,19 23,20-4,-60-19,62 0,-43 0,2 0,-3 0,2 0,-61 0,102 0,-61 0,20 0,-42 0,22 0,-19 0,59 0,-40 0,40 0,-61 0,21 0,60 0,-61 0,1-19,41-4,-1-17,20 19,21 1,62 20,-62-21,21 21,-21 21,0-1,0 1,19 0,22-21,-20 0,-2 0,22 0,-20 0,-21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4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1349 3231,'19'0,"-19"19,0 2,0 20,0-20,0-1,0 20,-19-40,-3 0,22-19,0-2,-40-20,40 0,0 20,0 2,0-3,0 3,0-2,0 1,21-1,20 21,-41 21,0-1,0 20,0-18,0-3,0 2,0 20,0-20,0-1,-22-20,-18-41,20 41,20-41,0 20,0 21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7767 3197,'19'0,"22"0,-20 0,-1 0,20 0,-18 0,-3 0,2 0,20 0,-22 0,3 0,18 0,-19 0,-1 0,1 0,-1 0,1 0,-2 0,-19 44,-19-25,-2-19,-20 0,41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13097 3258,'-21'0,"21"21,21-21,-2 22,22-22,-20 19,-2 2,2-21,-1 0,1 0,-42 0,-39 0,19 0,-20 0,20 0,-19 0,19 0,-41 0,0 0,22 0,-21 0,-21 0,-20 0,1 0,18 0,43 20,-63 20,22-40,39 0,22 21,-41-21,40 0,-40 0,60 0,-20 0,22 0,-2 0,1 0,-20 0,19 0,1 0,-20 0,18 0,3 0,-2 0,1 0,-41-21,61 2,-41 19,20 0,2 0,-3 0,-59-21,62 21,-2 0,-20-20,22 20,-22-21,20 21,2 0,-3 0,-18 0,19 0,1 0,-20 0,19 0,1 0,-1-19,21-3,0 1,0 2,41-22,-20 41,39 0,-20 0,22 0,-41 0,-1 0,20 0,1 0,-1 0,-19 20,-1 1,-20-2,0 2,0 1,-20 38,-20-39,19-21,-20 19,22-19,-43 21,43-21,-24 0,24 0,-2 0,1 0,20-21,0 2,0-22,20 41,1-21,-21 2,-21 19,-20 0,22 0,19 19,60 2,-39-1,-2 1,43-21,-21 19,20-19,-41 0,41 0,-20 0,40 0,-61 0,62 0,19 0,-39 0,-2 0,61 0,-38 0,-1-19,-1 19,19-21,-19 21,2 0,39-41,-41 41,20 0,22 0,-42 0,41 0,-62 0,42 0,-21 0,22 0,-43 0,1 0,42 0,-43 0,21 0,21 0,-1-19,22 19,-1 0,-62 0,42 0,-21 0,-40 0,21 0,-22 0,20 0,-19 0,61 0,-20 0,21 0,-44 0,63 0,-60 0,-21 0,20 0,-20 0,-1 0,-20 0,1 0,60 0,-61 0,20 0,1-22,-20 1,19 21,-18 0,-3-19,2 19,-1 0,1 0,-21 19,0 2,0 20,0 0,-21-20,1 39,20-80,0-20,0 19,0 1,0-20,-21-3,2 24,19-22,0 20,0 2,40 19,1 60,-22-60,22 40,-1-19,-19 1,61-3,101 43,60-22,1-40,-1 20,-38-20,-2 0,21 0,-103 0,-39 0,20 0,-61 0,18 0,-37 0,-3 0,22 0,-20 0,-2 0,2 0,20 0,-22 0,-38 0,-103 0,1 0,-125 0,43 0,61 0,20 21,-81-21,0 0,60 60,83-60,39 21,62-61,102 40,81-82,19 42,-19 19,19-20,-40-21,41 62,-101 0,-82 0,-20 0,-143 0,-41 43,-60 17,-21 1,42-1,60-19,20-20,81-1,2-20,121 0,39 0,102 0,3 0,38 0,-122-41,-19 22,-103 19,-121 0,-81 0,-43 60,2-60,-121 40,40 1,141-20,81 0,43-21,38 0,62 0,83-42,-22 1,143-40,-184 40,82-19,-142 20,21 19,-124 21,0 40,-60 22,-59-21,-24 19,64-20,39 1,61-41,1 21,80-21,62 0,20 0,19-21,-17-20,98-40,-100 81,-20-19,-40 19,-22 0,-61 0,-79 40,-43-20,0 82,62-81,61-1,-20 20,80-40,42 0,18 0,-38-40,38 20,-17-22,-23 1,2 1,-21 20,-22 20,-79 0,-62 20,-61 1,80 39,-18-39,80 20,22-41,-2 21,61-83,22 21,141-40,-103 19,43-59,-40 39,18 21,-121 41,20-1,-20 2,-20-3,-101 22,18 62,-100-2,60-17,43-3,79 1,1-22,-41 2,61-1,81-20,40 0,63-60,-82 39,20-20,19 22,-100-24,-20 24,-62 19,-61 62,-39 19,79-41,-100 61,81-60,-22-1,103-19,0-1,22 1,37-21,63-41,21 20,-81 2,38-43,-100 43,22 19,-104 0,1 0,-21 19,-41 43,102-22,-18-20,118-20,23 0,-1-41,21 22,0-2,-61-20,-41 22,-81 19,19 40,-40-20,61 1,22-2,-2 2,42-21,101-21,-20 2,-2-43,-59 21,-20 22,-61-2,-22 21,-100 0,100 0,-60 0,22 0,18 62,102-103,61-40,21 60,-61 1,-1-20,-20 18,-20 44,0-3,-20-19,-20 0,-22 21,21-1,22-20,-43 21,143-21,41 0,102-21,-61-39,20-2,-121 41,19 21,-81-20,19 20,-100 41,-19-1,-84 63,22-43,-83-39,63 80,-2-80,82 39,62-39,121-83,21-19,41 0,39-20,-161 101,60-21,-102 62,-39-1,-21-19,-41-21,20 60,-20-60,41 0,-22 0,63 0,20 0,40-19,102-2,20-60,42 40,-22 22,163-24,-182-17,-22 60,22 0,-123 0,-80 0,-83 41,-41 21,22-43,-81 43,100-43,40 22,246-61,-40-1,-3-19,24-1,-24 22,-59 19,-20 0,-83 0,-100 0,-41 19,-2-19,-98 102,139-102,104 20,19-20,20 21,62-21,102 0,-41-62,80 62,-142-19,-19 19,-42 40,-60-20,-101 61,59-81,-18 62,39-62,42 40,-2 1,21-41,144-21,119-39,-18-2,-22 2,-39 19,-62 20,-60 2,-1 19,-163 0,62 0,-82 40,-20 20,-60-60,100 62,21-62,103 0,-3 0,44 0,119-40,23 18,79-38,-19-42,-123 83,103-3,-144 22,-38 0,18 0,-142 0,-82 62,-59-62,81 20,-62 20,102-40,81 21,82-21,81 0,20-81,42 41,-103 40,20-43,-61 24,-40 38,-60 43,-62-41,-20-1,-42 41,84-1,78-60,1 0,83 0,100-19,1-43,-61 43,41-84,-83 82,-39 21,-2 0,-79 103,-83-22,22-19,-22 19,2-21,60 23,-43-64,2-19,103 21,-2-21,21-21,0-19,0 20,-20 20,-20 0,19 0,-20 0,1 20,40-61,61-21,20 2,41-2,62-59,-84 61,2 38,-61-18,0 19,-63 42,-59-2,-40 2,-63 82,22-63,-22 20,-18 2,-22-21,-20 61,-61-82,102 20,0-40,163 0,-22 0,43 0,19-81,141-41,42 41,1-21,-3 20,3-20,-123 61,-1 22,-38 19,38 0,-18 0,18 0,-20 0,82 19,-41 43,22-21,18 21,-80-62,40 19,-81 22,-101-20,-41-2,20 22,60-1,-19 1,62-20,19-1,0 1,0-2,40-19,20 0,42 0,20-40,-20-1,-1 22,-60-22,-20 20,-2 1,-100 20,-81 41,-1-41,61 19,2 3,100-3,40-19,61 0,-40 0,42-19,-43-22,1 20,-20 1,-82 20,1 0,-1 0,142 0,1 0,20 0,-60 0,-22 0,-20 0,-40 0,-42 0,22 0,-22 0,22 20,61-20,79 0,-57 0,17-20,-20 20,1 0,-20 0,19 0,-101 0,-20 0,-41 0,41 60,0-38,-1-3,21 22,41-41,80 0,62 0,-20-20,-21-1,22-39,-3 60,-38-21,-43 21,3 0,-22 21,0 20,-103-1,-18-40,80 20,0 1,82-21,61 0,20 0,-21-21,-80 21,19 0,1 0,-20 0,-42 0,-81 61,42-41,-2 22,21-42,82 0,21 0,19-62,-20 1,-1 41,-38-1,-22 2,-62 59,2 20,-42 2,40 0,-79-22,79 1,43-22,38-19,83 0,39-121,-38 39,-42 42,40-1,-60-40,-123 141,-39-39,-1 60,60-40,22-20,20-1,40 1,82-42,-42-61,42 42,20-82,-81 60,-41 43,0-2,-20 21,-61 40,60-19,-20 20,-40 0,81-22,81-19,41 0,0 0,-61 0,21-60,-42-21,1 40,-20 20,-21 2,-41 19,-20 40,20 20,20-39,-39 39,39 2,21-42,0 1,0-2,21-19,-2 0,2 0,-21-19,0-2,-21 21,-60 0,62 0,-22 0,-40 40,81-19,-123-1,41 1,-59 60,-42-60,-61 20,61 19,61-39,1-21,80 0,0 0,101-21,83 2,-2-63,-38 61,18-19,-18 20,-63 20,41 0,-59 0,-3 0,2-21,-21 0,-40 21,-3 0,-38 0,-19 0,-22 21,101 0,1-1,20 1,20-21,82 0,-21 0,0-41,41-42,-101 64,39-22,-39 1,-42 40,-19 0,-42 0,-20 0,-20 0,103 19,-22 2,41-1,60-20,-19 0,61 0,-42-60,-17 38,-24 22,-38 0,-84 22,63-3,-41 2,40-1,20 1,42-2,20-19,59 0,-79-19,39 19,-100 0,-1 19,22 2,-2-1,82-61,-41 22,63-2,-64-20,-38 62,-3 39,1-19,2-20,19 0,19-21,2 0,1 0,-22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13966 3376,'-21'-40,"21"17,0-17,0 20,-20-1,-1 42,21 20,-20 1,-1-23,21 2,0 20,0-22,0-19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880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58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35360" y="6448251"/>
            <a:ext cx="2844800" cy="365125"/>
          </a:xfrm>
          <a:prstGeom prst="rect">
            <a:avLst/>
          </a:prstGeom>
        </p:spPr>
        <p:txBody>
          <a:bodyPr/>
          <a:lstStyle/>
          <a:p>
            <a:fld id="{7376D1C2-F079-4F09-A860-273A347AE17C}" type="datetime1">
              <a:rPr lang="zh-CN" altLang="en-US" smtClean="0"/>
              <a:t>2025/1/15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11840" y="64482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b="0"/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309320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309320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35360" y="6448251"/>
            <a:ext cx="2844800" cy="365125"/>
          </a:xfrm>
          <a:prstGeom prst="rect">
            <a:avLst/>
          </a:prstGeom>
        </p:spPr>
        <p:txBody>
          <a:bodyPr/>
          <a:lstStyle/>
          <a:p>
            <a:fld id="{9FF67FDD-15AD-4C85-A20C-0B5C560A1F5E}" type="datetime1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6309320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309320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11840" y="64482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 algn="r"/>
            <a:fld id="{F15E9139-A00B-4B2A-98A6-095DC08F1345}" type="slidenum">
              <a:rPr lang="zh-CN" altLang="en-US" smtClean="0"/>
              <a:pPr algn="r"/>
              <a:t>‹#›</a:t>
            </a:fld>
            <a:endParaRPr lang="zh-CN" altLang="en-US" dirty="0"/>
          </a:p>
        </p:txBody>
      </p:sp>
      <p:sp>
        <p:nvSpPr>
          <p:cNvPr id="12" name="标题占位符 1"/>
          <p:cNvSpPr>
            <a:spLocks noGrp="1"/>
          </p:cNvSpPr>
          <p:nvPr>
            <p:ph type="title"/>
          </p:nvPr>
        </p:nvSpPr>
        <p:spPr>
          <a:xfrm>
            <a:off x="609600" y="25009"/>
            <a:ext cx="10972800" cy="88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 b="1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b="0"/>
            </a:lvl1pPr>
          </a:lstStyle>
          <a:p>
            <a:fld id="{27F552FA-C358-4F70-9CE8-3E41459FCE3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50C6D00B-C2FD-4502-BD3A-EBE336F18E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448251"/>
            <a:ext cx="2844800" cy="365125"/>
          </a:xfrm>
          <a:prstGeom prst="rect">
            <a:avLst/>
          </a:prstGeom>
        </p:spPr>
        <p:txBody>
          <a:bodyPr/>
          <a:lstStyle/>
          <a:p>
            <a:fld id="{5FA5BDCE-18DD-4B08-9E65-314CFFFF54F6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919536" y="6444044"/>
            <a:ext cx="9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/>
              <a:t>IAS Program on Fundamental Physics (FP 2025), January 13-17, 2025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B2F2C59-D2AA-4548-B46B-A17E54EE3AD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904312" y="0"/>
            <a:ext cx="3287688" cy="9691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74" r:id="rId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customXml" Target="../ink/ink5.xml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emf"/><Relationship Id="rId1" Type="http://schemas.openxmlformats.org/officeDocument/2006/relationships/tags" Target="../tags/tag1.xml"/><Relationship Id="rId6" Type="http://schemas.openxmlformats.org/officeDocument/2006/relationships/image" Target="../media/image20.emf"/><Relationship Id="rId11" Type="http://schemas.openxmlformats.org/officeDocument/2006/relationships/customXml" Target="../ink/ink4.xml"/><Relationship Id="rId15" Type="http://schemas.openxmlformats.org/officeDocument/2006/relationships/customXml" Target="../ink/ink6.xml"/><Relationship Id="rId10" Type="http://schemas.openxmlformats.org/officeDocument/2006/relationships/image" Target="../media/image22.emf"/><Relationship Id="rId9" Type="http://schemas.openxmlformats.org/officeDocument/2006/relationships/customXml" Target="../ink/ink3.xml"/><Relationship Id="rId14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431" y="5750443"/>
            <a:ext cx="3711121" cy="70289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DEB7CFF-DCF2-4135-9F55-EC080F2331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59" y="0"/>
            <a:ext cx="2848185" cy="1198854"/>
          </a:xfrm>
          <a:prstGeom prst="rect">
            <a:avLst/>
          </a:prstGeom>
        </p:spPr>
      </p:pic>
      <p:pic>
        <p:nvPicPr>
          <p:cNvPr id="8" name="图片 3" descr="8d5d924e275b0c7f58feed1244176003">
            <a:extLst>
              <a:ext uri="{FF2B5EF4-FFF2-40B4-BE49-F238E27FC236}">
                <a16:creationId xmlns:a16="http://schemas.microsoft.com/office/drawing/2014/main" id="{212A30F5-5C8C-4367-92EC-B6EA4CC4C3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6" y="-13938"/>
            <a:ext cx="12177088" cy="2115802"/>
          </a:xfrm>
          <a:prstGeom prst="rect">
            <a:avLst/>
          </a:prstGeom>
        </p:spPr>
      </p:pic>
      <p:pic>
        <p:nvPicPr>
          <p:cNvPr id="10" name="Picture 2" descr="C:\Users\Administrator\Desktop\11112.png">
            <a:extLst>
              <a:ext uri="{FF2B5EF4-FFF2-40B4-BE49-F238E27FC236}">
                <a16:creationId xmlns:a16="http://schemas.microsoft.com/office/drawing/2014/main" id="{AD5CDD69-D1FE-42FF-8E5B-69E53CF53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6" y="-28158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19336" y="2564904"/>
            <a:ext cx="11809312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5400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CEPC high efficiency &amp; high power RF sources</a:t>
            </a:r>
            <a:endParaRPr lang="zh-CN" altLang="en-US" sz="5400" dirty="0">
              <a:solidFill>
                <a:srgbClr val="C00000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704111" y="4811187"/>
            <a:ext cx="6769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Zusheng</a:t>
            </a:r>
            <a:r>
              <a:rPr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 Zhou</a:t>
            </a:r>
          </a:p>
          <a:p>
            <a:pPr algn="ctr"/>
            <a:r>
              <a:rPr lang="en-US" altLang="zh-CN" sz="16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CEPC klystron R&amp;D team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3336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IAS Program on Fundamental Physics (FP 2025), January 13-17, 2025</a:t>
            </a:r>
          </a:p>
        </p:txBody>
      </p:sp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id="{4FFD0B9E-9A34-450C-B561-1F8C810B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13" name="日期占位符 12">
            <a:extLst>
              <a:ext uri="{FF2B5EF4-FFF2-40B4-BE49-F238E27FC236}">
                <a16:creationId xmlns:a16="http://schemas.microsoft.com/office/drawing/2014/main" id="{80CE4D7C-998A-4064-9268-79D92145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FE320-EE58-4D39-AA91-1A370E818759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/>
              <a:t>Why we need R&amp;D?</a:t>
            </a:r>
            <a:endParaRPr lang="zh-CN" altLang="en-US" sz="540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CB92D5C-5610-4961-94C5-0E3C7BA1F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10</a:t>
            </a:fld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FA5682-31C9-43A5-A04F-D163245CE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B18E-7286-4800-BEDE-CA5C28ED4174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6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</a:t>
            </a:r>
            <a:r>
              <a:rPr lang="en-US" altLang="zh-CN" sz="2800" baseline="30000" dirty="0"/>
              <a:t>st</a:t>
            </a:r>
            <a:r>
              <a:rPr lang="en-US" altLang="zh-CN" sz="2800" dirty="0"/>
              <a:t>-Collider RF sources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sp>
        <p:nvSpPr>
          <p:cNvPr id="23" name="TextBox 53"/>
          <p:cNvSpPr txBox="1">
            <a:spLocks noChangeArrowheads="1"/>
          </p:cNvSpPr>
          <p:nvPr/>
        </p:nvSpPr>
        <p:spPr bwMode="auto">
          <a:xfrm>
            <a:off x="635513" y="2498120"/>
            <a:ext cx="38231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Efficiency impact on operation electricity consumption </a:t>
            </a:r>
            <a:r>
              <a:rPr lang="en-GB" altLang="zh-CN" sz="2400" i="1" dirty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456615"/>
              </p:ext>
            </p:extLst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8F36B1EE-9953-4597-9433-B3F96E4C79AB}"/>
              </a:ext>
            </a:extLst>
          </p:cNvPr>
          <p:cNvSpPr/>
          <p:nvPr/>
        </p:nvSpPr>
        <p:spPr>
          <a:xfrm>
            <a:off x="6672064" y="2780928"/>
            <a:ext cx="1800200" cy="36004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B050"/>
                </a:solidFill>
              </a:rPr>
              <a:t>Mature product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60690BBB-6F10-49D2-B4B7-E75BBC6F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11</a:t>
            </a:fld>
            <a:endParaRPr lang="zh-CN" altLang="en-US" dirty="0"/>
          </a:p>
        </p:txBody>
      </p:sp>
      <p:sp>
        <p:nvSpPr>
          <p:cNvPr id="10" name="日期占位符 9">
            <a:extLst>
              <a:ext uri="{FF2B5EF4-FFF2-40B4-BE49-F238E27FC236}">
                <a16:creationId xmlns:a16="http://schemas.microsoft.com/office/drawing/2014/main" id="{5857B072-8CC1-4C1A-8419-5BD8DC796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0117-DD85-4E1D-8D75-36FA52433E14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09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Graphic spid="28" grpId="0">
        <p:bldAsOne/>
      </p:bldGraphic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</a:t>
            </a:r>
            <a:r>
              <a:rPr lang="en-US" altLang="zh-CN" sz="2800" baseline="30000" dirty="0"/>
              <a:t>st</a:t>
            </a:r>
            <a:r>
              <a:rPr lang="en-US" altLang="zh-CN" sz="2800" dirty="0"/>
              <a:t>-Collider RF sources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sp>
        <p:nvSpPr>
          <p:cNvPr id="23" name="TextBox 53"/>
          <p:cNvSpPr txBox="1">
            <a:spLocks noChangeArrowheads="1"/>
          </p:cNvSpPr>
          <p:nvPr/>
        </p:nvSpPr>
        <p:spPr bwMode="auto">
          <a:xfrm>
            <a:off x="635513" y="2498120"/>
            <a:ext cx="38231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Efficiency impact on operation electricity consumption </a:t>
            </a:r>
            <a:r>
              <a:rPr lang="en-GB" altLang="zh-CN" sz="2400" i="1" dirty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/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8682BDA1-DE8B-4D06-8F84-23312B59C1C8}"/>
              </a:ext>
            </a:extLst>
          </p:cNvPr>
          <p:cNvSpPr/>
          <p:nvPr/>
        </p:nvSpPr>
        <p:spPr>
          <a:xfrm>
            <a:off x="8688288" y="3212976"/>
            <a:ext cx="1319165" cy="36004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B050"/>
                </a:solidFill>
              </a:rPr>
              <a:t>IHEP R&amp;D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757886-0463-4300-86FA-1CF5996F5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12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CEB5FB9-6690-49F6-8060-855490460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B7E9-99AD-47BC-85F9-CD308925A2F0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134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</a:t>
            </a:r>
            <a:r>
              <a:rPr lang="en-US" altLang="zh-CN" sz="2800" baseline="30000" dirty="0"/>
              <a:t>st</a:t>
            </a:r>
            <a:r>
              <a:rPr lang="en-US" altLang="zh-CN" sz="2800" dirty="0"/>
              <a:t>-Collider RF sources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8111742"/>
              </p:ext>
            </p:extLst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AFBDBDF4-EC2F-43AC-A82C-84B3628D1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12" name="TextBox 53">
            <a:extLst>
              <a:ext uri="{FF2B5EF4-FFF2-40B4-BE49-F238E27FC236}">
                <a16:creationId xmlns:a16="http://schemas.microsoft.com/office/drawing/2014/main" id="{342942AF-531E-4D42-BC1D-265297623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13" y="2498120"/>
            <a:ext cx="38231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Efficiency impact on operation electricity consumption </a:t>
            </a:r>
            <a:r>
              <a:rPr lang="en-GB" altLang="zh-CN" sz="2400" i="1" dirty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AD519B69-D545-4CE3-9BAA-BEE99EEDA50B}"/>
              </a:ext>
            </a:extLst>
          </p:cNvPr>
          <p:cNvSpPr/>
          <p:nvPr/>
        </p:nvSpPr>
        <p:spPr>
          <a:xfrm>
            <a:off x="9446469" y="3356992"/>
            <a:ext cx="1368152" cy="36004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B050"/>
                </a:solidFill>
              </a:rPr>
              <a:t>Near future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41C62BB-A1FF-4F18-BE28-F69AD982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13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601C211A-EBE6-4588-ACF3-3319686B4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5A22-9D02-4035-BADD-986D923974E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771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</a:t>
            </a:r>
            <a:r>
              <a:rPr lang="en-US" altLang="zh-CN" sz="2800" baseline="30000" dirty="0"/>
              <a:t>st</a:t>
            </a:r>
            <a:r>
              <a:rPr lang="en-US" altLang="zh-CN" sz="2800" dirty="0"/>
              <a:t>-Collider RF sources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3330952"/>
              </p:ext>
            </p:extLst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24B8F852-66BD-4DD0-82F8-FF8D2406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12" name="TextBox 53">
            <a:extLst>
              <a:ext uri="{FF2B5EF4-FFF2-40B4-BE49-F238E27FC236}">
                <a16:creationId xmlns:a16="http://schemas.microsoft.com/office/drawing/2014/main" id="{326AC8E6-F222-4789-A6F2-FC327F20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13" y="2498120"/>
            <a:ext cx="38231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Efficiency impact on operation electricity consumption </a:t>
            </a:r>
            <a:r>
              <a:rPr lang="en-GB" altLang="zh-CN" sz="2400" i="1" dirty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241E4BF5-15C0-4F88-B71B-0F6C64CFF673}"/>
              </a:ext>
            </a:extLst>
          </p:cNvPr>
          <p:cNvSpPr/>
          <p:nvPr/>
        </p:nvSpPr>
        <p:spPr>
          <a:xfrm>
            <a:off x="10200456" y="3429000"/>
            <a:ext cx="864096" cy="36004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B050"/>
                </a:solidFill>
              </a:rPr>
              <a:t>Future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DB0EA1B-7484-42ED-9F67-CDB74AAAD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14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5C396AF5-05B0-4AFC-981A-5441EB49D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FA48-F3BF-4017-8971-DB101AFA5931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607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5360" y="2418346"/>
            <a:ext cx="10972800" cy="367026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altLang="zh-CN" sz="36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Now</a:t>
            </a:r>
          </a:p>
          <a:p>
            <a:pPr lvl="1" algn="just"/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Only C band of </a:t>
            </a:r>
            <a:r>
              <a:rPr lang="en-US" altLang="zh-CN" sz="31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50MW</a:t>
            </a:r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klystron is mature product in the world. 1 klystron only power to 2 accelerator structures (CEPC </a:t>
            </a:r>
            <a:r>
              <a:rPr lang="en-US" altLang="zh-CN" sz="3100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baseline).</a:t>
            </a:r>
          </a:p>
          <a:p>
            <a:pPr lvl="1" algn="just"/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Number of C band klystron is very large (</a:t>
            </a:r>
            <a:r>
              <a:rPr lang="en-US" altLang="zh-CN" sz="31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236 set</a:t>
            </a:r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). </a:t>
            </a:r>
          </a:p>
          <a:p>
            <a:pPr algn="just"/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IF output power of C band klystron is up to </a:t>
            </a:r>
            <a:r>
              <a:rPr lang="en-US" altLang="zh-CN" sz="31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80MW</a:t>
            </a:r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, the number of klystron will be reduced by half. (1 klystron power to 4 accelerator structures).  The cost of </a:t>
            </a:r>
            <a:r>
              <a:rPr lang="en-US" altLang="zh-CN" sz="3100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sz="31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RF sources will be decreased more than </a:t>
            </a:r>
            <a:r>
              <a:rPr lang="en-US" altLang="zh-CN" sz="31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30%.</a:t>
            </a:r>
          </a:p>
          <a:p>
            <a:pPr algn="just"/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2</a:t>
            </a:r>
            <a:r>
              <a:rPr lang="en-US" altLang="zh-CN" sz="2800" baseline="30000" dirty="0"/>
              <a:t>nd</a:t>
            </a:r>
            <a:r>
              <a:rPr lang="en-US" altLang="zh-CN" sz="2800" dirty="0"/>
              <a:t>-Linac RF sources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178C7BF-DAF2-4AA9-A4D9-29D0F7F97E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1085527"/>
            <a:ext cx="5837036" cy="137966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FC7D76C4-8CF9-4E1F-A632-D8B3F6CC2287}"/>
              </a:ext>
            </a:extLst>
          </p:cNvPr>
          <p:cNvSpPr/>
          <p:nvPr/>
        </p:nvSpPr>
        <p:spPr>
          <a:xfrm>
            <a:off x="5082445" y="2154628"/>
            <a:ext cx="5837036" cy="2854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1819790-A5B4-4A83-AF23-F263AAC5CD29}"/>
              </a:ext>
            </a:extLst>
          </p:cNvPr>
          <p:cNvSpPr txBox="1"/>
          <p:nvPr/>
        </p:nvSpPr>
        <p:spPr>
          <a:xfrm>
            <a:off x="8238592" y="2424723"/>
            <a:ext cx="2233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</a:rPr>
              <a:t>CEPC </a:t>
            </a:r>
            <a:r>
              <a:rPr lang="en-US" altLang="zh-CN" sz="2000" dirty="0" err="1">
                <a:solidFill>
                  <a:srgbClr val="C00000"/>
                </a:solidFill>
              </a:rPr>
              <a:t>Linac</a:t>
            </a:r>
            <a:r>
              <a:rPr lang="en-US" altLang="zh-CN" sz="2000" dirty="0">
                <a:solidFill>
                  <a:srgbClr val="C00000"/>
                </a:solidFill>
              </a:rPr>
              <a:t> baseline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B753EEA3-8C08-4F38-A27F-0A6CCDF0F8C2}"/>
              </a:ext>
            </a:extLst>
          </p:cNvPr>
          <p:cNvSpPr txBox="1">
            <a:spLocks/>
          </p:cNvSpPr>
          <p:nvPr/>
        </p:nvSpPr>
        <p:spPr>
          <a:xfrm>
            <a:off x="335360" y="1124745"/>
            <a:ext cx="10972800" cy="1089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power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Smaller number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553600-59EE-4536-8DBD-9F5C8204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15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8F55786-BBE6-4E54-8247-D29665ECD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EC0-80A5-44A5-BB64-D7F9BA3F89CE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29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/>
              <a:t>R&amp;D Progress and Achievements</a:t>
            </a:r>
            <a:endParaRPr lang="zh-CN" altLang="en-US" sz="540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13990C1-308A-43DE-B18F-5473314C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16</a:t>
            </a:fld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8AFD42-0AE2-4990-A221-62857A3F0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5DEA-9F2A-4D8B-9BCD-737FB3BECAB7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21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650MHz klystron R&amp;D</a:t>
            </a:r>
            <a:endParaRPr lang="zh-CN" altLang="en-US" sz="2800" dirty="0"/>
          </a:p>
        </p:txBody>
      </p:sp>
      <p:sp>
        <p:nvSpPr>
          <p:cNvPr id="56" name="Content Placeholder 3"/>
          <p:cNvSpPr>
            <a:spLocks noGrp="1"/>
          </p:cNvSpPr>
          <p:nvPr>
            <p:ph idx="1"/>
          </p:nvPr>
        </p:nvSpPr>
        <p:spPr>
          <a:xfrm>
            <a:off x="609600" y="1285861"/>
            <a:ext cx="11175032" cy="5052762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/>
              <a:t>3 or more klystron prototypes for klystron efficiency improvement </a:t>
            </a:r>
          </a:p>
        </p:txBody>
      </p:sp>
      <p:sp>
        <p:nvSpPr>
          <p:cNvPr id="57" name="矩形 56"/>
          <p:cNvSpPr/>
          <p:nvPr/>
        </p:nvSpPr>
        <p:spPr>
          <a:xfrm>
            <a:off x="813238" y="2721766"/>
            <a:ext cx="3600000" cy="1800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678439" y="3769095"/>
            <a:ext cx="4680000" cy="180000"/>
          </a:xfrm>
          <a:prstGeom prst="rect">
            <a:avLst/>
          </a:prstGeom>
          <a:gradFill flip="none" rotWithShape="1">
            <a:gsLst>
              <a:gs pos="0">
                <a:srgbClr val="002060">
                  <a:tint val="66000"/>
                  <a:satMod val="160000"/>
                </a:srgbClr>
              </a:gs>
              <a:gs pos="50000">
                <a:srgbClr val="002060">
                  <a:tint val="44500"/>
                  <a:satMod val="160000"/>
                </a:srgbClr>
              </a:gs>
              <a:gs pos="100000">
                <a:srgbClr val="00206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216610" y="4772631"/>
            <a:ext cx="6120000" cy="180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7425" y="2616256"/>
            <a:ext cx="72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Step1</a:t>
            </a:r>
            <a:endParaRPr lang="zh-CN" altLang="en-US" dirty="0"/>
          </a:p>
        </p:txBody>
      </p:sp>
      <p:sp>
        <p:nvSpPr>
          <p:cNvPr id="61" name="文本框 60"/>
          <p:cNvSpPr txBox="1"/>
          <p:nvPr/>
        </p:nvSpPr>
        <p:spPr>
          <a:xfrm>
            <a:off x="97425" y="3645052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Step2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97424" y="4632727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Step3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775073" y="5619234"/>
            <a:ext cx="3348197" cy="166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11235390" y="2693004"/>
            <a:ext cx="466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1</a:t>
            </a:r>
            <a:r>
              <a:rPr lang="en-US" altLang="zh-CN" b="1" baseline="30000" dirty="0">
                <a:solidFill>
                  <a:srgbClr val="7030A0"/>
                </a:solidFill>
              </a:rPr>
              <a:t>st</a:t>
            </a:r>
            <a:r>
              <a:rPr lang="en-US" altLang="zh-CN" b="1" dirty="0">
                <a:solidFill>
                  <a:srgbClr val="7030A0"/>
                </a:solidFill>
              </a:rPr>
              <a:t> 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11215411" y="366305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2</a:t>
            </a:r>
            <a:r>
              <a:rPr lang="en-US" altLang="zh-CN" b="1" baseline="30000" dirty="0"/>
              <a:t>nd</a:t>
            </a:r>
            <a:endParaRPr lang="en-US" altLang="zh-CN" b="1" dirty="0"/>
          </a:p>
        </p:txBody>
      </p:sp>
      <p:sp>
        <p:nvSpPr>
          <p:cNvPr id="66" name="文本框 65"/>
          <p:cNvSpPr txBox="1"/>
          <p:nvPr/>
        </p:nvSpPr>
        <p:spPr>
          <a:xfrm>
            <a:off x="11215411" y="4677965"/>
            <a:ext cx="43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3</a:t>
            </a:r>
            <a:r>
              <a:rPr lang="en-US" altLang="zh-CN" b="1" baseline="30000" dirty="0">
                <a:solidFill>
                  <a:srgbClr val="0070C0"/>
                </a:solidFill>
              </a:rPr>
              <a:t>rd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1215155" y="5502427"/>
            <a:ext cx="69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more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10847513" y="2118700"/>
            <a:ext cx="124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Prototypes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38200" y="5799128"/>
            <a:ext cx="2154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Efficiency: 60% 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cxnSp>
        <p:nvCxnSpPr>
          <p:cNvPr id="70" name="直接箭头连接符 69"/>
          <p:cNvCxnSpPr/>
          <p:nvPr/>
        </p:nvCxnSpPr>
        <p:spPr>
          <a:xfrm>
            <a:off x="3064591" y="6077486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4412226" y="5799127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70%</a:t>
            </a:r>
            <a:endParaRPr lang="zh-CN" altLang="en-US" sz="2400" dirty="0"/>
          </a:p>
        </p:txBody>
      </p:sp>
      <p:cxnSp>
        <p:nvCxnSpPr>
          <p:cNvPr id="72" name="直接箭头连接符 71"/>
          <p:cNvCxnSpPr/>
          <p:nvPr/>
        </p:nvCxnSpPr>
        <p:spPr>
          <a:xfrm>
            <a:off x="5351868" y="6052873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6743894" y="5799127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80%</a:t>
            </a:r>
            <a:endParaRPr lang="zh-CN" altLang="en-US" sz="2400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33389"/>
              </p:ext>
            </p:extLst>
          </p:nvPr>
        </p:nvGraphicFramePr>
        <p:xfrm>
          <a:off x="777858" y="2131374"/>
          <a:ext cx="71417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185">
                  <a:extLst>
                    <a:ext uri="{9D8B030D-6E8A-4147-A177-3AD203B41FA5}">
                      <a16:colId xmlns:a16="http://schemas.microsoft.com/office/drawing/2014/main" val="204444383"/>
                    </a:ext>
                  </a:extLst>
                </a:gridCol>
                <a:gridCol w="1137463">
                  <a:extLst>
                    <a:ext uri="{9D8B030D-6E8A-4147-A177-3AD203B41FA5}">
                      <a16:colId xmlns:a16="http://schemas.microsoft.com/office/drawing/2014/main" val="2274017506"/>
                    </a:ext>
                  </a:extLst>
                </a:gridCol>
                <a:gridCol w="1107531">
                  <a:extLst>
                    <a:ext uri="{9D8B030D-6E8A-4147-A177-3AD203B41FA5}">
                      <a16:colId xmlns:a16="http://schemas.microsoft.com/office/drawing/2014/main" val="3230938916"/>
                    </a:ext>
                  </a:extLst>
                </a:gridCol>
                <a:gridCol w="1189848">
                  <a:extLst>
                    <a:ext uri="{9D8B030D-6E8A-4147-A177-3AD203B41FA5}">
                      <a16:colId xmlns:a16="http://schemas.microsoft.com/office/drawing/2014/main" val="3813385717"/>
                    </a:ext>
                  </a:extLst>
                </a:gridCol>
                <a:gridCol w="1085081">
                  <a:extLst>
                    <a:ext uri="{9D8B030D-6E8A-4147-A177-3AD203B41FA5}">
                      <a16:colId xmlns:a16="http://schemas.microsoft.com/office/drawing/2014/main" val="3398708448"/>
                    </a:ext>
                  </a:extLst>
                </a:gridCol>
                <a:gridCol w="1279648">
                  <a:extLst>
                    <a:ext uri="{9D8B030D-6E8A-4147-A177-3AD203B41FA5}">
                      <a16:colId xmlns:a16="http://schemas.microsoft.com/office/drawing/2014/main" val="3296211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684620"/>
                  </a:ext>
                </a:extLst>
              </a:tr>
            </a:tbl>
          </a:graphicData>
        </a:graphic>
      </p:graphicFrame>
      <p:sp>
        <p:nvSpPr>
          <p:cNvPr id="75" name="矩形 74"/>
          <p:cNvSpPr/>
          <p:nvPr/>
        </p:nvSpPr>
        <p:spPr>
          <a:xfrm>
            <a:off x="2274425" y="3047595"/>
            <a:ext cx="4320000" cy="1893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2704729" y="4085165"/>
            <a:ext cx="5760000" cy="16830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896200" y="2123968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2022</a:t>
            </a:r>
            <a:endParaRPr lang="zh-CN" altLang="en-US" dirty="0"/>
          </a:p>
        </p:txBody>
      </p:sp>
      <p:sp>
        <p:nvSpPr>
          <p:cNvPr id="78" name="矩形 77"/>
          <p:cNvSpPr/>
          <p:nvPr/>
        </p:nvSpPr>
        <p:spPr>
          <a:xfrm>
            <a:off x="8832304" y="2123926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2023</a:t>
            </a:r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4305299" y="5122992"/>
            <a:ext cx="6250811" cy="1564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768408" y="2123548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2024</a:t>
            </a:r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1680BD8-1569-4F07-BC0E-321F84271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17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0BC7136-027D-4953-BC31-A50DD4064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EC0DA-3B49-47FA-908C-0DB2D79582C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89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1319048" cy="1711091"/>
          </a:xfrm>
        </p:spPr>
        <p:txBody>
          <a:bodyPr>
            <a:normAutofit fontScale="92500"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1: Traditional way for &gt;60% efficiency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2: With high voltage gun (110 kV/9.1 A), low </a:t>
            </a:r>
            <a:r>
              <a:rPr lang="en-US" altLang="zh-CN" sz="2400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perveance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(HE, &gt;75%)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3: MBK, 54 kV/20A electron gun (8 beams) (HE, &gt;80%)</a:t>
            </a:r>
            <a:endParaRPr lang="zh-CN" alt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Design scheme</a:t>
            </a:r>
            <a:endParaRPr lang="zh-CN" altLang="en-US" sz="2800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CB3DF800-BAE7-45A7-94E2-6E7D785D4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943713"/>
              </p:ext>
            </p:extLst>
          </p:nvPr>
        </p:nvGraphicFramePr>
        <p:xfrm>
          <a:off x="1460214" y="3069262"/>
          <a:ext cx="9193588" cy="280801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03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Parameter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Scheme1(1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st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prototype)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Scheme2(2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nd</a:t>
                      </a: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Scheme3(3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rd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Freq.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(MHz)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Voltage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(kV)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82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110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54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Current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(A)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16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9.1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20(2.5×8)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Beam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No.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74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Perveance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(µP)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0.65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0.25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1.6(0.2×8)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Efficiency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(%)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~80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&gt;80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574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Power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</a:t>
                      </a:r>
                      <a:r>
                        <a:rPr lang="en-GB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kW)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800(100×8)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83A6CB-45C5-4C3E-8B58-7D8DAAA97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18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AF74D75D-432B-4928-94C0-38D65EEBF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F36B0-7F30-446C-8B23-2CB78358534A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46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Oct. 2017 Prototype manufacture</a:t>
            </a:r>
          </a:p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Mar. 2020 High power test at IHEP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</a:t>
            </a:r>
            <a:r>
              <a:rPr lang="en-US" altLang="zh-CN" sz="2800" baseline="30000" dirty="0"/>
              <a:t>st</a:t>
            </a:r>
            <a:r>
              <a:rPr lang="en-US" altLang="zh-CN" sz="2800" dirty="0"/>
              <a:t> prototype</a:t>
            </a:r>
            <a:endParaRPr lang="zh-CN" altLang="en-US" sz="2800" dirty="0"/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056" y="2492896"/>
            <a:ext cx="4616544" cy="34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885260"/>
              </p:ext>
            </p:extLst>
          </p:nvPr>
        </p:nvGraphicFramePr>
        <p:xfrm>
          <a:off x="1300313" y="2855088"/>
          <a:ext cx="5280216" cy="2736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38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6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Design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Test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Operating frequency (MHz)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Beam Voltage 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kV</a:t>
                      </a:r>
                      <a:r>
                        <a:rPr lang="en-US" altLang="zh-CN" sz="2000" kern="12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81.5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Beam Perveance 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μA/V</a:t>
                      </a:r>
                      <a:r>
                        <a:rPr lang="en-GB" altLang="zh-CN" sz="2000" kern="800" baseline="30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3/2</a:t>
                      </a:r>
                      <a:r>
                        <a:rPr lang="en-GB" altLang="zh-CN" sz="2000" kern="800" baseline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0.65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0.7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Efficiency(</a:t>
                      </a:r>
                      <a:r>
                        <a:rPr lang="en-GB" altLang="zh-CN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Saturation Gain(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dB</a:t>
                      </a:r>
                      <a:r>
                        <a:rPr lang="en-US" altLang="zh-CN" sz="2000" kern="12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Output power(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kW)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1 dB Bandwidth(MHz)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≥1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1.8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B8964028-E75D-45E6-8092-F3B19DBE8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19</a:t>
            </a:fld>
            <a:endParaRPr lang="zh-CN" alt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1705EF41-EC15-4D25-A78C-85B253D43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11BE-0ED5-4963-8F7C-E193D706B97A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341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41845"/>
            <a:ext cx="11391056" cy="5095467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System design consideration</a:t>
            </a: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Collider ring</a:t>
            </a: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Booster ring</a:t>
            </a:r>
          </a:p>
          <a:p>
            <a:pPr lvl="1"/>
            <a:r>
              <a:rPr lang="en-US" altLang="zh-CN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injector</a:t>
            </a:r>
          </a:p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R&amp;D</a:t>
            </a:r>
          </a:p>
          <a:p>
            <a:pPr lvl="1"/>
            <a:r>
              <a:rPr lang="en-US" altLang="zh-CN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 efficiency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(P band 800kW CW klystron/Energy recovery klystron)</a:t>
            </a:r>
          </a:p>
          <a:p>
            <a:pPr lvl="1"/>
            <a:r>
              <a:rPr lang="en-US" altLang="zh-CN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 power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(C band 80MW klystron)</a:t>
            </a:r>
          </a:p>
          <a:p>
            <a:pPr lvl="2"/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Content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ACA09D-593D-463E-A624-95536A037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983ACB8-A3DD-40CD-ABB4-372A20B3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303F0-736C-4FF2-B4EA-6B319222F8C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66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1319048" cy="4840303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Jan. 2021: Prototype manufacture</a:t>
            </a: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Jul. 2022: CW 630kW with Eff. 70.5% (1</a:t>
            </a:r>
            <a:r>
              <a:rPr lang="en-US" altLang="zh-CN" baseline="30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stage high power test)</a:t>
            </a: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Aug. 2024: CW 803kW with Eff. 78.5% (2</a:t>
            </a:r>
            <a:r>
              <a:rPr lang="en-US" altLang="zh-CN" baseline="30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nd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stage high power test)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2</a:t>
            </a:r>
            <a:r>
              <a:rPr lang="en-US" altLang="zh-CN" sz="2800" baseline="30000" dirty="0"/>
              <a:t>nd</a:t>
            </a:r>
            <a:r>
              <a:rPr lang="en-US" altLang="zh-CN" sz="2800" dirty="0"/>
              <a:t> prototype (HE design) 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704" y="3212976"/>
            <a:ext cx="5679616" cy="3029461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502A96-E948-41DB-A50A-7DF096F60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20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6A172E9E-AB81-4293-BAFF-C27BFDE5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0F3F-C774-4EE0-8629-83EA8CB6C6B5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589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599" y="1124744"/>
            <a:ext cx="11247041" cy="292388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Dec. 2021: Klystron beam tester manufacture</a:t>
            </a: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Oct. 2023: Accomplishment of klystron beam tester high voltage conditioning and beam emission.</a:t>
            </a: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Now: Klystron prototype manufacture is in progress.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3</a:t>
            </a:r>
            <a:r>
              <a:rPr lang="en-US" altLang="zh-CN" sz="2800" baseline="30000" dirty="0"/>
              <a:t>rd</a:t>
            </a:r>
            <a:r>
              <a:rPr lang="en-US" altLang="zh-CN" sz="2800" dirty="0"/>
              <a:t> prototype (MBK) 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499" y="3473793"/>
            <a:ext cx="3745692" cy="2808312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6AD44CB5-7CF7-44D9-94F0-C05AEC8D90A3}"/>
              </a:ext>
            </a:extLst>
          </p:cNvPr>
          <p:cNvGrpSpPr/>
          <p:nvPr/>
        </p:nvGrpSpPr>
        <p:grpSpPr>
          <a:xfrm>
            <a:off x="5591944" y="3473793"/>
            <a:ext cx="5760640" cy="2798603"/>
            <a:chOff x="902" y="2393"/>
            <a:chExt cx="15192" cy="806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02FD6F38-A9B8-4494-93B6-B649F29C1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2" y="2393"/>
              <a:ext cx="6044" cy="8062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72AE0CC-5F84-4BBE-A0CD-FE7BF36CD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15868" b="49848"/>
            <a:stretch>
              <a:fillRect/>
            </a:stretch>
          </p:blipFill>
          <p:spPr>
            <a:xfrm>
              <a:off x="7208" y="2393"/>
              <a:ext cx="8886" cy="3971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91A2E272-E693-4636-9797-C54F71DC6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25284" b="57151"/>
            <a:stretch>
              <a:fillRect/>
            </a:stretch>
          </p:blipFill>
          <p:spPr>
            <a:xfrm>
              <a:off x="7177" y="6621"/>
              <a:ext cx="8917" cy="3834"/>
            </a:xfrm>
            <a:prstGeom prst="rect">
              <a:avLst/>
            </a:prstGeom>
          </p:spPr>
        </p:pic>
      </p:grp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F3AA77C-8FDE-415C-824D-6E2A837E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21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6FF87D84-BA5D-4A88-AF5D-512365723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4B1E2-266F-419B-9091-1F39DEF4768B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787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/>
              <a:t>C band klystron</a:t>
            </a:r>
            <a:endParaRPr lang="zh-CN" altLang="en-US" sz="540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010ADDC-696B-48F3-82BA-255D744D7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22</a:t>
            </a:fld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F439DC-5834-41BD-8B48-58C6EC8F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CD61-D3D2-4876-83BE-D10438BFD6D4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842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progress</a:t>
            </a:r>
            <a:endParaRPr lang="zh-CN" altLang="en-US" dirty="0"/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092BB06-7F69-4D76-9427-188A03F07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764432"/>
              </p:ext>
            </p:extLst>
          </p:nvPr>
        </p:nvGraphicFramePr>
        <p:xfrm>
          <a:off x="335360" y="2060848"/>
          <a:ext cx="3564672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0639">
                  <a:extLst>
                    <a:ext uri="{9D8B030D-6E8A-4147-A177-3AD203B41FA5}">
                      <a16:colId xmlns:a16="http://schemas.microsoft.com/office/drawing/2014/main" val="1589118138"/>
                    </a:ext>
                  </a:extLst>
                </a:gridCol>
                <a:gridCol w="1504033">
                  <a:extLst>
                    <a:ext uri="{9D8B030D-6E8A-4147-A177-3AD203B41FA5}">
                      <a16:colId xmlns:a16="http://schemas.microsoft.com/office/drawing/2014/main" val="1304186506"/>
                    </a:ext>
                  </a:extLst>
                </a:gridCol>
              </a:tblGrid>
              <a:tr h="3283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Parameters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Value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6405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Frequency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5720 MHz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223708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Output</a:t>
                      </a:r>
                      <a:r>
                        <a:rPr lang="en-US" altLang="zh-CN" sz="2000" kern="1200" baseline="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 Power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80MW</a:t>
                      </a:r>
                      <a:endParaRPr lang="zh-CN" altLang="en-US" sz="2000" b="1" kern="1200" dirty="0">
                        <a:solidFill>
                          <a:srgbClr val="C00000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780866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Pulsed width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3us</a:t>
                      </a:r>
                      <a:endParaRPr lang="zh-CN" altLang="en-US" sz="2000" b="1" kern="1200" dirty="0">
                        <a:solidFill>
                          <a:srgbClr val="C00000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Repetition rate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100Hz</a:t>
                      </a:r>
                      <a:endParaRPr lang="zh-CN" altLang="en-US" sz="2000" b="1" kern="1200" dirty="0">
                        <a:solidFill>
                          <a:srgbClr val="C00000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Gain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54</a:t>
                      </a:r>
                      <a:r>
                        <a:rPr lang="en-US" altLang="zh-CN" sz="2000" kern="1200" baseline="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 dB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Efficiency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47%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224895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Beam voltage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420 kV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024689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Beam current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403 A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575198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928299" y="1404585"/>
            <a:ext cx="237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Main parameters</a:t>
            </a:r>
            <a:endParaRPr lang="zh-CN" altLang="en-US" sz="24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7389615" y="1167135"/>
            <a:ext cx="219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Beam dynamics</a:t>
            </a:r>
            <a:endParaRPr lang="zh-CN" altLang="en-US" sz="24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3" b="18640"/>
          <a:stretch/>
        </p:blipFill>
        <p:spPr bwMode="auto">
          <a:xfrm>
            <a:off x="4144868" y="1772816"/>
            <a:ext cx="419734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72" t="13424" r="11734" b="12018"/>
          <a:stretch/>
        </p:blipFill>
        <p:spPr bwMode="auto">
          <a:xfrm>
            <a:off x="8484626" y="1755306"/>
            <a:ext cx="3372014" cy="177451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5E3C1EE-71EF-4A88-9A0E-6A3F389B0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868" y="3685600"/>
            <a:ext cx="7567756" cy="2609984"/>
          </a:xfrm>
          <a:prstGeom prst="rect">
            <a:avLst/>
          </a:prstGeom>
        </p:spPr>
      </p:pic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id="{DCBC7A68-CB03-4211-93FB-65B2E403F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23</a:t>
            </a:fld>
            <a:endParaRPr lang="zh-CN" altLang="en-US" dirty="0"/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15C61512-2ECB-4DC0-9890-FC0E51D4B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20145-D961-4923-9C56-6994BA2E621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8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Fabrication progress</a:t>
            </a:r>
            <a:endParaRPr lang="zh-CN" altLang="en-US" dirty="0"/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2B371256-F0C2-4CD2-A02C-4DC447420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52736"/>
            <a:ext cx="5702425" cy="2232248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/>
              <a:t>Prototype manufacture is started from August 2024.</a:t>
            </a:r>
          </a:p>
          <a:p>
            <a:pPr algn="just"/>
            <a:r>
              <a:rPr lang="en-US" altLang="zh-CN" dirty="0"/>
              <a:t>The processing is scheduled to be completed in July this year.</a:t>
            </a:r>
          </a:p>
          <a:p>
            <a:pPr algn="just"/>
            <a:endParaRPr lang="en-US" altLang="zh-CN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CD2CB61-BE78-434E-BC7F-3329C22A5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407" y="1044047"/>
            <a:ext cx="2926961" cy="525658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3296204-1B7A-44AC-B5C9-5598B3EA3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568" y="1052735"/>
            <a:ext cx="2622036" cy="5247895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16145A0-C755-4B01-A706-99F3EF070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24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1F38623F-14FF-40BB-9217-A35F7BE9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E63F8-4F32-4047-AF13-2D3FCAFB47BB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702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/>
              <a:t>Energy recovery klystron</a:t>
            </a:r>
            <a:endParaRPr lang="zh-CN" altLang="en-US" sz="5400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D372FE5-CDA6-4DD6-B963-0D20B2640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25</a:t>
            </a:fld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2F6958-E18D-475B-942A-BA5D0EF67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E0BE-77E3-49B4-B348-DDDD6227B793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704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3</a:t>
            </a:r>
            <a:r>
              <a:rPr lang="en-US" altLang="zh-CN" sz="2800" baseline="30000" dirty="0"/>
              <a:t>rd</a:t>
            </a:r>
            <a:r>
              <a:rPr lang="en-US" altLang="zh-CN" sz="2800" dirty="0"/>
              <a:t>-Energy recovery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3454137"/>
              </p:ext>
            </p:extLst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24B8F852-66BD-4DD0-82F8-FF8D2406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12" name="TextBox 53">
            <a:extLst>
              <a:ext uri="{FF2B5EF4-FFF2-40B4-BE49-F238E27FC236}">
                <a16:creationId xmlns:a16="http://schemas.microsoft.com/office/drawing/2014/main" id="{326AC8E6-F222-4789-A6F2-FC327F20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13" y="2498120"/>
            <a:ext cx="30842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400" i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Assuming klystron efficiency is up to 80%.</a:t>
            </a:r>
            <a:endParaRPr lang="en-GB" altLang="zh-CN" sz="2400" i="1" dirty="0">
              <a:solidFill>
                <a:srgbClr val="C00000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17954EE-DED7-4C47-9085-16368A1DA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26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E8E8CAF-5FA2-48AE-9317-63E2EC773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FE0C-F403-4605-9CBF-043DF6FF3233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634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3</a:t>
            </a:r>
            <a:r>
              <a:rPr lang="en-US" altLang="zh-CN" sz="2800" baseline="30000" dirty="0"/>
              <a:t>rd</a:t>
            </a:r>
            <a:r>
              <a:rPr lang="en-US" altLang="zh-CN" sz="2800" dirty="0"/>
              <a:t>-Energy recovery</a:t>
            </a:r>
            <a:endParaRPr lang="zh-CN" altLang="en-US" sz="2800" dirty="0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514495" y="1340768"/>
            <a:ext cx="5555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400" dirty="0">
                <a:solidFill>
                  <a:srgbClr val="00B050"/>
                </a:solidFill>
              </a:rPr>
              <a:t>CEPC annual electricity @6000 hours/year</a:t>
            </a:r>
          </a:p>
        </p:txBody>
      </p:sp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id="{EBFA33C2-0C5F-4C01-89EA-5052E492A8B3}"/>
              </a:ext>
            </a:extLst>
          </p:cNvPr>
          <p:cNvGraphicFramePr/>
          <p:nvPr>
            <p:extLst/>
          </p:nvPr>
        </p:nvGraphicFramePr>
        <p:xfrm>
          <a:off x="4655840" y="1875516"/>
          <a:ext cx="727280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24B8F852-66BD-4DD0-82F8-FF8D2406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5"/>
            <a:ext cx="10972800" cy="1089498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Higher efficiency</a:t>
            </a:r>
          </a:p>
          <a:p>
            <a:pPr algn="just"/>
            <a:r>
              <a:rPr lang="en-US" altLang="zh-CN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Less power consumption</a:t>
            </a:r>
          </a:p>
        </p:txBody>
      </p:sp>
      <p:sp>
        <p:nvSpPr>
          <p:cNvPr id="12" name="TextBox 53">
            <a:extLst>
              <a:ext uri="{FF2B5EF4-FFF2-40B4-BE49-F238E27FC236}">
                <a16:creationId xmlns:a16="http://schemas.microsoft.com/office/drawing/2014/main" id="{326AC8E6-F222-4789-A6F2-FC327F20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13" y="2498120"/>
            <a:ext cx="373229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400" i="1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It is difficult to increase RF conversion efficiency of the klystron itself from 80% to 85 or 90%? So we need other methods to achieve a leap in efficiency.</a:t>
            </a:r>
            <a:endParaRPr lang="en-GB" altLang="zh-CN" sz="2400" i="1" dirty="0">
              <a:solidFill>
                <a:srgbClr val="C00000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64D4D50B-5558-431B-851A-1BF9DE4EE2D8}"/>
              </a:ext>
            </a:extLst>
          </p:cNvPr>
          <p:cNvSpPr/>
          <p:nvPr/>
        </p:nvSpPr>
        <p:spPr>
          <a:xfrm>
            <a:off x="9696400" y="4005064"/>
            <a:ext cx="792088" cy="216025"/>
          </a:xfrm>
          <a:prstGeom prst="rightArrow">
            <a:avLst/>
          </a:prstGeom>
          <a:noFill/>
          <a:ln>
            <a:solidFill>
              <a:srgbClr val="C00000"/>
            </a:solidFill>
            <a:prstDash val="sys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C9548E-97D2-4BF4-B318-8C010092D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27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A54567-CB7C-4E11-AE46-7AF865CC7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910F-993F-4A8A-B1D2-840938EC1023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554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36259"/>
            <a:ext cx="10972800" cy="192172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energy recovery klystron recovers energy from the spent electron beam by multi-depressed collector, thereby reducing the power demand from the grid and significantly lowering operation.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Energy recovery klystron(ERK)</a:t>
            </a:r>
            <a:endParaRPr lang="zh-CN" altLang="en-US" sz="2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86604F7-83E7-4DB1-AD56-FAA41BE4F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839" y="3638055"/>
            <a:ext cx="5340853" cy="182457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040767" y="3356992"/>
            <a:ext cx="6081894" cy="1630243"/>
            <a:chOff x="9641" y="2487"/>
            <a:chExt cx="10997" cy="3728"/>
          </a:xfrm>
        </p:grpSpPr>
        <p:grpSp>
          <p:nvGrpSpPr>
            <p:cNvPr id="9" name="组合 8"/>
            <p:cNvGrpSpPr/>
            <p:nvPr/>
          </p:nvGrpSpPr>
          <p:grpSpPr>
            <a:xfrm>
              <a:off x="13479" y="3158"/>
              <a:ext cx="7159" cy="3057"/>
              <a:chOff x="13508" y="3147"/>
              <a:chExt cx="7159" cy="3057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4057" y="3147"/>
                <a:ext cx="6178" cy="1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rPr>
                  <a:t>Typical klystron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508" y="5151"/>
                <a:ext cx="7159" cy="1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rPr>
                  <a:t>Energy recovery klystron</a:t>
                </a: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9641" y="2487"/>
              <a:ext cx="2523" cy="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RF OUT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V="1">
              <a:off x="10406" y="3128"/>
              <a:ext cx="0" cy="397"/>
            </a:xfrm>
            <a:prstGeom prst="straightConnector1">
              <a:avLst/>
            </a:prstGeom>
            <a:ln w="571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F61994-7E88-4974-B8AE-E65DA32C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28</a:t>
            </a:fld>
            <a:endParaRPr lang="zh-CN" altLang="en-US" dirty="0"/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37AD7393-AD60-4BCB-81FB-ECBF7318B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716F9-019F-4A9E-BE08-2987B66D70FB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695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Roughly theoretical analysis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墨迹 13"/>
              <p14:cNvContentPartPr/>
              <p14:nvPr/>
            </p14:nvContentPartPr>
            <p14:xfrm>
              <a:off x="3243903" y="1716416"/>
              <a:ext cx="74295" cy="22860"/>
            </p14:xfrm>
          </p:contentPart>
        </mc:Choice>
        <mc:Fallback xmlns="">
          <p:pic>
            <p:nvPicPr>
              <p:cNvPr id="14" name="墨迹 1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34526" y="1706982"/>
                <a:ext cx="93049" cy="417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墨迹 14"/>
              <p14:cNvContentPartPr/>
              <p14:nvPr/>
            </p14:nvContentPartPr>
            <p14:xfrm>
              <a:off x="4966023" y="1598306"/>
              <a:ext cx="952500" cy="88900"/>
            </p14:xfrm>
          </p:contentPart>
        </mc:Choice>
        <mc:Fallback xmlns="">
          <p:pic>
            <p:nvPicPr>
              <p:cNvPr id="15" name="墨迹 1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56664" y="1588948"/>
                <a:ext cx="971219" cy="1076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墨迹 15"/>
              <p14:cNvContentPartPr/>
              <p14:nvPr/>
            </p14:nvContentPartPr>
            <p14:xfrm>
              <a:off x="3268668" y="1569096"/>
              <a:ext cx="36830" cy="95885"/>
            </p14:xfrm>
          </p:contentPart>
        </mc:Choice>
        <mc:Fallback xmlns="">
          <p:pic>
            <p:nvPicPr>
              <p:cNvPr id="16" name="墨迹 1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59280" y="1559724"/>
                <a:ext cx="55606" cy="1146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墨迹 16"/>
              <p14:cNvContentPartPr/>
              <p14:nvPr/>
            </p14:nvContentPartPr>
            <p14:xfrm>
              <a:off x="7396168" y="1612911"/>
              <a:ext cx="161290" cy="22860"/>
            </p14:xfrm>
          </p:contentPart>
        </mc:Choice>
        <mc:Fallback xmlns="">
          <p:pic>
            <p:nvPicPr>
              <p:cNvPr id="17" name="墨迹 1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386807" y="1603624"/>
                <a:ext cx="180011" cy="41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墨迹 17"/>
              <p14:cNvContentPartPr/>
              <p14:nvPr/>
            </p14:nvContentPartPr>
            <p14:xfrm>
              <a:off x="7647592" y="1919928"/>
              <a:ext cx="2832735" cy="278765"/>
            </p14:xfrm>
          </p:contentPart>
        </mc:Choice>
        <mc:Fallback xmlns="">
          <p:pic>
            <p:nvPicPr>
              <p:cNvPr id="18" name="墨迹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638232" y="1910564"/>
                <a:ext cx="2851454" cy="2974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墨迹 18"/>
              <p14:cNvContentPartPr/>
              <p14:nvPr/>
            </p14:nvContentPartPr>
            <p14:xfrm>
              <a:off x="10374031" y="1635136"/>
              <a:ext cx="37465" cy="73660"/>
            </p14:xfrm>
          </p:contentPart>
        </mc:Choice>
        <mc:Fallback xmlns="">
          <p:pic>
            <p:nvPicPr>
              <p:cNvPr id="19" name="墨迹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364665" y="1625794"/>
                <a:ext cx="56198" cy="92344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3" name="内容占位符 6">
            <a:extLst>
              <a:ext uri="{FF2B5EF4-FFF2-40B4-BE49-F238E27FC236}">
                <a16:creationId xmlns:a16="http://schemas.microsoft.com/office/drawing/2014/main" id="{F95F8FCD-9FD8-4DE4-8CBA-03E7E5EF98EC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34902163"/>
              </p:ext>
            </p:extLst>
          </p:nvPr>
        </p:nvGraphicFramePr>
        <p:xfrm>
          <a:off x="996308" y="2248776"/>
          <a:ext cx="8949901" cy="30765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3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7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8423">
                  <a:extLst>
                    <a:ext uri="{9D8B030D-6E8A-4147-A177-3AD203B41FA5}">
                      <a16:colId xmlns:a16="http://schemas.microsoft.com/office/drawing/2014/main" val="3856017414"/>
                    </a:ext>
                  </a:extLst>
                </a:gridCol>
              </a:tblGrid>
              <a:tr h="6153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Stage No.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Linear region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Saturation region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3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Without stage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77.5%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588868"/>
                  </a:ext>
                </a:extLst>
              </a:tr>
              <a:tr h="6153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Single stage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72.9%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84.3%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3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Two stages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79.4%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88.1%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3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Three stages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83.0%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90.1%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文本框 24">
            <a:extLst>
              <a:ext uri="{FF2B5EF4-FFF2-40B4-BE49-F238E27FC236}">
                <a16:creationId xmlns:a16="http://schemas.microsoft.com/office/drawing/2014/main" id="{DD9969E5-9067-41C1-B17B-1E83981A8835}"/>
              </a:ext>
            </a:extLst>
          </p:cNvPr>
          <p:cNvSpPr txBox="1"/>
          <p:nvPr/>
        </p:nvSpPr>
        <p:spPr>
          <a:xfrm>
            <a:off x="767408" y="1124744"/>
            <a:ext cx="1097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Based on high efficiency klystron design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Final efficiency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is the whole efficiency of ERK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F0800E7-C89F-4C9D-847F-A14D26D19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29</a:t>
            </a:fld>
            <a:endParaRPr lang="zh-CN" altLang="en-US" dirty="0"/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78B3E8EA-668A-4ABC-9B22-8189B7DE9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0760-09F9-47DB-85E2-C8C59DBB09A6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580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Collider RF sources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079854"/>
              </p:ext>
            </p:extLst>
          </p:nvPr>
        </p:nvGraphicFramePr>
        <p:xfrm>
          <a:off x="767408" y="2060848"/>
          <a:ext cx="11125669" cy="3317240"/>
        </p:xfrm>
        <a:graphic>
          <a:graphicData uri="http://schemas.openxmlformats.org/drawingml/2006/table">
            <a:tbl>
              <a:tblPr/>
              <a:tblGrid>
                <a:gridCol w="2830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7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Klystron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PSM Power Supply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130kV/16A and 60kV/22A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shift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Power divider/directional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Pre-amplifier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650MHz/100W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97B481-A006-4AD1-8447-359B0F5B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596B8233-2C83-464D-B315-E5A3AE30F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6523-DAA4-4DB8-9F2F-5EC88652610D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320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364BDA3B-5F23-41B8-A8AA-3E66321BA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009"/>
            <a:ext cx="10972800" cy="88390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Design progress</a:t>
            </a:r>
            <a:endParaRPr lang="zh-CN" altLang="en-US" sz="2800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218FD56A-37FD-4C3E-BDD4-FD37732B5D6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67243842"/>
              </p:ext>
            </p:extLst>
          </p:nvPr>
        </p:nvGraphicFramePr>
        <p:xfrm>
          <a:off x="47328" y="1124744"/>
          <a:ext cx="3678237" cy="3121660"/>
        </p:xfrm>
        <a:graphic>
          <a:graphicData uri="http://schemas.openxmlformats.org/drawingml/2006/table">
            <a:tbl>
              <a:tblPr/>
              <a:tblGrid>
                <a:gridCol w="2396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65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>
                          <a:latin typeface="Times New Roman" panose="02020603050405020304"/>
                          <a:ea typeface="宋体" panose="02010600030101010101" pitchFamily="2" charset="-122"/>
                        </a:rPr>
                        <a:t>Parameter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>
                          <a:latin typeface="Times New Roman" panose="02020603050405020304"/>
                          <a:ea typeface="宋体" panose="02010600030101010101" pitchFamily="2" charset="-122"/>
                        </a:rPr>
                        <a:t>Value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Operating frequency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650 MHz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Beam Voltage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Times New Roman" panose="02020603050405020304"/>
                        </a:rPr>
                        <a:t>113</a:t>
                      </a: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 kV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Efficiency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77.5%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Output power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800 kW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Beam perveance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0.25 μP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>
                          <a:latin typeface="Times New Roman" panose="02020603050405020304"/>
                          <a:ea typeface="宋体" panose="02010600030101010101" pitchFamily="2" charset="-122"/>
                        </a:rPr>
                        <a:t>Beam current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dirty="0">
                          <a:latin typeface="Times New Roman" panose="02020603050405020304"/>
                          <a:ea typeface="Times New Roman" panose="02020603050405020304"/>
                        </a:rPr>
                        <a:t>9.5A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Efficiency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(one-stage depressed collector)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84%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E7C54B76-A38F-4EDA-B483-D1A3A24FF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752" y="1124744"/>
            <a:ext cx="3860328" cy="30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93183A3-B508-4304-967F-C8C5C7307358}"/>
              </a:ext>
            </a:extLst>
          </p:cNvPr>
          <p:cNvSpPr txBox="1"/>
          <p:nvPr/>
        </p:nvSpPr>
        <p:spPr>
          <a:xfrm>
            <a:off x="4386693" y="4127264"/>
            <a:ext cx="36671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The energy distribution of spent electron beams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2B209C0-ED46-4DC1-8E87-241B4F6E0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179" y="1134378"/>
            <a:ext cx="4221485" cy="27282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68E123A-8AAA-4B16-8C34-78EAEEB20EC1}"/>
              </a:ext>
            </a:extLst>
          </p:cNvPr>
          <p:cNvSpPr txBox="1"/>
          <p:nvPr/>
        </p:nvSpPr>
        <p:spPr>
          <a:xfrm>
            <a:off x="9011840" y="3973911"/>
            <a:ext cx="26593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atin typeface="Times New Roman" panose="02020603050405020304"/>
                <a:ea typeface="Times New Roman" panose="02020603050405020304"/>
                <a:sym typeface="+mn-ea"/>
              </a:rPr>
              <a:t>One-stage depressed collector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4FC7FE4-AE02-49D4-AA2C-DABD561FC8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4514" r="8261"/>
          <a:stretch>
            <a:fillRect/>
          </a:stretch>
        </p:blipFill>
        <p:spPr>
          <a:xfrm>
            <a:off x="304047" y="4511059"/>
            <a:ext cx="11624601" cy="129420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E9AB0352-43DD-4BC1-9810-B070122CCB90}"/>
              </a:ext>
            </a:extLst>
          </p:cNvPr>
          <p:cNvSpPr txBox="1"/>
          <p:nvPr/>
        </p:nvSpPr>
        <p:spPr>
          <a:xfrm>
            <a:off x="4472496" y="5884347"/>
            <a:ext cx="3175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PIC (Particle-In-Cell) beam simulation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1BAD4F5-0F74-44CF-8829-91977CDFC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30</a:t>
            </a:fld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3860A0C-B78F-4948-8824-5595BF46C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B35C-B883-4B49-859A-4667E8FBCDE8}" type="datetime1">
              <a:rPr lang="zh-CN" altLang="en-US" smtClean="0"/>
              <a:t>2025/1/15</a:t>
            </a:fld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7AE4A9D2-AFE0-454C-BA32-452DA0F5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Preliminary mechanical design</a:t>
            </a:r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2EF5BE7-7643-46C6-8204-725059A9338D}"/>
              </a:ext>
            </a:extLst>
          </p:cNvPr>
          <p:cNvGrpSpPr/>
          <p:nvPr/>
        </p:nvGrpSpPr>
        <p:grpSpPr>
          <a:xfrm>
            <a:off x="983432" y="1124744"/>
            <a:ext cx="9093200" cy="2621915"/>
            <a:chOff x="957" y="884"/>
            <a:chExt cx="14320" cy="412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F0DFA351-A245-49F7-90B0-5AA8C1BB5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7" y="884"/>
              <a:ext cx="14320" cy="3820"/>
            </a:xfrm>
            <a:prstGeom prst="rect">
              <a:avLst/>
            </a:prstGeom>
          </p:spPr>
        </p:pic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C2C15581-5E49-4CB8-9B24-C6D617FB0CB5}"/>
                </a:ext>
              </a:extLst>
            </p:cNvPr>
            <p:cNvCxnSpPr/>
            <p:nvPr/>
          </p:nvCxnSpPr>
          <p:spPr>
            <a:xfrm flipH="1">
              <a:off x="1713" y="3854"/>
              <a:ext cx="6" cy="1013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ED30AE78-DEC5-4E75-AF82-1EA9AE7FB3FD}"/>
                </a:ext>
              </a:extLst>
            </p:cNvPr>
            <p:cNvCxnSpPr/>
            <p:nvPr/>
          </p:nvCxnSpPr>
          <p:spPr>
            <a:xfrm>
              <a:off x="14797" y="3359"/>
              <a:ext cx="2" cy="1519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B76D28A4-4782-49AA-9E2F-30F4B4FE9154}"/>
                </a:ext>
              </a:extLst>
            </p:cNvPr>
            <p:cNvCxnSpPr/>
            <p:nvPr/>
          </p:nvCxnSpPr>
          <p:spPr>
            <a:xfrm flipV="1">
              <a:off x="1744" y="4433"/>
              <a:ext cx="13016" cy="1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616BE35-1E87-4035-BD8A-261C96337AC5}"/>
                </a:ext>
              </a:extLst>
            </p:cNvPr>
            <p:cNvSpPr txBox="1"/>
            <p:nvPr/>
          </p:nvSpPr>
          <p:spPr>
            <a:xfrm>
              <a:off x="7062" y="4433"/>
              <a:ext cx="296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5048mm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183BA0F7-A891-416A-9B24-215E2A6334B1}"/>
              </a:ext>
            </a:extLst>
          </p:cNvPr>
          <p:cNvGrpSpPr/>
          <p:nvPr/>
        </p:nvGrpSpPr>
        <p:grpSpPr>
          <a:xfrm>
            <a:off x="983432" y="3730635"/>
            <a:ext cx="7740650" cy="2588260"/>
            <a:chOff x="957" y="5172"/>
            <a:chExt cx="12190" cy="4076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9E6328F2-E944-41D0-AD8D-992CFEAE8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7" y="5172"/>
              <a:ext cx="12190" cy="3720"/>
            </a:xfrm>
            <a:prstGeom prst="rect">
              <a:avLst/>
            </a:prstGeom>
          </p:spPr>
        </p:pic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CDFBF2A2-0992-48DD-9AB6-4BD8A1562839}"/>
                </a:ext>
              </a:extLst>
            </p:cNvPr>
            <p:cNvCxnSpPr/>
            <p:nvPr/>
          </p:nvCxnSpPr>
          <p:spPr>
            <a:xfrm flipH="1">
              <a:off x="1493" y="8028"/>
              <a:ext cx="12" cy="961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0F7CD5E5-F624-40F7-9DC7-427C86DAC0CD}"/>
                </a:ext>
              </a:extLst>
            </p:cNvPr>
            <p:cNvCxnSpPr/>
            <p:nvPr/>
          </p:nvCxnSpPr>
          <p:spPr>
            <a:xfrm flipH="1">
              <a:off x="12269" y="7773"/>
              <a:ext cx="9" cy="121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24BAABA5-1939-4432-964F-C124D55EFF89}"/>
                </a:ext>
              </a:extLst>
            </p:cNvPr>
            <p:cNvCxnSpPr/>
            <p:nvPr/>
          </p:nvCxnSpPr>
          <p:spPr>
            <a:xfrm flipV="1">
              <a:off x="1505" y="8642"/>
              <a:ext cx="10732" cy="2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B0DD1AA7-0781-47B2-95CA-41F933A6AE41}"/>
                </a:ext>
              </a:extLst>
            </p:cNvPr>
            <p:cNvSpPr txBox="1"/>
            <p:nvPr/>
          </p:nvSpPr>
          <p:spPr>
            <a:xfrm>
              <a:off x="5887" y="8668"/>
              <a:ext cx="286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4200mm</a:t>
              </a:r>
            </a:p>
          </p:txBody>
        </p: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A66123E-B0CD-4C0A-9F9D-1AA89F5E8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31</a:t>
            </a:fld>
            <a:endParaRPr lang="zh-CN" altLang="en-US" dirty="0"/>
          </a:p>
        </p:txBody>
      </p:sp>
      <p:sp>
        <p:nvSpPr>
          <p:cNvPr id="18" name="日期占位符 17">
            <a:extLst>
              <a:ext uri="{FF2B5EF4-FFF2-40B4-BE49-F238E27FC236}">
                <a16:creationId xmlns:a16="http://schemas.microsoft.com/office/drawing/2014/main" id="{453FF5F7-CD84-4265-98F6-EFAE58DE4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86BA-D83B-47AF-973A-5550979A9668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5507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BAE4DF6-A365-4CB1-8767-96012F93C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840303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/>
              <a:t>The high power test of high-efficiency klystron prototype has been successfully completed, achieving a continuous wave (CW) output of 803 kW and an efficiency of 78.5%. </a:t>
            </a:r>
          </a:p>
          <a:p>
            <a:pPr algn="just"/>
            <a:r>
              <a:rPr lang="en-US" altLang="zh-CN" dirty="0"/>
              <a:t>The processing of C band 80MW klystron is under progress.</a:t>
            </a:r>
          </a:p>
          <a:p>
            <a:pPr algn="just"/>
            <a:r>
              <a:rPr lang="en-US" altLang="zh-CN" dirty="0"/>
              <a:t>Processing and high-power test of the MBK will be conducted in the near future.</a:t>
            </a:r>
          </a:p>
          <a:p>
            <a:pPr algn="just"/>
            <a:r>
              <a:rPr lang="en-US" altLang="zh-CN" dirty="0"/>
              <a:t>Development of an energy recovery klystron based on high efficiency klystron technologies is progressing. </a:t>
            </a:r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0C479EED-ADEC-4757-9A33-3D36A0B0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cs typeface="Arial" panose="020B0604020202020204" pitchFamily="34" charset="0"/>
              </a:rPr>
              <a:t>Conclusion</a:t>
            </a:r>
            <a:endParaRPr lang="zh-CN" altLang="en-US" sz="280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DCDD18-CCA0-4D5E-BEE4-A0F45B03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32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5E258C1-7474-4383-AA48-4B0D5FB1B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A0E27-26A8-4A9A-9BFD-45BAE4B7ED20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377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2226468" y="2530483"/>
            <a:ext cx="7739064" cy="706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4000">
                <a:solidFill>
                  <a:srgbClr val="C00000"/>
                </a:solidFill>
              </a:rPr>
              <a:t>Thanks for your attention!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994E0B7-EADD-451B-9A9F-F23C92255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33</a:t>
            </a:fld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591F42-627E-48B2-81C8-B64321AEA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F98B7-5006-463C-9284-305F5D14E3AE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05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Collider RF sources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860647"/>
              </p:ext>
            </p:extLst>
          </p:nvPr>
        </p:nvGraphicFramePr>
        <p:xfrm>
          <a:off x="767408" y="2060848"/>
          <a:ext cx="11125669" cy="3317240"/>
        </p:xfrm>
        <a:graphic>
          <a:graphicData uri="http://schemas.openxmlformats.org/drawingml/2006/table">
            <a:tbl>
              <a:tblPr/>
              <a:tblGrid>
                <a:gridCol w="2830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7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7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Klystron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Higher</a:t>
                      </a:r>
                      <a:r>
                        <a:rPr lang="en-US" sz="24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efficiency</a:t>
                      </a:r>
                      <a:endParaRPr lang="en-US" sz="2400" b="0" i="0" u="none" strike="noStrike" dirty="0">
                        <a:solidFill>
                          <a:srgbClr val="C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PSM Power Supply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130kV/16A and 60kV/22A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shift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650MHz/800kW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Power divider/directional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Pre-amplifier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650MHz/100W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704028-879E-4E58-B424-7DF0DDB7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4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6903EE8F-692B-4E61-A707-71A3489BD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69DC-3AE2-4EAE-971F-B96235DC47B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8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Booster RF sources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145798"/>
              </p:ext>
            </p:extLst>
          </p:nvPr>
        </p:nvGraphicFramePr>
        <p:xfrm>
          <a:off x="1127448" y="2060848"/>
          <a:ext cx="7056784" cy="2210435"/>
        </p:xfrm>
        <a:graphic>
          <a:graphicData uri="http://schemas.openxmlformats.org/drawingml/2006/table">
            <a:tbl>
              <a:tblPr/>
              <a:tblGrid>
                <a:gridCol w="1725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75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SSA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E28D56-6F60-4680-8B42-BEB7AA357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5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937E8F79-E88C-4AC7-BA84-4901AF68F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C355-A279-4122-A43D-D6F1AE0A740C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35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Booster RF sources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910644"/>
              </p:ext>
            </p:extLst>
          </p:nvPr>
        </p:nvGraphicFramePr>
        <p:xfrm>
          <a:off x="1127448" y="2060848"/>
          <a:ext cx="10102295" cy="2210435"/>
        </p:xfrm>
        <a:graphic>
          <a:graphicData uri="http://schemas.openxmlformats.org/drawingml/2006/table">
            <a:tbl>
              <a:tblPr/>
              <a:tblGrid>
                <a:gridCol w="1725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0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0290">
                  <a:extLst>
                    <a:ext uri="{9D8B030D-6E8A-4147-A177-3AD203B41FA5}">
                      <a16:colId xmlns:a16="http://schemas.microsoft.com/office/drawing/2014/main" val="4258918879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SSA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1300MHz/25kW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1A1A4D-3E3D-4653-9138-12F52BBCC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6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48DAF95C-29C7-4532-9036-7037BD3B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3AA3-475F-4830-96E5-23AF3E0D8E72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72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4622304" cy="2583403"/>
          </a:xfrm>
        </p:spPr>
        <p:txBody>
          <a:bodyPr>
            <a:noAutofit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main high power RF sources components are 33 units of 80MW S-band klystron, 236 units of 50MW C-band klystron and related modulators. 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 err="1"/>
              <a:t>Linac</a:t>
            </a:r>
            <a:r>
              <a:rPr lang="en-US" altLang="zh-CN" sz="2800" dirty="0"/>
              <a:t> RF sources</a:t>
            </a:r>
            <a:endParaRPr lang="zh-CN" altLang="en-US" sz="2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0D8D569-137A-42C4-9FDF-2231AD208A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580" y="1341224"/>
            <a:ext cx="6541084" cy="2528040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3DF47774-2B82-45B8-ABE8-AC2611473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14864"/>
              </p:ext>
            </p:extLst>
          </p:nvPr>
        </p:nvGraphicFramePr>
        <p:xfrm>
          <a:off x="747078" y="4077072"/>
          <a:ext cx="10821530" cy="20297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0276">
                  <a:extLst>
                    <a:ext uri="{9D8B030D-6E8A-4147-A177-3AD203B41FA5}">
                      <a16:colId xmlns:a16="http://schemas.microsoft.com/office/drawing/2014/main" val="236692892"/>
                    </a:ext>
                  </a:extLst>
                </a:gridCol>
                <a:gridCol w="938386">
                  <a:extLst>
                    <a:ext uri="{9D8B030D-6E8A-4147-A177-3AD203B41FA5}">
                      <a16:colId xmlns:a16="http://schemas.microsoft.com/office/drawing/2014/main" val="2560353489"/>
                    </a:ext>
                  </a:extLst>
                </a:gridCol>
                <a:gridCol w="1952221">
                  <a:extLst>
                    <a:ext uri="{9D8B030D-6E8A-4147-A177-3AD203B41FA5}">
                      <a16:colId xmlns:a16="http://schemas.microsoft.com/office/drawing/2014/main" val="1291594480"/>
                    </a:ext>
                  </a:extLst>
                </a:gridCol>
                <a:gridCol w="5790647">
                  <a:extLst>
                    <a:ext uri="{9D8B030D-6E8A-4147-A177-3AD203B41FA5}">
                      <a16:colId xmlns:a16="http://schemas.microsoft.com/office/drawing/2014/main" val="1186689547"/>
                    </a:ext>
                  </a:extLst>
                </a:gridCol>
              </a:tblGrid>
              <a:tr h="40867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QTY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Freq.(</a:t>
                      </a:r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MHz)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Structure 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3658728990"/>
                  </a:ext>
                </a:extLst>
              </a:tr>
              <a:tr h="67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S-band klystron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standard-bunch</a:t>
                      </a:r>
                      <a:b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 acc. structure.</a:t>
                      </a:r>
                      <a:b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8 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large aperture acc. structure</a:t>
                      </a:r>
                    </a:p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1-to-4, standard acc. structure.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474455149"/>
                  </a:ext>
                </a:extLst>
              </a:tr>
              <a:tr h="392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C-band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klystron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236</a:t>
                      </a: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5720</a:t>
                      </a: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1-to-2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，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standard acc. structure.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462531200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6F907A-3439-4684-B47A-5DA80A38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7</a:t>
            </a:fld>
            <a:endParaRPr lang="zh-CN" alt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B9E5E173-3731-4F8F-90A2-74CA3109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358B-E5C3-47EF-A673-59B058F12D77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91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 err="1"/>
              <a:t>Linac</a:t>
            </a:r>
            <a:r>
              <a:rPr lang="en-US" altLang="zh-CN" sz="2800" dirty="0"/>
              <a:t> RF sources</a:t>
            </a:r>
            <a:endParaRPr lang="zh-CN" altLang="en-US" sz="2800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60F60EA5-984E-4503-BDDA-364158184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80049"/>
              </p:ext>
            </p:extLst>
          </p:nvPr>
        </p:nvGraphicFramePr>
        <p:xfrm>
          <a:off x="767408" y="1988840"/>
          <a:ext cx="7994626" cy="1475740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2860MHz/80MW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S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400kV/500A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5720MHz/50MW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C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350kV/400A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E7690C-9D9C-4127-93DE-041F14924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8</a:t>
            </a:fld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B09ED3A7-98F5-4E94-BCBE-5E0354A49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7C75-0FA6-4C69-8AE1-79D8DDDE5FCE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204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800" dirty="0" err="1"/>
              <a:t>Linac</a:t>
            </a:r>
            <a:r>
              <a:rPr lang="en-US" altLang="zh-CN" sz="2800" dirty="0"/>
              <a:t> RF sources</a:t>
            </a:r>
            <a:endParaRPr lang="zh-CN" altLang="en-US" sz="2800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280186"/>
              </p:ext>
            </p:extLst>
          </p:nvPr>
        </p:nvGraphicFramePr>
        <p:xfrm>
          <a:off x="767408" y="1988840"/>
          <a:ext cx="10513168" cy="1475740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85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2860MHz/80MW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S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400kV/500A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5720MHz/50MW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C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350kV/400A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BC6FFE-D539-4A15-8340-A69D024E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9</a:t>
            </a:fld>
            <a:endParaRPr lang="zh-CN" altLang="en-US" dirty="0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4DAC13-2312-49D5-93AC-0997263D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119-9A63-4D99-80A7-0F61708AA14A}" type="datetime1">
              <a:rPr lang="zh-CN" altLang="en-US" smtClean="0"/>
              <a:t>2025/1/15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959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64*193"/>
  <p:tag name="TABLE_ENDDRAG_RECT" val="120*121*264*1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61*227"/>
  <p:tag name="TABLE_ENDDRAG_RECT" val="577*22*261*22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40173</TotalTime>
  <Words>1496</Words>
  <Application>Microsoft Office PowerPoint</Application>
  <PresentationFormat>宽屏</PresentationFormat>
  <Paragraphs>465</Paragraphs>
  <Slides>33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Microsoft YaHei UI</vt:lpstr>
      <vt:lpstr>等线</vt:lpstr>
      <vt:lpstr>宋体</vt:lpstr>
      <vt:lpstr>微软雅黑</vt:lpstr>
      <vt:lpstr>Arial</vt:lpstr>
      <vt:lpstr>Arial Black</vt:lpstr>
      <vt:lpstr>Calibri</vt:lpstr>
      <vt:lpstr>Times New Roman</vt:lpstr>
      <vt:lpstr>Wingdings</vt:lpstr>
      <vt:lpstr>Office 主题</vt:lpstr>
      <vt:lpstr>PowerPoint 演示文稿</vt:lpstr>
      <vt:lpstr>Content</vt:lpstr>
      <vt:lpstr>Collider RF sources</vt:lpstr>
      <vt:lpstr>Collider RF sources</vt:lpstr>
      <vt:lpstr>Booster RF sources</vt:lpstr>
      <vt:lpstr>Booster RF sources</vt:lpstr>
      <vt:lpstr>Linac RF sources</vt:lpstr>
      <vt:lpstr>Linac RF sources</vt:lpstr>
      <vt:lpstr>Linac RF sources</vt:lpstr>
      <vt:lpstr>PowerPoint 演示文稿</vt:lpstr>
      <vt:lpstr>1st-Collider RF sources</vt:lpstr>
      <vt:lpstr>1st-Collider RF sources</vt:lpstr>
      <vt:lpstr>1st-Collider RF sources</vt:lpstr>
      <vt:lpstr>1st-Collider RF sources</vt:lpstr>
      <vt:lpstr>2nd-Linac RF sources</vt:lpstr>
      <vt:lpstr>PowerPoint 演示文稿</vt:lpstr>
      <vt:lpstr>650MHz klystron R&amp;D</vt:lpstr>
      <vt:lpstr>Design scheme</vt:lpstr>
      <vt:lpstr>1st prototype</vt:lpstr>
      <vt:lpstr>2nd prototype (HE design) </vt:lpstr>
      <vt:lpstr>3rd prototype (MBK) </vt:lpstr>
      <vt:lpstr>PowerPoint 演示文稿</vt:lpstr>
      <vt:lpstr>Design progress</vt:lpstr>
      <vt:lpstr>Fabrication progress</vt:lpstr>
      <vt:lpstr>PowerPoint 演示文稿</vt:lpstr>
      <vt:lpstr>3rd-Energy recovery</vt:lpstr>
      <vt:lpstr>3rd-Energy recovery</vt:lpstr>
      <vt:lpstr>Energy recovery klystron(ERK)</vt:lpstr>
      <vt:lpstr>Roughly theoretical analysis</vt:lpstr>
      <vt:lpstr>Design progress</vt:lpstr>
      <vt:lpstr>Preliminary mechanical design</vt:lpstr>
      <vt:lpstr>Conclusion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zusheng zhou</cp:lastModifiedBy>
  <cp:revision>2374</cp:revision>
  <cp:lastPrinted>2022-11-06T05:19:21Z</cp:lastPrinted>
  <dcterms:created xsi:type="dcterms:W3CDTF">2012-09-04T11:33:36Z</dcterms:created>
  <dcterms:modified xsi:type="dcterms:W3CDTF">2025-01-15T06:29:13Z</dcterms:modified>
</cp:coreProperties>
</file>