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handoutMasterIdLst>
    <p:handoutMasterId r:id="rId33"/>
  </p:handoutMasterIdLst>
  <p:sldIdLst>
    <p:sldId id="4837" r:id="rId2"/>
    <p:sldId id="907" r:id="rId3"/>
    <p:sldId id="4833" r:id="rId4"/>
    <p:sldId id="2291" r:id="rId5"/>
    <p:sldId id="2286" r:id="rId6"/>
    <p:sldId id="3448" r:id="rId7"/>
    <p:sldId id="3452" r:id="rId8"/>
    <p:sldId id="3438" r:id="rId9"/>
    <p:sldId id="1438" r:id="rId10"/>
    <p:sldId id="2327" r:id="rId11"/>
    <p:sldId id="2349" r:id="rId12"/>
    <p:sldId id="2857" r:id="rId13"/>
    <p:sldId id="4838" r:id="rId14"/>
    <p:sldId id="4839" r:id="rId15"/>
    <p:sldId id="4846" r:id="rId16"/>
    <p:sldId id="4845" r:id="rId17"/>
    <p:sldId id="4843" r:id="rId18"/>
    <p:sldId id="532" r:id="rId19"/>
    <p:sldId id="3440" r:id="rId20"/>
    <p:sldId id="2311" r:id="rId21"/>
    <p:sldId id="2292" r:id="rId22"/>
    <p:sldId id="2310" r:id="rId23"/>
    <p:sldId id="4832" r:id="rId24"/>
    <p:sldId id="2293" r:id="rId25"/>
    <p:sldId id="873" r:id="rId26"/>
    <p:sldId id="3404" r:id="rId27"/>
    <p:sldId id="3405" r:id="rId28"/>
    <p:sldId id="4834" r:id="rId29"/>
    <p:sldId id="2128" r:id="rId30"/>
    <p:sldId id="3437" r:id="rId31"/>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82D6D"/>
    <a:srgbClr val="282F72"/>
    <a:srgbClr val="10182F"/>
    <a:srgbClr val="282B6E"/>
    <a:srgbClr val="1D2053"/>
    <a:srgbClr val="202357"/>
    <a:srgbClr val="282A67"/>
    <a:srgbClr val="F97907"/>
    <a:srgbClr val="181515"/>
    <a:srgbClr val="095D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4C1A8A3-306A-4EB7-A6B1-4F7E0EB9C5D6}" styleName="中度样式 3 - 强调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5196" autoAdjust="0"/>
  </p:normalViewPr>
  <p:slideViewPr>
    <p:cSldViewPr>
      <p:cViewPr varScale="1">
        <p:scale>
          <a:sx n="81" d="100"/>
          <a:sy n="81" d="100"/>
        </p:scale>
        <p:origin x="979" y="62"/>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53" d="100"/>
          <a:sy n="53" d="100"/>
        </p:scale>
        <p:origin x="3312"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2025/1/14</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2025/1/14</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1</a:t>
            </a:fld>
            <a:endParaRPr lang="zh-CN" altLang="en-US"/>
          </a:p>
        </p:txBody>
      </p:sp>
    </p:spTree>
    <p:extLst>
      <p:ext uri="{BB962C8B-B14F-4D97-AF65-F5344CB8AC3E}">
        <p14:creationId xmlns:p14="http://schemas.microsoft.com/office/powerpoint/2010/main" val="2806196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501384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7</a:t>
            </a:fld>
            <a:endParaRPr lang="zh-CN" altLang="en-US"/>
          </a:p>
        </p:txBody>
      </p:sp>
    </p:spTree>
    <p:extLst>
      <p:ext uri="{BB962C8B-B14F-4D97-AF65-F5344CB8AC3E}">
        <p14:creationId xmlns:p14="http://schemas.microsoft.com/office/powerpoint/2010/main" val="2961244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zh-CN" altLang="en-US" dirty="0"/>
          </a:p>
        </p:txBody>
      </p:sp>
      <p:sp>
        <p:nvSpPr>
          <p:cNvPr id="4" name="灯片编号占位符 3"/>
          <p:cNvSpPr>
            <a:spLocks noGrp="1"/>
          </p:cNvSpPr>
          <p:nvPr>
            <p:ph type="sldNum" sz="quarter" idx="5"/>
          </p:nvPr>
        </p:nvSpPr>
        <p:spPr/>
        <p:txBody>
          <a:bodyPr/>
          <a:lstStyle/>
          <a:p>
            <a:fld id="{ABF6BB68-145E-4D6B-A52C-7C0A0198E3B0}" type="slidenum">
              <a:rPr lang="zh-CN" altLang="en-US" smtClean="0"/>
              <a:t>9</a:t>
            </a:fld>
            <a:endParaRPr lang="zh-CN" altLang="en-US"/>
          </a:p>
        </p:txBody>
      </p:sp>
    </p:spTree>
    <p:extLst>
      <p:ext uri="{BB962C8B-B14F-4D97-AF65-F5344CB8AC3E}">
        <p14:creationId xmlns:p14="http://schemas.microsoft.com/office/powerpoint/2010/main" val="3019339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F6BB68-145E-4D6B-A52C-7C0A0198E3B0}" type="slidenum">
              <a:rPr lang="zh-CN" altLang="en-US" smtClean="0"/>
              <a:t>10</a:t>
            </a:fld>
            <a:endParaRPr lang="zh-CN" altLang="en-US"/>
          </a:p>
        </p:txBody>
      </p:sp>
    </p:spTree>
    <p:extLst>
      <p:ext uri="{BB962C8B-B14F-4D97-AF65-F5344CB8AC3E}">
        <p14:creationId xmlns:p14="http://schemas.microsoft.com/office/powerpoint/2010/main" val="420343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9D0366F1-34E7-409E-B1AD-D84EADF09599}" type="slidenum">
              <a:rPr lang="zh-CN" altLang="en-US" smtClean="0"/>
              <a:t>11</a:t>
            </a:fld>
            <a:endParaRPr lang="zh-CN" altLang="en-US"/>
          </a:p>
        </p:txBody>
      </p:sp>
    </p:spTree>
    <p:extLst>
      <p:ext uri="{BB962C8B-B14F-4D97-AF65-F5344CB8AC3E}">
        <p14:creationId xmlns:p14="http://schemas.microsoft.com/office/powerpoint/2010/main" val="1971920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0"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22</a:t>
            </a:fld>
            <a:endParaRPr lang="zh-CN" altLang="en-US"/>
          </a:p>
        </p:txBody>
      </p:sp>
    </p:spTree>
    <p:extLst>
      <p:ext uri="{BB962C8B-B14F-4D97-AF65-F5344CB8AC3E}">
        <p14:creationId xmlns:p14="http://schemas.microsoft.com/office/powerpoint/2010/main" val="3074112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cs typeface="Arial" panose="020B0604020202020204" pitchFamily="34" charset="0"/>
              </a:defRPr>
            </a:lvl1pPr>
            <a:lvl2pPr>
              <a:defRPr sz="2400" baseline="0">
                <a:latin typeface="Arial" panose="020B0604020202020204" pitchFamily="34" charset="0"/>
                <a:ea typeface="微软雅黑" pitchFamily="34" charset="-122"/>
                <a:cs typeface="Arial" panose="020B0604020202020204" pitchFamily="34" charset="0"/>
              </a:defRPr>
            </a:lvl2pPr>
            <a:lvl3pPr>
              <a:defRPr baseline="0">
                <a:cs typeface="Arial" panose="020B0604020202020204" pitchFamily="34" charset="0"/>
              </a:defRPr>
            </a:lvl3pPr>
            <a:lvl4pPr>
              <a:defRPr baseline="0">
                <a:cs typeface="Arial" panose="020B0604020202020204" pitchFamily="34" charset="0"/>
              </a:defRPr>
            </a:lvl4pPr>
            <a:lvl5pPr>
              <a:defRPr baseline="0">
                <a:cs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 name="标题 1"/>
          <p:cNvSpPr>
            <a:spLocks noGrp="1"/>
          </p:cNvSpPr>
          <p:nvPr>
            <p:ph type="title"/>
          </p:nvPr>
        </p:nvSpPr>
        <p:spPr>
          <a:xfrm>
            <a:off x="0" y="142852"/>
            <a:ext cx="12192000" cy="725470"/>
          </a:xfrm>
        </p:spPr>
        <p:txBody>
          <a:bodyPr>
            <a:normAutofit/>
          </a:bodyPr>
          <a:lstStyle>
            <a:lvl1pPr algn="ctr">
              <a:defRPr sz="3200" b="1" baseline="0">
                <a:solidFill>
                  <a:srgbClr val="095D89"/>
                </a:solidFill>
                <a:effectLst/>
                <a:latin typeface="Arial" panose="020B0604020202020204" pitchFamily="34" charset="0"/>
                <a:ea typeface="微软雅黑" pitchFamily="34" charset="-122"/>
                <a:cs typeface="Arial" panose="020B0604020202020204" pitchFamily="34" charset="0"/>
              </a:defRPr>
            </a:lvl1pPr>
          </a:lstStyle>
          <a:p>
            <a:r>
              <a:rPr lang="zh-CN" altLang="en-US" dirty="0"/>
              <a:t>单击此处编辑母版标题样式</a:t>
            </a:r>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cs typeface="Arial" panose="020B0604020202020204" pitchFamily="34" charset="0"/>
            </a:endParaRPr>
          </a:p>
        </p:txBody>
      </p:sp>
      <p:sp>
        <p:nvSpPr>
          <p:cNvPr id="6" name="灯片编号占位符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F15E9139-A00B-4B2A-98A6-095DC08F13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5" r:id="rId3"/>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hyperlink" Target="mailto:52.21kW@4.5K" TargetMode="External"/><Relationship Id="rId3" Type="http://schemas.openxmlformats.org/officeDocument/2006/relationships/image" Target="../media/image19.png"/><Relationship Id="rId7" Type="http://schemas.openxmlformats.org/officeDocument/2006/relationships/hyperlink" Target="mailto:15.8+5.6=21.4kW@40K~70K"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mailto:3.54+0.95=4.49kW@5K~8K" TargetMode="External"/><Relationship Id="rId5" Type="http://schemas.openxmlformats.org/officeDocument/2006/relationships/image" Target="../media/image20.png"/><Relationship Id="rId4" Type="http://schemas.microsoft.com/office/2007/relationships/hdphoto" Target="../media/hdphoto2.wdp"/><Relationship Id="rId9" Type="http://schemas.openxmlformats.org/officeDocument/2006/relationships/hyperlink" Target="mailto:4*15kW@4.5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 Id="rId4" Type="http://schemas.microsoft.com/office/2007/relationships/hdphoto" Target="../media/hdphoto3.wdp"/></Relationships>
</file>

<file path=ppt/slides/_rels/slide18.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s>
</file>

<file path=ppt/slides/_rels/slide23.xml.rels><?xml version="1.0" encoding="UTF-8" standalone="yes"?>
<Relationships xmlns="http://schemas.openxmlformats.org/package/2006/relationships"><Relationship Id="rId3" Type="http://schemas.openxmlformats.org/officeDocument/2006/relationships/image" Target="../media/image49.jpe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emf"/><Relationship Id="rId4" Type="http://schemas.openxmlformats.org/officeDocument/2006/relationships/image" Target="../media/image50.emf"/></Relationships>
</file>

<file path=ppt/slides/_rels/slide2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57.jpeg"/><Relationship Id="rId4" Type="http://schemas.openxmlformats.org/officeDocument/2006/relationships/image" Target="../media/image56.jpeg"/></Relationships>
</file>

<file path=ppt/slides/_rels/slide25.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2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5" Type="http://schemas.openxmlformats.org/officeDocument/2006/relationships/image" Target="../media/image77.png"/><Relationship Id="rId4" Type="http://schemas.openxmlformats.org/officeDocument/2006/relationships/image" Target="../media/image76.png"/></Relationships>
</file>

<file path=ppt/slides/_rels/slide28.xml.rels><?xml version="1.0" encoding="UTF-8" standalone="yes"?>
<Relationships xmlns="http://schemas.openxmlformats.org/package/2006/relationships"><Relationship Id="rId3" Type="http://schemas.openxmlformats.org/officeDocument/2006/relationships/image" Target="../media/image79.jpeg"/><Relationship Id="rId7" Type="http://schemas.openxmlformats.org/officeDocument/2006/relationships/image" Target="../media/image83.jpeg"/><Relationship Id="rId2" Type="http://schemas.openxmlformats.org/officeDocument/2006/relationships/image" Target="../media/image78.jpeg"/><Relationship Id="rId1" Type="http://schemas.openxmlformats.org/officeDocument/2006/relationships/slideLayout" Target="../slideLayouts/slideLayout2.xml"/><Relationship Id="rId6" Type="http://schemas.openxmlformats.org/officeDocument/2006/relationships/image" Target="../media/image82.jpeg"/><Relationship Id="rId5" Type="http://schemas.openxmlformats.org/officeDocument/2006/relationships/image" Target="../media/image81.jpeg"/><Relationship Id="rId4" Type="http://schemas.openxmlformats.org/officeDocument/2006/relationships/image" Target="../media/image80.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CC76B7E2-DC21-4F0E-8C7A-8CC5B23F12E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8177" y="518057"/>
            <a:ext cx="3312368" cy="186320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标题 3">
            <a:extLst>
              <a:ext uri="{FF2B5EF4-FFF2-40B4-BE49-F238E27FC236}">
                <a16:creationId xmlns:a16="http://schemas.microsoft.com/office/drawing/2014/main" id="{B3C7D44A-E595-41E2-A4CC-364FFAA6C918}"/>
              </a:ext>
            </a:extLst>
          </p:cNvPr>
          <p:cNvSpPr txBox="1">
            <a:spLocks/>
          </p:cNvSpPr>
          <p:nvPr/>
        </p:nvSpPr>
        <p:spPr>
          <a:xfrm>
            <a:off x="59350" y="2588635"/>
            <a:ext cx="12072664" cy="1380478"/>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pPr>
              <a:lnSpc>
                <a:spcPct val="100000"/>
              </a:lnSpc>
            </a:pPr>
            <a:r>
              <a:rPr lang="en-US" altLang="zh-CN" dirty="0">
                <a:solidFill>
                  <a:srgbClr val="282A67"/>
                </a:solidFill>
                <a:latin typeface="Arial" panose="020B0604020202020204" pitchFamily="34" charset="0"/>
                <a:cs typeface="Arial" panose="020B0604020202020204" pitchFamily="34" charset="0"/>
              </a:rPr>
              <a:t>CEPC Superconducting RF Progress</a:t>
            </a:r>
            <a:endParaRPr lang="zh-CN" altLang="en-US" dirty="0">
              <a:solidFill>
                <a:srgbClr val="282A67"/>
              </a:solidFill>
              <a:latin typeface="Arial" panose="020B0604020202020204" pitchFamily="34" charset="0"/>
              <a:cs typeface="Arial" panose="020B0604020202020204" pitchFamily="34" charset="0"/>
            </a:endParaRPr>
          </a:p>
        </p:txBody>
      </p:sp>
      <p:sp>
        <p:nvSpPr>
          <p:cNvPr id="10" name="文本框 7">
            <a:extLst>
              <a:ext uri="{FF2B5EF4-FFF2-40B4-BE49-F238E27FC236}">
                <a16:creationId xmlns:a16="http://schemas.microsoft.com/office/drawing/2014/main" id="{DD94D2DE-9AE2-4A0D-8425-816CA56E471C}"/>
              </a:ext>
            </a:extLst>
          </p:cNvPr>
          <p:cNvSpPr txBox="1"/>
          <p:nvPr/>
        </p:nvSpPr>
        <p:spPr>
          <a:xfrm>
            <a:off x="2639612" y="4045931"/>
            <a:ext cx="6769500" cy="461665"/>
          </a:xfrm>
          <a:prstGeom prst="rect">
            <a:avLst/>
          </a:prstGeom>
          <a:noFill/>
        </p:spPr>
        <p:txBody>
          <a:bodyPr wrap="square" rtlCol="0">
            <a:spAutoFit/>
          </a:bodyPr>
          <a:lstStyle/>
          <a:p>
            <a:pPr algn="ctr"/>
            <a:r>
              <a:rPr lang="en-US" altLang="zh-CN" sz="2400" dirty="0">
                <a:latin typeface="Arial" panose="020B0604020202020204" pitchFamily="34" charset="0"/>
                <a:ea typeface="微软雅黑" panose="020B0503020204020204" pitchFamily="34" charset="-122"/>
                <a:cs typeface="Arial" panose="020B0604020202020204" pitchFamily="34" charset="0"/>
              </a:rPr>
              <a:t>Jiyuan Zhai </a:t>
            </a:r>
          </a:p>
        </p:txBody>
      </p:sp>
      <p:sp>
        <p:nvSpPr>
          <p:cNvPr id="11" name="TextBox 8">
            <a:extLst>
              <a:ext uri="{FF2B5EF4-FFF2-40B4-BE49-F238E27FC236}">
                <a16:creationId xmlns:a16="http://schemas.microsoft.com/office/drawing/2014/main" id="{A42EEF17-0850-4C43-9AC1-DF31594AA26A}"/>
              </a:ext>
            </a:extLst>
          </p:cNvPr>
          <p:cNvSpPr txBox="1"/>
          <p:nvPr/>
        </p:nvSpPr>
        <p:spPr>
          <a:xfrm>
            <a:off x="0" y="5949280"/>
            <a:ext cx="12191365" cy="338554"/>
          </a:xfrm>
          <a:prstGeom prst="rect">
            <a:avLst/>
          </a:prstGeom>
          <a:noFill/>
        </p:spPr>
        <p:txBody>
          <a:bodyPr wrap="square" rtlCol="0">
            <a:spAutoFit/>
          </a:bodyPr>
          <a:lstStyle/>
          <a:p>
            <a:pPr algn="ctr"/>
            <a:r>
              <a:rPr lang="en-US" altLang="zh-CN" sz="1600" dirty="0">
                <a:latin typeface="Arial" panose="020B0604020202020204" pitchFamily="34" charset="0"/>
                <a:cs typeface="Arial" panose="020B0604020202020204" pitchFamily="34" charset="0"/>
              </a:rPr>
              <a:t>IAS Program on Fundamental Physics, January 15, 2025, HKUST, Hongkong</a:t>
            </a:r>
            <a:endParaRPr lang="zh-CN" altLang="en-US" sz="1600" dirty="0">
              <a:latin typeface="Arial" panose="020B0604020202020204" pitchFamily="34" charset="0"/>
              <a:cs typeface="Arial" panose="020B0604020202020204" pitchFamily="34" charset="0"/>
            </a:endParaRPr>
          </a:p>
        </p:txBody>
      </p:sp>
      <p:pic>
        <p:nvPicPr>
          <p:cNvPr id="12" name="图片 5">
            <a:extLst>
              <a:ext uri="{FF2B5EF4-FFF2-40B4-BE49-F238E27FC236}">
                <a16:creationId xmlns:a16="http://schemas.microsoft.com/office/drawing/2014/main" id="{96289277-FA06-411D-99CE-F7786FF75D31}"/>
              </a:ext>
            </a:extLst>
          </p:cNvPr>
          <p:cNvPicPr>
            <a:picLocks noChangeAspect="1"/>
          </p:cNvPicPr>
          <p:nvPr/>
        </p:nvPicPr>
        <p:blipFill>
          <a:blip r:embed="rId4" cstate="print">
            <a:grayscl/>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tretch>
            <a:fillRect/>
          </a:stretch>
        </p:blipFill>
        <p:spPr>
          <a:xfrm>
            <a:off x="4247948" y="4797152"/>
            <a:ext cx="3552825" cy="672912"/>
          </a:xfrm>
          <a:prstGeom prst="rect">
            <a:avLst/>
          </a:prstGeom>
        </p:spPr>
      </p:pic>
    </p:spTree>
    <p:extLst>
      <p:ext uri="{BB962C8B-B14F-4D97-AF65-F5344CB8AC3E}">
        <p14:creationId xmlns:p14="http://schemas.microsoft.com/office/powerpoint/2010/main" val="1467626477"/>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21DD415A-8FC2-4D9A-85F5-1EA2E73E44BF}"/>
              </a:ext>
            </a:extLst>
          </p:cNvPr>
          <p:cNvSpPr>
            <a:spLocks noGrp="1"/>
          </p:cNvSpPr>
          <p:nvPr>
            <p:ph type="sldNum" sz="quarter" idx="12"/>
          </p:nvPr>
        </p:nvSpPr>
        <p:spPr>
          <a:xfrm>
            <a:off x="9201150" y="6402536"/>
            <a:ext cx="2844800" cy="365125"/>
          </a:xfrm>
        </p:spPr>
        <p:txBody>
          <a:bodyPr/>
          <a:lstStyle/>
          <a:p>
            <a:fld id="{F15E9139-A00B-4B2A-98A6-095DC08F1345}" type="slidenum">
              <a:rPr lang="zh-CN" altLang="en-US" smtClean="0"/>
              <a:pPr/>
              <a:t>10</a:t>
            </a:fld>
            <a:endParaRPr lang="zh-CN" altLang="en-US"/>
          </a:p>
        </p:txBody>
      </p:sp>
      <p:sp>
        <p:nvSpPr>
          <p:cNvPr id="5" name="标题 2">
            <a:extLst>
              <a:ext uri="{FF2B5EF4-FFF2-40B4-BE49-F238E27FC236}">
                <a16:creationId xmlns:a16="http://schemas.microsoft.com/office/drawing/2014/main" id="{EC9A7F4A-A622-40FF-A504-1B10BC582BC4}"/>
              </a:ext>
            </a:extLst>
          </p:cNvPr>
          <p:cNvSpPr>
            <a:spLocks noGrp="1"/>
          </p:cNvSpPr>
          <p:nvPr>
            <p:ph type="title"/>
          </p:nvPr>
        </p:nvSpPr>
        <p:spPr>
          <a:xfrm>
            <a:off x="192335" y="86481"/>
            <a:ext cx="11903437" cy="725470"/>
          </a:xfrm>
        </p:spPr>
        <p:txBody>
          <a:bodyPr>
            <a:normAutofit/>
          </a:bodyPr>
          <a:lstStyle/>
          <a:p>
            <a:r>
              <a:rPr lang="en-GB" altLang="zh-CN" dirty="0"/>
              <a:t>Process Flow Diagram </a:t>
            </a:r>
            <a:r>
              <a:rPr lang="en-US" altLang="zh-CN" dirty="0"/>
              <a:t>of SRF Module</a:t>
            </a:r>
            <a:endParaRPr lang="zh-CN" altLang="en-US" dirty="0"/>
          </a:p>
        </p:txBody>
      </p:sp>
      <p:pic>
        <p:nvPicPr>
          <p:cNvPr id="7" name="图片 6">
            <a:extLst>
              <a:ext uri="{FF2B5EF4-FFF2-40B4-BE49-F238E27FC236}">
                <a16:creationId xmlns:a16="http://schemas.microsoft.com/office/drawing/2014/main" id="{4D685E36-648E-4A5D-AB39-E1FEC8D87B5E}"/>
              </a:ext>
            </a:extLst>
          </p:cNvPr>
          <p:cNvPicPr>
            <a:picLocks noChangeAspect="1"/>
          </p:cNvPicPr>
          <p:nvPr/>
        </p:nvPicPr>
        <p:blipFill>
          <a:blip r:embed="rId3"/>
          <a:stretch>
            <a:fillRect/>
          </a:stretch>
        </p:blipFill>
        <p:spPr>
          <a:xfrm>
            <a:off x="0" y="985221"/>
            <a:ext cx="12192000" cy="3713965"/>
          </a:xfrm>
          <a:prstGeom prst="rect">
            <a:avLst/>
          </a:prstGeom>
        </p:spPr>
      </p:pic>
      <p:pic>
        <p:nvPicPr>
          <p:cNvPr id="6" name="图片 5">
            <a:extLst>
              <a:ext uri="{FF2B5EF4-FFF2-40B4-BE49-F238E27FC236}">
                <a16:creationId xmlns:a16="http://schemas.microsoft.com/office/drawing/2014/main" id="{7BF46947-A2B9-450C-B606-876D315D6B47}"/>
              </a:ext>
            </a:extLst>
          </p:cNvPr>
          <p:cNvPicPr>
            <a:picLocks noChangeAspect="1"/>
          </p:cNvPicPr>
          <p:nvPr/>
        </p:nvPicPr>
        <p:blipFill>
          <a:blip r:embed="rId4"/>
          <a:stretch>
            <a:fillRect/>
          </a:stretch>
        </p:blipFill>
        <p:spPr>
          <a:xfrm>
            <a:off x="6921171" y="958867"/>
            <a:ext cx="4509247" cy="2132141"/>
          </a:xfrm>
          <a:prstGeom prst="rect">
            <a:avLst/>
          </a:prstGeom>
          <a:ln>
            <a:solidFill>
              <a:srgbClr val="FF0000"/>
            </a:solidFill>
          </a:ln>
        </p:spPr>
      </p:pic>
      <p:sp>
        <p:nvSpPr>
          <p:cNvPr id="2" name="矩形: 圆角 1">
            <a:extLst>
              <a:ext uri="{FF2B5EF4-FFF2-40B4-BE49-F238E27FC236}">
                <a16:creationId xmlns:a16="http://schemas.microsoft.com/office/drawing/2014/main" id="{3F9D710B-08CE-485F-8477-4BA159F69F6C}"/>
              </a:ext>
            </a:extLst>
          </p:cNvPr>
          <p:cNvSpPr/>
          <p:nvPr/>
        </p:nvSpPr>
        <p:spPr>
          <a:xfrm>
            <a:off x="6911788" y="3236259"/>
            <a:ext cx="1461247" cy="71717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cxnSp>
        <p:nvCxnSpPr>
          <p:cNvPr id="8" name="直接箭头连接符 7">
            <a:extLst>
              <a:ext uri="{FF2B5EF4-FFF2-40B4-BE49-F238E27FC236}">
                <a16:creationId xmlns:a16="http://schemas.microsoft.com/office/drawing/2014/main" id="{C8E90199-2152-433C-9A38-D352179B8EA3}"/>
              </a:ext>
            </a:extLst>
          </p:cNvPr>
          <p:cNvCxnSpPr>
            <a:cxnSpLocks/>
            <a:stCxn id="2" idx="0"/>
          </p:cNvCxnSpPr>
          <p:nvPr/>
        </p:nvCxnSpPr>
        <p:spPr>
          <a:xfrm flipV="1">
            <a:off x="7642412" y="3108533"/>
            <a:ext cx="129384" cy="12772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a16="http://schemas.microsoft.com/office/drawing/2014/main" id="{3F69D3BC-C0FB-416C-B612-DAF3CA98AB33}"/>
              </a:ext>
            </a:extLst>
          </p:cNvPr>
          <p:cNvPicPr>
            <a:picLocks noChangeAspect="1"/>
          </p:cNvPicPr>
          <p:nvPr/>
        </p:nvPicPr>
        <p:blipFill>
          <a:blip r:embed="rId5"/>
          <a:stretch>
            <a:fillRect/>
          </a:stretch>
        </p:blipFill>
        <p:spPr>
          <a:xfrm>
            <a:off x="192336" y="4044001"/>
            <a:ext cx="4068180" cy="2204774"/>
          </a:xfrm>
          <a:prstGeom prst="rect">
            <a:avLst/>
          </a:prstGeom>
          <a:ln>
            <a:solidFill>
              <a:srgbClr val="FF0066"/>
            </a:solidFill>
          </a:ln>
        </p:spPr>
      </p:pic>
      <p:sp>
        <p:nvSpPr>
          <p:cNvPr id="10" name="矩形: 圆角 9">
            <a:extLst>
              <a:ext uri="{FF2B5EF4-FFF2-40B4-BE49-F238E27FC236}">
                <a16:creationId xmlns:a16="http://schemas.microsoft.com/office/drawing/2014/main" id="{3B0E3D61-2F9E-41FC-BC0E-D43FE6AA538C}"/>
              </a:ext>
            </a:extLst>
          </p:cNvPr>
          <p:cNvSpPr/>
          <p:nvPr/>
        </p:nvSpPr>
        <p:spPr>
          <a:xfrm>
            <a:off x="5764305" y="3993559"/>
            <a:ext cx="1461247" cy="67173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cxnSp>
        <p:nvCxnSpPr>
          <p:cNvPr id="11" name="直接箭头连接符 10">
            <a:extLst>
              <a:ext uri="{FF2B5EF4-FFF2-40B4-BE49-F238E27FC236}">
                <a16:creationId xmlns:a16="http://schemas.microsoft.com/office/drawing/2014/main" id="{8CE4B222-7AE0-4DD9-92E9-3F02C3555B94}"/>
              </a:ext>
            </a:extLst>
          </p:cNvPr>
          <p:cNvCxnSpPr>
            <a:cxnSpLocks/>
          </p:cNvCxnSpPr>
          <p:nvPr/>
        </p:nvCxnSpPr>
        <p:spPr>
          <a:xfrm flipH="1">
            <a:off x="4452852" y="4537737"/>
            <a:ext cx="1311453" cy="4107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文本框 15">
            <a:extLst>
              <a:ext uri="{FF2B5EF4-FFF2-40B4-BE49-F238E27FC236}">
                <a16:creationId xmlns:a16="http://schemas.microsoft.com/office/drawing/2014/main" id="{B841E2F0-222F-4A60-998D-1409DC0447F9}"/>
              </a:ext>
            </a:extLst>
          </p:cNvPr>
          <p:cNvSpPr txBox="1"/>
          <p:nvPr/>
        </p:nvSpPr>
        <p:spPr>
          <a:xfrm>
            <a:off x="0" y="3314056"/>
            <a:ext cx="1748117" cy="369332"/>
          </a:xfrm>
          <a:prstGeom prst="rect">
            <a:avLst/>
          </a:prstGeom>
          <a:noFill/>
        </p:spPr>
        <p:txBody>
          <a:bodyPr wrap="square">
            <a:spAutoFit/>
          </a:bodyPr>
          <a:lstStyle/>
          <a:p>
            <a:pPr algn="ctr">
              <a:spcBef>
                <a:spcPct val="20000"/>
              </a:spcBef>
              <a:buClr>
                <a:srgbClr val="00B0F0"/>
              </a:buClr>
              <a:buSzPct val="90000"/>
              <a:defRPr/>
            </a:pPr>
            <a:r>
              <a:rPr lang="en-US" altLang="zh-CN" sz="1800" kern="0" dirty="0">
                <a:solidFill>
                  <a:srgbClr val="003399"/>
                </a:solidFill>
                <a:latin typeface="Arial" panose="020B0604020202020204" pitchFamily="34" charset="0"/>
                <a:ea typeface="微软雅黑" panose="020B0503020204020204" pitchFamily="34" charset="-122"/>
                <a:cs typeface="Arial" panose="020B0604020202020204" pitchFamily="34" charset="0"/>
              </a:rPr>
              <a:t>Refrigerator</a:t>
            </a:r>
            <a:endParaRPr lang="zh-CN" altLang="en-US" sz="1800" kern="0" dirty="0">
              <a:solidFill>
                <a:srgbClr val="003399"/>
              </a:solidFill>
              <a:latin typeface="Arial" panose="020B0604020202020204" pitchFamily="34" charset="0"/>
              <a:ea typeface="微软雅黑" panose="020B0503020204020204" pitchFamily="34" charset="-122"/>
              <a:cs typeface="Arial" panose="020B0604020202020204" pitchFamily="34" charset="0"/>
            </a:endParaRPr>
          </a:p>
        </p:txBody>
      </p:sp>
      <p:sp>
        <p:nvSpPr>
          <p:cNvPr id="17" name="文本框 16">
            <a:extLst>
              <a:ext uri="{FF2B5EF4-FFF2-40B4-BE49-F238E27FC236}">
                <a16:creationId xmlns:a16="http://schemas.microsoft.com/office/drawing/2014/main" id="{B3CE0EAB-9A36-48E6-81F9-E1384772C87D}"/>
              </a:ext>
            </a:extLst>
          </p:cNvPr>
          <p:cNvSpPr txBox="1"/>
          <p:nvPr/>
        </p:nvSpPr>
        <p:spPr>
          <a:xfrm>
            <a:off x="1945340" y="3624228"/>
            <a:ext cx="1748117" cy="369332"/>
          </a:xfrm>
          <a:prstGeom prst="rect">
            <a:avLst/>
          </a:prstGeom>
          <a:noFill/>
        </p:spPr>
        <p:txBody>
          <a:bodyPr wrap="square">
            <a:spAutoFit/>
          </a:bodyPr>
          <a:lstStyle/>
          <a:p>
            <a:pPr algn="ctr">
              <a:spcBef>
                <a:spcPct val="20000"/>
              </a:spcBef>
              <a:buClr>
                <a:srgbClr val="00B0F0"/>
              </a:buClr>
              <a:buSzPct val="90000"/>
              <a:defRPr/>
            </a:pPr>
            <a:r>
              <a:rPr lang="en-US" altLang="zh-CN" sz="1800" kern="0" dirty="0">
                <a:solidFill>
                  <a:srgbClr val="003399"/>
                </a:solidFill>
                <a:latin typeface="Arial" panose="020B0604020202020204" pitchFamily="34" charset="0"/>
                <a:ea typeface="微软雅黑" panose="020B0503020204020204" pitchFamily="34" charset="-122"/>
                <a:cs typeface="Arial" panose="020B0604020202020204" pitchFamily="34" charset="0"/>
              </a:rPr>
              <a:t>2K </a:t>
            </a:r>
            <a:r>
              <a:rPr lang="en-US" altLang="zh-CN" sz="1800" kern="0" dirty="0" err="1">
                <a:solidFill>
                  <a:srgbClr val="003399"/>
                </a:solidFill>
                <a:latin typeface="Arial" panose="020B0604020202020204" pitchFamily="34" charset="0"/>
                <a:ea typeface="微软雅黑" panose="020B0503020204020204" pitchFamily="34" charset="-122"/>
                <a:cs typeface="Arial" panose="020B0604020202020204" pitchFamily="34" charset="0"/>
              </a:rPr>
              <a:t>coldbox</a:t>
            </a:r>
            <a:endParaRPr lang="zh-CN" altLang="en-US" sz="1800" kern="0" dirty="0">
              <a:solidFill>
                <a:srgbClr val="003399"/>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文本框 18">
            <a:extLst>
              <a:ext uri="{FF2B5EF4-FFF2-40B4-BE49-F238E27FC236}">
                <a16:creationId xmlns:a16="http://schemas.microsoft.com/office/drawing/2014/main" id="{5F1A78A6-2DE8-426C-8A21-BBED2476F9BC}"/>
              </a:ext>
            </a:extLst>
          </p:cNvPr>
          <p:cNvSpPr txBox="1"/>
          <p:nvPr/>
        </p:nvSpPr>
        <p:spPr>
          <a:xfrm flipH="1">
            <a:off x="5663952" y="4773563"/>
            <a:ext cx="392270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3 cryomodules, 8×1.3GHZ 9-cell cavities each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rPr>
              <a:t>Booster Ring</a:t>
            </a:r>
            <a:endParaRPr kumimoji="0" lang="zh-CN" altLang="en-US" sz="14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0" name="文本框 19">
            <a:extLst>
              <a:ext uri="{FF2B5EF4-FFF2-40B4-BE49-F238E27FC236}">
                <a16:creationId xmlns:a16="http://schemas.microsoft.com/office/drawing/2014/main" id="{1D3B15C5-5710-437B-9BA4-C277A07FBDD8}"/>
              </a:ext>
            </a:extLst>
          </p:cNvPr>
          <p:cNvSpPr txBox="1"/>
          <p:nvPr/>
        </p:nvSpPr>
        <p:spPr>
          <a:xfrm flipH="1">
            <a:off x="9296400" y="4067350"/>
            <a:ext cx="2997491"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14 cryomodules, 6×650MHZ 2-cell cavities each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rPr>
              <a:t>Collider Ring</a:t>
            </a:r>
            <a:endParaRPr kumimoji="0" lang="zh-CN" altLang="en-US" sz="14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1" name="文本框 20">
            <a:extLst>
              <a:ext uri="{FF2B5EF4-FFF2-40B4-BE49-F238E27FC236}">
                <a16:creationId xmlns:a16="http://schemas.microsoft.com/office/drawing/2014/main" id="{E3E74384-CE31-4615-A340-E4AF5DAE508B}"/>
              </a:ext>
            </a:extLst>
          </p:cNvPr>
          <p:cNvSpPr txBox="1"/>
          <p:nvPr/>
        </p:nvSpPr>
        <p:spPr>
          <a:xfrm>
            <a:off x="11258916" y="2685718"/>
            <a:ext cx="1076844" cy="461665"/>
          </a:xfrm>
          <a:prstGeom prst="rect">
            <a:avLst/>
          </a:prstGeom>
          <a:noFill/>
        </p:spPr>
        <p:txBody>
          <a:bodyPr wrap="square">
            <a:spAutoFit/>
          </a:bodyPr>
          <a:lstStyle/>
          <a:p>
            <a:pPr algn="ctr">
              <a:spcBef>
                <a:spcPct val="20000"/>
              </a:spcBef>
              <a:buClr>
                <a:srgbClr val="00B0F0"/>
              </a:buClr>
              <a:buSzPct val="90000"/>
              <a:defRPr/>
            </a:pPr>
            <a:r>
              <a:rPr lang="en-US" altLang="zh-CN" sz="1200" kern="0" dirty="0">
                <a:solidFill>
                  <a:srgbClr val="003399"/>
                </a:solidFill>
                <a:latin typeface="Arial" panose="020B0604020202020204" pitchFamily="34" charset="0"/>
                <a:ea typeface="微软雅黑" panose="020B0503020204020204" pitchFamily="34" charset="-122"/>
                <a:cs typeface="Arial" panose="020B0604020202020204" pitchFamily="34" charset="0"/>
              </a:rPr>
              <a:t>End phase separator</a:t>
            </a:r>
            <a:endParaRPr lang="zh-CN" altLang="en-US" sz="1200" kern="0" dirty="0">
              <a:solidFill>
                <a:srgbClr val="003399"/>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22" name="直接箭头连接符 21">
            <a:extLst>
              <a:ext uri="{FF2B5EF4-FFF2-40B4-BE49-F238E27FC236}">
                <a16:creationId xmlns:a16="http://schemas.microsoft.com/office/drawing/2014/main" id="{A13CFDC6-CBB5-473F-9727-A955F1402925}"/>
              </a:ext>
            </a:extLst>
          </p:cNvPr>
          <p:cNvCxnSpPr>
            <a:cxnSpLocks/>
          </p:cNvCxnSpPr>
          <p:nvPr/>
        </p:nvCxnSpPr>
        <p:spPr>
          <a:xfrm flipV="1">
            <a:off x="11916334" y="3108531"/>
            <a:ext cx="0" cy="5748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a16="http://schemas.microsoft.com/office/drawing/2014/main" id="{86926864-349B-41F1-BB0A-19FB706405E1}"/>
              </a:ext>
            </a:extLst>
          </p:cNvPr>
          <p:cNvSpPr txBox="1"/>
          <p:nvPr/>
        </p:nvSpPr>
        <p:spPr>
          <a:xfrm flipH="1">
            <a:off x="-573739" y="6277322"/>
            <a:ext cx="5444143" cy="307777"/>
          </a:xfrm>
          <a:prstGeom prst="rect">
            <a:avLst/>
          </a:prstGeom>
          <a:noFill/>
        </p:spPr>
        <p:txBody>
          <a:bodyPr wrap="square">
            <a:spAutoFit/>
          </a:bodyPr>
          <a:lstStyle>
            <a:defPPr>
              <a:defRPr lang="zh-CN"/>
            </a:defPPr>
            <a:lvl1pPr algn="ctr">
              <a:spcBef>
                <a:spcPct val="20000"/>
              </a:spcBef>
              <a:buClr>
                <a:srgbClr val="00B0F0"/>
              </a:buClr>
              <a:buSzPct val="90000"/>
              <a:defRPr kern="0">
                <a:solidFill>
                  <a:srgbClr val="003399"/>
                </a:solidFill>
                <a:latin typeface="Comic Sans MS" panose="030F0702030302020204" pitchFamily="66" charset="0"/>
                <a:ea typeface="微软雅黑" panose="020B0503020204020204" pitchFamily="34" charset="-122"/>
              </a:defRPr>
            </a:lvl1pPr>
          </a:lstStyle>
          <a:p>
            <a:r>
              <a:rPr lang="en-US" altLang="zh-CN" sz="1400" dirty="0">
                <a:latin typeface="Arial" panose="020B0604020202020204" pitchFamily="34" charset="0"/>
                <a:cs typeface="Arial" panose="020B0604020202020204" pitchFamily="34" charset="0"/>
              </a:rPr>
              <a:t>Booster CM: 8×1.3GHZ 9-cell cavities each</a:t>
            </a:r>
          </a:p>
        </p:txBody>
      </p:sp>
      <p:sp>
        <p:nvSpPr>
          <p:cNvPr id="27" name="文本框 26">
            <a:extLst>
              <a:ext uri="{FF2B5EF4-FFF2-40B4-BE49-F238E27FC236}">
                <a16:creationId xmlns:a16="http://schemas.microsoft.com/office/drawing/2014/main" id="{279371B2-63F8-4292-9448-E672CE67B832}"/>
              </a:ext>
            </a:extLst>
          </p:cNvPr>
          <p:cNvSpPr txBox="1"/>
          <p:nvPr/>
        </p:nvSpPr>
        <p:spPr>
          <a:xfrm flipH="1">
            <a:off x="6143482" y="2840265"/>
            <a:ext cx="5444143" cy="307777"/>
          </a:xfrm>
          <a:prstGeom prst="rect">
            <a:avLst/>
          </a:prstGeom>
          <a:noFill/>
        </p:spPr>
        <p:txBody>
          <a:bodyPr wrap="square">
            <a:spAutoFit/>
          </a:bodyPr>
          <a:lstStyle>
            <a:defPPr>
              <a:defRPr lang="zh-CN"/>
            </a:defPPr>
            <a:lvl1pPr algn="ctr">
              <a:spcBef>
                <a:spcPct val="20000"/>
              </a:spcBef>
              <a:buClr>
                <a:srgbClr val="00B0F0"/>
              </a:buClr>
              <a:buSzPct val="90000"/>
              <a:defRPr kern="0">
                <a:solidFill>
                  <a:srgbClr val="003399"/>
                </a:solidFill>
                <a:latin typeface="Comic Sans MS" panose="030F0702030302020204" pitchFamily="66" charset="0"/>
                <a:ea typeface="微软雅黑" panose="020B0503020204020204" pitchFamily="34" charset="-122"/>
              </a:defRPr>
            </a:lvl1pPr>
          </a:lstStyle>
          <a:p>
            <a:r>
              <a:rPr lang="en-US" altLang="zh-CN" sz="1400" dirty="0">
                <a:latin typeface="Arial" panose="020B0604020202020204" pitchFamily="34" charset="0"/>
                <a:cs typeface="Arial" panose="020B0604020202020204" pitchFamily="34" charset="0"/>
              </a:rPr>
              <a:t>Collider CM: 6×650MHZ 2-cell cavities each</a:t>
            </a:r>
          </a:p>
        </p:txBody>
      </p:sp>
      <p:sp>
        <p:nvSpPr>
          <p:cNvPr id="31" name="文本框 30">
            <a:extLst>
              <a:ext uri="{FF2B5EF4-FFF2-40B4-BE49-F238E27FC236}">
                <a16:creationId xmlns:a16="http://schemas.microsoft.com/office/drawing/2014/main" id="{D7F21520-5763-459C-AA1D-AFE43E8389BC}"/>
              </a:ext>
            </a:extLst>
          </p:cNvPr>
          <p:cNvSpPr txBox="1"/>
          <p:nvPr/>
        </p:nvSpPr>
        <p:spPr>
          <a:xfrm>
            <a:off x="10316410" y="467124"/>
            <a:ext cx="177936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altLang="zh-CN" dirty="0">
                <a:latin typeface="Arial" panose="020B0604020202020204" pitchFamily="34" charset="0"/>
                <a:cs typeface="Arial" panose="020B0604020202020204" pitchFamily="34" charset="0"/>
              </a:rPr>
              <a:t>Rui Ge, Mei Li</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3388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BD3A393C-A2F4-8388-B0F1-43667841DA5E}"/>
              </a:ext>
            </a:extLst>
          </p:cNvPr>
          <p:cNvSpPr>
            <a:spLocks noGrp="1"/>
          </p:cNvSpPr>
          <p:nvPr>
            <p:ph type="title"/>
          </p:nvPr>
        </p:nvSpPr>
        <p:spPr>
          <a:xfrm>
            <a:off x="272660" y="85702"/>
            <a:ext cx="11800003" cy="725470"/>
          </a:xfrm>
        </p:spPr>
        <p:txBody>
          <a:bodyPr>
            <a:normAutofit/>
          </a:bodyPr>
          <a:lstStyle/>
          <a:p>
            <a:r>
              <a:rPr lang="en-US" altLang="zh-CN" dirty="0"/>
              <a:t>CEPC Cryogenic Layout at RF Section</a:t>
            </a:r>
            <a:endParaRPr lang="zh-CN" altLang="en-US" dirty="0"/>
          </a:p>
        </p:txBody>
      </p:sp>
      <p:grpSp>
        <p:nvGrpSpPr>
          <p:cNvPr id="17" name="组合 16">
            <a:extLst>
              <a:ext uri="{FF2B5EF4-FFF2-40B4-BE49-F238E27FC236}">
                <a16:creationId xmlns:a16="http://schemas.microsoft.com/office/drawing/2014/main" id="{48EA8B77-8D05-4748-ADAF-71B290AAFFD2}"/>
              </a:ext>
            </a:extLst>
          </p:cNvPr>
          <p:cNvGrpSpPr/>
          <p:nvPr/>
        </p:nvGrpSpPr>
        <p:grpSpPr>
          <a:xfrm>
            <a:off x="9048328" y="1124744"/>
            <a:ext cx="2090166" cy="1608040"/>
            <a:chOff x="11585486" y="602860"/>
            <a:chExt cx="3113015" cy="2253783"/>
          </a:xfrm>
        </p:grpSpPr>
        <p:pic>
          <p:nvPicPr>
            <p:cNvPr id="102" name="图片 101">
              <a:extLst>
                <a:ext uri="{FF2B5EF4-FFF2-40B4-BE49-F238E27FC236}">
                  <a16:creationId xmlns:a16="http://schemas.microsoft.com/office/drawing/2014/main" id="{6E3A6D01-855F-2D0D-7393-97BA2CA0E44E}"/>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12337836" y="602860"/>
              <a:ext cx="2360665" cy="2041163"/>
            </a:xfrm>
            <a:prstGeom prst="rect">
              <a:avLst/>
            </a:prstGeom>
          </p:spPr>
        </p:pic>
        <p:cxnSp>
          <p:nvCxnSpPr>
            <p:cNvPr id="103" name="直接连接符 102">
              <a:extLst>
                <a:ext uri="{FF2B5EF4-FFF2-40B4-BE49-F238E27FC236}">
                  <a16:creationId xmlns:a16="http://schemas.microsoft.com/office/drawing/2014/main" id="{E664C693-0EB4-1775-F81B-31CBE261EC87}"/>
                </a:ext>
              </a:extLst>
            </p:cNvPr>
            <p:cNvCxnSpPr>
              <a:cxnSpLocks/>
            </p:cNvCxnSpPr>
            <p:nvPr/>
          </p:nvCxnSpPr>
          <p:spPr>
            <a:xfrm flipV="1">
              <a:off x="11585486" y="2406925"/>
              <a:ext cx="1719779" cy="449718"/>
            </a:xfrm>
            <a:prstGeom prst="line">
              <a:avLst/>
            </a:prstGeom>
            <a:ln w="190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4" name="椭圆 103">
              <a:extLst>
                <a:ext uri="{FF2B5EF4-FFF2-40B4-BE49-F238E27FC236}">
                  <a16:creationId xmlns:a16="http://schemas.microsoft.com/office/drawing/2014/main" id="{C5DDC0E3-8519-4939-7335-716DFF1FA04A}"/>
                </a:ext>
              </a:extLst>
            </p:cNvPr>
            <p:cNvSpPr/>
            <p:nvPr/>
          </p:nvSpPr>
          <p:spPr>
            <a:xfrm>
              <a:off x="12904420" y="2178346"/>
              <a:ext cx="1240385" cy="230114"/>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cxnSp>
        <p:nvCxnSpPr>
          <p:cNvPr id="115" name="直接连接符 114">
            <a:extLst>
              <a:ext uri="{FF2B5EF4-FFF2-40B4-BE49-F238E27FC236}">
                <a16:creationId xmlns:a16="http://schemas.microsoft.com/office/drawing/2014/main" id="{0A5F2423-34A4-401C-8980-3F637618D00F}"/>
              </a:ext>
            </a:extLst>
          </p:cNvPr>
          <p:cNvCxnSpPr>
            <a:cxnSpLocks/>
          </p:cNvCxnSpPr>
          <p:nvPr/>
        </p:nvCxnSpPr>
        <p:spPr>
          <a:xfrm flipV="1">
            <a:off x="4580068" y="2374033"/>
            <a:ext cx="4764624" cy="3479"/>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cxnSp>
        <p:nvCxnSpPr>
          <p:cNvPr id="116" name="直接连接符 115">
            <a:extLst>
              <a:ext uri="{FF2B5EF4-FFF2-40B4-BE49-F238E27FC236}">
                <a16:creationId xmlns:a16="http://schemas.microsoft.com/office/drawing/2014/main" id="{EEC10BF2-F089-4D65-AD03-2792FC675905}"/>
              </a:ext>
            </a:extLst>
          </p:cNvPr>
          <p:cNvCxnSpPr>
            <a:cxnSpLocks/>
          </p:cNvCxnSpPr>
          <p:nvPr/>
        </p:nvCxnSpPr>
        <p:spPr>
          <a:xfrm>
            <a:off x="4636497" y="3644813"/>
            <a:ext cx="4708194" cy="35768"/>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117" name="文本框 116">
            <a:extLst>
              <a:ext uri="{FF2B5EF4-FFF2-40B4-BE49-F238E27FC236}">
                <a16:creationId xmlns:a16="http://schemas.microsoft.com/office/drawing/2014/main" id="{A6D685EA-0B29-4F4A-82A8-4F30B7EE0206}"/>
              </a:ext>
            </a:extLst>
          </p:cNvPr>
          <p:cNvSpPr txBox="1"/>
          <p:nvPr/>
        </p:nvSpPr>
        <p:spPr>
          <a:xfrm>
            <a:off x="7068184" y="3598096"/>
            <a:ext cx="1282447" cy="32520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Beam tunnel</a:t>
            </a:r>
            <a:endParaRPr kumimoji="0" lang="zh-CN" altLang="en-US"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cxnSp>
        <p:nvCxnSpPr>
          <p:cNvPr id="118" name="直接连接符 117">
            <a:extLst>
              <a:ext uri="{FF2B5EF4-FFF2-40B4-BE49-F238E27FC236}">
                <a16:creationId xmlns:a16="http://schemas.microsoft.com/office/drawing/2014/main" id="{E87E885B-3142-47CE-B969-C60CBC5B43B2}"/>
              </a:ext>
            </a:extLst>
          </p:cNvPr>
          <p:cNvCxnSpPr>
            <a:cxnSpLocks/>
          </p:cNvCxnSpPr>
          <p:nvPr/>
        </p:nvCxnSpPr>
        <p:spPr>
          <a:xfrm>
            <a:off x="6339697" y="3465776"/>
            <a:ext cx="3649" cy="121195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9" name="直接连接符 118">
            <a:extLst>
              <a:ext uri="{FF2B5EF4-FFF2-40B4-BE49-F238E27FC236}">
                <a16:creationId xmlns:a16="http://schemas.microsoft.com/office/drawing/2014/main" id="{68B7DC2E-0B61-4F4F-A3F4-90755A369B0E}"/>
              </a:ext>
            </a:extLst>
          </p:cNvPr>
          <p:cNvCxnSpPr>
            <a:cxnSpLocks/>
          </p:cNvCxnSpPr>
          <p:nvPr/>
        </p:nvCxnSpPr>
        <p:spPr>
          <a:xfrm>
            <a:off x="6339698" y="4682410"/>
            <a:ext cx="3561134" cy="424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1" name="直接连接符 120">
            <a:extLst>
              <a:ext uri="{FF2B5EF4-FFF2-40B4-BE49-F238E27FC236}">
                <a16:creationId xmlns:a16="http://schemas.microsoft.com/office/drawing/2014/main" id="{5239792E-F9F3-477F-B4BE-CF4BAEC18FEC}"/>
              </a:ext>
            </a:extLst>
          </p:cNvPr>
          <p:cNvCxnSpPr>
            <a:cxnSpLocks/>
          </p:cNvCxnSpPr>
          <p:nvPr/>
        </p:nvCxnSpPr>
        <p:spPr>
          <a:xfrm flipH="1">
            <a:off x="9007401" y="4498726"/>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2" name="直接连接符 121">
            <a:extLst>
              <a:ext uri="{FF2B5EF4-FFF2-40B4-BE49-F238E27FC236}">
                <a16:creationId xmlns:a16="http://schemas.microsoft.com/office/drawing/2014/main" id="{54E90067-9280-4CF1-A3F7-F3C43F57744C}"/>
              </a:ext>
            </a:extLst>
          </p:cNvPr>
          <p:cNvCxnSpPr>
            <a:cxnSpLocks/>
          </p:cNvCxnSpPr>
          <p:nvPr/>
        </p:nvCxnSpPr>
        <p:spPr>
          <a:xfrm flipH="1">
            <a:off x="8835598" y="4503538"/>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3" name="直接连接符 122">
            <a:extLst>
              <a:ext uri="{FF2B5EF4-FFF2-40B4-BE49-F238E27FC236}">
                <a16:creationId xmlns:a16="http://schemas.microsoft.com/office/drawing/2014/main" id="{532D0D1F-20B1-40A6-B346-F23BE479AD2D}"/>
              </a:ext>
            </a:extLst>
          </p:cNvPr>
          <p:cNvCxnSpPr>
            <a:cxnSpLocks/>
          </p:cNvCxnSpPr>
          <p:nvPr/>
        </p:nvCxnSpPr>
        <p:spPr>
          <a:xfrm flipH="1">
            <a:off x="8658741" y="4510056"/>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a16="http://schemas.microsoft.com/office/drawing/2014/main" id="{64901D76-1734-4F74-B422-D34DE3EE1117}"/>
              </a:ext>
            </a:extLst>
          </p:cNvPr>
          <p:cNvCxnSpPr>
            <a:cxnSpLocks/>
          </p:cNvCxnSpPr>
          <p:nvPr/>
        </p:nvCxnSpPr>
        <p:spPr>
          <a:xfrm flipH="1">
            <a:off x="8483148" y="4507314"/>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5" name="直接连接符 124">
            <a:extLst>
              <a:ext uri="{FF2B5EF4-FFF2-40B4-BE49-F238E27FC236}">
                <a16:creationId xmlns:a16="http://schemas.microsoft.com/office/drawing/2014/main" id="{AB7AB016-2AF1-4010-8D8C-4C081ABE3EFB}"/>
              </a:ext>
            </a:extLst>
          </p:cNvPr>
          <p:cNvCxnSpPr>
            <a:cxnSpLocks/>
          </p:cNvCxnSpPr>
          <p:nvPr/>
        </p:nvCxnSpPr>
        <p:spPr>
          <a:xfrm flipH="1">
            <a:off x="8306292" y="4507313"/>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6" name="直接连接符 125">
            <a:extLst>
              <a:ext uri="{FF2B5EF4-FFF2-40B4-BE49-F238E27FC236}">
                <a16:creationId xmlns:a16="http://schemas.microsoft.com/office/drawing/2014/main" id="{F2066DEF-5FA3-45A3-8BB7-74717859A0EA}"/>
              </a:ext>
            </a:extLst>
          </p:cNvPr>
          <p:cNvCxnSpPr>
            <a:cxnSpLocks/>
          </p:cNvCxnSpPr>
          <p:nvPr/>
        </p:nvCxnSpPr>
        <p:spPr>
          <a:xfrm flipH="1">
            <a:off x="8134488" y="4512125"/>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7" name="直接连接符 126">
            <a:extLst>
              <a:ext uri="{FF2B5EF4-FFF2-40B4-BE49-F238E27FC236}">
                <a16:creationId xmlns:a16="http://schemas.microsoft.com/office/drawing/2014/main" id="{F9F59511-0E9F-45F3-B88E-9D924D93ED89}"/>
              </a:ext>
            </a:extLst>
          </p:cNvPr>
          <p:cNvCxnSpPr>
            <a:cxnSpLocks/>
          </p:cNvCxnSpPr>
          <p:nvPr/>
        </p:nvCxnSpPr>
        <p:spPr>
          <a:xfrm flipH="1">
            <a:off x="7957631" y="4511090"/>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8" name="直接连接符 127">
            <a:extLst>
              <a:ext uri="{FF2B5EF4-FFF2-40B4-BE49-F238E27FC236}">
                <a16:creationId xmlns:a16="http://schemas.microsoft.com/office/drawing/2014/main" id="{D0B92701-4D8A-47BE-82A1-4C13AD684744}"/>
              </a:ext>
            </a:extLst>
          </p:cNvPr>
          <p:cNvCxnSpPr>
            <a:cxnSpLocks/>
          </p:cNvCxnSpPr>
          <p:nvPr/>
        </p:nvCxnSpPr>
        <p:spPr>
          <a:xfrm flipH="1">
            <a:off x="7782038" y="4515902"/>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9" name="直接连接符 128">
            <a:extLst>
              <a:ext uri="{FF2B5EF4-FFF2-40B4-BE49-F238E27FC236}">
                <a16:creationId xmlns:a16="http://schemas.microsoft.com/office/drawing/2014/main" id="{3FD1173C-B4D2-44BC-B200-2E7F3080764B}"/>
              </a:ext>
            </a:extLst>
          </p:cNvPr>
          <p:cNvCxnSpPr>
            <a:cxnSpLocks/>
          </p:cNvCxnSpPr>
          <p:nvPr/>
        </p:nvCxnSpPr>
        <p:spPr>
          <a:xfrm flipH="1">
            <a:off x="7593812" y="4490969"/>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0" name="直接连接符 129">
            <a:extLst>
              <a:ext uri="{FF2B5EF4-FFF2-40B4-BE49-F238E27FC236}">
                <a16:creationId xmlns:a16="http://schemas.microsoft.com/office/drawing/2014/main" id="{BFF344AA-41ED-482C-8410-B6939C64E10D}"/>
              </a:ext>
            </a:extLst>
          </p:cNvPr>
          <p:cNvCxnSpPr>
            <a:cxnSpLocks/>
          </p:cNvCxnSpPr>
          <p:nvPr/>
        </p:nvCxnSpPr>
        <p:spPr>
          <a:xfrm flipH="1">
            <a:off x="7422008" y="4489887"/>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1" name="直接连接符 130">
            <a:extLst>
              <a:ext uri="{FF2B5EF4-FFF2-40B4-BE49-F238E27FC236}">
                <a16:creationId xmlns:a16="http://schemas.microsoft.com/office/drawing/2014/main" id="{3C5E0995-F0E4-46CE-AEC2-9E1548BBBB9F}"/>
              </a:ext>
            </a:extLst>
          </p:cNvPr>
          <p:cNvCxnSpPr>
            <a:cxnSpLocks/>
          </p:cNvCxnSpPr>
          <p:nvPr/>
        </p:nvCxnSpPr>
        <p:spPr>
          <a:xfrm flipH="1">
            <a:off x="7245152" y="4496406"/>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2" name="直接连接符 131">
            <a:extLst>
              <a:ext uri="{FF2B5EF4-FFF2-40B4-BE49-F238E27FC236}">
                <a16:creationId xmlns:a16="http://schemas.microsoft.com/office/drawing/2014/main" id="{B85BBC7F-53BA-4C05-8549-088583038EDF}"/>
              </a:ext>
            </a:extLst>
          </p:cNvPr>
          <p:cNvCxnSpPr>
            <a:cxnSpLocks/>
          </p:cNvCxnSpPr>
          <p:nvPr/>
        </p:nvCxnSpPr>
        <p:spPr>
          <a:xfrm flipH="1">
            <a:off x="7069559" y="4493665"/>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3" name="直接连接符 132">
            <a:extLst>
              <a:ext uri="{FF2B5EF4-FFF2-40B4-BE49-F238E27FC236}">
                <a16:creationId xmlns:a16="http://schemas.microsoft.com/office/drawing/2014/main" id="{CF6304F0-02A1-4122-9A02-00C4AC07EAC3}"/>
              </a:ext>
            </a:extLst>
          </p:cNvPr>
          <p:cNvCxnSpPr>
            <a:cxnSpLocks/>
          </p:cNvCxnSpPr>
          <p:nvPr/>
        </p:nvCxnSpPr>
        <p:spPr>
          <a:xfrm flipH="1">
            <a:off x="9344692" y="4502503"/>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4" name="直接连接符 133">
            <a:extLst>
              <a:ext uri="{FF2B5EF4-FFF2-40B4-BE49-F238E27FC236}">
                <a16:creationId xmlns:a16="http://schemas.microsoft.com/office/drawing/2014/main" id="{7B94C684-F259-43CC-A615-B2D5F3632CB5}"/>
              </a:ext>
            </a:extLst>
          </p:cNvPr>
          <p:cNvCxnSpPr>
            <a:cxnSpLocks/>
          </p:cNvCxnSpPr>
          <p:nvPr/>
        </p:nvCxnSpPr>
        <p:spPr>
          <a:xfrm flipH="1">
            <a:off x="9172888" y="4507314"/>
            <a:ext cx="0" cy="179005"/>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5" name="矩形: 圆角 134">
            <a:extLst>
              <a:ext uri="{FF2B5EF4-FFF2-40B4-BE49-F238E27FC236}">
                <a16:creationId xmlns:a16="http://schemas.microsoft.com/office/drawing/2014/main" id="{335D3ECA-809F-477A-8893-0E880FDDF6F6}"/>
              </a:ext>
            </a:extLst>
          </p:cNvPr>
          <p:cNvSpPr/>
          <p:nvPr/>
        </p:nvSpPr>
        <p:spPr>
          <a:xfrm flipH="1">
            <a:off x="6673736" y="5099189"/>
            <a:ext cx="1386050" cy="719139"/>
          </a:xfrm>
          <a:prstGeom prst="round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Booster CM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(3 cryomodules, 8×1.3GHZ 9-cell/CM</a:t>
            </a:r>
            <a:r>
              <a:rPr kumimoji="0" lang="en-US" altLang="zh-CN" sz="14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t>
            </a:r>
            <a:endParaRPr kumimoji="0" lang="zh-CN" altLang="en-US" sz="14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cxnSp>
        <p:nvCxnSpPr>
          <p:cNvPr id="136" name="直接连接符 135">
            <a:extLst>
              <a:ext uri="{FF2B5EF4-FFF2-40B4-BE49-F238E27FC236}">
                <a16:creationId xmlns:a16="http://schemas.microsoft.com/office/drawing/2014/main" id="{2A4B7EF4-8D88-4368-92CB-E607452D1B40}"/>
              </a:ext>
            </a:extLst>
          </p:cNvPr>
          <p:cNvCxnSpPr>
            <a:cxnSpLocks/>
          </p:cNvCxnSpPr>
          <p:nvPr/>
        </p:nvCxnSpPr>
        <p:spPr>
          <a:xfrm flipH="1">
            <a:off x="6971003" y="5821449"/>
            <a:ext cx="0" cy="147939"/>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7" name="直接连接符 136">
            <a:extLst>
              <a:ext uri="{FF2B5EF4-FFF2-40B4-BE49-F238E27FC236}">
                <a16:creationId xmlns:a16="http://schemas.microsoft.com/office/drawing/2014/main" id="{B6BB1114-645E-44DB-96D9-C8E6C3562062}"/>
              </a:ext>
            </a:extLst>
          </p:cNvPr>
          <p:cNvCxnSpPr>
            <a:cxnSpLocks/>
          </p:cNvCxnSpPr>
          <p:nvPr/>
        </p:nvCxnSpPr>
        <p:spPr>
          <a:xfrm flipH="1">
            <a:off x="7620846" y="5811402"/>
            <a:ext cx="0" cy="15235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8" name="直接连接符 137">
            <a:extLst>
              <a:ext uri="{FF2B5EF4-FFF2-40B4-BE49-F238E27FC236}">
                <a16:creationId xmlns:a16="http://schemas.microsoft.com/office/drawing/2014/main" id="{3D2D6884-8EE8-43EC-9199-7EA46EC336AE}"/>
              </a:ext>
            </a:extLst>
          </p:cNvPr>
          <p:cNvCxnSpPr>
            <a:cxnSpLocks/>
          </p:cNvCxnSpPr>
          <p:nvPr/>
        </p:nvCxnSpPr>
        <p:spPr>
          <a:xfrm flipH="1">
            <a:off x="7323027" y="5806219"/>
            <a:ext cx="0" cy="147939"/>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9" name="矩形: 圆角 138">
            <a:extLst>
              <a:ext uri="{FF2B5EF4-FFF2-40B4-BE49-F238E27FC236}">
                <a16:creationId xmlns:a16="http://schemas.microsoft.com/office/drawing/2014/main" id="{F0BE1C99-109F-48D6-AA1B-CEE044E5A214}"/>
              </a:ext>
            </a:extLst>
          </p:cNvPr>
          <p:cNvSpPr/>
          <p:nvPr/>
        </p:nvSpPr>
        <p:spPr>
          <a:xfrm flipH="1">
            <a:off x="9583110" y="3938074"/>
            <a:ext cx="647009" cy="548318"/>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Phase seperator</a:t>
            </a:r>
            <a:endParaRPr kumimoji="0" lang="zh-CN" altLang="en-US" sz="8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cxnSp>
        <p:nvCxnSpPr>
          <p:cNvPr id="140" name="直接连接符 139">
            <a:extLst>
              <a:ext uri="{FF2B5EF4-FFF2-40B4-BE49-F238E27FC236}">
                <a16:creationId xmlns:a16="http://schemas.microsoft.com/office/drawing/2014/main" id="{991F4272-BF5B-4E7E-B0D6-8EE3A90F4077}"/>
              </a:ext>
            </a:extLst>
          </p:cNvPr>
          <p:cNvCxnSpPr>
            <a:cxnSpLocks/>
          </p:cNvCxnSpPr>
          <p:nvPr/>
        </p:nvCxnSpPr>
        <p:spPr>
          <a:xfrm flipH="1">
            <a:off x="9900831" y="4486110"/>
            <a:ext cx="0" cy="195397"/>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41" name="文本框 140">
            <a:extLst>
              <a:ext uri="{FF2B5EF4-FFF2-40B4-BE49-F238E27FC236}">
                <a16:creationId xmlns:a16="http://schemas.microsoft.com/office/drawing/2014/main" id="{0330AA2D-BDDE-43D8-BF22-8CB828A28554}"/>
              </a:ext>
            </a:extLst>
          </p:cNvPr>
          <p:cNvSpPr txBox="1"/>
          <p:nvPr/>
        </p:nvSpPr>
        <p:spPr>
          <a:xfrm flipH="1">
            <a:off x="7498747" y="4705325"/>
            <a:ext cx="1508653" cy="3252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224m</a:t>
            </a:r>
            <a:endParaRPr kumimoji="0" lang="zh-CN" altLang="en-US" sz="14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cxnSp>
        <p:nvCxnSpPr>
          <p:cNvPr id="142" name="直接箭头连接符 141">
            <a:extLst>
              <a:ext uri="{FF2B5EF4-FFF2-40B4-BE49-F238E27FC236}">
                <a16:creationId xmlns:a16="http://schemas.microsoft.com/office/drawing/2014/main" id="{AFF86EC1-25BC-4F3D-8EF6-BC3386DB0C32}"/>
              </a:ext>
            </a:extLst>
          </p:cNvPr>
          <p:cNvCxnSpPr>
            <a:cxnSpLocks/>
          </p:cNvCxnSpPr>
          <p:nvPr/>
        </p:nvCxnSpPr>
        <p:spPr>
          <a:xfrm flipH="1">
            <a:off x="6971003" y="4954229"/>
            <a:ext cx="2995856"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3" name="文本框 142">
            <a:extLst>
              <a:ext uri="{FF2B5EF4-FFF2-40B4-BE49-F238E27FC236}">
                <a16:creationId xmlns:a16="http://schemas.microsoft.com/office/drawing/2014/main" id="{DB92089F-4428-4481-B874-628F129276F5}"/>
              </a:ext>
            </a:extLst>
          </p:cNvPr>
          <p:cNvSpPr txBox="1"/>
          <p:nvPr/>
        </p:nvSpPr>
        <p:spPr>
          <a:xfrm flipH="1">
            <a:off x="6568701" y="5954157"/>
            <a:ext cx="1508653" cy="32520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32m</a:t>
            </a:r>
            <a:endParaRPr kumimoji="0" lang="zh-CN" altLang="en-US" sz="14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cxnSp>
        <p:nvCxnSpPr>
          <p:cNvPr id="144" name="直接箭头连接符 143">
            <a:extLst>
              <a:ext uri="{FF2B5EF4-FFF2-40B4-BE49-F238E27FC236}">
                <a16:creationId xmlns:a16="http://schemas.microsoft.com/office/drawing/2014/main" id="{6C631127-F2A3-4E70-B57E-DB675309AF48}"/>
              </a:ext>
            </a:extLst>
          </p:cNvPr>
          <p:cNvCxnSpPr>
            <a:cxnSpLocks/>
          </p:cNvCxnSpPr>
          <p:nvPr/>
        </p:nvCxnSpPr>
        <p:spPr>
          <a:xfrm flipH="1">
            <a:off x="6695895" y="6226879"/>
            <a:ext cx="127845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5" name="文本框 144">
            <a:extLst>
              <a:ext uri="{FF2B5EF4-FFF2-40B4-BE49-F238E27FC236}">
                <a16:creationId xmlns:a16="http://schemas.microsoft.com/office/drawing/2014/main" id="{09251D39-5478-43F2-822B-8E35DBE1438B}"/>
              </a:ext>
            </a:extLst>
          </p:cNvPr>
          <p:cNvSpPr txBox="1"/>
          <p:nvPr/>
        </p:nvSpPr>
        <p:spPr>
          <a:xfrm>
            <a:off x="420365" y="1348460"/>
            <a:ext cx="2567833" cy="422764"/>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Higgs 30MW/50MW</a:t>
            </a:r>
            <a:endParaRPr kumimoji="0" lang="zh-CN" altLang="en-US" sz="20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cxnSp>
        <p:nvCxnSpPr>
          <p:cNvPr id="146" name="直接连接符 145">
            <a:extLst>
              <a:ext uri="{FF2B5EF4-FFF2-40B4-BE49-F238E27FC236}">
                <a16:creationId xmlns:a16="http://schemas.microsoft.com/office/drawing/2014/main" id="{A565E0BF-E5F2-4B59-BE99-9C838FBC0F1E}"/>
              </a:ext>
            </a:extLst>
          </p:cNvPr>
          <p:cNvCxnSpPr>
            <a:cxnSpLocks/>
          </p:cNvCxnSpPr>
          <p:nvPr/>
        </p:nvCxnSpPr>
        <p:spPr>
          <a:xfrm>
            <a:off x="5971256" y="3458777"/>
            <a:ext cx="8810" cy="250792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7" name="直接连接符 146">
            <a:extLst>
              <a:ext uri="{FF2B5EF4-FFF2-40B4-BE49-F238E27FC236}">
                <a16:creationId xmlns:a16="http://schemas.microsoft.com/office/drawing/2014/main" id="{B8AEE8E0-91C6-40A3-B2EC-71F3D08361BA}"/>
              </a:ext>
            </a:extLst>
          </p:cNvPr>
          <p:cNvCxnSpPr>
            <a:cxnSpLocks/>
          </p:cNvCxnSpPr>
          <p:nvPr/>
        </p:nvCxnSpPr>
        <p:spPr>
          <a:xfrm>
            <a:off x="5972504" y="5967264"/>
            <a:ext cx="1648342" cy="212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8" name="矩形: 圆角 147">
            <a:extLst>
              <a:ext uri="{FF2B5EF4-FFF2-40B4-BE49-F238E27FC236}">
                <a16:creationId xmlns:a16="http://schemas.microsoft.com/office/drawing/2014/main" id="{19AD9048-3FE9-4BB6-A627-262637E2F96B}"/>
              </a:ext>
            </a:extLst>
          </p:cNvPr>
          <p:cNvSpPr/>
          <p:nvPr/>
        </p:nvSpPr>
        <p:spPr>
          <a:xfrm>
            <a:off x="3858889" y="1376990"/>
            <a:ext cx="1123585" cy="132206"/>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49" name="矩形: 圆角 148">
            <a:extLst>
              <a:ext uri="{FF2B5EF4-FFF2-40B4-BE49-F238E27FC236}">
                <a16:creationId xmlns:a16="http://schemas.microsoft.com/office/drawing/2014/main" id="{91DE3410-B42F-4DC7-BF2B-ACEB8BC3FB68}"/>
              </a:ext>
            </a:extLst>
          </p:cNvPr>
          <p:cNvSpPr/>
          <p:nvPr/>
        </p:nvSpPr>
        <p:spPr>
          <a:xfrm>
            <a:off x="3808957" y="1433566"/>
            <a:ext cx="1123585" cy="132206"/>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50" name="矩形: 圆角 149">
            <a:extLst>
              <a:ext uri="{FF2B5EF4-FFF2-40B4-BE49-F238E27FC236}">
                <a16:creationId xmlns:a16="http://schemas.microsoft.com/office/drawing/2014/main" id="{96520030-C635-4DFB-9999-8C34AC92FE60}"/>
              </a:ext>
            </a:extLst>
          </p:cNvPr>
          <p:cNvSpPr/>
          <p:nvPr/>
        </p:nvSpPr>
        <p:spPr>
          <a:xfrm>
            <a:off x="3742121" y="1503560"/>
            <a:ext cx="1123585" cy="132206"/>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51" name="矩形: 圆角 150">
            <a:extLst>
              <a:ext uri="{FF2B5EF4-FFF2-40B4-BE49-F238E27FC236}">
                <a16:creationId xmlns:a16="http://schemas.microsoft.com/office/drawing/2014/main" id="{65D8700F-9EFD-47F2-8C30-DD2733975B09}"/>
              </a:ext>
            </a:extLst>
          </p:cNvPr>
          <p:cNvSpPr/>
          <p:nvPr/>
        </p:nvSpPr>
        <p:spPr>
          <a:xfrm>
            <a:off x="3657888" y="1561596"/>
            <a:ext cx="1134018" cy="297715"/>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ltLang="zh-CN" sz="1200" dirty="0">
                <a:latin typeface="Arial" panose="020B0604020202020204" pitchFamily="34" charset="0"/>
                <a:cs typeface="Arial" panose="020B0604020202020204" pitchFamily="34" charset="0"/>
              </a:rPr>
              <a:t>He Gas Tanks</a:t>
            </a:r>
            <a:endParaRPr lang="zh-CN" altLang="en-US" sz="1200" dirty="0">
              <a:latin typeface="Arial" panose="020B0604020202020204" pitchFamily="34" charset="0"/>
              <a:cs typeface="Arial" panose="020B0604020202020204" pitchFamily="34" charset="0"/>
            </a:endParaRPr>
          </a:p>
        </p:txBody>
      </p:sp>
      <p:sp>
        <p:nvSpPr>
          <p:cNvPr id="152" name="矩形: 圆角 151">
            <a:extLst>
              <a:ext uri="{FF2B5EF4-FFF2-40B4-BE49-F238E27FC236}">
                <a16:creationId xmlns:a16="http://schemas.microsoft.com/office/drawing/2014/main" id="{78A56A7A-F991-4B76-9A9B-F68D670F346B}"/>
              </a:ext>
            </a:extLst>
          </p:cNvPr>
          <p:cNvSpPr/>
          <p:nvPr/>
        </p:nvSpPr>
        <p:spPr>
          <a:xfrm>
            <a:off x="5345498" y="1326548"/>
            <a:ext cx="1687562" cy="387974"/>
          </a:xfrm>
          <a:prstGeom prst="round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ltLang="zh-CN" sz="1400">
                <a:latin typeface="Arial" panose="020B0604020202020204" pitchFamily="34" charset="0"/>
                <a:cs typeface="Arial" panose="020B0604020202020204" pitchFamily="34" charset="0"/>
              </a:rPr>
              <a:t>Compressor system</a:t>
            </a:r>
            <a:endParaRPr lang="zh-CN" altLang="en-US" sz="1400">
              <a:latin typeface="Arial" panose="020B0604020202020204" pitchFamily="34" charset="0"/>
              <a:cs typeface="Arial" panose="020B0604020202020204" pitchFamily="34" charset="0"/>
            </a:endParaRPr>
          </a:p>
        </p:txBody>
      </p:sp>
      <p:sp>
        <p:nvSpPr>
          <p:cNvPr id="153" name="矩形 152">
            <a:extLst>
              <a:ext uri="{FF2B5EF4-FFF2-40B4-BE49-F238E27FC236}">
                <a16:creationId xmlns:a16="http://schemas.microsoft.com/office/drawing/2014/main" id="{89170673-BFEC-4577-BA50-4D40CD10F993}"/>
              </a:ext>
            </a:extLst>
          </p:cNvPr>
          <p:cNvSpPr/>
          <p:nvPr/>
        </p:nvSpPr>
        <p:spPr>
          <a:xfrm>
            <a:off x="5682662" y="1888965"/>
            <a:ext cx="1013232" cy="38229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ltLang="zh-CN" sz="1400" dirty="0">
                <a:latin typeface="Arial" panose="020B0604020202020204" pitchFamily="34" charset="0"/>
                <a:cs typeface="Arial" panose="020B0604020202020204" pitchFamily="34" charset="0"/>
              </a:rPr>
              <a:t>Upper </a:t>
            </a:r>
            <a:r>
              <a:rPr lang="en-US" altLang="zh-CN" sz="1400" dirty="0" err="1">
                <a:latin typeface="Arial" panose="020B0604020202020204" pitchFamily="34" charset="0"/>
                <a:cs typeface="Arial" panose="020B0604020202020204" pitchFamily="34" charset="0"/>
              </a:rPr>
              <a:t>coldbox</a:t>
            </a:r>
            <a:endParaRPr lang="zh-CN" altLang="en-US" sz="1400" dirty="0">
              <a:latin typeface="Arial" panose="020B0604020202020204" pitchFamily="34" charset="0"/>
              <a:cs typeface="Arial" panose="020B0604020202020204" pitchFamily="34" charset="0"/>
            </a:endParaRPr>
          </a:p>
        </p:txBody>
      </p:sp>
      <p:sp>
        <p:nvSpPr>
          <p:cNvPr id="154" name="矩形 153">
            <a:extLst>
              <a:ext uri="{FF2B5EF4-FFF2-40B4-BE49-F238E27FC236}">
                <a16:creationId xmlns:a16="http://schemas.microsoft.com/office/drawing/2014/main" id="{72071541-4A49-47C4-8DB4-D30E2945240D}"/>
              </a:ext>
            </a:extLst>
          </p:cNvPr>
          <p:cNvSpPr/>
          <p:nvPr/>
        </p:nvSpPr>
        <p:spPr>
          <a:xfrm>
            <a:off x="5672441" y="2492197"/>
            <a:ext cx="1013232" cy="38229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ltLang="zh-CN" sz="1400">
                <a:latin typeface="Arial" panose="020B0604020202020204" pitchFamily="34" charset="0"/>
                <a:cs typeface="Arial" panose="020B0604020202020204" pitchFamily="34" charset="0"/>
              </a:rPr>
              <a:t>Lower coldbox</a:t>
            </a:r>
            <a:endParaRPr lang="zh-CN" altLang="en-US" sz="1400">
              <a:latin typeface="Arial" panose="020B0604020202020204" pitchFamily="34" charset="0"/>
              <a:cs typeface="Arial" panose="020B0604020202020204" pitchFamily="34" charset="0"/>
            </a:endParaRPr>
          </a:p>
        </p:txBody>
      </p:sp>
      <p:sp>
        <p:nvSpPr>
          <p:cNvPr id="155" name="矩形 154">
            <a:extLst>
              <a:ext uri="{FF2B5EF4-FFF2-40B4-BE49-F238E27FC236}">
                <a16:creationId xmlns:a16="http://schemas.microsoft.com/office/drawing/2014/main" id="{64EE62BA-C10E-44E0-B1B7-EB88892F4718}"/>
              </a:ext>
            </a:extLst>
          </p:cNvPr>
          <p:cNvSpPr/>
          <p:nvPr/>
        </p:nvSpPr>
        <p:spPr>
          <a:xfrm>
            <a:off x="5664843" y="3076483"/>
            <a:ext cx="1013232" cy="382294"/>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US" altLang="zh-CN" sz="1400">
                <a:latin typeface="Arial" panose="020B0604020202020204" pitchFamily="34" charset="0"/>
                <a:cs typeface="Arial" panose="020B0604020202020204" pitchFamily="34" charset="0"/>
              </a:rPr>
              <a:t>2K valve box</a:t>
            </a:r>
            <a:endParaRPr lang="zh-CN" altLang="en-US" sz="1400">
              <a:latin typeface="Arial" panose="020B0604020202020204" pitchFamily="34" charset="0"/>
              <a:cs typeface="Arial" panose="020B0604020202020204" pitchFamily="34" charset="0"/>
            </a:endParaRPr>
          </a:p>
        </p:txBody>
      </p:sp>
      <p:cxnSp>
        <p:nvCxnSpPr>
          <p:cNvPr id="156" name="直接连接符 155">
            <a:extLst>
              <a:ext uri="{FF2B5EF4-FFF2-40B4-BE49-F238E27FC236}">
                <a16:creationId xmlns:a16="http://schemas.microsoft.com/office/drawing/2014/main" id="{9BF52FA1-7A7F-417B-9107-FE84F7E41356}"/>
              </a:ext>
            </a:extLst>
          </p:cNvPr>
          <p:cNvCxnSpPr>
            <a:cxnSpLocks/>
          </p:cNvCxnSpPr>
          <p:nvPr/>
        </p:nvCxnSpPr>
        <p:spPr>
          <a:xfrm>
            <a:off x="4980758" y="1443093"/>
            <a:ext cx="353453"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57" name="直接连接符 156">
            <a:extLst>
              <a:ext uri="{FF2B5EF4-FFF2-40B4-BE49-F238E27FC236}">
                <a16:creationId xmlns:a16="http://schemas.microsoft.com/office/drawing/2014/main" id="{9AF3EEE3-2181-4BC6-9917-287290E120B5}"/>
              </a:ext>
            </a:extLst>
          </p:cNvPr>
          <p:cNvCxnSpPr>
            <a:cxnSpLocks/>
          </p:cNvCxnSpPr>
          <p:nvPr/>
        </p:nvCxnSpPr>
        <p:spPr>
          <a:xfrm>
            <a:off x="4872815" y="1584116"/>
            <a:ext cx="470445"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58" name="直接连接符 157">
            <a:extLst>
              <a:ext uri="{FF2B5EF4-FFF2-40B4-BE49-F238E27FC236}">
                <a16:creationId xmlns:a16="http://schemas.microsoft.com/office/drawing/2014/main" id="{82252A96-D66A-4030-BAC1-219F82E21C11}"/>
              </a:ext>
            </a:extLst>
          </p:cNvPr>
          <p:cNvCxnSpPr/>
          <p:nvPr/>
        </p:nvCxnSpPr>
        <p:spPr>
          <a:xfrm>
            <a:off x="5968645" y="1686282"/>
            <a:ext cx="0" cy="200099"/>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59" name="直接连接符 158">
            <a:extLst>
              <a:ext uri="{FF2B5EF4-FFF2-40B4-BE49-F238E27FC236}">
                <a16:creationId xmlns:a16="http://schemas.microsoft.com/office/drawing/2014/main" id="{76BDE312-4F0E-435D-BE0C-743F5FD7527C}"/>
              </a:ext>
            </a:extLst>
          </p:cNvPr>
          <p:cNvCxnSpPr/>
          <p:nvPr/>
        </p:nvCxnSpPr>
        <p:spPr>
          <a:xfrm>
            <a:off x="6340934" y="1686282"/>
            <a:ext cx="0" cy="200099"/>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0" name="直接连接符 159">
            <a:extLst>
              <a:ext uri="{FF2B5EF4-FFF2-40B4-BE49-F238E27FC236}">
                <a16:creationId xmlns:a16="http://schemas.microsoft.com/office/drawing/2014/main" id="{FADD7F27-21B4-4B11-B515-25B05C63611D}"/>
              </a:ext>
            </a:extLst>
          </p:cNvPr>
          <p:cNvCxnSpPr/>
          <p:nvPr/>
        </p:nvCxnSpPr>
        <p:spPr>
          <a:xfrm>
            <a:off x="5979811" y="2261254"/>
            <a:ext cx="0" cy="220109"/>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1" name="直接连接符 160">
            <a:extLst>
              <a:ext uri="{FF2B5EF4-FFF2-40B4-BE49-F238E27FC236}">
                <a16:creationId xmlns:a16="http://schemas.microsoft.com/office/drawing/2014/main" id="{E8F7A9E5-7EAD-4BE1-8D8C-DEAA73488D0C}"/>
              </a:ext>
            </a:extLst>
          </p:cNvPr>
          <p:cNvCxnSpPr/>
          <p:nvPr/>
        </p:nvCxnSpPr>
        <p:spPr>
          <a:xfrm>
            <a:off x="6352100" y="2261254"/>
            <a:ext cx="0" cy="220109"/>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2" name="直接连接符 161">
            <a:extLst>
              <a:ext uri="{FF2B5EF4-FFF2-40B4-BE49-F238E27FC236}">
                <a16:creationId xmlns:a16="http://schemas.microsoft.com/office/drawing/2014/main" id="{233D0F2F-0FD4-4576-A97D-8F64ECAF0421}"/>
              </a:ext>
            </a:extLst>
          </p:cNvPr>
          <p:cNvCxnSpPr/>
          <p:nvPr/>
        </p:nvCxnSpPr>
        <p:spPr>
          <a:xfrm>
            <a:off x="5977234" y="2874491"/>
            <a:ext cx="0" cy="200099"/>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3" name="直接连接符 162">
            <a:extLst>
              <a:ext uri="{FF2B5EF4-FFF2-40B4-BE49-F238E27FC236}">
                <a16:creationId xmlns:a16="http://schemas.microsoft.com/office/drawing/2014/main" id="{88EFE665-6018-4A8A-8726-D66E527C3420}"/>
              </a:ext>
            </a:extLst>
          </p:cNvPr>
          <p:cNvCxnSpPr/>
          <p:nvPr/>
        </p:nvCxnSpPr>
        <p:spPr>
          <a:xfrm>
            <a:off x="6349523" y="2874491"/>
            <a:ext cx="0" cy="200099"/>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64" name="圆柱体 163">
            <a:extLst>
              <a:ext uri="{FF2B5EF4-FFF2-40B4-BE49-F238E27FC236}">
                <a16:creationId xmlns:a16="http://schemas.microsoft.com/office/drawing/2014/main" id="{F620BA8A-7081-49D6-92A9-14E522718385}"/>
              </a:ext>
            </a:extLst>
          </p:cNvPr>
          <p:cNvSpPr/>
          <p:nvPr/>
        </p:nvSpPr>
        <p:spPr>
          <a:xfrm>
            <a:off x="4772102" y="1823339"/>
            <a:ext cx="720610" cy="439900"/>
          </a:xfrm>
          <a:prstGeom prst="can">
            <a:avLst/>
          </a:prstGeom>
        </p:spPr>
        <p:style>
          <a:lnRef idx="2">
            <a:schemeClr val="accent5">
              <a:shade val="15000"/>
            </a:schemeClr>
          </a:lnRef>
          <a:fillRef idx="1">
            <a:schemeClr val="accent5"/>
          </a:fillRef>
          <a:effectRef idx="0">
            <a:schemeClr val="accent5"/>
          </a:effectRef>
          <a:fontRef idx="minor">
            <a:schemeClr val="lt1"/>
          </a:fontRef>
        </p:style>
        <p:txBody>
          <a:bodyPr rtlCol="0" anchor="ctr"/>
          <a:lstStyle/>
          <a:p>
            <a:pPr algn="ctr"/>
            <a:r>
              <a:rPr lang="en-US" altLang="zh-CN" sz="1100" b="1" dirty="0">
                <a:latin typeface="Arial" panose="020B0604020202020204" pitchFamily="34" charset="0"/>
                <a:cs typeface="Arial" panose="020B0604020202020204" pitchFamily="34" charset="0"/>
              </a:rPr>
              <a:t>LN2 system</a:t>
            </a:r>
            <a:endParaRPr lang="zh-CN" altLang="en-US" sz="1100" b="1" dirty="0">
              <a:latin typeface="Arial" panose="020B0604020202020204" pitchFamily="34" charset="0"/>
              <a:cs typeface="Arial" panose="020B0604020202020204" pitchFamily="34" charset="0"/>
            </a:endParaRPr>
          </a:p>
        </p:txBody>
      </p:sp>
      <p:sp>
        <p:nvSpPr>
          <p:cNvPr id="165" name="圆柱体 164">
            <a:extLst>
              <a:ext uri="{FF2B5EF4-FFF2-40B4-BE49-F238E27FC236}">
                <a16:creationId xmlns:a16="http://schemas.microsoft.com/office/drawing/2014/main" id="{93418D18-64DA-4F13-84B1-B2F93F733429}"/>
              </a:ext>
            </a:extLst>
          </p:cNvPr>
          <p:cNvSpPr/>
          <p:nvPr/>
        </p:nvSpPr>
        <p:spPr>
          <a:xfrm>
            <a:off x="4772103" y="2442106"/>
            <a:ext cx="707430" cy="491684"/>
          </a:xfrm>
          <a:prstGeom prst="can">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r>
              <a:rPr lang="en-US" altLang="zh-CN" sz="1200" b="1" dirty="0" err="1">
                <a:latin typeface="Arial" panose="020B0604020202020204" pitchFamily="34" charset="0"/>
                <a:cs typeface="Arial" panose="020B0604020202020204" pitchFamily="34" charset="0"/>
              </a:rPr>
              <a:t>LHe</a:t>
            </a:r>
            <a:endParaRPr lang="en-US" altLang="zh-CN" sz="1200" b="1" dirty="0">
              <a:latin typeface="Arial" panose="020B0604020202020204" pitchFamily="34" charset="0"/>
              <a:cs typeface="Arial" panose="020B0604020202020204" pitchFamily="34" charset="0"/>
            </a:endParaRPr>
          </a:p>
          <a:p>
            <a:pPr algn="ctr"/>
            <a:r>
              <a:rPr lang="en-US" altLang="zh-CN" sz="1200" b="1" dirty="0">
                <a:latin typeface="Arial" panose="020B0604020202020204" pitchFamily="34" charset="0"/>
                <a:cs typeface="Arial" panose="020B0604020202020204" pitchFamily="34" charset="0"/>
              </a:rPr>
              <a:t>Dewar</a:t>
            </a:r>
            <a:endParaRPr lang="zh-CN" altLang="en-US" sz="1200" b="1" dirty="0">
              <a:latin typeface="Arial" panose="020B0604020202020204" pitchFamily="34" charset="0"/>
              <a:cs typeface="Arial" panose="020B0604020202020204" pitchFamily="34" charset="0"/>
            </a:endParaRPr>
          </a:p>
        </p:txBody>
      </p:sp>
      <p:cxnSp>
        <p:nvCxnSpPr>
          <p:cNvPr id="166" name="直接连接符 165">
            <a:extLst>
              <a:ext uri="{FF2B5EF4-FFF2-40B4-BE49-F238E27FC236}">
                <a16:creationId xmlns:a16="http://schemas.microsoft.com/office/drawing/2014/main" id="{771477F3-A91C-435A-9430-632DB9579526}"/>
              </a:ext>
            </a:extLst>
          </p:cNvPr>
          <p:cNvCxnSpPr>
            <a:cxnSpLocks/>
          </p:cNvCxnSpPr>
          <p:nvPr/>
        </p:nvCxnSpPr>
        <p:spPr>
          <a:xfrm>
            <a:off x="5479638" y="2059030"/>
            <a:ext cx="219466"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7" name="直接连接符 166">
            <a:extLst>
              <a:ext uri="{FF2B5EF4-FFF2-40B4-BE49-F238E27FC236}">
                <a16:creationId xmlns:a16="http://schemas.microsoft.com/office/drawing/2014/main" id="{4EFBF900-47DD-43D4-A177-A181A66BAD81}"/>
              </a:ext>
            </a:extLst>
          </p:cNvPr>
          <p:cNvCxnSpPr>
            <a:cxnSpLocks/>
          </p:cNvCxnSpPr>
          <p:nvPr/>
        </p:nvCxnSpPr>
        <p:spPr>
          <a:xfrm>
            <a:off x="5479531" y="2682354"/>
            <a:ext cx="219466" cy="0"/>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8" name="直接连接符 167">
            <a:extLst>
              <a:ext uri="{FF2B5EF4-FFF2-40B4-BE49-F238E27FC236}">
                <a16:creationId xmlns:a16="http://schemas.microsoft.com/office/drawing/2014/main" id="{C1EED143-5B85-4287-962B-3F60EB69EF1F}"/>
              </a:ext>
            </a:extLst>
          </p:cNvPr>
          <p:cNvCxnSpPr>
            <a:cxnSpLocks/>
          </p:cNvCxnSpPr>
          <p:nvPr/>
        </p:nvCxnSpPr>
        <p:spPr>
          <a:xfrm>
            <a:off x="5169326" y="2881958"/>
            <a:ext cx="0" cy="389732"/>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169" name="直接连接符 168">
            <a:extLst>
              <a:ext uri="{FF2B5EF4-FFF2-40B4-BE49-F238E27FC236}">
                <a16:creationId xmlns:a16="http://schemas.microsoft.com/office/drawing/2014/main" id="{D12E871A-056E-40A4-BA47-35A64C3C3D43}"/>
              </a:ext>
            </a:extLst>
          </p:cNvPr>
          <p:cNvCxnSpPr>
            <a:cxnSpLocks/>
            <a:endCxn id="155" idx="1"/>
          </p:cNvCxnSpPr>
          <p:nvPr/>
        </p:nvCxnSpPr>
        <p:spPr>
          <a:xfrm flipV="1">
            <a:off x="5169326" y="3267630"/>
            <a:ext cx="495516" cy="4060"/>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170" name="文本框 169">
            <a:extLst>
              <a:ext uri="{FF2B5EF4-FFF2-40B4-BE49-F238E27FC236}">
                <a16:creationId xmlns:a16="http://schemas.microsoft.com/office/drawing/2014/main" id="{587CF67C-9AF9-48C8-B1AE-38B129344149}"/>
              </a:ext>
            </a:extLst>
          </p:cNvPr>
          <p:cNvSpPr txBox="1"/>
          <p:nvPr/>
        </p:nvSpPr>
        <p:spPr>
          <a:xfrm>
            <a:off x="7068184" y="2034274"/>
            <a:ext cx="151676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Ground surface</a:t>
            </a:r>
            <a:endParaRPr kumimoji="0" lang="zh-CN" altLang="en-US"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71" name="文本框 170">
            <a:extLst>
              <a:ext uri="{FF2B5EF4-FFF2-40B4-BE49-F238E27FC236}">
                <a16:creationId xmlns:a16="http://schemas.microsoft.com/office/drawing/2014/main" id="{D352394C-9840-48D9-BA8E-979BF9F03A10}"/>
              </a:ext>
            </a:extLst>
          </p:cNvPr>
          <p:cNvSpPr txBox="1"/>
          <p:nvPr/>
        </p:nvSpPr>
        <p:spPr>
          <a:xfrm>
            <a:off x="7074538" y="3311360"/>
            <a:ext cx="1555204" cy="32520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Auxiliary tunnel</a:t>
            </a:r>
            <a:endParaRPr kumimoji="0" lang="zh-CN" altLang="en-US"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72" name="文本框 171">
            <a:extLst>
              <a:ext uri="{FF2B5EF4-FFF2-40B4-BE49-F238E27FC236}">
                <a16:creationId xmlns:a16="http://schemas.microsoft.com/office/drawing/2014/main" id="{D046CDCF-3ADB-4D80-A04D-6447CE10E3FC}"/>
              </a:ext>
            </a:extLst>
          </p:cNvPr>
          <p:cNvSpPr txBox="1"/>
          <p:nvPr/>
        </p:nvSpPr>
        <p:spPr>
          <a:xfrm>
            <a:off x="7052919" y="2384117"/>
            <a:ext cx="2201983" cy="100812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Multiple TL: 1*DN750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1" dirty="0">
                <a:solidFill>
                  <a:prstClr val="black"/>
                </a:solidFill>
                <a:latin typeface="Arial" panose="020B0604020202020204" pitchFamily="34" charset="0"/>
                <a:ea typeface="宋体" panose="02010600030101010101" pitchFamily="2" charset="-122"/>
                <a:cs typeface="Arial" panose="020B0604020202020204" pitchFamily="34" charset="0"/>
              </a:rPr>
              <a:t>(</a:t>
            </a:r>
            <a:r>
              <a:rPr kumimoji="0" lang="en-US" altLang="zh-CN" sz="14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ttbar</a:t>
            </a:r>
            <a:r>
              <a:rPr kumimoji="0" lang="zh-CN" altLang="en-US" sz="14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a:t>
            </a:r>
            <a:r>
              <a:rPr kumimoji="0" lang="en-US" altLang="zh-CN" sz="14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add 2*DN750)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Quench TL: 1*DN300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Reserve TL: 1*DN100</a:t>
            </a:r>
            <a:endParaRPr kumimoji="0" lang="zh-CN" altLang="en-US"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73" name="文本框 172">
            <a:extLst>
              <a:ext uri="{FF2B5EF4-FFF2-40B4-BE49-F238E27FC236}">
                <a16:creationId xmlns:a16="http://schemas.microsoft.com/office/drawing/2014/main" id="{C0383053-81F8-4AA7-BA50-FFA4ED3A2AB6}"/>
              </a:ext>
            </a:extLst>
          </p:cNvPr>
          <p:cNvSpPr txBox="1"/>
          <p:nvPr/>
        </p:nvSpPr>
        <p:spPr>
          <a:xfrm>
            <a:off x="7164360" y="1407916"/>
            <a:ext cx="983694" cy="617885"/>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srgbClr val="0000FF"/>
                </a:solidFill>
                <a:effectLst/>
                <a:uLnTx/>
                <a:uFillTx/>
                <a:latin typeface="Arial" panose="020B0604020202020204" pitchFamily="34" charset="0"/>
                <a:ea typeface="等线" panose="02010600030101010101" pitchFamily="2" charset="-122"/>
                <a:cs typeface="Arial" panose="020B0604020202020204" pitchFamily="34" charset="0"/>
              </a:rPr>
              <a:t>RF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a:ln>
                  <a:noFill/>
                </a:ln>
                <a:solidFill>
                  <a:srgbClr val="0000FF"/>
                </a:solidFill>
                <a:effectLst/>
                <a:uLnTx/>
                <a:uFillTx/>
                <a:latin typeface="Arial" panose="020B0604020202020204" pitchFamily="34" charset="0"/>
                <a:ea typeface="等线" panose="02010600030101010101" pitchFamily="2" charset="-122"/>
                <a:cs typeface="Arial" panose="020B0604020202020204" pitchFamily="34" charset="0"/>
              </a:rPr>
              <a:t>shaft</a:t>
            </a:r>
            <a:endParaRPr kumimoji="0" lang="zh-CN" altLang="en-US" sz="1600" b="1" i="0" u="none" strike="noStrike" kern="0" cap="none" spc="0" normalizeH="0" baseline="0" noProof="0" dirty="0">
              <a:ln>
                <a:noFill/>
              </a:ln>
              <a:solidFill>
                <a:srgbClr val="0000FF"/>
              </a:solidFill>
              <a:effectLst/>
              <a:uLnTx/>
              <a:uFillTx/>
              <a:latin typeface="Arial" panose="020B0604020202020204" pitchFamily="34" charset="0"/>
              <a:ea typeface="等线" panose="02010600030101010101" pitchFamily="2" charset="-122"/>
              <a:cs typeface="Arial" panose="020B0604020202020204" pitchFamily="34" charset="0"/>
            </a:endParaRPr>
          </a:p>
        </p:txBody>
      </p:sp>
      <p:cxnSp>
        <p:nvCxnSpPr>
          <p:cNvPr id="174" name="直接连接符 173">
            <a:extLst>
              <a:ext uri="{FF2B5EF4-FFF2-40B4-BE49-F238E27FC236}">
                <a16:creationId xmlns:a16="http://schemas.microsoft.com/office/drawing/2014/main" id="{9B96D31E-69A4-4CC4-98DD-453DE932FC23}"/>
              </a:ext>
            </a:extLst>
          </p:cNvPr>
          <p:cNvCxnSpPr>
            <a:cxnSpLocks/>
            <a:stCxn id="176" idx="7"/>
          </p:cNvCxnSpPr>
          <p:nvPr/>
        </p:nvCxnSpPr>
        <p:spPr>
          <a:xfrm flipV="1">
            <a:off x="6603161" y="1861235"/>
            <a:ext cx="740123" cy="44101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75" name="图片 174">
            <a:extLst>
              <a:ext uri="{FF2B5EF4-FFF2-40B4-BE49-F238E27FC236}">
                <a16:creationId xmlns:a16="http://schemas.microsoft.com/office/drawing/2014/main" id="{6D23345C-42F0-4055-BD6D-C69D952CA5F8}"/>
              </a:ext>
            </a:extLst>
          </p:cNvPr>
          <p:cNvPicPr>
            <a:picLocks noChangeAspect="1"/>
          </p:cNvPicPr>
          <p:nvPr/>
        </p:nvPicPr>
        <p:blipFill>
          <a:blip r:embed="rId5"/>
          <a:stretch>
            <a:fillRect/>
          </a:stretch>
        </p:blipFill>
        <p:spPr>
          <a:xfrm>
            <a:off x="9112200" y="2594671"/>
            <a:ext cx="2227623" cy="1111272"/>
          </a:xfrm>
          <a:prstGeom prst="rect">
            <a:avLst/>
          </a:prstGeom>
        </p:spPr>
      </p:pic>
      <p:sp>
        <p:nvSpPr>
          <p:cNvPr id="176" name="椭圆 175">
            <a:extLst>
              <a:ext uri="{FF2B5EF4-FFF2-40B4-BE49-F238E27FC236}">
                <a16:creationId xmlns:a16="http://schemas.microsoft.com/office/drawing/2014/main" id="{F98B8B93-FB81-4A67-B4B7-FF4EE392A9F4}"/>
              </a:ext>
            </a:extLst>
          </p:cNvPr>
          <p:cNvSpPr/>
          <p:nvPr/>
        </p:nvSpPr>
        <p:spPr>
          <a:xfrm>
            <a:off x="5637932" y="2275938"/>
            <a:ext cx="1130837" cy="179629"/>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77" name="矩形: 圆角 176">
            <a:extLst>
              <a:ext uri="{FF2B5EF4-FFF2-40B4-BE49-F238E27FC236}">
                <a16:creationId xmlns:a16="http://schemas.microsoft.com/office/drawing/2014/main" id="{58DB6805-FBB6-4691-A41C-328A583B43CF}"/>
              </a:ext>
            </a:extLst>
          </p:cNvPr>
          <p:cNvSpPr/>
          <p:nvPr/>
        </p:nvSpPr>
        <p:spPr>
          <a:xfrm flipH="1">
            <a:off x="6971003" y="3887872"/>
            <a:ext cx="2540162" cy="637457"/>
          </a:xfrm>
          <a:prstGeom prst="roundRect">
            <a:avLst/>
          </a:prstGeom>
          <a:solidFill>
            <a:schemeClr val="tx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Collider CM</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(14 cryomodules, 6×650MHZ 2-cell/CM</a:t>
            </a:r>
            <a:r>
              <a:rPr kumimoji="0" lang="en-US" altLang="zh-CN" sz="14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t>
            </a:r>
            <a:endParaRPr kumimoji="0" lang="zh-CN" altLang="en-US" sz="1400" b="1" i="0" u="none" strike="noStrike" kern="1200" cap="none" spc="0" normalizeH="0" baseline="0" noProof="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78" name="椭圆 177">
            <a:extLst>
              <a:ext uri="{FF2B5EF4-FFF2-40B4-BE49-F238E27FC236}">
                <a16:creationId xmlns:a16="http://schemas.microsoft.com/office/drawing/2014/main" id="{D4592B2F-BDE2-4CA4-8DD1-BC07933A63FC}"/>
              </a:ext>
            </a:extLst>
          </p:cNvPr>
          <p:cNvSpPr/>
          <p:nvPr/>
        </p:nvSpPr>
        <p:spPr>
          <a:xfrm>
            <a:off x="10609467" y="3843028"/>
            <a:ext cx="1093332" cy="1021996"/>
          </a:xfrm>
          <a:prstGeom prst="ellipse">
            <a:avLst/>
          </a:prstGeom>
          <a:noFill/>
          <a:ln>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79" name="椭圆 178">
            <a:extLst>
              <a:ext uri="{FF2B5EF4-FFF2-40B4-BE49-F238E27FC236}">
                <a16:creationId xmlns:a16="http://schemas.microsoft.com/office/drawing/2014/main" id="{6DB7E261-8173-4C5A-B47C-FD500B78E0F8}"/>
              </a:ext>
            </a:extLst>
          </p:cNvPr>
          <p:cNvSpPr/>
          <p:nvPr/>
        </p:nvSpPr>
        <p:spPr>
          <a:xfrm>
            <a:off x="10527348" y="3753782"/>
            <a:ext cx="1277639" cy="1207708"/>
          </a:xfrm>
          <a:prstGeom prst="ellipse">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80" name="椭圆 179">
            <a:extLst>
              <a:ext uri="{FF2B5EF4-FFF2-40B4-BE49-F238E27FC236}">
                <a16:creationId xmlns:a16="http://schemas.microsoft.com/office/drawing/2014/main" id="{E3ADE9C0-FF22-4F40-B92F-8040A775AC89}"/>
              </a:ext>
            </a:extLst>
          </p:cNvPr>
          <p:cNvSpPr/>
          <p:nvPr/>
        </p:nvSpPr>
        <p:spPr>
          <a:xfrm>
            <a:off x="10699150" y="3920658"/>
            <a:ext cx="917690" cy="852617"/>
          </a:xfrm>
          <a:prstGeom prst="ellipse">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81" name="椭圆 180">
            <a:extLst>
              <a:ext uri="{FF2B5EF4-FFF2-40B4-BE49-F238E27FC236}">
                <a16:creationId xmlns:a16="http://schemas.microsoft.com/office/drawing/2014/main" id="{4738675F-E808-49D3-99FD-24BD53783BB7}"/>
              </a:ext>
            </a:extLst>
          </p:cNvPr>
          <p:cNvSpPr/>
          <p:nvPr/>
        </p:nvSpPr>
        <p:spPr>
          <a:xfrm>
            <a:off x="10807296" y="4158659"/>
            <a:ext cx="395618" cy="378692"/>
          </a:xfrm>
          <a:prstGeom prst="ellipse">
            <a:avLst/>
          </a:prstGeom>
          <a:solidFill>
            <a:srgbClr val="FFCC99"/>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a:solidFill>
                  <a:schemeClr val="tx1"/>
                </a:solidFill>
                <a:latin typeface="Arial" panose="020B0604020202020204" pitchFamily="34" charset="0"/>
                <a:cs typeface="Arial" panose="020B0604020202020204" pitchFamily="34" charset="0"/>
              </a:rPr>
              <a:t>B</a:t>
            </a:r>
            <a:endParaRPr lang="zh-CN" altLang="en-US" sz="1600">
              <a:solidFill>
                <a:schemeClr val="tx1"/>
              </a:solidFill>
              <a:latin typeface="Arial" panose="020B0604020202020204" pitchFamily="34" charset="0"/>
              <a:cs typeface="Arial" panose="020B0604020202020204" pitchFamily="34" charset="0"/>
            </a:endParaRPr>
          </a:p>
        </p:txBody>
      </p:sp>
      <p:sp>
        <p:nvSpPr>
          <p:cNvPr id="182" name="椭圆 181">
            <a:extLst>
              <a:ext uri="{FF2B5EF4-FFF2-40B4-BE49-F238E27FC236}">
                <a16:creationId xmlns:a16="http://schemas.microsoft.com/office/drawing/2014/main" id="{EC5DCC97-88AA-4459-9497-FF5C862879CA}"/>
              </a:ext>
            </a:extLst>
          </p:cNvPr>
          <p:cNvSpPr/>
          <p:nvPr/>
        </p:nvSpPr>
        <p:spPr>
          <a:xfrm>
            <a:off x="11285034" y="4227025"/>
            <a:ext cx="215109" cy="215801"/>
          </a:xfrm>
          <a:prstGeom prst="ellipse">
            <a:avLst/>
          </a:prstGeom>
          <a:solidFill>
            <a:srgbClr val="009EDE"/>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a:latin typeface="Arial" panose="020B0604020202020204" pitchFamily="34" charset="0"/>
                <a:cs typeface="Arial" panose="020B0604020202020204" pitchFamily="34" charset="0"/>
              </a:rPr>
              <a:t>D</a:t>
            </a:r>
            <a:endParaRPr lang="zh-CN" altLang="en-US" sz="1600">
              <a:latin typeface="Arial" panose="020B0604020202020204" pitchFamily="34" charset="0"/>
              <a:cs typeface="Arial" panose="020B0604020202020204" pitchFamily="34" charset="0"/>
            </a:endParaRPr>
          </a:p>
        </p:txBody>
      </p:sp>
      <p:sp>
        <p:nvSpPr>
          <p:cNvPr id="183" name="椭圆 182">
            <a:extLst>
              <a:ext uri="{FF2B5EF4-FFF2-40B4-BE49-F238E27FC236}">
                <a16:creationId xmlns:a16="http://schemas.microsoft.com/office/drawing/2014/main" id="{E89F086B-3D76-4AF2-8196-ABA8AC73A8A7}"/>
              </a:ext>
            </a:extLst>
          </p:cNvPr>
          <p:cNvSpPr/>
          <p:nvPr/>
        </p:nvSpPr>
        <p:spPr>
          <a:xfrm>
            <a:off x="11237239" y="4082518"/>
            <a:ext cx="120278" cy="102899"/>
          </a:xfrm>
          <a:prstGeom prst="ellipse">
            <a:avLst/>
          </a:prstGeom>
          <a:solidFill>
            <a:srgbClr val="FF0000"/>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100">
                <a:latin typeface="Arial" panose="020B0604020202020204" pitchFamily="34" charset="0"/>
                <a:cs typeface="Arial" panose="020B0604020202020204" pitchFamily="34" charset="0"/>
              </a:rPr>
              <a:t>A</a:t>
            </a:r>
            <a:endParaRPr lang="zh-CN" altLang="en-US" sz="1100">
              <a:latin typeface="Arial" panose="020B0604020202020204" pitchFamily="34" charset="0"/>
              <a:cs typeface="Arial" panose="020B0604020202020204" pitchFamily="34" charset="0"/>
            </a:endParaRPr>
          </a:p>
        </p:txBody>
      </p:sp>
      <p:sp>
        <p:nvSpPr>
          <p:cNvPr id="184" name="椭圆 183">
            <a:extLst>
              <a:ext uri="{FF2B5EF4-FFF2-40B4-BE49-F238E27FC236}">
                <a16:creationId xmlns:a16="http://schemas.microsoft.com/office/drawing/2014/main" id="{0CBCD28E-9C02-4097-9E48-1931A2B5A455}"/>
              </a:ext>
            </a:extLst>
          </p:cNvPr>
          <p:cNvSpPr/>
          <p:nvPr/>
        </p:nvSpPr>
        <p:spPr>
          <a:xfrm>
            <a:off x="11249425" y="4506581"/>
            <a:ext cx="120278" cy="102899"/>
          </a:xfrm>
          <a:prstGeom prst="ellipse">
            <a:avLst/>
          </a:prstGeom>
          <a:solidFill>
            <a:srgbClr val="00AA48"/>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050">
                <a:latin typeface="Arial" panose="020B0604020202020204" pitchFamily="34" charset="0"/>
                <a:cs typeface="Arial" panose="020B0604020202020204" pitchFamily="34" charset="0"/>
              </a:rPr>
              <a:t>E</a:t>
            </a:r>
            <a:endParaRPr lang="zh-CN" altLang="en-US" sz="1050">
              <a:latin typeface="Arial" panose="020B0604020202020204" pitchFamily="34" charset="0"/>
              <a:cs typeface="Arial" panose="020B0604020202020204" pitchFamily="34" charset="0"/>
            </a:endParaRPr>
          </a:p>
        </p:txBody>
      </p:sp>
      <p:sp>
        <p:nvSpPr>
          <p:cNvPr id="185" name="椭圆 184">
            <a:extLst>
              <a:ext uri="{FF2B5EF4-FFF2-40B4-BE49-F238E27FC236}">
                <a16:creationId xmlns:a16="http://schemas.microsoft.com/office/drawing/2014/main" id="{48758EC5-E5F5-40C5-8A5F-52498F5B544B}"/>
              </a:ext>
            </a:extLst>
          </p:cNvPr>
          <p:cNvSpPr/>
          <p:nvPr/>
        </p:nvSpPr>
        <p:spPr>
          <a:xfrm>
            <a:off x="11035855" y="4586735"/>
            <a:ext cx="120278" cy="102899"/>
          </a:xfrm>
          <a:prstGeom prst="ellipse">
            <a:avLst/>
          </a:prstGeom>
          <a:solidFill>
            <a:schemeClr val="accent3">
              <a:lumMod val="75000"/>
            </a:schemeClr>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100">
                <a:latin typeface="Arial" panose="020B0604020202020204" pitchFamily="34" charset="0"/>
                <a:cs typeface="Arial" panose="020B0604020202020204" pitchFamily="34" charset="0"/>
              </a:rPr>
              <a:t>F</a:t>
            </a:r>
            <a:endParaRPr lang="zh-CN" altLang="en-US" sz="1100">
              <a:latin typeface="Arial" panose="020B0604020202020204" pitchFamily="34" charset="0"/>
              <a:cs typeface="Arial" panose="020B0604020202020204" pitchFamily="34" charset="0"/>
            </a:endParaRPr>
          </a:p>
        </p:txBody>
      </p:sp>
      <p:sp>
        <p:nvSpPr>
          <p:cNvPr id="186" name="椭圆 185">
            <a:extLst>
              <a:ext uri="{FF2B5EF4-FFF2-40B4-BE49-F238E27FC236}">
                <a16:creationId xmlns:a16="http://schemas.microsoft.com/office/drawing/2014/main" id="{9109AB7F-4173-46D2-9BB9-3AB4125CB3B1}"/>
              </a:ext>
            </a:extLst>
          </p:cNvPr>
          <p:cNvSpPr/>
          <p:nvPr/>
        </p:nvSpPr>
        <p:spPr>
          <a:xfrm>
            <a:off x="11076986" y="4001566"/>
            <a:ext cx="101115" cy="87380"/>
          </a:xfrm>
          <a:prstGeom prst="ellipse">
            <a:avLst/>
          </a:prstGeom>
          <a:solidFill>
            <a:srgbClr val="7030A0"/>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000">
                <a:latin typeface="Arial" panose="020B0604020202020204" pitchFamily="34" charset="0"/>
                <a:cs typeface="Arial" panose="020B0604020202020204" pitchFamily="34" charset="0"/>
              </a:rPr>
              <a:t>C</a:t>
            </a:r>
            <a:endParaRPr lang="zh-CN" altLang="en-US" sz="1000">
              <a:latin typeface="Arial" panose="020B0604020202020204" pitchFamily="34" charset="0"/>
              <a:cs typeface="Arial" panose="020B0604020202020204" pitchFamily="34" charset="0"/>
            </a:endParaRPr>
          </a:p>
        </p:txBody>
      </p:sp>
      <p:cxnSp>
        <p:nvCxnSpPr>
          <p:cNvPr id="187" name="直接连接符 186">
            <a:extLst>
              <a:ext uri="{FF2B5EF4-FFF2-40B4-BE49-F238E27FC236}">
                <a16:creationId xmlns:a16="http://schemas.microsoft.com/office/drawing/2014/main" id="{E373C916-C9AD-4728-A56B-6C2502564C2B}"/>
              </a:ext>
            </a:extLst>
          </p:cNvPr>
          <p:cNvCxnSpPr>
            <a:cxnSpLocks/>
          </p:cNvCxnSpPr>
          <p:nvPr/>
        </p:nvCxnSpPr>
        <p:spPr>
          <a:xfrm flipV="1">
            <a:off x="11011283" y="3611433"/>
            <a:ext cx="282066" cy="156296"/>
          </a:xfrm>
          <a:prstGeom prst="line">
            <a:avLst/>
          </a:prstGeom>
        </p:spPr>
        <p:style>
          <a:lnRef idx="1">
            <a:schemeClr val="accent1"/>
          </a:lnRef>
          <a:fillRef idx="0">
            <a:schemeClr val="accent1"/>
          </a:fillRef>
          <a:effectRef idx="0">
            <a:schemeClr val="accent1"/>
          </a:effectRef>
          <a:fontRef idx="minor">
            <a:schemeClr val="tx1"/>
          </a:fontRef>
        </p:style>
      </p:cxnSp>
      <p:sp>
        <p:nvSpPr>
          <p:cNvPr id="188" name="椭圆 187">
            <a:extLst>
              <a:ext uri="{FF2B5EF4-FFF2-40B4-BE49-F238E27FC236}">
                <a16:creationId xmlns:a16="http://schemas.microsoft.com/office/drawing/2014/main" id="{F96CEFC2-27B9-4E95-8DD8-983D7AEA88E4}"/>
              </a:ext>
            </a:extLst>
          </p:cNvPr>
          <p:cNvSpPr/>
          <p:nvPr/>
        </p:nvSpPr>
        <p:spPr>
          <a:xfrm>
            <a:off x="8970700" y="5265725"/>
            <a:ext cx="1093332" cy="1021996"/>
          </a:xfrm>
          <a:prstGeom prst="ellipse">
            <a:avLst/>
          </a:prstGeom>
          <a:noFill/>
          <a:ln>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89" name="椭圆 188">
            <a:extLst>
              <a:ext uri="{FF2B5EF4-FFF2-40B4-BE49-F238E27FC236}">
                <a16:creationId xmlns:a16="http://schemas.microsoft.com/office/drawing/2014/main" id="{B16CFF62-2543-4722-AA40-AFE3F0751B83}"/>
              </a:ext>
            </a:extLst>
          </p:cNvPr>
          <p:cNvSpPr/>
          <p:nvPr/>
        </p:nvSpPr>
        <p:spPr>
          <a:xfrm>
            <a:off x="8888580" y="5176479"/>
            <a:ext cx="1277639" cy="1207708"/>
          </a:xfrm>
          <a:prstGeom prst="ellipse">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90" name="椭圆 189">
            <a:extLst>
              <a:ext uri="{FF2B5EF4-FFF2-40B4-BE49-F238E27FC236}">
                <a16:creationId xmlns:a16="http://schemas.microsoft.com/office/drawing/2014/main" id="{99FC1A94-81DB-40D5-9408-A6DB8E60336C}"/>
              </a:ext>
            </a:extLst>
          </p:cNvPr>
          <p:cNvSpPr/>
          <p:nvPr/>
        </p:nvSpPr>
        <p:spPr>
          <a:xfrm>
            <a:off x="9060383" y="5343354"/>
            <a:ext cx="917690" cy="852617"/>
          </a:xfrm>
          <a:prstGeom prst="ellipse">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191" name="椭圆 190">
            <a:extLst>
              <a:ext uri="{FF2B5EF4-FFF2-40B4-BE49-F238E27FC236}">
                <a16:creationId xmlns:a16="http://schemas.microsoft.com/office/drawing/2014/main" id="{54D959D9-B7A3-485C-9989-7D84DE1B31DD}"/>
              </a:ext>
            </a:extLst>
          </p:cNvPr>
          <p:cNvSpPr/>
          <p:nvPr/>
        </p:nvSpPr>
        <p:spPr>
          <a:xfrm>
            <a:off x="9133544" y="5538690"/>
            <a:ext cx="495857" cy="456238"/>
          </a:xfrm>
          <a:prstGeom prst="ellipse">
            <a:avLst/>
          </a:prstGeom>
          <a:solidFill>
            <a:srgbClr val="FFCC99"/>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a:solidFill>
                  <a:schemeClr val="tx1"/>
                </a:solidFill>
                <a:latin typeface="Arial" panose="020B0604020202020204" pitchFamily="34" charset="0"/>
                <a:cs typeface="Arial" panose="020B0604020202020204" pitchFamily="34" charset="0"/>
              </a:rPr>
              <a:t>B</a:t>
            </a:r>
            <a:endParaRPr lang="zh-CN" altLang="en-US" sz="1600">
              <a:solidFill>
                <a:schemeClr val="tx1"/>
              </a:solidFill>
              <a:latin typeface="Arial" panose="020B0604020202020204" pitchFamily="34" charset="0"/>
              <a:cs typeface="Arial" panose="020B0604020202020204" pitchFamily="34" charset="0"/>
            </a:endParaRPr>
          </a:p>
        </p:txBody>
      </p:sp>
      <p:sp>
        <p:nvSpPr>
          <p:cNvPr id="192" name="椭圆 191">
            <a:extLst>
              <a:ext uri="{FF2B5EF4-FFF2-40B4-BE49-F238E27FC236}">
                <a16:creationId xmlns:a16="http://schemas.microsoft.com/office/drawing/2014/main" id="{0A5F7FA3-8F4B-4FF0-8D01-15856D0CC13E}"/>
              </a:ext>
            </a:extLst>
          </p:cNvPr>
          <p:cNvSpPr/>
          <p:nvPr/>
        </p:nvSpPr>
        <p:spPr>
          <a:xfrm>
            <a:off x="9706502" y="5649723"/>
            <a:ext cx="154873" cy="168606"/>
          </a:xfrm>
          <a:prstGeom prst="ellipse">
            <a:avLst/>
          </a:prstGeom>
          <a:solidFill>
            <a:srgbClr val="009EDE"/>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a:latin typeface="Arial" panose="020B0604020202020204" pitchFamily="34" charset="0"/>
                <a:cs typeface="Arial" panose="020B0604020202020204" pitchFamily="34" charset="0"/>
              </a:rPr>
              <a:t>D</a:t>
            </a:r>
            <a:endParaRPr lang="zh-CN" altLang="en-US" sz="1600">
              <a:latin typeface="Arial" panose="020B0604020202020204" pitchFamily="34" charset="0"/>
              <a:cs typeface="Arial" panose="020B0604020202020204" pitchFamily="34" charset="0"/>
            </a:endParaRPr>
          </a:p>
        </p:txBody>
      </p:sp>
      <p:sp>
        <p:nvSpPr>
          <p:cNvPr id="193" name="椭圆 192">
            <a:extLst>
              <a:ext uri="{FF2B5EF4-FFF2-40B4-BE49-F238E27FC236}">
                <a16:creationId xmlns:a16="http://schemas.microsoft.com/office/drawing/2014/main" id="{0923A6BB-BA14-4492-B5EE-362D5274632E}"/>
              </a:ext>
            </a:extLst>
          </p:cNvPr>
          <p:cNvSpPr/>
          <p:nvPr/>
        </p:nvSpPr>
        <p:spPr>
          <a:xfrm>
            <a:off x="9598471" y="5505214"/>
            <a:ext cx="101115" cy="76142"/>
          </a:xfrm>
          <a:prstGeom prst="ellipse">
            <a:avLst/>
          </a:prstGeom>
          <a:solidFill>
            <a:srgbClr val="FF0000"/>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100">
                <a:latin typeface="Arial" panose="020B0604020202020204" pitchFamily="34" charset="0"/>
                <a:cs typeface="Arial" panose="020B0604020202020204" pitchFamily="34" charset="0"/>
              </a:rPr>
              <a:t>A</a:t>
            </a:r>
            <a:endParaRPr lang="zh-CN" altLang="en-US" sz="1100">
              <a:latin typeface="Arial" panose="020B0604020202020204" pitchFamily="34" charset="0"/>
              <a:cs typeface="Arial" panose="020B0604020202020204" pitchFamily="34" charset="0"/>
            </a:endParaRPr>
          </a:p>
        </p:txBody>
      </p:sp>
      <p:sp>
        <p:nvSpPr>
          <p:cNvPr id="194" name="椭圆 193">
            <a:extLst>
              <a:ext uri="{FF2B5EF4-FFF2-40B4-BE49-F238E27FC236}">
                <a16:creationId xmlns:a16="http://schemas.microsoft.com/office/drawing/2014/main" id="{1C046502-F3B4-46DD-B073-F78551C42F5E}"/>
              </a:ext>
            </a:extLst>
          </p:cNvPr>
          <p:cNvSpPr/>
          <p:nvPr/>
        </p:nvSpPr>
        <p:spPr>
          <a:xfrm>
            <a:off x="9629821" y="5929278"/>
            <a:ext cx="101115" cy="102899"/>
          </a:xfrm>
          <a:prstGeom prst="ellipse">
            <a:avLst/>
          </a:prstGeom>
          <a:solidFill>
            <a:srgbClr val="00AA48"/>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050">
                <a:latin typeface="Arial" panose="020B0604020202020204" pitchFamily="34" charset="0"/>
                <a:cs typeface="Arial" panose="020B0604020202020204" pitchFamily="34" charset="0"/>
              </a:rPr>
              <a:t>E</a:t>
            </a:r>
            <a:endParaRPr lang="zh-CN" altLang="en-US" sz="1050">
              <a:latin typeface="Arial" panose="020B0604020202020204" pitchFamily="34" charset="0"/>
              <a:cs typeface="Arial" panose="020B0604020202020204" pitchFamily="34" charset="0"/>
            </a:endParaRPr>
          </a:p>
        </p:txBody>
      </p:sp>
      <p:sp>
        <p:nvSpPr>
          <p:cNvPr id="195" name="椭圆 194">
            <a:extLst>
              <a:ext uri="{FF2B5EF4-FFF2-40B4-BE49-F238E27FC236}">
                <a16:creationId xmlns:a16="http://schemas.microsoft.com/office/drawing/2014/main" id="{94B14E26-BBD9-4150-A4FD-46D4F4A309A6}"/>
              </a:ext>
            </a:extLst>
          </p:cNvPr>
          <p:cNvSpPr/>
          <p:nvPr/>
        </p:nvSpPr>
        <p:spPr>
          <a:xfrm>
            <a:off x="9416251" y="6009432"/>
            <a:ext cx="101115" cy="84442"/>
          </a:xfrm>
          <a:prstGeom prst="ellipse">
            <a:avLst/>
          </a:prstGeom>
          <a:solidFill>
            <a:schemeClr val="accent3">
              <a:lumMod val="75000"/>
            </a:schemeClr>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100">
                <a:latin typeface="Arial" panose="020B0604020202020204" pitchFamily="34" charset="0"/>
                <a:cs typeface="Arial" panose="020B0604020202020204" pitchFamily="34" charset="0"/>
              </a:rPr>
              <a:t>F</a:t>
            </a:r>
            <a:endParaRPr lang="zh-CN" altLang="en-US" sz="1100">
              <a:latin typeface="Arial" panose="020B0604020202020204" pitchFamily="34" charset="0"/>
              <a:cs typeface="Arial" panose="020B0604020202020204" pitchFamily="34" charset="0"/>
            </a:endParaRPr>
          </a:p>
        </p:txBody>
      </p:sp>
      <p:sp>
        <p:nvSpPr>
          <p:cNvPr id="196" name="椭圆 195">
            <a:extLst>
              <a:ext uri="{FF2B5EF4-FFF2-40B4-BE49-F238E27FC236}">
                <a16:creationId xmlns:a16="http://schemas.microsoft.com/office/drawing/2014/main" id="{9621D9C1-31D6-46CC-B4D6-C53D76B9BA7C}"/>
              </a:ext>
            </a:extLst>
          </p:cNvPr>
          <p:cNvSpPr/>
          <p:nvPr/>
        </p:nvSpPr>
        <p:spPr>
          <a:xfrm>
            <a:off x="9438219" y="5424262"/>
            <a:ext cx="101115" cy="87380"/>
          </a:xfrm>
          <a:prstGeom prst="ellipse">
            <a:avLst/>
          </a:prstGeom>
          <a:solidFill>
            <a:srgbClr val="7030A0"/>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000">
                <a:latin typeface="Arial" panose="020B0604020202020204" pitchFamily="34" charset="0"/>
                <a:cs typeface="Arial" panose="020B0604020202020204" pitchFamily="34" charset="0"/>
              </a:rPr>
              <a:t>C</a:t>
            </a:r>
            <a:endParaRPr lang="zh-CN" altLang="en-US" sz="1000">
              <a:latin typeface="Arial" panose="020B0604020202020204" pitchFamily="34" charset="0"/>
              <a:cs typeface="Arial" panose="020B0604020202020204" pitchFamily="34" charset="0"/>
            </a:endParaRPr>
          </a:p>
        </p:txBody>
      </p:sp>
      <p:cxnSp>
        <p:nvCxnSpPr>
          <p:cNvPr id="197" name="直接箭头连接符 196">
            <a:extLst>
              <a:ext uri="{FF2B5EF4-FFF2-40B4-BE49-F238E27FC236}">
                <a16:creationId xmlns:a16="http://schemas.microsoft.com/office/drawing/2014/main" id="{8156908A-E8E0-4E41-9D1F-5EDD6F373354}"/>
              </a:ext>
            </a:extLst>
          </p:cNvPr>
          <p:cNvCxnSpPr>
            <a:cxnSpLocks/>
          </p:cNvCxnSpPr>
          <p:nvPr/>
        </p:nvCxnSpPr>
        <p:spPr>
          <a:xfrm>
            <a:off x="6302911" y="4956979"/>
            <a:ext cx="687547" cy="8449"/>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8" name="文本框 197">
            <a:extLst>
              <a:ext uri="{FF2B5EF4-FFF2-40B4-BE49-F238E27FC236}">
                <a16:creationId xmlns:a16="http://schemas.microsoft.com/office/drawing/2014/main" id="{AA75E07A-D1F8-4F8E-A097-18B3E6666859}"/>
              </a:ext>
            </a:extLst>
          </p:cNvPr>
          <p:cNvSpPr txBox="1"/>
          <p:nvPr/>
        </p:nvSpPr>
        <p:spPr>
          <a:xfrm>
            <a:off x="5709764" y="4724627"/>
            <a:ext cx="1873840" cy="2764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90m</a:t>
            </a:r>
            <a:endParaRPr kumimoji="0" lang="zh-CN" altLang="en-US" sz="11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cxnSp>
        <p:nvCxnSpPr>
          <p:cNvPr id="199" name="直接箭头连接符 198">
            <a:extLst>
              <a:ext uri="{FF2B5EF4-FFF2-40B4-BE49-F238E27FC236}">
                <a16:creationId xmlns:a16="http://schemas.microsoft.com/office/drawing/2014/main" id="{0811AA9D-5380-4B4D-A44C-A9F69374BC39}"/>
              </a:ext>
            </a:extLst>
          </p:cNvPr>
          <p:cNvCxnSpPr>
            <a:cxnSpLocks/>
          </p:cNvCxnSpPr>
          <p:nvPr/>
        </p:nvCxnSpPr>
        <p:spPr>
          <a:xfrm flipV="1">
            <a:off x="5977234" y="6218823"/>
            <a:ext cx="716391" cy="805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00" name="文本框 199">
            <a:extLst>
              <a:ext uri="{FF2B5EF4-FFF2-40B4-BE49-F238E27FC236}">
                <a16:creationId xmlns:a16="http://schemas.microsoft.com/office/drawing/2014/main" id="{DF05D551-5455-4F68-AE4E-76320261CFA9}"/>
              </a:ext>
            </a:extLst>
          </p:cNvPr>
          <p:cNvSpPr txBox="1"/>
          <p:nvPr/>
        </p:nvSpPr>
        <p:spPr>
          <a:xfrm>
            <a:off x="5416613" y="5975877"/>
            <a:ext cx="1873840" cy="2764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30m</a:t>
            </a:r>
            <a:endParaRPr kumimoji="0" lang="zh-CN" altLang="en-US" sz="1100" b="1" i="0" u="none" strike="noStrike" kern="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01" name="文本框 200">
            <a:extLst>
              <a:ext uri="{FF2B5EF4-FFF2-40B4-BE49-F238E27FC236}">
                <a16:creationId xmlns:a16="http://schemas.microsoft.com/office/drawing/2014/main" id="{2692ED32-BF85-4D25-B80E-D3609C4E0B81}"/>
              </a:ext>
            </a:extLst>
          </p:cNvPr>
          <p:cNvSpPr txBox="1"/>
          <p:nvPr/>
        </p:nvSpPr>
        <p:spPr>
          <a:xfrm>
            <a:off x="10961693" y="3361155"/>
            <a:ext cx="887989" cy="292683"/>
          </a:xfrm>
          <a:prstGeom prst="rect">
            <a:avLst/>
          </a:prstGeom>
          <a:noFill/>
        </p:spPr>
        <p:txBody>
          <a:bodyPr wrap="square">
            <a:spAutoFit/>
          </a:bodyPr>
          <a:lstStyle/>
          <a:p>
            <a:pPr algn="ctr"/>
            <a:r>
              <a:rPr lang="en-US" altLang="zh-CN" sz="1200" kern="100" dirty="0">
                <a:solidFill>
                  <a:schemeClr val="tx1"/>
                </a:solidFill>
                <a:effectLst/>
                <a:highlight>
                  <a:srgbClr val="FFFFFF"/>
                </a:highlight>
                <a:latin typeface="Arial" panose="020B0604020202020204" pitchFamily="34" charset="0"/>
                <a:cs typeface="Arial" panose="020B0604020202020204" pitchFamily="34" charset="0"/>
              </a:rPr>
              <a:t>DN420</a:t>
            </a:r>
            <a:endParaRPr lang="zh-CN" altLang="zh-CN" sz="12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p:txBody>
      </p:sp>
      <p:graphicFrame>
        <p:nvGraphicFramePr>
          <p:cNvPr id="202" name="表格 201">
            <a:extLst>
              <a:ext uri="{FF2B5EF4-FFF2-40B4-BE49-F238E27FC236}">
                <a16:creationId xmlns:a16="http://schemas.microsoft.com/office/drawing/2014/main" id="{883C15C5-1241-460F-84D7-E48C622C307A}"/>
              </a:ext>
            </a:extLst>
          </p:cNvPr>
          <p:cNvGraphicFramePr>
            <a:graphicFrameLocks noGrp="1"/>
          </p:cNvGraphicFramePr>
          <p:nvPr>
            <p:extLst>
              <p:ext uri="{D42A27DB-BD31-4B8C-83A1-F6EECF244321}">
                <p14:modId xmlns:p14="http://schemas.microsoft.com/office/powerpoint/2010/main" val="3589151863"/>
              </p:ext>
            </p:extLst>
          </p:nvPr>
        </p:nvGraphicFramePr>
        <p:xfrm>
          <a:off x="230542" y="3949188"/>
          <a:ext cx="5433213" cy="952280"/>
        </p:xfrm>
        <a:graphic>
          <a:graphicData uri="http://schemas.openxmlformats.org/drawingml/2006/table">
            <a:tbl>
              <a:tblPr firstRow="1" bandRow="1">
                <a:tableStyleId>{00A15C55-8517-42AA-B614-E9B94910E393}</a:tableStyleId>
              </a:tblPr>
              <a:tblGrid>
                <a:gridCol w="1488424">
                  <a:extLst>
                    <a:ext uri="{9D8B030D-6E8A-4147-A177-3AD203B41FA5}">
                      <a16:colId xmlns:a16="http://schemas.microsoft.com/office/drawing/2014/main" val="2896812098"/>
                    </a:ext>
                  </a:extLst>
                </a:gridCol>
                <a:gridCol w="649240">
                  <a:extLst>
                    <a:ext uri="{9D8B030D-6E8A-4147-A177-3AD203B41FA5}">
                      <a16:colId xmlns:a16="http://schemas.microsoft.com/office/drawing/2014/main" val="4071240666"/>
                    </a:ext>
                  </a:extLst>
                </a:gridCol>
                <a:gridCol w="592943">
                  <a:extLst>
                    <a:ext uri="{9D8B030D-6E8A-4147-A177-3AD203B41FA5}">
                      <a16:colId xmlns:a16="http://schemas.microsoft.com/office/drawing/2014/main" val="1073003300"/>
                    </a:ext>
                  </a:extLst>
                </a:gridCol>
                <a:gridCol w="628557">
                  <a:extLst>
                    <a:ext uri="{9D8B030D-6E8A-4147-A177-3AD203B41FA5}">
                      <a16:colId xmlns:a16="http://schemas.microsoft.com/office/drawing/2014/main" val="3990757523"/>
                    </a:ext>
                  </a:extLst>
                </a:gridCol>
                <a:gridCol w="628557">
                  <a:extLst>
                    <a:ext uri="{9D8B030D-6E8A-4147-A177-3AD203B41FA5}">
                      <a16:colId xmlns:a16="http://schemas.microsoft.com/office/drawing/2014/main" val="3366131074"/>
                    </a:ext>
                  </a:extLst>
                </a:gridCol>
                <a:gridCol w="728985">
                  <a:extLst>
                    <a:ext uri="{9D8B030D-6E8A-4147-A177-3AD203B41FA5}">
                      <a16:colId xmlns:a16="http://schemas.microsoft.com/office/drawing/2014/main" val="3073990071"/>
                    </a:ext>
                  </a:extLst>
                </a:gridCol>
                <a:gridCol w="716507">
                  <a:extLst>
                    <a:ext uri="{9D8B030D-6E8A-4147-A177-3AD203B41FA5}">
                      <a16:colId xmlns:a16="http://schemas.microsoft.com/office/drawing/2014/main" val="1786871990"/>
                    </a:ext>
                  </a:extLst>
                </a:gridCol>
              </a:tblGrid>
              <a:tr h="247540">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Operating parameters</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A</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B</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C</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D</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E</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F</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2311138403"/>
                  </a:ext>
                </a:extLst>
              </a:tr>
              <a:tr h="123770">
                <a:tc>
                  <a:txBody>
                    <a:bodyPr/>
                    <a:lstStyle/>
                    <a:p>
                      <a:pPr algn="ctr"/>
                      <a:r>
                        <a:rPr lang="en-US" sz="1000" kern="100">
                          <a:solidFill>
                            <a:schemeClr val="tx1"/>
                          </a:solidFill>
                          <a:effectLst/>
                          <a:latin typeface="Arial" panose="020B0604020202020204" pitchFamily="34" charset="0"/>
                          <a:cs typeface="Arial" panose="020B0604020202020204" pitchFamily="34" charset="0"/>
                        </a:rPr>
                        <a:t>Pressure / [bara]</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3</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tx1"/>
                          </a:solidFill>
                          <a:effectLst/>
                          <a:latin typeface="Arial" panose="020B0604020202020204" pitchFamily="34" charset="0"/>
                          <a:cs typeface="Arial" panose="020B0604020202020204" pitchFamily="34" charset="0"/>
                        </a:rPr>
                        <a:t>0.031</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tx1"/>
                          </a:solidFill>
                          <a:effectLst/>
                          <a:latin typeface="Arial" panose="020B0604020202020204" pitchFamily="34" charset="0"/>
                          <a:cs typeface="Arial" panose="020B0604020202020204" pitchFamily="34" charset="0"/>
                        </a:rPr>
                        <a:t>3</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2.5</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tx1"/>
                          </a:solidFill>
                          <a:effectLst/>
                          <a:latin typeface="Arial" panose="020B0604020202020204" pitchFamily="34" charset="0"/>
                          <a:cs typeface="Arial" panose="020B0604020202020204" pitchFamily="34" charset="0"/>
                        </a:rPr>
                        <a:t>13</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alt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rPr>
                        <a:t>10</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18753792"/>
                  </a:ext>
                </a:extLst>
              </a:tr>
              <a:tr h="247540">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Temperature / [K]</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2.4</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tx1"/>
                          </a:solidFill>
                          <a:effectLst/>
                          <a:latin typeface="Arial" panose="020B0604020202020204" pitchFamily="34" charset="0"/>
                          <a:cs typeface="Arial" panose="020B0604020202020204" pitchFamily="34" charset="0"/>
                        </a:rPr>
                        <a:t>2</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tx1"/>
                          </a:solidFill>
                          <a:effectLst/>
                          <a:latin typeface="Arial" panose="020B0604020202020204" pitchFamily="34" charset="0"/>
                          <a:cs typeface="Arial" panose="020B0604020202020204" pitchFamily="34" charset="0"/>
                        </a:rPr>
                        <a:t>5</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alt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rPr>
                        <a:t>8</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alt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rPr>
                        <a:t>40</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tx1"/>
                          </a:solidFill>
                          <a:effectLst/>
                          <a:latin typeface="Arial" panose="020B0604020202020204" pitchFamily="34" charset="0"/>
                          <a:cs typeface="Arial" panose="020B0604020202020204" pitchFamily="34" charset="0"/>
                        </a:rPr>
                        <a:t>70</a:t>
                      </a:r>
                      <a:endParaRPr lang="zh-CN" sz="1000" kern="10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957817671"/>
                  </a:ext>
                </a:extLst>
              </a:tr>
              <a:tr h="264156">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Nominal Pipe Size</a:t>
                      </a:r>
                      <a:endParaRPr lang="zh-CN" sz="1000" kern="100" dirty="0">
                        <a:solidFill>
                          <a:schemeClr val="tx1"/>
                        </a:solidFill>
                        <a:effectLst/>
                        <a:latin typeface="Arial" panose="020B0604020202020204" pitchFamily="34" charset="0"/>
                        <a:cs typeface="Arial" panose="020B0604020202020204" pitchFamily="34" charset="0"/>
                      </a:endParaRPr>
                    </a:p>
                    <a:p>
                      <a:pPr algn="ctr"/>
                      <a:r>
                        <a:rPr lang="en-US" altLang="zh-CN" sz="1000" kern="100" dirty="0">
                          <a:solidFill>
                            <a:schemeClr val="tx1"/>
                          </a:solidFill>
                          <a:effectLst/>
                          <a:latin typeface="Arial" panose="020B0604020202020204" pitchFamily="34" charset="0"/>
                          <a:cs typeface="Arial" panose="020B0604020202020204" pitchFamily="34" charset="0"/>
                        </a:rPr>
                        <a:t>Do </a:t>
                      </a:r>
                      <a:r>
                        <a:rPr lang="en-US" sz="1000" kern="100" dirty="0">
                          <a:solidFill>
                            <a:schemeClr val="tx1"/>
                          </a:solidFill>
                          <a:effectLst/>
                          <a:latin typeface="Arial" panose="020B0604020202020204" pitchFamily="34" charset="0"/>
                          <a:cs typeface="Arial" panose="020B0604020202020204" pitchFamily="34" charset="0"/>
                        </a:rPr>
                        <a:t>× Thick. / [mm]</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Φ45×1.6</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Φ219×3</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Φ45×1.6</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tx1"/>
                          </a:solidFill>
                          <a:effectLst/>
                          <a:latin typeface="Arial" panose="020B0604020202020204" pitchFamily="34" charset="0"/>
                          <a:cs typeface="Arial" panose="020B0604020202020204" pitchFamily="34" charset="0"/>
                        </a:rPr>
                        <a:t>Φ45×1.6</a:t>
                      </a:r>
                      <a:endParaRPr 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altLang="zh-CN" sz="1000" kern="100" dirty="0">
                          <a:solidFill>
                            <a:schemeClr val="tx1"/>
                          </a:solidFill>
                          <a:effectLst/>
                          <a:latin typeface="Arial" panose="020B0604020202020204" pitchFamily="34" charset="0"/>
                          <a:cs typeface="Arial" panose="020B0604020202020204" pitchFamily="34" charset="0"/>
                        </a:rPr>
                        <a:t>Φ45×1.6</a:t>
                      </a:r>
                      <a:endParaRPr lang="zh-CN" alt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altLang="zh-CN" sz="1000" kern="100" dirty="0">
                          <a:solidFill>
                            <a:schemeClr val="tx1"/>
                          </a:solidFill>
                          <a:effectLst/>
                          <a:latin typeface="Arial" panose="020B0604020202020204" pitchFamily="34" charset="0"/>
                          <a:cs typeface="Arial" panose="020B0604020202020204" pitchFamily="34" charset="0"/>
                        </a:rPr>
                        <a:t>Φ45×1.6</a:t>
                      </a:r>
                      <a:endParaRPr lang="zh-CN" altLang="zh-CN" sz="10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259477337"/>
                  </a:ext>
                </a:extLst>
              </a:tr>
            </a:tbl>
          </a:graphicData>
        </a:graphic>
      </p:graphicFrame>
      <p:sp>
        <p:nvSpPr>
          <p:cNvPr id="203" name="文本框 202">
            <a:extLst>
              <a:ext uri="{FF2B5EF4-FFF2-40B4-BE49-F238E27FC236}">
                <a16:creationId xmlns:a16="http://schemas.microsoft.com/office/drawing/2014/main" id="{93BFCC13-DFF9-4EA6-8774-95A2E7803108}"/>
              </a:ext>
            </a:extLst>
          </p:cNvPr>
          <p:cNvSpPr txBox="1"/>
          <p:nvPr/>
        </p:nvSpPr>
        <p:spPr>
          <a:xfrm>
            <a:off x="307167" y="2115154"/>
            <a:ext cx="3805463" cy="138499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hlinkClick r:id="" action="ppaction://noaction"/>
              </a:rPr>
              <a:t>H30MW: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hlinkClick r:id="" action="ppaction://noaction"/>
              </a:rPr>
              <a:t>4.83(Collider)+0.72(booster)=5.55kW@2K</a:t>
            </a:r>
            <a:endPar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hlinkClick r:id="rId6"/>
              </a:rPr>
              <a:t>3.54+0.95=4.49kW@5K~8K</a:t>
            </a:r>
            <a:endPar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hlinkClick r:id="rId7"/>
              </a:rPr>
              <a:t>15.8+5.6=21.4kW@40K~70K</a:t>
            </a:r>
            <a:endPar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Total (*1.54) </a:t>
            </a:r>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hlinkClick r:id="rId8"/>
              </a:rPr>
              <a:t>52.21kW@4.5K</a:t>
            </a:r>
            <a:endPar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a:p>
            <a:r>
              <a:rPr kumimoji="0" lang="en-US" altLang="zh-CN"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hlinkClick r:id="rId9"/>
              </a:rPr>
              <a:t>4</a:t>
            </a:r>
            <a:r>
              <a:rPr lang="en-US" altLang="zh-CN" sz="1400" dirty="0">
                <a:solidFill>
                  <a:prstClr val="black"/>
                </a:solidFill>
                <a:latin typeface="Arial" panose="020B0604020202020204" pitchFamily="34" charset="0"/>
                <a:ea typeface="宋体" panose="02010600030101010101" pitchFamily="2" charset="-122"/>
                <a:cs typeface="Arial" panose="020B0604020202020204" pitchFamily="34" charset="0"/>
                <a:hlinkClick r:id="rId9"/>
              </a:rPr>
              <a:t>*15kW@4.5K</a:t>
            </a:r>
            <a:r>
              <a:rPr lang="en-US" altLang="zh-CN" sz="1400" dirty="0">
                <a:solidFill>
                  <a:prstClr val="black"/>
                </a:solidFill>
                <a:latin typeface="Arial" panose="020B0604020202020204" pitchFamily="34" charset="0"/>
                <a:ea typeface="宋体" panose="02010600030101010101" pitchFamily="2" charset="-122"/>
                <a:cs typeface="Arial" panose="020B0604020202020204" pitchFamily="34" charset="0"/>
              </a:rPr>
              <a:t> large helium refrigerator</a:t>
            </a:r>
            <a:endParaRPr kumimoji="0" lang="zh-CN" altLang="en-US" sz="14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204" name="文本框 203">
            <a:extLst>
              <a:ext uri="{FF2B5EF4-FFF2-40B4-BE49-F238E27FC236}">
                <a16:creationId xmlns:a16="http://schemas.microsoft.com/office/drawing/2014/main" id="{1F0F519D-8529-4952-A737-AE8220DCD4BA}"/>
              </a:ext>
            </a:extLst>
          </p:cNvPr>
          <p:cNvSpPr txBox="1"/>
          <p:nvPr/>
        </p:nvSpPr>
        <p:spPr>
          <a:xfrm>
            <a:off x="361306" y="3629495"/>
            <a:ext cx="411362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Collider CM internal/external Multiple TL</a:t>
            </a:r>
            <a:endParaRPr kumimoji="0" lang="zh-CN" altLang="en-US"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aphicFrame>
        <p:nvGraphicFramePr>
          <p:cNvPr id="205" name="表格 204">
            <a:extLst>
              <a:ext uri="{FF2B5EF4-FFF2-40B4-BE49-F238E27FC236}">
                <a16:creationId xmlns:a16="http://schemas.microsoft.com/office/drawing/2014/main" id="{8D396D5D-985F-4DBC-BC9E-99C1551CEE7F}"/>
              </a:ext>
            </a:extLst>
          </p:cNvPr>
          <p:cNvGraphicFramePr>
            <a:graphicFrameLocks noGrp="1"/>
          </p:cNvGraphicFramePr>
          <p:nvPr>
            <p:extLst>
              <p:ext uri="{D42A27DB-BD31-4B8C-83A1-F6EECF244321}">
                <p14:modId xmlns:p14="http://schemas.microsoft.com/office/powerpoint/2010/main" val="561603320"/>
              </p:ext>
            </p:extLst>
          </p:nvPr>
        </p:nvGraphicFramePr>
        <p:xfrm>
          <a:off x="201872" y="5247485"/>
          <a:ext cx="5341480" cy="1219200"/>
        </p:xfrm>
        <a:graphic>
          <a:graphicData uri="http://schemas.openxmlformats.org/drawingml/2006/table">
            <a:tbl>
              <a:tblPr firstRow="1" bandRow="1">
                <a:tableStyleId>{00A15C55-8517-42AA-B614-E9B94910E393}</a:tableStyleId>
              </a:tblPr>
              <a:tblGrid>
                <a:gridCol w="1435709">
                  <a:extLst>
                    <a:ext uri="{9D8B030D-6E8A-4147-A177-3AD203B41FA5}">
                      <a16:colId xmlns:a16="http://schemas.microsoft.com/office/drawing/2014/main" val="4235104299"/>
                    </a:ext>
                  </a:extLst>
                </a:gridCol>
                <a:gridCol w="559159">
                  <a:extLst>
                    <a:ext uri="{9D8B030D-6E8A-4147-A177-3AD203B41FA5}">
                      <a16:colId xmlns:a16="http://schemas.microsoft.com/office/drawing/2014/main" val="858281288"/>
                    </a:ext>
                  </a:extLst>
                </a:gridCol>
                <a:gridCol w="784846">
                  <a:extLst>
                    <a:ext uri="{9D8B030D-6E8A-4147-A177-3AD203B41FA5}">
                      <a16:colId xmlns:a16="http://schemas.microsoft.com/office/drawing/2014/main" val="2693466934"/>
                    </a:ext>
                  </a:extLst>
                </a:gridCol>
                <a:gridCol w="602032">
                  <a:extLst>
                    <a:ext uri="{9D8B030D-6E8A-4147-A177-3AD203B41FA5}">
                      <a16:colId xmlns:a16="http://schemas.microsoft.com/office/drawing/2014/main" val="346766766"/>
                    </a:ext>
                  </a:extLst>
                </a:gridCol>
                <a:gridCol w="663368">
                  <a:extLst>
                    <a:ext uri="{9D8B030D-6E8A-4147-A177-3AD203B41FA5}">
                      <a16:colId xmlns:a16="http://schemas.microsoft.com/office/drawing/2014/main" val="3287721233"/>
                    </a:ext>
                  </a:extLst>
                </a:gridCol>
                <a:gridCol w="663368">
                  <a:extLst>
                    <a:ext uri="{9D8B030D-6E8A-4147-A177-3AD203B41FA5}">
                      <a16:colId xmlns:a16="http://schemas.microsoft.com/office/drawing/2014/main" val="599271458"/>
                    </a:ext>
                  </a:extLst>
                </a:gridCol>
                <a:gridCol w="632998">
                  <a:extLst>
                    <a:ext uri="{9D8B030D-6E8A-4147-A177-3AD203B41FA5}">
                      <a16:colId xmlns:a16="http://schemas.microsoft.com/office/drawing/2014/main" val="1215567236"/>
                    </a:ext>
                  </a:extLst>
                </a:gridCol>
              </a:tblGrid>
              <a:tr h="262411">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Operating parameters</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bg1"/>
                          </a:solidFill>
                          <a:effectLst/>
                          <a:latin typeface="Arial" panose="020B0604020202020204" pitchFamily="34" charset="0"/>
                          <a:cs typeface="Arial" panose="020B0604020202020204" pitchFamily="34" charset="0"/>
                        </a:rPr>
                        <a:t>A</a:t>
                      </a:r>
                      <a:endParaRPr lang="zh-CN" sz="1000" kern="10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bg1"/>
                          </a:solidFill>
                          <a:effectLst/>
                          <a:latin typeface="Arial" panose="020B0604020202020204" pitchFamily="34" charset="0"/>
                          <a:cs typeface="Arial" panose="020B0604020202020204" pitchFamily="34" charset="0"/>
                        </a:rPr>
                        <a:t>B</a:t>
                      </a:r>
                      <a:endParaRPr lang="zh-CN" sz="1000" kern="10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bg1"/>
                          </a:solidFill>
                          <a:effectLst/>
                          <a:latin typeface="Arial" panose="020B0604020202020204" pitchFamily="34" charset="0"/>
                          <a:cs typeface="Arial" panose="020B0604020202020204" pitchFamily="34" charset="0"/>
                        </a:rPr>
                        <a:t>C</a:t>
                      </a:r>
                      <a:endParaRPr lang="zh-CN" sz="1000" kern="10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D</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a:solidFill>
                            <a:schemeClr val="bg1"/>
                          </a:solidFill>
                          <a:effectLst/>
                          <a:latin typeface="Arial" panose="020B0604020202020204" pitchFamily="34" charset="0"/>
                          <a:cs typeface="Arial" panose="020B0604020202020204" pitchFamily="34" charset="0"/>
                        </a:rPr>
                        <a:t>E</a:t>
                      </a:r>
                      <a:endParaRPr lang="zh-CN" sz="1000" kern="10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tc>
                  <a:txBody>
                    <a:bodyPr/>
                    <a:lstStyle/>
                    <a:p>
                      <a:pPr algn="ctr"/>
                      <a:r>
                        <a:rPr lang="en-US" sz="1000" kern="100" dirty="0">
                          <a:solidFill>
                            <a:schemeClr val="bg1"/>
                          </a:solidFill>
                          <a:effectLst/>
                          <a:latin typeface="Arial" panose="020B0604020202020204" pitchFamily="34" charset="0"/>
                          <a:cs typeface="Arial" panose="020B0604020202020204" pitchFamily="34" charset="0"/>
                        </a:rPr>
                        <a:t>F</a:t>
                      </a:r>
                      <a:endParaRPr lang="zh-CN" sz="1000" kern="100" dirty="0">
                        <a:solidFill>
                          <a:schemeClr val="bg1"/>
                        </a:solidFill>
                        <a:effectLst/>
                        <a:latin typeface="Arial" panose="020B0604020202020204" pitchFamily="34" charset="0"/>
                        <a:ea typeface="等线"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2969876124"/>
                  </a:ext>
                </a:extLst>
              </a:tr>
              <a:tr h="131205">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Pressure / [bara]</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3</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0.031</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3</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2.5</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13</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altLang="zh-CN" sz="1000" kern="100">
                          <a:solidFill>
                            <a:schemeClr val="tx1"/>
                          </a:solidFill>
                          <a:effectLst/>
                          <a:latin typeface="Arial" panose="020B0604020202020204" pitchFamily="34" charset="0"/>
                          <a:ea typeface="+mn-ea"/>
                          <a:cs typeface="Arial" panose="020B0604020202020204" pitchFamily="34" charset="0"/>
                        </a:rPr>
                        <a:t>10</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val="2409571432"/>
                  </a:ext>
                </a:extLst>
              </a:tr>
              <a:tr h="131205">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Temperature / [K]</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2.2</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2</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5</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altLang="zh-CN" sz="1000" kern="100">
                          <a:solidFill>
                            <a:schemeClr val="tx1"/>
                          </a:solidFill>
                          <a:effectLst/>
                          <a:latin typeface="Arial" panose="020B0604020202020204" pitchFamily="34" charset="0"/>
                          <a:ea typeface="+mn-ea"/>
                          <a:cs typeface="Arial" panose="020B0604020202020204" pitchFamily="34" charset="0"/>
                        </a:rPr>
                        <a:t>8</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altLang="zh-CN" sz="1000" kern="100">
                          <a:solidFill>
                            <a:schemeClr val="tx1"/>
                          </a:solidFill>
                          <a:effectLst/>
                          <a:latin typeface="Arial" panose="020B0604020202020204" pitchFamily="34" charset="0"/>
                          <a:ea typeface="+mn-ea"/>
                          <a:cs typeface="Arial" panose="020B0604020202020204" pitchFamily="34" charset="0"/>
                        </a:rPr>
                        <a:t>40</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a:solidFill>
                            <a:schemeClr val="tx1"/>
                          </a:solidFill>
                          <a:effectLst/>
                          <a:latin typeface="Arial" panose="020B0604020202020204" pitchFamily="34" charset="0"/>
                          <a:ea typeface="+mn-ea"/>
                          <a:cs typeface="Arial" panose="020B0604020202020204" pitchFamily="34" charset="0"/>
                        </a:rPr>
                        <a:t>70</a:t>
                      </a:r>
                      <a:endParaRPr lang="zh-CN" altLang="en-US" sz="1000" kern="10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val="2135061734"/>
                  </a:ext>
                </a:extLst>
              </a:tr>
              <a:tr h="472339">
                <a:tc>
                  <a:txBody>
                    <a:bodyPr/>
                    <a:lstStyle/>
                    <a:p>
                      <a:pPr marL="0" algn="ctr" defTabSz="914400" rtl="0" eaLnBrk="1" latinLnBrk="0" hangingPunct="1"/>
                      <a:r>
                        <a:rPr lang="en-US" altLang="zh-CN" sz="1000" kern="100" dirty="0">
                          <a:solidFill>
                            <a:schemeClr val="tx1"/>
                          </a:solidFill>
                          <a:effectLst/>
                          <a:latin typeface="Arial" panose="020B0604020202020204" pitchFamily="34" charset="0"/>
                          <a:ea typeface="+mn-ea"/>
                          <a:cs typeface="Arial" panose="020B0604020202020204" pitchFamily="34" charset="0"/>
                        </a:rPr>
                        <a:t>Nominal Pipe Size</a:t>
                      </a:r>
                      <a:endParaRPr lang="zh-CN" altLang="zh-CN" sz="1000" kern="100" dirty="0">
                        <a:solidFill>
                          <a:schemeClr val="tx1"/>
                        </a:solidFill>
                        <a:effectLst/>
                        <a:latin typeface="Arial" panose="020B0604020202020204" pitchFamily="34" charset="0"/>
                        <a:ea typeface="+mn-ea"/>
                        <a:cs typeface="Arial" panose="020B0604020202020204" pitchFamily="34" charset="0"/>
                      </a:endParaRPr>
                    </a:p>
                    <a:p>
                      <a:pPr marL="0" algn="ctr" defTabSz="914400" rtl="0" eaLnBrk="1" latinLnBrk="0" hangingPunct="1"/>
                      <a:r>
                        <a:rPr lang="en-US" altLang="zh-CN" sz="1000" kern="100" dirty="0">
                          <a:solidFill>
                            <a:schemeClr val="tx1"/>
                          </a:solidFill>
                          <a:effectLst/>
                          <a:latin typeface="Arial" panose="020B0604020202020204" pitchFamily="34" charset="0"/>
                          <a:ea typeface="+mn-ea"/>
                          <a:cs typeface="Arial" panose="020B0604020202020204" pitchFamily="34" charset="0"/>
                        </a:rPr>
                        <a:t>Do × Thick. / [mm]</a:t>
                      </a:r>
                      <a:endParaRPr lang="zh-CN" altLang="zh-CN"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Φ34×1.6</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External</a:t>
                      </a:r>
                    </a:p>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Φ114×2</a:t>
                      </a:r>
                    </a:p>
                    <a:p>
                      <a:pPr marL="0" algn="ctr" defTabSz="914400" rtl="0" eaLnBrk="1" latinLnBrk="0" hangingPunct="1"/>
                      <a:r>
                        <a:rPr lang="en-US" altLang="zh-CN" sz="1000" kern="100" dirty="0">
                          <a:solidFill>
                            <a:schemeClr val="tx1"/>
                          </a:solidFill>
                          <a:effectLst/>
                          <a:latin typeface="Arial" panose="020B0604020202020204" pitchFamily="34" charset="0"/>
                          <a:ea typeface="+mn-ea"/>
                          <a:cs typeface="Arial" panose="020B0604020202020204" pitchFamily="34" charset="0"/>
                        </a:rPr>
                        <a:t>Internal DN300</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Φ34×1.6</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sz="1000" kern="100" dirty="0">
                          <a:solidFill>
                            <a:schemeClr val="tx1"/>
                          </a:solidFill>
                          <a:effectLst/>
                          <a:latin typeface="Arial" panose="020B0604020202020204" pitchFamily="34" charset="0"/>
                          <a:ea typeface="+mn-ea"/>
                          <a:cs typeface="Arial" panose="020B0604020202020204" pitchFamily="34" charset="0"/>
                        </a:rPr>
                        <a:t>Φ48×1.6</a:t>
                      </a:r>
                      <a:endParaRPr lang="zh-CN" altLang="en-US"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altLang="zh-CN" sz="1000" kern="100" dirty="0">
                          <a:solidFill>
                            <a:schemeClr val="tx1"/>
                          </a:solidFill>
                          <a:effectLst/>
                          <a:latin typeface="Arial" panose="020B0604020202020204" pitchFamily="34" charset="0"/>
                          <a:ea typeface="+mn-ea"/>
                          <a:cs typeface="Arial" panose="020B0604020202020204" pitchFamily="34" charset="0"/>
                        </a:rPr>
                        <a:t>Φ34×1.6</a:t>
                      </a:r>
                      <a:endParaRPr lang="zh-CN" altLang="zh-CN"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tc>
                  <a:txBody>
                    <a:bodyPr/>
                    <a:lstStyle/>
                    <a:p>
                      <a:pPr marL="0" algn="ctr" defTabSz="914400" rtl="0" eaLnBrk="1" latinLnBrk="0" hangingPunct="1"/>
                      <a:r>
                        <a:rPr lang="en-US" altLang="zh-CN" sz="1000" kern="100" dirty="0">
                          <a:solidFill>
                            <a:schemeClr val="tx1"/>
                          </a:solidFill>
                          <a:effectLst/>
                          <a:latin typeface="Arial" panose="020B0604020202020204" pitchFamily="34" charset="0"/>
                          <a:ea typeface="+mn-ea"/>
                          <a:cs typeface="Arial" panose="020B0604020202020204" pitchFamily="34" charset="0"/>
                        </a:rPr>
                        <a:t>Φ34×1.6</a:t>
                      </a:r>
                      <a:endParaRPr lang="zh-CN" altLang="zh-CN" sz="1000" kern="100" dirty="0">
                        <a:solidFill>
                          <a:schemeClr val="tx1"/>
                        </a:solidFill>
                        <a:effectLst/>
                        <a:latin typeface="Arial" panose="020B0604020202020204" pitchFamily="34" charset="0"/>
                        <a:ea typeface="+mn-ea"/>
                        <a:cs typeface="Arial" panose="020B0604020202020204" pitchFamily="34" charset="0"/>
                      </a:endParaRPr>
                    </a:p>
                  </a:txBody>
                  <a:tcPr marL="68580" marR="68580" marT="0" marB="0" anchor="ctr"/>
                </a:tc>
                <a:extLst>
                  <a:ext uri="{0D108BD9-81ED-4DB2-BD59-A6C34878D82A}">
                    <a16:rowId xmlns:a16="http://schemas.microsoft.com/office/drawing/2014/main" val="428882920"/>
                  </a:ext>
                </a:extLst>
              </a:tr>
            </a:tbl>
          </a:graphicData>
        </a:graphic>
      </p:graphicFrame>
      <p:sp>
        <p:nvSpPr>
          <p:cNvPr id="206" name="文本框 205">
            <a:extLst>
              <a:ext uri="{FF2B5EF4-FFF2-40B4-BE49-F238E27FC236}">
                <a16:creationId xmlns:a16="http://schemas.microsoft.com/office/drawing/2014/main" id="{74514AEF-0586-46AF-BB2F-CB6A9A8E3E32}"/>
              </a:ext>
            </a:extLst>
          </p:cNvPr>
          <p:cNvSpPr txBox="1"/>
          <p:nvPr/>
        </p:nvSpPr>
        <p:spPr>
          <a:xfrm>
            <a:off x="231394" y="4971284"/>
            <a:ext cx="3323346"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b="1" dirty="0">
                <a:solidFill>
                  <a:srgbClr val="FF0000"/>
                </a:solidFill>
                <a:latin typeface="Arial" panose="020B0604020202020204" pitchFamily="34" charset="0"/>
                <a:ea typeface="宋体" panose="02010600030101010101" pitchFamily="2" charset="-122"/>
                <a:cs typeface="Arial" panose="020B0604020202020204" pitchFamily="34" charset="0"/>
              </a:rPr>
              <a:t>Booster</a:t>
            </a:r>
            <a:r>
              <a:rPr kumimoji="0" lang="en-US" altLang="zh-CN"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 CM external Multiple TL</a:t>
            </a:r>
            <a:endParaRPr kumimoji="0" lang="zh-CN" altLang="en-US" sz="16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endParaRPr>
          </a:p>
        </p:txBody>
      </p:sp>
      <p:grpSp>
        <p:nvGrpSpPr>
          <p:cNvPr id="28" name="组合 27">
            <a:extLst>
              <a:ext uri="{FF2B5EF4-FFF2-40B4-BE49-F238E27FC236}">
                <a16:creationId xmlns:a16="http://schemas.microsoft.com/office/drawing/2014/main" id="{C07AB363-D11C-40CC-B7BF-AB693BECFE08}"/>
              </a:ext>
            </a:extLst>
          </p:cNvPr>
          <p:cNvGrpSpPr/>
          <p:nvPr/>
        </p:nvGrpSpPr>
        <p:grpSpPr>
          <a:xfrm>
            <a:off x="10521679" y="5199491"/>
            <a:ext cx="1095161" cy="1096039"/>
            <a:chOff x="10380155" y="5305984"/>
            <a:chExt cx="1277639" cy="1207708"/>
          </a:xfrm>
        </p:grpSpPr>
        <p:sp>
          <p:nvSpPr>
            <p:cNvPr id="207" name="椭圆 206">
              <a:extLst>
                <a:ext uri="{FF2B5EF4-FFF2-40B4-BE49-F238E27FC236}">
                  <a16:creationId xmlns:a16="http://schemas.microsoft.com/office/drawing/2014/main" id="{E8CD783D-FC87-4B51-898F-3FEBCFB5A133}"/>
                </a:ext>
              </a:extLst>
            </p:cNvPr>
            <p:cNvSpPr/>
            <p:nvPr/>
          </p:nvSpPr>
          <p:spPr>
            <a:xfrm>
              <a:off x="10462275" y="5395230"/>
              <a:ext cx="1093332" cy="1021996"/>
            </a:xfrm>
            <a:prstGeom prst="ellipse">
              <a:avLst/>
            </a:prstGeom>
            <a:noFill/>
            <a:ln>
              <a:solidFill>
                <a:schemeClr val="tx1">
                  <a:lumMod val="95000"/>
                  <a:lumOff val="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208" name="椭圆 207">
              <a:extLst>
                <a:ext uri="{FF2B5EF4-FFF2-40B4-BE49-F238E27FC236}">
                  <a16:creationId xmlns:a16="http://schemas.microsoft.com/office/drawing/2014/main" id="{F2FD0AC2-4F92-448A-9039-2522E1BDA931}"/>
                </a:ext>
              </a:extLst>
            </p:cNvPr>
            <p:cNvSpPr/>
            <p:nvPr/>
          </p:nvSpPr>
          <p:spPr>
            <a:xfrm>
              <a:off x="10380155" y="5305984"/>
              <a:ext cx="1277639" cy="1207708"/>
            </a:xfrm>
            <a:prstGeom prst="ellipse">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209" name="椭圆 208">
              <a:extLst>
                <a:ext uri="{FF2B5EF4-FFF2-40B4-BE49-F238E27FC236}">
                  <a16:creationId xmlns:a16="http://schemas.microsoft.com/office/drawing/2014/main" id="{1FCF9E97-3905-49B5-B706-3921A325289A}"/>
                </a:ext>
              </a:extLst>
            </p:cNvPr>
            <p:cNvSpPr/>
            <p:nvPr/>
          </p:nvSpPr>
          <p:spPr>
            <a:xfrm>
              <a:off x="10551958" y="5472859"/>
              <a:ext cx="917690" cy="852617"/>
            </a:xfrm>
            <a:prstGeom prst="ellipse">
              <a:avLst/>
            </a:prstGeom>
            <a:noFill/>
            <a:ln>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Arial" panose="020B0604020202020204" pitchFamily="34" charset="0"/>
                <a:cs typeface="Arial" panose="020B0604020202020204" pitchFamily="34" charset="0"/>
              </a:endParaRPr>
            </a:p>
          </p:txBody>
        </p:sp>
        <p:sp>
          <p:nvSpPr>
            <p:cNvPr id="210" name="椭圆 209">
              <a:extLst>
                <a:ext uri="{FF2B5EF4-FFF2-40B4-BE49-F238E27FC236}">
                  <a16:creationId xmlns:a16="http://schemas.microsoft.com/office/drawing/2014/main" id="{08CE53E0-E17E-4F56-838D-47603FF9D35F}"/>
                </a:ext>
              </a:extLst>
            </p:cNvPr>
            <p:cNvSpPr/>
            <p:nvPr/>
          </p:nvSpPr>
          <p:spPr>
            <a:xfrm>
              <a:off x="10740432" y="5726313"/>
              <a:ext cx="309417" cy="320874"/>
            </a:xfrm>
            <a:prstGeom prst="ellipse">
              <a:avLst/>
            </a:prstGeom>
            <a:solidFill>
              <a:srgbClr val="FFCC99"/>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a:solidFill>
                    <a:schemeClr val="tx1"/>
                  </a:solidFill>
                  <a:latin typeface="Arial" panose="020B0604020202020204" pitchFamily="34" charset="0"/>
                  <a:cs typeface="Arial" panose="020B0604020202020204" pitchFamily="34" charset="0"/>
                </a:rPr>
                <a:t>B</a:t>
              </a:r>
              <a:endParaRPr lang="zh-CN" altLang="en-US" sz="1600">
                <a:solidFill>
                  <a:schemeClr val="tx1"/>
                </a:solidFill>
                <a:latin typeface="Arial" panose="020B0604020202020204" pitchFamily="34" charset="0"/>
                <a:cs typeface="Arial" panose="020B0604020202020204" pitchFamily="34" charset="0"/>
              </a:endParaRPr>
            </a:p>
          </p:txBody>
        </p:sp>
        <p:sp>
          <p:nvSpPr>
            <p:cNvPr id="211" name="椭圆 210">
              <a:extLst>
                <a:ext uri="{FF2B5EF4-FFF2-40B4-BE49-F238E27FC236}">
                  <a16:creationId xmlns:a16="http://schemas.microsoft.com/office/drawing/2014/main" id="{6C17EB73-96D3-4DD8-A49B-F528FEA2B2BB}"/>
                </a:ext>
              </a:extLst>
            </p:cNvPr>
            <p:cNvSpPr/>
            <p:nvPr/>
          </p:nvSpPr>
          <p:spPr>
            <a:xfrm>
              <a:off x="11198077" y="5779228"/>
              <a:ext cx="154873" cy="168606"/>
            </a:xfrm>
            <a:prstGeom prst="ellipse">
              <a:avLst/>
            </a:prstGeom>
            <a:solidFill>
              <a:srgbClr val="009EDE"/>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600">
                  <a:latin typeface="Arial" panose="020B0604020202020204" pitchFamily="34" charset="0"/>
                  <a:cs typeface="Arial" panose="020B0604020202020204" pitchFamily="34" charset="0"/>
                </a:rPr>
                <a:t>D</a:t>
              </a:r>
              <a:endParaRPr lang="zh-CN" altLang="en-US" sz="1600">
                <a:latin typeface="Arial" panose="020B0604020202020204" pitchFamily="34" charset="0"/>
                <a:cs typeface="Arial" panose="020B0604020202020204" pitchFamily="34" charset="0"/>
              </a:endParaRPr>
            </a:p>
          </p:txBody>
        </p:sp>
        <p:sp>
          <p:nvSpPr>
            <p:cNvPr id="212" name="椭圆 211">
              <a:extLst>
                <a:ext uri="{FF2B5EF4-FFF2-40B4-BE49-F238E27FC236}">
                  <a16:creationId xmlns:a16="http://schemas.microsoft.com/office/drawing/2014/main" id="{2329251A-2865-4FA4-8959-488C876835C8}"/>
                </a:ext>
              </a:extLst>
            </p:cNvPr>
            <p:cNvSpPr/>
            <p:nvPr/>
          </p:nvSpPr>
          <p:spPr>
            <a:xfrm>
              <a:off x="11090046" y="5634719"/>
              <a:ext cx="101115" cy="76142"/>
            </a:xfrm>
            <a:prstGeom prst="ellipse">
              <a:avLst/>
            </a:prstGeom>
            <a:solidFill>
              <a:srgbClr val="FF0000"/>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100">
                  <a:latin typeface="Arial" panose="020B0604020202020204" pitchFamily="34" charset="0"/>
                  <a:cs typeface="Arial" panose="020B0604020202020204" pitchFamily="34" charset="0"/>
                </a:rPr>
                <a:t>A</a:t>
              </a:r>
              <a:endParaRPr lang="zh-CN" altLang="en-US" sz="1100">
                <a:latin typeface="Arial" panose="020B0604020202020204" pitchFamily="34" charset="0"/>
                <a:cs typeface="Arial" panose="020B0604020202020204" pitchFamily="34" charset="0"/>
              </a:endParaRPr>
            </a:p>
          </p:txBody>
        </p:sp>
        <p:sp>
          <p:nvSpPr>
            <p:cNvPr id="213" name="椭圆 212">
              <a:extLst>
                <a:ext uri="{FF2B5EF4-FFF2-40B4-BE49-F238E27FC236}">
                  <a16:creationId xmlns:a16="http://schemas.microsoft.com/office/drawing/2014/main" id="{361F1EF9-305D-4C30-9CB1-23872975AF98}"/>
                </a:ext>
              </a:extLst>
            </p:cNvPr>
            <p:cNvSpPr/>
            <p:nvPr/>
          </p:nvSpPr>
          <p:spPr>
            <a:xfrm>
              <a:off x="11121396" y="6058783"/>
              <a:ext cx="101115" cy="102899"/>
            </a:xfrm>
            <a:prstGeom prst="ellipse">
              <a:avLst/>
            </a:prstGeom>
            <a:solidFill>
              <a:srgbClr val="00AA48"/>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050">
                  <a:latin typeface="Arial" panose="020B0604020202020204" pitchFamily="34" charset="0"/>
                  <a:cs typeface="Arial" panose="020B0604020202020204" pitchFamily="34" charset="0"/>
                </a:rPr>
                <a:t>E</a:t>
              </a:r>
              <a:endParaRPr lang="zh-CN" altLang="en-US" sz="1050">
                <a:latin typeface="Arial" panose="020B0604020202020204" pitchFamily="34" charset="0"/>
                <a:cs typeface="Arial" panose="020B0604020202020204" pitchFamily="34" charset="0"/>
              </a:endParaRPr>
            </a:p>
          </p:txBody>
        </p:sp>
        <p:sp>
          <p:nvSpPr>
            <p:cNvPr id="214" name="椭圆 213">
              <a:extLst>
                <a:ext uri="{FF2B5EF4-FFF2-40B4-BE49-F238E27FC236}">
                  <a16:creationId xmlns:a16="http://schemas.microsoft.com/office/drawing/2014/main" id="{1772F1EA-1DD9-4B69-B85F-CFBB217D5889}"/>
                </a:ext>
              </a:extLst>
            </p:cNvPr>
            <p:cNvSpPr/>
            <p:nvPr/>
          </p:nvSpPr>
          <p:spPr>
            <a:xfrm>
              <a:off x="10907826" y="6138937"/>
              <a:ext cx="101115" cy="84442"/>
            </a:xfrm>
            <a:prstGeom prst="ellipse">
              <a:avLst/>
            </a:prstGeom>
            <a:solidFill>
              <a:schemeClr val="accent3">
                <a:lumMod val="75000"/>
              </a:schemeClr>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100">
                  <a:latin typeface="Arial" panose="020B0604020202020204" pitchFamily="34" charset="0"/>
                  <a:cs typeface="Arial" panose="020B0604020202020204" pitchFamily="34" charset="0"/>
                </a:rPr>
                <a:t>F</a:t>
              </a:r>
              <a:endParaRPr lang="zh-CN" altLang="en-US" sz="1100">
                <a:latin typeface="Arial" panose="020B0604020202020204" pitchFamily="34" charset="0"/>
                <a:cs typeface="Arial" panose="020B0604020202020204" pitchFamily="34" charset="0"/>
              </a:endParaRPr>
            </a:p>
          </p:txBody>
        </p:sp>
        <p:sp>
          <p:nvSpPr>
            <p:cNvPr id="215" name="椭圆 214">
              <a:extLst>
                <a:ext uri="{FF2B5EF4-FFF2-40B4-BE49-F238E27FC236}">
                  <a16:creationId xmlns:a16="http://schemas.microsoft.com/office/drawing/2014/main" id="{9B3543D1-2287-496F-BC54-BFC1D1B6D306}"/>
                </a:ext>
              </a:extLst>
            </p:cNvPr>
            <p:cNvSpPr/>
            <p:nvPr/>
          </p:nvSpPr>
          <p:spPr>
            <a:xfrm>
              <a:off x="10929794" y="5553767"/>
              <a:ext cx="101115" cy="87380"/>
            </a:xfrm>
            <a:prstGeom prst="ellipse">
              <a:avLst/>
            </a:prstGeom>
            <a:solidFill>
              <a:srgbClr val="7030A0"/>
            </a:solidFill>
            <a:ln w="127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zh-CN" sz="1000">
                  <a:latin typeface="Arial" panose="020B0604020202020204" pitchFamily="34" charset="0"/>
                  <a:cs typeface="Arial" panose="020B0604020202020204" pitchFamily="34" charset="0"/>
                </a:rPr>
                <a:t>C</a:t>
              </a:r>
              <a:endParaRPr lang="zh-CN" altLang="en-US" sz="1000">
                <a:latin typeface="Arial" panose="020B0604020202020204" pitchFamily="34" charset="0"/>
                <a:cs typeface="Arial" panose="020B0604020202020204" pitchFamily="34" charset="0"/>
              </a:endParaRPr>
            </a:p>
          </p:txBody>
        </p:sp>
      </p:grpSp>
      <p:sp>
        <p:nvSpPr>
          <p:cNvPr id="216" name="文本框 215">
            <a:extLst>
              <a:ext uri="{FF2B5EF4-FFF2-40B4-BE49-F238E27FC236}">
                <a16:creationId xmlns:a16="http://schemas.microsoft.com/office/drawing/2014/main" id="{49971B7F-342D-4DA4-B355-A0061F3E4E74}"/>
              </a:ext>
            </a:extLst>
          </p:cNvPr>
          <p:cNvSpPr txBox="1"/>
          <p:nvPr/>
        </p:nvSpPr>
        <p:spPr>
          <a:xfrm>
            <a:off x="11249907" y="5068175"/>
            <a:ext cx="887989" cy="276999"/>
          </a:xfrm>
          <a:prstGeom prst="rect">
            <a:avLst/>
          </a:prstGeom>
          <a:noFill/>
        </p:spPr>
        <p:txBody>
          <a:bodyPr wrap="square">
            <a:spAutoFit/>
          </a:bodyPr>
          <a:lstStyle/>
          <a:p>
            <a:pPr algn="ctr"/>
            <a:r>
              <a:rPr lang="en-US" altLang="zh-CN" sz="1200" kern="100" dirty="0">
                <a:solidFill>
                  <a:schemeClr val="tx1"/>
                </a:solidFill>
                <a:effectLst/>
                <a:highlight>
                  <a:srgbClr val="FFFFFF"/>
                </a:highlight>
                <a:latin typeface="Arial" panose="020B0604020202020204" pitchFamily="34" charset="0"/>
                <a:cs typeface="Arial" panose="020B0604020202020204" pitchFamily="34" charset="0"/>
              </a:rPr>
              <a:t>DN400</a:t>
            </a:r>
            <a:endParaRPr lang="zh-CN" altLang="zh-CN" sz="1200" kern="100"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p:txBody>
      </p:sp>
      <p:sp>
        <p:nvSpPr>
          <p:cNvPr id="217" name="文本框 216">
            <a:extLst>
              <a:ext uri="{FF2B5EF4-FFF2-40B4-BE49-F238E27FC236}">
                <a16:creationId xmlns:a16="http://schemas.microsoft.com/office/drawing/2014/main" id="{23CD7D22-6799-4CFC-B072-B689753937ED}"/>
              </a:ext>
            </a:extLst>
          </p:cNvPr>
          <p:cNvSpPr txBox="1"/>
          <p:nvPr/>
        </p:nvSpPr>
        <p:spPr>
          <a:xfrm>
            <a:off x="10371694" y="6336474"/>
            <a:ext cx="1657389" cy="276999"/>
          </a:xfrm>
          <a:prstGeom prst="rect">
            <a:avLst/>
          </a:prstGeom>
          <a:noFill/>
        </p:spPr>
        <p:txBody>
          <a:bodyPr wrap="square">
            <a:spAutoFit/>
          </a:bodyPr>
          <a:lstStyle/>
          <a:p>
            <a:r>
              <a:rPr lang="en-US" altLang="zh-CN" sz="1200" b="1" dirty="0">
                <a:solidFill>
                  <a:srgbClr val="FF0000"/>
                </a:solidFill>
                <a:latin typeface="Arial" panose="020B0604020202020204" pitchFamily="34" charset="0"/>
                <a:ea typeface="宋体" panose="02010600030101010101" pitchFamily="2" charset="-122"/>
                <a:cs typeface="Arial" panose="020B0604020202020204" pitchFamily="34" charset="0"/>
              </a:rPr>
              <a:t>E</a:t>
            </a:r>
            <a:r>
              <a:rPr kumimoji="0" lang="en-US" altLang="zh-CN" sz="1200" b="1" i="0" u="none" strike="noStrike" kern="1200" cap="none" spc="0" normalizeH="0" baseline="0" noProof="0" dirty="0" err="1">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xternal</a:t>
            </a:r>
            <a:r>
              <a:rPr kumimoji="0" lang="en-US" altLang="zh-CN" sz="12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 Multiple TL</a:t>
            </a:r>
            <a:endParaRPr lang="zh-CN" altLang="en-US" sz="1200" dirty="0"/>
          </a:p>
        </p:txBody>
      </p:sp>
      <p:sp>
        <p:nvSpPr>
          <p:cNvPr id="218" name="文本框 217">
            <a:extLst>
              <a:ext uri="{FF2B5EF4-FFF2-40B4-BE49-F238E27FC236}">
                <a16:creationId xmlns:a16="http://schemas.microsoft.com/office/drawing/2014/main" id="{03F5BB0F-63A5-4CA4-9B5E-191C4CFFE981}"/>
              </a:ext>
            </a:extLst>
          </p:cNvPr>
          <p:cNvSpPr txBox="1"/>
          <p:nvPr/>
        </p:nvSpPr>
        <p:spPr>
          <a:xfrm>
            <a:off x="8714305" y="6364779"/>
            <a:ext cx="1657389" cy="276999"/>
          </a:xfrm>
          <a:prstGeom prst="rect">
            <a:avLst/>
          </a:prstGeom>
          <a:noFill/>
        </p:spPr>
        <p:txBody>
          <a:bodyPr wrap="square">
            <a:spAutoFit/>
          </a:bodyPr>
          <a:lstStyle/>
          <a:p>
            <a:r>
              <a:rPr lang="en-US" altLang="zh-CN" sz="1200" b="1" dirty="0">
                <a:solidFill>
                  <a:srgbClr val="FF0000"/>
                </a:solidFill>
                <a:latin typeface="Arial" panose="020B0604020202020204" pitchFamily="34" charset="0"/>
                <a:ea typeface="宋体" panose="02010600030101010101" pitchFamily="2" charset="-122"/>
                <a:cs typeface="Arial" panose="020B0604020202020204" pitchFamily="34" charset="0"/>
              </a:rPr>
              <a:t>In</a:t>
            </a:r>
            <a:r>
              <a:rPr kumimoji="0" lang="en-US" altLang="zh-CN" sz="12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ternal Multiple TL</a:t>
            </a:r>
            <a:endParaRPr lang="zh-CN" altLang="en-US" sz="1200" dirty="0"/>
          </a:p>
        </p:txBody>
      </p:sp>
      <p:sp>
        <p:nvSpPr>
          <p:cNvPr id="112" name="文本框 111">
            <a:extLst>
              <a:ext uri="{FF2B5EF4-FFF2-40B4-BE49-F238E27FC236}">
                <a16:creationId xmlns:a16="http://schemas.microsoft.com/office/drawing/2014/main" id="{04AE930B-B4EF-43CE-908F-7FC36D160612}"/>
              </a:ext>
            </a:extLst>
          </p:cNvPr>
          <p:cNvSpPr txBox="1"/>
          <p:nvPr/>
        </p:nvSpPr>
        <p:spPr>
          <a:xfrm>
            <a:off x="10316410" y="467124"/>
            <a:ext cx="177936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altLang="zh-CN" dirty="0">
                <a:latin typeface="Arial" panose="020B0604020202020204" pitchFamily="34" charset="0"/>
                <a:cs typeface="Arial" panose="020B0604020202020204" pitchFamily="34" charset="0"/>
              </a:rPr>
              <a:t>Rui Ge, Mei Li</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084447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2678919-FF3F-4E87-8227-8F2B24E16A73}"/>
              </a:ext>
            </a:extLst>
          </p:cNvPr>
          <p:cNvSpPr>
            <a:spLocks noGrp="1"/>
          </p:cNvSpPr>
          <p:nvPr>
            <p:ph type="title"/>
          </p:nvPr>
        </p:nvSpPr>
        <p:spPr>
          <a:xfrm>
            <a:off x="0" y="132215"/>
            <a:ext cx="12192000" cy="725470"/>
          </a:xfrm>
        </p:spPr>
        <p:txBody>
          <a:bodyPr/>
          <a:lstStyle/>
          <a:p>
            <a:r>
              <a:rPr lang="en-US" altLang="zh-CN" dirty="0"/>
              <a:t>650 MHz Module Design (strongback support)</a:t>
            </a:r>
            <a:endParaRPr lang="zh-CN" altLang="en-US" dirty="0"/>
          </a:p>
        </p:txBody>
      </p:sp>
      <p:sp>
        <p:nvSpPr>
          <p:cNvPr id="4" name="灯片编号占位符 3">
            <a:extLst>
              <a:ext uri="{FF2B5EF4-FFF2-40B4-BE49-F238E27FC236}">
                <a16:creationId xmlns:a16="http://schemas.microsoft.com/office/drawing/2014/main" id="{55F6EF28-4049-42EF-BC8E-5091656ED99F}"/>
              </a:ext>
            </a:extLst>
          </p:cNvPr>
          <p:cNvSpPr>
            <a:spLocks noGrp="1"/>
          </p:cNvSpPr>
          <p:nvPr>
            <p:ph type="sldNum" sz="quarter" idx="12"/>
          </p:nvPr>
        </p:nvSpPr>
        <p:spPr/>
        <p:txBody>
          <a:bodyPr/>
          <a:lstStyle/>
          <a:p>
            <a:fld id="{F15E9139-A00B-4B2A-98A6-095DC08F1345}" type="slidenum">
              <a:rPr lang="zh-CN" altLang="en-US" smtClean="0"/>
              <a:pPr/>
              <a:t>12</a:t>
            </a:fld>
            <a:endParaRPr lang="zh-CN" altLang="en-US" dirty="0"/>
          </a:p>
        </p:txBody>
      </p:sp>
      <p:pic>
        <p:nvPicPr>
          <p:cNvPr id="5" name="图片 4">
            <a:extLst>
              <a:ext uri="{FF2B5EF4-FFF2-40B4-BE49-F238E27FC236}">
                <a16:creationId xmlns:a16="http://schemas.microsoft.com/office/drawing/2014/main" id="{34E54E8C-C4A5-4542-BA32-CD16E54BBABD}"/>
              </a:ext>
            </a:extLst>
          </p:cNvPr>
          <p:cNvPicPr>
            <a:picLocks noChangeAspect="1"/>
          </p:cNvPicPr>
          <p:nvPr/>
        </p:nvPicPr>
        <p:blipFill rotWithShape="1">
          <a:blip r:embed="rId2"/>
          <a:srcRect t="17605" b="30874"/>
          <a:stretch/>
        </p:blipFill>
        <p:spPr>
          <a:xfrm>
            <a:off x="5159896" y="1166931"/>
            <a:ext cx="6596764" cy="2349347"/>
          </a:xfrm>
          <a:prstGeom prst="rect">
            <a:avLst/>
          </a:prstGeom>
        </p:spPr>
      </p:pic>
      <p:pic>
        <p:nvPicPr>
          <p:cNvPr id="10" name="内容占位符 6">
            <a:extLst>
              <a:ext uri="{FF2B5EF4-FFF2-40B4-BE49-F238E27FC236}">
                <a16:creationId xmlns:a16="http://schemas.microsoft.com/office/drawing/2014/main" id="{3F75964D-3E74-4AAD-9BB5-6BEDD89005DA}"/>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4017" t="36838" r="27008" b="34895"/>
          <a:stretch/>
        </p:blipFill>
        <p:spPr>
          <a:xfrm>
            <a:off x="80679" y="3825524"/>
            <a:ext cx="6812449" cy="2157277"/>
          </a:xfrm>
        </p:spPr>
      </p:pic>
      <p:sp>
        <p:nvSpPr>
          <p:cNvPr id="7" name="文本框 6">
            <a:extLst>
              <a:ext uri="{FF2B5EF4-FFF2-40B4-BE49-F238E27FC236}">
                <a16:creationId xmlns:a16="http://schemas.microsoft.com/office/drawing/2014/main" id="{B1A5887B-FF6E-4717-8C7B-A5CF3DF2F777}"/>
              </a:ext>
            </a:extLst>
          </p:cNvPr>
          <p:cNvSpPr txBox="1"/>
          <p:nvPr/>
        </p:nvSpPr>
        <p:spPr>
          <a:xfrm>
            <a:off x="429216" y="6048574"/>
            <a:ext cx="6336704" cy="307777"/>
          </a:xfrm>
          <a:prstGeom prst="rect">
            <a:avLst/>
          </a:prstGeom>
          <a:noFill/>
        </p:spPr>
        <p:txBody>
          <a:bodyPr wrap="square" rtlCol="0">
            <a:spAutoFit/>
          </a:bodyPr>
          <a:lstStyle/>
          <a:p>
            <a:r>
              <a:rPr lang="en-US" altLang="zh-CN" sz="1400" dirty="0">
                <a:latin typeface="Arial" panose="020B0604020202020204" pitchFamily="34" charset="0"/>
                <a:cs typeface="Arial" panose="020B0604020202020204" pitchFamily="34" charset="0"/>
              </a:rPr>
              <a:t>Strongback support similar to ADS 325 MHz and CSNS-II 648 MHz module. </a:t>
            </a:r>
            <a:endParaRPr lang="zh-CN" altLang="en-US" sz="1400" dirty="0">
              <a:latin typeface="Arial" panose="020B0604020202020204" pitchFamily="34" charset="0"/>
              <a:cs typeface="Arial" panose="020B0604020202020204" pitchFamily="34" charset="0"/>
            </a:endParaRPr>
          </a:p>
        </p:txBody>
      </p:sp>
      <p:pic>
        <p:nvPicPr>
          <p:cNvPr id="13" name="图片 12">
            <a:extLst>
              <a:ext uri="{FF2B5EF4-FFF2-40B4-BE49-F238E27FC236}">
                <a16:creationId xmlns:a16="http://schemas.microsoft.com/office/drawing/2014/main" id="{1F7CE5ED-E9ED-4D40-A8F0-F35C2501E602}"/>
              </a:ext>
            </a:extLst>
          </p:cNvPr>
          <p:cNvPicPr>
            <a:picLocks noChangeAspect="1"/>
          </p:cNvPicPr>
          <p:nvPr/>
        </p:nvPicPr>
        <p:blipFill>
          <a:blip r:embed="rId4"/>
          <a:stretch>
            <a:fillRect/>
          </a:stretch>
        </p:blipFill>
        <p:spPr>
          <a:xfrm>
            <a:off x="9538821" y="4088334"/>
            <a:ext cx="2572251" cy="1960240"/>
          </a:xfrm>
          <a:prstGeom prst="rect">
            <a:avLst/>
          </a:prstGeom>
        </p:spPr>
      </p:pic>
      <p:pic>
        <p:nvPicPr>
          <p:cNvPr id="14" name="图片 13">
            <a:extLst>
              <a:ext uri="{FF2B5EF4-FFF2-40B4-BE49-F238E27FC236}">
                <a16:creationId xmlns:a16="http://schemas.microsoft.com/office/drawing/2014/main" id="{1B403E2C-9F8A-4BFE-A197-BCF1B2173795}"/>
              </a:ext>
            </a:extLst>
          </p:cNvPr>
          <p:cNvPicPr>
            <a:picLocks noChangeAspect="1"/>
          </p:cNvPicPr>
          <p:nvPr/>
        </p:nvPicPr>
        <p:blipFill rotWithShape="1">
          <a:blip r:embed="rId5">
            <a:extLst>
              <a:ext uri="{28A0092B-C50C-407E-A947-70E740481C1C}">
                <a14:useLocalDpi xmlns:a14="http://schemas.microsoft.com/office/drawing/2010/main" val="0"/>
              </a:ext>
            </a:extLst>
          </a:blip>
          <a:srcRect l="16301" t="21211" r="19740" b="25850"/>
          <a:stretch/>
        </p:blipFill>
        <p:spPr>
          <a:xfrm>
            <a:off x="551384" y="1187324"/>
            <a:ext cx="4320480" cy="2342270"/>
          </a:xfrm>
          <a:prstGeom prst="rect">
            <a:avLst/>
          </a:prstGeom>
        </p:spPr>
      </p:pic>
      <p:pic>
        <p:nvPicPr>
          <p:cNvPr id="15" name="图片 14">
            <a:extLst>
              <a:ext uri="{FF2B5EF4-FFF2-40B4-BE49-F238E27FC236}">
                <a16:creationId xmlns:a16="http://schemas.microsoft.com/office/drawing/2014/main" id="{A3BCF3A5-5897-4D69-977F-D57AB1DB688C}"/>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8258" t="8861" r="22398" b="5481"/>
          <a:stretch/>
        </p:blipFill>
        <p:spPr>
          <a:xfrm>
            <a:off x="6889109" y="3619025"/>
            <a:ext cx="2588539" cy="2887217"/>
          </a:xfrm>
          <a:prstGeom prst="rect">
            <a:avLst/>
          </a:prstGeom>
        </p:spPr>
      </p:pic>
    </p:spTree>
    <p:extLst>
      <p:ext uri="{BB962C8B-B14F-4D97-AF65-F5344CB8AC3E}">
        <p14:creationId xmlns:p14="http://schemas.microsoft.com/office/powerpoint/2010/main" val="3596367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B8076F0-303B-4FCA-98E7-7BF058547527}"/>
              </a:ext>
            </a:extLst>
          </p:cNvPr>
          <p:cNvSpPr>
            <a:spLocks noGrp="1"/>
          </p:cNvSpPr>
          <p:nvPr>
            <p:ph idx="1"/>
          </p:nvPr>
        </p:nvSpPr>
        <p:spPr>
          <a:xfrm>
            <a:off x="210977" y="1143660"/>
            <a:ext cx="11770046" cy="2071462"/>
          </a:xfrm>
        </p:spPr>
        <p:txBody>
          <a:bodyPr>
            <a:normAutofit lnSpcReduction="10000"/>
          </a:bodyPr>
          <a:lstStyle/>
          <a:p>
            <a:r>
              <a:rPr lang="en-US" altLang="zh-CN" sz="1800" dirty="0"/>
              <a:t>Quadrupole magnet between cryomodules is designed for different energies up to ttbar.</a:t>
            </a:r>
          </a:p>
          <a:p>
            <a:r>
              <a:rPr lang="en-US" altLang="zh-CN" sz="1800" dirty="0"/>
              <a:t>Beta function in RF section is determined by transverse cavity HOM CBI of various operation modes.</a:t>
            </a:r>
          </a:p>
          <a:p>
            <a:r>
              <a:rPr lang="en-US" altLang="zh-CN" sz="1800" dirty="0">
                <a:solidFill>
                  <a:srgbClr val="FF0000"/>
                </a:solidFill>
              </a:rPr>
              <a:t>Distance between beam axis and CTL </a:t>
            </a:r>
            <a:r>
              <a:rPr lang="en-US" altLang="zh-CN" sz="1800" dirty="0"/>
              <a:t>should be fit for the magnet and fiducials.</a:t>
            </a:r>
          </a:p>
          <a:p>
            <a:r>
              <a:rPr lang="en-US" altLang="zh-CN" sz="1800" dirty="0"/>
              <a:t>The current space requirement is &gt; </a:t>
            </a:r>
            <a:r>
              <a:rPr lang="en-US" altLang="zh-CN" sz="1800" dirty="0">
                <a:solidFill>
                  <a:srgbClr val="FF0000"/>
                </a:solidFill>
              </a:rPr>
              <a:t>450 mm </a:t>
            </a:r>
            <a:r>
              <a:rPr lang="en-US" altLang="zh-CN" sz="1800" dirty="0"/>
              <a:t>(300 mm magnet + 150 mm fiducials). </a:t>
            </a:r>
            <a:endParaRPr lang="en-US" altLang="zh-CN" sz="1800" b="1" dirty="0"/>
          </a:p>
          <a:p>
            <a:r>
              <a:rPr lang="en-US" altLang="zh-CN" sz="1800" b="1" dirty="0"/>
              <a:t>Structure of the</a:t>
            </a:r>
            <a:r>
              <a:rPr lang="zh-CN" altLang="en-US" sz="1800" b="1" dirty="0"/>
              <a:t> </a:t>
            </a:r>
            <a:r>
              <a:rPr lang="en-US" altLang="zh-CN" sz="1800" b="1" dirty="0"/>
              <a:t>cryomodule should consider this constraint.  </a:t>
            </a:r>
            <a:endParaRPr lang="zh-CN" altLang="en-US" sz="1800" dirty="0"/>
          </a:p>
        </p:txBody>
      </p:sp>
      <p:sp>
        <p:nvSpPr>
          <p:cNvPr id="3" name="标题 2">
            <a:extLst>
              <a:ext uri="{FF2B5EF4-FFF2-40B4-BE49-F238E27FC236}">
                <a16:creationId xmlns:a16="http://schemas.microsoft.com/office/drawing/2014/main" id="{D8D497FD-040B-4B1D-9708-32EB1D05F74C}"/>
              </a:ext>
            </a:extLst>
          </p:cNvPr>
          <p:cNvSpPr>
            <a:spLocks noGrp="1"/>
          </p:cNvSpPr>
          <p:nvPr>
            <p:ph type="title"/>
          </p:nvPr>
        </p:nvSpPr>
        <p:spPr>
          <a:xfrm>
            <a:off x="24383" y="136524"/>
            <a:ext cx="12192000" cy="725470"/>
          </a:xfrm>
        </p:spPr>
        <p:txBody>
          <a:bodyPr/>
          <a:lstStyle/>
          <a:p>
            <a:r>
              <a:rPr lang="en-US" altLang="zh-CN" dirty="0"/>
              <a:t>New Constraint on Module Structure</a:t>
            </a:r>
            <a:endParaRPr lang="zh-CN" altLang="en-US" dirty="0"/>
          </a:p>
        </p:txBody>
      </p:sp>
      <p:sp>
        <p:nvSpPr>
          <p:cNvPr id="5" name="灯片编号占位符 4">
            <a:extLst>
              <a:ext uri="{FF2B5EF4-FFF2-40B4-BE49-F238E27FC236}">
                <a16:creationId xmlns:a16="http://schemas.microsoft.com/office/drawing/2014/main" id="{C70EE4DD-17DA-45CC-A003-2B6076FDA502}"/>
              </a:ext>
            </a:extLst>
          </p:cNvPr>
          <p:cNvSpPr>
            <a:spLocks noGrp="1"/>
          </p:cNvSpPr>
          <p:nvPr>
            <p:ph type="sldNum" sz="quarter" idx="12"/>
          </p:nvPr>
        </p:nvSpPr>
        <p:spPr/>
        <p:txBody>
          <a:bodyPr/>
          <a:lstStyle/>
          <a:p>
            <a:fld id="{F15E9139-A00B-4B2A-98A6-095DC08F1345}" type="slidenum">
              <a:rPr lang="zh-CN" altLang="en-US" smtClean="0"/>
              <a:pPr/>
              <a:t>13</a:t>
            </a:fld>
            <a:endParaRPr lang="zh-CN" altLang="en-US"/>
          </a:p>
        </p:txBody>
      </p:sp>
      <p:pic>
        <p:nvPicPr>
          <p:cNvPr id="6" name="图片 5">
            <a:extLst>
              <a:ext uri="{FF2B5EF4-FFF2-40B4-BE49-F238E27FC236}">
                <a16:creationId xmlns:a16="http://schemas.microsoft.com/office/drawing/2014/main" id="{CBF9CEEA-BCCB-4411-A5D7-A77F0818A20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5360" y="4628168"/>
            <a:ext cx="4938579" cy="1662951"/>
          </a:xfrm>
          <a:prstGeom prst="rect">
            <a:avLst/>
          </a:prstGeom>
        </p:spPr>
      </p:pic>
      <p:graphicFrame>
        <p:nvGraphicFramePr>
          <p:cNvPr id="7" name="表格 6">
            <a:extLst>
              <a:ext uri="{FF2B5EF4-FFF2-40B4-BE49-F238E27FC236}">
                <a16:creationId xmlns:a16="http://schemas.microsoft.com/office/drawing/2014/main" id="{E102A834-45C0-4E9F-992A-59363AC747C8}"/>
              </a:ext>
            </a:extLst>
          </p:cNvPr>
          <p:cNvGraphicFramePr>
            <a:graphicFrameLocks noGrp="1"/>
          </p:cNvGraphicFramePr>
          <p:nvPr>
            <p:extLst>
              <p:ext uri="{D42A27DB-BD31-4B8C-83A1-F6EECF244321}">
                <p14:modId xmlns:p14="http://schemas.microsoft.com/office/powerpoint/2010/main" val="1127868833"/>
              </p:ext>
            </p:extLst>
          </p:nvPr>
        </p:nvGraphicFramePr>
        <p:xfrm>
          <a:off x="5583665" y="3290747"/>
          <a:ext cx="6411397" cy="3000372"/>
        </p:xfrm>
        <a:graphic>
          <a:graphicData uri="http://schemas.openxmlformats.org/drawingml/2006/table">
            <a:tbl>
              <a:tblPr>
                <a:tableStyleId>{5940675A-B579-460E-94D1-54222C63F5DA}</a:tableStyleId>
              </a:tblPr>
              <a:tblGrid>
                <a:gridCol w="1260000">
                  <a:extLst>
                    <a:ext uri="{9D8B030D-6E8A-4147-A177-3AD203B41FA5}">
                      <a16:colId xmlns:a16="http://schemas.microsoft.com/office/drawing/2014/main" val="1041306422"/>
                    </a:ext>
                  </a:extLst>
                </a:gridCol>
                <a:gridCol w="637029">
                  <a:extLst>
                    <a:ext uri="{9D8B030D-6E8A-4147-A177-3AD203B41FA5}">
                      <a16:colId xmlns:a16="http://schemas.microsoft.com/office/drawing/2014/main" val="1067101780"/>
                    </a:ext>
                  </a:extLst>
                </a:gridCol>
                <a:gridCol w="637029">
                  <a:extLst>
                    <a:ext uri="{9D8B030D-6E8A-4147-A177-3AD203B41FA5}">
                      <a16:colId xmlns:a16="http://schemas.microsoft.com/office/drawing/2014/main" val="1605939824"/>
                    </a:ext>
                  </a:extLst>
                </a:gridCol>
                <a:gridCol w="637029">
                  <a:extLst>
                    <a:ext uri="{9D8B030D-6E8A-4147-A177-3AD203B41FA5}">
                      <a16:colId xmlns:a16="http://schemas.microsoft.com/office/drawing/2014/main" val="3863082638"/>
                    </a:ext>
                  </a:extLst>
                </a:gridCol>
                <a:gridCol w="3240310">
                  <a:extLst>
                    <a:ext uri="{9D8B030D-6E8A-4147-A177-3AD203B41FA5}">
                      <a16:colId xmlns:a16="http://schemas.microsoft.com/office/drawing/2014/main" val="3195538666"/>
                    </a:ext>
                  </a:extLst>
                </a:gridCol>
              </a:tblGrid>
              <a:tr h="360040">
                <a:tc rowSpan="2">
                  <a:txBody>
                    <a:bodyPr/>
                    <a:lstStyle/>
                    <a:p>
                      <a:pPr algn="l" fontAlgn="ctr"/>
                      <a:r>
                        <a:rPr lang="en-US" altLang="zh-CN" sz="1100" u="none" strike="noStrike" kern="1200" dirty="0">
                          <a:solidFill>
                            <a:schemeClr val="tx1"/>
                          </a:solidFill>
                          <a:effectLst/>
                          <a:latin typeface="Arial" panose="020B0604020202020204" pitchFamily="34" charset="0"/>
                          <a:ea typeface="+mn-ea"/>
                          <a:cs typeface="Arial" panose="020B0604020202020204" pitchFamily="34" charset="0"/>
                        </a:rPr>
                        <a:t>Calculated from transverse cavity HOM CBI </a:t>
                      </a:r>
                      <a:endParaRPr lang="zh-CN" altLang="en-US" sz="1100" u="none" strike="noStrike" kern="1200" dirty="0">
                        <a:solidFill>
                          <a:schemeClr val="tx1"/>
                        </a:solidFill>
                        <a:effectLst/>
                        <a:latin typeface="Arial" panose="020B0604020202020204" pitchFamily="34" charset="0"/>
                        <a:ea typeface="+mn-ea"/>
                        <a:cs typeface="Arial" panose="020B0604020202020204" pitchFamily="34" charset="0"/>
                      </a:endParaRPr>
                    </a:p>
                  </a:txBody>
                  <a:tcPr anchor="ctr">
                    <a:solidFill>
                      <a:schemeClr val="accent3">
                        <a:lumMod val="20000"/>
                        <a:lumOff val="80000"/>
                      </a:schemeClr>
                    </a:solidFill>
                  </a:tcPr>
                </a:tc>
                <a:tc gridSpan="3">
                  <a:txBody>
                    <a:bodyPr/>
                    <a:lstStyle/>
                    <a:p>
                      <a:pPr algn="ctr" fontAlgn="b"/>
                      <a:r>
                        <a:rPr lang="en-US" sz="1200" u="none" strike="noStrike" dirty="0">
                          <a:effectLst/>
                          <a:latin typeface="Arial" panose="020B0604020202020204" pitchFamily="34" charset="0"/>
                          <a:cs typeface="Arial" panose="020B0604020202020204" pitchFamily="34" charset="0"/>
                        </a:rPr>
                        <a:t>Beta </a:t>
                      </a:r>
                      <a:r>
                        <a:rPr lang="en-US" altLang="zh-CN" sz="1200" u="none" strike="noStrike" dirty="0">
                          <a:effectLst/>
                          <a:latin typeface="Arial" panose="020B0604020202020204" pitchFamily="34" charset="0"/>
                          <a:cs typeface="Arial" panose="020B0604020202020204" pitchFamily="34" charset="0"/>
                        </a:rPr>
                        <a:t>function limit </a:t>
                      </a:r>
                      <a:r>
                        <a:rPr lang="en-US" sz="1200" u="none" strike="noStrike" dirty="0">
                          <a:effectLst/>
                          <a:latin typeface="Arial" panose="020B0604020202020204" pitchFamily="34" charset="0"/>
                          <a:cs typeface="Arial" panose="020B0604020202020204" pitchFamily="34" charset="0"/>
                        </a:rPr>
                        <a:t>/ m</a:t>
                      </a:r>
                      <a:endParaRPr lang="en-US"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solidFill>
                      <a:schemeClr val="accent3">
                        <a:lumMod val="20000"/>
                        <a:lumOff val="80000"/>
                      </a:schemeClr>
                    </a:solidFill>
                  </a:tcPr>
                </a:tc>
                <a:tc hMerge="1">
                  <a:txBody>
                    <a:bodyPr/>
                    <a:lstStyle/>
                    <a:p>
                      <a:pPr algn="l" fontAlgn="b"/>
                      <a:endParaRPr lang="zh-CN" altLang="en-US" sz="1200" b="0" i="0" u="none" strike="noStrike">
                        <a:solidFill>
                          <a:srgbClr val="000000"/>
                        </a:solidFill>
                        <a:effectLst/>
                        <a:latin typeface="等线" panose="02010600030101010101" pitchFamily="2" charset="-122"/>
                        <a:ea typeface="等线" panose="02010600030101010101" pitchFamily="2" charset="-122"/>
                      </a:endParaRPr>
                    </a:p>
                  </a:txBody>
                  <a:tcPr marL="4460" marR="4460" marT="4460" marB="0" anchor="ctr"/>
                </a:tc>
                <a:tc hMerge="1">
                  <a:txBody>
                    <a:bodyPr/>
                    <a:lstStyle/>
                    <a:p>
                      <a:pPr algn="l" fontAlgn="b"/>
                      <a:endParaRPr lang="zh-CN" altLang="en-US" sz="1200" b="0" i="0" u="none" strike="noStrike" dirty="0">
                        <a:solidFill>
                          <a:srgbClr val="000000"/>
                        </a:solidFill>
                        <a:effectLst/>
                        <a:latin typeface="等线" panose="02010600030101010101" pitchFamily="2" charset="-122"/>
                        <a:ea typeface="等线" panose="02010600030101010101" pitchFamily="2" charset="-122"/>
                      </a:endParaRPr>
                    </a:p>
                  </a:txBody>
                  <a:tcPr marL="4460" marR="4460" marT="4460" marB="0" anchor="ctr"/>
                </a:tc>
                <a:tc rowSpan="2">
                  <a:txBody>
                    <a:bodyPr/>
                    <a:lstStyle/>
                    <a:p>
                      <a:pPr algn="ctr" fontAlgn="ctr"/>
                      <a:r>
                        <a:rPr lang="en-US" sz="1100" u="none" strike="noStrike" dirty="0">
                          <a:effectLst/>
                          <a:latin typeface="Arial" panose="020B0604020202020204" pitchFamily="34" charset="0"/>
                          <a:cs typeface="Arial" panose="020B0604020202020204" pitchFamily="34" charset="0"/>
                        </a:rPr>
                        <a:t>50 MW SR power per beam unless indicated</a:t>
                      </a:r>
                      <a:endParaRPr lang="en-US" sz="11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solidFill>
                      <a:schemeClr val="accent3">
                        <a:lumMod val="20000"/>
                        <a:lumOff val="80000"/>
                      </a:schemeClr>
                    </a:solidFill>
                  </a:tcPr>
                </a:tc>
                <a:extLst>
                  <a:ext uri="{0D108BD9-81ED-4DB2-BD59-A6C34878D82A}">
                    <a16:rowId xmlns:a16="http://schemas.microsoft.com/office/drawing/2014/main" val="3909378056"/>
                  </a:ext>
                </a:extLst>
              </a:tr>
              <a:tr h="404636">
                <a:tc vMerge="1">
                  <a:txBody>
                    <a:bodyPr/>
                    <a:lstStyle/>
                    <a:p>
                      <a:pPr algn="l" fontAlgn="ctr"/>
                      <a:r>
                        <a:rPr lang="zh-CN" altLang="en-US" sz="1200" u="none" strike="noStrike" dirty="0">
                          <a:effectLst/>
                          <a:latin typeface="Arial" panose="020B0604020202020204" pitchFamily="34" charset="0"/>
                          <a:cs typeface="Arial" panose="020B0604020202020204" pitchFamily="34" charset="0"/>
                        </a:rPr>
                        <a:t>　</a:t>
                      </a:r>
                      <a:endParaRPr lang="zh-CN" alt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sz="1200" u="none" strike="noStrike" dirty="0">
                          <a:effectLst/>
                          <a:latin typeface="Arial" panose="020B0604020202020204" pitchFamily="34" charset="0"/>
                          <a:cs typeface="Arial" panose="020B0604020202020204" pitchFamily="34" charset="0"/>
                        </a:rPr>
                        <a:t>1-cell</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solidFill>
                      <a:schemeClr val="accent3">
                        <a:lumMod val="20000"/>
                        <a:lumOff val="80000"/>
                      </a:schemeClr>
                    </a:solidFill>
                  </a:tcPr>
                </a:tc>
                <a:tc>
                  <a:txBody>
                    <a:bodyPr/>
                    <a:lstStyle/>
                    <a:p>
                      <a:pPr algn="ctr" fontAlgn="ctr"/>
                      <a:r>
                        <a:rPr lang="en-US" sz="1200" u="none" strike="noStrike" dirty="0">
                          <a:effectLst/>
                          <a:latin typeface="Arial" panose="020B0604020202020204" pitchFamily="34" charset="0"/>
                          <a:cs typeface="Arial" panose="020B0604020202020204" pitchFamily="34" charset="0"/>
                        </a:rPr>
                        <a:t>2-cell</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solidFill>
                      <a:schemeClr val="accent3">
                        <a:lumMod val="20000"/>
                        <a:lumOff val="80000"/>
                      </a:schemeClr>
                    </a:solidFill>
                  </a:tcPr>
                </a:tc>
                <a:tc>
                  <a:txBody>
                    <a:bodyPr/>
                    <a:lstStyle/>
                    <a:p>
                      <a:pPr algn="ctr" fontAlgn="ctr"/>
                      <a:r>
                        <a:rPr lang="en-US" sz="1200" u="none" strike="noStrike" dirty="0">
                          <a:effectLst/>
                          <a:latin typeface="Arial" panose="020B0604020202020204" pitchFamily="34" charset="0"/>
                          <a:cs typeface="Arial" panose="020B0604020202020204" pitchFamily="34" charset="0"/>
                        </a:rPr>
                        <a:t>5-cell</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solidFill>
                      <a:schemeClr val="accent3">
                        <a:lumMod val="20000"/>
                        <a:lumOff val="80000"/>
                      </a:schemeClr>
                    </a:solidFill>
                  </a:tcPr>
                </a:tc>
                <a:tc vMerge="1">
                  <a:txBody>
                    <a:bodyPr/>
                    <a:lstStyle/>
                    <a:p>
                      <a:pPr algn="l" fontAlgn="ctr"/>
                      <a:r>
                        <a:rPr lang="en-US" sz="1200" u="none" strike="noStrike" dirty="0">
                          <a:effectLst/>
                          <a:latin typeface="Arial" panose="020B0604020202020204" pitchFamily="34" charset="0"/>
                          <a:cs typeface="Arial" panose="020B0604020202020204" pitchFamily="34" charset="0"/>
                        </a:rPr>
                        <a:t>50 MW SR power per beam unless indicated</a:t>
                      </a:r>
                      <a:endParaRPr lang="en-US"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extLst>
                  <a:ext uri="{0D108BD9-81ED-4DB2-BD59-A6C34878D82A}">
                    <a16:rowId xmlns:a16="http://schemas.microsoft.com/office/drawing/2014/main" val="2816590266"/>
                  </a:ext>
                </a:extLst>
              </a:tr>
              <a:tr h="404636">
                <a:tc>
                  <a:txBody>
                    <a:bodyPr/>
                    <a:lstStyle/>
                    <a:p>
                      <a:pPr algn="l" fontAlgn="ctr"/>
                      <a:r>
                        <a:rPr lang="en-US" sz="1200" u="none" strike="noStrike" dirty="0">
                          <a:effectLst/>
                          <a:latin typeface="Arial" panose="020B0604020202020204" pitchFamily="34" charset="0"/>
                          <a:cs typeface="Arial" panose="020B0604020202020204" pitchFamily="34" charset="0"/>
                        </a:rPr>
                        <a:t>Cavity number</a:t>
                      </a:r>
                      <a:br>
                        <a:rPr lang="en-US" sz="1200" u="none" strike="noStrike" dirty="0">
                          <a:effectLst/>
                          <a:latin typeface="Arial" panose="020B0604020202020204" pitchFamily="34" charset="0"/>
                          <a:cs typeface="Arial" panose="020B0604020202020204" pitchFamily="34" charset="0"/>
                        </a:rPr>
                      </a:br>
                      <a:r>
                        <a:rPr lang="en-US" sz="1200" u="none" strike="noStrike" dirty="0">
                          <a:effectLst/>
                          <a:latin typeface="Arial" panose="020B0604020202020204" pitchFamily="34" charset="0"/>
                          <a:cs typeface="Arial" panose="020B0604020202020204" pitchFamily="34" charset="0"/>
                        </a:rPr>
                        <a:t>per beam</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50</a:t>
                      </a:r>
                      <a:endParaRPr lang="en-US" altLang="zh-CN"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336</a:t>
                      </a:r>
                      <a:endParaRPr lang="en-US" altLang="zh-CN"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192</a:t>
                      </a:r>
                      <a:endParaRPr lang="en-US" altLang="zh-CN"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l" fontAlgn="ctr"/>
                      <a:r>
                        <a:rPr lang="pl-PL" sz="1200" u="none" strike="noStrike" dirty="0">
                          <a:effectLst/>
                          <a:latin typeface="Arial" panose="020B0604020202020204" pitchFamily="34" charset="0"/>
                          <a:cs typeface="Arial" panose="020B0604020202020204" pitchFamily="34" charset="0"/>
                        </a:rPr>
                        <a:t>W &amp; 10 MW Z: 168</a:t>
                      </a:r>
                      <a:endParaRPr lang="pl-PL"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extLst>
                  <a:ext uri="{0D108BD9-81ED-4DB2-BD59-A6C34878D82A}">
                    <a16:rowId xmlns:a16="http://schemas.microsoft.com/office/drawing/2014/main" val="4160629504"/>
                  </a:ext>
                </a:extLst>
              </a:tr>
              <a:tr h="407003">
                <a:tc>
                  <a:txBody>
                    <a:bodyPr/>
                    <a:lstStyle/>
                    <a:p>
                      <a:pPr algn="l" fontAlgn="ctr"/>
                      <a:r>
                        <a:rPr lang="en-US" sz="1200" u="none" strike="noStrike" dirty="0">
                          <a:effectLst/>
                          <a:latin typeface="Arial" panose="020B0604020202020204" pitchFamily="34" charset="0"/>
                          <a:cs typeface="Arial" panose="020B0604020202020204" pitchFamily="34" charset="0"/>
                        </a:rPr>
                        <a:t>45.5 GeV beam</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69</a:t>
                      </a:r>
                      <a:endParaRPr lang="en-US" altLang="zh-CN"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solidFill>
                            <a:schemeClr val="tx1"/>
                          </a:solidFill>
                          <a:effectLst/>
                          <a:latin typeface="Arial" panose="020B0604020202020204" pitchFamily="34" charset="0"/>
                          <a:cs typeface="Arial" panose="020B0604020202020204" pitchFamily="34" charset="0"/>
                        </a:rPr>
                        <a:t>558</a:t>
                      </a:r>
                      <a:endParaRPr lang="en-US" altLang="zh-CN"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solidFill>
                            <a:schemeClr val="tx1"/>
                          </a:solidFill>
                          <a:effectLst/>
                          <a:latin typeface="Arial" panose="020B0604020202020204" pitchFamily="34" charset="0"/>
                          <a:cs typeface="Arial" panose="020B0604020202020204" pitchFamily="34" charset="0"/>
                        </a:rPr>
                        <a:t>/</a:t>
                      </a:r>
                      <a:endParaRPr lang="en-US" altLang="zh-CN"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l" fontAlgn="ctr"/>
                      <a:r>
                        <a:rPr lang="en-US" sz="1200" u="none" strike="noStrike" dirty="0">
                          <a:solidFill>
                            <a:schemeClr val="tx1"/>
                          </a:solidFill>
                          <a:effectLst/>
                          <a:latin typeface="Arial" panose="020B0604020202020204" pitchFamily="34" charset="0"/>
                          <a:cs typeface="Arial" panose="020B0604020202020204" pitchFamily="34" charset="0"/>
                        </a:rPr>
                        <a:t>10 MW Z beam for H cavity, if transverse FB time is 1 </a:t>
                      </a:r>
                      <a:r>
                        <a:rPr lang="en-US" sz="1200" u="none" strike="noStrike" dirty="0" err="1">
                          <a:solidFill>
                            <a:schemeClr val="tx1"/>
                          </a:solidFill>
                          <a:effectLst/>
                          <a:latin typeface="Arial" panose="020B0604020202020204" pitchFamily="34" charset="0"/>
                          <a:cs typeface="Arial" panose="020B0604020202020204" pitchFamily="34" charset="0"/>
                        </a:rPr>
                        <a:t>ms.</a:t>
                      </a:r>
                      <a:endParaRPr lang="en-US"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extLst>
                  <a:ext uri="{0D108BD9-81ED-4DB2-BD59-A6C34878D82A}">
                    <a16:rowId xmlns:a16="http://schemas.microsoft.com/office/drawing/2014/main" val="3620377574"/>
                  </a:ext>
                </a:extLst>
              </a:tr>
              <a:tr h="503021">
                <a:tc>
                  <a:txBody>
                    <a:bodyPr/>
                    <a:lstStyle/>
                    <a:p>
                      <a:pPr algn="l" fontAlgn="ctr"/>
                      <a:r>
                        <a:rPr lang="en-US" sz="1200" u="none" strike="noStrike" dirty="0">
                          <a:effectLst/>
                          <a:latin typeface="Arial" panose="020B0604020202020204" pitchFamily="34" charset="0"/>
                          <a:cs typeface="Arial" panose="020B0604020202020204" pitchFamily="34" charset="0"/>
                        </a:rPr>
                        <a:t>80 GeV beam</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1455</a:t>
                      </a:r>
                      <a:endParaRPr lang="en-US" altLang="zh-CN"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solidFill>
                            <a:schemeClr val="tx1"/>
                          </a:solidFill>
                          <a:effectLst/>
                          <a:latin typeface="Arial" panose="020B0604020202020204" pitchFamily="34" charset="0"/>
                          <a:cs typeface="Arial" panose="020B0604020202020204" pitchFamily="34" charset="0"/>
                        </a:rPr>
                        <a:t>30 (</a:t>
                      </a:r>
                      <a:r>
                        <a:rPr lang="en-US" altLang="zh-CN" sz="1200" u="none" strike="noStrike" dirty="0">
                          <a:solidFill>
                            <a:srgbClr val="FF0000"/>
                          </a:solidFill>
                          <a:effectLst/>
                          <a:latin typeface="Arial" panose="020B0604020202020204" pitchFamily="34" charset="0"/>
                          <a:cs typeface="Arial" panose="020B0604020202020204" pitchFamily="34" charset="0"/>
                        </a:rPr>
                        <a:t>60</a:t>
                      </a:r>
                      <a:r>
                        <a:rPr lang="en-US" altLang="zh-CN" sz="1200" u="none" strike="noStrike" dirty="0">
                          <a:solidFill>
                            <a:schemeClr val="tx1"/>
                          </a:solidFill>
                          <a:effectLst/>
                          <a:latin typeface="Arial" panose="020B0604020202020204" pitchFamily="34" charset="0"/>
                          <a:cs typeface="Arial" panose="020B0604020202020204" pitchFamily="34" charset="0"/>
                        </a:rPr>
                        <a:t>)</a:t>
                      </a:r>
                      <a:endParaRPr lang="en-US" altLang="zh-CN"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solidFill>
                            <a:schemeClr val="tx1"/>
                          </a:solidFill>
                          <a:effectLst/>
                          <a:latin typeface="Arial" panose="020B0604020202020204" pitchFamily="34" charset="0"/>
                          <a:cs typeface="Arial" panose="020B0604020202020204" pitchFamily="34" charset="0"/>
                        </a:rPr>
                        <a:t>/</a:t>
                      </a:r>
                      <a:endParaRPr lang="en-US" altLang="zh-CN"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l" fontAlgn="ctr"/>
                      <a:r>
                        <a:rPr lang="en-US" sz="1200" u="none" strike="noStrike" dirty="0">
                          <a:solidFill>
                            <a:schemeClr val="tx1"/>
                          </a:solidFill>
                          <a:effectLst/>
                          <a:latin typeface="Arial" panose="020B0604020202020204" pitchFamily="34" charset="0"/>
                          <a:cs typeface="Arial" panose="020B0604020202020204" pitchFamily="34" charset="0"/>
                        </a:rPr>
                        <a:t>need to reduce cavity </a:t>
                      </a:r>
                      <a:r>
                        <a:rPr lang="en-US" sz="1200" u="none" strike="noStrike" dirty="0" err="1">
                          <a:solidFill>
                            <a:schemeClr val="tx1"/>
                          </a:solidFill>
                          <a:effectLst/>
                          <a:latin typeface="Arial" panose="020B0604020202020204" pitchFamily="34" charset="0"/>
                          <a:cs typeface="Arial" panose="020B0604020202020204" pitchFamily="34" charset="0"/>
                        </a:rPr>
                        <a:t>Qe</a:t>
                      </a:r>
                      <a:r>
                        <a:rPr lang="en-US" sz="1200" u="none" strike="noStrike" dirty="0">
                          <a:solidFill>
                            <a:schemeClr val="tx1"/>
                          </a:solidFill>
                          <a:effectLst/>
                          <a:latin typeface="Arial" panose="020B0604020202020204" pitchFamily="34" charset="0"/>
                          <a:cs typeface="Arial" panose="020B0604020202020204" pitchFamily="34" charset="0"/>
                        </a:rPr>
                        <a:t> by 5 times. Can increase beta function with weak FB and include </a:t>
                      </a:r>
                      <a:r>
                        <a:rPr lang="en-US" sz="1200" u="none" strike="noStrike" dirty="0" err="1">
                          <a:solidFill>
                            <a:schemeClr val="tx1"/>
                          </a:solidFill>
                          <a:effectLst/>
                          <a:latin typeface="Arial" panose="020B0604020202020204" pitchFamily="34" charset="0"/>
                          <a:cs typeface="Arial" panose="020B0604020202020204" pitchFamily="34" charset="0"/>
                        </a:rPr>
                        <a:t>freq</a:t>
                      </a:r>
                      <a:r>
                        <a:rPr lang="en-US" sz="1200" u="none" strike="noStrike" dirty="0">
                          <a:solidFill>
                            <a:schemeClr val="tx1"/>
                          </a:solidFill>
                          <a:effectLst/>
                          <a:latin typeface="Arial" panose="020B0604020202020204" pitchFamily="34" charset="0"/>
                          <a:cs typeface="Arial" panose="020B0604020202020204" pitchFamily="34" charset="0"/>
                        </a:rPr>
                        <a:t> spread. W energy lower than H.</a:t>
                      </a:r>
                      <a:endParaRPr lang="en-US"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extLst>
                  <a:ext uri="{0D108BD9-81ED-4DB2-BD59-A6C34878D82A}">
                    <a16:rowId xmlns:a16="http://schemas.microsoft.com/office/drawing/2014/main" val="4183021958"/>
                  </a:ext>
                </a:extLst>
              </a:tr>
              <a:tr h="386417">
                <a:tc>
                  <a:txBody>
                    <a:bodyPr/>
                    <a:lstStyle/>
                    <a:p>
                      <a:pPr algn="l" fontAlgn="ctr"/>
                      <a:r>
                        <a:rPr lang="en-US" sz="1200" u="none" strike="noStrike" dirty="0">
                          <a:effectLst/>
                          <a:latin typeface="Arial" panose="020B0604020202020204" pitchFamily="34" charset="0"/>
                          <a:cs typeface="Arial" panose="020B0604020202020204" pitchFamily="34" charset="0"/>
                        </a:rPr>
                        <a:t>120 GeV beam</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2909</a:t>
                      </a:r>
                      <a:endParaRPr lang="en-US" altLang="zh-CN"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solidFill>
                            <a:schemeClr val="tx1"/>
                          </a:solidFill>
                          <a:effectLst/>
                          <a:latin typeface="Arial" panose="020B0604020202020204" pitchFamily="34" charset="0"/>
                          <a:cs typeface="Arial" panose="020B0604020202020204" pitchFamily="34" charset="0"/>
                        </a:rPr>
                        <a:t>46 (</a:t>
                      </a:r>
                      <a:r>
                        <a:rPr lang="en-US" altLang="zh-CN" sz="1200" u="none" strike="noStrike" dirty="0">
                          <a:solidFill>
                            <a:srgbClr val="FF0000"/>
                          </a:solidFill>
                          <a:effectLst/>
                          <a:latin typeface="Arial" panose="020B0604020202020204" pitchFamily="34" charset="0"/>
                          <a:cs typeface="Arial" panose="020B0604020202020204" pitchFamily="34" charset="0"/>
                        </a:rPr>
                        <a:t>60</a:t>
                      </a:r>
                      <a:r>
                        <a:rPr lang="en-US" altLang="zh-CN" sz="1200" u="none" strike="noStrike" dirty="0">
                          <a:solidFill>
                            <a:schemeClr val="tx1"/>
                          </a:solidFill>
                          <a:effectLst/>
                          <a:latin typeface="Arial" panose="020B0604020202020204" pitchFamily="34" charset="0"/>
                          <a:cs typeface="Arial" panose="020B0604020202020204" pitchFamily="34" charset="0"/>
                        </a:rPr>
                        <a:t>)</a:t>
                      </a:r>
                      <a:endParaRPr lang="en-US" altLang="zh-CN"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solidFill>
                            <a:schemeClr val="tx1"/>
                          </a:solidFill>
                          <a:effectLst/>
                          <a:latin typeface="Arial" panose="020B0604020202020204" pitchFamily="34" charset="0"/>
                          <a:cs typeface="Arial" panose="020B0604020202020204" pitchFamily="34" charset="0"/>
                        </a:rPr>
                        <a:t>/</a:t>
                      </a:r>
                      <a:endParaRPr lang="en-US" altLang="zh-CN"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l" fontAlgn="ctr"/>
                      <a:r>
                        <a:rPr lang="en-US" sz="1200" u="none" strike="noStrike" dirty="0">
                          <a:solidFill>
                            <a:schemeClr val="tx1"/>
                          </a:solidFill>
                          <a:effectLst/>
                          <a:latin typeface="Arial" panose="020B0604020202020204" pitchFamily="34" charset="0"/>
                          <a:cs typeface="Arial" panose="020B0604020202020204" pitchFamily="34" charset="0"/>
                        </a:rPr>
                        <a:t>&gt; 60 if include cavity HOM freq. spread</a:t>
                      </a:r>
                      <a:endParaRPr lang="en-US" sz="1200" b="0" i="0" u="none" strike="noStrike" dirty="0">
                        <a:solidFill>
                          <a:schemeClr val="tx1"/>
                        </a:solidFill>
                        <a:effectLst/>
                        <a:latin typeface="Arial" panose="020B0604020202020204" pitchFamily="34" charset="0"/>
                        <a:ea typeface="等线" panose="02010600030101010101" pitchFamily="2" charset="-122"/>
                        <a:cs typeface="Arial" panose="020B0604020202020204" pitchFamily="34" charset="0"/>
                      </a:endParaRPr>
                    </a:p>
                  </a:txBody>
                  <a:tcPr anchor="ctr"/>
                </a:tc>
                <a:extLst>
                  <a:ext uri="{0D108BD9-81ED-4DB2-BD59-A6C34878D82A}">
                    <a16:rowId xmlns:a16="http://schemas.microsoft.com/office/drawing/2014/main" val="2398884480"/>
                  </a:ext>
                </a:extLst>
              </a:tr>
              <a:tr h="294799">
                <a:tc>
                  <a:txBody>
                    <a:bodyPr/>
                    <a:lstStyle/>
                    <a:p>
                      <a:pPr algn="l" fontAlgn="ctr"/>
                      <a:r>
                        <a:rPr lang="en-US" sz="1200" u="none" strike="noStrike" dirty="0">
                          <a:effectLst/>
                          <a:latin typeface="Arial" panose="020B0604020202020204" pitchFamily="34" charset="0"/>
                          <a:cs typeface="Arial" panose="020B0604020202020204" pitchFamily="34" charset="0"/>
                        </a:rPr>
                        <a:t>180 GeV beam</a:t>
                      </a:r>
                      <a:endParaRPr lang="en-US" sz="1200" b="1"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7E5</a:t>
                      </a:r>
                      <a:endParaRPr lang="en-US" altLang="zh-CN"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1160</a:t>
                      </a:r>
                      <a:endParaRPr lang="en-US" altLang="zh-CN"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ctr" fontAlgn="ctr"/>
                      <a:r>
                        <a:rPr lang="en-US" altLang="zh-CN" sz="1200" u="none" strike="noStrike" dirty="0">
                          <a:effectLst/>
                          <a:latin typeface="Arial" panose="020B0604020202020204" pitchFamily="34" charset="0"/>
                          <a:cs typeface="Arial" panose="020B0604020202020204" pitchFamily="34" charset="0"/>
                        </a:rPr>
                        <a:t>340</a:t>
                      </a:r>
                      <a:endParaRPr lang="en-US" altLang="zh-CN"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tc>
                  <a:txBody>
                    <a:bodyPr/>
                    <a:lstStyle/>
                    <a:p>
                      <a:pPr algn="l" fontAlgn="ctr"/>
                      <a:r>
                        <a:rPr lang="zh-CN" altLang="en-US" sz="1200" u="none" strike="noStrike" dirty="0">
                          <a:effectLst/>
                          <a:latin typeface="Arial" panose="020B0604020202020204" pitchFamily="34" charset="0"/>
                          <a:cs typeface="Arial" panose="020B0604020202020204" pitchFamily="34" charset="0"/>
                        </a:rPr>
                        <a:t>　 </a:t>
                      </a:r>
                      <a:endParaRPr lang="zh-CN" altLang="en-US" sz="1200" b="0" i="0" u="none" strike="noStrike" dirty="0">
                        <a:solidFill>
                          <a:srgbClr val="000000"/>
                        </a:solidFill>
                        <a:effectLst/>
                        <a:latin typeface="Arial" panose="020B0604020202020204" pitchFamily="34" charset="0"/>
                        <a:ea typeface="等线" panose="02010600030101010101" pitchFamily="2" charset="-122"/>
                        <a:cs typeface="Arial" panose="020B0604020202020204" pitchFamily="34" charset="0"/>
                      </a:endParaRPr>
                    </a:p>
                  </a:txBody>
                  <a:tcPr anchor="ctr"/>
                </a:tc>
                <a:extLst>
                  <a:ext uri="{0D108BD9-81ED-4DB2-BD59-A6C34878D82A}">
                    <a16:rowId xmlns:a16="http://schemas.microsoft.com/office/drawing/2014/main" val="3340390357"/>
                  </a:ext>
                </a:extLst>
              </a:tr>
            </a:tbl>
          </a:graphicData>
        </a:graphic>
      </p:graphicFrame>
      <p:pic>
        <p:nvPicPr>
          <p:cNvPr id="8" name="图片 7">
            <a:extLst>
              <a:ext uri="{FF2B5EF4-FFF2-40B4-BE49-F238E27FC236}">
                <a16:creationId xmlns:a16="http://schemas.microsoft.com/office/drawing/2014/main" id="{FDE6B89A-6886-4F7B-81A9-89F6C917DB9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r="9190" b="83981"/>
          <a:stretch/>
        </p:blipFill>
        <p:spPr>
          <a:xfrm>
            <a:off x="263352" y="3496789"/>
            <a:ext cx="4896544" cy="783756"/>
          </a:xfrm>
          <a:prstGeom prst="rect">
            <a:avLst/>
          </a:prstGeom>
        </p:spPr>
      </p:pic>
    </p:spTree>
    <p:extLst>
      <p:ext uri="{BB962C8B-B14F-4D97-AF65-F5344CB8AC3E}">
        <p14:creationId xmlns:p14="http://schemas.microsoft.com/office/powerpoint/2010/main" val="2948501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内容占位符 6">
            <a:extLst>
              <a:ext uri="{FF2B5EF4-FFF2-40B4-BE49-F238E27FC236}">
                <a16:creationId xmlns:a16="http://schemas.microsoft.com/office/drawing/2014/main" id="{E5B96890-5623-4866-801C-2084A4E83F02}"/>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7244" t="2329" r="22979" b="6923"/>
          <a:stretch/>
        </p:blipFill>
        <p:spPr>
          <a:xfrm>
            <a:off x="5138416" y="1052745"/>
            <a:ext cx="4485976" cy="5335387"/>
          </a:xfrm>
        </p:spPr>
      </p:pic>
      <p:sp>
        <p:nvSpPr>
          <p:cNvPr id="3" name="标题 2">
            <a:extLst>
              <a:ext uri="{FF2B5EF4-FFF2-40B4-BE49-F238E27FC236}">
                <a16:creationId xmlns:a16="http://schemas.microsoft.com/office/drawing/2014/main" id="{5D17AC20-0581-45F6-8804-00F12668B5D2}"/>
              </a:ext>
            </a:extLst>
          </p:cNvPr>
          <p:cNvSpPr>
            <a:spLocks noGrp="1"/>
          </p:cNvSpPr>
          <p:nvPr>
            <p:ph type="title"/>
          </p:nvPr>
        </p:nvSpPr>
        <p:spPr/>
        <p:txBody>
          <a:bodyPr/>
          <a:lstStyle/>
          <a:p>
            <a:r>
              <a:rPr lang="en-US" altLang="zh-CN" dirty="0"/>
              <a:t>Change from Bottom Support to Top Suspension</a:t>
            </a:r>
            <a:endParaRPr lang="zh-CN" altLang="en-US" dirty="0"/>
          </a:p>
        </p:txBody>
      </p:sp>
      <p:sp>
        <p:nvSpPr>
          <p:cNvPr id="5" name="灯片编号占位符 4">
            <a:extLst>
              <a:ext uri="{FF2B5EF4-FFF2-40B4-BE49-F238E27FC236}">
                <a16:creationId xmlns:a16="http://schemas.microsoft.com/office/drawing/2014/main" id="{43878851-3169-4100-A0F5-D08E0048F2A6}"/>
              </a:ext>
            </a:extLst>
          </p:cNvPr>
          <p:cNvSpPr>
            <a:spLocks noGrp="1"/>
          </p:cNvSpPr>
          <p:nvPr>
            <p:ph type="sldNum" sz="quarter" idx="12"/>
          </p:nvPr>
        </p:nvSpPr>
        <p:spPr/>
        <p:txBody>
          <a:bodyPr/>
          <a:lstStyle/>
          <a:p>
            <a:fld id="{F15E9139-A00B-4B2A-98A6-095DC08F1345}" type="slidenum">
              <a:rPr lang="zh-CN" altLang="en-US" smtClean="0"/>
              <a:pPr/>
              <a:t>14</a:t>
            </a:fld>
            <a:endParaRPr lang="zh-CN" altLang="en-US"/>
          </a:p>
        </p:txBody>
      </p:sp>
      <p:pic>
        <p:nvPicPr>
          <p:cNvPr id="9" name="图片 8">
            <a:extLst>
              <a:ext uri="{FF2B5EF4-FFF2-40B4-BE49-F238E27FC236}">
                <a16:creationId xmlns:a16="http://schemas.microsoft.com/office/drawing/2014/main" id="{D38F3E74-B113-4502-81B9-4ED4F703441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258" t="8861" r="22398" b="5481"/>
          <a:stretch/>
        </p:blipFill>
        <p:spPr>
          <a:xfrm>
            <a:off x="149020" y="1620082"/>
            <a:ext cx="4333263" cy="4833254"/>
          </a:xfrm>
          <a:prstGeom prst="rect">
            <a:avLst/>
          </a:prstGeom>
        </p:spPr>
      </p:pic>
      <p:sp>
        <p:nvSpPr>
          <p:cNvPr id="13" name="文本框 12">
            <a:extLst>
              <a:ext uri="{FF2B5EF4-FFF2-40B4-BE49-F238E27FC236}">
                <a16:creationId xmlns:a16="http://schemas.microsoft.com/office/drawing/2014/main" id="{418143AF-FA63-4916-8E31-9038331C5987}"/>
              </a:ext>
            </a:extLst>
          </p:cNvPr>
          <p:cNvSpPr txBox="1"/>
          <p:nvPr/>
        </p:nvSpPr>
        <p:spPr>
          <a:xfrm>
            <a:off x="8737600" y="1173207"/>
            <a:ext cx="3359696" cy="5524589"/>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altLang="zh-CN" sz="1400" b="1" dirty="0">
                <a:latin typeface="Arial" panose="020B0604020202020204" pitchFamily="34" charset="0"/>
                <a:cs typeface="Arial" panose="020B0604020202020204" pitchFamily="34" charset="0"/>
              </a:rPr>
              <a:t>Quadrupole spacing</a:t>
            </a:r>
            <a:r>
              <a:rPr lang="en-US" altLang="zh-CN" sz="1400" dirty="0">
                <a:latin typeface="Arial" panose="020B0604020202020204" pitchFamily="34" charset="0"/>
                <a:cs typeface="Arial" panose="020B0604020202020204" pitchFamily="34" charset="0"/>
              </a:rPr>
              <a:t>: distance between beam axis and CTL 510 mm (&gt; 450 mm) (CTL OD 509 mm)</a:t>
            </a:r>
          </a:p>
          <a:p>
            <a:pPr marL="285750" indent="-285750">
              <a:spcBef>
                <a:spcPts val="600"/>
              </a:spcBef>
              <a:buFont typeface="Arial" panose="020B0604020202020204" pitchFamily="34" charset="0"/>
              <a:buChar char="•"/>
            </a:pPr>
            <a:endParaRPr lang="en-US" altLang="zh-CN" sz="1400"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r>
              <a:rPr lang="en-US" altLang="zh-CN" sz="1400" b="1" dirty="0">
                <a:latin typeface="Arial" panose="020B0604020202020204" pitchFamily="34" charset="0"/>
                <a:cs typeface="Arial" panose="020B0604020202020204" pitchFamily="34" charset="0"/>
              </a:rPr>
              <a:t>Beamline height</a:t>
            </a:r>
            <a:r>
              <a:rPr lang="en-US" altLang="zh-CN" sz="1400" dirty="0">
                <a:latin typeface="Arial" panose="020B0604020202020204" pitchFamily="34" charset="0"/>
                <a:cs typeface="Arial" panose="020B0604020202020204" pitchFamily="34" charset="0"/>
              </a:rPr>
              <a:t>:</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1.2 m. Can be reduced to 0.8 m (</a:t>
            </a:r>
            <a:r>
              <a:rPr lang="en-US" altLang="zh-CN" sz="1400" dirty="0">
                <a:solidFill>
                  <a:srgbClr val="FF0000"/>
                </a:solidFill>
                <a:latin typeface="Arial" panose="020B0604020202020204" pitchFamily="34" charset="0"/>
                <a:cs typeface="Arial" panose="020B0604020202020204" pitchFamily="34" charset="0"/>
              </a:rPr>
              <a:t>same with arc section</a:t>
            </a:r>
            <a:r>
              <a:rPr lang="en-US" altLang="zh-CN" sz="1400" dirty="0">
                <a:latin typeface="Arial" panose="020B0604020202020204" pitchFamily="34" charset="0"/>
                <a:cs typeface="Arial" panose="020B0604020202020204" pitchFamily="34" charset="0"/>
              </a:rPr>
              <a:t>). Module height: 2.5 m (valve 2.9 m) reduce to 2.1 m.</a:t>
            </a:r>
            <a:endParaRPr lang="zh-CN" altLang="en-US" sz="1400"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endParaRPr lang="en-US" altLang="zh-CN" sz="1400" b="1"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endParaRPr lang="en-US" altLang="zh-CN" sz="1400" b="1"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endParaRPr lang="en-US" altLang="zh-CN" sz="1400" b="1" dirty="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r>
              <a:rPr lang="en-US" altLang="zh-CN" sz="1400" b="1" dirty="0">
                <a:latin typeface="Arial" panose="020B0604020202020204" pitchFamily="34" charset="0"/>
                <a:cs typeface="Arial" panose="020B0604020202020204" pitchFamily="34" charset="0"/>
              </a:rPr>
              <a:t>Tunnel space</a:t>
            </a:r>
          </a:p>
          <a:p>
            <a:pPr marL="540000" lvl="1" indent="-285750">
              <a:spcBef>
                <a:spcPts val="600"/>
              </a:spcBef>
              <a:buFont typeface="Arial" panose="020B0604020202020204" pitchFamily="34" charset="0"/>
              <a:buChar char="−"/>
            </a:pPr>
            <a:r>
              <a:rPr lang="en-US" altLang="zh-CN" sz="1400" b="1" dirty="0">
                <a:latin typeface="Arial" panose="020B0604020202020204" pitchFamily="34" charset="0"/>
                <a:cs typeface="Arial" panose="020B0604020202020204" pitchFamily="34" charset="0"/>
              </a:rPr>
              <a:t>Outside (transportation and HL-Z bypass line)</a:t>
            </a:r>
            <a:r>
              <a:rPr lang="en-US" altLang="zh-CN" sz="1400" dirty="0">
                <a:latin typeface="Arial" panose="020B0604020202020204" pitchFamily="34" charset="0"/>
                <a:cs typeface="Arial" panose="020B0604020202020204" pitchFamily="34" charset="0"/>
              </a:rPr>
              <a:t>: coupler side transverse dimension from the beam axis 1.48 m (TDR 1.29 m)</a:t>
            </a:r>
          </a:p>
          <a:p>
            <a:pPr marL="540000" lvl="1" indent="-285750">
              <a:spcBef>
                <a:spcPts val="600"/>
              </a:spcBef>
              <a:buFont typeface="Arial" panose="020B0604020202020204" pitchFamily="34" charset="0"/>
              <a:buChar char="−"/>
            </a:pPr>
            <a:r>
              <a:rPr lang="en-US" altLang="zh-CN" sz="1400" b="1" dirty="0">
                <a:latin typeface="Arial" panose="020B0604020202020204" pitchFamily="34" charset="0"/>
                <a:cs typeface="Arial" panose="020B0604020202020204" pitchFamily="34" charset="0"/>
              </a:rPr>
              <a:t>Inside (W/Z bypass line vacuum chamber, pipes and cables) : </a:t>
            </a:r>
            <a:r>
              <a:rPr lang="en-US" altLang="zh-CN" sz="1400" dirty="0">
                <a:latin typeface="Arial" panose="020B0604020202020204" pitchFamily="34" charset="0"/>
                <a:cs typeface="Arial" panose="020B0604020202020204" pitchFamily="34" charset="0"/>
              </a:rPr>
              <a:t>Module end flange OD</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1.65 m (TDR 1.5 m). Tuner access port spacing.</a:t>
            </a:r>
          </a:p>
          <a:p>
            <a:pPr marL="285750" indent="-285750">
              <a:spcBef>
                <a:spcPts val="600"/>
              </a:spcBef>
              <a:buFont typeface="Arial" panose="020B0604020202020204" pitchFamily="34" charset="0"/>
              <a:buChar char="•"/>
            </a:pPr>
            <a:endParaRPr lang="en-US" altLang="zh-CN" sz="1400" dirty="0">
              <a:latin typeface="Arial" panose="020B0604020202020204" pitchFamily="34" charset="0"/>
              <a:cs typeface="Arial" panose="020B0604020202020204" pitchFamily="34" charset="0"/>
            </a:endParaRPr>
          </a:p>
        </p:txBody>
      </p:sp>
      <p:sp>
        <p:nvSpPr>
          <p:cNvPr id="14" name="箭头: 右 13">
            <a:extLst>
              <a:ext uri="{FF2B5EF4-FFF2-40B4-BE49-F238E27FC236}">
                <a16:creationId xmlns:a16="http://schemas.microsoft.com/office/drawing/2014/main" id="{AF8AACBB-64EB-47B7-9872-7B4F2B69661D}"/>
              </a:ext>
            </a:extLst>
          </p:cNvPr>
          <p:cNvSpPr/>
          <p:nvPr/>
        </p:nvSpPr>
        <p:spPr>
          <a:xfrm>
            <a:off x="4511824" y="3933056"/>
            <a:ext cx="720080" cy="43204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489FDCD9-EFFE-42BF-BF15-5672B0CB2E9C}"/>
              </a:ext>
            </a:extLst>
          </p:cNvPr>
          <p:cNvSpPr txBox="1"/>
          <p:nvPr/>
        </p:nvSpPr>
        <p:spPr>
          <a:xfrm>
            <a:off x="983264" y="1175674"/>
            <a:ext cx="3744584" cy="1323439"/>
          </a:xfrm>
          <a:prstGeom prst="rect">
            <a:avLst/>
          </a:prstGeom>
          <a:noFill/>
        </p:spPr>
        <p:txBody>
          <a:bodyPr wrap="square">
            <a:spAutoFit/>
          </a:bodyPr>
          <a:lstStyle/>
          <a:p>
            <a:pPr marL="285750" indent="-285750">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Distance between beam axis and CTL: 206 mm (&lt; 450 mm)</a:t>
            </a:r>
          </a:p>
          <a:p>
            <a:pPr marL="285750" indent="-285750">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Beamline height:</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1.2 m</a:t>
            </a:r>
          </a:p>
          <a:p>
            <a:pPr marL="285750" indent="-285750">
              <a:spcBef>
                <a:spcPts val="6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Coupler side transverse dimension from the beam axis: 1.62 m.</a:t>
            </a:r>
          </a:p>
        </p:txBody>
      </p:sp>
      <p:sp>
        <p:nvSpPr>
          <p:cNvPr id="6" name="矩形 5">
            <a:extLst>
              <a:ext uri="{FF2B5EF4-FFF2-40B4-BE49-F238E27FC236}">
                <a16:creationId xmlns:a16="http://schemas.microsoft.com/office/drawing/2014/main" id="{32976022-67CA-4C40-8B7D-6BD2D9ECEE15}"/>
              </a:ext>
            </a:extLst>
          </p:cNvPr>
          <p:cNvSpPr/>
          <p:nvPr/>
        </p:nvSpPr>
        <p:spPr>
          <a:xfrm>
            <a:off x="839416" y="6356351"/>
            <a:ext cx="2005677" cy="369332"/>
          </a:xfrm>
          <a:prstGeom prst="rect">
            <a:avLst/>
          </a:prstGeom>
        </p:spPr>
        <p:txBody>
          <a:bodyPr wrap="none">
            <a:spAutoFit/>
          </a:bodyPr>
          <a:lstStyle/>
          <a:p>
            <a:r>
              <a:rPr lang="en-US" altLang="zh-CN" b="1" dirty="0">
                <a:solidFill>
                  <a:srgbClr val="C00000"/>
                </a:solidFill>
                <a:latin typeface="Arial" panose="020B0604020202020204" pitchFamily="34" charset="0"/>
                <a:cs typeface="Arial" panose="020B0604020202020204" pitchFamily="34" charset="0"/>
              </a:rPr>
              <a:t>Bottom Support </a:t>
            </a:r>
            <a:endParaRPr lang="zh-CN" altLang="en-US" b="1" dirty="0">
              <a:solidFill>
                <a:srgbClr val="C00000"/>
              </a:solidFill>
              <a:latin typeface="Arial" panose="020B0604020202020204" pitchFamily="34" charset="0"/>
              <a:cs typeface="Arial" panose="020B0604020202020204" pitchFamily="34" charset="0"/>
            </a:endParaRPr>
          </a:p>
        </p:txBody>
      </p:sp>
      <p:sp>
        <p:nvSpPr>
          <p:cNvPr id="10" name="矩形 9">
            <a:extLst>
              <a:ext uri="{FF2B5EF4-FFF2-40B4-BE49-F238E27FC236}">
                <a16:creationId xmlns:a16="http://schemas.microsoft.com/office/drawing/2014/main" id="{5697DA1A-CC31-41E1-9B4A-5395AFD7DF72}"/>
              </a:ext>
            </a:extLst>
          </p:cNvPr>
          <p:cNvSpPr/>
          <p:nvPr/>
        </p:nvSpPr>
        <p:spPr>
          <a:xfrm>
            <a:off x="5956553" y="6370138"/>
            <a:ext cx="1962910" cy="369332"/>
          </a:xfrm>
          <a:prstGeom prst="rect">
            <a:avLst/>
          </a:prstGeom>
        </p:spPr>
        <p:txBody>
          <a:bodyPr wrap="none">
            <a:spAutoFit/>
          </a:bodyPr>
          <a:lstStyle/>
          <a:p>
            <a:r>
              <a:rPr lang="en-US" altLang="zh-CN" b="1" dirty="0">
                <a:solidFill>
                  <a:srgbClr val="C00000"/>
                </a:solidFill>
                <a:latin typeface="Arial" panose="020B0604020202020204" pitchFamily="34" charset="0"/>
                <a:cs typeface="Arial" panose="020B0604020202020204" pitchFamily="34" charset="0"/>
              </a:rPr>
              <a:t>Top Suspension</a:t>
            </a:r>
            <a:endParaRPr lang="zh-CN" altLang="en-US" b="1" dirty="0">
              <a:solidFill>
                <a:srgbClr val="C00000"/>
              </a:solidFill>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7B81AF7F-A81F-44C2-BC9F-83BDFFECE57C}"/>
              </a:ext>
            </a:extLst>
          </p:cNvPr>
          <p:cNvSpPr txBox="1"/>
          <p:nvPr/>
        </p:nvSpPr>
        <p:spPr>
          <a:xfrm>
            <a:off x="3480189" y="5453226"/>
            <a:ext cx="1452943" cy="523220"/>
          </a:xfrm>
          <a:prstGeom prst="rect">
            <a:avLst/>
          </a:prstGeom>
          <a:noFill/>
        </p:spPr>
        <p:txBody>
          <a:bodyPr wrap="square" rtlCol="0">
            <a:spAutoFit/>
          </a:bodyPr>
          <a:lstStyle/>
          <a:p>
            <a:r>
              <a:rPr lang="en-US" altLang="zh-CN" sz="1400" dirty="0">
                <a:latin typeface="Arial" panose="020B0604020202020204" pitchFamily="34" charset="0"/>
                <a:cs typeface="Arial" panose="020B0604020202020204" pitchFamily="34" charset="0"/>
              </a:rPr>
              <a:t>Height: 2.1 m (valve 2.6 m) </a:t>
            </a:r>
            <a:endParaRPr lang="zh-CN" alt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64549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8D388A90-87D6-429F-8C19-B0F96E585FA2}"/>
              </a:ext>
            </a:extLst>
          </p:cNvPr>
          <p:cNvSpPr>
            <a:spLocks noGrp="1"/>
          </p:cNvSpPr>
          <p:nvPr>
            <p:ph type="title"/>
          </p:nvPr>
        </p:nvSpPr>
        <p:spPr/>
        <p:txBody>
          <a:bodyPr/>
          <a:lstStyle/>
          <a:p>
            <a:r>
              <a:rPr lang="en-US" altLang="zh-CN" dirty="0"/>
              <a:t>RF Section Tunnel (TDR)</a:t>
            </a:r>
            <a:endParaRPr lang="zh-CN" altLang="en-US" dirty="0"/>
          </a:p>
        </p:txBody>
      </p:sp>
      <p:sp>
        <p:nvSpPr>
          <p:cNvPr id="4" name="灯片编号占位符 3">
            <a:extLst>
              <a:ext uri="{FF2B5EF4-FFF2-40B4-BE49-F238E27FC236}">
                <a16:creationId xmlns:a16="http://schemas.microsoft.com/office/drawing/2014/main" id="{32FE7FC4-0B94-4CB2-A4BA-555303ECF535}"/>
              </a:ext>
            </a:extLst>
          </p:cNvPr>
          <p:cNvSpPr>
            <a:spLocks noGrp="1"/>
          </p:cNvSpPr>
          <p:nvPr>
            <p:ph type="sldNum" sz="quarter" idx="12"/>
          </p:nvPr>
        </p:nvSpPr>
        <p:spPr/>
        <p:txBody>
          <a:bodyPr/>
          <a:lstStyle/>
          <a:p>
            <a:fld id="{F15E9139-A00B-4B2A-98A6-095DC08F1345}" type="slidenum">
              <a:rPr lang="zh-CN" altLang="en-US" smtClean="0"/>
              <a:pPr/>
              <a:t>15</a:t>
            </a:fld>
            <a:endParaRPr lang="zh-CN" altLang="en-US"/>
          </a:p>
        </p:txBody>
      </p:sp>
      <p:pic>
        <p:nvPicPr>
          <p:cNvPr id="5" name="图片 4">
            <a:extLst>
              <a:ext uri="{FF2B5EF4-FFF2-40B4-BE49-F238E27FC236}">
                <a16:creationId xmlns:a16="http://schemas.microsoft.com/office/drawing/2014/main" id="{6DF10ABB-332C-43A9-9456-9EDD65113C1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18176" r="58414" b="3148"/>
          <a:stretch/>
        </p:blipFill>
        <p:spPr>
          <a:xfrm>
            <a:off x="6096000" y="1196752"/>
            <a:ext cx="5691500" cy="5518396"/>
          </a:xfrm>
          <a:prstGeom prst="rect">
            <a:avLst/>
          </a:prstGeom>
        </p:spPr>
      </p:pic>
      <p:pic>
        <p:nvPicPr>
          <p:cNvPr id="6" name="图片 5">
            <a:extLst>
              <a:ext uri="{FF2B5EF4-FFF2-40B4-BE49-F238E27FC236}">
                <a16:creationId xmlns:a16="http://schemas.microsoft.com/office/drawing/2014/main" id="{2C1358C7-3DDF-4294-8534-E77458C2567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t="13732" r="56667" b="3996"/>
          <a:stretch/>
        </p:blipFill>
        <p:spPr>
          <a:xfrm>
            <a:off x="263352" y="1114741"/>
            <a:ext cx="5549389" cy="5518396"/>
          </a:xfrm>
          <a:prstGeom prst="rect">
            <a:avLst/>
          </a:prstGeom>
        </p:spPr>
      </p:pic>
    </p:spTree>
    <p:extLst>
      <p:ext uri="{BB962C8B-B14F-4D97-AF65-F5344CB8AC3E}">
        <p14:creationId xmlns:p14="http://schemas.microsoft.com/office/powerpoint/2010/main" val="4086881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内容占位符 5">
            <a:extLst>
              <a:ext uri="{FF2B5EF4-FFF2-40B4-BE49-F238E27FC236}">
                <a16:creationId xmlns:a16="http://schemas.microsoft.com/office/drawing/2014/main" id="{FC8D2900-ED6B-4F01-8E61-C38C62DC523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2978" t="16011" r="34503" b="20019"/>
          <a:stretch/>
        </p:blipFill>
        <p:spPr>
          <a:xfrm>
            <a:off x="407368" y="1239499"/>
            <a:ext cx="4392488" cy="3096343"/>
          </a:xfrm>
        </p:spPr>
      </p:pic>
      <p:sp>
        <p:nvSpPr>
          <p:cNvPr id="3" name="标题 2">
            <a:extLst>
              <a:ext uri="{FF2B5EF4-FFF2-40B4-BE49-F238E27FC236}">
                <a16:creationId xmlns:a16="http://schemas.microsoft.com/office/drawing/2014/main" id="{CA3C3336-7B0B-43E8-9754-FA31A598E1D3}"/>
              </a:ext>
            </a:extLst>
          </p:cNvPr>
          <p:cNvSpPr>
            <a:spLocks noGrp="1"/>
          </p:cNvSpPr>
          <p:nvPr>
            <p:ph type="title"/>
          </p:nvPr>
        </p:nvSpPr>
        <p:spPr/>
        <p:txBody>
          <a:bodyPr/>
          <a:lstStyle/>
          <a:p>
            <a:r>
              <a:rPr lang="en-US" altLang="zh-CN" dirty="0"/>
              <a:t>New 650 MHz Cryomodule Design</a:t>
            </a:r>
            <a:endParaRPr lang="zh-CN" altLang="en-US" dirty="0"/>
          </a:p>
        </p:txBody>
      </p:sp>
      <p:sp>
        <p:nvSpPr>
          <p:cNvPr id="4" name="灯片编号占位符 3">
            <a:extLst>
              <a:ext uri="{FF2B5EF4-FFF2-40B4-BE49-F238E27FC236}">
                <a16:creationId xmlns:a16="http://schemas.microsoft.com/office/drawing/2014/main" id="{629B2080-2AA2-42CB-84FA-7798A49EF064}"/>
              </a:ext>
            </a:extLst>
          </p:cNvPr>
          <p:cNvSpPr>
            <a:spLocks noGrp="1"/>
          </p:cNvSpPr>
          <p:nvPr>
            <p:ph type="sldNum" sz="quarter" idx="12"/>
          </p:nvPr>
        </p:nvSpPr>
        <p:spPr/>
        <p:txBody>
          <a:bodyPr/>
          <a:lstStyle/>
          <a:p>
            <a:fld id="{F15E9139-A00B-4B2A-98A6-095DC08F1345}" type="slidenum">
              <a:rPr lang="zh-CN" altLang="en-US" smtClean="0"/>
              <a:pPr/>
              <a:t>16</a:t>
            </a:fld>
            <a:endParaRPr lang="zh-CN" altLang="en-US"/>
          </a:p>
        </p:txBody>
      </p:sp>
      <p:sp>
        <p:nvSpPr>
          <p:cNvPr id="10" name="文本框 9">
            <a:extLst>
              <a:ext uri="{FF2B5EF4-FFF2-40B4-BE49-F238E27FC236}">
                <a16:creationId xmlns:a16="http://schemas.microsoft.com/office/drawing/2014/main" id="{C1213108-DC57-44F6-B10C-613C3704C496}"/>
              </a:ext>
            </a:extLst>
          </p:cNvPr>
          <p:cNvSpPr txBox="1"/>
          <p:nvPr/>
        </p:nvSpPr>
        <p:spPr>
          <a:xfrm>
            <a:off x="8521315" y="1340768"/>
            <a:ext cx="3277369" cy="4909036"/>
          </a:xfrm>
          <a:prstGeom prst="rect">
            <a:avLst/>
          </a:prstGeom>
          <a:noFill/>
        </p:spPr>
        <p:txBody>
          <a:bodyPr wrap="square" rtlCol="0">
            <a:spAutoFit/>
          </a:bodyPr>
          <a:lstStyle/>
          <a:p>
            <a:pPr marL="180000" indent="-180000">
              <a:spcBef>
                <a:spcPts val="18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Two 5 ~ 8 K Ø45 pipes for coupler,</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two 40 ~ 70 K Ø45 pipes for thermal shield, one 2 K Ø273 (inside CM)  Ø219 (outside CM) GRP, 3 Bara @ 2.4 K Ø45 pipe for subcooled supply.</a:t>
            </a:r>
            <a:endParaRPr lang="zh-CN" altLang="en-US" sz="1400" dirty="0">
              <a:latin typeface="Arial" panose="020B0604020202020204" pitchFamily="34" charset="0"/>
              <a:cs typeface="Arial" panose="020B0604020202020204" pitchFamily="34" charset="0"/>
            </a:endParaRPr>
          </a:p>
          <a:p>
            <a:pPr marL="180000" indent="-180000">
              <a:spcBef>
                <a:spcPts val="18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Coupler change from horizontal to 15 deg tilt due to off-axis (move downward) and cold mass-vacuum vessel assembly requirement. Coupler length also reduced.</a:t>
            </a:r>
          </a:p>
          <a:p>
            <a:pPr marL="180000" indent="-180000">
              <a:spcBef>
                <a:spcPts val="18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12 coaxial lines for power extraction of 12 HOM couplers (1 kW each).</a:t>
            </a:r>
          </a:p>
          <a:p>
            <a:pPr marL="180000" indent="-180000">
              <a:spcBef>
                <a:spcPts val="18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Remove the ion pump inside the gate valve. </a:t>
            </a:r>
          </a:p>
          <a:p>
            <a:pPr marL="180000" indent="-180000">
              <a:spcBef>
                <a:spcPts val="18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RF shielded bellow between cavities. </a:t>
            </a:r>
          </a:p>
          <a:p>
            <a:pPr marL="180000" indent="-180000">
              <a:spcBef>
                <a:spcPts val="1800"/>
              </a:spcBef>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Impedance and heat load of cavity flange seal gap to be evaluated.</a:t>
            </a:r>
            <a:endParaRPr lang="zh-CN" altLang="en-US" dirty="0"/>
          </a:p>
        </p:txBody>
      </p:sp>
      <p:pic>
        <p:nvPicPr>
          <p:cNvPr id="11" name="内容占位符 6">
            <a:extLst>
              <a:ext uri="{FF2B5EF4-FFF2-40B4-BE49-F238E27FC236}">
                <a16:creationId xmlns:a16="http://schemas.microsoft.com/office/drawing/2014/main" id="{94391E60-BDBA-4A2C-8BD4-6DC4A21E3E2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214" t="7085" r="33906" b="25081"/>
          <a:stretch/>
        </p:blipFill>
        <p:spPr>
          <a:xfrm>
            <a:off x="5015880" y="1162265"/>
            <a:ext cx="3279565" cy="3250810"/>
          </a:xfrm>
          <a:prstGeom prst="rect">
            <a:avLst/>
          </a:prstGeom>
        </p:spPr>
      </p:pic>
      <p:pic>
        <p:nvPicPr>
          <p:cNvPr id="12" name="内容占位符 6">
            <a:extLst>
              <a:ext uri="{FF2B5EF4-FFF2-40B4-BE49-F238E27FC236}">
                <a16:creationId xmlns:a16="http://schemas.microsoft.com/office/drawing/2014/main" id="{5379D849-0FA8-492B-B2E9-97EB50D4060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718" t="40163" r="19530" b="36168"/>
          <a:stretch/>
        </p:blipFill>
        <p:spPr>
          <a:xfrm>
            <a:off x="326952" y="4653136"/>
            <a:ext cx="8064896" cy="1872997"/>
          </a:xfrm>
          <a:prstGeom prst="rect">
            <a:avLst/>
          </a:prstGeom>
        </p:spPr>
      </p:pic>
    </p:spTree>
    <p:extLst>
      <p:ext uri="{BB962C8B-B14F-4D97-AF65-F5344CB8AC3E}">
        <p14:creationId xmlns:p14="http://schemas.microsoft.com/office/powerpoint/2010/main" val="3942007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内容占位符 5">
            <a:extLst>
              <a:ext uri="{FF2B5EF4-FFF2-40B4-BE49-F238E27FC236}">
                <a16:creationId xmlns:a16="http://schemas.microsoft.com/office/drawing/2014/main" id="{C94DD355-D46D-4006-9A42-72CC59D7863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1113" r="8616" b="15928"/>
          <a:stretch/>
        </p:blipFill>
        <p:spPr>
          <a:xfrm rot="226795" flipH="1">
            <a:off x="547231" y="1327893"/>
            <a:ext cx="8496944" cy="4523552"/>
          </a:xfrm>
          <a:prstGeom prst="rect">
            <a:avLst/>
          </a:prstGeom>
        </p:spPr>
      </p:pic>
      <p:pic>
        <p:nvPicPr>
          <p:cNvPr id="6" name="内容占位符 5">
            <a:extLst>
              <a:ext uri="{FF2B5EF4-FFF2-40B4-BE49-F238E27FC236}">
                <a16:creationId xmlns:a16="http://schemas.microsoft.com/office/drawing/2014/main" id="{E3B13470-5175-4049-BF72-A7783315C2A3}"/>
              </a:ext>
            </a:extLst>
          </p:cNvPr>
          <p:cNvPicPr>
            <a:picLocks noGrp="1" noChangeAspect="1"/>
          </p:cNvPicPr>
          <p:nvPr>
            <p:ph idx="1"/>
          </p:nvPr>
        </p:nvPicPr>
        <p:blipFill rotWithShape="1">
          <a:blip r:embed="rId3" cstate="print">
            <a:extLst>
              <a:ext uri="{BEBA8EAE-BF5A-486C-A8C5-ECC9F3942E4B}">
                <a14:imgProps xmlns:a14="http://schemas.microsoft.com/office/drawing/2010/main">
                  <a14:imgLayer r:embed="rId4">
                    <a14:imgEffect>
                      <a14:backgroundRemoval t="15449" b="75789" l="0" r="92619">
                        <a14:foregroundMark x1="23363" y1="50083" x2="23363" y2="50083"/>
                        <a14:foregroundMark x1="21566" y1="48090" x2="21566" y2="48090"/>
                        <a14:foregroundMark x1="22240" y1="48007" x2="22240" y2="48007"/>
                        <a14:foregroundMark x1="20635" y1="48879" x2="20635" y2="48879"/>
                        <a14:foregroundMark x1="9660" y1="68937" x2="9660" y2="68937"/>
                        <a14:foregroundMark x1="12580" y1="70806" x2="12580" y2="70806"/>
                        <a14:foregroundMark x1="13832" y1="69809" x2="13832" y2="69809"/>
                        <a14:foregroundMark x1="11714" y1="71429" x2="11714" y2="71429"/>
                        <a14:foregroundMark x1="14249" y1="59510" x2="14249" y2="59510"/>
                        <a14:foregroundMark x1="14185" y1="56935" x2="14185" y2="56935"/>
                        <a14:foregroundMark x1="15340" y1="56769" x2="15340" y2="56769"/>
                        <a14:foregroundMark x1="14185" y1="56063" x2="14185" y2="56063"/>
                        <a14:foregroundMark x1="12741" y1="58015" x2="12741" y2="58015"/>
                        <a14:foregroundMark x1="15725" y1="56437" x2="15725" y2="56437"/>
                        <a14:foregroundMark x1="14249" y1="55440" x2="14249" y2="55440"/>
                        <a14:foregroundMark x1="9211" y1="66071" x2="9211" y2="66071"/>
                        <a14:foregroundMark x1="8408" y1="70349" x2="8408" y2="70349"/>
                        <a14:foregroundMark x1="8504" y1="72799" x2="8504" y2="72799"/>
                        <a14:foregroundMark x1="8344" y1="71346" x2="8344" y2="71346"/>
                        <a14:foregroundMark x1="8344" y1="73547" x2="8344" y2="73547"/>
                        <a14:foregroundMark x1="8119" y1="71678" x2="8119" y2="71678"/>
                        <a14:foregroundMark x1="8537" y1="72799" x2="8537" y2="72799"/>
                        <a14:foregroundMark x1="50064" y1="37708" x2="50064" y2="37708"/>
                        <a14:foregroundMark x1="49358" y1="35091" x2="49358" y2="35091"/>
                        <a14:foregroundMark x1="47401" y1="36462" x2="47401" y2="36462"/>
                        <a14:foregroundMark x1="49005" y1="36545" x2="49005" y2="36545"/>
                        <a14:foregroundMark x1="51316" y1="37085" x2="51316" y2="37085"/>
                        <a14:foregroundMark x1="52246" y1="36171" x2="52246" y2="36171"/>
                        <a14:foregroundMark x1="51091" y1="35714" x2="51091" y2="35714"/>
                        <a14:foregroundMark x1="47561" y1="35424" x2="47561" y2="35424"/>
                        <a14:foregroundMark x1="46727" y1="35673" x2="46727" y2="35673"/>
                        <a14:foregroundMark x1="50546" y1="36213" x2="50546" y2="36213"/>
                        <a14:foregroundMark x1="52439" y1="35922" x2="52439" y2="35922"/>
                        <a14:foregroundMark x1="52728" y1="35341" x2="52728" y2="35341"/>
                        <a14:foregroundMark x1="50610" y1="35216" x2="50610" y2="35216"/>
                        <a14:foregroundMark x1="51380" y1="37085" x2="51380" y2="37085"/>
                        <a14:foregroundMark x1="51797" y1="35797" x2="51797" y2="35797"/>
                        <a14:foregroundMark x1="50834" y1="35797" x2="50834" y2="35797"/>
                        <a14:foregroundMark x1="50064" y1="35963" x2="50064" y2="35963"/>
                        <a14:foregroundMark x1="48042" y1="35963" x2="48042" y2="35963"/>
                        <a14:foregroundMark x1="49840" y1="35424" x2="49840" y2="35424"/>
                        <a14:foregroundMark x1="51284" y1="35341" x2="51284" y2="35341"/>
                        <a14:foregroundMark x1="50513" y1="36296" x2="50513" y2="36296"/>
                        <a14:foregroundMark x1="50995" y1="34967" x2="50995" y2="34967"/>
                        <a14:foregroundMark x1="51508" y1="35341" x2="51508" y2="35341"/>
                        <a14:foregroundMark x1="53017" y1="36545" x2="53145" y2="36586"/>
                        <a14:foregroundMark x1="52728" y1="36836" x2="52728" y2="36836"/>
                        <a14:foregroundMark x1="52246" y1="35922" x2="52246" y2="35922"/>
                        <a14:foregroundMark x1="51123" y1="35341" x2="51123" y2="35341"/>
                        <a14:foregroundMark x1="23171" y1="47384" x2="23299" y2="47384"/>
                        <a14:foregroundMark x1="24166" y1="49086" x2="24166" y2="49086"/>
                        <a14:foregroundMark x1="24743" y1="49709" x2="24743" y2="49709"/>
                        <a14:foregroundMark x1="25032" y1="49460" x2="25032" y2="49460"/>
                        <a14:foregroundMark x1="25513" y1="50374" x2="25513" y2="50374"/>
                        <a14:foregroundMark x1="25513" y1="49460" x2="25513" y2="49460"/>
                        <a14:foregroundMark x1="25193" y1="48879" x2="25193" y2="48879"/>
                        <a14:foregroundMark x1="25481" y1="50083" x2="25481" y2="50083"/>
                        <a14:foregroundMark x1="25481" y1="48837" x2="25481" y2="48837"/>
                        <a14:foregroundMark x1="71438" y1="22176" x2="71438" y2="22176"/>
                        <a14:foregroundMark x1="74872" y1="24668" x2="74872" y2="24668"/>
                        <a14:foregroundMark x1="74519" y1="24086" x2="74519" y2="24086"/>
                        <a14:foregroundMark x1="74101" y1="24045" x2="74101" y2="24045"/>
                        <a14:foregroundMark x1="75770" y1="23422" x2="75770" y2="23422"/>
                        <a14:foregroundMark x1="78659" y1="24875" x2="78659" y2="24875"/>
                        <a14:foregroundMark x1="84018" y1="24875" x2="84018" y2="24875"/>
                        <a14:foregroundMark x1="83601" y1="24419" x2="83601" y2="24419"/>
                        <a14:foregroundMark x1="88832" y1="30274" x2="88832" y2="30274"/>
                        <a14:foregroundMark x1="89313" y1="33638" x2="89313" y2="33638"/>
                        <a14:foregroundMark x1="86008" y1="29111" x2="90244" y2="37708"/>
                        <a14:foregroundMark x1="88832" y1="31146" x2="88832" y2="31146"/>
                        <a14:foregroundMark x1="86906" y1="36171" x2="86906" y2="36171"/>
                        <a14:foregroundMark x1="87452" y1="38164" x2="87452" y2="38164"/>
                        <a14:foregroundMark x1="89827" y1="31395" x2="89827" y2="31395"/>
                        <a14:foregroundMark x1="89859" y1="34385" x2="89859" y2="34385"/>
                        <a14:foregroundMark x1="90019" y1="31105" x2="90019" y2="31105"/>
                        <a14:foregroundMark x1="89730" y1="28904" x2="89730" y2="28904"/>
                        <a14:foregroundMark x1="88415" y1="26537" x2="88415" y2="26537"/>
                        <a14:foregroundMark x1="88703" y1="23962" x2="88703" y2="23962"/>
                        <a14:foregroundMark x1="82959" y1="23547" x2="82959" y2="23547"/>
                        <a14:foregroundMark x1="82959" y1="23547" x2="82959" y2="23547"/>
                        <a14:foregroundMark x1="82189" y1="23920" x2="82189" y2="23920"/>
                        <a14:foregroundMark x1="84692" y1="25789" x2="84692" y2="25789"/>
                        <a14:foregroundMark x1="85270" y1="27159" x2="85270" y2="27159"/>
                        <a14:foregroundMark x1="85366" y1="26495" x2="85366" y2="26495"/>
                        <a14:foregroundMark x1="85366" y1="25872" x2="85366" y2="25872"/>
                        <a14:foregroundMark x1="85815" y1="27243" x2="85815" y2="27243"/>
                        <a14:foregroundMark x1="77792" y1="24211" x2="77792" y2="24211"/>
                        <a14:foregroundMark x1="77953" y1="24875" x2="77953" y2="24875"/>
                        <a14:foregroundMark x1="78177" y1="24502" x2="78177" y2="24502"/>
                        <a14:foregroundMark x1="77856" y1="23837" x2="77856" y2="23837"/>
                        <a14:foregroundMark x1="76797" y1="23339" x2="76797" y2="23339"/>
                        <a14:foregroundMark x1="76605" y1="23422" x2="76605" y2="23422"/>
                        <a14:foregroundMark x1="10430" y1="67483" x2="10430" y2="67483"/>
                        <a14:foregroundMark x1="10141" y1="69103" x2="10141" y2="69103"/>
                        <a14:foregroundMark x1="73716" y1="26370" x2="73716" y2="26370"/>
                        <a14:foregroundMark x1="81226" y1="24875" x2="81226" y2="24875"/>
                        <a14:foregroundMark x1="80552" y1="25249" x2="80552" y2="25249"/>
                        <a14:foregroundMark x1="79685" y1="25623" x2="79685" y2="25623"/>
                      </a14:backgroundRemoval>
                    </a14:imgEffect>
                  </a14:imgLayer>
                </a14:imgProps>
              </a:ext>
              <a:ext uri="{28A0092B-C50C-407E-A947-70E740481C1C}">
                <a14:useLocalDpi xmlns:a14="http://schemas.microsoft.com/office/drawing/2010/main" val="0"/>
              </a:ext>
            </a:extLst>
          </a:blip>
          <a:srcRect l="7466" t="22629" r="9765" b="26329"/>
          <a:stretch/>
        </p:blipFill>
        <p:spPr>
          <a:xfrm>
            <a:off x="3387006" y="2571051"/>
            <a:ext cx="8366720" cy="3986826"/>
          </a:xfrm>
        </p:spPr>
      </p:pic>
      <p:sp>
        <p:nvSpPr>
          <p:cNvPr id="3" name="标题 2">
            <a:extLst>
              <a:ext uri="{FF2B5EF4-FFF2-40B4-BE49-F238E27FC236}">
                <a16:creationId xmlns:a16="http://schemas.microsoft.com/office/drawing/2014/main" id="{5FFEC312-9C7E-4B28-A070-33E408A89E50}"/>
              </a:ext>
            </a:extLst>
          </p:cNvPr>
          <p:cNvSpPr>
            <a:spLocks noGrp="1"/>
          </p:cNvSpPr>
          <p:nvPr>
            <p:ph type="title"/>
          </p:nvPr>
        </p:nvSpPr>
        <p:spPr/>
        <p:txBody>
          <a:bodyPr/>
          <a:lstStyle/>
          <a:p>
            <a:r>
              <a:rPr lang="en-US" altLang="zh-CN" dirty="0"/>
              <a:t>650 MHz Cavity String and Cold Mass</a:t>
            </a:r>
            <a:endParaRPr lang="zh-CN" altLang="en-US" dirty="0"/>
          </a:p>
        </p:txBody>
      </p:sp>
      <p:sp>
        <p:nvSpPr>
          <p:cNvPr id="4" name="灯片编号占位符 3">
            <a:extLst>
              <a:ext uri="{FF2B5EF4-FFF2-40B4-BE49-F238E27FC236}">
                <a16:creationId xmlns:a16="http://schemas.microsoft.com/office/drawing/2014/main" id="{724025A9-B966-4948-9E65-EBA51FB3F31A}"/>
              </a:ext>
            </a:extLst>
          </p:cNvPr>
          <p:cNvSpPr>
            <a:spLocks noGrp="1"/>
          </p:cNvSpPr>
          <p:nvPr>
            <p:ph type="sldNum" sz="quarter" idx="12"/>
          </p:nvPr>
        </p:nvSpPr>
        <p:spPr/>
        <p:txBody>
          <a:bodyPr/>
          <a:lstStyle/>
          <a:p>
            <a:fld id="{F15E9139-A00B-4B2A-98A6-095DC08F1345}" type="slidenum">
              <a:rPr lang="zh-CN" altLang="en-US" smtClean="0"/>
              <a:pPr/>
              <a:t>17</a:t>
            </a:fld>
            <a:endParaRPr lang="zh-CN" altLang="en-US"/>
          </a:p>
        </p:txBody>
      </p:sp>
    </p:spTree>
    <p:extLst>
      <p:ext uri="{BB962C8B-B14F-4D97-AF65-F5344CB8AC3E}">
        <p14:creationId xmlns:p14="http://schemas.microsoft.com/office/powerpoint/2010/main" val="2224045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a:extLst>
              <a:ext uri="{FF2B5EF4-FFF2-40B4-BE49-F238E27FC236}">
                <a16:creationId xmlns:a16="http://schemas.microsoft.com/office/drawing/2014/main" id="{CE132B5B-2E68-412D-8CDD-3C165C9C3462}"/>
              </a:ext>
            </a:extLst>
          </p:cNvPr>
          <p:cNvSpPr txBox="1">
            <a:spLocks/>
          </p:cNvSpPr>
          <p:nvPr/>
        </p:nvSpPr>
        <p:spPr>
          <a:xfrm>
            <a:off x="1420198" y="122133"/>
            <a:ext cx="9064837" cy="691277"/>
          </a:xfrm>
          <a:prstGeom prst="rect">
            <a:avLst/>
          </a:prstGeom>
        </p:spPr>
        <p:txBody>
          <a:bodyPr vert="horz" lIns="91440" tIns="45720" rIns="91440" bIns="45720" rtlCol="0" anchor="ctr">
            <a:normAutofit/>
          </a:bodyPr>
          <a:lstStyle>
            <a:lvl1pPr algn="ctr">
              <a:spcBef>
                <a:spcPct val="0"/>
              </a:spcBef>
              <a:buNone/>
              <a:defRPr sz="3200" b="1" baseline="0">
                <a:solidFill>
                  <a:srgbClr val="095D89"/>
                </a:solidFill>
                <a:effectLst/>
                <a:latin typeface="Arial" panose="020B0604020202020204" pitchFamily="34" charset="0"/>
                <a:ea typeface="微软雅黑" pitchFamily="34" charset="-122"/>
                <a:cs typeface="Arial" panose="020B0604020202020204" pitchFamily="34" charset="0"/>
              </a:defRPr>
            </a:lvl1pPr>
          </a:lstStyle>
          <a:p>
            <a:r>
              <a:rPr lang="en-US" altLang="zh-CN" dirty="0"/>
              <a:t>Vertical and Horizontal Test Stands in PAPS</a:t>
            </a:r>
            <a:r>
              <a:rPr lang="zh-CN" altLang="en-US" dirty="0"/>
              <a:t> </a:t>
            </a:r>
          </a:p>
        </p:txBody>
      </p:sp>
      <p:grpSp>
        <p:nvGrpSpPr>
          <p:cNvPr id="2" name="组合 1">
            <a:extLst>
              <a:ext uri="{FF2B5EF4-FFF2-40B4-BE49-F238E27FC236}">
                <a16:creationId xmlns:a16="http://schemas.microsoft.com/office/drawing/2014/main" id="{5844F9B4-EBFC-63CE-D9D2-798B5F296AB7}"/>
              </a:ext>
            </a:extLst>
          </p:cNvPr>
          <p:cNvGrpSpPr/>
          <p:nvPr/>
        </p:nvGrpSpPr>
        <p:grpSpPr>
          <a:xfrm>
            <a:off x="45492" y="960120"/>
            <a:ext cx="12192000" cy="5857809"/>
            <a:chOff x="45492" y="1261548"/>
            <a:chExt cx="12192000" cy="5579241"/>
          </a:xfrm>
        </p:grpSpPr>
        <p:pic>
          <p:nvPicPr>
            <p:cNvPr id="3" name="图片 2">
              <a:extLst>
                <a:ext uri="{FF2B5EF4-FFF2-40B4-BE49-F238E27FC236}">
                  <a16:creationId xmlns:a16="http://schemas.microsoft.com/office/drawing/2014/main" id="{773FEB5D-07B0-17FB-D5E2-292EB7C4D87C}"/>
                </a:ext>
              </a:extLst>
            </p:cNvPr>
            <p:cNvPicPr>
              <a:picLocks noChangeAspect="1"/>
            </p:cNvPicPr>
            <p:nvPr/>
          </p:nvPicPr>
          <p:blipFill>
            <a:blip r:embed="rId2"/>
            <a:stretch>
              <a:fillRect/>
            </a:stretch>
          </p:blipFill>
          <p:spPr>
            <a:xfrm>
              <a:off x="45492" y="1261548"/>
              <a:ext cx="12192000" cy="5579241"/>
            </a:xfrm>
            <a:prstGeom prst="rect">
              <a:avLst/>
            </a:prstGeom>
          </p:spPr>
        </p:pic>
        <p:grpSp>
          <p:nvGrpSpPr>
            <p:cNvPr id="4" name="组合 3">
              <a:extLst>
                <a:ext uri="{FF2B5EF4-FFF2-40B4-BE49-F238E27FC236}">
                  <a16:creationId xmlns:a16="http://schemas.microsoft.com/office/drawing/2014/main" id="{7087877B-0830-EB59-7A73-2BDB684D969F}"/>
                </a:ext>
              </a:extLst>
            </p:cNvPr>
            <p:cNvGrpSpPr/>
            <p:nvPr/>
          </p:nvGrpSpPr>
          <p:grpSpPr>
            <a:xfrm>
              <a:off x="5952617" y="6147035"/>
              <a:ext cx="6239383" cy="615595"/>
              <a:chOff x="5928233" y="6089123"/>
              <a:chExt cx="6239383" cy="615595"/>
            </a:xfrm>
          </p:grpSpPr>
          <p:sp>
            <p:nvSpPr>
              <p:cNvPr id="9" name="文本框 8">
                <a:extLst>
                  <a:ext uri="{FF2B5EF4-FFF2-40B4-BE49-F238E27FC236}">
                    <a16:creationId xmlns:a16="http://schemas.microsoft.com/office/drawing/2014/main" id="{6BE37432-4020-9FF1-F78F-8407DCD11E88}"/>
                  </a:ext>
                </a:extLst>
              </p:cNvPr>
              <p:cNvSpPr txBox="1"/>
              <p:nvPr/>
            </p:nvSpPr>
            <p:spPr>
              <a:xfrm>
                <a:off x="10401841" y="6089124"/>
                <a:ext cx="1765775" cy="439711"/>
              </a:xfrm>
              <a:prstGeom prst="rect">
                <a:avLst/>
              </a:prstGeom>
              <a:solidFill>
                <a:schemeClr val="bg1"/>
              </a:solidFill>
            </p:spPr>
            <p:txBody>
              <a:bodyPr wrap="square" rtlCol="0">
                <a:spAutoFit/>
              </a:bodyPr>
              <a:lstStyle/>
              <a:p>
                <a:pPr algn="ctr"/>
                <a:r>
                  <a:rPr lang="en-US" altLang="zh-CN" sz="1200" dirty="0">
                    <a:latin typeface="Arial" panose="020B0604020202020204" pitchFamily="34" charset="0"/>
                    <a:cs typeface="Arial" panose="020B0604020202020204" pitchFamily="34" charset="0"/>
                  </a:rPr>
                  <a:t>Beam Test Stand</a:t>
                </a:r>
              </a:p>
              <a:p>
                <a:pPr algn="ctr"/>
                <a:r>
                  <a:rPr lang="en-US" altLang="zh-CN" sz="1200" dirty="0">
                    <a:latin typeface="Arial" panose="020B0604020202020204" pitchFamily="34" charset="0"/>
                    <a:cs typeface="Arial" panose="020B0604020202020204" pitchFamily="34" charset="0"/>
                  </a:rPr>
                  <a:t>650 MHz 2x2-cell CM</a:t>
                </a:r>
                <a:endParaRPr lang="zh-CN" altLang="en-US" sz="1200"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5855C139-44F4-7AC7-82BB-FD65561E04FD}"/>
                  </a:ext>
                </a:extLst>
              </p:cNvPr>
              <p:cNvSpPr txBox="1"/>
              <p:nvPr/>
            </p:nvSpPr>
            <p:spPr>
              <a:xfrm>
                <a:off x="5928233" y="6089123"/>
                <a:ext cx="2398257" cy="615595"/>
              </a:xfrm>
              <a:prstGeom prst="rect">
                <a:avLst/>
              </a:prstGeom>
              <a:solidFill>
                <a:schemeClr val="bg1"/>
              </a:solidFill>
            </p:spPr>
            <p:txBody>
              <a:bodyPr wrap="square" rtlCol="0">
                <a:spAutoFit/>
              </a:bodyPr>
              <a:lstStyle/>
              <a:p>
                <a:pPr marL="180000" indent="-144000">
                  <a:buFont typeface="Arial" panose="020B0604020202020204" pitchFamily="34" charset="0"/>
                  <a:buChar char="•"/>
                </a:pPr>
                <a:r>
                  <a:rPr lang="en-US" altLang="zh-CN" sz="1200" dirty="0">
                    <a:latin typeface="Arial" panose="020B0604020202020204" pitchFamily="34" charset="0"/>
                    <a:cs typeface="Arial" panose="020B0604020202020204" pitchFamily="34" charset="0"/>
                  </a:rPr>
                  <a:t>Single cavity cryostat HT</a:t>
                </a:r>
              </a:p>
              <a:p>
                <a:pPr marL="180000" indent="-144000">
                  <a:buFont typeface="Arial" panose="020B0604020202020204" pitchFamily="34" charset="0"/>
                  <a:buChar char="•"/>
                </a:pPr>
                <a:r>
                  <a:rPr lang="en-US" altLang="zh-CN" sz="1200" dirty="0">
                    <a:latin typeface="Arial" panose="020B0604020202020204" pitchFamily="34" charset="0"/>
                    <a:cs typeface="Arial" panose="020B0604020202020204" pitchFamily="34" charset="0"/>
                  </a:rPr>
                  <a:t>166/500/1500 MHz CM HT</a:t>
                </a:r>
              </a:p>
              <a:p>
                <a:pPr marL="180000" indent="-144000">
                  <a:buFont typeface="Arial" panose="020B0604020202020204" pitchFamily="34" charset="0"/>
                  <a:buChar char="•"/>
                </a:pPr>
                <a:r>
                  <a:rPr lang="en-US" altLang="zh-CN" sz="1200" dirty="0">
                    <a:latin typeface="Arial" panose="020B0604020202020204" pitchFamily="34" charset="0"/>
                    <a:cs typeface="Arial" panose="020B0604020202020204" pitchFamily="34" charset="0"/>
                  </a:rPr>
                  <a:t>650 MHz CM HT with new VB</a:t>
                </a:r>
                <a:endParaRPr lang="zh-CN" altLang="en-US" sz="1200" dirty="0">
                  <a:latin typeface="Arial" panose="020B0604020202020204" pitchFamily="34" charset="0"/>
                  <a:cs typeface="Arial" panose="020B0604020202020204" pitchFamily="34" charset="0"/>
                </a:endParaRPr>
              </a:p>
            </p:txBody>
          </p:sp>
        </p:grpSp>
      </p:grpSp>
      <p:sp>
        <p:nvSpPr>
          <p:cNvPr id="19" name="文本框 18">
            <a:extLst>
              <a:ext uri="{FF2B5EF4-FFF2-40B4-BE49-F238E27FC236}">
                <a16:creationId xmlns:a16="http://schemas.microsoft.com/office/drawing/2014/main" id="{E02BE9AC-39EF-8090-23F9-2A5F4560C3BE}"/>
              </a:ext>
            </a:extLst>
          </p:cNvPr>
          <p:cNvSpPr txBox="1"/>
          <p:nvPr/>
        </p:nvSpPr>
        <p:spPr>
          <a:xfrm>
            <a:off x="8396366" y="6089536"/>
            <a:ext cx="1944215" cy="461665"/>
          </a:xfrm>
          <a:prstGeom prst="rect">
            <a:avLst/>
          </a:prstGeom>
          <a:solidFill>
            <a:schemeClr val="bg1"/>
          </a:solidFill>
        </p:spPr>
        <p:txBody>
          <a:bodyPr wrap="square" rtlCol="0">
            <a:spAutoFit/>
          </a:bodyPr>
          <a:lstStyle>
            <a:defPPr>
              <a:defRPr lang="zh-CN"/>
            </a:defPPr>
            <a:lvl1pPr marL="180000" indent="-144000">
              <a:buFont typeface="Arial" panose="020B0604020202020204" pitchFamily="34" charset="0"/>
              <a:buChar char="•"/>
              <a:defRPr sz="1200">
                <a:latin typeface="Arial" panose="020B0604020202020204" pitchFamily="34" charset="0"/>
                <a:cs typeface="Arial" panose="020B0604020202020204" pitchFamily="34" charset="0"/>
              </a:defRPr>
            </a:lvl1pPr>
          </a:lstStyle>
          <a:p>
            <a:r>
              <a:rPr lang="en-US" altLang="zh-CN" dirty="0"/>
              <a:t>1.3 GHz CM HT</a:t>
            </a:r>
          </a:p>
          <a:p>
            <a:r>
              <a:rPr lang="en-US" altLang="zh-CN" dirty="0"/>
              <a:t>324 MHz DSR CM HT</a:t>
            </a:r>
            <a:endParaRPr lang="zh-CN" altLang="en-US" dirty="0"/>
          </a:p>
        </p:txBody>
      </p:sp>
    </p:spTree>
    <p:extLst>
      <p:ext uri="{BB962C8B-B14F-4D97-AF65-F5344CB8AC3E}">
        <p14:creationId xmlns:p14="http://schemas.microsoft.com/office/powerpoint/2010/main" val="2661697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FA7B064-F981-4425-8C1F-B521C304E4CB}"/>
              </a:ext>
            </a:extLst>
          </p:cNvPr>
          <p:cNvSpPr>
            <a:spLocks noGrp="1"/>
          </p:cNvSpPr>
          <p:nvPr>
            <p:ph idx="1"/>
          </p:nvPr>
        </p:nvSpPr>
        <p:spPr>
          <a:xfrm>
            <a:off x="407368" y="1310020"/>
            <a:ext cx="10801200" cy="504055"/>
          </a:xfrm>
        </p:spPr>
        <p:txBody>
          <a:bodyPr>
            <a:normAutofit/>
          </a:bodyPr>
          <a:lstStyle/>
          <a:p>
            <a:r>
              <a:rPr lang="en-US" altLang="zh-CN" sz="2000" dirty="0"/>
              <a:t>North HTS of PAPS SRF lab. New 2 K valve box. </a:t>
            </a:r>
            <a:endParaRPr lang="zh-CN" altLang="en-US" sz="2000" dirty="0"/>
          </a:p>
        </p:txBody>
      </p:sp>
      <p:sp>
        <p:nvSpPr>
          <p:cNvPr id="3" name="标题 2">
            <a:extLst>
              <a:ext uri="{FF2B5EF4-FFF2-40B4-BE49-F238E27FC236}">
                <a16:creationId xmlns:a16="http://schemas.microsoft.com/office/drawing/2014/main" id="{4FC659D7-F99E-46D5-8EC0-B044D860C90C}"/>
              </a:ext>
            </a:extLst>
          </p:cNvPr>
          <p:cNvSpPr>
            <a:spLocks noGrp="1"/>
          </p:cNvSpPr>
          <p:nvPr>
            <p:ph type="title"/>
          </p:nvPr>
        </p:nvSpPr>
        <p:spPr/>
        <p:txBody>
          <a:bodyPr/>
          <a:lstStyle/>
          <a:p>
            <a:r>
              <a:rPr lang="en-US" altLang="zh-CN" dirty="0"/>
              <a:t>650 MHz Module Horizontal Test Stand </a:t>
            </a:r>
            <a:endParaRPr lang="zh-CN" altLang="en-US" dirty="0"/>
          </a:p>
        </p:txBody>
      </p:sp>
      <p:sp>
        <p:nvSpPr>
          <p:cNvPr id="5" name="灯片编号占位符 4">
            <a:extLst>
              <a:ext uri="{FF2B5EF4-FFF2-40B4-BE49-F238E27FC236}">
                <a16:creationId xmlns:a16="http://schemas.microsoft.com/office/drawing/2014/main" id="{2033B8A8-2EB6-4C56-9B9F-E0BAF3660019}"/>
              </a:ext>
            </a:extLst>
          </p:cNvPr>
          <p:cNvSpPr>
            <a:spLocks noGrp="1"/>
          </p:cNvSpPr>
          <p:nvPr>
            <p:ph type="sldNum" sz="quarter" idx="12"/>
          </p:nvPr>
        </p:nvSpPr>
        <p:spPr>
          <a:xfrm>
            <a:off x="8665592" y="5852295"/>
            <a:ext cx="2844800" cy="365125"/>
          </a:xfrm>
        </p:spPr>
        <p:txBody>
          <a:bodyPr/>
          <a:lstStyle/>
          <a:p>
            <a:fld id="{F15E9139-A00B-4B2A-98A6-095DC08F1345}" type="slidenum">
              <a:rPr lang="zh-CN" altLang="en-US" smtClean="0"/>
              <a:pPr/>
              <a:t>19</a:t>
            </a:fld>
            <a:endParaRPr lang="zh-CN" altLang="en-US"/>
          </a:p>
        </p:txBody>
      </p:sp>
      <p:pic>
        <p:nvPicPr>
          <p:cNvPr id="6" name="内容占位符 6">
            <a:extLst>
              <a:ext uri="{FF2B5EF4-FFF2-40B4-BE49-F238E27FC236}">
                <a16:creationId xmlns:a16="http://schemas.microsoft.com/office/drawing/2014/main" id="{59EF582A-2937-42DB-B8AE-D45D26205BE6}"/>
              </a:ext>
            </a:extLst>
          </p:cNvPr>
          <p:cNvPicPr>
            <a:picLocks noChangeAspect="1"/>
          </p:cNvPicPr>
          <p:nvPr/>
        </p:nvPicPr>
        <p:blipFill rotWithShape="1">
          <a:blip r:embed="rId2">
            <a:extLst>
              <a:ext uri="{28A0092B-C50C-407E-A947-70E740481C1C}">
                <a14:useLocalDpi xmlns:a14="http://schemas.microsoft.com/office/drawing/2010/main" val="0"/>
              </a:ext>
            </a:extLst>
          </a:blip>
          <a:srcRect t="17758" r="8730" b="14069"/>
          <a:stretch/>
        </p:blipFill>
        <p:spPr>
          <a:xfrm>
            <a:off x="4511824" y="2420888"/>
            <a:ext cx="7272808" cy="3669845"/>
          </a:xfrm>
          <a:prstGeom prst="rect">
            <a:avLst/>
          </a:prstGeom>
        </p:spPr>
      </p:pic>
      <p:sp>
        <p:nvSpPr>
          <p:cNvPr id="7" name="椭圆 6">
            <a:extLst>
              <a:ext uri="{FF2B5EF4-FFF2-40B4-BE49-F238E27FC236}">
                <a16:creationId xmlns:a16="http://schemas.microsoft.com/office/drawing/2014/main" id="{BC2994B5-116E-4328-B55A-A05F71882A0B}"/>
              </a:ext>
            </a:extLst>
          </p:cNvPr>
          <p:cNvSpPr/>
          <p:nvPr/>
        </p:nvSpPr>
        <p:spPr>
          <a:xfrm>
            <a:off x="6469491" y="4784485"/>
            <a:ext cx="764657" cy="7454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微软雅黑" panose="020B0503020204020204" pitchFamily="34" charset="-122"/>
                <a:ea typeface="微软雅黑" panose="020B0503020204020204" pitchFamily="34" charset="-122"/>
              </a:rPr>
              <a:t>4K</a:t>
            </a:r>
          </a:p>
          <a:p>
            <a:pPr algn="ctr"/>
            <a:r>
              <a:rPr lang="en-US" altLang="zh-CN" sz="1400" dirty="0">
                <a:latin typeface="微软雅黑" panose="020B0503020204020204" pitchFamily="34" charset="-122"/>
                <a:ea typeface="微软雅黑" panose="020B0503020204020204" pitchFamily="34" charset="-122"/>
              </a:rPr>
              <a:t>VB</a:t>
            </a:r>
            <a:endParaRPr lang="zh-CN" altLang="en-US" sz="1400" dirty="0">
              <a:latin typeface="微软雅黑" panose="020B0503020204020204" pitchFamily="34" charset="-122"/>
              <a:ea typeface="微软雅黑" panose="020B0503020204020204" pitchFamily="34" charset="-122"/>
            </a:endParaRPr>
          </a:p>
        </p:txBody>
      </p:sp>
      <p:sp>
        <p:nvSpPr>
          <p:cNvPr id="8" name="椭圆 7">
            <a:extLst>
              <a:ext uri="{FF2B5EF4-FFF2-40B4-BE49-F238E27FC236}">
                <a16:creationId xmlns:a16="http://schemas.microsoft.com/office/drawing/2014/main" id="{3B8B643D-39E6-4E58-B282-AF3FC3191772}"/>
              </a:ext>
            </a:extLst>
          </p:cNvPr>
          <p:cNvSpPr/>
          <p:nvPr/>
        </p:nvSpPr>
        <p:spPr>
          <a:xfrm>
            <a:off x="9062120" y="4610911"/>
            <a:ext cx="850304" cy="81105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CN" sz="1400" dirty="0">
                <a:latin typeface="微软雅黑" panose="020B0503020204020204" pitchFamily="34" charset="-122"/>
                <a:ea typeface="微软雅黑" panose="020B0503020204020204" pitchFamily="34" charset="-122"/>
              </a:rPr>
              <a:t>New2K VB</a:t>
            </a:r>
          </a:p>
        </p:txBody>
      </p:sp>
      <p:pic>
        <p:nvPicPr>
          <p:cNvPr id="9" name="图片 8">
            <a:extLst>
              <a:ext uri="{FF2B5EF4-FFF2-40B4-BE49-F238E27FC236}">
                <a16:creationId xmlns:a16="http://schemas.microsoft.com/office/drawing/2014/main" id="{B84C5FD0-E764-496D-BAEA-D3D1837EFCF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26006" y="2568552"/>
            <a:ext cx="4314500" cy="3235874"/>
          </a:xfrm>
          <a:prstGeom prst="rect">
            <a:avLst/>
          </a:prstGeom>
        </p:spPr>
      </p:pic>
      <p:sp>
        <p:nvSpPr>
          <p:cNvPr id="10" name="文本框 9">
            <a:extLst>
              <a:ext uri="{FF2B5EF4-FFF2-40B4-BE49-F238E27FC236}">
                <a16:creationId xmlns:a16="http://schemas.microsoft.com/office/drawing/2014/main" id="{E677494A-D001-4AB9-9273-5B864DCC1540}"/>
              </a:ext>
            </a:extLst>
          </p:cNvPr>
          <p:cNvSpPr txBox="1"/>
          <p:nvPr/>
        </p:nvSpPr>
        <p:spPr>
          <a:xfrm>
            <a:off x="6860657" y="2967216"/>
            <a:ext cx="288032" cy="144016"/>
          </a:xfrm>
          <a:prstGeom prst="rect">
            <a:avLst/>
          </a:prstGeom>
          <a:solidFill>
            <a:srgbClr val="FFC000"/>
          </a:solidFill>
        </p:spPr>
        <p:txBody>
          <a:bodyPr wrap="square" rtlCol="0">
            <a:spAutoFit/>
          </a:bodyPr>
          <a:lstStyle/>
          <a:p>
            <a:endParaRPr lang="zh-CN" altLang="en-US" dirty="0"/>
          </a:p>
        </p:txBody>
      </p:sp>
      <p:sp>
        <p:nvSpPr>
          <p:cNvPr id="11" name="文本框 10">
            <a:extLst>
              <a:ext uri="{FF2B5EF4-FFF2-40B4-BE49-F238E27FC236}">
                <a16:creationId xmlns:a16="http://schemas.microsoft.com/office/drawing/2014/main" id="{8702134B-5E08-4042-8868-19A385E86D7A}"/>
              </a:ext>
            </a:extLst>
          </p:cNvPr>
          <p:cNvSpPr txBox="1"/>
          <p:nvPr/>
        </p:nvSpPr>
        <p:spPr>
          <a:xfrm>
            <a:off x="7508728" y="2967216"/>
            <a:ext cx="288032" cy="144016"/>
          </a:xfrm>
          <a:prstGeom prst="rect">
            <a:avLst/>
          </a:prstGeom>
          <a:solidFill>
            <a:srgbClr val="FFC000"/>
          </a:solidFill>
        </p:spPr>
        <p:txBody>
          <a:bodyPr wrap="square" rtlCol="0">
            <a:spAutoFit/>
          </a:bodyPr>
          <a:lstStyle/>
          <a:p>
            <a:endParaRPr lang="zh-CN" altLang="en-US" dirty="0"/>
          </a:p>
        </p:txBody>
      </p:sp>
      <p:sp>
        <p:nvSpPr>
          <p:cNvPr id="12" name="文本框 11">
            <a:extLst>
              <a:ext uri="{FF2B5EF4-FFF2-40B4-BE49-F238E27FC236}">
                <a16:creationId xmlns:a16="http://schemas.microsoft.com/office/drawing/2014/main" id="{F84114E8-760F-42E5-8786-05F64991562B}"/>
              </a:ext>
            </a:extLst>
          </p:cNvPr>
          <p:cNvSpPr txBox="1"/>
          <p:nvPr/>
        </p:nvSpPr>
        <p:spPr>
          <a:xfrm>
            <a:off x="8184233" y="2965946"/>
            <a:ext cx="288032" cy="144016"/>
          </a:xfrm>
          <a:prstGeom prst="rect">
            <a:avLst/>
          </a:prstGeom>
          <a:solidFill>
            <a:srgbClr val="FFC000"/>
          </a:solidFill>
        </p:spPr>
        <p:txBody>
          <a:bodyPr wrap="square" rtlCol="0">
            <a:spAutoFit/>
          </a:bodyPr>
          <a:lstStyle/>
          <a:p>
            <a:endParaRPr lang="zh-CN" altLang="en-US" dirty="0"/>
          </a:p>
        </p:txBody>
      </p:sp>
      <p:sp>
        <p:nvSpPr>
          <p:cNvPr id="13" name="文本框 12">
            <a:extLst>
              <a:ext uri="{FF2B5EF4-FFF2-40B4-BE49-F238E27FC236}">
                <a16:creationId xmlns:a16="http://schemas.microsoft.com/office/drawing/2014/main" id="{FE5E6B85-F09D-4FED-9697-129DD6E52B42}"/>
              </a:ext>
            </a:extLst>
          </p:cNvPr>
          <p:cNvSpPr txBox="1"/>
          <p:nvPr/>
        </p:nvSpPr>
        <p:spPr>
          <a:xfrm>
            <a:off x="8832304" y="2967216"/>
            <a:ext cx="288032" cy="144016"/>
          </a:xfrm>
          <a:prstGeom prst="rect">
            <a:avLst/>
          </a:prstGeom>
          <a:solidFill>
            <a:srgbClr val="FFC000"/>
          </a:solidFill>
        </p:spPr>
        <p:txBody>
          <a:bodyPr wrap="square" rtlCol="0">
            <a:spAutoFit/>
          </a:bodyPr>
          <a:lstStyle/>
          <a:p>
            <a:endParaRPr lang="zh-CN" altLang="en-US" dirty="0"/>
          </a:p>
        </p:txBody>
      </p:sp>
      <p:sp>
        <p:nvSpPr>
          <p:cNvPr id="14" name="文本框 13">
            <a:extLst>
              <a:ext uri="{FF2B5EF4-FFF2-40B4-BE49-F238E27FC236}">
                <a16:creationId xmlns:a16="http://schemas.microsoft.com/office/drawing/2014/main" id="{F7835CCA-715F-46BD-8A2B-BF81BB94CD60}"/>
              </a:ext>
            </a:extLst>
          </p:cNvPr>
          <p:cNvSpPr txBox="1"/>
          <p:nvPr/>
        </p:nvSpPr>
        <p:spPr>
          <a:xfrm>
            <a:off x="6212586" y="2967216"/>
            <a:ext cx="288032" cy="144016"/>
          </a:xfrm>
          <a:prstGeom prst="rect">
            <a:avLst/>
          </a:prstGeom>
          <a:solidFill>
            <a:srgbClr val="FFC000"/>
          </a:solidFill>
        </p:spPr>
        <p:txBody>
          <a:bodyPr wrap="square" rtlCol="0">
            <a:spAutoFit/>
          </a:bodyPr>
          <a:lstStyle/>
          <a:p>
            <a:endParaRPr lang="zh-CN" altLang="en-US" dirty="0"/>
          </a:p>
        </p:txBody>
      </p:sp>
      <p:sp>
        <p:nvSpPr>
          <p:cNvPr id="15" name="文本框 14">
            <a:extLst>
              <a:ext uri="{FF2B5EF4-FFF2-40B4-BE49-F238E27FC236}">
                <a16:creationId xmlns:a16="http://schemas.microsoft.com/office/drawing/2014/main" id="{E532AD88-F9CC-43DC-A87B-7E400C86045E}"/>
              </a:ext>
            </a:extLst>
          </p:cNvPr>
          <p:cNvSpPr txBox="1"/>
          <p:nvPr/>
        </p:nvSpPr>
        <p:spPr>
          <a:xfrm>
            <a:off x="5570607" y="2970640"/>
            <a:ext cx="288032" cy="144016"/>
          </a:xfrm>
          <a:prstGeom prst="rect">
            <a:avLst/>
          </a:prstGeom>
          <a:solidFill>
            <a:srgbClr val="FFC000"/>
          </a:solidFill>
        </p:spPr>
        <p:txBody>
          <a:bodyPr wrap="square" rtlCol="0">
            <a:spAutoFit/>
          </a:bodyPr>
          <a:lstStyle/>
          <a:p>
            <a:endParaRPr lang="zh-CN" altLang="en-US" dirty="0"/>
          </a:p>
        </p:txBody>
      </p:sp>
      <p:sp>
        <p:nvSpPr>
          <p:cNvPr id="16" name="文本框 15">
            <a:extLst>
              <a:ext uri="{FF2B5EF4-FFF2-40B4-BE49-F238E27FC236}">
                <a16:creationId xmlns:a16="http://schemas.microsoft.com/office/drawing/2014/main" id="{5B4D6F3A-2FBE-4064-B6F4-CDED4454D1F6}"/>
              </a:ext>
            </a:extLst>
          </p:cNvPr>
          <p:cNvSpPr txBox="1"/>
          <p:nvPr/>
        </p:nvSpPr>
        <p:spPr>
          <a:xfrm>
            <a:off x="6622753" y="3100088"/>
            <a:ext cx="1705496" cy="307777"/>
          </a:xfrm>
          <a:prstGeom prst="rect">
            <a:avLst/>
          </a:prstGeom>
          <a:noFill/>
        </p:spPr>
        <p:txBody>
          <a:bodyPr wrap="square" rtlCol="0">
            <a:spAutoFit/>
          </a:bodyPr>
          <a:lstStyle/>
          <a:p>
            <a:r>
              <a:rPr lang="en-US" altLang="zh-CN" sz="1400" dirty="0">
                <a:solidFill>
                  <a:schemeClr val="bg1"/>
                </a:solidFill>
                <a:latin typeface="Arial" panose="020B0604020202020204" pitchFamily="34" charset="0"/>
                <a:cs typeface="Arial" panose="020B0604020202020204" pitchFamily="34" charset="0"/>
              </a:rPr>
              <a:t>Waveguide ports</a:t>
            </a:r>
            <a:endParaRPr lang="zh-CN" altLang="en-US"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2294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37792" y="340502"/>
            <a:ext cx="7916416" cy="1036506"/>
          </a:xfrm>
        </p:spPr>
        <p:txBody>
          <a:bodyPr vert="horz" lIns="91440" tIns="45720" rIns="91440" bIns="45720" rtlCol="0" anchor="ctr">
            <a:normAutofit/>
          </a:bodyPr>
          <a:lstStyle/>
          <a:p>
            <a:r>
              <a:rPr lang="en-US" altLang="zh-CN" sz="3600" dirty="0">
                <a:solidFill>
                  <a:srgbClr val="095D89"/>
                </a:solidFill>
                <a:effectLst/>
                <a:latin typeface="Arial" panose="020B0604020202020204" pitchFamily="34" charset="0"/>
                <a:cs typeface="Arial" panose="020B0604020202020204" pitchFamily="34" charset="0"/>
              </a:rPr>
              <a:t>Content</a:t>
            </a:r>
            <a:endParaRPr lang="zh-CN" altLang="en-US" sz="3600" dirty="0">
              <a:solidFill>
                <a:srgbClr val="095D89"/>
              </a:solidFill>
              <a:effectLst/>
              <a:latin typeface="Arial" panose="020B0604020202020204" pitchFamily="34" charset="0"/>
              <a:cs typeface="Arial" panose="020B0604020202020204" pitchFamily="34" charset="0"/>
            </a:endParaRPr>
          </a:p>
        </p:txBody>
      </p:sp>
      <p:sp>
        <p:nvSpPr>
          <p:cNvPr id="7" name="内容占位符 2"/>
          <p:cNvSpPr txBox="1">
            <a:spLocks/>
          </p:cNvSpPr>
          <p:nvPr/>
        </p:nvSpPr>
        <p:spPr>
          <a:xfrm>
            <a:off x="479376" y="1628800"/>
            <a:ext cx="11521280" cy="4531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50000"/>
              </a:lnSpc>
              <a:spcBef>
                <a:spcPts val="1200"/>
              </a:spcBef>
              <a:buFont typeface="+mj-lt"/>
              <a:buAutoNum type="arabicPeriod"/>
            </a:pPr>
            <a:r>
              <a:rPr lang="en-US" altLang="zh-CN" sz="2400" b="1" dirty="0">
                <a:latin typeface="Arial" panose="020B0604020202020204" pitchFamily="34" charset="0"/>
                <a:ea typeface="微软雅黑" panose="020B0503020204020204" pitchFamily="34" charset="-122"/>
                <a:cs typeface="Arial" panose="020B0604020202020204" pitchFamily="34" charset="0"/>
              </a:rPr>
              <a:t>Introduction</a:t>
            </a:r>
          </a:p>
          <a:p>
            <a:pPr marL="514350" indent="-514350">
              <a:lnSpc>
                <a:spcPct val="150000"/>
              </a:lnSpc>
              <a:spcBef>
                <a:spcPts val="1200"/>
              </a:spcBef>
              <a:buFont typeface="+mj-lt"/>
              <a:buAutoNum type="arabicPeriod"/>
            </a:pPr>
            <a:r>
              <a:rPr lang="en-US" altLang="zh-CN" sz="2400" b="1" dirty="0">
                <a:latin typeface="Arial" panose="020B0604020202020204" pitchFamily="34" charset="0"/>
                <a:ea typeface="微软雅黑" panose="020B0503020204020204" pitchFamily="34" charset="-122"/>
                <a:cs typeface="Arial" panose="020B0604020202020204" pitchFamily="34" charset="0"/>
              </a:rPr>
              <a:t>CEPC SRF Progress</a:t>
            </a:r>
          </a:p>
          <a:p>
            <a:pPr marL="514350" indent="-514350">
              <a:lnSpc>
                <a:spcPct val="150000"/>
              </a:lnSpc>
              <a:spcBef>
                <a:spcPts val="1200"/>
              </a:spcBef>
              <a:buFont typeface="+mj-lt"/>
              <a:buAutoNum type="arabicPeriod"/>
            </a:pPr>
            <a:r>
              <a:rPr lang="en-US" altLang="zh-CN" sz="2400" b="1" dirty="0">
                <a:latin typeface="Arial" panose="020B0604020202020204" pitchFamily="34" charset="0"/>
                <a:ea typeface="微软雅黑" panose="020B0503020204020204" pitchFamily="34" charset="-122"/>
                <a:cs typeface="Arial" panose="020B0604020202020204" pitchFamily="34" charset="0"/>
              </a:rPr>
              <a:t>Summary</a:t>
            </a:r>
          </a:p>
        </p:txBody>
      </p:sp>
      <p:sp>
        <p:nvSpPr>
          <p:cNvPr id="5" name="灯片编号占位符 3">
            <a:extLst>
              <a:ext uri="{FF2B5EF4-FFF2-40B4-BE49-F238E27FC236}">
                <a16:creationId xmlns:a16="http://schemas.microsoft.com/office/drawing/2014/main" id="{12E106C8-1CA8-42ED-8781-3D1B0BD077FC}"/>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2</a:t>
            </a:fld>
            <a:endParaRPr lang="zh-CN" altLang="en-US" dirty="0"/>
          </a:p>
        </p:txBody>
      </p:sp>
    </p:spTree>
    <p:extLst>
      <p:ext uri="{BB962C8B-B14F-4D97-AF65-F5344CB8AC3E}">
        <p14:creationId xmlns:p14="http://schemas.microsoft.com/office/powerpoint/2010/main" val="1610262731"/>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a:extLst>
              <a:ext uri="{FF2B5EF4-FFF2-40B4-BE49-F238E27FC236}">
                <a16:creationId xmlns:a16="http://schemas.microsoft.com/office/drawing/2014/main" id="{0F030F1D-5E64-AC1F-C2E0-5BD196D0256E}"/>
              </a:ext>
            </a:extLst>
          </p:cNvPr>
          <p:cNvSpPr>
            <a:spLocks noGrp="1"/>
          </p:cNvSpPr>
          <p:nvPr>
            <p:ph type="sldNum" sz="quarter" idx="12"/>
          </p:nvPr>
        </p:nvSpPr>
        <p:spPr/>
        <p:txBody>
          <a:bodyPr/>
          <a:lstStyle/>
          <a:p>
            <a:fld id="{F15E9139-A00B-4B2A-98A6-095DC08F1345}" type="slidenum">
              <a:rPr lang="zh-CN" altLang="en-US" smtClean="0"/>
              <a:pPr/>
              <a:t>20</a:t>
            </a:fld>
            <a:endParaRPr lang="zh-CN" altLang="en-US"/>
          </a:p>
        </p:txBody>
      </p:sp>
      <p:sp>
        <p:nvSpPr>
          <p:cNvPr id="6" name="标题 2">
            <a:extLst>
              <a:ext uri="{FF2B5EF4-FFF2-40B4-BE49-F238E27FC236}">
                <a16:creationId xmlns:a16="http://schemas.microsoft.com/office/drawing/2014/main" id="{B21AA932-E4FF-2C67-91B2-02345B10B4EC}"/>
              </a:ext>
            </a:extLst>
          </p:cNvPr>
          <p:cNvSpPr>
            <a:spLocks noGrp="1"/>
          </p:cNvSpPr>
          <p:nvPr>
            <p:ph type="title"/>
          </p:nvPr>
        </p:nvSpPr>
        <p:spPr>
          <a:xfrm>
            <a:off x="666712" y="142852"/>
            <a:ext cx="10763325" cy="725470"/>
          </a:xfrm>
        </p:spPr>
        <p:txBody>
          <a:bodyPr vert="horz" lIns="91440" tIns="45720" rIns="91440" bIns="45720" rtlCol="0" anchor="ctr">
            <a:normAutofit/>
          </a:bodyPr>
          <a:lstStyle/>
          <a:p>
            <a:r>
              <a:rPr lang="en-US" altLang="zh-CN" dirty="0"/>
              <a:t>650 MHz Module PID Diagram</a:t>
            </a:r>
            <a:endParaRPr lang="zh-CN" altLang="en-US" dirty="0"/>
          </a:p>
        </p:txBody>
      </p:sp>
      <p:pic>
        <p:nvPicPr>
          <p:cNvPr id="17" name="图片 16">
            <a:extLst>
              <a:ext uri="{FF2B5EF4-FFF2-40B4-BE49-F238E27FC236}">
                <a16:creationId xmlns:a16="http://schemas.microsoft.com/office/drawing/2014/main" id="{1492E0A5-111C-73BC-7007-0E6D947735FB}"/>
              </a:ext>
            </a:extLst>
          </p:cNvPr>
          <p:cNvPicPr>
            <a:picLocks noChangeAspect="1"/>
          </p:cNvPicPr>
          <p:nvPr/>
        </p:nvPicPr>
        <p:blipFill rotWithShape="1">
          <a:blip r:embed="rId2"/>
          <a:srcRect b="2565"/>
          <a:stretch/>
        </p:blipFill>
        <p:spPr>
          <a:xfrm>
            <a:off x="1559496" y="1118200"/>
            <a:ext cx="9073008" cy="5596948"/>
          </a:xfrm>
          <a:prstGeom prst="rect">
            <a:avLst/>
          </a:prstGeom>
        </p:spPr>
      </p:pic>
    </p:spTree>
    <p:extLst>
      <p:ext uri="{BB962C8B-B14F-4D97-AF65-F5344CB8AC3E}">
        <p14:creationId xmlns:p14="http://schemas.microsoft.com/office/powerpoint/2010/main" val="3804238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7482B85A-53F2-49D7-A499-AD9769BAD491}"/>
              </a:ext>
            </a:extLst>
          </p:cNvPr>
          <p:cNvSpPr>
            <a:spLocks noGrp="1"/>
          </p:cNvSpPr>
          <p:nvPr>
            <p:ph type="title"/>
          </p:nvPr>
        </p:nvSpPr>
        <p:spPr>
          <a:xfrm>
            <a:off x="0" y="-1"/>
            <a:ext cx="12192000" cy="935833"/>
          </a:xfrm>
        </p:spPr>
        <p:txBody>
          <a:bodyPr/>
          <a:lstStyle/>
          <a:p>
            <a:r>
              <a:rPr lang="en-US" altLang="zh-CN" dirty="0"/>
              <a:t>650 MHz 2-cell Cavity EDR R&amp;D</a:t>
            </a:r>
            <a:endParaRPr lang="zh-CN" altLang="en-US" dirty="0"/>
          </a:p>
        </p:txBody>
      </p:sp>
      <p:sp>
        <p:nvSpPr>
          <p:cNvPr id="5" name="灯片编号占位符 4">
            <a:extLst>
              <a:ext uri="{FF2B5EF4-FFF2-40B4-BE49-F238E27FC236}">
                <a16:creationId xmlns:a16="http://schemas.microsoft.com/office/drawing/2014/main" id="{2A281137-FC93-402E-9417-2B40C46DD0DE}"/>
              </a:ext>
            </a:extLst>
          </p:cNvPr>
          <p:cNvSpPr>
            <a:spLocks noGrp="1"/>
          </p:cNvSpPr>
          <p:nvPr>
            <p:ph type="sldNum" sz="quarter" idx="12"/>
          </p:nvPr>
        </p:nvSpPr>
        <p:spPr/>
        <p:txBody>
          <a:bodyPr/>
          <a:lstStyle/>
          <a:p>
            <a:fld id="{F15E9139-A00B-4B2A-98A6-095DC08F1345}" type="slidenum">
              <a:rPr lang="zh-CN" altLang="en-US" smtClean="0"/>
              <a:pPr/>
              <a:t>21</a:t>
            </a:fld>
            <a:endParaRPr lang="zh-CN" altLang="en-US"/>
          </a:p>
        </p:txBody>
      </p:sp>
      <p:pic>
        <p:nvPicPr>
          <p:cNvPr id="9" name="图片 8">
            <a:extLst>
              <a:ext uri="{FF2B5EF4-FFF2-40B4-BE49-F238E27FC236}">
                <a16:creationId xmlns:a16="http://schemas.microsoft.com/office/drawing/2014/main" id="{38BF67C2-093B-4D91-8658-CDE263AC84D7}"/>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223733" y="1144079"/>
            <a:ext cx="3872534" cy="2963405"/>
          </a:xfrm>
          <a:prstGeom prst="rect">
            <a:avLst/>
          </a:prstGeom>
        </p:spPr>
      </p:pic>
      <p:sp>
        <p:nvSpPr>
          <p:cNvPr id="11" name="文本框 10">
            <a:extLst>
              <a:ext uri="{FF2B5EF4-FFF2-40B4-BE49-F238E27FC236}">
                <a16:creationId xmlns:a16="http://schemas.microsoft.com/office/drawing/2014/main" id="{1CE901FB-45FB-4A46-BD94-75BF519544C9}"/>
              </a:ext>
            </a:extLst>
          </p:cNvPr>
          <p:cNvSpPr txBox="1"/>
          <p:nvPr/>
        </p:nvSpPr>
        <p:spPr>
          <a:xfrm>
            <a:off x="9981910" y="2344676"/>
            <a:ext cx="2160240" cy="307777"/>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650 MHz 2-cell BCP</a:t>
            </a:r>
            <a:endParaRPr lang="zh-CN" altLang="en-US" sz="1400" b="1" dirty="0">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5C6E3869-8E2E-4F66-9F1C-E727F0F8A616}"/>
              </a:ext>
            </a:extLst>
          </p:cNvPr>
          <p:cNvSpPr txBox="1"/>
          <p:nvPr/>
        </p:nvSpPr>
        <p:spPr>
          <a:xfrm>
            <a:off x="261778" y="3970797"/>
            <a:ext cx="3960440" cy="276999"/>
          </a:xfrm>
          <a:prstGeom prst="rect">
            <a:avLst/>
          </a:prstGeom>
          <a:noFill/>
        </p:spPr>
        <p:txBody>
          <a:bodyPr wrap="square" rtlCol="0">
            <a:spAutoFit/>
          </a:bodyPr>
          <a:lstStyle/>
          <a:p>
            <a:pPr>
              <a:spcBef>
                <a:spcPts val="600"/>
              </a:spcBef>
              <a:spcAft>
                <a:spcPts val="600"/>
              </a:spcAft>
            </a:pPr>
            <a:r>
              <a:rPr lang="en-US" altLang="zh-CN" sz="1200" dirty="0">
                <a:latin typeface="Arial" panose="020B0604020202020204" pitchFamily="34" charset="0"/>
                <a:cs typeface="Arial" panose="020B0604020202020204" pitchFamily="34" charset="0"/>
              </a:rPr>
              <a:t>20 % margin from vertical test to operation spec.</a:t>
            </a:r>
            <a:r>
              <a:rPr lang="en-US" altLang="zh-CN" sz="1200" b="1" dirty="0">
                <a:latin typeface="Arial" panose="020B0604020202020204" pitchFamily="34" charset="0"/>
                <a:cs typeface="Arial" panose="020B0604020202020204" pitchFamily="34" charset="0"/>
              </a:rPr>
              <a:t> </a:t>
            </a:r>
          </a:p>
        </p:txBody>
      </p:sp>
      <p:graphicFrame>
        <p:nvGraphicFramePr>
          <p:cNvPr id="2" name="表格 7">
            <a:extLst>
              <a:ext uri="{FF2B5EF4-FFF2-40B4-BE49-F238E27FC236}">
                <a16:creationId xmlns:a16="http://schemas.microsoft.com/office/drawing/2014/main" id="{01C4CFDB-E35B-4F25-A1E3-9E30DEDBE469}"/>
              </a:ext>
            </a:extLst>
          </p:cNvPr>
          <p:cNvGraphicFramePr>
            <a:graphicFrameLocks noGrp="1"/>
          </p:cNvGraphicFramePr>
          <p:nvPr>
            <p:extLst>
              <p:ext uri="{D42A27DB-BD31-4B8C-83A1-F6EECF244321}">
                <p14:modId xmlns:p14="http://schemas.microsoft.com/office/powerpoint/2010/main" val="2736813482"/>
              </p:ext>
            </p:extLst>
          </p:nvPr>
        </p:nvGraphicFramePr>
        <p:xfrm>
          <a:off x="335360" y="1318400"/>
          <a:ext cx="5348473" cy="2595880"/>
        </p:xfrm>
        <a:graphic>
          <a:graphicData uri="http://schemas.openxmlformats.org/drawingml/2006/table">
            <a:tbl>
              <a:tblPr firstRow="1" bandRow="1">
                <a:tableStyleId>{3B4B98B0-60AC-42C2-AFA5-B58CD77FA1E5}</a:tableStyleId>
              </a:tblPr>
              <a:tblGrid>
                <a:gridCol w="2180473">
                  <a:extLst>
                    <a:ext uri="{9D8B030D-6E8A-4147-A177-3AD203B41FA5}">
                      <a16:colId xmlns:a16="http://schemas.microsoft.com/office/drawing/2014/main" val="2063849549"/>
                    </a:ext>
                  </a:extLst>
                </a:gridCol>
                <a:gridCol w="1008000">
                  <a:extLst>
                    <a:ext uri="{9D8B030D-6E8A-4147-A177-3AD203B41FA5}">
                      <a16:colId xmlns:a16="http://schemas.microsoft.com/office/drawing/2014/main" val="3918906928"/>
                    </a:ext>
                  </a:extLst>
                </a:gridCol>
                <a:gridCol w="2160000">
                  <a:extLst>
                    <a:ext uri="{9D8B030D-6E8A-4147-A177-3AD203B41FA5}">
                      <a16:colId xmlns:a16="http://schemas.microsoft.com/office/drawing/2014/main" val="2818462233"/>
                    </a:ext>
                  </a:extLst>
                </a:gridCol>
              </a:tblGrid>
              <a:tr h="370840">
                <a:tc gridSpan="2">
                  <a:txBody>
                    <a:bodyPr/>
                    <a:lstStyle/>
                    <a:p>
                      <a:pPr algn="ctr"/>
                      <a:r>
                        <a:rPr lang="en-US" altLang="zh-CN" sz="1400" dirty="0">
                          <a:latin typeface="Arial" panose="020B0604020202020204" pitchFamily="34" charset="0"/>
                          <a:cs typeface="Arial" panose="020B0604020202020204" pitchFamily="34" charset="0"/>
                        </a:rPr>
                        <a:t>CEPC 650 MHz CM</a:t>
                      </a:r>
                      <a:endParaRPr lang="zh-CN" alt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pPr algn="ctr"/>
                      <a:endParaRPr lang="zh-CN" altLang="en-US" sz="1400" dirty="0">
                        <a:latin typeface="Arial" panose="020B0604020202020204" pitchFamily="34" charset="0"/>
                        <a:cs typeface="Arial" panose="020B0604020202020204" pitchFamily="34" charset="0"/>
                      </a:endParaRPr>
                    </a:p>
                  </a:txBody>
                  <a:tcPr anchor="ctr"/>
                </a:tc>
                <a:tc>
                  <a:txBody>
                    <a:bodyPr/>
                    <a:lstStyle/>
                    <a:p>
                      <a:pPr algn="ctr"/>
                      <a:r>
                        <a:rPr lang="en-US" altLang="zh-CN" sz="1400" dirty="0">
                          <a:latin typeface="Arial" panose="020B0604020202020204" pitchFamily="34" charset="0"/>
                          <a:cs typeface="Arial" panose="020B0604020202020204" pitchFamily="34" charset="0"/>
                        </a:rPr>
                        <a:t>EDR Specification</a:t>
                      </a:r>
                      <a:endParaRPr lang="zh-CN" altLang="en-US" sz="1400" dirty="0">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24750435"/>
                  </a:ext>
                </a:extLst>
              </a:tr>
              <a:tr h="370840">
                <a:tc rowSpan="2">
                  <a:txBody>
                    <a:bodyPr/>
                    <a:lstStyle/>
                    <a:p>
                      <a:pPr algn="ctr"/>
                      <a:r>
                        <a:rPr lang="en-US" altLang="zh-CN" sz="1400" b="1" kern="1200" dirty="0">
                          <a:solidFill>
                            <a:schemeClr val="dk1"/>
                          </a:solidFill>
                          <a:latin typeface="Arial" panose="020B0604020202020204" pitchFamily="34" charset="0"/>
                          <a:cs typeface="Arial" panose="020B0604020202020204" pitchFamily="34" charset="0"/>
                        </a:rPr>
                        <a:t>650 MHz 2-cell cavity</a:t>
                      </a:r>
                    </a:p>
                    <a:p>
                      <a:pPr algn="ctr"/>
                      <a:r>
                        <a:rPr lang="en-US" altLang="zh-CN" sz="1400" b="1" kern="1200" dirty="0">
                          <a:solidFill>
                            <a:schemeClr val="dk1"/>
                          </a:solidFill>
                          <a:latin typeface="Arial" panose="020B0604020202020204" pitchFamily="34" charset="0"/>
                          <a:cs typeface="Arial" panose="020B0604020202020204" pitchFamily="34" charset="0"/>
                        </a:rPr>
                        <a:t>vertical test</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i="1" kern="1200" dirty="0" err="1">
                          <a:solidFill>
                            <a:schemeClr val="dk1"/>
                          </a:solidFill>
                          <a:latin typeface="Arial" panose="020B0604020202020204" pitchFamily="34" charset="0"/>
                          <a:cs typeface="Arial" panose="020B0604020202020204" pitchFamily="34" charset="0"/>
                        </a:rPr>
                        <a:t>E</a:t>
                      </a:r>
                      <a:r>
                        <a:rPr lang="en-US" altLang="zh-CN" sz="1400" kern="1200" baseline="-25000" dirty="0" err="1">
                          <a:solidFill>
                            <a:schemeClr val="dk1"/>
                          </a:solidFill>
                          <a:latin typeface="Arial" panose="020B0604020202020204" pitchFamily="34" charset="0"/>
                          <a:cs typeface="Arial" panose="020B0604020202020204" pitchFamily="34" charset="0"/>
                        </a:rPr>
                        <a:t>acc.max</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ltLang="zh-CN" sz="1400" b="1" kern="1200" dirty="0">
                          <a:solidFill>
                            <a:schemeClr val="dk1"/>
                          </a:solidFill>
                          <a:latin typeface="Arial" panose="020B0604020202020204" pitchFamily="34" charset="0"/>
                          <a:cs typeface="Arial" panose="020B0604020202020204" pitchFamily="34" charset="0"/>
                        </a:rPr>
                        <a:t>30 MV/m</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91730230"/>
                  </a:ext>
                </a:extLst>
              </a:tr>
              <a:tr h="370840">
                <a:tc vMerge="1">
                  <a:txBody>
                    <a:bodyPr/>
                    <a:lstStyle/>
                    <a:p>
                      <a:pPr algn="ctr"/>
                      <a:endParaRPr lang="zh-CN" altLang="en-US" sz="16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a:r>
                        <a:rPr lang="en-US" altLang="zh-CN" sz="1400" kern="1200" dirty="0">
                          <a:solidFill>
                            <a:schemeClr val="dk1"/>
                          </a:solidFill>
                          <a:latin typeface="Arial" panose="020B0604020202020204" pitchFamily="34" charset="0"/>
                          <a:cs typeface="Arial" panose="020B0604020202020204" pitchFamily="34" charset="0"/>
                        </a:rPr>
                        <a:t>Q</a:t>
                      </a:r>
                      <a:r>
                        <a:rPr lang="en-US" altLang="zh-CN" sz="1400" kern="1200" baseline="-25000" dirty="0">
                          <a:solidFill>
                            <a:schemeClr val="dk1"/>
                          </a:solidFill>
                          <a:latin typeface="Arial" panose="020B0604020202020204" pitchFamily="34" charset="0"/>
                          <a:cs typeface="Arial" panose="020B0604020202020204" pitchFamily="34" charset="0"/>
                        </a:rPr>
                        <a:t>0</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b="1" kern="1200" dirty="0">
                          <a:solidFill>
                            <a:schemeClr val="dk1"/>
                          </a:solidFill>
                          <a:latin typeface="Arial" panose="020B0604020202020204" pitchFamily="34" charset="0"/>
                          <a:cs typeface="Arial" panose="020B0604020202020204" pitchFamily="34" charset="0"/>
                        </a:rPr>
                        <a:t>3.6E10 @ 25 MV/m</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14730048"/>
                  </a:ext>
                </a:extLst>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dk1"/>
                          </a:solidFill>
                          <a:latin typeface="Arial" panose="020B0604020202020204" pitchFamily="34" charset="0"/>
                          <a:cs typeface="Arial" panose="020B0604020202020204" pitchFamily="34" charset="0"/>
                        </a:rPr>
                        <a:t>Module horizontal test </a:t>
                      </a:r>
                      <a:r>
                        <a:rPr lang="en-GB" altLang="zh-CN" sz="1400" b="1" kern="1200" dirty="0">
                          <a:solidFill>
                            <a:schemeClr val="dk1"/>
                          </a:solidFill>
                          <a:latin typeface="Arial" panose="020B0604020202020204" pitchFamily="34" charset="0"/>
                          <a:cs typeface="Arial" panose="020B0604020202020204" pitchFamily="34" charset="0"/>
                        </a:rPr>
                        <a:t>acceptance</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i="1" kern="1200" dirty="0" err="1">
                          <a:solidFill>
                            <a:schemeClr val="dk1"/>
                          </a:solidFill>
                          <a:latin typeface="Arial" panose="020B0604020202020204" pitchFamily="34" charset="0"/>
                          <a:cs typeface="Arial" panose="020B0604020202020204" pitchFamily="34" charset="0"/>
                        </a:rPr>
                        <a:t>E</a:t>
                      </a:r>
                      <a:r>
                        <a:rPr lang="en-US" altLang="zh-CN" sz="1400" kern="1200" baseline="-25000" dirty="0" err="1">
                          <a:solidFill>
                            <a:schemeClr val="dk1"/>
                          </a:solidFill>
                          <a:latin typeface="Arial" panose="020B0604020202020204" pitchFamily="34" charset="0"/>
                          <a:cs typeface="Arial" panose="020B0604020202020204" pitchFamily="34" charset="0"/>
                        </a:rPr>
                        <a:t>acc.max</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ltLang="zh-CN" sz="1400" kern="1200" dirty="0">
                          <a:solidFill>
                            <a:schemeClr val="dk1"/>
                          </a:solidFill>
                          <a:latin typeface="Arial" panose="020B0604020202020204" pitchFamily="34" charset="0"/>
                          <a:cs typeface="Arial" panose="020B0604020202020204" pitchFamily="34" charset="0"/>
                        </a:rPr>
                        <a:t>28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93809285"/>
                  </a:ext>
                </a:extLst>
              </a:tr>
              <a:tr h="37084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a:r>
                        <a:rPr lang="en-US" altLang="zh-CN" sz="1400" kern="1200" dirty="0">
                          <a:solidFill>
                            <a:schemeClr val="dk1"/>
                          </a:solidFill>
                          <a:latin typeface="Arial" panose="020B0604020202020204" pitchFamily="34" charset="0"/>
                          <a:cs typeface="Arial" panose="020B0604020202020204" pitchFamily="34" charset="0"/>
                        </a:rPr>
                        <a:t>Q</a:t>
                      </a:r>
                      <a:r>
                        <a:rPr lang="en-US" altLang="zh-CN" sz="1400" kern="1200" baseline="-25000" dirty="0">
                          <a:solidFill>
                            <a:schemeClr val="dk1"/>
                          </a:solidFill>
                          <a:latin typeface="Arial" panose="020B0604020202020204" pitchFamily="34" charset="0"/>
                          <a:cs typeface="Arial" panose="020B0604020202020204" pitchFamily="34" charset="0"/>
                        </a:rPr>
                        <a:t>0</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kern="1200" dirty="0">
                          <a:solidFill>
                            <a:schemeClr val="tx1"/>
                          </a:solidFill>
                          <a:latin typeface="Arial" panose="020B0604020202020204" pitchFamily="34" charset="0"/>
                          <a:cs typeface="Arial" panose="020B0604020202020204" pitchFamily="34" charset="0"/>
                        </a:rPr>
                        <a:t>3.3E10 @ 25 MV/m</a:t>
                      </a:r>
                      <a:endParaRPr lang="zh-CN" altLang="en-US" sz="1400" kern="1200" dirty="0">
                        <a:solidFill>
                          <a:schemeClr val="tx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72537002"/>
                  </a:ext>
                </a:extLst>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kern="1200" dirty="0">
                          <a:solidFill>
                            <a:schemeClr val="dk1"/>
                          </a:solidFill>
                          <a:latin typeface="Arial" panose="020B0604020202020204" pitchFamily="34" charset="0"/>
                          <a:cs typeface="Arial" panose="020B0604020202020204" pitchFamily="34" charset="0"/>
                        </a:rPr>
                        <a:t>Module long term</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b="1" kern="1200" dirty="0">
                          <a:solidFill>
                            <a:schemeClr val="dk1"/>
                          </a:solidFill>
                          <a:latin typeface="Arial" panose="020B0604020202020204" pitchFamily="34" charset="0"/>
                          <a:cs typeface="Arial" panose="020B0604020202020204" pitchFamily="34" charset="0"/>
                        </a:rPr>
                        <a:t>operation</a:t>
                      </a:r>
                      <a:endParaRPr lang="zh-CN" altLang="en-US" sz="1400" b="1"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i="1" kern="1200" dirty="0" err="1">
                          <a:solidFill>
                            <a:schemeClr val="dk1"/>
                          </a:solidFill>
                          <a:latin typeface="Arial" panose="020B0604020202020204" pitchFamily="34" charset="0"/>
                          <a:cs typeface="Arial" panose="020B0604020202020204" pitchFamily="34" charset="0"/>
                        </a:rPr>
                        <a:t>E</a:t>
                      </a:r>
                      <a:r>
                        <a:rPr lang="en-US" altLang="zh-CN" sz="1400" kern="1200" baseline="-25000" dirty="0" err="1">
                          <a:solidFill>
                            <a:schemeClr val="dk1"/>
                          </a:solidFill>
                          <a:latin typeface="Arial" panose="020B0604020202020204" pitchFamily="34" charset="0"/>
                          <a:cs typeface="Arial" panose="020B0604020202020204" pitchFamily="34" charset="0"/>
                        </a:rPr>
                        <a:t>acc.max</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GB" altLang="zh-CN" sz="1400" kern="1200" dirty="0">
                          <a:solidFill>
                            <a:schemeClr val="dk1"/>
                          </a:solidFill>
                          <a:latin typeface="Arial" panose="020B0604020202020204" pitchFamily="34" charset="0"/>
                          <a:cs typeface="Arial" panose="020B0604020202020204" pitchFamily="34" charset="0"/>
                        </a:rPr>
                        <a:t>28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3752984"/>
                  </a:ext>
                </a:extLst>
              </a:tr>
              <a:tr h="370840">
                <a:tc vMerge="1">
                  <a:txBody>
                    <a:bodyPr/>
                    <a:lstStyle/>
                    <a:p>
                      <a:pPr algn="ct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tc>
                <a:tc>
                  <a:txBody>
                    <a:bodyPr/>
                    <a:lstStyle/>
                    <a:p>
                      <a:pPr algn="ctr"/>
                      <a:r>
                        <a:rPr lang="en-US" altLang="zh-CN" sz="1400" kern="1200" dirty="0">
                          <a:solidFill>
                            <a:schemeClr val="dk1"/>
                          </a:solidFill>
                          <a:latin typeface="Arial" panose="020B0604020202020204" pitchFamily="34" charset="0"/>
                          <a:cs typeface="Arial" panose="020B0604020202020204" pitchFamily="34" charset="0"/>
                        </a:rPr>
                        <a:t>Q</a:t>
                      </a:r>
                      <a:r>
                        <a:rPr lang="en-US" altLang="zh-CN" sz="1400" kern="1200" baseline="-25000" dirty="0">
                          <a:solidFill>
                            <a:schemeClr val="dk1"/>
                          </a:solidFill>
                          <a:latin typeface="Arial" panose="020B0604020202020204" pitchFamily="34" charset="0"/>
                          <a:cs typeface="Arial" panose="020B0604020202020204" pitchFamily="34" charset="0"/>
                        </a:rPr>
                        <a:t>0</a:t>
                      </a:r>
                      <a:endParaRPr lang="zh-CN" altLang="en-US" sz="1400" kern="1200" baseline="-250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altLang="zh-CN" sz="1400" kern="1200" dirty="0">
                          <a:solidFill>
                            <a:schemeClr val="dk1"/>
                          </a:solidFill>
                          <a:latin typeface="Arial" panose="020B0604020202020204" pitchFamily="34" charset="0"/>
                          <a:cs typeface="Arial" panose="020B0604020202020204" pitchFamily="34" charset="0"/>
                        </a:rPr>
                        <a:t>3.0E10 @ 25 MV/m</a:t>
                      </a:r>
                      <a:endParaRPr lang="zh-CN" altLang="en-US" sz="1400" kern="1200" dirty="0">
                        <a:solidFill>
                          <a:schemeClr val="dk1"/>
                        </a:solidFill>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46234695"/>
                  </a:ext>
                </a:extLst>
              </a:tr>
            </a:tbl>
          </a:graphicData>
        </a:graphic>
      </p:graphicFrame>
      <p:pic>
        <p:nvPicPr>
          <p:cNvPr id="17" name="图片 16">
            <a:extLst>
              <a:ext uri="{FF2B5EF4-FFF2-40B4-BE49-F238E27FC236}">
                <a16:creationId xmlns:a16="http://schemas.microsoft.com/office/drawing/2014/main" id="{40D7BB8D-18A8-43AC-920F-E5FE7588A06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75660" y="2831823"/>
            <a:ext cx="2127790" cy="1054934"/>
          </a:xfrm>
          <a:prstGeom prst="rect">
            <a:avLst/>
          </a:prstGeom>
        </p:spPr>
      </p:pic>
      <p:pic>
        <p:nvPicPr>
          <p:cNvPr id="18" name="picture" descr="descript">
            <a:extLst>
              <a:ext uri="{FF2B5EF4-FFF2-40B4-BE49-F238E27FC236}">
                <a16:creationId xmlns:a16="http://schemas.microsoft.com/office/drawing/2014/main" id="{75C74996-850F-470A-80F8-C7710B5708D2}"/>
              </a:ext>
            </a:extLst>
          </p:cNvPr>
          <p:cNvPicPr/>
          <p:nvPr/>
        </p:nvPicPr>
        <p:blipFill rotWithShape="1">
          <a:blip r:embed="rId4"/>
          <a:srcRect/>
          <a:stretch/>
        </p:blipFill>
        <p:spPr>
          <a:xfrm>
            <a:off x="6060342" y="1340768"/>
            <a:ext cx="2127791" cy="1230557"/>
          </a:xfrm>
          <a:prstGeom prst="rect">
            <a:avLst/>
          </a:prstGeom>
        </p:spPr>
      </p:pic>
      <p:sp>
        <p:nvSpPr>
          <p:cNvPr id="21" name="文本框 20">
            <a:extLst>
              <a:ext uri="{FF2B5EF4-FFF2-40B4-BE49-F238E27FC236}">
                <a16:creationId xmlns:a16="http://schemas.microsoft.com/office/drawing/2014/main" id="{4D4DD0F5-90AF-45DF-B43F-0970BDC53BC8}"/>
              </a:ext>
            </a:extLst>
          </p:cNvPr>
          <p:cNvSpPr txBox="1"/>
          <p:nvPr/>
        </p:nvSpPr>
        <p:spPr>
          <a:xfrm>
            <a:off x="266339" y="4512684"/>
            <a:ext cx="7128792" cy="1538883"/>
          </a:xfrm>
          <a:prstGeom prst="rect">
            <a:avLst/>
          </a:prstGeom>
          <a:noFill/>
        </p:spPr>
        <p:txBody>
          <a:bodyPr wrap="square">
            <a:spAutoFit/>
          </a:bodyPr>
          <a:lstStyle/>
          <a:p>
            <a:pPr marL="285750" indent="-285750">
              <a:spcBef>
                <a:spcPts val="1200"/>
              </a:spcBef>
              <a:buFont typeface="Arial" panose="020B0604020202020204" pitchFamily="34" charset="0"/>
              <a:buChar char="•"/>
            </a:pPr>
            <a:r>
              <a:rPr lang="en-US" altLang="zh-CN" sz="1600" b="1" dirty="0">
                <a:latin typeface="Arial" panose="020B0604020202020204" pitchFamily="34" charset="0"/>
                <a:cs typeface="Arial" panose="020B0604020202020204" pitchFamily="34" charset="0"/>
              </a:rPr>
              <a:t>BCP dressed 2-cell VT</a:t>
            </a:r>
            <a:r>
              <a:rPr lang="en-US" altLang="zh-CN" sz="1600" dirty="0">
                <a:latin typeface="Arial" panose="020B0604020202020204" pitchFamily="34" charset="0"/>
                <a:cs typeface="Arial" panose="020B0604020202020204" pitchFamily="34" charset="0"/>
              </a:rPr>
              <a:t>: 2E10 @ 25 MV/m, max ~ 26.5 MV/m</a:t>
            </a:r>
          </a:p>
          <a:p>
            <a:pPr marL="285750" indent="-285750">
              <a:spcBef>
                <a:spcPts val="1200"/>
              </a:spcBef>
              <a:buFont typeface="Arial" panose="020B0604020202020204" pitchFamily="34" charset="0"/>
              <a:buChar char="•"/>
            </a:pPr>
            <a:r>
              <a:rPr lang="en-US" altLang="zh-CN" sz="1600" b="1" dirty="0">
                <a:latin typeface="Arial" panose="020B0604020202020204" pitchFamily="34" charset="0"/>
                <a:cs typeface="Arial" panose="020B0604020202020204" pitchFamily="34" charset="0"/>
              </a:rPr>
              <a:t>BCP 2-cell module test</a:t>
            </a:r>
            <a:r>
              <a:rPr lang="en-US" altLang="zh-CN" sz="1600" dirty="0">
                <a:latin typeface="Arial" panose="020B0604020202020204" pitchFamily="34" charset="0"/>
                <a:cs typeface="Arial" panose="020B0604020202020204" pitchFamily="34" charset="0"/>
              </a:rPr>
              <a:t>: 2E10 @ 8 MV/m (coupler cooling limited?) </a:t>
            </a:r>
            <a:endParaRPr lang="zh-CN" altLang="en-US" sz="1600" dirty="0">
              <a:latin typeface="Arial" panose="020B0604020202020204" pitchFamily="34" charset="0"/>
              <a:cs typeface="Arial" panose="020B0604020202020204" pitchFamily="34" charset="0"/>
            </a:endParaRPr>
          </a:p>
          <a:p>
            <a:pPr marL="285750" indent="-285750">
              <a:spcBef>
                <a:spcPts val="1200"/>
              </a:spcBef>
              <a:buFont typeface="Arial" panose="020B0604020202020204" pitchFamily="34" charset="0"/>
              <a:buChar char="•"/>
            </a:pPr>
            <a:r>
              <a:rPr lang="en-US" altLang="zh-CN" sz="1600" b="1" dirty="0">
                <a:latin typeface="Arial" panose="020B0604020202020204" pitchFamily="34" charset="0"/>
                <a:cs typeface="Arial" panose="020B0604020202020204" pitchFamily="34" charset="0"/>
              </a:rPr>
              <a:t>EP + mid-T 1-cell VT</a:t>
            </a:r>
            <a:r>
              <a:rPr lang="en-US" altLang="zh-CN" sz="1600" dirty="0">
                <a:latin typeface="Arial" panose="020B0604020202020204" pitchFamily="34" charset="0"/>
                <a:cs typeface="Arial" panose="020B0604020202020204" pitchFamily="34" charset="0"/>
              </a:rPr>
              <a:t>: 8E10 @ 25 MV/m, max 31.5 MV/m</a:t>
            </a:r>
          </a:p>
          <a:p>
            <a:pPr marL="285750" indent="-285750">
              <a:spcBef>
                <a:spcPts val="1200"/>
              </a:spcBef>
              <a:buFont typeface="Arial" panose="020B0604020202020204" pitchFamily="34" charset="0"/>
              <a:buChar char="•"/>
            </a:pPr>
            <a:r>
              <a:rPr lang="en-US" altLang="zh-CN" sz="1600" b="1" dirty="0">
                <a:latin typeface="Arial" panose="020B0604020202020204" pitchFamily="34" charset="0"/>
                <a:cs typeface="Arial" panose="020B0604020202020204" pitchFamily="34" charset="0"/>
              </a:rPr>
              <a:t>Apply 1-cell recipe to 2-cell</a:t>
            </a:r>
          </a:p>
        </p:txBody>
      </p:sp>
      <p:pic>
        <p:nvPicPr>
          <p:cNvPr id="7" name="图片 6">
            <a:extLst>
              <a:ext uri="{FF2B5EF4-FFF2-40B4-BE49-F238E27FC236}">
                <a16:creationId xmlns:a16="http://schemas.microsoft.com/office/drawing/2014/main" id="{180C3FD4-0E6A-489D-B93C-09CFAF4B36B8}"/>
              </a:ext>
            </a:extLst>
          </p:cNvPr>
          <p:cNvPicPr>
            <a:picLocks noChangeAspect="1"/>
          </p:cNvPicPr>
          <p:nvPr/>
        </p:nvPicPr>
        <p:blipFill>
          <a:blip r:embed="rId5"/>
          <a:stretch>
            <a:fillRect/>
          </a:stretch>
        </p:blipFill>
        <p:spPr>
          <a:xfrm>
            <a:off x="7150007" y="4146909"/>
            <a:ext cx="4518014" cy="2533466"/>
          </a:xfrm>
          <a:prstGeom prst="rect">
            <a:avLst/>
          </a:prstGeom>
        </p:spPr>
      </p:pic>
      <p:sp>
        <p:nvSpPr>
          <p:cNvPr id="27" name="文本框 26">
            <a:extLst>
              <a:ext uri="{FF2B5EF4-FFF2-40B4-BE49-F238E27FC236}">
                <a16:creationId xmlns:a16="http://schemas.microsoft.com/office/drawing/2014/main" id="{4536CFE3-BFDE-4B86-9DA8-B9A4D0A1C978}"/>
              </a:ext>
            </a:extLst>
          </p:cNvPr>
          <p:cNvSpPr txBox="1"/>
          <p:nvPr/>
        </p:nvSpPr>
        <p:spPr>
          <a:xfrm>
            <a:off x="7968208" y="5743790"/>
            <a:ext cx="2376264" cy="307777"/>
          </a:xfrm>
          <a:prstGeom prst="rect">
            <a:avLst/>
          </a:prstGeom>
          <a:noFill/>
        </p:spPr>
        <p:txBody>
          <a:bodyPr wrap="square" rtlCol="0">
            <a:spAutoFit/>
          </a:bodyPr>
          <a:lstStyle/>
          <a:p>
            <a:r>
              <a:rPr lang="en-US" altLang="zh-CN" sz="1400" b="1" dirty="0">
                <a:latin typeface="Arial" panose="020B0604020202020204" pitchFamily="34" charset="0"/>
                <a:cs typeface="Arial" panose="020B0604020202020204" pitchFamily="34" charset="0"/>
              </a:rPr>
              <a:t>650 MHz 1-cell EP mid-T</a:t>
            </a:r>
            <a:endParaRPr lang="zh-CN" altLang="en-US" sz="1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312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pPr algn="ctr">
              <a:spcBef>
                <a:spcPts val="600"/>
              </a:spcBef>
            </a:pPr>
            <a:r>
              <a:rPr lang="en-US" altLang="zh-CN" dirty="0">
                <a:effectLst/>
                <a:latin typeface="Arial" panose="020B0604020202020204" pitchFamily="34" charset="0"/>
                <a:ea typeface="黑体" panose="02010609060101010101" pitchFamily="49" charset="-122"/>
              </a:rPr>
              <a:t>650 MHz 2-cell Cavity Fabrication </a:t>
            </a:r>
          </a:p>
        </p:txBody>
      </p:sp>
      <p:sp>
        <p:nvSpPr>
          <p:cNvPr id="6" name="内容占位符 1"/>
          <p:cNvSpPr>
            <a:spLocks noGrp="1"/>
          </p:cNvSpPr>
          <p:nvPr>
            <p:ph idx="1"/>
          </p:nvPr>
        </p:nvSpPr>
        <p:spPr>
          <a:xfrm>
            <a:off x="277078" y="1186431"/>
            <a:ext cx="11723578" cy="874418"/>
          </a:xfrm>
        </p:spPr>
        <p:txBody>
          <a:bodyPr>
            <a:noAutofit/>
          </a:bodyPr>
          <a:lstStyle/>
          <a:p>
            <a:pPr marL="355600" lvl="0" indent="-355600" defTabSz="685800">
              <a:lnSpc>
                <a:spcPct val="120000"/>
              </a:lnSpc>
              <a:spcAft>
                <a:spcPts val="0"/>
              </a:spcAft>
              <a:buClrTx/>
              <a:buSzTx/>
              <a:buFont typeface="Arial" panose="020B0604020202020204" pitchFamily="34" charset="0"/>
              <a:buChar char="•"/>
              <a:defRPr/>
            </a:pPr>
            <a:r>
              <a:rPr lang="en-US" altLang="zh-CN" sz="2000" dirty="0">
                <a:solidFill>
                  <a:sysClr val="windowText" lastClr="000000"/>
                </a:solidFill>
                <a:ea typeface="等线" panose="02010600030101010101" pitchFamily="2" charset="-122"/>
              </a:rPr>
              <a:t>Will complete EBW of eight 2-cell cavities in March 2025. </a:t>
            </a:r>
          </a:p>
          <a:p>
            <a:pPr marL="355600" lvl="0" indent="-355600" defTabSz="685800">
              <a:lnSpc>
                <a:spcPct val="120000"/>
              </a:lnSpc>
              <a:spcAft>
                <a:spcPts val="0"/>
              </a:spcAft>
              <a:buClrTx/>
              <a:buSzTx/>
              <a:buFont typeface="Arial" panose="020B0604020202020204" pitchFamily="34" charset="0"/>
              <a:buChar char="•"/>
              <a:defRPr/>
            </a:pPr>
            <a:r>
              <a:rPr lang="en-US" altLang="zh-CN" sz="2000" dirty="0">
                <a:solidFill>
                  <a:sysClr val="windowText" lastClr="000000"/>
                </a:solidFill>
                <a:ea typeface="等线" panose="02010600030101010101" pitchFamily="2" charset="-122"/>
              </a:rPr>
              <a:t>Processing, dressing and vertical test until August 2025.</a:t>
            </a:r>
          </a:p>
        </p:txBody>
      </p:sp>
      <p:pic>
        <p:nvPicPr>
          <p:cNvPr id="17" name="图片 16" descr="E:\WeChat Files\wxid_6270522705422\FileStorage\Temp\729fff057b903473fbdc14aab49a6b1.jpg">
            <a:extLst>
              <a:ext uri="{FF2B5EF4-FFF2-40B4-BE49-F238E27FC236}">
                <a16:creationId xmlns:a16="http://schemas.microsoft.com/office/drawing/2014/main" id="{66A1DFBB-287E-48D9-BF16-33D49EA5FDF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845" t="15204" r="18092" b="16606"/>
          <a:stretch/>
        </p:blipFill>
        <p:spPr bwMode="auto">
          <a:xfrm>
            <a:off x="10276233" y="2280325"/>
            <a:ext cx="1534372" cy="2050892"/>
          </a:xfrm>
          <a:prstGeom prst="rect">
            <a:avLst/>
          </a:prstGeom>
          <a:noFill/>
          <a:ln>
            <a:noFill/>
          </a:ln>
        </p:spPr>
      </p:pic>
      <p:pic>
        <p:nvPicPr>
          <p:cNvPr id="18" name="图片 17">
            <a:extLst>
              <a:ext uri="{FF2B5EF4-FFF2-40B4-BE49-F238E27FC236}">
                <a16:creationId xmlns:a16="http://schemas.microsoft.com/office/drawing/2014/main" id="{0B41E366-EC89-4D86-B329-2163849193F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750" b="6951"/>
          <a:stretch/>
        </p:blipFill>
        <p:spPr>
          <a:xfrm>
            <a:off x="5826489" y="4496342"/>
            <a:ext cx="3728210" cy="1937710"/>
          </a:xfrm>
          <a:prstGeom prst="rect">
            <a:avLst/>
          </a:prstGeom>
        </p:spPr>
      </p:pic>
      <p:pic>
        <p:nvPicPr>
          <p:cNvPr id="20" name="图片 19" descr="E:\WeChat Files\wxid_6270522705422\FileStorage\Temp\54b51dc54b106ed4e2ed4adb02cd80f.jpg">
            <a:extLst>
              <a:ext uri="{FF2B5EF4-FFF2-40B4-BE49-F238E27FC236}">
                <a16:creationId xmlns:a16="http://schemas.microsoft.com/office/drawing/2014/main" id="{1C2D4366-988B-4EF3-BB2A-69D11A971C8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4918" r="50061" b="21797"/>
          <a:stretch/>
        </p:blipFill>
        <p:spPr bwMode="auto">
          <a:xfrm>
            <a:off x="9776344" y="4499963"/>
            <a:ext cx="2034261" cy="1934089"/>
          </a:xfrm>
          <a:prstGeom prst="rect">
            <a:avLst/>
          </a:prstGeom>
          <a:noFill/>
          <a:ln>
            <a:noFill/>
          </a:ln>
          <a:extLst>
            <a:ext uri="{53640926-AAD7-44D8-BBD7-CCE9431645EC}">
              <a14:shadowObscured xmlns:a14="http://schemas.microsoft.com/office/drawing/2010/main"/>
            </a:ext>
          </a:extLst>
        </p:spPr>
      </p:pic>
      <p:pic>
        <p:nvPicPr>
          <p:cNvPr id="4" name="图片 3">
            <a:extLst>
              <a:ext uri="{FF2B5EF4-FFF2-40B4-BE49-F238E27FC236}">
                <a16:creationId xmlns:a16="http://schemas.microsoft.com/office/drawing/2014/main" id="{EDE54CCC-1663-418A-9C95-F009C54768B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6350"/>
          <a:stretch/>
        </p:blipFill>
        <p:spPr>
          <a:xfrm>
            <a:off x="5826489" y="2280788"/>
            <a:ext cx="4286063" cy="2046054"/>
          </a:xfrm>
          <a:prstGeom prst="rect">
            <a:avLst/>
          </a:prstGeom>
        </p:spPr>
      </p:pic>
      <p:pic>
        <p:nvPicPr>
          <p:cNvPr id="5" name="图片 4">
            <a:extLst>
              <a:ext uri="{FF2B5EF4-FFF2-40B4-BE49-F238E27FC236}">
                <a16:creationId xmlns:a16="http://schemas.microsoft.com/office/drawing/2014/main" id="{8830DA98-5EDB-49D9-B528-22E1DFBE6F22}"/>
              </a:ext>
            </a:extLst>
          </p:cNvPr>
          <p:cNvPicPr>
            <a:picLocks noChangeAspect="1"/>
          </p:cNvPicPr>
          <p:nvPr/>
        </p:nvPicPr>
        <p:blipFill rotWithShape="1">
          <a:blip r:embed="rId7"/>
          <a:srcRect l="5446" t="636"/>
          <a:stretch/>
        </p:blipFill>
        <p:spPr>
          <a:xfrm>
            <a:off x="228779" y="2319312"/>
            <a:ext cx="5400600" cy="4015059"/>
          </a:xfrm>
          <a:prstGeom prst="rect">
            <a:avLst/>
          </a:prstGeom>
        </p:spPr>
      </p:pic>
    </p:spTree>
    <p:extLst>
      <p:ext uri="{BB962C8B-B14F-4D97-AF65-F5344CB8AC3E}">
        <p14:creationId xmlns:p14="http://schemas.microsoft.com/office/powerpoint/2010/main" val="867769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DC108AC-7C42-4631-B2DC-E6FBBE41E571}"/>
              </a:ext>
            </a:extLst>
          </p:cNvPr>
          <p:cNvSpPr>
            <a:spLocks noGrp="1"/>
          </p:cNvSpPr>
          <p:nvPr>
            <p:ph type="title"/>
          </p:nvPr>
        </p:nvSpPr>
        <p:spPr/>
        <p:txBody>
          <a:bodyPr/>
          <a:lstStyle/>
          <a:p>
            <a:r>
              <a:rPr lang="en-US" altLang="zh-CN" dirty="0"/>
              <a:t>650 MHz 2-cell Cavity EP and Mid-T Bake</a:t>
            </a:r>
            <a:endParaRPr lang="zh-CN" altLang="en-US" dirty="0"/>
          </a:p>
        </p:txBody>
      </p:sp>
      <p:sp>
        <p:nvSpPr>
          <p:cNvPr id="5" name="灯片编号占位符 4">
            <a:extLst>
              <a:ext uri="{FF2B5EF4-FFF2-40B4-BE49-F238E27FC236}">
                <a16:creationId xmlns:a16="http://schemas.microsoft.com/office/drawing/2014/main" id="{E841DDA1-354F-4038-AC9B-558F62BFF83C}"/>
              </a:ext>
            </a:extLst>
          </p:cNvPr>
          <p:cNvSpPr>
            <a:spLocks noGrp="1"/>
          </p:cNvSpPr>
          <p:nvPr>
            <p:ph type="sldNum" sz="quarter" idx="12"/>
          </p:nvPr>
        </p:nvSpPr>
        <p:spPr/>
        <p:txBody>
          <a:bodyPr/>
          <a:lstStyle/>
          <a:p>
            <a:fld id="{F15E9139-A00B-4B2A-98A6-095DC08F1345}" type="slidenum">
              <a:rPr lang="zh-CN" altLang="en-US" smtClean="0"/>
              <a:pPr/>
              <a:t>23</a:t>
            </a:fld>
            <a:endParaRPr lang="zh-CN" altLang="en-US"/>
          </a:p>
        </p:txBody>
      </p:sp>
      <p:sp>
        <p:nvSpPr>
          <p:cNvPr id="11" name="文本框 10">
            <a:extLst>
              <a:ext uri="{FF2B5EF4-FFF2-40B4-BE49-F238E27FC236}">
                <a16:creationId xmlns:a16="http://schemas.microsoft.com/office/drawing/2014/main" id="{E7A9B9A7-2CE6-4CE8-A344-07D218482C49}"/>
              </a:ext>
            </a:extLst>
          </p:cNvPr>
          <p:cNvSpPr txBox="1"/>
          <p:nvPr/>
        </p:nvSpPr>
        <p:spPr>
          <a:xfrm>
            <a:off x="191344" y="1136675"/>
            <a:ext cx="11319048" cy="861774"/>
          </a:xfrm>
          <a:prstGeom prst="rect">
            <a:avLst/>
          </a:prstGeom>
          <a:noFill/>
        </p:spPr>
        <p:txBody>
          <a:bodyPr wrap="square">
            <a:spAutoFit/>
          </a:bodyPr>
          <a:lstStyle/>
          <a:p>
            <a:pPr marL="285750" indent="-285750">
              <a:spcBef>
                <a:spcPts val="1200"/>
              </a:spcBef>
              <a:buFont typeface="Arial" panose="020B0604020202020204" pitchFamily="34" charset="0"/>
              <a:buChar char="•"/>
            </a:pPr>
            <a:r>
              <a:rPr lang="en-US" altLang="zh-CN" sz="2000" dirty="0">
                <a:latin typeface="Arial" panose="020B0604020202020204" pitchFamily="34" charset="0"/>
                <a:cs typeface="Arial" panose="020B0604020202020204" pitchFamily="34" charset="0"/>
              </a:rPr>
              <a:t>2-cell cavity EP optimization (cathode shape ...)</a:t>
            </a:r>
          </a:p>
          <a:p>
            <a:pPr marL="285750" indent="-285750">
              <a:spcBef>
                <a:spcPts val="1200"/>
              </a:spcBef>
              <a:buFont typeface="Arial" panose="020B0604020202020204" pitchFamily="34" charset="0"/>
              <a:buChar char="•"/>
            </a:pPr>
            <a:r>
              <a:rPr lang="en-US" altLang="zh-CN" sz="2000" dirty="0">
                <a:latin typeface="Arial" panose="020B0604020202020204" pitchFamily="34" charset="0"/>
                <a:cs typeface="Arial" panose="020B0604020202020204" pitchFamily="34" charset="0"/>
              </a:rPr>
              <a:t>2-cell mid-T for high Q and high gradient</a:t>
            </a:r>
          </a:p>
        </p:txBody>
      </p:sp>
      <p:pic>
        <p:nvPicPr>
          <p:cNvPr id="13" name="图片 12">
            <a:extLst>
              <a:ext uri="{FF2B5EF4-FFF2-40B4-BE49-F238E27FC236}">
                <a16:creationId xmlns:a16="http://schemas.microsoft.com/office/drawing/2014/main" id="{CF46D6DE-A263-4152-9CDE-D497819A53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789" y="2161435"/>
            <a:ext cx="2808312" cy="2105437"/>
          </a:xfrm>
          <a:prstGeom prst="rect">
            <a:avLst/>
          </a:prstGeom>
        </p:spPr>
      </p:pic>
      <p:pic>
        <p:nvPicPr>
          <p:cNvPr id="8" name="图片 7">
            <a:extLst>
              <a:ext uri="{FF2B5EF4-FFF2-40B4-BE49-F238E27FC236}">
                <a16:creationId xmlns:a16="http://schemas.microsoft.com/office/drawing/2014/main" id="{554DD90C-E611-4478-A0F7-1AA898A8CF4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502" t="7596" r="26360" b="10521"/>
          <a:stretch/>
        </p:blipFill>
        <p:spPr>
          <a:xfrm>
            <a:off x="3441863" y="2176305"/>
            <a:ext cx="1132390" cy="2090567"/>
          </a:xfrm>
          <a:prstGeom prst="rect">
            <a:avLst/>
          </a:prstGeom>
        </p:spPr>
      </p:pic>
      <p:pic>
        <p:nvPicPr>
          <p:cNvPr id="9" name="图片 8">
            <a:extLst>
              <a:ext uri="{FF2B5EF4-FFF2-40B4-BE49-F238E27FC236}">
                <a16:creationId xmlns:a16="http://schemas.microsoft.com/office/drawing/2014/main" id="{D6DE1AE1-58FC-49A9-9448-24FF208A4471}"/>
              </a:ext>
            </a:extLst>
          </p:cNvPr>
          <p:cNvPicPr>
            <a:picLocks noChangeAspect="1"/>
          </p:cNvPicPr>
          <p:nvPr/>
        </p:nvPicPr>
        <p:blipFill>
          <a:blip r:embed="rId4"/>
          <a:stretch>
            <a:fillRect/>
          </a:stretch>
        </p:blipFill>
        <p:spPr>
          <a:xfrm>
            <a:off x="5130445" y="2217389"/>
            <a:ext cx="2780419" cy="2008397"/>
          </a:xfrm>
          <a:prstGeom prst="rect">
            <a:avLst/>
          </a:prstGeom>
        </p:spPr>
      </p:pic>
      <p:pic>
        <p:nvPicPr>
          <p:cNvPr id="10" name="图片 9">
            <a:extLst>
              <a:ext uri="{FF2B5EF4-FFF2-40B4-BE49-F238E27FC236}">
                <a16:creationId xmlns:a16="http://schemas.microsoft.com/office/drawing/2014/main" id="{B7E47728-1E05-4B5C-9832-8545964C4D78}"/>
              </a:ext>
            </a:extLst>
          </p:cNvPr>
          <p:cNvPicPr>
            <a:picLocks noChangeAspect="1"/>
          </p:cNvPicPr>
          <p:nvPr/>
        </p:nvPicPr>
        <p:blipFill>
          <a:blip r:embed="rId5"/>
          <a:stretch>
            <a:fillRect/>
          </a:stretch>
        </p:blipFill>
        <p:spPr>
          <a:xfrm>
            <a:off x="5533275" y="4713213"/>
            <a:ext cx="1971420" cy="1008112"/>
          </a:xfrm>
          <a:prstGeom prst="rect">
            <a:avLst/>
          </a:prstGeom>
        </p:spPr>
      </p:pic>
      <p:sp>
        <p:nvSpPr>
          <p:cNvPr id="12" name="文本框 11">
            <a:extLst>
              <a:ext uri="{FF2B5EF4-FFF2-40B4-BE49-F238E27FC236}">
                <a16:creationId xmlns:a16="http://schemas.microsoft.com/office/drawing/2014/main" id="{7576DB5C-BC2E-4CD4-9395-0711A66555EE}"/>
              </a:ext>
            </a:extLst>
          </p:cNvPr>
          <p:cNvSpPr txBox="1"/>
          <p:nvPr/>
        </p:nvSpPr>
        <p:spPr>
          <a:xfrm>
            <a:off x="5951984" y="6208752"/>
            <a:ext cx="5118979" cy="293607"/>
          </a:xfrm>
          <a:prstGeom prst="rect">
            <a:avLst/>
          </a:prstGeom>
          <a:noFill/>
        </p:spPr>
        <p:txBody>
          <a:bodyPr wrap="square">
            <a:spAutoFit/>
          </a:bodyPr>
          <a:lstStyle/>
          <a:p>
            <a:pPr algn="ctr" eaLnBrk="0" hangingPunct="0">
              <a:lnSpc>
                <a:spcPct val="120000"/>
              </a:lnSpc>
              <a:buClr>
                <a:srgbClr val="C00000"/>
              </a:buClr>
              <a:buSzPct val="90000"/>
              <a:defRPr/>
            </a:pPr>
            <a:r>
              <a:rPr lang="en-US" altLang="zh-CN" sz="1200" kern="0" dirty="0">
                <a:latin typeface="Arial" panose="020B0604020202020204" pitchFamily="34" charset="0"/>
                <a:ea typeface="微软雅黑" panose="020B0503020204020204" pitchFamily="34" charset="-122"/>
                <a:cs typeface="Arial" panose="020B0604020202020204" pitchFamily="34" charset="0"/>
              </a:rPr>
              <a:t>Vijay Chouhan (FNAL), TTC High-Q/ High-G WG meeting, 2024-09-12</a:t>
            </a:r>
            <a:endParaRPr lang="pl-PL" altLang="zh-CN" sz="1200" kern="0" dirty="0">
              <a:latin typeface="Arial" panose="020B0604020202020204" pitchFamily="34" charset="0"/>
              <a:ea typeface="微软雅黑" panose="020B0503020204020204" pitchFamily="34" charset="-122"/>
              <a:cs typeface="Arial" panose="020B0604020202020204" pitchFamily="34" charset="0"/>
            </a:endParaRPr>
          </a:p>
        </p:txBody>
      </p:sp>
      <p:pic>
        <p:nvPicPr>
          <p:cNvPr id="14" name="图片 13">
            <a:extLst>
              <a:ext uri="{FF2B5EF4-FFF2-40B4-BE49-F238E27FC236}">
                <a16:creationId xmlns:a16="http://schemas.microsoft.com/office/drawing/2014/main" id="{116F6582-EC62-4C69-8BD3-7FA35A9D8D5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3392" y="4276526"/>
            <a:ext cx="3727763" cy="2410775"/>
          </a:xfrm>
          <a:prstGeom prst="rect">
            <a:avLst/>
          </a:prstGeom>
        </p:spPr>
      </p:pic>
      <p:pic>
        <p:nvPicPr>
          <p:cNvPr id="2" name="图片 1">
            <a:extLst>
              <a:ext uri="{FF2B5EF4-FFF2-40B4-BE49-F238E27FC236}">
                <a16:creationId xmlns:a16="http://schemas.microsoft.com/office/drawing/2014/main" id="{E446E26D-EF87-48CC-938A-D9C0C8A1A03A}"/>
              </a:ext>
            </a:extLst>
          </p:cNvPr>
          <p:cNvPicPr>
            <a:picLocks noChangeAspect="1"/>
          </p:cNvPicPr>
          <p:nvPr/>
        </p:nvPicPr>
        <p:blipFill>
          <a:blip r:embed="rId7"/>
          <a:stretch>
            <a:fillRect/>
          </a:stretch>
        </p:blipFill>
        <p:spPr>
          <a:xfrm>
            <a:off x="7910864" y="1896769"/>
            <a:ext cx="4089760" cy="4169291"/>
          </a:xfrm>
          <a:prstGeom prst="rect">
            <a:avLst/>
          </a:prstGeom>
        </p:spPr>
      </p:pic>
    </p:spTree>
    <p:extLst>
      <p:ext uri="{BB962C8B-B14F-4D97-AF65-F5344CB8AC3E}">
        <p14:creationId xmlns:p14="http://schemas.microsoft.com/office/powerpoint/2010/main" val="5922609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5F8040C-4492-4759-8DA7-6BFE32891537}"/>
              </a:ext>
            </a:extLst>
          </p:cNvPr>
          <p:cNvSpPr>
            <a:spLocks noGrp="1"/>
          </p:cNvSpPr>
          <p:nvPr>
            <p:ph type="title"/>
          </p:nvPr>
        </p:nvSpPr>
        <p:spPr>
          <a:xfrm>
            <a:off x="0" y="-27407"/>
            <a:ext cx="12192000" cy="960617"/>
          </a:xfrm>
        </p:spPr>
        <p:txBody>
          <a:bodyPr/>
          <a:lstStyle/>
          <a:p>
            <a:r>
              <a:rPr lang="en-US" altLang="zh-CN" dirty="0"/>
              <a:t>650 MHz High Power Input Coupler</a:t>
            </a:r>
            <a:endParaRPr lang="zh-CN" altLang="en-US" dirty="0"/>
          </a:p>
        </p:txBody>
      </p:sp>
      <p:sp>
        <p:nvSpPr>
          <p:cNvPr id="5" name="灯片编号占位符 4">
            <a:extLst>
              <a:ext uri="{FF2B5EF4-FFF2-40B4-BE49-F238E27FC236}">
                <a16:creationId xmlns:a16="http://schemas.microsoft.com/office/drawing/2014/main" id="{D2E669EC-283A-4299-B312-1FBB6A859D08}"/>
              </a:ext>
            </a:extLst>
          </p:cNvPr>
          <p:cNvSpPr>
            <a:spLocks noGrp="1"/>
          </p:cNvSpPr>
          <p:nvPr>
            <p:ph type="sldNum" sz="quarter" idx="12"/>
          </p:nvPr>
        </p:nvSpPr>
        <p:spPr/>
        <p:txBody>
          <a:bodyPr/>
          <a:lstStyle/>
          <a:p>
            <a:fld id="{F15E9139-A00B-4B2A-98A6-095DC08F1345}" type="slidenum">
              <a:rPr lang="zh-CN" altLang="en-US" smtClean="0"/>
              <a:pPr/>
              <a:t>24</a:t>
            </a:fld>
            <a:endParaRPr lang="zh-CN" altLang="en-US"/>
          </a:p>
        </p:txBody>
      </p:sp>
      <p:sp>
        <p:nvSpPr>
          <p:cNvPr id="6" name="文本框 5">
            <a:extLst>
              <a:ext uri="{FF2B5EF4-FFF2-40B4-BE49-F238E27FC236}">
                <a16:creationId xmlns:a16="http://schemas.microsoft.com/office/drawing/2014/main" id="{EE01A4F0-31B6-419A-B2D7-0CC9FF873528}"/>
              </a:ext>
            </a:extLst>
          </p:cNvPr>
          <p:cNvSpPr txBox="1"/>
          <p:nvPr/>
        </p:nvSpPr>
        <p:spPr>
          <a:xfrm>
            <a:off x="274142" y="1196752"/>
            <a:ext cx="11510489" cy="1200329"/>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CEPC Higgs mode requires variable 313 kW CW 650 MHz input coupler. In the CEPC TDR phase, both f</a:t>
            </a:r>
            <a:r>
              <a:rPr lang="en-US" altLang="zh-CN" sz="1800" dirty="0">
                <a:latin typeface="Arial" panose="020B0604020202020204" pitchFamily="34" charset="0"/>
                <a:cs typeface="Arial" panose="020B0604020202020204" pitchFamily="34" charset="0"/>
              </a:rPr>
              <a:t>ixed and variable couplers are designed, fabricated and tested to CW TW 150 kW (SSA power limit), SW 100 kW (i.e. 400 kW TW power at the window).</a:t>
            </a:r>
            <a:endParaRPr lang="zh-CN" altLang="en-US" sz="1800" dirty="0">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 </a:t>
            </a:r>
          </a:p>
        </p:txBody>
      </p:sp>
      <p:pic>
        <p:nvPicPr>
          <p:cNvPr id="7" name="Picture 2">
            <a:extLst>
              <a:ext uri="{FF2B5EF4-FFF2-40B4-BE49-F238E27FC236}">
                <a16:creationId xmlns:a16="http://schemas.microsoft.com/office/drawing/2014/main" id="{4D7FEAB0-F370-4B1A-8A91-34C715FC36E5}"/>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86329" y="2332129"/>
            <a:ext cx="2886217" cy="11424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图片 25">
            <a:extLst>
              <a:ext uri="{FF2B5EF4-FFF2-40B4-BE49-F238E27FC236}">
                <a16:creationId xmlns:a16="http://schemas.microsoft.com/office/drawing/2014/main" id="{96A73251-48A9-4FD6-B5F5-08949E60FC77}"/>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503712" y="2416444"/>
            <a:ext cx="2146474" cy="1012556"/>
          </a:xfrm>
          <a:prstGeom prst="rect">
            <a:avLst/>
          </a:prstGeom>
        </p:spPr>
      </p:pic>
      <p:sp>
        <p:nvSpPr>
          <p:cNvPr id="24" name="文本框 23">
            <a:extLst>
              <a:ext uri="{FF2B5EF4-FFF2-40B4-BE49-F238E27FC236}">
                <a16:creationId xmlns:a16="http://schemas.microsoft.com/office/drawing/2014/main" id="{42CCDAAD-2388-4090-B447-637628049D65}"/>
              </a:ext>
            </a:extLst>
          </p:cNvPr>
          <p:cNvSpPr txBox="1"/>
          <p:nvPr/>
        </p:nvSpPr>
        <p:spPr>
          <a:xfrm>
            <a:off x="321463" y="3861257"/>
            <a:ext cx="11660220" cy="2246769"/>
          </a:xfrm>
          <a:prstGeom prst="rect">
            <a:avLst/>
          </a:prstGeom>
          <a:noFill/>
        </p:spPr>
        <p:txBody>
          <a:bodyPr wrap="square">
            <a:spAutoFit/>
          </a:bodyPr>
          <a:lstStyle/>
          <a:p>
            <a:pPr>
              <a:spcBef>
                <a:spcPts val="600"/>
              </a:spcBef>
              <a:spcAft>
                <a:spcPts val="600"/>
              </a:spcAft>
            </a:pPr>
            <a:r>
              <a:rPr lang="en-US" altLang="zh-CN" sz="2000" b="1" dirty="0">
                <a:latin typeface="Arial" panose="020B0604020202020204" pitchFamily="34" charset="0"/>
                <a:cs typeface="Arial" panose="020B0604020202020204" pitchFamily="34" charset="0"/>
              </a:rPr>
              <a:t>EDR R&amp;D: </a:t>
            </a:r>
          </a:p>
          <a:p>
            <a:pPr marL="285750" indent="-285750">
              <a:spcBef>
                <a:spcPts val="600"/>
              </a:spcBef>
              <a:buFont typeface="Arial" panose="020B0604020202020204" pitchFamily="34" charset="0"/>
              <a:buChar char="•"/>
            </a:pPr>
            <a:r>
              <a:rPr lang="en-US" altLang="zh-CN" sz="1800" dirty="0">
                <a:latin typeface="Arial" panose="020B0604020202020204" pitchFamily="34" charset="0"/>
                <a:cs typeface="Arial" panose="020B0604020202020204" pitchFamily="34" charset="0"/>
              </a:rPr>
              <a:t>Use six </a:t>
            </a:r>
            <a:r>
              <a:rPr lang="en-US" altLang="zh-CN" sz="1800" dirty="0">
                <a:solidFill>
                  <a:srgbClr val="C00000"/>
                </a:solidFill>
                <a:latin typeface="Arial" panose="020B0604020202020204" pitchFamily="34" charset="0"/>
                <a:cs typeface="Arial" panose="020B0604020202020204" pitchFamily="34" charset="0"/>
              </a:rPr>
              <a:t>variable </a:t>
            </a:r>
            <a:r>
              <a:rPr lang="en-US" altLang="zh-CN" sz="1800" dirty="0">
                <a:latin typeface="Arial" panose="020B0604020202020204" pitchFamily="34" charset="0"/>
                <a:cs typeface="Arial" panose="020B0604020202020204" pitchFamily="34" charset="0"/>
              </a:rPr>
              <a:t>couplers in the full-size cryomodule instead of the fixed couplers in test cryomodule to meet green CEPC requirement for RF power saving in different operation modes.</a:t>
            </a:r>
          </a:p>
          <a:p>
            <a:pPr marL="285750" indent="-285750">
              <a:spcBef>
                <a:spcPts val="1200"/>
              </a:spcBef>
              <a:buFont typeface="Arial" panose="020B0604020202020204" pitchFamily="34" charset="0"/>
              <a:buChar char="•"/>
            </a:pPr>
            <a:r>
              <a:rPr lang="en-US" altLang="zh-CN" dirty="0">
                <a:latin typeface="Arial" panose="020B0604020202020204" pitchFamily="34" charset="0"/>
                <a:cs typeface="Arial" panose="020B0604020202020204" pitchFamily="34" charset="0"/>
              </a:rPr>
              <a:t>Coupler cooling and heat load design optimization</a:t>
            </a:r>
            <a:r>
              <a:rPr lang="en-US" altLang="zh-CN" sz="1800" dirty="0">
                <a:latin typeface="Arial" panose="020B0604020202020204" pitchFamily="34" charset="0"/>
                <a:cs typeface="Arial" panose="020B0604020202020204" pitchFamily="34" charset="0"/>
              </a:rPr>
              <a:t>. Compare thermal anchor and helium gas cooling of the outer conductor. Six couplers to be fabricated in 2025.</a:t>
            </a:r>
          </a:p>
          <a:p>
            <a:pPr marL="285750" indent="-285750">
              <a:spcBef>
                <a:spcPts val="1200"/>
              </a:spcBef>
              <a:buFont typeface="Arial" panose="020B0604020202020204" pitchFamily="34" charset="0"/>
              <a:buChar char="•"/>
            </a:pPr>
            <a:r>
              <a:rPr lang="en-US" altLang="zh-CN" dirty="0">
                <a:latin typeface="Arial" panose="020B0604020202020204" pitchFamily="34" charset="0"/>
                <a:cs typeface="Arial" panose="020B0604020202020204" pitchFamily="34" charset="0"/>
              </a:rPr>
              <a:t>High power conditioning with 800 kW 650 MHz klystron ( ~ 300 kW TW). </a:t>
            </a:r>
            <a:endParaRPr lang="en-US" altLang="zh-CN" sz="1800" dirty="0">
              <a:latin typeface="Arial" panose="020B0604020202020204" pitchFamily="34" charset="0"/>
              <a:cs typeface="Arial" panose="020B0604020202020204" pitchFamily="34" charset="0"/>
            </a:endParaRPr>
          </a:p>
        </p:txBody>
      </p:sp>
      <p:pic>
        <p:nvPicPr>
          <p:cNvPr id="16" name="Picture 2" descr="IMG_20201009_085657">
            <a:extLst>
              <a:ext uri="{FF2B5EF4-FFF2-40B4-BE49-F238E27FC236}">
                <a16:creationId xmlns:a16="http://schemas.microsoft.com/office/drawing/2014/main" id="{A54BAD82-352F-4F04-8299-B69513BBE08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88288" y="2149144"/>
            <a:ext cx="2150111" cy="1612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 descr="IMG_20200915_104138">
            <a:extLst>
              <a:ext uri="{FF2B5EF4-FFF2-40B4-BE49-F238E27FC236}">
                <a16:creationId xmlns:a16="http://schemas.microsoft.com/office/drawing/2014/main" id="{C3EADBB7-5FCD-457F-88AD-E5ACE1D996A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6168008" y="2149144"/>
            <a:ext cx="2150549" cy="1612582"/>
          </a:xfrm>
          <a:prstGeom prst="rect">
            <a:avLst/>
          </a:prstGeom>
          <a:noFill/>
        </p:spPr>
      </p:pic>
    </p:spTree>
    <p:extLst>
      <p:ext uri="{BB962C8B-B14F-4D97-AF65-F5344CB8AC3E}">
        <p14:creationId xmlns:p14="http://schemas.microsoft.com/office/powerpoint/2010/main" val="16646475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a16="http://schemas.microsoft.com/office/drawing/2014/main" id="{95FA4CB4-B8AD-4063-80F4-7DA3D35B1FBE}"/>
              </a:ext>
            </a:extLst>
          </p:cNvPr>
          <p:cNvSpPr>
            <a:spLocks noGrp="1"/>
          </p:cNvSpPr>
          <p:nvPr>
            <p:ph type="sldNum" sz="quarter" idx="12"/>
          </p:nvPr>
        </p:nvSpPr>
        <p:spPr/>
        <p:txBody>
          <a:bodyPr/>
          <a:lstStyle/>
          <a:p>
            <a:fld id="{F15E9139-A00B-4B2A-98A6-095DC08F1345}" type="slidenum">
              <a:rPr lang="zh-CN" altLang="en-US" smtClean="0"/>
              <a:pPr/>
              <a:t>25</a:t>
            </a:fld>
            <a:endParaRPr lang="zh-CN" altLang="en-US" dirty="0"/>
          </a:p>
        </p:txBody>
      </p:sp>
      <p:sp>
        <p:nvSpPr>
          <p:cNvPr id="4" name="标题 3">
            <a:extLst>
              <a:ext uri="{FF2B5EF4-FFF2-40B4-BE49-F238E27FC236}">
                <a16:creationId xmlns:a16="http://schemas.microsoft.com/office/drawing/2014/main" id="{4FB0E88C-4731-404F-9B1D-5DA931BC069D}"/>
              </a:ext>
            </a:extLst>
          </p:cNvPr>
          <p:cNvSpPr>
            <a:spLocks noGrp="1"/>
          </p:cNvSpPr>
          <p:nvPr>
            <p:ph type="title"/>
          </p:nvPr>
        </p:nvSpPr>
        <p:spPr>
          <a:xfrm>
            <a:off x="335360" y="142852"/>
            <a:ext cx="11521280" cy="725470"/>
          </a:xfrm>
        </p:spPr>
        <p:txBody>
          <a:bodyPr/>
          <a:lstStyle/>
          <a:p>
            <a:r>
              <a:rPr lang="en-US" altLang="zh-CN" dirty="0"/>
              <a:t>Cooling and Heat Load of 650 MHz Input Coupler</a:t>
            </a:r>
            <a:endParaRPr lang="zh-CN" altLang="en-US" dirty="0"/>
          </a:p>
        </p:txBody>
      </p:sp>
      <p:graphicFrame>
        <p:nvGraphicFramePr>
          <p:cNvPr id="9" name="表格 8">
            <a:extLst>
              <a:ext uri="{FF2B5EF4-FFF2-40B4-BE49-F238E27FC236}">
                <a16:creationId xmlns:a16="http://schemas.microsoft.com/office/drawing/2014/main" id="{189146DE-4E73-4B02-AD87-3B2C1098E064}"/>
              </a:ext>
            </a:extLst>
          </p:cNvPr>
          <p:cNvGraphicFramePr>
            <a:graphicFrameLocks noGrp="1"/>
          </p:cNvGraphicFramePr>
          <p:nvPr>
            <p:extLst>
              <p:ext uri="{D42A27DB-BD31-4B8C-83A1-F6EECF244321}">
                <p14:modId xmlns:p14="http://schemas.microsoft.com/office/powerpoint/2010/main" val="2908763243"/>
              </p:ext>
            </p:extLst>
          </p:nvPr>
        </p:nvGraphicFramePr>
        <p:xfrm>
          <a:off x="550256" y="2438276"/>
          <a:ext cx="1995262" cy="2366206"/>
        </p:xfrm>
        <a:graphic>
          <a:graphicData uri="http://schemas.openxmlformats.org/drawingml/2006/table">
            <a:tbl>
              <a:tblPr firstRow="1" bandRow="1">
                <a:tableStyleId>{5C22544A-7EE6-4342-B048-85BDC9FD1C3A}</a:tableStyleId>
              </a:tblPr>
              <a:tblGrid>
                <a:gridCol w="663262">
                  <a:extLst>
                    <a:ext uri="{9D8B030D-6E8A-4147-A177-3AD203B41FA5}">
                      <a16:colId xmlns:a16="http://schemas.microsoft.com/office/drawing/2014/main" val="1146045499"/>
                    </a:ext>
                  </a:extLst>
                </a:gridCol>
                <a:gridCol w="1332000">
                  <a:extLst>
                    <a:ext uri="{9D8B030D-6E8A-4147-A177-3AD203B41FA5}">
                      <a16:colId xmlns:a16="http://schemas.microsoft.com/office/drawing/2014/main" val="3831137164"/>
                    </a:ext>
                  </a:extLst>
                </a:gridCol>
              </a:tblGrid>
              <a:tr h="611532">
                <a:tc>
                  <a:txBody>
                    <a:bodyPr/>
                    <a:lstStyle/>
                    <a:p>
                      <a:endParaRPr lang="zh-CN" altLang="en-US" sz="1400" dirty="0">
                        <a:solidFill>
                          <a:schemeClr val="bg1"/>
                        </a:solidFill>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dirty="0">
                          <a:solidFill>
                            <a:schemeClr val="bg1"/>
                          </a:solidFill>
                          <a:latin typeface="Arial" panose="020B0604020202020204" pitchFamily="34" charset="0"/>
                          <a:cs typeface="Arial" panose="020B0604020202020204" pitchFamily="34" charset="0"/>
                        </a:rPr>
                        <a:t>Heat Load at 313 kW, TW</a:t>
                      </a:r>
                    </a:p>
                  </a:txBody>
                  <a:tcPr anchor="ctr"/>
                </a:tc>
                <a:extLst>
                  <a:ext uri="{0D108BD9-81ED-4DB2-BD59-A6C34878D82A}">
                    <a16:rowId xmlns:a16="http://schemas.microsoft.com/office/drawing/2014/main" val="689340978"/>
                  </a:ext>
                </a:extLst>
              </a:tr>
              <a:tr h="437665">
                <a:tc>
                  <a:txBody>
                    <a:bodyPr/>
                    <a:lstStyle/>
                    <a:p>
                      <a:pPr algn="ctr"/>
                      <a:r>
                        <a:rPr lang="en-US" altLang="zh-CN" sz="1400" dirty="0">
                          <a:latin typeface="Arial" panose="020B0604020202020204" pitchFamily="34" charset="0"/>
                          <a:cs typeface="Arial" panose="020B0604020202020204" pitchFamily="34" charset="0"/>
                        </a:rPr>
                        <a:t>298 K</a:t>
                      </a:r>
                      <a:endParaRPr lang="zh-CN" altLang="en-US" sz="1400" dirty="0">
                        <a:latin typeface="Arial" panose="020B0604020202020204" pitchFamily="34" charset="0"/>
                        <a:cs typeface="Arial" panose="020B0604020202020204" pitchFamily="34" charset="0"/>
                      </a:endParaRPr>
                    </a:p>
                  </a:txBody>
                  <a:tcPr anchor="ctr"/>
                </a:tc>
                <a:tc>
                  <a:txBody>
                    <a:bodyPr/>
                    <a:lstStyle/>
                    <a:p>
                      <a:pPr algn="ctr"/>
                      <a:r>
                        <a:rPr lang="en-US" altLang="zh-CN" sz="1400" dirty="0">
                          <a:effectLst/>
                          <a:latin typeface="Arial" panose="020B0604020202020204" pitchFamily="34" charset="0"/>
                          <a:cs typeface="Arial" panose="020B0604020202020204" pitchFamily="34" charset="0"/>
                        </a:rPr>
                        <a:t>  4.2 W</a:t>
                      </a:r>
                      <a:endParaRPr lang="en-US" altLang="zh-CN"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101131069"/>
                  </a:ext>
                </a:extLst>
              </a:tr>
              <a:tr h="437665">
                <a:tc>
                  <a:txBody>
                    <a:bodyPr/>
                    <a:lstStyle/>
                    <a:p>
                      <a:pPr algn="ctr"/>
                      <a:r>
                        <a:rPr lang="en-US" altLang="zh-CN" sz="1400" dirty="0">
                          <a:latin typeface="Arial" panose="020B0604020202020204" pitchFamily="34" charset="0"/>
                          <a:cs typeface="Arial" panose="020B0604020202020204" pitchFamily="34" charset="0"/>
                        </a:rPr>
                        <a:t>60 K</a:t>
                      </a:r>
                      <a:endParaRPr lang="zh-CN" altLang="en-US" sz="1400" dirty="0">
                        <a:latin typeface="Arial" panose="020B0604020202020204" pitchFamily="34" charset="0"/>
                        <a:cs typeface="Arial" panose="020B0604020202020204" pitchFamily="34" charset="0"/>
                      </a:endParaRPr>
                    </a:p>
                  </a:txBody>
                  <a:tcPr anchor="ctr"/>
                </a:tc>
                <a:tc>
                  <a:txBody>
                    <a:bodyPr/>
                    <a:lstStyle/>
                    <a:p>
                      <a:pPr algn="ctr"/>
                      <a:r>
                        <a:rPr lang="en-US" altLang="zh-CN" sz="1400" dirty="0">
                          <a:effectLst/>
                          <a:latin typeface="Arial" panose="020B0604020202020204" pitchFamily="34" charset="0"/>
                          <a:cs typeface="Arial" panose="020B0604020202020204" pitchFamily="34" charset="0"/>
                        </a:rPr>
                        <a:t>  29.2 W</a:t>
                      </a:r>
                      <a:endParaRPr lang="zh-CN" altLang="en-US" sz="14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567131986"/>
                  </a:ext>
                </a:extLst>
              </a:tr>
              <a:tr h="437665">
                <a:tc>
                  <a:txBody>
                    <a:bodyPr/>
                    <a:lstStyle/>
                    <a:p>
                      <a:pPr algn="ctr"/>
                      <a:r>
                        <a:rPr lang="en-US" altLang="zh-CN" sz="1400" dirty="0">
                          <a:solidFill>
                            <a:schemeClr val="tx1"/>
                          </a:solidFill>
                          <a:latin typeface="Arial" panose="020B0604020202020204" pitchFamily="34" charset="0"/>
                          <a:cs typeface="Arial" panose="020B0604020202020204" pitchFamily="34" charset="0"/>
                        </a:rPr>
                        <a:t>7 K</a:t>
                      </a:r>
                      <a:endParaRPr lang="zh-CN" altLang="en-US" sz="1400" dirty="0">
                        <a:solidFill>
                          <a:schemeClr val="tx1"/>
                        </a:solidFill>
                        <a:latin typeface="Arial" panose="020B0604020202020204" pitchFamily="34" charset="0"/>
                        <a:cs typeface="Arial" panose="020B0604020202020204" pitchFamily="34" charset="0"/>
                      </a:endParaRPr>
                    </a:p>
                  </a:txBody>
                  <a:tcPr anchor="ctr"/>
                </a:tc>
                <a:tc>
                  <a:txBody>
                    <a:bodyPr/>
                    <a:lstStyle/>
                    <a:p>
                      <a:pPr algn="ctr"/>
                      <a:r>
                        <a:rPr lang="en-US" altLang="zh-CN" sz="1400" dirty="0">
                          <a:solidFill>
                            <a:schemeClr val="tx1"/>
                          </a:solidFill>
                          <a:effectLst/>
                          <a:latin typeface="Arial" panose="020B0604020202020204" pitchFamily="34" charset="0"/>
                          <a:cs typeface="Arial" panose="020B0604020202020204" pitchFamily="34" charset="0"/>
                        </a:rPr>
                        <a:t>  6.3 W</a:t>
                      </a:r>
                      <a:endParaRPr lang="zh-CN" altLang="en-US" sz="1400"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1776248948"/>
                  </a:ext>
                </a:extLst>
              </a:tr>
              <a:tr h="441679">
                <a:tc>
                  <a:txBody>
                    <a:bodyPr/>
                    <a:lstStyle/>
                    <a:p>
                      <a:pPr algn="ctr"/>
                      <a:r>
                        <a:rPr lang="en-US" altLang="zh-CN" sz="1400" dirty="0">
                          <a:solidFill>
                            <a:schemeClr val="tx1"/>
                          </a:solidFill>
                          <a:latin typeface="Arial" panose="020B0604020202020204" pitchFamily="34" charset="0"/>
                          <a:cs typeface="Arial" panose="020B0604020202020204" pitchFamily="34" charset="0"/>
                        </a:rPr>
                        <a:t>2 K</a:t>
                      </a:r>
                      <a:endParaRPr lang="zh-CN" altLang="en-US" sz="1400" dirty="0">
                        <a:solidFill>
                          <a:schemeClr val="tx1"/>
                        </a:solidFill>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dirty="0">
                          <a:solidFill>
                            <a:schemeClr val="tx1"/>
                          </a:solidFill>
                          <a:effectLst/>
                          <a:latin typeface="Arial" panose="020B0604020202020204" pitchFamily="34" charset="0"/>
                          <a:cs typeface="Arial" panose="020B0604020202020204" pitchFamily="34" charset="0"/>
                        </a:rPr>
                        <a:t> 2.7 W</a:t>
                      </a:r>
                      <a:endParaRPr lang="en-US" altLang="zh-CN" sz="1400" dirty="0">
                        <a:solidFill>
                          <a:schemeClr val="tx1"/>
                        </a:solidFill>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033040086"/>
                  </a:ext>
                </a:extLst>
              </a:tr>
            </a:tbl>
          </a:graphicData>
        </a:graphic>
      </p:graphicFrame>
      <p:sp>
        <p:nvSpPr>
          <p:cNvPr id="11" name="矩形 10">
            <a:extLst>
              <a:ext uri="{FF2B5EF4-FFF2-40B4-BE49-F238E27FC236}">
                <a16:creationId xmlns:a16="http://schemas.microsoft.com/office/drawing/2014/main" id="{609B0ECF-E204-4F99-ADDD-D1A1016F72D7}"/>
              </a:ext>
            </a:extLst>
          </p:cNvPr>
          <p:cNvSpPr/>
          <p:nvPr/>
        </p:nvSpPr>
        <p:spPr>
          <a:xfrm>
            <a:off x="3125882" y="4976963"/>
            <a:ext cx="434734" cy="369332"/>
          </a:xfrm>
          <a:prstGeom prst="rect">
            <a:avLst/>
          </a:prstGeom>
        </p:spPr>
        <p:txBody>
          <a:bodyPr wrap="square">
            <a:spAutoFit/>
          </a:bodyPr>
          <a:lstStyle/>
          <a:p>
            <a:r>
              <a:rPr lang="en-US" altLang="zh-CN" dirty="0"/>
              <a:t>2K</a:t>
            </a:r>
            <a:endParaRPr lang="zh-CN" altLang="en-US" dirty="0"/>
          </a:p>
        </p:txBody>
      </p:sp>
      <p:pic>
        <p:nvPicPr>
          <p:cNvPr id="13" name="图片 12">
            <a:extLst>
              <a:ext uri="{FF2B5EF4-FFF2-40B4-BE49-F238E27FC236}">
                <a16:creationId xmlns:a16="http://schemas.microsoft.com/office/drawing/2014/main" id="{B2DCF8B8-687D-4B43-9FC2-21049B9F47ED}"/>
              </a:ext>
            </a:extLst>
          </p:cNvPr>
          <p:cNvPicPr>
            <a:picLocks noChangeAspect="1"/>
          </p:cNvPicPr>
          <p:nvPr/>
        </p:nvPicPr>
        <p:blipFill>
          <a:blip r:embed="rId2"/>
          <a:stretch>
            <a:fillRect/>
          </a:stretch>
        </p:blipFill>
        <p:spPr>
          <a:xfrm>
            <a:off x="515190" y="5361414"/>
            <a:ext cx="3476239" cy="1241748"/>
          </a:xfrm>
          <a:prstGeom prst="rect">
            <a:avLst/>
          </a:prstGeom>
        </p:spPr>
      </p:pic>
      <p:cxnSp>
        <p:nvCxnSpPr>
          <p:cNvPr id="14" name="直接箭头连接符 13">
            <a:extLst>
              <a:ext uri="{FF2B5EF4-FFF2-40B4-BE49-F238E27FC236}">
                <a16:creationId xmlns:a16="http://schemas.microsoft.com/office/drawing/2014/main" id="{A1830A0A-4D4A-4D25-AF0B-270344268B4B}"/>
              </a:ext>
            </a:extLst>
          </p:cNvPr>
          <p:cNvCxnSpPr>
            <a:cxnSpLocks/>
          </p:cNvCxnSpPr>
          <p:nvPr/>
        </p:nvCxnSpPr>
        <p:spPr>
          <a:xfrm>
            <a:off x="3317131" y="5279723"/>
            <a:ext cx="0" cy="194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a:extLst>
              <a:ext uri="{FF2B5EF4-FFF2-40B4-BE49-F238E27FC236}">
                <a16:creationId xmlns:a16="http://schemas.microsoft.com/office/drawing/2014/main" id="{40651463-ACD1-4AB1-9043-13D9B01D11D4}"/>
              </a:ext>
            </a:extLst>
          </p:cNvPr>
          <p:cNvCxnSpPr>
            <a:cxnSpLocks/>
          </p:cNvCxnSpPr>
          <p:nvPr/>
        </p:nvCxnSpPr>
        <p:spPr>
          <a:xfrm>
            <a:off x="2403259" y="5336547"/>
            <a:ext cx="0" cy="194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id="{0F42BBE7-DC1F-4E83-9CD6-88789950CF8D}"/>
              </a:ext>
            </a:extLst>
          </p:cNvPr>
          <p:cNvSpPr/>
          <p:nvPr/>
        </p:nvSpPr>
        <p:spPr>
          <a:xfrm>
            <a:off x="2198792" y="5027298"/>
            <a:ext cx="434734" cy="369332"/>
          </a:xfrm>
          <a:prstGeom prst="rect">
            <a:avLst/>
          </a:prstGeom>
        </p:spPr>
        <p:txBody>
          <a:bodyPr wrap="square">
            <a:spAutoFit/>
          </a:bodyPr>
          <a:lstStyle/>
          <a:p>
            <a:r>
              <a:rPr lang="en-US" altLang="zh-CN" dirty="0"/>
              <a:t>7K</a:t>
            </a:r>
            <a:endParaRPr lang="zh-CN" altLang="en-US" dirty="0"/>
          </a:p>
        </p:txBody>
      </p:sp>
      <p:sp>
        <p:nvSpPr>
          <p:cNvPr id="17" name="矩形 16">
            <a:extLst>
              <a:ext uri="{FF2B5EF4-FFF2-40B4-BE49-F238E27FC236}">
                <a16:creationId xmlns:a16="http://schemas.microsoft.com/office/drawing/2014/main" id="{999116A5-8377-4A98-BE74-5B0DDE3AEDC1}"/>
              </a:ext>
            </a:extLst>
          </p:cNvPr>
          <p:cNvSpPr/>
          <p:nvPr/>
        </p:nvSpPr>
        <p:spPr>
          <a:xfrm>
            <a:off x="1474852" y="5050209"/>
            <a:ext cx="556563" cy="369332"/>
          </a:xfrm>
          <a:prstGeom prst="rect">
            <a:avLst/>
          </a:prstGeom>
        </p:spPr>
        <p:txBody>
          <a:bodyPr wrap="square">
            <a:spAutoFit/>
          </a:bodyPr>
          <a:lstStyle/>
          <a:p>
            <a:r>
              <a:rPr lang="en-US" altLang="zh-CN" dirty="0"/>
              <a:t>60K</a:t>
            </a:r>
            <a:endParaRPr lang="zh-CN" altLang="en-US" dirty="0"/>
          </a:p>
        </p:txBody>
      </p:sp>
      <p:cxnSp>
        <p:nvCxnSpPr>
          <p:cNvPr id="18" name="直接箭头连接符 17">
            <a:extLst>
              <a:ext uri="{FF2B5EF4-FFF2-40B4-BE49-F238E27FC236}">
                <a16:creationId xmlns:a16="http://schemas.microsoft.com/office/drawing/2014/main" id="{5DD9EF28-9A8A-4047-8072-C8FCA5D9A4CC}"/>
              </a:ext>
            </a:extLst>
          </p:cNvPr>
          <p:cNvCxnSpPr>
            <a:cxnSpLocks/>
          </p:cNvCxnSpPr>
          <p:nvPr/>
        </p:nvCxnSpPr>
        <p:spPr>
          <a:xfrm>
            <a:off x="1682913" y="5346295"/>
            <a:ext cx="0" cy="194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id="{EEA92B4F-CE8F-4FA5-9457-C48FEC3C4035}"/>
              </a:ext>
            </a:extLst>
          </p:cNvPr>
          <p:cNvCxnSpPr>
            <a:cxnSpLocks/>
          </p:cNvCxnSpPr>
          <p:nvPr/>
        </p:nvCxnSpPr>
        <p:spPr>
          <a:xfrm>
            <a:off x="652689" y="5237931"/>
            <a:ext cx="0" cy="194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id="{56D57F60-B1FA-4645-BF23-698096B22678}"/>
              </a:ext>
            </a:extLst>
          </p:cNvPr>
          <p:cNvSpPr/>
          <p:nvPr/>
        </p:nvSpPr>
        <p:spPr>
          <a:xfrm>
            <a:off x="469580" y="4995660"/>
            <a:ext cx="678391" cy="369332"/>
          </a:xfrm>
          <a:prstGeom prst="rect">
            <a:avLst/>
          </a:prstGeom>
        </p:spPr>
        <p:txBody>
          <a:bodyPr wrap="square">
            <a:spAutoFit/>
          </a:bodyPr>
          <a:lstStyle/>
          <a:p>
            <a:r>
              <a:rPr lang="en-US" altLang="zh-CN" dirty="0"/>
              <a:t>298K</a:t>
            </a:r>
            <a:endParaRPr lang="zh-CN" altLang="en-US" dirty="0"/>
          </a:p>
        </p:txBody>
      </p:sp>
      <p:pic>
        <p:nvPicPr>
          <p:cNvPr id="23" name="图片 22">
            <a:extLst>
              <a:ext uri="{FF2B5EF4-FFF2-40B4-BE49-F238E27FC236}">
                <a16:creationId xmlns:a16="http://schemas.microsoft.com/office/drawing/2014/main" id="{8B715308-6360-49AE-BE87-30F024E21B81}"/>
              </a:ext>
            </a:extLst>
          </p:cNvPr>
          <p:cNvPicPr>
            <a:picLocks noChangeAspect="1"/>
          </p:cNvPicPr>
          <p:nvPr/>
        </p:nvPicPr>
        <p:blipFill>
          <a:blip r:embed="rId3"/>
          <a:stretch>
            <a:fillRect/>
          </a:stretch>
        </p:blipFill>
        <p:spPr>
          <a:xfrm>
            <a:off x="5067065" y="2420888"/>
            <a:ext cx="2213751" cy="1177212"/>
          </a:xfrm>
          <a:prstGeom prst="rect">
            <a:avLst/>
          </a:prstGeom>
        </p:spPr>
      </p:pic>
      <p:pic>
        <p:nvPicPr>
          <p:cNvPr id="24" name="图片 23">
            <a:extLst>
              <a:ext uri="{FF2B5EF4-FFF2-40B4-BE49-F238E27FC236}">
                <a16:creationId xmlns:a16="http://schemas.microsoft.com/office/drawing/2014/main" id="{DBB7F847-8A6A-4F44-9435-8EEF16A3DFF3}"/>
              </a:ext>
            </a:extLst>
          </p:cNvPr>
          <p:cNvPicPr>
            <a:picLocks noChangeAspect="1"/>
          </p:cNvPicPr>
          <p:nvPr/>
        </p:nvPicPr>
        <p:blipFill>
          <a:blip r:embed="rId4"/>
          <a:stretch>
            <a:fillRect/>
          </a:stretch>
        </p:blipFill>
        <p:spPr>
          <a:xfrm>
            <a:off x="5102136" y="3911462"/>
            <a:ext cx="2166162" cy="963520"/>
          </a:xfrm>
          <a:prstGeom prst="rect">
            <a:avLst/>
          </a:prstGeom>
        </p:spPr>
      </p:pic>
      <p:sp>
        <p:nvSpPr>
          <p:cNvPr id="27" name="矩形 26">
            <a:extLst>
              <a:ext uri="{FF2B5EF4-FFF2-40B4-BE49-F238E27FC236}">
                <a16:creationId xmlns:a16="http://schemas.microsoft.com/office/drawing/2014/main" id="{B26A806F-3EBD-4CCD-99AE-B7D4BE20980A}"/>
              </a:ext>
            </a:extLst>
          </p:cNvPr>
          <p:cNvSpPr/>
          <p:nvPr/>
        </p:nvSpPr>
        <p:spPr>
          <a:xfrm>
            <a:off x="5320988" y="4896493"/>
            <a:ext cx="2026820" cy="261610"/>
          </a:xfrm>
          <a:prstGeom prst="rect">
            <a:avLst/>
          </a:prstGeom>
        </p:spPr>
        <p:txBody>
          <a:bodyPr wrap="square">
            <a:spAutoFit/>
          </a:bodyPr>
          <a:lstStyle/>
          <a:p>
            <a:r>
              <a:rPr lang="en-US" altLang="zh-CN" sz="1100" dirty="0">
                <a:latin typeface="Arial" panose="020B0604020202020204" pitchFamily="34" charset="0"/>
                <a:cs typeface="Arial" panose="020B0604020202020204" pitchFamily="34" charset="0"/>
              </a:rPr>
              <a:t>SS flange @ CW,313 kW</a:t>
            </a:r>
            <a:endParaRPr lang="zh-CN" altLang="en-US" sz="1100" dirty="0">
              <a:latin typeface="Arial" panose="020B0604020202020204" pitchFamily="34" charset="0"/>
              <a:cs typeface="Arial" panose="020B0604020202020204" pitchFamily="34" charset="0"/>
            </a:endParaRPr>
          </a:p>
        </p:txBody>
      </p:sp>
      <p:sp>
        <p:nvSpPr>
          <p:cNvPr id="28" name="矩形 27">
            <a:extLst>
              <a:ext uri="{FF2B5EF4-FFF2-40B4-BE49-F238E27FC236}">
                <a16:creationId xmlns:a16="http://schemas.microsoft.com/office/drawing/2014/main" id="{5D8E4852-E2FC-4F5E-B57C-74A9C66F0FB5}"/>
              </a:ext>
            </a:extLst>
          </p:cNvPr>
          <p:cNvSpPr/>
          <p:nvPr/>
        </p:nvSpPr>
        <p:spPr>
          <a:xfrm>
            <a:off x="5343069" y="3582012"/>
            <a:ext cx="2026819" cy="261610"/>
          </a:xfrm>
          <a:prstGeom prst="rect">
            <a:avLst/>
          </a:prstGeom>
        </p:spPr>
        <p:txBody>
          <a:bodyPr wrap="square">
            <a:spAutoFit/>
          </a:bodyPr>
          <a:lstStyle/>
          <a:p>
            <a:r>
              <a:rPr lang="en-US" altLang="zh-CN" sz="1100" dirty="0" err="1">
                <a:latin typeface="Arial" panose="020B0604020202020204" pitchFamily="34" charset="0"/>
                <a:cs typeface="Arial" panose="020B0604020202020204" pitchFamily="34" charset="0"/>
              </a:rPr>
              <a:t>NbTi</a:t>
            </a:r>
            <a:r>
              <a:rPr lang="en-US" altLang="zh-CN" sz="1100" dirty="0">
                <a:latin typeface="Arial" panose="020B0604020202020204" pitchFamily="34" charset="0"/>
                <a:cs typeface="Arial" panose="020B0604020202020204" pitchFamily="34" charset="0"/>
              </a:rPr>
              <a:t> flange@CW,313 kW</a:t>
            </a:r>
            <a:endParaRPr lang="zh-CN" altLang="en-US" sz="1100" dirty="0">
              <a:latin typeface="Arial" panose="020B0604020202020204" pitchFamily="34" charset="0"/>
              <a:cs typeface="Arial" panose="020B0604020202020204" pitchFamily="34" charset="0"/>
            </a:endParaRPr>
          </a:p>
        </p:txBody>
      </p:sp>
      <p:pic>
        <p:nvPicPr>
          <p:cNvPr id="29" name="图片 28">
            <a:extLst>
              <a:ext uri="{FF2B5EF4-FFF2-40B4-BE49-F238E27FC236}">
                <a16:creationId xmlns:a16="http://schemas.microsoft.com/office/drawing/2014/main" id="{F62ED2C4-D80D-4D94-BE7F-1F2BE5106F8A}"/>
              </a:ext>
            </a:extLst>
          </p:cNvPr>
          <p:cNvPicPr>
            <a:picLocks noChangeAspect="1"/>
          </p:cNvPicPr>
          <p:nvPr/>
        </p:nvPicPr>
        <p:blipFill>
          <a:blip r:embed="rId5"/>
          <a:stretch>
            <a:fillRect/>
          </a:stretch>
        </p:blipFill>
        <p:spPr>
          <a:xfrm>
            <a:off x="4395507" y="5375109"/>
            <a:ext cx="1302853" cy="1183871"/>
          </a:xfrm>
          <a:prstGeom prst="rect">
            <a:avLst/>
          </a:prstGeom>
        </p:spPr>
      </p:pic>
      <p:cxnSp>
        <p:nvCxnSpPr>
          <p:cNvPr id="30" name="直接箭头连接符 29">
            <a:extLst>
              <a:ext uri="{FF2B5EF4-FFF2-40B4-BE49-F238E27FC236}">
                <a16:creationId xmlns:a16="http://schemas.microsoft.com/office/drawing/2014/main" id="{998D4B50-7228-485E-8428-C59F4CF33F8A}"/>
              </a:ext>
            </a:extLst>
          </p:cNvPr>
          <p:cNvCxnSpPr>
            <a:cxnSpLocks/>
          </p:cNvCxnSpPr>
          <p:nvPr/>
        </p:nvCxnSpPr>
        <p:spPr>
          <a:xfrm flipV="1">
            <a:off x="5061392" y="5945626"/>
            <a:ext cx="0" cy="1250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a16="http://schemas.microsoft.com/office/drawing/2014/main" id="{27F33078-3D87-4CC3-8A7F-936179E4777F}"/>
              </a:ext>
            </a:extLst>
          </p:cNvPr>
          <p:cNvSpPr/>
          <p:nvPr/>
        </p:nvSpPr>
        <p:spPr>
          <a:xfrm>
            <a:off x="5765807" y="5279723"/>
            <a:ext cx="1823803" cy="1184940"/>
          </a:xfrm>
          <a:prstGeom prst="rect">
            <a:avLst/>
          </a:prstGeom>
        </p:spPr>
        <p:txBody>
          <a:bodyPr wrap="square">
            <a:spAutoFit/>
          </a:bodyPr>
          <a:lstStyle/>
          <a:p>
            <a:pPr marL="171450" indent="-171450">
              <a:buFont typeface="Arial" panose="020B0604020202020204" pitchFamily="34" charset="0"/>
              <a:buChar char="•"/>
            </a:pPr>
            <a:r>
              <a:rPr lang="en-US" altLang="zh-CN" sz="1100" dirty="0">
                <a:latin typeface="Arial" panose="020B0604020202020204" pitchFamily="34" charset="0"/>
                <a:cs typeface="Arial" panose="020B0604020202020204" pitchFamily="34" charset="0"/>
              </a:rPr>
              <a:t>RF loss is large near the gap and the 2 K heat load increased </a:t>
            </a:r>
          </a:p>
          <a:p>
            <a:pPr marL="171450" indent="-171450">
              <a:spcBef>
                <a:spcPts val="600"/>
              </a:spcBef>
              <a:buFont typeface="Arial" panose="020B0604020202020204" pitchFamily="34" charset="0"/>
              <a:buChar char="•"/>
            </a:pPr>
            <a:r>
              <a:rPr lang="en-US" altLang="zh-CN" sz="1100" dirty="0">
                <a:solidFill>
                  <a:srgbClr val="FF0000"/>
                </a:solidFill>
                <a:latin typeface="Arial" panose="020B0604020202020204" pitchFamily="34" charset="0"/>
                <a:cs typeface="Arial" panose="020B0604020202020204" pitchFamily="34" charset="0"/>
              </a:rPr>
              <a:t>Copper plating of the flange surface is a must to reduce rf loss</a:t>
            </a:r>
            <a:endParaRPr lang="zh-CN" altLang="en-US" sz="1100" dirty="0">
              <a:solidFill>
                <a:srgbClr val="FF0000"/>
              </a:solidFill>
              <a:latin typeface="Arial" panose="020B0604020202020204" pitchFamily="34" charset="0"/>
              <a:cs typeface="Arial" panose="020B0604020202020204" pitchFamily="34" charset="0"/>
            </a:endParaRPr>
          </a:p>
        </p:txBody>
      </p:sp>
      <p:sp>
        <p:nvSpPr>
          <p:cNvPr id="32" name="矩形 31">
            <a:extLst>
              <a:ext uri="{FF2B5EF4-FFF2-40B4-BE49-F238E27FC236}">
                <a16:creationId xmlns:a16="http://schemas.microsoft.com/office/drawing/2014/main" id="{EA7431AA-4BCE-4466-A335-2405F9951677}"/>
              </a:ext>
            </a:extLst>
          </p:cNvPr>
          <p:cNvSpPr/>
          <p:nvPr/>
        </p:nvSpPr>
        <p:spPr>
          <a:xfrm>
            <a:off x="4846683" y="6032875"/>
            <a:ext cx="2166162" cy="261610"/>
          </a:xfrm>
          <a:prstGeom prst="rect">
            <a:avLst/>
          </a:prstGeom>
        </p:spPr>
        <p:txBody>
          <a:bodyPr wrap="square">
            <a:spAutoFit/>
          </a:bodyPr>
          <a:lstStyle/>
          <a:p>
            <a:r>
              <a:rPr lang="en-US" altLang="zh-CN" sz="1100" dirty="0">
                <a:solidFill>
                  <a:srgbClr val="FF0000"/>
                </a:solidFill>
                <a:latin typeface="Arial" panose="020B0604020202020204" pitchFamily="34" charset="0"/>
                <a:cs typeface="Arial" panose="020B0604020202020204" pitchFamily="34" charset="0"/>
              </a:rPr>
              <a:t>gap</a:t>
            </a:r>
            <a:endParaRPr lang="zh-CN" altLang="en-US" sz="1100" dirty="0">
              <a:solidFill>
                <a:srgbClr val="FF0000"/>
              </a:solidFill>
              <a:latin typeface="Arial" panose="020B0604020202020204" pitchFamily="34" charset="0"/>
              <a:cs typeface="Arial" panose="020B0604020202020204" pitchFamily="34" charset="0"/>
            </a:endParaRPr>
          </a:p>
        </p:txBody>
      </p:sp>
      <p:pic>
        <p:nvPicPr>
          <p:cNvPr id="33" name="图片 32">
            <a:extLst>
              <a:ext uri="{FF2B5EF4-FFF2-40B4-BE49-F238E27FC236}">
                <a16:creationId xmlns:a16="http://schemas.microsoft.com/office/drawing/2014/main" id="{EC69B24D-7DDD-4BE2-8FB4-B60B555561F9}"/>
              </a:ext>
            </a:extLst>
          </p:cNvPr>
          <p:cNvPicPr>
            <a:picLocks noChangeAspect="1"/>
          </p:cNvPicPr>
          <p:nvPr/>
        </p:nvPicPr>
        <p:blipFill>
          <a:blip r:embed="rId6"/>
          <a:stretch>
            <a:fillRect/>
          </a:stretch>
        </p:blipFill>
        <p:spPr>
          <a:xfrm>
            <a:off x="2831117" y="2438276"/>
            <a:ext cx="1822304" cy="2366206"/>
          </a:xfrm>
          <a:prstGeom prst="rect">
            <a:avLst/>
          </a:prstGeom>
        </p:spPr>
      </p:pic>
      <p:pic>
        <p:nvPicPr>
          <p:cNvPr id="60" name="图片 59">
            <a:extLst>
              <a:ext uri="{FF2B5EF4-FFF2-40B4-BE49-F238E27FC236}">
                <a16:creationId xmlns:a16="http://schemas.microsoft.com/office/drawing/2014/main" id="{0946971E-E921-445E-BE2B-7D13BC7A4E6A}"/>
              </a:ext>
            </a:extLst>
          </p:cNvPr>
          <p:cNvPicPr>
            <a:picLocks noChangeAspect="1"/>
          </p:cNvPicPr>
          <p:nvPr/>
        </p:nvPicPr>
        <p:blipFill>
          <a:blip r:embed="rId7"/>
          <a:stretch>
            <a:fillRect/>
          </a:stretch>
        </p:blipFill>
        <p:spPr>
          <a:xfrm>
            <a:off x="9917458" y="1094422"/>
            <a:ext cx="1507134" cy="1854015"/>
          </a:xfrm>
          <a:prstGeom prst="rect">
            <a:avLst/>
          </a:prstGeom>
        </p:spPr>
      </p:pic>
      <p:pic>
        <p:nvPicPr>
          <p:cNvPr id="61" name="图片 60">
            <a:extLst>
              <a:ext uri="{FF2B5EF4-FFF2-40B4-BE49-F238E27FC236}">
                <a16:creationId xmlns:a16="http://schemas.microsoft.com/office/drawing/2014/main" id="{2A9797E7-7AB5-4B78-98D6-2031587EA7A6}"/>
              </a:ext>
            </a:extLst>
          </p:cNvPr>
          <p:cNvPicPr>
            <a:picLocks noChangeAspect="1"/>
          </p:cNvPicPr>
          <p:nvPr/>
        </p:nvPicPr>
        <p:blipFill>
          <a:blip r:embed="rId8"/>
          <a:stretch>
            <a:fillRect/>
          </a:stretch>
        </p:blipFill>
        <p:spPr>
          <a:xfrm>
            <a:off x="8274217" y="1108816"/>
            <a:ext cx="1109084" cy="2624144"/>
          </a:xfrm>
          <a:prstGeom prst="rect">
            <a:avLst/>
          </a:prstGeom>
        </p:spPr>
      </p:pic>
      <p:pic>
        <p:nvPicPr>
          <p:cNvPr id="63" name="图片 62">
            <a:extLst>
              <a:ext uri="{FF2B5EF4-FFF2-40B4-BE49-F238E27FC236}">
                <a16:creationId xmlns:a16="http://schemas.microsoft.com/office/drawing/2014/main" id="{4882BCCE-0182-4186-99BB-4AC5AF2FCDCD}"/>
              </a:ext>
            </a:extLst>
          </p:cNvPr>
          <p:cNvPicPr>
            <a:picLocks noChangeAspect="1"/>
          </p:cNvPicPr>
          <p:nvPr/>
        </p:nvPicPr>
        <p:blipFill>
          <a:blip r:embed="rId9"/>
          <a:stretch>
            <a:fillRect/>
          </a:stretch>
        </p:blipFill>
        <p:spPr>
          <a:xfrm>
            <a:off x="8091899" y="3865958"/>
            <a:ext cx="1291402" cy="1340491"/>
          </a:xfrm>
          <a:prstGeom prst="rect">
            <a:avLst/>
          </a:prstGeom>
        </p:spPr>
      </p:pic>
      <p:pic>
        <p:nvPicPr>
          <p:cNvPr id="64" name="图片 63">
            <a:extLst>
              <a:ext uri="{FF2B5EF4-FFF2-40B4-BE49-F238E27FC236}">
                <a16:creationId xmlns:a16="http://schemas.microsoft.com/office/drawing/2014/main" id="{7FB0F1D4-F059-4DB0-8F6D-E46EDC08C488}"/>
              </a:ext>
            </a:extLst>
          </p:cNvPr>
          <p:cNvPicPr>
            <a:picLocks noChangeAspect="1"/>
          </p:cNvPicPr>
          <p:nvPr/>
        </p:nvPicPr>
        <p:blipFill>
          <a:blip r:embed="rId10"/>
          <a:stretch>
            <a:fillRect/>
          </a:stretch>
        </p:blipFill>
        <p:spPr>
          <a:xfrm>
            <a:off x="9718640" y="3233016"/>
            <a:ext cx="1923104" cy="1817193"/>
          </a:xfrm>
          <a:prstGeom prst="rect">
            <a:avLst/>
          </a:prstGeom>
        </p:spPr>
      </p:pic>
      <p:sp>
        <p:nvSpPr>
          <p:cNvPr id="66" name="矩形 65">
            <a:extLst>
              <a:ext uri="{FF2B5EF4-FFF2-40B4-BE49-F238E27FC236}">
                <a16:creationId xmlns:a16="http://schemas.microsoft.com/office/drawing/2014/main" id="{8B0901F5-3C80-4F53-8E85-D92C33FEB056}"/>
              </a:ext>
            </a:extLst>
          </p:cNvPr>
          <p:cNvSpPr/>
          <p:nvPr/>
        </p:nvSpPr>
        <p:spPr>
          <a:xfrm>
            <a:off x="8534708" y="6400413"/>
            <a:ext cx="2788840" cy="276999"/>
          </a:xfrm>
          <a:prstGeom prst="rect">
            <a:avLst/>
          </a:prstGeom>
        </p:spPr>
        <p:txBody>
          <a:bodyPr wrap="none">
            <a:spAutoFit/>
          </a:bodyPr>
          <a:lstStyle/>
          <a:p>
            <a:r>
              <a:rPr lang="en-US" altLang="zh-CN" sz="1200" dirty="0"/>
              <a:t>Air cooling of the outer window, 50 W/m</a:t>
            </a:r>
            <a:r>
              <a:rPr lang="en-US" altLang="zh-CN" sz="1200" baseline="30000" dirty="0"/>
              <a:t>2</a:t>
            </a:r>
            <a:endParaRPr lang="zh-CN" altLang="en-US" sz="1200" baseline="30000" dirty="0"/>
          </a:p>
        </p:txBody>
      </p:sp>
      <p:pic>
        <p:nvPicPr>
          <p:cNvPr id="67" name="图片 66">
            <a:extLst>
              <a:ext uri="{FF2B5EF4-FFF2-40B4-BE49-F238E27FC236}">
                <a16:creationId xmlns:a16="http://schemas.microsoft.com/office/drawing/2014/main" id="{CF194FBD-2F16-47FF-A1DA-B5430A72076B}"/>
              </a:ext>
            </a:extLst>
          </p:cNvPr>
          <p:cNvPicPr>
            <a:picLocks noChangeAspect="1"/>
          </p:cNvPicPr>
          <p:nvPr/>
        </p:nvPicPr>
        <p:blipFill>
          <a:blip r:embed="rId11"/>
          <a:stretch>
            <a:fillRect/>
          </a:stretch>
        </p:blipFill>
        <p:spPr>
          <a:xfrm>
            <a:off x="8396292" y="5179602"/>
            <a:ext cx="2927256" cy="1184940"/>
          </a:xfrm>
          <a:prstGeom prst="rect">
            <a:avLst/>
          </a:prstGeom>
        </p:spPr>
      </p:pic>
      <p:sp>
        <p:nvSpPr>
          <p:cNvPr id="68" name="文本框 67">
            <a:extLst>
              <a:ext uri="{FF2B5EF4-FFF2-40B4-BE49-F238E27FC236}">
                <a16:creationId xmlns:a16="http://schemas.microsoft.com/office/drawing/2014/main" id="{A48F4F0E-0BE5-4BB4-960A-5B56C2DADC17}"/>
              </a:ext>
            </a:extLst>
          </p:cNvPr>
          <p:cNvSpPr txBox="1"/>
          <p:nvPr/>
        </p:nvSpPr>
        <p:spPr>
          <a:xfrm>
            <a:off x="307384" y="1164241"/>
            <a:ext cx="7498628" cy="1077218"/>
          </a:xfrm>
          <a:prstGeom prst="rect">
            <a:avLst/>
          </a:prstGeom>
          <a:noFill/>
        </p:spPr>
        <p:txBody>
          <a:bodyPr wrap="square" rtlCol="0">
            <a:spAutoFit/>
          </a:bodyPr>
          <a:lstStyle/>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Evaluate cooling capacity of the thermal anchors on cryogenic lines, avoid cavity low field quench by coupler heating. Compare with helium gas cooling.</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Avoid overheating of the bellow on the inner conductor.</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Confirm air cooling capacity of the warm part and the window.</a:t>
            </a:r>
            <a:endParaRPr lang="zh-CN"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459714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74FE0CE-781A-4A1C-996C-60961FF9FC98}"/>
              </a:ext>
            </a:extLst>
          </p:cNvPr>
          <p:cNvSpPr>
            <a:spLocks noGrp="1"/>
          </p:cNvSpPr>
          <p:nvPr>
            <p:ph idx="1"/>
          </p:nvPr>
        </p:nvSpPr>
        <p:spPr>
          <a:xfrm>
            <a:off x="303732" y="1214004"/>
            <a:ext cx="11690804" cy="2271068"/>
          </a:xfrm>
        </p:spPr>
        <p:txBody>
          <a:bodyPr/>
          <a:lstStyle/>
          <a:p>
            <a:r>
              <a:rPr lang="en-US" altLang="zh-CN" sz="1800" dirty="0"/>
              <a:t>The heat transfer effect of air cooling is not as good as that of water cooling, and water cooling is the most suitable way for cooling the inner conductor in this high-power situation.</a:t>
            </a:r>
          </a:p>
          <a:p>
            <a:r>
              <a:rPr lang="en-US" altLang="zh-CN" sz="1800" dirty="0"/>
              <a:t>However, the window components has been processed due to the time limit, the inner conductor can not be changed, that is water cooling design can not be carried out, so it is mainly optimized by air cooling.</a:t>
            </a:r>
          </a:p>
          <a:p>
            <a:r>
              <a:rPr lang="en-US" altLang="zh-CN" sz="1800" dirty="0"/>
              <a:t>The design evolves in three versions, while design III has the best effect, but the temperature of the inner conductor is still high, about 80</a:t>
            </a:r>
            <a:r>
              <a:rPr lang="zh-CN" altLang="en-US" sz="1800" dirty="0"/>
              <a:t> </a:t>
            </a:r>
            <a:r>
              <a:rPr lang="en-US" altLang="zh-CN" sz="1800" dirty="0"/>
              <a:t>-105</a:t>
            </a:r>
            <a:r>
              <a:rPr lang="zh-CN" altLang="en-US" sz="1800" dirty="0"/>
              <a:t> </a:t>
            </a:r>
            <a:r>
              <a:rPr lang="en-US" altLang="zh-CN" sz="1800" dirty="0"/>
              <a:t>C. </a:t>
            </a:r>
            <a:endParaRPr lang="zh-CN" altLang="en-US" sz="1800" dirty="0"/>
          </a:p>
        </p:txBody>
      </p:sp>
      <p:sp>
        <p:nvSpPr>
          <p:cNvPr id="3" name="灯片编号占位符 2">
            <a:extLst>
              <a:ext uri="{FF2B5EF4-FFF2-40B4-BE49-F238E27FC236}">
                <a16:creationId xmlns:a16="http://schemas.microsoft.com/office/drawing/2014/main" id="{2690E4AE-BE9B-46E7-9E02-45CFF927412E}"/>
              </a:ext>
            </a:extLst>
          </p:cNvPr>
          <p:cNvSpPr>
            <a:spLocks noGrp="1"/>
          </p:cNvSpPr>
          <p:nvPr>
            <p:ph type="sldNum" sz="quarter" idx="12"/>
          </p:nvPr>
        </p:nvSpPr>
        <p:spPr/>
        <p:txBody>
          <a:bodyPr/>
          <a:lstStyle/>
          <a:p>
            <a:fld id="{F15E9139-A00B-4B2A-98A6-095DC08F1345}" type="slidenum">
              <a:rPr lang="zh-CN" altLang="en-US" smtClean="0"/>
              <a:pPr/>
              <a:t>26</a:t>
            </a:fld>
            <a:endParaRPr lang="zh-CN" altLang="en-US" dirty="0"/>
          </a:p>
        </p:txBody>
      </p:sp>
      <p:sp>
        <p:nvSpPr>
          <p:cNvPr id="4" name="标题 3">
            <a:extLst>
              <a:ext uri="{FF2B5EF4-FFF2-40B4-BE49-F238E27FC236}">
                <a16:creationId xmlns:a16="http://schemas.microsoft.com/office/drawing/2014/main" id="{FC925149-2BB6-4345-A0D7-5DD7C1703EEF}"/>
              </a:ext>
            </a:extLst>
          </p:cNvPr>
          <p:cNvSpPr>
            <a:spLocks noGrp="1"/>
          </p:cNvSpPr>
          <p:nvPr>
            <p:ph type="title"/>
          </p:nvPr>
        </p:nvSpPr>
        <p:spPr/>
        <p:txBody>
          <a:bodyPr/>
          <a:lstStyle/>
          <a:p>
            <a:r>
              <a:rPr lang="en-US" altLang="zh-CN" dirty="0"/>
              <a:t>Doorknob Cooling Design</a:t>
            </a:r>
            <a:endParaRPr lang="zh-CN" altLang="en-US" dirty="0"/>
          </a:p>
        </p:txBody>
      </p:sp>
      <p:sp>
        <p:nvSpPr>
          <p:cNvPr id="8" name="矩形 7">
            <a:extLst>
              <a:ext uri="{FF2B5EF4-FFF2-40B4-BE49-F238E27FC236}">
                <a16:creationId xmlns:a16="http://schemas.microsoft.com/office/drawing/2014/main" id="{BB6C4DBD-A82F-4C5B-B343-9F9BA93875F7}"/>
              </a:ext>
            </a:extLst>
          </p:cNvPr>
          <p:cNvSpPr/>
          <p:nvPr/>
        </p:nvSpPr>
        <p:spPr>
          <a:xfrm>
            <a:off x="7542411" y="5392897"/>
            <a:ext cx="4714643" cy="954107"/>
          </a:xfrm>
          <a:prstGeom prst="rect">
            <a:avLst/>
          </a:prstGeom>
        </p:spPr>
        <p:txBody>
          <a:bodyPr wrap="square">
            <a:spAutoFit/>
          </a:bodyPr>
          <a:lstStyle/>
          <a:p>
            <a:pPr marL="342900" indent="-342900">
              <a:buFont typeface="Arial" panose="020B0604020202020204" pitchFamily="34" charset="0"/>
              <a:buChar char="•"/>
            </a:pPr>
            <a:r>
              <a:rPr lang="en-US" altLang="zh-CN" sz="1400" dirty="0">
                <a:solidFill>
                  <a:srgbClr val="000000"/>
                </a:solidFill>
                <a:latin typeface="Arial" panose="020B0604020202020204" pitchFamily="34" charset="0"/>
                <a:cs typeface="Arial" panose="020B0604020202020204" pitchFamily="34" charset="0"/>
              </a:rPr>
              <a:t>Doorknob, IC, OC are all air cooled. </a:t>
            </a:r>
          </a:p>
          <a:p>
            <a:pPr marL="342900" indent="-342900">
              <a:buFont typeface="Arial" panose="020B0604020202020204" pitchFamily="34" charset="0"/>
              <a:buChar char="•"/>
            </a:pPr>
            <a:r>
              <a:rPr lang="en-US" altLang="zh-CN" sz="1400" dirty="0">
                <a:solidFill>
                  <a:srgbClr val="000000"/>
                </a:solidFill>
                <a:latin typeface="Arial" panose="020B0604020202020204" pitchFamily="34" charset="0"/>
                <a:cs typeface="Arial" panose="020B0604020202020204" pitchFamily="34" charset="0"/>
              </a:rPr>
              <a:t>The highest temperature lies in IC and Teflon sheet.</a:t>
            </a:r>
          </a:p>
          <a:p>
            <a:pPr marL="342900" indent="-342900">
              <a:buFont typeface="Arial" panose="020B0604020202020204" pitchFamily="34" charset="0"/>
              <a:buChar char="•"/>
            </a:pPr>
            <a:r>
              <a:rPr lang="en-US" altLang="zh-CN" sz="1400" dirty="0">
                <a:solidFill>
                  <a:srgbClr val="000000"/>
                </a:solidFill>
                <a:latin typeface="Arial" panose="020B0604020202020204" pitchFamily="34" charset="0"/>
                <a:cs typeface="Arial" panose="020B0604020202020204" pitchFamily="34" charset="0"/>
              </a:rPr>
              <a:t>The way to optimize is to reduce losses and let the cold air reach the hotter areas first.</a:t>
            </a:r>
            <a:endParaRPr lang="zh-CN" altLang="en-US" sz="1400" dirty="0">
              <a:solidFill>
                <a:srgbClr val="000000"/>
              </a:solidFill>
              <a:latin typeface="Arial" panose="020B0604020202020204" pitchFamily="34" charset="0"/>
              <a:cs typeface="Arial" panose="020B0604020202020204" pitchFamily="34" charset="0"/>
            </a:endParaRPr>
          </a:p>
        </p:txBody>
      </p:sp>
      <p:pic>
        <p:nvPicPr>
          <p:cNvPr id="9" name="图片 8">
            <a:extLst>
              <a:ext uri="{FF2B5EF4-FFF2-40B4-BE49-F238E27FC236}">
                <a16:creationId xmlns:a16="http://schemas.microsoft.com/office/drawing/2014/main" id="{5F30412C-BFDF-4046-BB54-C174C4B56B7D}"/>
              </a:ext>
            </a:extLst>
          </p:cNvPr>
          <p:cNvPicPr>
            <a:picLocks noChangeAspect="1"/>
          </p:cNvPicPr>
          <p:nvPr/>
        </p:nvPicPr>
        <p:blipFill>
          <a:blip r:embed="rId2"/>
          <a:stretch>
            <a:fillRect/>
          </a:stretch>
        </p:blipFill>
        <p:spPr>
          <a:xfrm>
            <a:off x="7622198" y="3807746"/>
            <a:ext cx="1401641" cy="1301817"/>
          </a:xfrm>
          <a:prstGeom prst="rect">
            <a:avLst/>
          </a:prstGeom>
        </p:spPr>
      </p:pic>
      <p:pic>
        <p:nvPicPr>
          <p:cNvPr id="10" name="图片 9">
            <a:extLst>
              <a:ext uri="{FF2B5EF4-FFF2-40B4-BE49-F238E27FC236}">
                <a16:creationId xmlns:a16="http://schemas.microsoft.com/office/drawing/2014/main" id="{94B36999-9E1E-4D92-882A-5EF485BCF7AF}"/>
              </a:ext>
            </a:extLst>
          </p:cNvPr>
          <p:cNvPicPr>
            <a:picLocks noChangeAspect="1"/>
          </p:cNvPicPr>
          <p:nvPr/>
        </p:nvPicPr>
        <p:blipFill>
          <a:blip r:embed="rId3"/>
          <a:stretch>
            <a:fillRect/>
          </a:stretch>
        </p:blipFill>
        <p:spPr>
          <a:xfrm>
            <a:off x="9097338" y="3782435"/>
            <a:ext cx="1296399" cy="1327128"/>
          </a:xfrm>
          <a:prstGeom prst="rect">
            <a:avLst/>
          </a:prstGeom>
        </p:spPr>
      </p:pic>
      <p:pic>
        <p:nvPicPr>
          <p:cNvPr id="11" name="图片 10">
            <a:extLst>
              <a:ext uri="{FF2B5EF4-FFF2-40B4-BE49-F238E27FC236}">
                <a16:creationId xmlns:a16="http://schemas.microsoft.com/office/drawing/2014/main" id="{BF322521-AB30-49EB-891E-813C4E5EAF38}"/>
              </a:ext>
            </a:extLst>
          </p:cNvPr>
          <p:cNvPicPr>
            <a:picLocks noChangeAspect="1"/>
          </p:cNvPicPr>
          <p:nvPr/>
        </p:nvPicPr>
        <p:blipFill>
          <a:blip r:embed="rId4"/>
          <a:stretch>
            <a:fillRect/>
          </a:stretch>
        </p:blipFill>
        <p:spPr>
          <a:xfrm>
            <a:off x="10467236" y="3807746"/>
            <a:ext cx="1610995" cy="1292912"/>
          </a:xfrm>
          <a:prstGeom prst="rect">
            <a:avLst/>
          </a:prstGeom>
        </p:spPr>
      </p:pic>
      <p:sp>
        <p:nvSpPr>
          <p:cNvPr id="12" name="矩形 11">
            <a:extLst>
              <a:ext uri="{FF2B5EF4-FFF2-40B4-BE49-F238E27FC236}">
                <a16:creationId xmlns:a16="http://schemas.microsoft.com/office/drawing/2014/main" id="{EB3D4C26-F85B-4A8A-8E51-9B875D0145AD}"/>
              </a:ext>
            </a:extLst>
          </p:cNvPr>
          <p:cNvSpPr/>
          <p:nvPr/>
        </p:nvSpPr>
        <p:spPr>
          <a:xfrm>
            <a:off x="1167590" y="6180610"/>
            <a:ext cx="732893" cy="292388"/>
          </a:xfrm>
          <a:prstGeom prst="rect">
            <a:avLst/>
          </a:prstGeom>
        </p:spPr>
        <p:txBody>
          <a:bodyPr wrap="none">
            <a:spAutoFit/>
          </a:bodyPr>
          <a:lstStyle/>
          <a:p>
            <a:r>
              <a:rPr lang="en-US" altLang="zh-CN" sz="1300" b="1" dirty="0">
                <a:solidFill>
                  <a:srgbClr val="000000"/>
                </a:solidFill>
              </a:rPr>
              <a:t>Design I</a:t>
            </a:r>
            <a:endParaRPr lang="zh-CN" altLang="en-US" sz="1300" b="1" dirty="0"/>
          </a:p>
        </p:txBody>
      </p:sp>
      <p:sp>
        <p:nvSpPr>
          <p:cNvPr id="13" name="矩形 12">
            <a:extLst>
              <a:ext uri="{FF2B5EF4-FFF2-40B4-BE49-F238E27FC236}">
                <a16:creationId xmlns:a16="http://schemas.microsoft.com/office/drawing/2014/main" id="{F17F21AA-9CF8-4868-B73F-1C29DE34BC8F}"/>
              </a:ext>
            </a:extLst>
          </p:cNvPr>
          <p:cNvSpPr/>
          <p:nvPr/>
        </p:nvSpPr>
        <p:spPr>
          <a:xfrm>
            <a:off x="3337589" y="6195293"/>
            <a:ext cx="777777" cy="292388"/>
          </a:xfrm>
          <a:prstGeom prst="rect">
            <a:avLst/>
          </a:prstGeom>
        </p:spPr>
        <p:txBody>
          <a:bodyPr wrap="none">
            <a:spAutoFit/>
          </a:bodyPr>
          <a:lstStyle/>
          <a:p>
            <a:r>
              <a:rPr lang="en-US" altLang="zh-CN" sz="1300" b="1" dirty="0">
                <a:solidFill>
                  <a:srgbClr val="000000"/>
                </a:solidFill>
              </a:rPr>
              <a:t>Design II</a:t>
            </a:r>
            <a:endParaRPr lang="zh-CN" altLang="en-US" sz="1300" b="1" dirty="0"/>
          </a:p>
        </p:txBody>
      </p:sp>
      <p:sp>
        <p:nvSpPr>
          <p:cNvPr id="14" name="矩形 13">
            <a:extLst>
              <a:ext uri="{FF2B5EF4-FFF2-40B4-BE49-F238E27FC236}">
                <a16:creationId xmlns:a16="http://schemas.microsoft.com/office/drawing/2014/main" id="{DF15045F-24F9-422E-8D63-47101FCA7C96}"/>
              </a:ext>
            </a:extLst>
          </p:cNvPr>
          <p:cNvSpPr/>
          <p:nvPr/>
        </p:nvSpPr>
        <p:spPr>
          <a:xfrm>
            <a:off x="5668879" y="6180610"/>
            <a:ext cx="822661" cy="292388"/>
          </a:xfrm>
          <a:prstGeom prst="rect">
            <a:avLst/>
          </a:prstGeom>
        </p:spPr>
        <p:txBody>
          <a:bodyPr wrap="none">
            <a:spAutoFit/>
          </a:bodyPr>
          <a:lstStyle/>
          <a:p>
            <a:r>
              <a:rPr lang="en-US" altLang="zh-CN" sz="1300" b="1" dirty="0">
                <a:solidFill>
                  <a:srgbClr val="000000"/>
                </a:solidFill>
              </a:rPr>
              <a:t>Design III</a:t>
            </a:r>
            <a:endParaRPr lang="zh-CN" altLang="en-US" sz="1300" b="1" dirty="0"/>
          </a:p>
        </p:txBody>
      </p:sp>
      <p:sp>
        <p:nvSpPr>
          <p:cNvPr id="15" name="矩形 14">
            <a:extLst>
              <a:ext uri="{FF2B5EF4-FFF2-40B4-BE49-F238E27FC236}">
                <a16:creationId xmlns:a16="http://schemas.microsoft.com/office/drawing/2014/main" id="{0B6572F0-AAE3-4FC9-9B2A-EA7984A604D9}"/>
              </a:ext>
            </a:extLst>
          </p:cNvPr>
          <p:cNvSpPr/>
          <p:nvPr/>
        </p:nvSpPr>
        <p:spPr>
          <a:xfrm>
            <a:off x="7844994" y="5039991"/>
            <a:ext cx="881973" cy="292388"/>
          </a:xfrm>
          <a:prstGeom prst="rect">
            <a:avLst/>
          </a:prstGeom>
        </p:spPr>
        <p:txBody>
          <a:bodyPr wrap="none">
            <a:spAutoFit/>
          </a:bodyPr>
          <a:lstStyle/>
          <a:p>
            <a:r>
              <a:rPr lang="en-US" altLang="zh-CN" sz="1300" dirty="0">
                <a:solidFill>
                  <a:srgbClr val="000000"/>
                </a:solidFill>
                <a:latin typeface="Arial" panose="020B0604020202020204" pitchFamily="34" charset="0"/>
                <a:cs typeface="Arial" panose="020B0604020202020204" pitchFamily="34" charset="0"/>
              </a:rPr>
              <a:t>doorknob</a:t>
            </a:r>
            <a:endParaRPr lang="zh-CN" altLang="en-US" sz="1300" dirty="0">
              <a:latin typeface="Arial" panose="020B0604020202020204" pitchFamily="34" charset="0"/>
              <a:cs typeface="Arial" panose="020B0604020202020204" pitchFamily="34" charset="0"/>
            </a:endParaRPr>
          </a:p>
        </p:txBody>
      </p:sp>
      <p:sp>
        <p:nvSpPr>
          <p:cNvPr id="16" name="矩形 15">
            <a:extLst>
              <a:ext uri="{FF2B5EF4-FFF2-40B4-BE49-F238E27FC236}">
                <a16:creationId xmlns:a16="http://schemas.microsoft.com/office/drawing/2014/main" id="{52898CC6-7E0D-42C2-A935-3E1AB19C24E9}"/>
              </a:ext>
            </a:extLst>
          </p:cNvPr>
          <p:cNvSpPr/>
          <p:nvPr/>
        </p:nvSpPr>
        <p:spPr>
          <a:xfrm>
            <a:off x="9701720" y="5046129"/>
            <a:ext cx="351378" cy="292388"/>
          </a:xfrm>
          <a:prstGeom prst="rect">
            <a:avLst/>
          </a:prstGeom>
        </p:spPr>
        <p:txBody>
          <a:bodyPr wrap="none">
            <a:spAutoFit/>
          </a:bodyPr>
          <a:lstStyle/>
          <a:p>
            <a:r>
              <a:rPr lang="en-US" altLang="zh-CN" sz="1300" dirty="0">
                <a:solidFill>
                  <a:srgbClr val="000000"/>
                </a:solidFill>
                <a:latin typeface="Arial" panose="020B0604020202020204" pitchFamily="34" charset="0"/>
                <a:cs typeface="Arial" panose="020B0604020202020204" pitchFamily="34" charset="0"/>
              </a:rPr>
              <a:t>IC</a:t>
            </a:r>
            <a:endParaRPr lang="zh-CN" altLang="en-US" sz="1300" dirty="0">
              <a:latin typeface="Arial" panose="020B0604020202020204" pitchFamily="34" charset="0"/>
              <a:cs typeface="Arial" panose="020B0604020202020204" pitchFamily="34" charset="0"/>
            </a:endParaRPr>
          </a:p>
        </p:txBody>
      </p:sp>
      <p:sp>
        <p:nvSpPr>
          <p:cNvPr id="17" name="矩形 16">
            <a:extLst>
              <a:ext uri="{FF2B5EF4-FFF2-40B4-BE49-F238E27FC236}">
                <a16:creationId xmlns:a16="http://schemas.microsoft.com/office/drawing/2014/main" id="{BD0CB526-A187-4FB3-B33A-E8EAB04612B1}"/>
              </a:ext>
            </a:extLst>
          </p:cNvPr>
          <p:cNvSpPr/>
          <p:nvPr/>
        </p:nvSpPr>
        <p:spPr>
          <a:xfrm>
            <a:off x="10671908" y="5045368"/>
            <a:ext cx="1086323" cy="292388"/>
          </a:xfrm>
          <a:prstGeom prst="rect">
            <a:avLst/>
          </a:prstGeom>
        </p:spPr>
        <p:txBody>
          <a:bodyPr wrap="none">
            <a:spAutoFit/>
          </a:bodyPr>
          <a:lstStyle/>
          <a:p>
            <a:r>
              <a:rPr lang="en-US" altLang="zh-CN" sz="1300" dirty="0">
                <a:solidFill>
                  <a:srgbClr val="000000"/>
                </a:solidFill>
                <a:latin typeface="Arial" panose="020B0604020202020204" pitchFamily="34" charset="0"/>
                <a:cs typeface="Arial" panose="020B0604020202020204" pitchFamily="34" charset="0"/>
              </a:rPr>
              <a:t>Teflon sheet</a:t>
            </a:r>
            <a:endParaRPr lang="zh-CN" altLang="en-US" sz="1300" dirty="0">
              <a:latin typeface="Arial" panose="020B0604020202020204" pitchFamily="34" charset="0"/>
              <a:cs typeface="Arial" panose="020B0604020202020204" pitchFamily="34" charset="0"/>
            </a:endParaRPr>
          </a:p>
        </p:txBody>
      </p:sp>
      <p:sp>
        <p:nvSpPr>
          <p:cNvPr id="18" name="矩形 17">
            <a:extLst>
              <a:ext uri="{FF2B5EF4-FFF2-40B4-BE49-F238E27FC236}">
                <a16:creationId xmlns:a16="http://schemas.microsoft.com/office/drawing/2014/main" id="{667C3A50-3072-4D09-8905-1413527E4ACF}"/>
              </a:ext>
            </a:extLst>
          </p:cNvPr>
          <p:cNvSpPr/>
          <p:nvPr/>
        </p:nvSpPr>
        <p:spPr>
          <a:xfrm>
            <a:off x="8950612" y="3315795"/>
            <a:ext cx="2079415" cy="338554"/>
          </a:xfrm>
          <a:prstGeom prst="rect">
            <a:avLst/>
          </a:prstGeom>
        </p:spPr>
        <p:txBody>
          <a:bodyPr wrap="none">
            <a:spAutoFit/>
          </a:bodyPr>
          <a:lstStyle/>
          <a:p>
            <a:r>
              <a:rPr lang="en-US" altLang="zh-CN" sz="1600" dirty="0">
                <a:solidFill>
                  <a:srgbClr val="000000"/>
                </a:solidFill>
                <a:latin typeface="Arial" panose="020B0604020202020204" pitchFamily="34" charset="0"/>
                <a:cs typeface="Arial" panose="020B0604020202020204" pitchFamily="34" charset="0"/>
              </a:rPr>
              <a:t>Results of Design III </a:t>
            </a:r>
            <a:endParaRPr lang="zh-CN" altLang="en-US" sz="1600" dirty="0">
              <a:latin typeface="Arial" panose="020B0604020202020204" pitchFamily="34" charset="0"/>
              <a:cs typeface="Arial" panose="020B0604020202020204" pitchFamily="34" charset="0"/>
            </a:endParaRPr>
          </a:p>
        </p:txBody>
      </p:sp>
      <p:pic>
        <p:nvPicPr>
          <p:cNvPr id="85" name="图片 84">
            <a:extLst>
              <a:ext uri="{FF2B5EF4-FFF2-40B4-BE49-F238E27FC236}">
                <a16:creationId xmlns:a16="http://schemas.microsoft.com/office/drawing/2014/main" id="{9C1C6C76-C206-4D2C-A854-95ED427ADE87}"/>
              </a:ext>
            </a:extLst>
          </p:cNvPr>
          <p:cNvPicPr>
            <a:picLocks noChangeAspect="1"/>
          </p:cNvPicPr>
          <p:nvPr/>
        </p:nvPicPr>
        <p:blipFill>
          <a:blip r:embed="rId5"/>
          <a:stretch>
            <a:fillRect/>
          </a:stretch>
        </p:blipFill>
        <p:spPr>
          <a:xfrm>
            <a:off x="252536" y="3896013"/>
            <a:ext cx="2393128" cy="2219712"/>
          </a:xfrm>
          <a:prstGeom prst="rect">
            <a:avLst/>
          </a:prstGeom>
          <a:ln>
            <a:solidFill>
              <a:schemeClr val="tx1"/>
            </a:solidFill>
          </a:ln>
        </p:spPr>
      </p:pic>
      <p:pic>
        <p:nvPicPr>
          <p:cNvPr id="86" name="图片 85">
            <a:extLst>
              <a:ext uri="{FF2B5EF4-FFF2-40B4-BE49-F238E27FC236}">
                <a16:creationId xmlns:a16="http://schemas.microsoft.com/office/drawing/2014/main" id="{BEEB0A1F-0C0B-47DA-A52C-E248532DA48B}"/>
              </a:ext>
            </a:extLst>
          </p:cNvPr>
          <p:cNvPicPr>
            <a:picLocks noChangeAspect="1"/>
          </p:cNvPicPr>
          <p:nvPr/>
        </p:nvPicPr>
        <p:blipFill>
          <a:blip r:embed="rId6"/>
          <a:stretch>
            <a:fillRect/>
          </a:stretch>
        </p:blipFill>
        <p:spPr>
          <a:xfrm>
            <a:off x="2719163" y="3890578"/>
            <a:ext cx="2339348" cy="2240174"/>
          </a:xfrm>
          <a:prstGeom prst="rect">
            <a:avLst/>
          </a:prstGeom>
          <a:ln>
            <a:solidFill>
              <a:schemeClr val="tx1"/>
            </a:solidFill>
          </a:ln>
        </p:spPr>
      </p:pic>
      <p:pic>
        <p:nvPicPr>
          <p:cNvPr id="87" name="图片 86">
            <a:extLst>
              <a:ext uri="{FF2B5EF4-FFF2-40B4-BE49-F238E27FC236}">
                <a16:creationId xmlns:a16="http://schemas.microsoft.com/office/drawing/2014/main" id="{B978AB15-ED4A-48DC-A3B6-526B70128A86}"/>
              </a:ext>
            </a:extLst>
          </p:cNvPr>
          <p:cNvPicPr>
            <a:picLocks noChangeAspect="1"/>
          </p:cNvPicPr>
          <p:nvPr/>
        </p:nvPicPr>
        <p:blipFill>
          <a:blip r:embed="rId7"/>
          <a:stretch>
            <a:fillRect/>
          </a:stretch>
        </p:blipFill>
        <p:spPr>
          <a:xfrm>
            <a:off x="5125656" y="3857390"/>
            <a:ext cx="2223507" cy="2271068"/>
          </a:xfrm>
          <a:prstGeom prst="rect">
            <a:avLst/>
          </a:prstGeom>
          <a:ln>
            <a:solidFill>
              <a:schemeClr val="tx1"/>
            </a:solidFill>
          </a:ln>
        </p:spPr>
      </p:pic>
    </p:spTree>
    <p:extLst>
      <p:ext uri="{BB962C8B-B14F-4D97-AF65-F5344CB8AC3E}">
        <p14:creationId xmlns:p14="http://schemas.microsoft.com/office/powerpoint/2010/main" val="3079210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AAE7E241-4832-41B8-A122-E9AF19F6E9A6}"/>
              </a:ext>
            </a:extLst>
          </p:cNvPr>
          <p:cNvSpPr>
            <a:spLocks noGrp="1"/>
          </p:cNvSpPr>
          <p:nvPr>
            <p:ph idx="1"/>
          </p:nvPr>
        </p:nvSpPr>
        <p:spPr>
          <a:xfrm>
            <a:off x="345827" y="1203296"/>
            <a:ext cx="10972800" cy="4840303"/>
          </a:xfrm>
        </p:spPr>
        <p:txBody>
          <a:bodyPr/>
          <a:lstStyle/>
          <a:p>
            <a:r>
              <a:rPr lang="en-US" altLang="zh-CN" sz="1800" dirty="0"/>
              <a:t>Teflon sheet thickness is reduced from 10 mm to 5 mm, the maximum temperature dropped to 175</a:t>
            </a:r>
            <a:r>
              <a:rPr lang="zh-CN" altLang="en-US" sz="1800" dirty="0"/>
              <a:t> </a:t>
            </a:r>
            <a:r>
              <a:rPr lang="en-US" altLang="zh-CN" sz="1800" dirty="0"/>
              <a:t>C</a:t>
            </a:r>
            <a:r>
              <a:rPr lang="zh-CN" altLang="en-US" sz="1800" dirty="0"/>
              <a:t>；</a:t>
            </a:r>
            <a:r>
              <a:rPr lang="en-US" altLang="zh-CN" sz="1800" dirty="0"/>
              <a:t> In order to avoid dirty air blowing to the surface of the ceramic, Teflon sheet is still adopted.</a:t>
            </a:r>
          </a:p>
          <a:p>
            <a:r>
              <a:rPr lang="en-US" altLang="zh-CN" sz="1800" dirty="0"/>
              <a:t>Dielectric loss tangent of teflon sheet used in this calculation is 0.001 (provided by HFSS), and the teflon temperature may be further reduced if 0.0004 is used.</a:t>
            </a:r>
          </a:p>
          <a:p>
            <a:r>
              <a:rPr lang="en-US" altLang="zh-CN" sz="1800" dirty="0"/>
              <a:t>In addition, Design I is suitable for operation at 150 kW, while Design III is possible to reach 313 kW.</a:t>
            </a:r>
            <a:endParaRPr lang="zh-CN" altLang="en-US" dirty="0"/>
          </a:p>
        </p:txBody>
      </p:sp>
      <p:sp>
        <p:nvSpPr>
          <p:cNvPr id="3" name="灯片编号占位符 2">
            <a:extLst>
              <a:ext uri="{FF2B5EF4-FFF2-40B4-BE49-F238E27FC236}">
                <a16:creationId xmlns:a16="http://schemas.microsoft.com/office/drawing/2014/main" id="{2407DDC2-3CD9-4181-BE66-AB0273B4BDB5}"/>
              </a:ext>
            </a:extLst>
          </p:cNvPr>
          <p:cNvSpPr>
            <a:spLocks noGrp="1"/>
          </p:cNvSpPr>
          <p:nvPr>
            <p:ph type="sldNum" sz="quarter" idx="12"/>
          </p:nvPr>
        </p:nvSpPr>
        <p:spPr/>
        <p:txBody>
          <a:bodyPr/>
          <a:lstStyle/>
          <a:p>
            <a:fld id="{F15E9139-A00B-4B2A-98A6-095DC08F1345}" type="slidenum">
              <a:rPr lang="zh-CN" altLang="en-US" smtClean="0"/>
              <a:pPr/>
              <a:t>27</a:t>
            </a:fld>
            <a:endParaRPr lang="zh-CN" altLang="en-US" dirty="0"/>
          </a:p>
        </p:txBody>
      </p:sp>
      <p:sp>
        <p:nvSpPr>
          <p:cNvPr id="4" name="标题 3">
            <a:extLst>
              <a:ext uri="{FF2B5EF4-FFF2-40B4-BE49-F238E27FC236}">
                <a16:creationId xmlns:a16="http://schemas.microsoft.com/office/drawing/2014/main" id="{0CAF60F4-F9B4-4FC3-B5DA-C675DB224E7C}"/>
              </a:ext>
            </a:extLst>
          </p:cNvPr>
          <p:cNvSpPr>
            <a:spLocks noGrp="1"/>
          </p:cNvSpPr>
          <p:nvPr>
            <p:ph type="title"/>
          </p:nvPr>
        </p:nvSpPr>
        <p:spPr/>
        <p:txBody>
          <a:bodyPr/>
          <a:lstStyle/>
          <a:p>
            <a:r>
              <a:rPr lang="en-US" altLang="zh-CN" dirty="0"/>
              <a:t>Doorknob Cooling Simulation</a:t>
            </a:r>
            <a:endParaRPr lang="zh-CN" altLang="en-US" dirty="0"/>
          </a:p>
        </p:txBody>
      </p:sp>
      <p:graphicFrame>
        <p:nvGraphicFramePr>
          <p:cNvPr id="5" name="内容占位符 3">
            <a:extLst>
              <a:ext uri="{FF2B5EF4-FFF2-40B4-BE49-F238E27FC236}">
                <a16:creationId xmlns:a16="http://schemas.microsoft.com/office/drawing/2014/main" id="{7AE876E8-3ED8-4031-9924-3D8FF419A8C5}"/>
              </a:ext>
            </a:extLst>
          </p:cNvPr>
          <p:cNvGraphicFramePr>
            <a:graphicFrameLocks/>
          </p:cNvGraphicFramePr>
          <p:nvPr>
            <p:extLst>
              <p:ext uri="{D42A27DB-BD31-4B8C-83A1-F6EECF244321}">
                <p14:modId xmlns:p14="http://schemas.microsoft.com/office/powerpoint/2010/main" val="2642716029"/>
              </p:ext>
            </p:extLst>
          </p:nvPr>
        </p:nvGraphicFramePr>
        <p:xfrm>
          <a:off x="799462" y="3296361"/>
          <a:ext cx="7477986" cy="2903997"/>
        </p:xfrm>
        <a:graphic>
          <a:graphicData uri="http://schemas.openxmlformats.org/drawingml/2006/table">
            <a:tbl>
              <a:tblPr firstRow="1" bandRow="1">
                <a:tableStyleId>{5C22544A-7EE6-4342-B048-85BDC9FD1C3A}</a:tableStyleId>
              </a:tblPr>
              <a:tblGrid>
                <a:gridCol w="1512000">
                  <a:extLst>
                    <a:ext uri="{9D8B030D-6E8A-4147-A177-3AD203B41FA5}">
                      <a16:colId xmlns:a16="http://schemas.microsoft.com/office/drawing/2014/main" val="2990313871"/>
                    </a:ext>
                  </a:extLst>
                </a:gridCol>
                <a:gridCol w="1988662">
                  <a:extLst>
                    <a:ext uri="{9D8B030D-6E8A-4147-A177-3AD203B41FA5}">
                      <a16:colId xmlns:a16="http://schemas.microsoft.com/office/drawing/2014/main" val="3098995135"/>
                    </a:ext>
                  </a:extLst>
                </a:gridCol>
                <a:gridCol w="1988662">
                  <a:extLst>
                    <a:ext uri="{9D8B030D-6E8A-4147-A177-3AD203B41FA5}">
                      <a16:colId xmlns:a16="http://schemas.microsoft.com/office/drawing/2014/main" val="1987299173"/>
                    </a:ext>
                  </a:extLst>
                </a:gridCol>
                <a:gridCol w="1988662">
                  <a:extLst>
                    <a:ext uri="{9D8B030D-6E8A-4147-A177-3AD203B41FA5}">
                      <a16:colId xmlns:a16="http://schemas.microsoft.com/office/drawing/2014/main" val="3579522576"/>
                    </a:ext>
                  </a:extLst>
                </a:gridCol>
              </a:tblGrid>
              <a:tr h="479865">
                <a:tc rowSpan="2">
                  <a:txBody>
                    <a:bodyPr/>
                    <a:lstStyle/>
                    <a:p>
                      <a:r>
                        <a:rPr lang="en-US" altLang="zh-CN" sz="1600" dirty="0">
                          <a:latin typeface="Arial" panose="020B0604020202020204" pitchFamily="34" charset="0"/>
                          <a:cs typeface="Arial" panose="020B0604020202020204" pitchFamily="34" charset="0"/>
                        </a:rPr>
                        <a:t>Temperature in C</a:t>
                      </a:r>
                      <a:endParaRPr lang="zh-CN" altLang="en-US" sz="1600" dirty="0">
                        <a:latin typeface="Arial" panose="020B0604020202020204" pitchFamily="34" charset="0"/>
                        <a:cs typeface="Arial" panose="020B0604020202020204" pitchFamily="34" charset="0"/>
                      </a:endParaRPr>
                    </a:p>
                  </a:txBody>
                  <a:tcPr anchor="ctr">
                    <a:solidFill>
                      <a:srgbClr val="00B0F0"/>
                    </a:solidFill>
                  </a:tcPr>
                </a:tc>
                <a:tc>
                  <a:txBody>
                    <a:bodyPr/>
                    <a:lstStyle/>
                    <a:p>
                      <a:pPr algn="ctr"/>
                      <a:r>
                        <a:rPr lang="en-US" altLang="zh-CN" sz="1600" dirty="0">
                          <a:latin typeface="Arial" panose="020B0604020202020204" pitchFamily="34" charset="0"/>
                          <a:cs typeface="Arial" panose="020B0604020202020204" pitchFamily="34" charset="0"/>
                        </a:rPr>
                        <a:t>Design I</a:t>
                      </a:r>
                    </a:p>
                  </a:txBody>
                  <a:tcPr>
                    <a:solidFill>
                      <a:srgbClr val="00B0F0"/>
                    </a:solidFill>
                  </a:tcPr>
                </a:tc>
                <a:tc>
                  <a:txBody>
                    <a:bodyPr/>
                    <a:lstStyle/>
                    <a:p>
                      <a:pPr algn="ctr"/>
                      <a:r>
                        <a:rPr lang="en-US" altLang="zh-CN" sz="1600" dirty="0">
                          <a:latin typeface="Arial" panose="020B0604020202020204" pitchFamily="34" charset="0"/>
                          <a:cs typeface="Arial" panose="020B0604020202020204" pitchFamily="34" charset="0"/>
                        </a:rPr>
                        <a:t>Design II</a:t>
                      </a:r>
                      <a:endParaRPr lang="zh-CN" altLang="en-US" sz="1600" dirty="0">
                        <a:latin typeface="Arial" panose="020B0604020202020204" pitchFamily="34" charset="0"/>
                        <a:cs typeface="Arial" panose="020B0604020202020204" pitchFamily="34" charset="0"/>
                      </a:endParaRPr>
                    </a:p>
                  </a:txBody>
                  <a:tcPr>
                    <a:solidFill>
                      <a:srgbClr val="00B0F0"/>
                    </a:solidFill>
                  </a:tcPr>
                </a:tc>
                <a:tc>
                  <a:txBody>
                    <a:bodyPr/>
                    <a:lstStyle/>
                    <a:p>
                      <a:pPr algn="ctr"/>
                      <a:r>
                        <a:rPr lang="en-US" altLang="zh-CN" sz="1600" dirty="0">
                          <a:latin typeface="Arial" panose="020B0604020202020204" pitchFamily="34" charset="0"/>
                          <a:cs typeface="Arial" panose="020B0604020202020204" pitchFamily="34" charset="0"/>
                        </a:rPr>
                        <a:t>Design III</a:t>
                      </a:r>
                      <a:endParaRPr lang="zh-CN" altLang="en-US" sz="1600" dirty="0">
                        <a:latin typeface="Arial" panose="020B0604020202020204" pitchFamily="34" charset="0"/>
                        <a:cs typeface="Arial" panose="020B0604020202020204" pitchFamily="34" charset="0"/>
                      </a:endParaRPr>
                    </a:p>
                  </a:txBody>
                  <a:tcPr>
                    <a:solidFill>
                      <a:srgbClr val="00B0F0"/>
                    </a:solidFill>
                  </a:tcPr>
                </a:tc>
                <a:extLst>
                  <a:ext uri="{0D108BD9-81ED-4DB2-BD59-A6C34878D82A}">
                    <a16:rowId xmlns:a16="http://schemas.microsoft.com/office/drawing/2014/main" val="1360020517"/>
                  </a:ext>
                </a:extLst>
              </a:tr>
              <a:tr h="360997">
                <a:tc vMerge="1">
                  <a:txBody>
                    <a:bodyPr/>
                    <a:lstStyle/>
                    <a:p>
                      <a:endParaRPr lang="zh-CN" altLang="en-US" sz="1600" dirty="0">
                        <a:latin typeface="Arial" panose="020B0604020202020204" pitchFamily="34" charset="0"/>
                        <a:cs typeface="Arial" panose="020B0604020202020204" pitchFamily="34" charset="0"/>
                      </a:endParaRPr>
                    </a:p>
                  </a:txBody>
                  <a:tcPr/>
                </a:tc>
                <a:tc gridSpan="3">
                  <a:txBody>
                    <a:bodyPr/>
                    <a:lstStyle/>
                    <a:p>
                      <a:pPr algn="ctr"/>
                      <a:r>
                        <a:rPr lang="en-US" altLang="zh-CN" sz="1600" dirty="0">
                          <a:latin typeface="Arial" panose="020B0604020202020204" pitchFamily="34" charset="0"/>
                          <a:cs typeface="Arial" panose="020B0604020202020204" pitchFamily="34" charset="0"/>
                        </a:rPr>
                        <a:t>@313 kW,</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CW, Inlet flow: 150 L/min</a:t>
                      </a:r>
                    </a:p>
                  </a:txBody>
                  <a:tcPr/>
                </a:tc>
                <a:tc hMerge="1">
                  <a:txBody>
                    <a:bodyPr/>
                    <a:lstStyle/>
                    <a:p>
                      <a:endParaRPr lang="zh-CN" altLang="en-US" dirty="0"/>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a:txBody>
                  <a:tcPr/>
                </a:tc>
                <a:extLst>
                  <a:ext uri="{0D108BD9-81ED-4DB2-BD59-A6C34878D82A}">
                    <a16:rowId xmlns:a16="http://schemas.microsoft.com/office/drawing/2014/main" val="2374091560"/>
                  </a:ext>
                </a:extLst>
              </a:tr>
              <a:tr h="479865">
                <a:tc>
                  <a:txBody>
                    <a:bodyPr/>
                    <a:lstStyle/>
                    <a:p>
                      <a:r>
                        <a:rPr lang="en-US" altLang="zh-CN" sz="1600" dirty="0">
                          <a:latin typeface="Arial" panose="020B0604020202020204" pitchFamily="34" charset="0"/>
                          <a:cs typeface="Arial" panose="020B0604020202020204" pitchFamily="34" charset="0"/>
                        </a:rPr>
                        <a:t>OC</a:t>
                      </a:r>
                      <a:endParaRPr lang="zh-CN" altLang="en-US" sz="1600" dirty="0">
                        <a:latin typeface="Arial" panose="020B0604020202020204" pitchFamily="34" charset="0"/>
                        <a:cs typeface="Arial" panose="020B0604020202020204" pitchFamily="34" charset="0"/>
                      </a:endParaRPr>
                    </a:p>
                  </a:txBody>
                  <a:tcPr anchor="ctr"/>
                </a:tc>
                <a:tc>
                  <a:txBody>
                    <a:bodyPr/>
                    <a:lstStyle/>
                    <a:p>
                      <a:pPr algn="ctr"/>
                      <a:r>
                        <a:rPr lang="en-US" altLang="zh-CN" sz="1600" dirty="0">
                          <a:latin typeface="Arial" panose="020B0604020202020204" pitchFamily="34" charset="0"/>
                          <a:cs typeface="Arial" panose="020B0604020202020204" pitchFamily="34" charset="0"/>
                        </a:rPr>
                        <a:t>80</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- 90</a:t>
                      </a:r>
                      <a:endParaRPr lang="zh-CN" altLang="en-US" sz="1600" dirty="0">
                        <a:latin typeface="Arial" panose="020B0604020202020204" pitchFamily="34" charset="0"/>
                        <a:cs typeface="Arial" panose="020B0604020202020204" pitchFamily="34" charset="0"/>
                      </a:endParaRPr>
                    </a:p>
                  </a:txBody>
                  <a:tcPr/>
                </a:tc>
                <a:tc>
                  <a:txBody>
                    <a:bodyPr/>
                    <a:lstStyle/>
                    <a:p>
                      <a:pPr algn="ctr"/>
                      <a:r>
                        <a:rPr lang="en-US" altLang="zh-CN" sz="1600" dirty="0">
                          <a:latin typeface="Arial" panose="020B0604020202020204" pitchFamily="34" charset="0"/>
                          <a:cs typeface="Arial" panose="020B0604020202020204" pitchFamily="34" charset="0"/>
                        </a:rPr>
                        <a:t>57 - 63</a:t>
                      </a:r>
                      <a:r>
                        <a:rPr lang="zh-CN" altLang="en-US" sz="1600" dirty="0">
                          <a:latin typeface="Arial" panose="020B0604020202020204" pitchFamily="34" charset="0"/>
                          <a:cs typeface="Arial" panose="020B0604020202020204" pitchFamily="34" charset="0"/>
                        </a:rPr>
                        <a:t> </a:t>
                      </a:r>
                    </a:p>
                  </a:txBody>
                  <a:tcPr/>
                </a:tc>
                <a:tc>
                  <a:txBody>
                    <a:bodyPr/>
                    <a:lstStyle/>
                    <a:p>
                      <a:pPr algn="ctr"/>
                      <a:r>
                        <a:rPr lang="en-US" altLang="zh-CN" sz="1600" dirty="0">
                          <a:latin typeface="Arial" panose="020B0604020202020204" pitchFamily="34" charset="0"/>
                          <a:cs typeface="Arial" panose="020B0604020202020204" pitchFamily="34" charset="0"/>
                        </a:rPr>
                        <a:t>53</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- 68</a:t>
                      </a:r>
                      <a:endParaRPr lang="zh-CN" alt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455266"/>
                  </a:ext>
                </a:extLst>
              </a:tr>
              <a:tr h="479865">
                <a:tc>
                  <a:txBody>
                    <a:bodyPr/>
                    <a:lstStyle/>
                    <a:p>
                      <a:r>
                        <a:rPr lang="en-US" altLang="zh-CN" sz="1600" dirty="0">
                          <a:latin typeface="Arial" panose="020B0604020202020204" pitchFamily="34" charset="0"/>
                          <a:cs typeface="Arial" panose="020B0604020202020204" pitchFamily="34" charset="0"/>
                        </a:rPr>
                        <a:t>IC</a:t>
                      </a:r>
                      <a:endParaRPr lang="zh-CN" altLang="en-US" sz="1600" dirty="0">
                        <a:latin typeface="Arial" panose="020B0604020202020204" pitchFamily="34" charset="0"/>
                        <a:cs typeface="Arial" panose="020B0604020202020204" pitchFamily="34" charset="0"/>
                      </a:endParaRPr>
                    </a:p>
                  </a:txBody>
                  <a:tcPr anchor="ctr"/>
                </a:tc>
                <a:tc>
                  <a:txBody>
                    <a:bodyPr/>
                    <a:lstStyle/>
                    <a:p>
                      <a:pPr algn="ctr"/>
                      <a:r>
                        <a:rPr lang="en-US" altLang="zh-CN" sz="1600" dirty="0">
                          <a:latin typeface="Arial" panose="020B0604020202020204" pitchFamily="34" charset="0"/>
                          <a:cs typeface="Arial" panose="020B0604020202020204" pitchFamily="34" charset="0"/>
                        </a:rPr>
                        <a:t>70 - 200</a:t>
                      </a:r>
                      <a:endParaRPr lang="zh-CN" altLang="en-US" sz="1600" dirty="0">
                        <a:latin typeface="Arial" panose="020B0604020202020204" pitchFamily="34" charset="0"/>
                        <a:cs typeface="Arial" panose="020B0604020202020204" pitchFamily="34" charset="0"/>
                      </a:endParaRPr>
                    </a:p>
                  </a:txBody>
                  <a:tcPr/>
                </a:tc>
                <a:tc>
                  <a:txBody>
                    <a:bodyPr/>
                    <a:lstStyle/>
                    <a:p>
                      <a:pPr algn="ctr"/>
                      <a:r>
                        <a:rPr lang="en-US" altLang="zh-CN" sz="1600" dirty="0">
                          <a:latin typeface="Arial" panose="020B0604020202020204" pitchFamily="34" charset="0"/>
                          <a:cs typeface="Arial" panose="020B0604020202020204" pitchFamily="34" charset="0"/>
                        </a:rPr>
                        <a:t>86</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-182</a:t>
                      </a:r>
                      <a:r>
                        <a:rPr lang="zh-CN" altLang="en-US" sz="1600" dirty="0">
                          <a:latin typeface="Arial" panose="020B0604020202020204" pitchFamily="34" charset="0"/>
                          <a:cs typeface="Arial" panose="020B0604020202020204" pitchFamily="34" charset="0"/>
                        </a:rPr>
                        <a:t> </a:t>
                      </a:r>
                    </a:p>
                  </a:txBody>
                  <a:tcPr/>
                </a:tc>
                <a:tc>
                  <a:txBody>
                    <a:bodyPr/>
                    <a:lstStyle/>
                    <a:p>
                      <a:pPr algn="ctr"/>
                      <a:r>
                        <a:rPr lang="en-US" altLang="zh-CN" sz="1600" dirty="0">
                          <a:latin typeface="Arial" panose="020B0604020202020204" pitchFamily="34" charset="0"/>
                          <a:cs typeface="Arial" panose="020B0604020202020204" pitchFamily="34" charset="0"/>
                        </a:rPr>
                        <a:t>80</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- 105</a:t>
                      </a:r>
                      <a:endParaRPr lang="zh-CN" alt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92417398"/>
                  </a:ext>
                </a:extLst>
              </a:tr>
              <a:tr h="479865">
                <a:tc>
                  <a:txBody>
                    <a:bodyPr/>
                    <a:lstStyle/>
                    <a:p>
                      <a:r>
                        <a:rPr lang="en-US" altLang="zh-CN" sz="1600" dirty="0">
                          <a:latin typeface="Arial" panose="020B0604020202020204" pitchFamily="34" charset="0"/>
                          <a:cs typeface="Arial" panose="020B0604020202020204" pitchFamily="34" charset="0"/>
                        </a:rPr>
                        <a:t>IC box</a:t>
                      </a:r>
                      <a:endParaRPr lang="zh-CN" altLang="en-US" sz="1600" dirty="0">
                        <a:latin typeface="Arial" panose="020B0604020202020204" pitchFamily="34" charset="0"/>
                        <a:cs typeface="Arial" panose="020B0604020202020204" pitchFamily="34" charset="0"/>
                      </a:endParaRPr>
                    </a:p>
                  </a:txBody>
                  <a:tcPr anchor="ctr"/>
                </a:tc>
                <a:tc>
                  <a:txBody>
                    <a:bodyPr/>
                    <a:lstStyle/>
                    <a:p>
                      <a:pPr algn="ctr"/>
                      <a:r>
                        <a:rPr lang="en-US" altLang="zh-CN" sz="1600" dirty="0">
                          <a:latin typeface="Arial" panose="020B0604020202020204" pitchFamily="34" charset="0"/>
                          <a:cs typeface="Arial" panose="020B0604020202020204" pitchFamily="34" charset="0"/>
                        </a:rPr>
                        <a:t>70</a:t>
                      </a:r>
                      <a:endParaRPr lang="zh-CN" altLang="en-US" sz="1600" dirty="0">
                        <a:latin typeface="Arial" panose="020B0604020202020204" pitchFamily="34" charset="0"/>
                        <a:cs typeface="Arial" panose="020B0604020202020204" pitchFamily="34" charset="0"/>
                      </a:endParaRPr>
                    </a:p>
                  </a:txBody>
                  <a:tcPr/>
                </a:tc>
                <a:tc>
                  <a:txBody>
                    <a:bodyPr/>
                    <a:lstStyle/>
                    <a:p>
                      <a:pPr algn="ctr"/>
                      <a:r>
                        <a:rPr lang="en-US" altLang="zh-CN" sz="1600" dirty="0">
                          <a:latin typeface="Arial" panose="020B0604020202020204" pitchFamily="34" charset="0"/>
                          <a:cs typeface="Arial" panose="020B0604020202020204" pitchFamily="34" charset="0"/>
                        </a:rPr>
                        <a:t>78</a:t>
                      </a:r>
                      <a:endParaRPr lang="zh-CN" altLang="en-US" sz="1600" dirty="0">
                        <a:latin typeface="Arial" panose="020B0604020202020204" pitchFamily="34" charset="0"/>
                        <a:cs typeface="Arial" panose="020B0604020202020204" pitchFamily="34" charset="0"/>
                      </a:endParaRPr>
                    </a:p>
                  </a:txBody>
                  <a:tcPr/>
                </a:tc>
                <a:tc>
                  <a:txBody>
                    <a:bodyPr/>
                    <a:lstStyle/>
                    <a:p>
                      <a:pPr algn="ctr"/>
                      <a:r>
                        <a:rPr lang="en-US" altLang="zh-CN" sz="1600" dirty="0">
                          <a:latin typeface="Arial" panose="020B0604020202020204" pitchFamily="34" charset="0"/>
                          <a:cs typeface="Arial" panose="020B0604020202020204" pitchFamily="34" charset="0"/>
                        </a:rPr>
                        <a:t>75</a:t>
                      </a:r>
                      <a:endParaRPr lang="zh-CN" alt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95580670"/>
                  </a:ext>
                </a:extLst>
              </a:tr>
              <a:tr h="623540">
                <a:tc>
                  <a:txBody>
                    <a:bodyPr/>
                    <a:lstStyle/>
                    <a:p>
                      <a:r>
                        <a:rPr lang="en-US" altLang="zh-CN" sz="1600" dirty="0">
                          <a:latin typeface="Arial" panose="020B0604020202020204" pitchFamily="34" charset="0"/>
                          <a:cs typeface="Arial" panose="020B0604020202020204" pitchFamily="34" charset="0"/>
                        </a:rPr>
                        <a:t>Teflon sheet</a:t>
                      </a:r>
                      <a:endParaRPr lang="zh-CN" altLang="en-US" sz="1600" dirty="0">
                        <a:latin typeface="Arial" panose="020B0604020202020204" pitchFamily="34" charset="0"/>
                        <a:cs typeface="Arial" panose="020B0604020202020204" pitchFamily="34" charset="0"/>
                      </a:endParaRPr>
                    </a:p>
                  </a:txBody>
                  <a:tcPr anchor="ctr"/>
                </a:tc>
                <a:tc>
                  <a:txBody>
                    <a:bodyPr/>
                    <a:lstStyle/>
                    <a:p>
                      <a:pPr algn="ctr"/>
                      <a:r>
                        <a:rPr lang="en-US" altLang="zh-CN" sz="1600" dirty="0">
                          <a:latin typeface="Arial" panose="020B0604020202020204" pitchFamily="34" charset="0"/>
                          <a:cs typeface="Arial" panose="020B0604020202020204" pitchFamily="34" charset="0"/>
                        </a:rPr>
                        <a:t>90</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- 450 </a:t>
                      </a:r>
                    </a:p>
                    <a:p>
                      <a:pPr algn="ctr"/>
                      <a:r>
                        <a:rPr lang="en-US" altLang="zh-CN" sz="1600" kern="1200" dirty="0">
                          <a:solidFill>
                            <a:schemeClr val="dk1"/>
                          </a:solidFill>
                          <a:latin typeface="Arial" panose="020B0604020202020204" pitchFamily="34" charset="0"/>
                          <a:ea typeface="+mn-ea"/>
                          <a:cs typeface="Arial" panose="020B0604020202020204" pitchFamily="34" charset="0"/>
                        </a:rPr>
                        <a:t>10 mm thickness</a:t>
                      </a:r>
                      <a:endParaRPr lang="zh-CN" altLang="en-US" sz="16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altLang="zh-CN" sz="1600" dirty="0">
                          <a:latin typeface="Arial" panose="020B0604020202020204" pitchFamily="34" charset="0"/>
                          <a:cs typeface="Arial" panose="020B0604020202020204" pitchFamily="34" charset="0"/>
                        </a:rPr>
                        <a:t>127</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- 415 </a:t>
                      </a:r>
                    </a:p>
                    <a:p>
                      <a:pPr algn="ctr"/>
                      <a:r>
                        <a:rPr lang="en-US" altLang="zh-CN" sz="1600" kern="1200" dirty="0">
                          <a:solidFill>
                            <a:schemeClr val="dk1"/>
                          </a:solidFill>
                          <a:latin typeface="Arial" panose="020B0604020202020204" pitchFamily="34" charset="0"/>
                          <a:ea typeface="+mn-ea"/>
                          <a:cs typeface="Arial" panose="020B0604020202020204" pitchFamily="34" charset="0"/>
                        </a:rPr>
                        <a:t>10 mm thickness</a:t>
                      </a:r>
                      <a:endParaRPr lang="zh-CN" altLang="en-US" sz="16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algn="ctr"/>
                      <a:r>
                        <a:rPr lang="en-US" altLang="zh-CN" sz="1600" dirty="0">
                          <a:latin typeface="Arial" panose="020B0604020202020204" pitchFamily="34" charset="0"/>
                          <a:cs typeface="Arial" panose="020B0604020202020204" pitchFamily="34" charset="0"/>
                        </a:rPr>
                        <a:t>61 – 175</a:t>
                      </a:r>
                    </a:p>
                    <a:p>
                      <a:pPr algn="ctr"/>
                      <a:r>
                        <a:rPr lang="en-US" altLang="zh-CN" sz="1600" kern="1200" dirty="0">
                          <a:solidFill>
                            <a:schemeClr val="dk1"/>
                          </a:solidFill>
                          <a:latin typeface="Arial" panose="020B0604020202020204" pitchFamily="34" charset="0"/>
                          <a:ea typeface="+mn-ea"/>
                          <a:cs typeface="Arial" panose="020B0604020202020204" pitchFamily="34" charset="0"/>
                        </a:rPr>
                        <a:t>5 mm thickness</a:t>
                      </a:r>
                      <a:endParaRPr lang="zh-CN" altLang="en-US" sz="1600" kern="1200" dirty="0">
                        <a:solidFill>
                          <a:schemeClr val="dk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3760551039"/>
                  </a:ext>
                </a:extLst>
              </a:tr>
            </a:tbl>
          </a:graphicData>
        </a:graphic>
      </p:graphicFrame>
      <p:pic>
        <p:nvPicPr>
          <p:cNvPr id="6" name="图片 5">
            <a:extLst>
              <a:ext uri="{FF2B5EF4-FFF2-40B4-BE49-F238E27FC236}">
                <a16:creationId xmlns:a16="http://schemas.microsoft.com/office/drawing/2014/main" id="{BDA1FE2C-A5E9-4A78-A0F5-7D8C2D60EEC9}"/>
              </a:ext>
            </a:extLst>
          </p:cNvPr>
          <p:cNvPicPr>
            <a:picLocks noChangeAspect="1"/>
          </p:cNvPicPr>
          <p:nvPr/>
        </p:nvPicPr>
        <p:blipFill>
          <a:blip r:embed="rId2"/>
          <a:stretch>
            <a:fillRect/>
          </a:stretch>
        </p:blipFill>
        <p:spPr>
          <a:xfrm>
            <a:off x="8932741" y="3345834"/>
            <a:ext cx="1260413" cy="1266877"/>
          </a:xfrm>
          <a:prstGeom prst="rect">
            <a:avLst/>
          </a:prstGeom>
        </p:spPr>
      </p:pic>
      <p:pic>
        <p:nvPicPr>
          <p:cNvPr id="7" name="图片 6">
            <a:extLst>
              <a:ext uri="{FF2B5EF4-FFF2-40B4-BE49-F238E27FC236}">
                <a16:creationId xmlns:a16="http://schemas.microsoft.com/office/drawing/2014/main" id="{11784108-59E1-435B-AA76-8A8214E00B55}"/>
              </a:ext>
            </a:extLst>
          </p:cNvPr>
          <p:cNvPicPr>
            <a:picLocks noChangeAspect="1"/>
          </p:cNvPicPr>
          <p:nvPr/>
        </p:nvPicPr>
        <p:blipFill>
          <a:blip r:embed="rId3"/>
          <a:stretch>
            <a:fillRect/>
          </a:stretch>
        </p:blipFill>
        <p:spPr>
          <a:xfrm>
            <a:off x="9012162" y="4957928"/>
            <a:ext cx="1180992" cy="1145963"/>
          </a:xfrm>
          <a:prstGeom prst="rect">
            <a:avLst/>
          </a:prstGeom>
        </p:spPr>
      </p:pic>
      <p:pic>
        <p:nvPicPr>
          <p:cNvPr id="8" name="图片 7">
            <a:extLst>
              <a:ext uri="{FF2B5EF4-FFF2-40B4-BE49-F238E27FC236}">
                <a16:creationId xmlns:a16="http://schemas.microsoft.com/office/drawing/2014/main" id="{88E08634-B8E6-48D0-AC8F-4BECF48BEA62}"/>
              </a:ext>
            </a:extLst>
          </p:cNvPr>
          <p:cNvPicPr>
            <a:picLocks noChangeAspect="1"/>
          </p:cNvPicPr>
          <p:nvPr/>
        </p:nvPicPr>
        <p:blipFill>
          <a:blip r:embed="rId4"/>
          <a:stretch>
            <a:fillRect/>
          </a:stretch>
        </p:blipFill>
        <p:spPr>
          <a:xfrm>
            <a:off x="10402921" y="3378483"/>
            <a:ext cx="997255" cy="1333828"/>
          </a:xfrm>
          <a:prstGeom prst="rect">
            <a:avLst/>
          </a:prstGeom>
        </p:spPr>
      </p:pic>
      <p:pic>
        <p:nvPicPr>
          <p:cNvPr id="9" name="图片 8">
            <a:extLst>
              <a:ext uri="{FF2B5EF4-FFF2-40B4-BE49-F238E27FC236}">
                <a16:creationId xmlns:a16="http://schemas.microsoft.com/office/drawing/2014/main" id="{F9718DA7-B772-45CF-B668-CC392645E221}"/>
              </a:ext>
            </a:extLst>
          </p:cNvPr>
          <p:cNvPicPr>
            <a:picLocks noChangeAspect="1"/>
          </p:cNvPicPr>
          <p:nvPr/>
        </p:nvPicPr>
        <p:blipFill>
          <a:blip r:embed="rId5"/>
          <a:stretch>
            <a:fillRect/>
          </a:stretch>
        </p:blipFill>
        <p:spPr>
          <a:xfrm>
            <a:off x="10603514" y="5244503"/>
            <a:ext cx="787090" cy="681974"/>
          </a:xfrm>
          <a:prstGeom prst="rect">
            <a:avLst/>
          </a:prstGeom>
        </p:spPr>
      </p:pic>
      <p:sp>
        <p:nvSpPr>
          <p:cNvPr id="10" name="矩形 9">
            <a:extLst>
              <a:ext uri="{FF2B5EF4-FFF2-40B4-BE49-F238E27FC236}">
                <a16:creationId xmlns:a16="http://schemas.microsoft.com/office/drawing/2014/main" id="{0C585B57-1F71-4DBB-9AE3-9B8AC4D831C3}"/>
              </a:ext>
            </a:extLst>
          </p:cNvPr>
          <p:cNvSpPr/>
          <p:nvPr/>
        </p:nvSpPr>
        <p:spPr>
          <a:xfrm>
            <a:off x="8969311" y="4602965"/>
            <a:ext cx="1250663" cy="292388"/>
          </a:xfrm>
          <a:prstGeom prst="rect">
            <a:avLst/>
          </a:prstGeom>
        </p:spPr>
        <p:txBody>
          <a:bodyPr wrap="none">
            <a:spAutoFit/>
          </a:bodyPr>
          <a:lstStyle/>
          <a:p>
            <a:r>
              <a:rPr lang="en-US" altLang="zh-CN" sz="1300" dirty="0"/>
              <a:t>aluminum 6061</a:t>
            </a:r>
            <a:endParaRPr lang="zh-CN" altLang="en-US" sz="1300" dirty="0"/>
          </a:p>
        </p:txBody>
      </p:sp>
      <p:sp>
        <p:nvSpPr>
          <p:cNvPr id="11" name="矩形 10">
            <a:extLst>
              <a:ext uri="{FF2B5EF4-FFF2-40B4-BE49-F238E27FC236}">
                <a16:creationId xmlns:a16="http://schemas.microsoft.com/office/drawing/2014/main" id="{37A3C1AA-6C43-4829-A8A3-6D1DA58F5206}"/>
              </a:ext>
            </a:extLst>
          </p:cNvPr>
          <p:cNvSpPr/>
          <p:nvPr/>
        </p:nvSpPr>
        <p:spPr>
          <a:xfrm>
            <a:off x="10634760" y="4621857"/>
            <a:ext cx="659348" cy="292388"/>
          </a:xfrm>
          <a:prstGeom prst="rect">
            <a:avLst/>
          </a:prstGeom>
        </p:spPr>
        <p:txBody>
          <a:bodyPr wrap="none">
            <a:spAutoFit/>
          </a:bodyPr>
          <a:lstStyle/>
          <a:p>
            <a:r>
              <a:rPr lang="en-US" altLang="zh-CN" sz="1300" dirty="0"/>
              <a:t>copper</a:t>
            </a:r>
            <a:endParaRPr lang="zh-CN" altLang="en-US" sz="1300" dirty="0"/>
          </a:p>
        </p:txBody>
      </p:sp>
      <p:sp>
        <p:nvSpPr>
          <p:cNvPr id="12" name="矩形 11">
            <a:extLst>
              <a:ext uri="{FF2B5EF4-FFF2-40B4-BE49-F238E27FC236}">
                <a16:creationId xmlns:a16="http://schemas.microsoft.com/office/drawing/2014/main" id="{691237D6-BA17-44BD-8187-ADE476337422}"/>
              </a:ext>
            </a:extLst>
          </p:cNvPr>
          <p:cNvSpPr/>
          <p:nvPr/>
        </p:nvSpPr>
        <p:spPr>
          <a:xfrm>
            <a:off x="9285234" y="5943380"/>
            <a:ext cx="659348" cy="292388"/>
          </a:xfrm>
          <a:prstGeom prst="rect">
            <a:avLst/>
          </a:prstGeom>
        </p:spPr>
        <p:txBody>
          <a:bodyPr wrap="none">
            <a:spAutoFit/>
          </a:bodyPr>
          <a:lstStyle/>
          <a:p>
            <a:r>
              <a:rPr lang="en-US" altLang="zh-CN" sz="1300" dirty="0"/>
              <a:t>copper</a:t>
            </a:r>
            <a:endParaRPr lang="zh-CN" altLang="en-US" sz="1300" dirty="0"/>
          </a:p>
        </p:txBody>
      </p:sp>
      <p:sp>
        <p:nvSpPr>
          <p:cNvPr id="13" name="矩形 12">
            <a:extLst>
              <a:ext uri="{FF2B5EF4-FFF2-40B4-BE49-F238E27FC236}">
                <a16:creationId xmlns:a16="http://schemas.microsoft.com/office/drawing/2014/main" id="{C5BF7EA6-592A-4417-8DD5-970AE1E35B85}"/>
              </a:ext>
            </a:extLst>
          </p:cNvPr>
          <p:cNvSpPr/>
          <p:nvPr/>
        </p:nvSpPr>
        <p:spPr>
          <a:xfrm>
            <a:off x="10727267" y="5975133"/>
            <a:ext cx="510974" cy="292388"/>
          </a:xfrm>
          <a:prstGeom prst="rect">
            <a:avLst/>
          </a:prstGeom>
        </p:spPr>
        <p:txBody>
          <a:bodyPr wrap="none">
            <a:spAutoFit/>
          </a:bodyPr>
          <a:lstStyle/>
          <a:p>
            <a:r>
              <a:rPr lang="en-US" altLang="zh-CN" sz="1300" dirty="0"/>
              <a:t>PTFE</a:t>
            </a:r>
            <a:endParaRPr lang="zh-CN" altLang="en-US" sz="1300" dirty="0"/>
          </a:p>
        </p:txBody>
      </p:sp>
      <p:sp>
        <p:nvSpPr>
          <p:cNvPr id="14" name="矩形 13">
            <a:extLst>
              <a:ext uri="{FF2B5EF4-FFF2-40B4-BE49-F238E27FC236}">
                <a16:creationId xmlns:a16="http://schemas.microsoft.com/office/drawing/2014/main" id="{C39A58C5-052C-4A49-ADA3-092C89233D99}"/>
              </a:ext>
            </a:extLst>
          </p:cNvPr>
          <p:cNvSpPr/>
          <p:nvPr/>
        </p:nvSpPr>
        <p:spPr>
          <a:xfrm>
            <a:off x="9532812" y="6258798"/>
            <a:ext cx="1518364" cy="338554"/>
          </a:xfrm>
          <a:prstGeom prst="rect">
            <a:avLst/>
          </a:prstGeom>
        </p:spPr>
        <p:txBody>
          <a:bodyPr wrap="none">
            <a:spAutoFit/>
          </a:bodyPr>
          <a:lstStyle/>
          <a:p>
            <a:r>
              <a:rPr lang="en-US" altLang="zh-CN" sz="1600" dirty="0">
                <a:latin typeface="Arial" panose="020B0604020202020204" pitchFamily="34" charset="0"/>
                <a:cs typeface="Arial" panose="020B0604020202020204" pitchFamily="34" charset="0"/>
              </a:rPr>
              <a:t>Main materials</a:t>
            </a:r>
            <a:endParaRPr lang="zh-CN" altLang="en-US" sz="1600" dirty="0">
              <a:latin typeface="Arial" panose="020B0604020202020204" pitchFamily="34" charset="0"/>
              <a:cs typeface="Arial" panose="020B0604020202020204" pitchFamily="34" charset="0"/>
            </a:endParaRPr>
          </a:p>
        </p:txBody>
      </p:sp>
      <p:cxnSp>
        <p:nvCxnSpPr>
          <p:cNvPr id="16" name="直接箭头连接符 15">
            <a:extLst>
              <a:ext uri="{FF2B5EF4-FFF2-40B4-BE49-F238E27FC236}">
                <a16:creationId xmlns:a16="http://schemas.microsoft.com/office/drawing/2014/main" id="{B1604946-2D02-42D6-815D-CFD052EA1116}"/>
              </a:ext>
            </a:extLst>
          </p:cNvPr>
          <p:cNvCxnSpPr>
            <a:cxnSpLocks/>
          </p:cNvCxnSpPr>
          <p:nvPr/>
        </p:nvCxnSpPr>
        <p:spPr>
          <a:xfrm flipH="1">
            <a:off x="11238242" y="3721573"/>
            <a:ext cx="20722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id="{D803D020-8E72-4656-9D73-C6878BD428C0}"/>
              </a:ext>
            </a:extLst>
          </p:cNvPr>
          <p:cNvCxnSpPr>
            <a:cxnSpLocks/>
          </p:cNvCxnSpPr>
          <p:nvPr/>
        </p:nvCxnSpPr>
        <p:spPr>
          <a:xfrm flipH="1">
            <a:off x="10997059" y="4293073"/>
            <a:ext cx="207226"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接箭头连接符 20">
            <a:extLst>
              <a:ext uri="{FF2B5EF4-FFF2-40B4-BE49-F238E27FC236}">
                <a16:creationId xmlns:a16="http://schemas.microsoft.com/office/drawing/2014/main" id="{35A9A903-4B55-4D3D-8B13-02A7DD772398}"/>
              </a:ext>
            </a:extLst>
          </p:cNvPr>
          <p:cNvCxnSpPr>
            <a:cxnSpLocks/>
          </p:cNvCxnSpPr>
          <p:nvPr/>
        </p:nvCxnSpPr>
        <p:spPr>
          <a:xfrm flipH="1">
            <a:off x="9823579" y="5669753"/>
            <a:ext cx="369575"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接箭头连接符 22">
            <a:extLst>
              <a:ext uri="{FF2B5EF4-FFF2-40B4-BE49-F238E27FC236}">
                <a16:creationId xmlns:a16="http://schemas.microsoft.com/office/drawing/2014/main" id="{F0C41B20-8A47-447F-9411-E568561ADD38}"/>
              </a:ext>
            </a:extLst>
          </p:cNvPr>
          <p:cNvCxnSpPr>
            <a:cxnSpLocks/>
          </p:cNvCxnSpPr>
          <p:nvPr/>
        </p:nvCxnSpPr>
        <p:spPr>
          <a:xfrm flipH="1">
            <a:off x="11205816" y="5584314"/>
            <a:ext cx="369575"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矩形 23">
            <a:extLst>
              <a:ext uri="{FF2B5EF4-FFF2-40B4-BE49-F238E27FC236}">
                <a16:creationId xmlns:a16="http://schemas.microsoft.com/office/drawing/2014/main" id="{D77D4FCE-CD57-4ECB-913B-148531A6B3F0}"/>
              </a:ext>
            </a:extLst>
          </p:cNvPr>
          <p:cNvSpPr/>
          <p:nvPr/>
        </p:nvSpPr>
        <p:spPr>
          <a:xfrm>
            <a:off x="11390604" y="3570956"/>
            <a:ext cx="535724" cy="261610"/>
          </a:xfrm>
          <a:prstGeom prst="rect">
            <a:avLst/>
          </a:prstGeom>
        </p:spPr>
        <p:txBody>
          <a:bodyPr wrap="none">
            <a:spAutoFit/>
          </a:bodyPr>
          <a:lstStyle/>
          <a:p>
            <a:r>
              <a:rPr lang="en-US" altLang="zh-CN" sz="1100" dirty="0">
                <a:solidFill>
                  <a:srgbClr val="FF0000"/>
                </a:solidFill>
              </a:rPr>
              <a:t>IC box</a:t>
            </a:r>
            <a:endParaRPr lang="zh-CN" altLang="en-US" sz="1100" dirty="0">
              <a:solidFill>
                <a:srgbClr val="FF0000"/>
              </a:solidFill>
            </a:endParaRPr>
          </a:p>
        </p:txBody>
      </p:sp>
      <p:sp>
        <p:nvSpPr>
          <p:cNvPr id="25" name="矩形 24">
            <a:extLst>
              <a:ext uri="{FF2B5EF4-FFF2-40B4-BE49-F238E27FC236}">
                <a16:creationId xmlns:a16="http://schemas.microsoft.com/office/drawing/2014/main" id="{CAF783C6-F308-4937-8991-463FAD83EAF5}"/>
              </a:ext>
            </a:extLst>
          </p:cNvPr>
          <p:cNvSpPr/>
          <p:nvPr/>
        </p:nvSpPr>
        <p:spPr>
          <a:xfrm>
            <a:off x="11285375" y="5585490"/>
            <a:ext cx="618434" cy="430887"/>
          </a:xfrm>
          <a:prstGeom prst="rect">
            <a:avLst/>
          </a:prstGeom>
        </p:spPr>
        <p:txBody>
          <a:bodyPr wrap="square">
            <a:spAutoFit/>
          </a:bodyPr>
          <a:lstStyle/>
          <a:p>
            <a:r>
              <a:rPr lang="en-US" altLang="zh-CN" sz="1100" dirty="0">
                <a:solidFill>
                  <a:srgbClr val="FF0000"/>
                </a:solidFill>
              </a:rPr>
              <a:t>teflon sheet</a:t>
            </a:r>
            <a:endParaRPr lang="zh-CN" altLang="en-US" sz="1100" dirty="0">
              <a:solidFill>
                <a:srgbClr val="FF0000"/>
              </a:solidFill>
            </a:endParaRPr>
          </a:p>
        </p:txBody>
      </p:sp>
      <p:sp>
        <p:nvSpPr>
          <p:cNvPr id="26" name="矩形 25">
            <a:extLst>
              <a:ext uri="{FF2B5EF4-FFF2-40B4-BE49-F238E27FC236}">
                <a16:creationId xmlns:a16="http://schemas.microsoft.com/office/drawing/2014/main" id="{E6990367-4D5C-492F-862B-C0BC4A604DC1}"/>
              </a:ext>
            </a:extLst>
          </p:cNvPr>
          <p:cNvSpPr/>
          <p:nvPr/>
        </p:nvSpPr>
        <p:spPr>
          <a:xfrm>
            <a:off x="11154960" y="4158136"/>
            <a:ext cx="327334" cy="261610"/>
          </a:xfrm>
          <a:prstGeom prst="rect">
            <a:avLst/>
          </a:prstGeom>
        </p:spPr>
        <p:txBody>
          <a:bodyPr wrap="none">
            <a:spAutoFit/>
          </a:bodyPr>
          <a:lstStyle/>
          <a:p>
            <a:r>
              <a:rPr lang="en-US" altLang="zh-CN" sz="1100" dirty="0">
                <a:solidFill>
                  <a:srgbClr val="FF0000"/>
                </a:solidFill>
              </a:rPr>
              <a:t>IC </a:t>
            </a:r>
            <a:endParaRPr lang="zh-CN" altLang="en-US" sz="1100" dirty="0">
              <a:solidFill>
                <a:srgbClr val="FF0000"/>
              </a:solidFill>
            </a:endParaRPr>
          </a:p>
        </p:txBody>
      </p:sp>
      <p:sp>
        <p:nvSpPr>
          <p:cNvPr id="27" name="矩形 26">
            <a:extLst>
              <a:ext uri="{FF2B5EF4-FFF2-40B4-BE49-F238E27FC236}">
                <a16:creationId xmlns:a16="http://schemas.microsoft.com/office/drawing/2014/main" id="{47E08EBE-0636-4E66-962C-9D6B37CB5E3A}"/>
              </a:ext>
            </a:extLst>
          </p:cNvPr>
          <p:cNvSpPr/>
          <p:nvPr/>
        </p:nvSpPr>
        <p:spPr>
          <a:xfrm>
            <a:off x="10157048" y="5530909"/>
            <a:ext cx="385042" cy="261610"/>
          </a:xfrm>
          <a:prstGeom prst="rect">
            <a:avLst/>
          </a:prstGeom>
        </p:spPr>
        <p:txBody>
          <a:bodyPr wrap="none">
            <a:spAutoFit/>
          </a:bodyPr>
          <a:lstStyle/>
          <a:p>
            <a:r>
              <a:rPr lang="en-US" altLang="zh-CN" sz="1100" dirty="0">
                <a:solidFill>
                  <a:srgbClr val="FF0000"/>
                </a:solidFill>
              </a:rPr>
              <a:t>OC </a:t>
            </a:r>
            <a:endParaRPr lang="zh-CN" altLang="en-US" sz="1100" dirty="0">
              <a:solidFill>
                <a:srgbClr val="FF0000"/>
              </a:solidFill>
            </a:endParaRPr>
          </a:p>
        </p:txBody>
      </p:sp>
      <p:sp>
        <p:nvSpPr>
          <p:cNvPr id="28" name="矩形 27">
            <a:extLst>
              <a:ext uri="{FF2B5EF4-FFF2-40B4-BE49-F238E27FC236}">
                <a16:creationId xmlns:a16="http://schemas.microsoft.com/office/drawing/2014/main" id="{F770AE27-3C50-4BCC-911F-36C41DC7BD4E}"/>
              </a:ext>
            </a:extLst>
          </p:cNvPr>
          <p:cNvSpPr/>
          <p:nvPr/>
        </p:nvSpPr>
        <p:spPr>
          <a:xfrm>
            <a:off x="3305777" y="6279805"/>
            <a:ext cx="2940228" cy="338554"/>
          </a:xfrm>
          <a:prstGeom prst="rect">
            <a:avLst/>
          </a:prstGeom>
        </p:spPr>
        <p:txBody>
          <a:bodyPr wrap="none">
            <a:spAutoFit/>
          </a:bodyPr>
          <a:lstStyle/>
          <a:p>
            <a:r>
              <a:rPr lang="en-US" altLang="zh-CN" sz="1600" dirty="0">
                <a:latin typeface="Arial" panose="020B0604020202020204" pitchFamily="34" charset="0"/>
                <a:cs typeface="Arial" panose="020B0604020202020204" pitchFamily="34" charset="0"/>
              </a:rPr>
              <a:t>Simulated by HFSS-FLUENT</a:t>
            </a:r>
            <a:endParaRPr lang="zh-CN"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521129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8247A77E-EA18-4A48-AEBE-6693952A09A4}"/>
              </a:ext>
            </a:extLst>
          </p:cNvPr>
          <p:cNvSpPr>
            <a:spLocks noGrp="1"/>
          </p:cNvSpPr>
          <p:nvPr>
            <p:ph type="title"/>
          </p:nvPr>
        </p:nvSpPr>
        <p:spPr/>
        <p:txBody>
          <a:bodyPr/>
          <a:lstStyle/>
          <a:p>
            <a:r>
              <a:rPr lang="en-US" altLang="zh-CN" dirty="0"/>
              <a:t>650 MHz Input Coupler Fabrication</a:t>
            </a:r>
            <a:endParaRPr lang="zh-CN" altLang="en-US" dirty="0"/>
          </a:p>
        </p:txBody>
      </p:sp>
      <p:sp>
        <p:nvSpPr>
          <p:cNvPr id="5" name="灯片编号占位符 4">
            <a:extLst>
              <a:ext uri="{FF2B5EF4-FFF2-40B4-BE49-F238E27FC236}">
                <a16:creationId xmlns:a16="http://schemas.microsoft.com/office/drawing/2014/main" id="{1F52317A-7C1A-4755-A452-FA5328BFA117}"/>
              </a:ext>
            </a:extLst>
          </p:cNvPr>
          <p:cNvSpPr>
            <a:spLocks noGrp="1"/>
          </p:cNvSpPr>
          <p:nvPr>
            <p:ph type="sldNum" sz="quarter" idx="12"/>
          </p:nvPr>
        </p:nvSpPr>
        <p:spPr/>
        <p:txBody>
          <a:bodyPr/>
          <a:lstStyle/>
          <a:p>
            <a:fld id="{F15E9139-A00B-4B2A-98A6-095DC08F1345}" type="slidenum">
              <a:rPr lang="zh-CN" altLang="en-US" smtClean="0"/>
              <a:pPr/>
              <a:t>28</a:t>
            </a:fld>
            <a:endParaRPr lang="zh-CN" altLang="en-US"/>
          </a:p>
        </p:txBody>
      </p:sp>
      <p:pic>
        <p:nvPicPr>
          <p:cNvPr id="6" name="内容占位符 18">
            <a:extLst>
              <a:ext uri="{FF2B5EF4-FFF2-40B4-BE49-F238E27FC236}">
                <a16:creationId xmlns:a16="http://schemas.microsoft.com/office/drawing/2014/main" id="{A164C3EA-F216-482C-828D-4EA706DF59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1824" y="3971054"/>
            <a:ext cx="2766060" cy="2076399"/>
          </a:xfrm>
          <a:prstGeom prst="rect">
            <a:avLst/>
          </a:prstGeom>
        </p:spPr>
      </p:pic>
      <p:pic>
        <p:nvPicPr>
          <p:cNvPr id="7" name="图片 6">
            <a:extLst>
              <a:ext uri="{FF2B5EF4-FFF2-40B4-BE49-F238E27FC236}">
                <a16:creationId xmlns:a16="http://schemas.microsoft.com/office/drawing/2014/main" id="{754A5E85-0A40-4817-AF2E-6A8C5E7623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89416" y="1628800"/>
            <a:ext cx="2766060" cy="2073734"/>
          </a:xfrm>
          <a:prstGeom prst="rect">
            <a:avLst/>
          </a:prstGeom>
        </p:spPr>
      </p:pic>
      <p:pic>
        <p:nvPicPr>
          <p:cNvPr id="8" name="图片 7">
            <a:extLst>
              <a:ext uri="{FF2B5EF4-FFF2-40B4-BE49-F238E27FC236}">
                <a16:creationId xmlns:a16="http://schemas.microsoft.com/office/drawing/2014/main" id="{07ED8054-38D0-45F3-B711-1A486F2FB03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0324" y="3962761"/>
            <a:ext cx="2766060" cy="2076399"/>
          </a:xfrm>
          <a:prstGeom prst="rect">
            <a:avLst/>
          </a:prstGeom>
        </p:spPr>
      </p:pic>
      <p:pic>
        <p:nvPicPr>
          <p:cNvPr id="9" name="图片 8">
            <a:extLst>
              <a:ext uri="{FF2B5EF4-FFF2-40B4-BE49-F238E27FC236}">
                <a16:creationId xmlns:a16="http://schemas.microsoft.com/office/drawing/2014/main" id="{04C6A46B-86D2-4F57-8085-FA78CE67EE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1824" y="1628800"/>
            <a:ext cx="2766060" cy="2073734"/>
          </a:xfrm>
          <a:prstGeom prst="rect">
            <a:avLst/>
          </a:prstGeom>
        </p:spPr>
      </p:pic>
      <p:pic>
        <p:nvPicPr>
          <p:cNvPr id="10" name="图片 9">
            <a:extLst>
              <a:ext uri="{FF2B5EF4-FFF2-40B4-BE49-F238E27FC236}">
                <a16:creationId xmlns:a16="http://schemas.microsoft.com/office/drawing/2014/main" id="{2FE90826-6BA6-4844-95C2-FEB8F31F374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40324" y="1628800"/>
            <a:ext cx="2766060" cy="2073734"/>
          </a:xfrm>
          <a:prstGeom prst="rect">
            <a:avLst/>
          </a:prstGeom>
        </p:spPr>
      </p:pic>
      <p:pic>
        <p:nvPicPr>
          <p:cNvPr id="11" name="图片 10">
            <a:extLst>
              <a:ext uri="{FF2B5EF4-FFF2-40B4-BE49-F238E27FC236}">
                <a16:creationId xmlns:a16="http://schemas.microsoft.com/office/drawing/2014/main" id="{BC6F6EE0-7A79-4F33-B139-19AA972BACC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610927" y="3971054"/>
            <a:ext cx="2684612" cy="2076399"/>
          </a:xfrm>
          <a:prstGeom prst="rect">
            <a:avLst/>
          </a:prstGeom>
        </p:spPr>
      </p:pic>
    </p:spTree>
    <p:extLst>
      <p:ext uri="{BB962C8B-B14F-4D97-AF65-F5344CB8AC3E}">
        <p14:creationId xmlns:p14="http://schemas.microsoft.com/office/powerpoint/2010/main" val="32171220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1FA018-9020-4642-8719-D08E4E18249A}"/>
              </a:ext>
            </a:extLst>
          </p:cNvPr>
          <p:cNvSpPr>
            <a:spLocks noGrp="1"/>
          </p:cNvSpPr>
          <p:nvPr>
            <p:ph type="title"/>
          </p:nvPr>
        </p:nvSpPr>
        <p:spPr>
          <a:xfrm>
            <a:off x="-24680" y="1"/>
            <a:ext cx="12216680" cy="980728"/>
          </a:xfrm>
        </p:spPr>
        <p:txBody>
          <a:bodyPr vert="horz" lIns="91440" tIns="45720" rIns="91440" bIns="45720" rtlCol="0" anchor="ctr">
            <a:normAutofit/>
          </a:bodyPr>
          <a:lstStyle/>
          <a:p>
            <a:pPr algn="ctr"/>
            <a:r>
              <a:rPr lang="en-US" altLang="zh-CN" dirty="0">
                <a:latin typeface="Arial" panose="020B0604020202020204" pitchFamily="34" charset="0"/>
                <a:cs typeface="Arial" panose="020B0604020202020204" pitchFamily="34" charset="0"/>
              </a:rPr>
              <a:t>Summary</a:t>
            </a:r>
            <a:endParaRPr lang="zh-CN" altLang="en-US" dirty="0">
              <a:latin typeface="Arial" panose="020B0604020202020204" pitchFamily="34" charset="0"/>
              <a:cs typeface="Arial" panose="020B0604020202020204" pitchFamily="34" charset="0"/>
            </a:endParaRPr>
          </a:p>
        </p:txBody>
      </p:sp>
      <p:sp>
        <p:nvSpPr>
          <p:cNvPr id="3" name="内容占位符 2">
            <a:extLst>
              <a:ext uri="{FF2B5EF4-FFF2-40B4-BE49-F238E27FC236}">
                <a16:creationId xmlns:a16="http://schemas.microsoft.com/office/drawing/2014/main" id="{13DAD403-95C9-4A9D-BB4B-9BF28838590F}"/>
              </a:ext>
            </a:extLst>
          </p:cNvPr>
          <p:cNvSpPr>
            <a:spLocks noGrp="1"/>
          </p:cNvSpPr>
          <p:nvPr>
            <p:ph idx="1"/>
          </p:nvPr>
        </p:nvSpPr>
        <p:spPr>
          <a:xfrm>
            <a:off x="293903" y="1667346"/>
            <a:ext cx="11305256" cy="4871567"/>
          </a:xfrm>
        </p:spPr>
        <p:txBody>
          <a:bodyPr>
            <a:normAutofit/>
          </a:bodyPr>
          <a:lstStyle/>
          <a:p>
            <a:pPr algn="just">
              <a:lnSpc>
                <a:spcPct val="120000"/>
              </a:lnSpc>
              <a:spcBef>
                <a:spcPts val="1800"/>
              </a:spcBef>
              <a:spcAft>
                <a:spcPts val="3000"/>
              </a:spcAft>
            </a:pPr>
            <a:r>
              <a:rPr lang="en-US" altLang="zh-CN" sz="2000" dirty="0"/>
              <a:t>Design of SRF system for future circular lepton colliders (CEPC and FCC-</a:t>
            </a:r>
            <a:r>
              <a:rPr lang="en-US" altLang="zh-CN" sz="2000" dirty="0" err="1"/>
              <a:t>ee</a:t>
            </a:r>
            <a:r>
              <a:rPr lang="en-US" altLang="zh-CN" sz="2000" dirty="0"/>
              <a:t>)  is converging, and facing similar technical challenges. </a:t>
            </a:r>
          </a:p>
          <a:p>
            <a:pPr algn="just">
              <a:lnSpc>
                <a:spcPct val="120000"/>
              </a:lnSpc>
              <a:spcBef>
                <a:spcPts val="1800"/>
              </a:spcBef>
              <a:spcAft>
                <a:spcPts val="3000"/>
              </a:spcAft>
            </a:pPr>
            <a:r>
              <a:rPr lang="en-US" altLang="zh-CN" sz="2000" dirty="0"/>
              <a:t>Engineering design and demonstration of SRF components and cryomodule (high Q, high gradient, high power) are very important.</a:t>
            </a:r>
          </a:p>
          <a:p>
            <a:pPr algn="just">
              <a:lnSpc>
                <a:spcPct val="120000"/>
              </a:lnSpc>
              <a:spcBef>
                <a:spcPts val="1800"/>
              </a:spcBef>
              <a:spcAft>
                <a:spcPts val="3000"/>
              </a:spcAft>
            </a:pPr>
            <a:r>
              <a:rPr lang="en-US" altLang="zh-CN" sz="2000" dirty="0"/>
              <a:t>EDR d</a:t>
            </a:r>
            <a:r>
              <a:rPr lang="en-US" altLang="zh-CN" sz="2000" dirty="0">
                <a:latin typeface="Arial" panose="020B0604020202020204" pitchFamily="34" charset="0"/>
                <a:cs typeface="Arial" panose="020B0604020202020204" pitchFamily="34" charset="0"/>
              </a:rPr>
              <a:t>esign </a:t>
            </a:r>
            <a:r>
              <a:rPr lang="en-US" altLang="zh-CN" sz="2000" dirty="0"/>
              <a:t>and prototyping of </a:t>
            </a:r>
            <a:r>
              <a:rPr lang="en-US" altLang="zh-CN" sz="2000" dirty="0">
                <a:latin typeface="Arial" panose="020B0604020202020204" pitchFamily="34" charset="0"/>
                <a:cs typeface="Arial" panose="020B0604020202020204" pitchFamily="34" charset="0"/>
              </a:rPr>
              <a:t>the CEPC </a:t>
            </a:r>
            <a:r>
              <a:rPr lang="en-US" altLang="zh-CN" sz="2000" dirty="0"/>
              <a:t>650 MHz </a:t>
            </a:r>
            <a:r>
              <a:rPr lang="en-US" altLang="zh-CN" sz="2000" dirty="0">
                <a:latin typeface="Arial" panose="020B0604020202020204" pitchFamily="34" charset="0"/>
                <a:cs typeface="Arial" panose="020B0604020202020204" pitchFamily="34" charset="0"/>
              </a:rPr>
              <a:t>full-scale module </a:t>
            </a:r>
            <a:r>
              <a:rPr lang="en-US" altLang="zh-CN" sz="2000" dirty="0"/>
              <a:t>are progressing well. Module structure is to be finalized taking into account many engineering issues. Fabrication and assembly of the module to be completed in end 2025.</a:t>
            </a:r>
          </a:p>
        </p:txBody>
      </p:sp>
      <p:sp>
        <p:nvSpPr>
          <p:cNvPr id="4" name="灯片编号占位符 3">
            <a:extLst>
              <a:ext uri="{FF2B5EF4-FFF2-40B4-BE49-F238E27FC236}">
                <a16:creationId xmlns:a16="http://schemas.microsoft.com/office/drawing/2014/main" id="{037EE883-8FA1-4991-A343-701724CFF38E}"/>
              </a:ext>
            </a:extLst>
          </p:cNvPr>
          <p:cNvSpPr>
            <a:spLocks noGrp="1"/>
          </p:cNvSpPr>
          <p:nvPr>
            <p:ph type="sldNum" sz="quarter" idx="12"/>
          </p:nvPr>
        </p:nvSpPr>
        <p:spPr/>
        <p:txBody>
          <a:bodyPr/>
          <a:lstStyle/>
          <a:p>
            <a:fld id="{7AE299F9-135B-4EE2-98CB-4517BC31739C}" type="slidenum">
              <a:rPr lang="zh-CN" altLang="en-US" smtClean="0"/>
              <a:t>29</a:t>
            </a:fld>
            <a:endParaRPr lang="zh-CN" altLang="en-US"/>
          </a:p>
        </p:txBody>
      </p:sp>
    </p:spTree>
    <p:extLst>
      <p:ext uri="{BB962C8B-B14F-4D97-AF65-F5344CB8AC3E}">
        <p14:creationId xmlns:p14="http://schemas.microsoft.com/office/powerpoint/2010/main" val="3895664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内容占位符 6">
            <a:extLst>
              <a:ext uri="{FF2B5EF4-FFF2-40B4-BE49-F238E27FC236}">
                <a16:creationId xmlns:a16="http://schemas.microsoft.com/office/drawing/2014/main" id="{28B4AC67-4C29-495B-ADD6-31B4ECB2DB4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18" t="40163" r="19530" b="36547"/>
          <a:stretch/>
        </p:blipFill>
        <p:spPr>
          <a:xfrm>
            <a:off x="127644" y="4980581"/>
            <a:ext cx="6290666" cy="1437537"/>
          </a:xfrm>
          <a:prstGeom prst="rect">
            <a:avLst/>
          </a:prstGeom>
        </p:spPr>
      </p:pic>
      <p:pic>
        <p:nvPicPr>
          <p:cNvPr id="6" name="图片 5">
            <a:extLst>
              <a:ext uri="{FF2B5EF4-FFF2-40B4-BE49-F238E27FC236}">
                <a16:creationId xmlns:a16="http://schemas.microsoft.com/office/drawing/2014/main" id="{0670B092-F93A-46BA-9EFA-370DF9F0E000}"/>
              </a:ext>
            </a:extLst>
          </p:cNvPr>
          <p:cNvPicPr>
            <a:picLocks noChangeAspect="1"/>
          </p:cNvPicPr>
          <p:nvPr/>
        </p:nvPicPr>
        <p:blipFill>
          <a:blip r:embed="rId3"/>
          <a:stretch>
            <a:fillRect/>
          </a:stretch>
        </p:blipFill>
        <p:spPr>
          <a:xfrm>
            <a:off x="6731907" y="4965318"/>
            <a:ext cx="4832151" cy="1407042"/>
          </a:xfrm>
          <a:prstGeom prst="rect">
            <a:avLst/>
          </a:prstGeom>
        </p:spPr>
      </p:pic>
      <p:sp>
        <p:nvSpPr>
          <p:cNvPr id="3" name="标题 2">
            <a:extLst>
              <a:ext uri="{FF2B5EF4-FFF2-40B4-BE49-F238E27FC236}">
                <a16:creationId xmlns:a16="http://schemas.microsoft.com/office/drawing/2014/main" id="{F464661F-F42D-4878-81D3-D2D117074032}"/>
              </a:ext>
            </a:extLst>
          </p:cNvPr>
          <p:cNvSpPr>
            <a:spLocks noGrp="1"/>
          </p:cNvSpPr>
          <p:nvPr>
            <p:ph type="title"/>
          </p:nvPr>
        </p:nvSpPr>
        <p:spPr/>
        <p:txBody>
          <a:bodyPr/>
          <a:lstStyle/>
          <a:p>
            <a:r>
              <a:rPr lang="en-US" altLang="zh-CN" dirty="0"/>
              <a:t>Collider SRF System of CEPC and FCC-</a:t>
            </a:r>
            <a:r>
              <a:rPr lang="en-US" altLang="zh-CN" dirty="0" err="1"/>
              <a:t>ee</a:t>
            </a:r>
            <a:endParaRPr lang="zh-CN" altLang="en-US" dirty="0"/>
          </a:p>
        </p:txBody>
      </p:sp>
      <p:graphicFrame>
        <p:nvGraphicFramePr>
          <p:cNvPr id="16" name="表格 16">
            <a:extLst>
              <a:ext uri="{FF2B5EF4-FFF2-40B4-BE49-F238E27FC236}">
                <a16:creationId xmlns:a16="http://schemas.microsoft.com/office/drawing/2014/main" id="{8F0F3653-B521-49B5-A43C-DF466B61D6E5}"/>
              </a:ext>
            </a:extLst>
          </p:cNvPr>
          <p:cNvGraphicFramePr>
            <a:graphicFrameLocks noGrp="1"/>
          </p:cNvGraphicFramePr>
          <p:nvPr>
            <p:extLst>
              <p:ext uri="{D42A27DB-BD31-4B8C-83A1-F6EECF244321}">
                <p14:modId xmlns:p14="http://schemas.microsoft.com/office/powerpoint/2010/main" val="4266405733"/>
              </p:ext>
            </p:extLst>
          </p:nvPr>
        </p:nvGraphicFramePr>
        <p:xfrm>
          <a:off x="314344" y="1075192"/>
          <a:ext cx="11563311" cy="3890125"/>
        </p:xfrm>
        <a:graphic>
          <a:graphicData uri="http://schemas.openxmlformats.org/drawingml/2006/table">
            <a:tbl>
              <a:tblPr firstRow="1" bandRow="1">
                <a:tableStyleId>{3B4B98B0-60AC-42C2-AFA5-B58CD77FA1E5}</a:tableStyleId>
              </a:tblPr>
              <a:tblGrid>
                <a:gridCol w="3438424">
                  <a:extLst>
                    <a:ext uri="{9D8B030D-6E8A-4147-A177-3AD203B41FA5}">
                      <a16:colId xmlns:a16="http://schemas.microsoft.com/office/drawing/2014/main" val="1857492249"/>
                    </a:ext>
                  </a:extLst>
                </a:gridCol>
                <a:gridCol w="4320334">
                  <a:extLst>
                    <a:ext uri="{9D8B030D-6E8A-4147-A177-3AD203B41FA5}">
                      <a16:colId xmlns:a16="http://schemas.microsoft.com/office/drawing/2014/main" val="3469942475"/>
                    </a:ext>
                  </a:extLst>
                </a:gridCol>
                <a:gridCol w="3804553">
                  <a:extLst>
                    <a:ext uri="{9D8B030D-6E8A-4147-A177-3AD203B41FA5}">
                      <a16:colId xmlns:a16="http://schemas.microsoft.com/office/drawing/2014/main" val="2289656921"/>
                    </a:ext>
                  </a:extLst>
                </a:gridCol>
              </a:tblGrid>
              <a:tr h="465542">
                <a:tc>
                  <a:txBody>
                    <a:bodyPr/>
                    <a:lstStyle/>
                    <a:p>
                      <a:pPr algn="l"/>
                      <a:endParaRPr lang="zh-CN" altLang="en-US" sz="1800" b="0" i="1"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CEPC TDR 50 (30) MW</a:t>
                      </a:r>
                      <a:endParaRPr lang="zh-CN" altLang="en-US" sz="1800"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FCC-</a:t>
                      </a:r>
                      <a:r>
                        <a:rPr lang="en-US" altLang="zh-CN" sz="1800" dirty="0" err="1">
                          <a:latin typeface="Arial" panose="020B0604020202020204" pitchFamily="34" charset="0"/>
                          <a:cs typeface="Arial" panose="020B0604020202020204" pitchFamily="34" charset="0"/>
                        </a:rPr>
                        <a:t>ee</a:t>
                      </a:r>
                      <a:r>
                        <a:rPr lang="en-US" altLang="zh-CN" sz="1800" dirty="0">
                          <a:latin typeface="Arial" panose="020B0604020202020204" pitchFamily="34" charset="0"/>
                          <a:cs typeface="Arial" panose="020B0604020202020204" pitchFamily="34" charset="0"/>
                        </a:rPr>
                        <a:t> (new) 50 MW</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011227890"/>
                  </a:ext>
                </a:extLst>
              </a:tr>
              <a:tr h="465542">
                <a:tc>
                  <a:txBody>
                    <a:bodyPr/>
                    <a:lstStyle/>
                    <a:p>
                      <a:pPr algn="l"/>
                      <a:r>
                        <a:rPr lang="en-US" altLang="zh-CN" sz="1800" dirty="0">
                          <a:latin typeface="Arial" panose="020B0604020202020204" pitchFamily="34" charset="0"/>
                          <a:cs typeface="Arial" panose="020B0604020202020204" pitchFamily="34" charset="0"/>
                        </a:rPr>
                        <a:t>RF freq. and cav. material</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650 MHz, high Q Nb </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400 MHz, Nb film on Cu </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863229727"/>
                  </a:ext>
                </a:extLst>
              </a:tr>
              <a:tr h="465542">
                <a:tc>
                  <a:txBody>
                    <a:bodyPr/>
                    <a:lstStyle/>
                    <a:p>
                      <a:pPr algn="l"/>
                      <a:r>
                        <a:rPr lang="en-US" altLang="zh-CN" sz="1800" dirty="0">
                          <a:latin typeface="Arial" panose="020B0604020202020204" pitchFamily="34" charset="0"/>
                          <a:cs typeface="Arial" panose="020B0604020202020204" pitchFamily="34" charset="0"/>
                        </a:rPr>
                        <a:t>Cavity in cryomodule</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336 (192) 2-cell, 56 (32) CM</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264 2-cell, 66 CM</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404206083"/>
                  </a:ext>
                </a:extLst>
              </a:tr>
              <a:tr h="465542">
                <a:tc>
                  <a:txBody>
                    <a:bodyPr/>
                    <a:lstStyle/>
                    <a:p>
                      <a:pPr algn="l"/>
                      <a:r>
                        <a:rPr lang="en-US" altLang="zh-CN" sz="1800" dirty="0">
                          <a:latin typeface="Arial" panose="020B0604020202020204" pitchFamily="34" charset="0"/>
                          <a:cs typeface="Arial" panose="020B0604020202020204" pitchFamily="34" charset="0"/>
                        </a:rPr>
                        <a:t>Cavity gradient and Q</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3E10 @ 14.5 (25) MV/m @ 2 K</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2.7E9 @ 10.6 MV/m @ 4.5 K</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267844529"/>
                  </a:ext>
                </a:extLst>
              </a:tr>
              <a:tr h="465542">
                <a:tc>
                  <a:txBody>
                    <a:bodyPr/>
                    <a:lstStyle/>
                    <a:p>
                      <a:pPr algn="l"/>
                      <a:r>
                        <a:rPr lang="en-US" altLang="zh-CN" sz="1800" dirty="0">
                          <a:latin typeface="Arial" panose="020B0604020202020204" pitchFamily="34" charset="0"/>
                          <a:cs typeface="Arial" panose="020B0604020202020204" pitchFamily="34" charset="0"/>
                        </a:rPr>
                        <a:t>Cavity dynamic loss @ 4.5 K</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25 (72) W, total 8.4 (14) kW equiv.</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128 W, total 33</a:t>
                      </a:r>
                      <a:r>
                        <a:rPr lang="zh-CN" altLang="en-US" sz="1800" dirty="0">
                          <a:latin typeface="Arial" panose="020B0604020202020204" pitchFamily="34" charset="0"/>
                          <a:cs typeface="Arial" panose="020B0604020202020204" pitchFamily="34" charset="0"/>
                        </a:rPr>
                        <a:t> </a:t>
                      </a:r>
                      <a:r>
                        <a:rPr lang="en-US" altLang="zh-CN" sz="1800" dirty="0">
                          <a:latin typeface="Arial" panose="020B0604020202020204" pitchFamily="34" charset="0"/>
                          <a:cs typeface="Arial" panose="020B0604020202020204" pitchFamily="34" charset="0"/>
                        </a:rPr>
                        <a:t>kW</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531407116"/>
                  </a:ext>
                </a:extLst>
              </a:tr>
              <a:tr h="465542">
                <a:tc>
                  <a:txBody>
                    <a:bodyPr/>
                    <a:lstStyle/>
                    <a:p>
                      <a:pPr algn="l"/>
                      <a:r>
                        <a:rPr lang="en-US" altLang="zh-CN" sz="1800" dirty="0">
                          <a:latin typeface="Arial" panose="020B0604020202020204" pitchFamily="34" charset="0"/>
                          <a:cs typeface="Arial" panose="020B0604020202020204" pitchFamily="34" charset="0"/>
                        </a:rPr>
                        <a:t>Cavity max input / HOM power </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298 (313) kW / 12 (6 if 1-cell) kW</a:t>
                      </a:r>
                      <a:endParaRPr lang="zh-CN" altLang="en-US" sz="1800" dirty="0">
                        <a:latin typeface="Arial" panose="020B0604020202020204" pitchFamily="34" charset="0"/>
                        <a:cs typeface="Arial" panose="020B0604020202020204" pitchFamily="34" charset="0"/>
                      </a:endParaRPr>
                    </a:p>
                  </a:txBody>
                  <a:tcPr anchor="ctr"/>
                </a:tc>
                <a:tc>
                  <a:txBody>
                    <a:bodyPr/>
                    <a:lstStyle/>
                    <a:p>
                      <a:pPr algn="l"/>
                      <a:r>
                        <a:rPr lang="en-US" altLang="zh-CN" sz="1800" dirty="0">
                          <a:latin typeface="Arial" panose="020B0604020202020204" pitchFamily="34" charset="0"/>
                          <a:cs typeface="Arial" panose="020B0604020202020204" pitchFamily="34" charset="0"/>
                        </a:rPr>
                        <a:t>378 kW / 10 (8 if 1-cell) kW</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3544963281"/>
                  </a:ext>
                </a:extLst>
              </a:tr>
              <a:tr h="1096873">
                <a:tc>
                  <a:txBody>
                    <a:bodyPr/>
                    <a:lstStyle/>
                    <a:p>
                      <a:pPr algn="l"/>
                      <a:r>
                        <a:rPr lang="en-US" altLang="zh-CN" sz="1800" dirty="0">
                          <a:latin typeface="Arial" panose="020B0604020202020204" pitchFamily="34" charset="0"/>
                          <a:cs typeface="Arial" panose="020B0604020202020204" pitchFamily="34" charset="0"/>
                        </a:rPr>
                        <a:t>Operation (HL-Z)</a:t>
                      </a:r>
                      <a:endParaRPr lang="zh-CN" altLang="en-US" sz="1800" dirty="0">
                        <a:latin typeface="Arial" panose="020B0604020202020204" pitchFamily="34" charset="0"/>
                        <a:cs typeface="Arial" panose="020B0604020202020204" pitchFamily="34" charset="0"/>
                      </a:endParaRPr>
                    </a:p>
                  </a:txBody>
                  <a:tcPr anchor="ctr"/>
                </a:tc>
                <a:tc gridSpan="2">
                  <a:txBody>
                    <a:bodyPr/>
                    <a:lstStyle/>
                    <a:p>
                      <a:pPr algn="l"/>
                      <a:r>
                        <a:rPr lang="en-US" altLang="zh-CN" sz="1600" dirty="0">
                          <a:latin typeface="Arial" panose="020B0604020202020204" pitchFamily="34" charset="0"/>
                          <a:cs typeface="Arial" panose="020B0604020202020204" pitchFamily="34" charset="0"/>
                        </a:rPr>
                        <a:t>Dedicated 1-cell cavity for Z (FCC-</a:t>
                      </a:r>
                      <a:r>
                        <a:rPr lang="en-US" altLang="zh-CN" sz="1600" dirty="0" err="1">
                          <a:latin typeface="Arial" panose="020B0604020202020204" pitchFamily="34" charset="0"/>
                          <a:cs typeface="Arial" panose="020B0604020202020204" pitchFamily="34" charset="0"/>
                        </a:rPr>
                        <a:t>ee</a:t>
                      </a:r>
                      <a:r>
                        <a:rPr lang="en-US" altLang="zh-CN" sz="1600" dirty="0">
                          <a:latin typeface="Arial" panose="020B0604020202020204" pitchFamily="34" charset="0"/>
                          <a:cs typeface="Arial" panose="020B0604020202020204" pitchFamily="34" charset="0"/>
                        </a:rPr>
                        <a:t> baseline before H, CEPC TDR &gt; 10 MW Z after H)  </a:t>
                      </a:r>
                      <a:r>
                        <a:rPr lang="zh-CN" altLang="en-US" sz="1600" b="1" dirty="0">
                          <a:solidFill>
                            <a:srgbClr val="FF0000"/>
                          </a:solidFill>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Single 2-cell or 1-cell RF system with fast beam switch for Z/W/H (separate RF for Z/W). Z 2-cell problems: </a:t>
                      </a:r>
                      <a:r>
                        <a:rPr lang="en-US" altLang="zh-CN" sz="1600" dirty="0" err="1">
                          <a:latin typeface="Arial" panose="020B0604020202020204" pitchFamily="34" charset="0"/>
                          <a:cs typeface="Arial" panose="020B0604020202020204" pitchFamily="34" charset="0"/>
                        </a:rPr>
                        <a:t>Qe</a:t>
                      </a:r>
                      <a:r>
                        <a:rPr lang="en-US" altLang="zh-CN" sz="1600" dirty="0">
                          <a:latin typeface="Arial" panose="020B0604020202020204" pitchFamily="34" charset="0"/>
                          <a:cs typeface="Arial" panose="020B0604020202020204" pitchFamily="34" charset="0"/>
                        </a:rPr>
                        <a:t> range, HOM power in multi-cavity CM, HOM &amp; FM CBI. H 1-cell problem: cavity gradient, FE, Z HOM …</a:t>
                      </a:r>
                      <a:endParaRPr lang="zh-CN" altLang="en-US" sz="1600" dirty="0">
                        <a:latin typeface="Arial" panose="020B0604020202020204" pitchFamily="34" charset="0"/>
                        <a:cs typeface="Arial" panose="020B0604020202020204" pitchFamily="34" charset="0"/>
                      </a:endParaRPr>
                    </a:p>
                  </a:txBody>
                  <a:tcPr anchor="ctr"/>
                </a:tc>
                <a:tc hMerge="1">
                  <a:txBody>
                    <a:bodyPr/>
                    <a:lstStyle/>
                    <a:p>
                      <a:pPr algn="l"/>
                      <a:endParaRPr lang="zh-CN" altLang="en-US"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19743667"/>
                  </a:ext>
                </a:extLst>
              </a:tr>
            </a:tbl>
          </a:graphicData>
        </a:graphic>
      </p:graphicFrame>
      <p:sp>
        <p:nvSpPr>
          <p:cNvPr id="18" name="文本框 17">
            <a:extLst>
              <a:ext uri="{FF2B5EF4-FFF2-40B4-BE49-F238E27FC236}">
                <a16:creationId xmlns:a16="http://schemas.microsoft.com/office/drawing/2014/main" id="{2DBE96D2-B01C-4E8C-BCCD-38EB464C016A}"/>
              </a:ext>
            </a:extLst>
          </p:cNvPr>
          <p:cNvSpPr txBox="1"/>
          <p:nvPr/>
        </p:nvSpPr>
        <p:spPr>
          <a:xfrm>
            <a:off x="8904312" y="6336439"/>
            <a:ext cx="1041943" cy="369332"/>
          </a:xfrm>
          <a:prstGeom prst="rect">
            <a:avLst/>
          </a:prstGeom>
          <a:noFill/>
        </p:spPr>
        <p:txBody>
          <a:bodyPr wrap="square" rtlCol="0">
            <a:spAutoFit/>
          </a:bodyPr>
          <a:lstStyle/>
          <a:p>
            <a:r>
              <a:rPr lang="en-US" altLang="zh-CN" b="1" dirty="0">
                <a:latin typeface="Arial" panose="020B0604020202020204" pitchFamily="34" charset="0"/>
                <a:cs typeface="Arial" panose="020B0604020202020204" pitchFamily="34" charset="0"/>
              </a:rPr>
              <a:t>FCC-</a:t>
            </a:r>
            <a:r>
              <a:rPr lang="en-US" altLang="zh-CN" b="1" dirty="0" err="1">
                <a:latin typeface="Arial" panose="020B0604020202020204" pitchFamily="34" charset="0"/>
                <a:cs typeface="Arial" panose="020B0604020202020204" pitchFamily="34" charset="0"/>
              </a:rPr>
              <a:t>ee</a:t>
            </a:r>
            <a:endParaRPr lang="zh-CN" altLang="en-US" b="1" dirty="0">
              <a:latin typeface="Arial" panose="020B0604020202020204" pitchFamily="34" charset="0"/>
              <a:cs typeface="Arial" panose="020B0604020202020204" pitchFamily="34" charset="0"/>
            </a:endParaRPr>
          </a:p>
        </p:txBody>
      </p:sp>
      <p:sp>
        <p:nvSpPr>
          <p:cNvPr id="17" name="文本框 16">
            <a:extLst>
              <a:ext uri="{FF2B5EF4-FFF2-40B4-BE49-F238E27FC236}">
                <a16:creationId xmlns:a16="http://schemas.microsoft.com/office/drawing/2014/main" id="{7AF5B4A6-0FE1-4576-AD87-1AB39F845809}"/>
              </a:ext>
            </a:extLst>
          </p:cNvPr>
          <p:cNvSpPr txBox="1"/>
          <p:nvPr/>
        </p:nvSpPr>
        <p:spPr>
          <a:xfrm>
            <a:off x="2567608" y="6382275"/>
            <a:ext cx="949411" cy="369332"/>
          </a:xfrm>
          <a:prstGeom prst="rect">
            <a:avLst/>
          </a:prstGeom>
          <a:noFill/>
        </p:spPr>
        <p:txBody>
          <a:bodyPr wrap="square" rtlCol="0">
            <a:spAutoFit/>
          </a:bodyPr>
          <a:lstStyle/>
          <a:p>
            <a:r>
              <a:rPr lang="en-US" altLang="zh-CN" b="1" dirty="0">
                <a:latin typeface="Arial" panose="020B0604020202020204" pitchFamily="34" charset="0"/>
                <a:cs typeface="Arial" panose="020B0604020202020204" pitchFamily="34" charset="0"/>
              </a:rPr>
              <a:t>CEPC</a:t>
            </a:r>
            <a:endParaRPr lang="zh-CN" alt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95064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1FFE48B4-027F-4F54-A0C6-97AAB1218E36}"/>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sharpenSoften amount="5000"/>
                    </a14:imgEffect>
                    <a14:imgEffect>
                      <a14:brightnessContrast bright="5000"/>
                    </a14:imgEffect>
                  </a14:imgLayer>
                </a14:imgProps>
              </a:ext>
              <a:ext uri="{28A0092B-C50C-407E-A947-70E740481C1C}">
                <a14:useLocalDpi xmlns:a14="http://schemas.microsoft.com/office/drawing/2010/main" val="0"/>
              </a:ext>
            </a:extLst>
          </a:blip>
          <a:srcRect t="11813" b="12201"/>
          <a:stretch/>
        </p:blipFill>
        <p:spPr>
          <a:xfrm>
            <a:off x="-1" y="0"/>
            <a:ext cx="12192000" cy="6858000"/>
          </a:xfrm>
          <a:prstGeom prst="rect">
            <a:avLst/>
          </a:prstGeom>
        </p:spPr>
      </p:pic>
      <p:sp>
        <p:nvSpPr>
          <p:cNvPr id="5" name="灯片编号占位符 4">
            <a:extLst>
              <a:ext uri="{FF2B5EF4-FFF2-40B4-BE49-F238E27FC236}">
                <a16:creationId xmlns:a16="http://schemas.microsoft.com/office/drawing/2014/main" id="{599946ED-BC19-418B-B130-E8BE2C246D8B}"/>
              </a:ext>
            </a:extLst>
          </p:cNvPr>
          <p:cNvSpPr>
            <a:spLocks noGrp="1"/>
          </p:cNvSpPr>
          <p:nvPr>
            <p:ph type="sldNum" sz="quarter" idx="12"/>
          </p:nvPr>
        </p:nvSpPr>
        <p:spPr/>
        <p:txBody>
          <a:bodyPr/>
          <a:lstStyle/>
          <a:p>
            <a:fld id="{F15E9139-A00B-4B2A-98A6-095DC08F1345}" type="slidenum">
              <a:rPr lang="zh-CN" altLang="en-US" smtClean="0"/>
              <a:pPr/>
              <a:t>30</a:t>
            </a:fld>
            <a:endParaRPr lang="zh-CN" altLang="en-US"/>
          </a:p>
        </p:txBody>
      </p:sp>
    </p:spTree>
    <p:extLst>
      <p:ext uri="{BB962C8B-B14F-4D97-AF65-F5344CB8AC3E}">
        <p14:creationId xmlns:p14="http://schemas.microsoft.com/office/powerpoint/2010/main" val="2118211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12E23289-D482-4751-9055-2F0E5FA115E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456042" y="3632206"/>
            <a:ext cx="4504819" cy="2308719"/>
          </a:xfrm>
          <a:prstGeom prst="rect">
            <a:avLst/>
          </a:prstGeom>
        </p:spPr>
      </p:pic>
      <p:sp>
        <p:nvSpPr>
          <p:cNvPr id="4" name="灯片编号占位符 3">
            <a:extLst>
              <a:ext uri="{FF2B5EF4-FFF2-40B4-BE49-F238E27FC236}">
                <a16:creationId xmlns:a16="http://schemas.microsoft.com/office/drawing/2014/main" id="{7A7B805F-F81C-474C-847C-E19A920D42C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1A5892-4DC8-4C24-8E36-6364759EFE91}"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5" name="文本框 4">
            <a:extLst>
              <a:ext uri="{FF2B5EF4-FFF2-40B4-BE49-F238E27FC236}">
                <a16:creationId xmlns:a16="http://schemas.microsoft.com/office/drawing/2014/main" id="{4022A0E5-DC36-4429-8CA1-93AAEE7AE7B5}"/>
              </a:ext>
            </a:extLst>
          </p:cNvPr>
          <p:cNvSpPr txBox="1"/>
          <p:nvPr/>
        </p:nvSpPr>
        <p:spPr>
          <a:xfrm>
            <a:off x="0" y="0"/>
            <a:ext cx="12192000" cy="917431"/>
          </a:xfrm>
          <a:prstGeom prst="rect">
            <a:avLst/>
          </a:prstGeom>
        </p:spPr>
        <p:txBody>
          <a:bodyPr vert="horz" lIns="91440" tIns="45720" rIns="91440" bIns="45720" rtlCol="0" anchor="ctr">
            <a:normAutofit/>
          </a:bodyPr>
          <a:lstStyle>
            <a:lvl1pPr algn="ctr">
              <a:spcBef>
                <a:spcPct val="0"/>
              </a:spcBef>
              <a:buNone/>
              <a:defRPr sz="3200" b="1" baseline="0">
                <a:solidFill>
                  <a:srgbClr val="C00000"/>
                </a:solidFill>
                <a:effectLst/>
                <a:latin typeface="Arial" panose="020B0604020202020204" pitchFamily="34" charset="0"/>
                <a:ea typeface="微软雅黑" pitchFamily="34" charset="-122"/>
                <a:cs typeface="Arial" panose="020B0604020202020204" pitchFamily="34" charset="0"/>
              </a:defRPr>
            </a:lvl1pPr>
          </a:lstStyle>
          <a:p>
            <a:pPr marL="0" marR="0" lvl="0" indent="0" fontAlgn="auto">
              <a:lnSpc>
                <a:spcPct val="100000"/>
              </a:lnSpc>
              <a:spcAft>
                <a:spcPts val="0"/>
              </a:spcAft>
              <a:buClrTx/>
              <a:buSzTx/>
              <a:tabLst/>
              <a:defRPr/>
            </a:pPr>
            <a:r>
              <a:rPr lang="en-US" altLang="zh-CN" dirty="0">
                <a:solidFill>
                  <a:srgbClr val="095D89"/>
                </a:solidFill>
              </a:rPr>
              <a:t>CEPC RF Layout</a:t>
            </a:r>
            <a:endParaRPr lang="zh-CN" altLang="en-US" dirty="0">
              <a:solidFill>
                <a:srgbClr val="095D89"/>
              </a:solidFill>
            </a:endParaRPr>
          </a:p>
        </p:txBody>
      </p:sp>
      <p:pic>
        <p:nvPicPr>
          <p:cNvPr id="7" name="图片 6">
            <a:extLst>
              <a:ext uri="{FF2B5EF4-FFF2-40B4-BE49-F238E27FC236}">
                <a16:creationId xmlns:a16="http://schemas.microsoft.com/office/drawing/2014/main" id="{76289A50-A954-4312-8550-AD9F909728A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456042" y="1124744"/>
            <a:ext cx="4218400" cy="2209458"/>
          </a:xfrm>
          <a:prstGeom prst="rect">
            <a:avLst/>
          </a:prstGeom>
        </p:spPr>
      </p:pic>
      <p:sp>
        <p:nvSpPr>
          <p:cNvPr id="8" name="文本框 7">
            <a:extLst>
              <a:ext uri="{FF2B5EF4-FFF2-40B4-BE49-F238E27FC236}">
                <a16:creationId xmlns:a16="http://schemas.microsoft.com/office/drawing/2014/main" id="{7B79A8AA-0E02-4846-A160-B28A167D22D8}"/>
              </a:ext>
            </a:extLst>
          </p:cNvPr>
          <p:cNvSpPr txBox="1"/>
          <p:nvPr/>
        </p:nvSpPr>
        <p:spPr>
          <a:xfrm>
            <a:off x="6532085" y="3327453"/>
            <a:ext cx="4352732" cy="461665"/>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altLang="zh-CN" sz="12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Arial" panose="020B0604020202020204" pitchFamily="34" charset="0"/>
              </a:rPr>
              <a:t>650 MHz cryomodules mounted on tunnel floor. </a:t>
            </a:r>
            <a:r>
              <a:rPr kumimoji="0" lang="en-US" altLang="zh-CN"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Cavities </a:t>
            </a:r>
            <a:r>
              <a:rPr kumimoji="0" lang="en-GB" altLang="zh-CN"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operate in CW mode</a:t>
            </a:r>
            <a:r>
              <a:rPr kumimoji="0" lang="en-US" altLang="zh-CN"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t>
            </a:r>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0" name="文本框 9">
            <a:extLst>
              <a:ext uri="{FF2B5EF4-FFF2-40B4-BE49-F238E27FC236}">
                <a16:creationId xmlns:a16="http://schemas.microsoft.com/office/drawing/2014/main" id="{AE872007-94C5-4771-9526-6F3E5C6A48A0}"/>
              </a:ext>
            </a:extLst>
          </p:cNvPr>
          <p:cNvSpPr txBox="1"/>
          <p:nvPr/>
        </p:nvSpPr>
        <p:spPr>
          <a:xfrm>
            <a:off x="6456042" y="6004921"/>
            <a:ext cx="4390027" cy="646331"/>
          </a:xfrm>
          <a:prstGeom prst="rect">
            <a:avLst/>
          </a:prstGeom>
          <a:noFill/>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altLang="zh-CN"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1.3 GHz cryomodules hung from ceiling at a different beamline height and in between collider cryomodule sections. Cavities operate in fast voltage ramp mode.</a:t>
            </a:r>
            <a:endParaRPr kumimoji="0" lang="zh-CN" alt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11" name="Picture 1" descr="A picture containing circle, diagram, text, map&#10;&#10;Description automatically generated">
            <a:extLst>
              <a:ext uri="{FF2B5EF4-FFF2-40B4-BE49-F238E27FC236}">
                <a16:creationId xmlns:a16="http://schemas.microsoft.com/office/drawing/2014/main" id="{C14E9D61-E381-4629-B13B-B19B4CC133C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2416" t="9117" r="20665" b="9752"/>
          <a:stretch/>
        </p:blipFill>
        <p:spPr>
          <a:xfrm>
            <a:off x="911424" y="1747126"/>
            <a:ext cx="4824536" cy="4494131"/>
          </a:xfrm>
          <a:prstGeom prst="rect">
            <a:avLst/>
          </a:prstGeom>
        </p:spPr>
      </p:pic>
      <p:sp>
        <p:nvSpPr>
          <p:cNvPr id="12" name="文本框 11">
            <a:extLst>
              <a:ext uri="{FF2B5EF4-FFF2-40B4-BE49-F238E27FC236}">
                <a16:creationId xmlns:a16="http://schemas.microsoft.com/office/drawing/2014/main" id="{6331D372-613C-4E75-88DA-275968C7358B}"/>
              </a:ext>
            </a:extLst>
          </p:cNvPr>
          <p:cNvSpPr txBox="1"/>
          <p:nvPr/>
        </p:nvSpPr>
        <p:spPr>
          <a:xfrm>
            <a:off x="1718724" y="4068007"/>
            <a:ext cx="3265295" cy="307777"/>
          </a:xfrm>
          <a:prstGeom prst="rect">
            <a:avLst/>
          </a:prstGeom>
          <a:noFill/>
        </p:spPr>
        <p:txBody>
          <a:bodyPr wrap="square" rtlCol="0">
            <a:spAutoFit/>
          </a:bodyPr>
          <a:lstStyle/>
          <a:p>
            <a:r>
              <a:rPr lang="en-US" altLang="zh-CN" sz="1400" dirty="0">
                <a:latin typeface="Arial" panose="020B0604020202020204" pitchFamily="34" charset="0"/>
                <a:cs typeface="Arial" panose="020B0604020202020204" pitchFamily="34" charset="0"/>
              </a:rPr>
              <a:t>RF in two 3.7</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km</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long straight sections</a:t>
            </a:r>
          </a:p>
        </p:txBody>
      </p:sp>
      <p:sp>
        <p:nvSpPr>
          <p:cNvPr id="13" name="矩形 12">
            <a:extLst>
              <a:ext uri="{FF2B5EF4-FFF2-40B4-BE49-F238E27FC236}">
                <a16:creationId xmlns:a16="http://schemas.microsoft.com/office/drawing/2014/main" id="{BBA6D69B-9589-4077-9C5A-CA90619B85C3}"/>
              </a:ext>
            </a:extLst>
          </p:cNvPr>
          <p:cNvSpPr/>
          <p:nvPr/>
        </p:nvSpPr>
        <p:spPr>
          <a:xfrm>
            <a:off x="911424" y="3619334"/>
            <a:ext cx="576064" cy="7564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a:extLst>
              <a:ext uri="{FF2B5EF4-FFF2-40B4-BE49-F238E27FC236}">
                <a16:creationId xmlns:a16="http://schemas.microsoft.com/office/drawing/2014/main" id="{0BF58098-91BF-4A85-8332-00D988CC6D8F}"/>
              </a:ext>
            </a:extLst>
          </p:cNvPr>
          <p:cNvSpPr/>
          <p:nvPr/>
        </p:nvSpPr>
        <p:spPr>
          <a:xfrm>
            <a:off x="5015880" y="3619333"/>
            <a:ext cx="576064" cy="75645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22808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58F820CA-BC0A-4CCF-8A69-2A3E5D9158D1}"/>
              </a:ext>
            </a:extLst>
          </p:cNvPr>
          <p:cNvPicPr>
            <a:picLocks noChangeAspect="1"/>
          </p:cNvPicPr>
          <p:nvPr/>
        </p:nvPicPr>
        <p:blipFill>
          <a:blip r:embed="rId2"/>
          <a:stretch>
            <a:fillRect/>
          </a:stretch>
        </p:blipFill>
        <p:spPr>
          <a:xfrm>
            <a:off x="169788" y="1075579"/>
            <a:ext cx="7843683" cy="3319914"/>
          </a:xfrm>
          <a:prstGeom prst="rect">
            <a:avLst/>
          </a:prstGeom>
        </p:spPr>
      </p:pic>
      <p:sp>
        <p:nvSpPr>
          <p:cNvPr id="2" name="标题 1">
            <a:extLst>
              <a:ext uri="{FF2B5EF4-FFF2-40B4-BE49-F238E27FC236}">
                <a16:creationId xmlns:a16="http://schemas.microsoft.com/office/drawing/2014/main" id="{459726D4-AA3B-4660-9A95-E1FEECB896D4}"/>
              </a:ext>
            </a:extLst>
          </p:cNvPr>
          <p:cNvSpPr>
            <a:spLocks noGrp="1"/>
          </p:cNvSpPr>
          <p:nvPr>
            <p:ph type="title"/>
          </p:nvPr>
        </p:nvSpPr>
        <p:spPr>
          <a:xfrm>
            <a:off x="-1" y="0"/>
            <a:ext cx="12180939" cy="960120"/>
          </a:xfrm>
        </p:spPr>
        <p:txBody>
          <a:bodyPr>
            <a:normAutofit/>
          </a:bodyPr>
          <a:lstStyle/>
          <a:p>
            <a:r>
              <a:rPr lang="en-US" altLang="zh-CN" dirty="0"/>
              <a:t>CEPC RF Layout</a:t>
            </a:r>
            <a:endParaRPr lang="zh-CN" altLang="en-US" dirty="0"/>
          </a:p>
        </p:txBody>
      </p:sp>
      <p:sp>
        <p:nvSpPr>
          <p:cNvPr id="4" name="灯片编号占位符 3">
            <a:extLst>
              <a:ext uri="{FF2B5EF4-FFF2-40B4-BE49-F238E27FC236}">
                <a16:creationId xmlns:a16="http://schemas.microsoft.com/office/drawing/2014/main" id="{2B4695C6-BFD7-4235-B843-59FA46CBB6A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81A5892-4DC8-4C24-8E36-6364759EFE91}" type="slidenum">
              <a:rPr kumimoji="0" lang="zh-CN" alt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7" name="文本框 6">
            <a:extLst>
              <a:ext uri="{FF2B5EF4-FFF2-40B4-BE49-F238E27FC236}">
                <a16:creationId xmlns:a16="http://schemas.microsoft.com/office/drawing/2014/main" id="{622E6991-4CED-4381-9300-755D10D5A4D8}"/>
              </a:ext>
            </a:extLst>
          </p:cNvPr>
          <p:cNvSpPr txBox="1"/>
          <p:nvPr/>
        </p:nvSpPr>
        <p:spPr>
          <a:xfrm>
            <a:off x="371186" y="5711044"/>
            <a:ext cx="8112191" cy="892552"/>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2x1.8 km RF section, 3 km RF module footprint</a:t>
            </a:r>
            <a:r>
              <a:rPr lang="en-US" altLang="zh-CN" sz="1400" dirty="0">
                <a:latin typeface="Arial" panose="020B0604020202020204" pitchFamily="34" charset="0"/>
                <a:ea typeface="宋体" panose="02010600030101010101" pitchFamily="2" charset="-122"/>
                <a:cs typeface="Arial" panose="020B0604020202020204" pitchFamily="34" charset="0"/>
              </a:rPr>
              <a:t>,</a:t>
            </a:r>
            <a:r>
              <a:rPr lang="zh-CN" altLang="en-US" sz="1400" dirty="0">
                <a:latin typeface="Arial" panose="020B0604020202020204" pitchFamily="34" charset="0"/>
                <a:ea typeface="宋体" panose="02010600030101010101" pitchFamily="2" charset="-122"/>
                <a:cs typeface="Arial" panose="020B0604020202020204" pitchFamily="34" charset="0"/>
              </a:rPr>
              <a:t> </a:t>
            </a:r>
            <a:r>
              <a:rPr kumimoji="0" lang="en-US" altLang="zh-CN" sz="1400" b="0"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2 km RF module length</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altLang="zh-CN"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628 </a:t>
            </a:r>
            <a:r>
              <a:rPr kumimoji="0" lang="en-US" altLang="zh-CN" sz="1400" b="1"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650 MHz cavities,</a:t>
            </a:r>
            <a:r>
              <a:rPr kumimoji="0" lang="en-US" altLang="zh-CN"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 384 </a:t>
            </a:r>
            <a:r>
              <a:rPr kumimoji="0" lang="en-US" altLang="zh-CN" sz="1400" b="1"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1.3 GHz cavities, total </a:t>
            </a:r>
            <a:r>
              <a:rPr lang="en-US" altLang="zh-CN" sz="1400" b="1" dirty="0">
                <a:solidFill>
                  <a:srgbClr val="FF0000"/>
                </a:solidFill>
                <a:latin typeface="Arial" panose="020B0604020202020204" pitchFamily="34" charset="0"/>
                <a:ea typeface="宋体" panose="02010600030101010101" pitchFamily="2" charset="-122"/>
                <a:cs typeface="Arial" panose="020B0604020202020204" pitchFamily="34" charset="0"/>
              </a:rPr>
              <a:t>1012</a:t>
            </a:r>
            <a:r>
              <a:rPr kumimoji="0" lang="en-US" altLang="zh-CN" sz="1400" b="1" i="0" u="none" strike="noStrike" kern="1200" cap="none" spc="0" normalizeH="0" baseline="0" noProof="0" dirty="0">
                <a:ln>
                  <a:noFill/>
                </a:ln>
                <a:solidFill>
                  <a:srgbClr val="FF0000"/>
                </a:solidFill>
                <a:effectLst/>
                <a:uLnTx/>
                <a:uFillTx/>
                <a:latin typeface="Arial" panose="020B0604020202020204" pitchFamily="34" charset="0"/>
                <a:ea typeface="宋体" panose="02010600030101010101" pitchFamily="2" charset="-122"/>
                <a:cs typeface="Arial" panose="020B0604020202020204" pitchFamily="34" charset="0"/>
              </a:rPr>
              <a:t> cavities</a:t>
            </a:r>
            <a:r>
              <a:rPr kumimoji="0" lang="en-US" altLang="zh-CN" sz="1400" b="1"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 </a:t>
            </a:r>
            <a:r>
              <a:rPr lang="en-US" altLang="zh-CN" sz="1400" b="1" dirty="0">
                <a:latin typeface="Arial" panose="020B0604020202020204" pitchFamily="34" charset="0"/>
                <a:ea typeface="宋体" panose="02010600030101010101" pitchFamily="2" charset="-122"/>
                <a:cs typeface="Arial" panose="020B0604020202020204" pitchFamily="34" charset="0"/>
              </a:rPr>
              <a:t>5188</a:t>
            </a:r>
            <a:r>
              <a:rPr kumimoji="0" lang="en-US" altLang="zh-CN" sz="1400" b="1"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rPr>
              <a:t> cells</a:t>
            </a:r>
          </a:p>
          <a:p>
            <a:pPr marL="285750" indent="-285750">
              <a:spcAft>
                <a:spcPts val="600"/>
              </a:spcAft>
              <a:buFont typeface="Arial" panose="020B0604020202020204" pitchFamily="34" charset="0"/>
              <a:buChar char="•"/>
              <a:defRPr/>
            </a:pPr>
            <a:r>
              <a:rPr lang="en-US" altLang="zh-CN" sz="1400" dirty="0">
                <a:latin typeface="Arial" panose="020B0604020202020204" pitchFamily="34" charset="0"/>
                <a:cs typeface="Arial" panose="020B0604020202020204" pitchFamily="34" charset="0"/>
              </a:rPr>
              <a:t>Collider and booster RF bypass for mode switch. </a:t>
            </a:r>
            <a:endParaRPr kumimoji="0" lang="zh-CN" altLang="en-US" sz="1400" b="1" i="0" u="none" strike="noStrike" kern="1200" cap="none" spc="0" normalizeH="0" baseline="0" noProof="0" dirty="0">
              <a:ln>
                <a:noFill/>
              </a:ln>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17" name="文本框 16">
            <a:extLst>
              <a:ext uri="{FF2B5EF4-FFF2-40B4-BE49-F238E27FC236}">
                <a16:creationId xmlns:a16="http://schemas.microsoft.com/office/drawing/2014/main" id="{0B4D954F-212E-4ED4-AAFB-16E9A93F1C17}"/>
              </a:ext>
            </a:extLst>
          </p:cNvPr>
          <p:cNvSpPr txBox="1"/>
          <p:nvPr/>
        </p:nvSpPr>
        <p:spPr>
          <a:xfrm>
            <a:off x="8494737" y="5541111"/>
            <a:ext cx="3217452" cy="276999"/>
          </a:xfrm>
          <a:prstGeom prst="rect">
            <a:avLst/>
          </a:prstGeom>
          <a:noFill/>
        </p:spPr>
        <p:txBody>
          <a:bodyPr wrap="square">
            <a:spAutoFit/>
          </a:bodyPr>
          <a:lstStyle/>
          <a:p>
            <a:r>
              <a:rPr lang="en-US" altLang="zh-CN" sz="1200" b="1" dirty="0">
                <a:latin typeface="Arial" panose="020B0604020202020204" pitchFamily="34" charset="0"/>
                <a:cs typeface="Arial" panose="020B0604020202020204" pitchFamily="34" charset="0"/>
              </a:rPr>
              <a:t>Collider RF Staging and Bypass Scheme</a:t>
            </a:r>
            <a:endParaRPr lang="zh-CN" altLang="en-US" sz="1200" b="1" dirty="0">
              <a:latin typeface="Arial" panose="020B0604020202020204" pitchFamily="34" charset="0"/>
              <a:cs typeface="Arial" panose="020B0604020202020204" pitchFamily="34" charset="0"/>
            </a:endParaRPr>
          </a:p>
        </p:txBody>
      </p:sp>
      <p:pic>
        <p:nvPicPr>
          <p:cNvPr id="11" name="图片 10">
            <a:extLst>
              <a:ext uri="{FF2B5EF4-FFF2-40B4-BE49-F238E27FC236}">
                <a16:creationId xmlns:a16="http://schemas.microsoft.com/office/drawing/2014/main" id="{82E6B43E-AB91-4E4E-A93E-CD7BD79B5EE7}"/>
              </a:ext>
            </a:extLst>
          </p:cNvPr>
          <p:cNvPicPr>
            <a:picLocks noChangeAspect="1"/>
          </p:cNvPicPr>
          <p:nvPr/>
        </p:nvPicPr>
        <p:blipFill>
          <a:blip r:embed="rId3"/>
          <a:stretch>
            <a:fillRect/>
          </a:stretch>
        </p:blipFill>
        <p:spPr>
          <a:xfrm>
            <a:off x="1247313" y="4590189"/>
            <a:ext cx="5688632" cy="950922"/>
          </a:xfrm>
          <a:prstGeom prst="rect">
            <a:avLst/>
          </a:prstGeom>
          <a:ln w="19050">
            <a:solidFill>
              <a:srgbClr val="00B0F0"/>
            </a:solidFill>
          </a:ln>
        </p:spPr>
      </p:pic>
      <p:sp>
        <p:nvSpPr>
          <p:cNvPr id="10" name="文本框 9">
            <a:extLst>
              <a:ext uri="{FF2B5EF4-FFF2-40B4-BE49-F238E27FC236}">
                <a16:creationId xmlns:a16="http://schemas.microsoft.com/office/drawing/2014/main" id="{813B90DD-C064-4979-AE7D-C2E8D45DCEE4}"/>
              </a:ext>
            </a:extLst>
          </p:cNvPr>
          <p:cNvSpPr txBox="1"/>
          <p:nvPr/>
        </p:nvSpPr>
        <p:spPr>
          <a:xfrm>
            <a:off x="3299541" y="2784043"/>
            <a:ext cx="1684835" cy="415498"/>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30 MW:</a:t>
            </a:r>
            <a:r>
              <a:rPr lang="zh-CN" altLang="en-US" sz="1050" dirty="0">
                <a:latin typeface="Arial" panose="020B0604020202020204" pitchFamily="34" charset="0"/>
                <a:cs typeface="Arial" panose="020B0604020202020204" pitchFamily="34" charset="0"/>
              </a:rPr>
              <a:t> </a:t>
            </a:r>
            <a:r>
              <a:rPr lang="en-US" altLang="zh-CN" sz="1050" dirty="0">
                <a:latin typeface="Arial" panose="020B0604020202020204" pitchFamily="34" charset="0"/>
                <a:cs typeface="Arial" panose="020B0604020202020204" pitchFamily="34" charset="0"/>
              </a:rPr>
              <a:t>8 CM (48 CAV)</a:t>
            </a:r>
          </a:p>
          <a:p>
            <a:r>
              <a:rPr lang="en-US" altLang="zh-CN" sz="1050" dirty="0">
                <a:latin typeface="Arial" panose="020B0604020202020204" pitchFamily="34" charset="0"/>
                <a:cs typeface="Arial" panose="020B0604020202020204" pitchFamily="34" charset="0"/>
              </a:rPr>
              <a:t>50 MW: 14 CM (84 CAV)</a:t>
            </a:r>
            <a:endParaRPr lang="zh-CN" altLang="en-US" sz="1050" dirty="0">
              <a:latin typeface="Arial" panose="020B0604020202020204" pitchFamily="34" charset="0"/>
              <a:cs typeface="Arial" panose="020B0604020202020204" pitchFamily="34" charset="0"/>
            </a:endParaRPr>
          </a:p>
        </p:txBody>
      </p:sp>
      <p:sp>
        <p:nvSpPr>
          <p:cNvPr id="19" name="文本框 18">
            <a:extLst>
              <a:ext uri="{FF2B5EF4-FFF2-40B4-BE49-F238E27FC236}">
                <a16:creationId xmlns:a16="http://schemas.microsoft.com/office/drawing/2014/main" id="{4F36DD2D-522B-4536-B4EB-5CE306E75279}"/>
              </a:ext>
            </a:extLst>
          </p:cNvPr>
          <p:cNvSpPr txBox="1"/>
          <p:nvPr/>
        </p:nvSpPr>
        <p:spPr>
          <a:xfrm>
            <a:off x="3021481" y="3341000"/>
            <a:ext cx="1584176" cy="253916"/>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3 CM (24 CAV)</a:t>
            </a:r>
            <a:endParaRPr lang="zh-CN" altLang="en-US" sz="1050" dirty="0">
              <a:latin typeface="Arial" panose="020B0604020202020204" pitchFamily="34" charset="0"/>
              <a:cs typeface="Arial" panose="020B0604020202020204" pitchFamily="34" charset="0"/>
            </a:endParaRPr>
          </a:p>
        </p:txBody>
      </p:sp>
      <p:sp>
        <p:nvSpPr>
          <p:cNvPr id="22" name="文本框 21">
            <a:extLst>
              <a:ext uri="{FF2B5EF4-FFF2-40B4-BE49-F238E27FC236}">
                <a16:creationId xmlns:a16="http://schemas.microsoft.com/office/drawing/2014/main" id="{C4D353B0-AE9B-44E1-8006-D6ADCE17EE91}"/>
              </a:ext>
            </a:extLst>
          </p:cNvPr>
          <p:cNvSpPr txBox="1"/>
          <p:nvPr/>
        </p:nvSpPr>
        <p:spPr>
          <a:xfrm>
            <a:off x="1600001" y="3336765"/>
            <a:ext cx="1009766" cy="253916"/>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1 CM (8 CAV)</a:t>
            </a:r>
            <a:endParaRPr lang="zh-CN" altLang="en-US" sz="1050" dirty="0">
              <a:latin typeface="Arial" panose="020B0604020202020204" pitchFamily="34" charset="0"/>
              <a:cs typeface="Arial" panose="020B0604020202020204" pitchFamily="34" charset="0"/>
            </a:endParaRPr>
          </a:p>
        </p:txBody>
      </p:sp>
      <p:sp>
        <p:nvSpPr>
          <p:cNvPr id="13" name="文本框 12">
            <a:extLst>
              <a:ext uri="{FF2B5EF4-FFF2-40B4-BE49-F238E27FC236}">
                <a16:creationId xmlns:a16="http://schemas.microsoft.com/office/drawing/2014/main" id="{A0F37063-00F5-41AB-87C6-EA620628BFEA}"/>
              </a:ext>
            </a:extLst>
          </p:cNvPr>
          <p:cNvSpPr txBox="1"/>
          <p:nvPr/>
        </p:nvSpPr>
        <p:spPr>
          <a:xfrm>
            <a:off x="6575516" y="3341000"/>
            <a:ext cx="1319582" cy="276999"/>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Center of IP2/4</a:t>
            </a:r>
            <a:endParaRPr lang="zh-CN" altLang="en-US" sz="1200" b="1" dirty="0">
              <a:latin typeface="Arial" panose="020B0604020202020204" pitchFamily="34" charset="0"/>
              <a:cs typeface="Arial" panose="020B0604020202020204" pitchFamily="34" charset="0"/>
            </a:endParaRPr>
          </a:p>
        </p:txBody>
      </p:sp>
      <p:sp>
        <p:nvSpPr>
          <p:cNvPr id="23" name="文本框 22">
            <a:extLst>
              <a:ext uri="{FF2B5EF4-FFF2-40B4-BE49-F238E27FC236}">
                <a16:creationId xmlns:a16="http://schemas.microsoft.com/office/drawing/2014/main" id="{0693AFA2-6DF9-403B-A5F5-563EB605D6DA}"/>
              </a:ext>
            </a:extLst>
          </p:cNvPr>
          <p:cNvSpPr txBox="1"/>
          <p:nvPr/>
        </p:nvSpPr>
        <p:spPr>
          <a:xfrm>
            <a:off x="5053789" y="3364083"/>
            <a:ext cx="1162634" cy="253916"/>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8 CM (64 CAV)</a:t>
            </a:r>
            <a:endParaRPr lang="zh-CN" altLang="en-US" sz="1050" dirty="0">
              <a:latin typeface="Arial" panose="020B0604020202020204" pitchFamily="34" charset="0"/>
              <a:cs typeface="Arial" panose="020B0604020202020204" pitchFamily="34" charset="0"/>
            </a:endParaRPr>
          </a:p>
        </p:txBody>
      </p:sp>
      <p:sp>
        <p:nvSpPr>
          <p:cNvPr id="24" name="文本框 23">
            <a:extLst>
              <a:ext uri="{FF2B5EF4-FFF2-40B4-BE49-F238E27FC236}">
                <a16:creationId xmlns:a16="http://schemas.microsoft.com/office/drawing/2014/main" id="{5604338C-A670-4BDF-B011-EDAC7E6C5CDC}"/>
              </a:ext>
            </a:extLst>
          </p:cNvPr>
          <p:cNvSpPr txBox="1"/>
          <p:nvPr/>
        </p:nvSpPr>
        <p:spPr>
          <a:xfrm>
            <a:off x="5850330" y="2784043"/>
            <a:ext cx="1162634" cy="253916"/>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12 CM (48 CAV)</a:t>
            </a:r>
            <a:endParaRPr lang="zh-CN" altLang="en-US" sz="1050" dirty="0">
              <a:latin typeface="Arial" panose="020B0604020202020204" pitchFamily="34" charset="0"/>
              <a:cs typeface="Arial" panose="020B0604020202020204" pitchFamily="34" charset="0"/>
            </a:endParaRPr>
          </a:p>
        </p:txBody>
      </p:sp>
      <p:sp>
        <p:nvSpPr>
          <p:cNvPr id="26" name="文本框 25">
            <a:extLst>
              <a:ext uri="{FF2B5EF4-FFF2-40B4-BE49-F238E27FC236}">
                <a16:creationId xmlns:a16="http://schemas.microsoft.com/office/drawing/2014/main" id="{B528D81E-25C4-4561-B109-4FEB33743DE2}"/>
              </a:ext>
            </a:extLst>
          </p:cNvPr>
          <p:cNvSpPr txBox="1"/>
          <p:nvPr/>
        </p:nvSpPr>
        <p:spPr>
          <a:xfrm>
            <a:off x="1383977" y="2784043"/>
            <a:ext cx="1107690" cy="415498"/>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30 MW:</a:t>
            </a:r>
            <a:r>
              <a:rPr lang="zh-CN" altLang="en-US" sz="1050" dirty="0">
                <a:latin typeface="Arial" panose="020B0604020202020204" pitchFamily="34" charset="0"/>
                <a:cs typeface="Arial" panose="020B0604020202020204" pitchFamily="34" charset="0"/>
              </a:rPr>
              <a:t> </a:t>
            </a:r>
            <a:r>
              <a:rPr lang="en-US" altLang="zh-CN" sz="1050" dirty="0">
                <a:latin typeface="Arial" panose="020B0604020202020204" pitchFamily="34" charset="0"/>
                <a:cs typeface="Arial" panose="020B0604020202020204" pitchFamily="34" charset="0"/>
              </a:rPr>
              <a:t>15 CM</a:t>
            </a:r>
          </a:p>
          <a:p>
            <a:r>
              <a:rPr lang="en-US" altLang="zh-CN" sz="1050" dirty="0">
                <a:latin typeface="Arial" panose="020B0604020202020204" pitchFamily="34" charset="0"/>
                <a:cs typeface="Arial" panose="020B0604020202020204" pitchFamily="34" charset="0"/>
              </a:rPr>
              <a:t>50 MW: 25 CM</a:t>
            </a:r>
            <a:endParaRPr lang="zh-CN" altLang="en-US" sz="1050" dirty="0">
              <a:latin typeface="Arial" panose="020B0604020202020204" pitchFamily="34" charset="0"/>
              <a:cs typeface="Arial" panose="020B0604020202020204" pitchFamily="34" charset="0"/>
            </a:endParaRPr>
          </a:p>
        </p:txBody>
      </p:sp>
      <p:sp>
        <p:nvSpPr>
          <p:cNvPr id="18" name="文本框 17">
            <a:extLst>
              <a:ext uri="{FF2B5EF4-FFF2-40B4-BE49-F238E27FC236}">
                <a16:creationId xmlns:a16="http://schemas.microsoft.com/office/drawing/2014/main" id="{ADE9926B-7417-477A-917C-66E1451B24FE}"/>
              </a:ext>
            </a:extLst>
          </p:cNvPr>
          <p:cNvSpPr txBox="1"/>
          <p:nvPr/>
        </p:nvSpPr>
        <p:spPr>
          <a:xfrm>
            <a:off x="3461557" y="2235898"/>
            <a:ext cx="1260143" cy="276999"/>
          </a:xfrm>
          <a:prstGeom prst="rect">
            <a:avLst/>
          </a:prstGeom>
          <a:noFill/>
        </p:spPr>
        <p:txBody>
          <a:bodyPr wrap="square" rtlCol="0">
            <a:spAutoFit/>
          </a:bodyPr>
          <a:lstStyle/>
          <a:p>
            <a:r>
              <a:rPr lang="en-US" altLang="zh-CN" sz="1200" dirty="0">
                <a:latin typeface="Arial" panose="020B0604020202020204" pitchFamily="34" charset="0"/>
                <a:cs typeface="Arial" panose="020B0604020202020204" pitchFamily="34" charset="0"/>
              </a:rPr>
              <a:t>650 MHz 2-cell</a:t>
            </a:r>
            <a:endParaRPr lang="zh-CN" altLang="en-US" sz="1200" dirty="0">
              <a:latin typeface="Arial" panose="020B0604020202020204" pitchFamily="34" charset="0"/>
              <a:cs typeface="Arial" panose="020B0604020202020204" pitchFamily="34" charset="0"/>
            </a:endParaRPr>
          </a:p>
        </p:txBody>
      </p:sp>
      <p:sp>
        <p:nvSpPr>
          <p:cNvPr id="27" name="文本框 26">
            <a:extLst>
              <a:ext uri="{FF2B5EF4-FFF2-40B4-BE49-F238E27FC236}">
                <a16:creationId xmlns:a16="http://schemas.microsoft.com/office/drawing/2014/main" id="{64BB3AD8-90F3-40C6-9F45-2591F34DD187}"/>
              </a:ext>
            </a:extLst>
          </p:cNvPr>
          <p:cNvSpPr txBox="1"/>
          <p:nvPr/>
        </p:nvSpPr>
        <p:spPr>
          <a:xfrm>
            <a:off x="5845522" y="2235897"/>
            <a:ext cx="1260143" cy="276999"/>
          </a:xfrm>
          <a:prstGeom prst="rect">
            <a:avLst/>
          </a:prstGeom>
          <a:noFill/>
        </p:spPr>
        <p:txBody>
          <a:bodyPr wrap="square" rtlCol="0">
            <a:spAutoFit/>
          </a:bodyPr>
          <a:lstStyle/>
          <a:p>
            <a:r>
              <a:rPr lang="en-US" altLang="zh-CN" sz="1200" dirty="0">
                <a:latin typeface="Arial" panose="020B0604020202020204" pitchFamily="34" charset="0"/>
                <a:cs typeface="Arial" panose="020B0604020202020204" pitchFamily="34" charset="0"/>
              </a:rPr>
              <a:t>650 MHz 5-cell</a:t>
            </a:r>
            <a:endParaRPr lang="zh-CN" altLang="en-US" sz="1200" dirty="0">
              <a:latin typeface="Arial" panose="020B0604020202020204" pitchFamily="34" charset="0"/>
              <a:cs typeface="Arial" panose="020B0604020202020204" pitchFamily="34" charset="0"/>
            </a:endParaRPr>
          </a:p>
        </p:txBody>
      </p:sp>
      <p:sp>
        <p:nvSpPr>
          <p:cNvPr id="28" name="文本框 27">
            <a:extLst>
              <a:ext uri="{FF2B5EF4-FFF2-40B4-BE49-F238E27FC236}">
                <a16:creationId xmlns:a16="http://schemas.microsoft.com/office/drawing/2014/main" id="{2E1EA62B-D34D-4F7C-BCF7-11ED1E1491D2}"/>
              </a:ext>
            </a:extLst>
          </p:cNvPr>
          <p:cNvSpPr txBox="1"/>
          <p:nvPr/>
        </p:nvSpPr>
        <p:spPr>
          <a:xfrm>
            <a:off x="1362267" y="2220128"/>
            <a:ext cx="1260143" cy="276999"/>
          </a:xfrm>
          <a:prstGeom prst="rect">
            <a:avLst/>
          </a:prstGeom>
          <a:noFill/>
        </p:spPr>
        <p:txBody>
          <a:bodyPr wrap="square" rtlCol="0">
            <a:spAutoFit/>
          </a:bodyPr>
          <a:lstStyle/>
          <a:p>
            <a:r>
              <a:rPr lang="en-US" altLang="zh-CN" sz="1200" dirty="0">
                <a:latin typeface="Arial" panose="020B0604020202020204" pitchFamily="34" charset="0"/>
                <a:cs typeface="Arial" panose="020B0604020202020204" pitchFamily="34" charset="0"/>
              </a:rPr>
              <a:t>650 MHz 1-cell</a:t>
            </a:r>
            <a:endParaRPr lang="zh-CN" altLang="en-US" sz="1200" dirty="0">
              <a:latin typeface="Arial" panose="020B0604020202020204" pitchFamily="34" charset="0"/>
              <a:cs typeface="Arial" panose="020B0604020202020204" pitchFamily="34" charset="0"/>
            </a:endParaRPr>
          </a:p>
        </p:txBody>
      </p:sp>
      <p:sp>
        <p:nvSpPr>
          <p:cNvPr id="29" name="文本框 28">
            <a:extLst>
              <a:ext uri="{FF2B5EF4-FFF2-40B4-BE49-F238E27FC236}">
                <a16:creationId xmlns:a16="http://schemas.microsoft.com/office/drawing/2014/main" id="{759F6047-3240-4E00-8494-A57E4C81126C}"/>
              </a:ext>
            </a:extLst>
          </p:cNvPr>
          <p:cNvSpPr txBox="1"/>
          <p:nvPr/>
        </p:nvSpPr>
        <p:spPr>
          <a:xfrm>
            <a:off x="149460" y="3121321"/>
            <a:ext cx="697789" cy="430887"/>
          </a:xfrm>
          <a:prstGeom prst="rect">
            <a:avLst/>
          </a:prstGeom>
          <a:noFill/>
        </p:spPr>
        <p:txBody>
          <a:bodyPr wrap="square" rtlCol="0">
            <a:spAutoFit/>
          </a:bodyPr>
          <a:lstStyle/>
          <a:p>
            <a:r>
              <a:rPr lang="en-US" altLang="zh-CN" sz="1050" dirty="0">
                <a:latin typeface="Arial" panose="020B0604020202020204" pitchFamily="34" charset="0"/>
                <a:cs typeface="Arial" panose="020B0604020202020204" pitchFamily="34" charset="0"/>
              </a:rPr>
              <a:t>1.3 GHz</a:t>
            </a:r>
          </a:p>
          <a:p>
            <a:pPr algn="ctr"/>
            <a:r>
              <a:rPr lang="en-US" altLang="zh-CN" sz="1050" dirty="0">
                <a:latin typeface="Arial" panose="020B0604020202020204" pitchFamily="34" charset="0"/>
                <a:cs typeface="Arial" panose="020B0604020202020204" pitchFamily="34" charset="0"/>
              </a:rPr>
              <a:t>9-cell</a:t>
            </a:r>
            <a:endParaRPr lang="zh-CN" altLang="en-US" sz="1050" dirty="0">
              <a:latin typeface="Arial" panose="020B0604020202020204" pitchFamily="34" charset="0"/>
              <a:cs typeface="Arial" panose="020B0604020202020204" pitchFamily="34" charset="0"/>
            </a:endParaRPr>
          </a:p>
        </p:txBody>
      </p:sp>
      <p:pic>
        <p:nvPicPr>
          <p:cNvPr id="25" name="图片 24">
            <a:extLst>
              <a:ext uri="{FF2B5EF4-FFF2-40B4-BE49-F238E27FC236}">
                <a16:creationId xmlns:a16="http://schemas.microsoft.com/office/drawing/2014/main" id="{18EAD6A7-F0D6-4C2F-99F3-26D8D405B860}"/>
              </a:ext>
            </a:extLst>
          </p:cNvPr>
          <p:cNvPicPr>
            <a:picLocks noChangeAspect="1"/>
          </p:cNvPicPr>
          <p:nvPr/>
        </p:nvPicPr>
        <p:blipFill>
          <a:blip r:embed="rId4"/>
          <a:stretch>
            <a:fillRect/>
          </a:stretch>
        </p:blipFill>
        <p:spPr>
          <a:xfrm>
            <a:off x="8100424" y="1898467"/>
            <a:ext cx="3884997" cy="3439064"/>
          </a:xfrm>
          <a:prstGeom prst="rect">
            <a:avLst/>
          </a:prstGeom>
        </p:spPr>
      </p:pic>
    </p:spTree>
    <p:extLst>
      <p:ext uri="{BB962C8B-B14F-4D97-AF65-F5344CB8AC3E}">
        <p14:creationId xmlns:p14="http://schemas.microsoft.com/office/powerpoint/2010/main" val="41118513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27ABE06F-7B9D-42A0-81E3-774E89F0134A}"/>
              </a:ext>
            </a:extLst>
          </p:cNvPr>
          <p:cNvSpPr>
            <a:spLocks noGrp="1"/>
          </p:cNvSpPr>
          <p:nvPr>
            <p:ph idx="1"/>
          </p:nvPr>
        </p:nvSpPr>
        <p:spPr>
          <a:xfrm>
            <a:off x="263352" y="1124744"/>
            <a:ext cx="6869741" cy="2592288"/>
          </a:xfrm>
        </p:spPr>
        <p:txBody>
          <a:bodyPr>
            <a:normAutofit/>
          </a:bodyPr>
          <a:lstStyle/>
          <a:p>
            <a:pPr marL="0" indent="0">
              <a:lnSpc>
                <a:spcPct val="120000"/>
              </a:lnSpc>
              <a:buNone/>
            </a:pPr>
            <a:r>
              <a:rPr lang="en-US" altLang="zh-CN" sz="1800" b="1" dirty="0"/>
              <a:t>EDR major goal</a:t>
            </a:r>
            <a:r>
              <a:rPr lang="en-US" altLang="zh-CN" sz="1800" dirty="0"/>
              <a:t> </a:t>
            </a:r>
            <a:r>
              <a:rPr lang="en-US" altLang="zh-CN" sz="1800" b="1" dirty="0"/>
              <a:t>is to prepare for the </a:t>
            </a:r>
            <a:r>
              <a:rPr lang="en-US" altLang="zh-CN" sz="1800" b="1" dirty="0">
                <a:solidFill>
                  <a:srgbClr val="FF0000"/>
                </a:solidFill>
              </a:rPr>
              <a:t>first stage </a:t>
            </a:r>
            <a:r>
              <a:rPr lang="en-US" altLang="zh-CN" sz="1800" b="1" dirty="0"/>
              <a:t>construction of the CEPC SRF system (30 MW H/W &amp; low-</a:t>
            </a:r>
            <a:r>
              <a:rPr lang="en-US" altLang="zh-CN" sz="1800" b="1" dirty="0" err="1"/>
              <a:t>lumi</a:t>
            </a:r>
            <a:r>
              <a:rPr lang="en-US" altLang="zh-CN" sz="1800" b="1" dirty="0"/>
              <a:t> Z): </a:t>
            </a:r>
          </a:p>
          <a:p>
            <a:pPr>
              <a:lnSpc>
                <a:spcPct val="120000"/>
              </a:lnSpc>
              <a:spcAft>
                <a:spcPts val="600"/>
              </a:spcAft>
            </a:pPr>
            <a:r>
              <a:rPr lang="en-US" altLang="zh-CN" sz="1400" dirty="0"/>
              <a:t>Complete </a:t>
            </a:r>
            <a:r>
              <a:rPr lang="en-US" altLang="zh-CN" sz="1400" dirty="0">
                <a:solidFill>
                  <a:srgbClr val="C00000"/>
                </a:solidFill>
              </a:rPr>
              <a:t>engineering design </a:t>
            </a:r>
            <a:r>
              <a:rPr lang="en-US" altLang="zh-CN" sz="1400" dirty="0"/>
              <a:t>of the Collider 650 MHz and Booster 1.3 GHz cryomodule for Higgs 30/50 MW &amp; Z 10 MW (3.8×10</a:t>
            </a:r>
            <a:r>
              <a:rPr lang="en-US" altLang="zh-CN" sz="1400" baseline="30000" dirty="0"/>
              <a:t>35</a:t>
            </a:r>
            <a:r>
              <a:rPr lang="en-US" altLang="zh-CN" sz="1400" dirty="0"/>
              <a:t> cm</a:t>
            </a:r>
            <a:r>
              <a:rPr lang="en-US" altLang="zh-CN" sz="1400" baseline="30000" dirty="0"/>
              <a:t>-2</a:t>
            </a:r>
            <a:r>
              <a:rPr lang="en-US" altLang="zh-CN" sz="1400" dirty="0"/>
              <a:t>s</a:t>
            </a:r>
            <a:r>
              <a:rPr lang="en-US" altLang="zh-CN" sz="1400" baseline="30000" dirty="0"/>
              <a:t>-1</a:t>
            </a:r>
            <a:r>
              <a:rPr lang="en-US" altLang="zh-CN" sz="1400" dirty="0"/>
              <a:t>).</a:t>
            </a:r>
          </a:p>
          <a:p>
            <a:pPr>
              <a:lnSpc>
                <a:spcPct val="120000"/>
              </a:lnSpc>
              <a:spcAft>
                <a:spcPts val="600"/>
              </a:spcAft>
            </a:pPr>
            <a:r>
              <a:rPr lang="en-US" altLang="zh-CN" sz="1400" dirty="0">
                <a:latin typeface="Arial" panose="020B0604020202020204" pitchFamily="34" charset="0"/>
                <a:cs typeface="Arial" panose="020B0604020202020204" pitchFamily="34" charset="0"/>
              </a:rPr>
              <a:t>Complete Higgs </a:t>
            </a:r>
            <a:r>
              <a:rPr lang="en-US" altLang="zh-CN" sz="1400" dirty="0">
                <a:solidFill>
                  <a:srgbClr val="C00000"/>
                </a:solidFill>
                <a:latin typeface="Arial" panose="020B0604020202020204" pitchFamily="34" charset="0"/>
                <a:cs typeface="Arial" panose="020B0604020202020204" pitchFamily="34" charset="0"/>
              </a:rPr>
              <a:t>650 MHz full-scale cryomodule prototyping </a:t>
            </a:r>
            <a:r>
              <a:rPr lang="en-US" altLang="zh-CN" sz="1400" dirty="0">
                <a:latin typeface="Arial" panose="020B0604020202020204" pitchFamily="34" charset="0"/>
                <a:cs typeface="Arial" panose="020B0604020202020204" pitchFamily="34" charset="0"/>
              </a:rPr>
              <a:t>to</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achieve TDR specification. </a:t>
            </a:r>
          </a:p>
          <a:p>
            <a:pPr>
              <a:lnSpc>
                <a:spcPct val="120000"/>
              </a:lnSpc>
              <a:spcAft>
                <a:spcPts val="600"/>
              </a:spcAft>
            </a:pPr>
            <a:r>
              <a:rPr lang="en-US" altLang="zh-CN" sz="1400" dirty="0"/>
              <a:t>High Q high gradient cavity and high power RF components R&amp;D.</a:t>
            </a:r>
            <a:endParaRPr lang="en-US" altLang="zh-CN" sz="1400" dirty="0">
              <a:latin typeface="Arial" panose="020B0604020202020204" pitchFamily="34" charset="0"/>
              <a:cs typeface="Arial" panose="020B0604020202020204" pitchFamily="34" charset="0"/>
            </a:endParaRPr>
          </a:p>
        </p:txBody>
      </p:sp>
      <p:sp>
        <p:nvSpPr>
          <p:cNvPr id="3" name="标题 2">
            <a:extLst>
              <a:ext uri="{FF2B5EF4-FFF2-40B4-BE49-F238E27FC236}">
                <a16:creationId xmlns:a16="http://schemas.microsoft.com/office/drawing/2014/main" id="{78AED00E-88D7-4B1C-BCBE-8F3DD6B749C7}"/>
              </a:ext>
            </a:extLst>
          </p:cNvPr>
          <p:cNvSpPr>
            <a:spLocks noGrp="1"/>
          </p:cNvSpPr>
          <p:nvPr>
            <p:ph type="title"/>
          </p:nvPr>
        </p:nvSpPr>
        <p:spPr/>
        <p:txBody>
          <a:bodyPr/>
          <a:lstStyle/>
          <a:p>
            <a:r>
              <a:rPr lang="en-US" altLang="zh-CN" dirty="0"/>
              <a:t>EDR Plan of CEPC SRF System </a:t>
            </a:r>
            <a:endParaRPr lang="zh-CN" altLang="en-US" dirty="0"/>
          </a:p>
        </p:txBody>
      </p:sp>
      <p:sp>
        <p:nvSpPr>
          <p:cNvPr id="5" name="灯片编号占位符 4">
            <a:extLst>
              <a:ext uri="{FF2B5EF4-FFF2-40B4-BE49-F238E27FC236}">
                <a16:creationId xmlns:a16="http://schemas.microsoft.com/office/drawing/2014/main" id="{586205E2-3493-43E8-989A-BC3DDF70FC07}"/>
              </a:ext>
            </a:extLst>
          </p:cNvPr>
          <p:cNvSpPr>
            <a:spLocks noGrp="1"/>
          </p:cNvSpPr>
          <p:nvPr>
            <p:ph type="sldNum" sz="quarter" idx="12"/>
          </p:nvPr>
        </p:nvSpPr>
        <p:spPr/>
        <p:txBody>
          <a:bodyPr/>
          <a:lstStyle/>
          <a:p>
            <a:fld id="{F15E9139-A00B-4B2A-98A6-095DC08F1345}" type="slidenum">
              <a:rPr lang="zh-CN" altLang="en-US" smtClean="0"/>
              <a:pPr/>
              <a:t>6</a:t>
            </a:fld>
            <a:endParaRPr lang="zh-CN" altLang="en-US"/>
          </a:p>
        </p:txBody>
      </p:sp>
      <p:graphicFrame>
        <p:nvGraphicFramePr>
          <p:cNvPr id="6" name="内容占位符 5">
            <a:extLst>
              <a:ext uri="{FF2B5EF4-FFF2-40B4-BE49-F238E27FC236}">
                <a16:creationId xmlns:a16="http://schemas.microsoft.com/office/drawing/2014/main" id="{7DFDE114-1A08-4AB2-96BC-226CFB654A08}"/>
              </a:ext>
            </a:extLst>
          </p:cNvPr>
          <p:cNvGraphicFramePr>
            <a:graphicFrameLocks/>
          </p:cNvGraphicFramePr>
          <p:nvPr>
            <p:extLst>
              <p:ext uri="{D42A27DB-BD31-4B8C-83A1-F6EECF244321}">
                <p14:modId xmlns:p14="http://schemas.microsoft.com/office/powerpoint/2010/main" val="96382761"/>
              </p:ext>
            </p:extLst>
          </p:nvPr>
        </p:nvGraphicFramePr>
        <p:xfrm>
          <a:off x="7392144" y="1340768"/>
          <a:ext cx="4032448" cy="5072309"/>
        </p:xfrm>
        <a:graphic>
          <a:graphicData uri="http://schemas.openxmlformats.org/drawingml/2006/table">
            <a:tbl>
              <a:tblPr>
                <a:tableStyleId>{0E3FDE45-AF77-4B5C-9715-49D594BDF05E}</a:tableStyleId>
              </a:tblPr>
              <a:tblGrid>
                <a:gridCol w="2952328">
                  <a:extLst>
                    <a:ext uri="{9D8B030D-6E8A-4147-A177-3AD203B41FA5}">
                      <a16:colId xmlns:a16="http://schemas.microsoft.com/office/drawing/2014/main" val="346538509"/>
                    </a:ext>
                  </a:extLst>
                </a:gridCol>
                <a:gridCol w="1080120">
                  <a:extLst>
                    <a:ext uri="{9D8B030D-6E8A-4147-A177-3AD203B41FA5}">
                      <a16:colId xmlns:a16="http://schemas.microsoft.com/office/drawing/2014/main" val="3894419212"/>
                    </a:ext>
                  </a:extLst>
                </a:gridCol>
              </a:tblGrid>
              <a:tr h="682484">
                <a:tc>
                  <a:txBody>
                    <a:bodyPr/>
                    <a:lstStyle/>
                    <a:p>
                      <a:pPr algn="l" fontAlgn="ctr"/>
                      <a:r>
                        <a:rPr lang="en-US" altLang="zh-CN" sz="1400" b="1" u="none" strike="noStrike" dirty="0">
                          <a:effectLst/>
                          <a:latin typeface="Arial" panose="020B0604020202020204" pitchFamily="34" charset="0"/>
                          <a:cs typeface="Arial" panose="020B0604020202020204" pitchFamily="34" charset="0"/>
                        </a:rPr>
                        <a:t>Collider Higgs</a:t>
                      </a:r>
                      <a:r>
                        <a:rPr lang="zh-CN" altLang="en-US" sz="1400" b="1" u="none" strike="noStrike" dirty="0">
                          <a:effectLst/>
                          <a:latin typeface="Arial" panose="020B0604020202020204" pitchFamily="34" charset="0"/>
                          <a:cs typeface="Arial" panose="020B0604020202020204" pitchFamily="34" charset="0"/>
                        </a:rPr>
                        <a:t> </a:t>
                      </a:r>
                      <a:r>
                        <a:rPr lang="en-US" altLang="zh-CN" sz="1400" b="1" u="none" strike="noStrike" dirty="0">
                          <a:effectLst/>
                          <a:latin typeface="Arial" panose="020B0604020202020204" pitchFamily="34" charset="0"/>
                          <a:cs typeface="Arial" panose="020B0604020202020204" pitchFamily="34" charset="0"/>
                        </a:rPr>
                        <a:t>650 MHz</a:t>
                      </a:r>
                    </a:p>
                    <a:p>
                      <a:pPr algn="l" fontAlgn="ctr"/>
                      <a:r>
                        <a:rPr lang="en-US" altLang="zh-CN" sz="1400" b="1" u="none" strike="noStrike" dirty="0">
                          <a:effectLst/>
                          <a:latin typeface="Arial" panose="020B0604020202020204" pitchFamily="34" charset="0"/>
                          <a:cs typeface="Arial" panose="020B0604020202020204" pitchFamily="34" charset="0"/>
                        </a:rPr>
                        <a:t>Cryomodule Parameters</a:t>
                      </a:r>
                      <a:endParaRPr lang="zh-CN" altLang="en-US" sz="1400" b="1"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3810" marR="3810" marT="3810" marB="0" anchor="ct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ctr" fontAlgn="ctr"/>
                      <a:r>
                        <a:rPr lang="en-US" altLang="zh-CN" sz="1400" b="1" u="none" strike="noStrike" dirty="0">
                          <a:solidFill>
                            <a:srgbClr val="000000"/>
                          </a:solidFill>
                          <a:effectLst/>
                          <a:latin typeface="Arial" panose="020B0604020202020204" pitchFamily="34" charset="0"/>
                          <a:cs typeface="Arial" panose="020B0604020202020204" pitchFamily="34" charset="0"/>
                        </a:rPr>
                        <a:t>Spec.</a:t>
                      </a:r>
                      <a:endParaRPr lang="zh-CN" altLang="en-US" sz="1400" b="1"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marL="3810" marR="3810" marT="3810" marB="0" anchor="ctr">
                    <a:lnT w="12700" cap="flat" cmpd="sng" algn="ctr">
                      <a:solidFill>
                        <a:srgbClr val="C00000"/>
                      </a:solidFill>
                      <a:prstDash val="solid"/>
                      <a:round/>
                      <a:headEnd type="none" w="med" len="med"/>
                      <a:tailEnd type="none" w="med" len="med"/>
                    </a:lnT>
                    <a:lnB w="12700" cap="flat" cmpd="sng" algn="ctr">
                      <a:solidFill>
                        <a:srgbClr val="C00000"/>
                      </a:solidFill>
                      <a:prstDash val="solid"/>
                      <a:round/>
                      <a:headEnd type="none" w="med" len="med"/>
                      <a:tailEnd type="none" w="med" len="med"/>
                    </a:lnB>
                  </a:tcPr>
                </a:tc>
                <a:extLst>
                  <a:ext uri="{0D108BD9-81ED-4DB2-BD59-A6C34878D82A}">
                    <a16:rowId xmlns:a16="http://schemas.microsoft.com/office/drawing/2014/main" val="2104669410"/>
                  </a:ext>
                </a:extLst>
              </a:tr>
              <a:tr h="399075">
                <a:tc>
                  <a:txBody>
                    <a:bodyPr/>
                    <a:lstStyle/>
                    <a:p>
                      <a:pPr algn="l" fontAlgn="ctr"/>
                      <a:r>
                        <a:rPr lang="en-US" altLang="zh-CN" sz="1200" u="none" strike="noStrike" dirty="0">
                          <a:effectLst/>
                          <a:latin typeface="Arial" panose="020B0604020202020204" pitchFamily="34" charset="0"/>
                          <a:cs typeface="Arial" panose="020B0604020202020204" pitchFamily="34" charset="0"/>
                        </a:rPr>
                        <a:t>Module operating temperature</a:t>
                      </a:r>
                      <a:endParaRPr lang="zh-CN" alt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lnT w="12700" cap="flat" cmpd="sng" algn="ctr">
                      <a:solidFill>
                        <a:srgbClr val="C00000"/>
                      </a:solidFill>
                      <a:prstDash val="solid"/>
                      <a:round/>
                      <a:headEnd type="none" w="med" len="med"/>
                      <a:tailEnd type="none" w="med" len="med"/>
                    </a:lnT>
                  </a:tcPr>
                </a:tc>
                <a:tc>
                  <a:txBody>
                    <a:bodyPr/>
                    <a:lstStyle/>
                    <a:p>
                      <a:pPr algn="l" fontAlgn="ctr"/>
                      <a:r>
                        <a:rPr lang="en-US" sz="1200" u="none" strike="noStrike" dirty="0">
                          <a:effectLst/>
                          <a:latin typeface="Arial" panose="020B0604020202020204" pitchFamily="34" charset="0"/>
                          <a:cs typeface="Arial" panose="020B0604020202020204" pitchFamily="34" charset="0"/>
                        </a:rPr>
                        <a:t>2 K</a:t>
                      </a:r>
                      <a:endParaRPr 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lnT w="12700" cap="flat" cmpd="sng" algn="ctr">
                      <a:solidFill>
                        <a:srgbClr val="C00000"/>
                      </a:solidFill>
                      <a:prstDash val="solid"/>
                      <a:round/>
                      <a:headEnd type="none" w="med" len="med"/>
                      <a:tailEnd type="none" w="med" len="med"/>
                    </a:lnT>
                  </a:tcPr>
                </a:tc>
                <a:extLst>
                  <a:ext uri="{0D108BD9-81ED-4DB2-BD59-A6C34878D82A}">
                    <a16:rowId xmlns:a16="http://schemas.microsoft.com/office/drawing/2014/main" val="1192079473"/>
                  </a:ext>
                </a:extLst>
              </a:tr>
              <a:tr h="399075">
                <a:tc>
                  <a:txBody>
                    <a:bodyPr/>
                    <a:lstStyle/>
                    <a:p>
                      <a:pPr algn="l" fontAlgn="ctr"/>
                      <a:r>
                        <a:rPr lang="en-US" altLang="zh-CN" sz="1200" b="0" u="none" strike="noStrike" dirty="0">
                          <a:solidFill>
                            <a:srgbClr val="000000"/>
                          </a:solidFill>
                          <a:effectLst/>
                          <a:latin typeface="Arial" panose="020B0604020202020204" pitchFamily="34" charset="0"/>
                          <a:cs typeface="Arial" panose="020B0604020202020204" pitchFamily="34" charset="0"/>
                        </a:rPr>
                        <a:t>Cavity vertical test gradient</a:t>
                      </a:r>
                      <a:endParaRPr lang="zh-CN" alt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algn="l" fontAlgn="ctr"/>
                      <a:r>
                        <a:rPr lang="en-US" sz="1200" b="0" u="none" strike="noStrike" dirty="0">
                          <a:solidFill>
                            <a:srgbClr val="000000"/>
                          </a:solidFill>
                          <a:effectLst/>
                          <a:latin typeface="Arial" panose="020B0604020202020204" pitchFamily="34" charset="0"/>
                          <a:cs typeface="Arial" panose="020B0604020202020204" pitchFamily="34" charset="0"/>
                        </a:rPr>
                        <a:t>28 MV/m</a:t>
                      </a:r>
                      <a:endParaRPr 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1832588095"/>
                  </a:ext>
                </a:extLst>
              </a:tr>
              <a:tr h="399075">
                <a:tc>
                  <a:txBody>
                    <a:bodyPr/>
                    <a:lstStyle/>
                    <a:p>
                      <a:pPr algn="l" fontAlgn="ctr"/>
                      <a:r>
                        <a:rPr lang="en-US" altLang="zh-CN" sz="1200" b="0" u="none" strike="noStrike" dirty="0">
                          <a:solidFill>
                            <a:srgbClr val="00000B"/>
                          </a:solidFill>
                          <a:effectLst/>
                          <a:latin typeface="Arial" panose="020B0604020202020204" pitchFamily="34" charset="0"/>
                          <a:cs typeface="Arial" panose="020B0604020202020204" pitchFamily="34" charset="0"/>
                        </a:rPr>
                        <a:t>Cavity vertical test </a:t>
                      </a:r>
                      <a:r>
                        <a:rPr lang="en-US" altLang="zh-CN" sz="1200" u="none" strike="noStrike" dirty="0">
                          <a:effectLst/>
                          <a:latin typeface="Arial" panose="020B0604020202020204" pitchFamily="34" charset="0"/>
                          <a:cs typeface="Arial" panose="020B0604020202020204" pitchFamily="34" charset="0"/>
                        </a:rPr>
                        <a:t>Q</a:t>
                      </a:r>
                      <a:r>
                        <a:rPr lang="en-US" altLang="zh-CN" sz="1200" u="none" strike="noStrike" baseline="-25000" dirty="0">
                          <a:effectLst/>
                          <a:latin typeface="Arial" panose="020B0604020202020204" pitchFamily="34" charset="0"/>
                          <a:cs typeface="Arial" panose="020B0604020202020204" pitchFamily="34" charset="0"/>
                        </a:rPr>
                        <a:t>0 </a:t>
                      </a:r>
                      <a:r>
                        <a:rPr lang="en-US" altLang="zh-CN" sz="1200" u="none" strike="noStrike" dirty="0">
                          <a:effectLst/>
                          <a:latin typeface="Arial" panose="020B0604020202020204" pitchFamily="34" charset="0"/>
                          <a:cs typeface="Arial" panose="020B0604020202020204" pitchFamily="34" charset="0"/>
                        </a:rPr>
                        <a:t>at 25 MV/m</a:t>
                      </a:r>
                      <a:endParaRPr lang="zh-CN" altLang="en-US" sz="1200" b="0" i="0" u="none" strike="noStrike" dirty="0">
                        <a:solidFill>
                          <a:srgbClr val="00000B"/>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algn="l" fontAlgn="ctr"/>
                      <a:r>
                        <a:rPr lang="en-US" sz="1200" b="0" u="none" strike="noStrike" dirty="0">
                          <a:solidFill>
                            <a:srgbClr val="000000"/>
                          </a:solidFill>
                          <a:effectLst/>
                          <a:latin typeface="Arial" panose="020B0604020202020204" pitchFamily="34" charset="0"/>
                          <a:cs typeface="Arial" panose="020B0604020202020204" pitchFamily="34" charset="0"/>
                        </a:rPr>
                        <a:t>3.3E10</a:t>
                      </a:r>
                      <a:endParaRPr 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2281031377"/>
                  </a:ext>
                </a:extLst>
              </a:tr>
              <a:tr h="399075">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200" b="0" u="none" strike="noStrike" dirty="0">
                          <a:solidFill>
                            <a:schemeClr val="tx1"/>
                          </a:solidFill>
                          <a:effectLst/>
                          <a:latin typeface="Arial" panose="020B0604020202020204" pitchFamily="34" charset="0"/>
                          <a:cs typeface="Arial" panose="020B0604020202020204" pitchFamily="34" charset="0"/>
                        </a:rPr>
                        <a:t>Module RF voltage (six </a:t>
                      </a:r>
                      <a:r>
                        <a:rPr lang="en-US" altLang="zh-CN" sz="1200" u="none" strike="noStrike" dirty="0">
                          <a:effectLst/>
                          <a:latin typeface="Arial" panose="020B0604020202020204" pitchFamily="34" charset="0"/>
                          <a:cs typeface="Arial" panose="020B0604020202020204" pitchFamily="34" charset="0"/>
                        </a:rPr>
                        <a:t>2-cell cavities)</a:t>
                      </a:r>
                      <a:endParaRPr lang="zh-CN" altLang="en-US" sz="1200" b="0"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200" b="0" u="none" strike="noStrike" dirty="0">
                          <a:solidFill>
                            <a:schemeClr val="tx1"/>
                          </a:solidFill>
                          <a:effectLst/>
                          <a:latin typeface="Arial" panose="020B0604020202020204" pitchFamily="34" charset="0"/>
                          <a:cs typeface="Arial" panose="020B0604020202020204" pitchFamily="34" charset="0"/>
                        </a:rPr>
                        <a:t>70 MV</a:t>
                      </a:r>
                      <a:endParaRPr lang="en-US" sz="1200" b="0"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77131384"/>
                  </a:ext>
                </a:extLst>
              </a:tr>
              <a:tr h="399075">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200" u="none" strike="noStrike" dirty="0">
                          <a:solidFill>
                            <a:schemeClr val="tx1"/>
                          </a:solidFill>
                          <a:effectLst/>
                          <a:latin typeface="Arial" panose="020B0604020202020204" pitchFamily="34" charset="0"/>
                          <a:cs typeface="Arial" panose="020B0604020202020204" pitchFamily="34" charset="0"/>
                        </a:rPr>
                        <a:t>Module average cavity gradient</a:t>
                      </a:r>
                      <a:endParaRPr lang="zh-CN" altLang="en-US" sz="1200" b="0"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200" u="none" strike="noStrike" dirty="0">
                          <a:solidFill>
                            <a:srgbClr val="C00000"/>
                          </a:solidFill>
                          <a:effectLst/>
                          <a:latin typeface="Arial" panose="020B0604020202020204" pitchFamily="34" charset="0"/>
                          <a:cs typeface="Arial" panose="020B0604020202020204" pitchFamily="34" charset="0"/>
                        </a:rPr>
                        <a:t>25 MV/m</a:t>
                      </a:r>
                      <a:endParaRPr lang="en-US" sz="1200" b="0" i="0" u="none" strike="noStrike" dirty="0">
                        <a:solidFill>
                          <a:srgbClr val="C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4285944046"/>
                  </a:ext>
                </a:extLst>
              </a:tr>
              <a:tr h="399075">
                <a:tc>
                  <a:txBody>
                    <a:bodyPr/>
                    <a:lstStyle/>
                    <a:p>
                      <a:pPr algn="l" fontAlgn="ctr"/>
                      <a:r>
                        <a:rPr lang="en-US" altLang="zh-CN" sz="1200" u="none" strike="noStrike" dirty="0">
                          <a:solidFill>
                            <a:schemeClr val="tx1"/>
                          </a:solidFill>
                          <a:effectLst/>
                          <a:latin typeface="Arial" panose="020B0604020202020204" pitchFamily="34" charset="0"/>
                          <a:cs typeface="Arial" panose="020B0604020202020204" pitchFamily="34" charset="0"/>
                        </a:rPr>
                        <a:t>Module average cavity Q</a:t>
                      </a:r>
                      <a:r>
                        <a:rPr lang="en-US" altLang="zh-CN" sz="1200" u="none" strike="noStrike" baseline="-25000" dirty="0">
                          <a:solidFill>
                            <a:schemeClr val="tx1"/>
                          </a:solidFill>
                          <a:effectLst/>
                          <a:latin typeface="Arial" panose="020B0604020202020204" pitchFamily="34" charset="0"/>
                          <a:cs typeface="Arial" panose="020B0604020202020204" pitchFamily="34" charset="0"/>
                        </a:rPr>
                        <a:t>0 </a:t>
                      </a:r>
                      <a:r>
                        <a:rPr lang="en-US" altLang="zh-CN" sz="1200" u="none" strike="noStrike" dirty="0">
                          <a:solidFill>
                            <a:schemeClr val="tx1"/>
                          </a:solidFill>
                          <a:effectLst/>
                          <a:latin typeface="Arial" panose="020B0604020202020204" pitchFamily="34" charset="0"/>
                          <a:cs typeface="Arial" panose="020B0604020202020204" pitchFamily="34" charset="0"/>
                        </a:rPr>
                        <a:t>at 25 MV/m</a:t>
                      </a:r>
                      <a:endParaRPr lang="zh-CN" altLang="en-US" sz="1200" b="0"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algn="l" fontAlgn="ctr"/>
                      <a:r>
                        <a:rPr lang="en-US" sz="1200" u="none" strike="noStrike" dirty="0">
                          <a:solidFill>
                            <a:srgbClr val="C00000"/>
                          </a:solidFill>
                          <a:effectLst/>
                          <a:latin typeface="Arial" panose="020B0604020202020204" pitchFamily="34" charset="0"/>
                          <a:cs typeface="Arial" panose="020B0604020202020204" pitchFamily="34" charset="0"/>
                        </a:rPr>
                        <a:t>3.0E10</a:t>
                      </a:r>
                      <a:endParaRPr lang="en-US" sz="1200" b="0" i="0" u="none" strike="noStrike" dirty="0">
                        <a:solidFill>
                          <a:srgbClr val="C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3928447396"/>
                  </a:ext>
                </a:extLst>
              </a:tr>
              <a:tr h="399075">
                <a:tc>
                  <a:txBody>
                    <a:bodyPr/>
                    <a:lstStyle/>
                    <a:p>
                      <a:pPr algn="l" fontAlgn="ctr"/>
                      <a:r>
                        <a:rPr lang="en-US" altLang="zh-CN" sz="1200" u="none" strike="noStrike" dirty="0">
                          <a:effectLst/>
                          <a:latin typeface="Arial" panose="020B0604020202020204" pitchFamily="34" charset="0"/>
                          <a:cs typeface="Arial" panose="020B0604020202020204" pitchFamily="34" charset="0"/>
                        </a:rPr>
                        <a:t>Module total 2 K heat load at 70 MV</a:t>
                      </a:r>
                      <a:endParaRPr lang="zh-CN" alt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algn="l" fontAlgn="ctr"/>
                      <a:r>
                        <a:rPr lang="en-US" sz="1200" u="none" strike="noStrike" dirty="0">
                          <a:effectLst/>
                          <a:latin typeface="Arial" panose="020B0604020202020204" pitchFamily="34" charset="0"/>
                          <a:cs typeface="Arial" panose="020B0604020202020204" pitchFamily="34" charset="0"/>
                        </a:rPr>
                        <a:t>160 W</a:t>
                      </a:r>
                      <a:endParaRPr 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1524002145"/>
                  </a:ext>
                </a:extLst>
              </a:tr>
              <a:tr h="399075">
                <a:tc>
                  <a:txBody>
                    <a:bodyPr/>
                    <a:lstStyle/>
                    <a:p>
                      <a:pPr algn="l" fontAlgn="ctr"/>
                      <a:r>
                        <a:rPr lang="en-US" altLang="zh-CN" sz="1200" u="none" strike="noStrike" dirty="0">
                          <a:solidFill>
                            <a:schemeClr val="tx1"/>
                          </a:solidFill>
                          <a:effectLst/>
                          <a:latin typeface="Arial" panose="020B0604020202020204" pitchFamily="34" charset="0"/>
                          <a:cs typeface="Arial" panose="020B0604020202020204" pitchFamily="34" charset="0"/>
                        </a:rPr>
                        <a:t>Input coupler conditioning power</a:t>
                      </a:r>
                      <a:endParaRPr lang="zh-CN" altLang="en-US" sz="1200" b="0" i="0" u="none" strike="noStrike" dirty="0">
                        <a:solidFill>
                          <a:schemeClr val="tx1"/>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algn="l" fontAlgn="ctr"/>
                      <a:r>
                        <a:rPr lang="en-US" altLang="zh-CN" sz="1200" b="0" u="none" strike="noStrike" dirty="0">
                          <a:solidFill>
                            <a:srgbClr val="C00000"/>
                          </a:solidFill>
                          <a:effectLst/>
                          <a:latin typeface="Arial" panose="020B0604020202020204" pitchFamily="34" charset="0"/>
                          <a:cs typeface="Arial" panose="020B0604020202020204" pitchFamily="34" charset="0"/>
                        </a:rPr>
                        <a:t>300 kW</a:t>
                      </a:r>
                      <a:endParaRPr lang="en-US" altLang="zh-CN" sz="1200" b="0" i="0" u="none" strike="noStrike" dirty="0">
                        <a:solidFill>
                          <a:srgbClr val="C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3223814296"/>
                  </a:ext>
                </a:extLst>
              </a:tr>
              <a:tr h="399075">
                <a:tc>
                  <a:txBody>
                    <a:bodyPr/>
                    <a:lstStyle/>
                    <a:p>
                      <a:pPr algn="l" fontAlgn="ctr"/>
                      <a:r>
                        <a:rPr lang="en-US" altLang="zh-CN" sz="1200" u="none" strike="noStrike" dirty="0">
                          <a:effectLst/>
                          <a:latin typeface="Arial" panose="020B0604020202020204" pitchFamily="34" charset="0"/>
                          <a:cs typeface="Arial" panose="020B0604020202020204" pitchFamily="34" charset="0"/>
                        </a:rPr>
                        <a:t>Input coupler </a:t>
                      </a:r>
                      <a:r>
                        <a:rPr lang="en-US" altLang="zh-CN" sz="1200" u="none" strike="noStrike" dirty="0" err="1">
                          <a:effectLst/>
                          <a:latin typeface="Arial" panose="020B0604020202020204" pitchFamily="34" charset="0"/>
                          <a:cs typeface="Arial" panose="020B0604020202020204" pitchFamily="34" charset="0"/>
                        </a:rPr>
                        <a:t>Q</a:t>
                      </a:r>
                      <a:r>
                        <a:rPr lang="en-US" altLang="zh-CN" sz="1200" u="none" strike="noStrike" baseline="-25000" dirty="0" err="1">
                          <a:effectLst/>
                          <a:latin typeface="Arial" panose="020B0604020202020204" pitchFamily="34" charset="0"/>
                          <a:cs typeface="Arial" panose="020B0604020202020204" pitchFamily="34" charset="0"/>
                        </a:rPr>
                        <a:t>e</a:t>
                      </a:r>
                      <a:r>
                        <a:rPr lang="zh-CN" altLang="en-US" sz="1200" u="none" strike="noStrike" dirty="0">
                          <a:effectLst/>
                          <a:latin typeface="Arial" panose="020B0604020202020204" pitchFamily="34" charset="0"/>
                          <a:cs typeface="Arial" panose="020B0604020202020204" pitchFamily="34" charset="0"/>
                        </a:rPr>
                        <a:t> </a:t>
                      </a:r>
                      <a:r>
                        <a:rPr lang="en-US" altLang="zh-CN" sz="1200" u="none" strike="noStrike" dirty="0">
                          <a:effectLst/>
                          <a:latin typeface="Arial" panose="020B0604020202020204" pitchFamily="34" charset="0"/>
                          <a:cs typeface="Arial" panose="020B0604020202020204" pitchFamily="34" charset="0"/>
                        </a:rPr>
                        <a:t>adjusting range </a:t>
                      </a:r>
                      <a:endParaRPr lang="zh-CN" alt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tc>
                  <a:txBody>
                    <a:bodyPr/>
                    <a:lstStyle/>
                    <a:p>
                      <a:pPr algn="l" fontAlgn="ctr"/>
                      <a:r>
                        <a:rPr lang="en-US" sz="1200" u="none" strike="noStrike" dirty="0">
                          <a:solidFill>
                            <a:srgbClr val="C00000"/>
                          </a:solidFill>
                          <a:effectLst/>
                          <a:latin typeface="Arial" panose="020B0604020202020204" pitchFamily="34" charset="0"/>
                          <a:cs typeface="Arial" panose="020B0604020202020204" pitchFamily="34" charset="0"/>
                        </a:rPr>
                        <a:t>1E5 ~ 1E7</a:t>
                      </a:r>
                      <a:endParaRPr lang="en-US" sz="1200" b="0" i="0" u="none" strike="noStrike" dirty="0">
                        <a:solidFill>
                          <a:srgbClr val="C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tc>
                <a:extLst>
                  <a:ext uri="{0D108BD9-81ED-4DB2-BD59-A6C34878D82A}">
                    <a16:rowId xmlns:a16="http://schemas.microsoft.com/office/drawing/2014/main" val="2990789905"/>
                  </a:ext>
                </a:extLst>
              </a:tr>
              <a:tr h="399075">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200" u="none" strike="noStrike" dirty="0">
                          <a:effectLst/>
                          <a:latin typeface="Arial" panose="020B0604020202020204" pitchFamily="34" charset="0"/>
                          <a:cs typeface="Arial" panose="020B0604020202020204" pitchFamily="34" charset="0"/>
                        </a:rPr>
                        <a:t>HOM coupler power (cryogenic test)</a:t>
                      </a:r>
                      <a:endParaRPr lang="en-US" altLang="zh-CN"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lnB w="12700" cap="flat" cmpd="sng" algn="ctr">
                      <a:noFill/>
                      <a:prstDash val="solid"/>
                      <a:round/>
                      <a:headEnd type="none" w="med" len="med"/>
                      <a:tailEnd type="none" w="med" len="med"/>
                    </a:lnB>
                  </a:tcPr>
                </a:tc>
                <a:tc>
                  <a:txBody>
                    <a:bodyPr/>
                    <a:lstStyle/>
                    <a:p>
                      <a:pPr algn="l" fontAlgn="ctr"/>
                      <a:r>
                        <a:rPr lang="en-US" sz="1200" b="0" u="none" strike="noStrike" dirty="0">
                          <a:solidFill>
                            <a:srgbClr val="C00000"/>
                          </a:solidFill>
                          <a:effectLst/>
                          <a:latin typeface="Arial" panose="020B0604020202020204" pitchFamily="34" charset="0"/>
                          <a:cs typeface="Arial" panose="020B0604020202020204" pitchFamily="34" charset="0"/>
                        </a:rPr>
                        <a:t>1 kW</a:t>
                      </a:r>
                      <a:endParaRPr lang="en-US" sz="1200" b="0" i="0" u="none" strike="noStrike" dirty="0">
                        <a:solidFill>
                          <a:srgbClr val="C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lnB w="12700" cap="flat" cmpd="sng" algn="ctr">
                      <a:noFill/>
                      <a:prstDash val="solid"/>
                      <a:round/>
                      <a:headEnd type="none" w="med" len="med"/>
                      <a:tailEnd type="none" w="med" len="med"/>
                    </a:lnB>
                  </a:tcPr>
                </a:tc>
                <a:extLst>
                  <a:ext uri="{0D108BD9-81ED-4DB2-BD59-A6C34878D82A}">
                    <a16:rowId xmlns:a16="http://schemas.microsoft.com/office/drawing/2014/main" val="3022866472"/>
                  </a:ext>
                </a:extLst>
              </a:tr>
              <a:tr h="399075">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200" kern="0" dirty="0">
                          <a:effectLst/>
                          <a:latin typeface="Arial" panose="020B0604020202020204" pitchFamily="34" charset="0"/>
                          <a:cs typeface="Arial" panose="020B0604020202020204" pitchFamily="34" charset="0"/>
                        </a:rPr>
                        <a:t>HOM absorber power (test stand)</a:t>
                      </a:r>
                      <a:endParaRPr lang="zh-CN" altLang="zh-CN" sz="1200" kern="100" dirty="0">
                        <a:effectLst/>
                        <a:latin typeface="Arial" panose="020B0604020202020204" pitchFamily="34" charset="0"/>
                        <a:ea typeface="微软雅黑" panose="020B0503020204020204" pitchFamily="34" charset="-122"/>
                        <a:cs typeface="Arial" panose="020B0604020202020204" pitchFamily="34" charset="0"/>
                      </a:endParaRPr>
                    </a:p>
                  </a:txBody>
                  <a:tcPr anchor="ctr">
                    <a:lnT w="12700" cap="flat" cmpd="sng" algn="ctr">
                      <a:noFill/>
                      <a:prstDash val="solid"/>
                      <a:round/>
                      <a:headEnd type="none" w="med" len="med"/>
                      <a:tailEnd type="none" w="med" len="med"/>
                    </a:lnT>
                    <a:lnB w="12700" cap="flat" cmpd="sng" algn="ctr">
                      <a:solidFill>
                        <a:srgbClr val="C00000"/>
                      </a:solidFill>
                      <a:prstDash val="solid"/>
                      <a:round/>
                      <a:headEnd type="none" w="med" len="med"/>
                      <a:tailEnd type="none" w="med" len="med"/>
                    </a:lnB>
                  </a:tcPr>
                </a:tc>
                <a:tc>
                  <a:txBody>
                    <a:bodyPr/>
                    <a:lstStyle/>
                    <a:p>
                      <a:pPr algn="l" fontAlgn="ctr"/>
                      <a:r>
                        <a:rPr lang="en-US" sz="1200" b="0" u="none" strike="noStrike" dirty="0">
                          <a:solidFill>
                            <a:srgbClr val="000000"/>
                          </a:solidFill>
                          <a:effectLst/>
                          <a:latin typeface="Arial" panose="020B0604020202020204" pitchFamily="34" charset="0"/>
                          <a:cs typeface="Arial" panose="020B0604020202020204" pitchFamily="34" charset="0"/>
                        </a:rPr>
                        <a:t>5 kW</a:t>
                      </a:r>
                      <a:endParaRPr lang="en-US" sz="1200" b="0" i="0" u="none" strike="noStrike" dirty="0">
                        <a:solidFill>
                          <a:srgbClr val="000000"/>
                        </a:solidFill>
                        <a:effectLst/>
                        <a:latin typeface="Arial" panose="020B0604020202020204" pitchFamily="34" charset="0"/>
                        <a:ea typeface="微软雅黑" panose="020B0503020204020204" pitchFamily="34" charset="-122"/>
                        <a:cs typeface="Arial" panose="020B0604020202020204" pitchFamily="34" charset="0"/>
                      </a:endParaRPr>
                    </a:p>
                  </a:txBody>
                  <a:tcPr anchor="ctr">
                    <a:lnT w="12700" cap="flat" cmpd="sng" algn="ctr">
                      <a:noFill/>
                      <a:prstDash val="solid"/>
                      <a:round/>
                      <a:headEnd type="none" w="med" len="med"/>
                      <a:tailEnd type="none" w="med" len="med"/>
                    </a:lnT>
                    <a:lnB w="12700" cap="flat" cmpd="sng" algn="ctr">
                      <a:solidFill>
                        <a:srgbClr val="C00000"/>
                      </a:solidFill>
                      <a:prstDash val="solid"/>
                      <a:round/>
                      <a:headEnd type="none" w="med" len="med"/>
                      <a:tailEnd type="none" w="med" len="med"/>
                    </a:lnB>
                  </a:tcPr>
                </a:tc>
                <a:extLst>
                  <a:ext uri="{0D108BD9-81ED-4DB2-BD59-A6C34878D82A}">
                    <a16:rowId xmlns:a16="http://schemas.microsoft.com/office/drawing/2014/main" val="2704205249"/>
                  </a:ext>
                </a:extLst>
              </a:tr>
            </a:tbl>
          </a:graphicData>
        </a:graphic>
      </p:graphicFrame>
      <p:graphicFrame>
        <p:nvGraphicFramePr>
          <p:cNvPr id="7" name="表格 7">
            <a:extLst>
              <a:ext uri="{FF2B5EF4-FFF2-40B4-BE49-F238E27FC236}">
                <a16:creationId xmlns:a16="http://schemas.microsoft.com/office/drawing/2014/main" id="{FB977DF3-3C7E-45AB-AE17-3C29C44004F8}"/>
              </a:ext>
            </a:extLst>
          </p:cNvPr>
          <p:cNvGraphicFramePr>
            <a:graphicFrameLocks noGrp="1"/>
          </p:cNvGraphicFramePr>
          <p:nvPr>
            <p:extLst>
              <p:ext uri="{D42A27DB-BD31-4B8C-83A1-F6EECF244321}">
                <p14:modId xmlns:p14="http://schemas.microsoft.com/office/powerpoint/2010/main" val="3373169872"/>
              </p:ext>
            </p:extLst>
          </p:nvPr>
        </p:nvGraphicFramePr>
        <p:xfrm>
          <a:off x="335360" y="3573016"/>
          <a:ext cx="6444000" cy="3017520"/>
        </p:xfrm>
        <a:graphic>
          <a:graphicData uri="http://schemas.openxmlformats.org/drawingml/2006/table">
            <a:tbl>
              <a:tblPr firstRow="1" bandRow="1">
                <a:tableStyleId>{5C22544A-7EE6-4342-B048-85BDC9FD1C3A}</a:tableStyleId>
              </a:tblPr>
              <a:tblGrid>
                <a:gridCol w="1548000">
                  <a:extLst>
                    <a:ext uri="{9D8B030D-6E8A-4147-A177-3AD203B41FA5}">
                      <a16:colId xmlns:a16="http://schemas.microsoft.com/office/drawing/2014/main" val="3636584596"/>
                    </a:ext>
                  </a:extLst>
                </a:gridCol>
                <a:gridCol w="1224000">
                  <a:extLst>
                    <a:ext uri="{9D8B030D-6E8A-4147-A177-3AD203B41FA5}">
                      <a16:colId xmlns:a16="http://schemas.microsoft.com/office/drawing/2014/main" val="725300828"/>
                    </a:ext>
                  </a:extLst>
                </a:gridCol>
                <a:gridCol w="1224000">
                  <a:extLst>
                    <a:ext uri="{9D8B030D-6E8A-4147-A177-3AD203B41FA5}">
                      <a16:colId xmlns:a16="http://schemas.microsoft.com/office/drawing/2014/main" val="2322520619"/>
                    </a:ext>
                  </a:extLst>
                </a:gridCol>
                <a:gridCol w="1224000">
                  <a:extLst>
                    <a:ext uri="{9D8B030D-6E8A-4147-A177-3AD203B41FA5}">
                      <a16:colId xmlns:a16="http://schemas.microsoft.com/office/drawing/2014/main" val="1273035066"/>
                    </a:ext>
                  </a:extLst>
                </a:gridCol>
                <a:gridCol w="1224000">
                  <a:extLst>
                    <a:ext uri="{9D8B030D-6E8A-4147-A177-3AD203B41FA5}">
                      <a16:colId xmlns:a16="http://schemas.microsoft.com/office/drawing/2014/main" val="3467702160"/>
                    </a:ext>
                  </a:extLst>
                </a:gridCol>
              </a:tblGrid>
              <a:tr h="648000">
                <a:tc>
                  <a:txBody>
                    <a:bodyPr/>
                    <a:lstStyle/>
                    <a:p>
                      <a:pPr algn="ctr"/>
                      <a:r>
                        <a:rPr lang="en-US" altLang="zh-CN" sz="1400" dirty="0">
                          <a:latin typeface="Arial" panose="020B0604020202020204" pitchFamily="34" charset="0"/>
                          <a:cs typeface="Arial" panose="020B0604020202020204" pitchFamily="34" charset="0"/>
                        </a:rPr>
                        <a:t>CEPC SRF Module EDR</a:t>
                      </a:r>
                    </a:p>
                    <a:p>
                      <a:pPr algn="ctr"/>
                      <a:r>
                        <a:rPr lang="en-US" altLang="zh-CN" sz="1400" dirty="0">
                          <a:latin typeface="Arial" panose="020B0604020202020204" pitchFamily="34" charset="0"/>
                          <a:cs typeface="Arial" panose="020B0604020202020204" pitchFamily="34" charset="0"/>
                        </a:rPr>
                        <a:t>(2024-2027)</a:t>
                      </a:r>
                      <a:endParaRPr lang="zh-CN" altLang="en-US" sz="1400" dirty="0">
                        <a:latin typeface="Arial" panose="020B0604020202020204" pitchFamily="34" charset="0"/>
                        <a:cs typeface="Arial" panose="020B0604020202020204" pitchFamily="34" charset="0"/>
                      </a:endParaRPr>
                    </a:p>
                  </a:txBody>
                  <a:tcPr anchor="ctr">
                    <a:solidFill>
                      <a:srgbClr val="002060"/>
                    </a:solidFill>
                  </a:tcPr>
                </a:tc>
                <a:tc>
                  <a:txBody>
                    <a:bodyPr/>
                    <a:lstStyle/>
                    <a:p>
                      <a:pPr algn="ctr"/>
                      <a:r>
                        <a:rPr lang="en-US" altLang="zh-CN" sz="1400" dirty="0">
                          <a:latin typeface="Arial" panose="020B0604020202020204" pitchFamily="34" charset="0"/>
                          <a:cs typeface="Arial" panose="020B0604020202020204" pitchFamily="34" charset="0"/>
                        </a:rPr>
                        <a:t>Preliminary Design</a:t>
                      </a:r>
                      <a:endParaRPr lang="zh-CN" altLang="en-US" sz="1400" dirty="0">
                        <a:latin typeface="Arial" panose="020B0604020202020204" pitchFamily="34" charset="0"/>
                        <a:cs typeface="Arial" panose="020B0604020202020204" pitchFamily="34" charset="0"/>
                      </a:endParaRPr>
                    </a:p>
                  </a:txBody>
                  <a:tcPr anchor="ctr">
                    <a:solidFill>
                      <a:srgbClr val="002060"/>
                    </a:solidFill>
                  </a:tcPr>
                </a:tc>
                <a:tc>
                  <a:txBody>
                    <a:bodyPr/>
                    <a:lstStyle/>
                    <a:p>
                      <a:pPr algn="ctr"/>
                      <a:r>
                        <a:rPr lang="en-US" altLang="zh-CN" sz="1400" dirty="0">
                          <a:latin typeface="Arial" panose="020B0604020202020204" pitchFamily="34" charset="0"/>
                          <a:cs typeface="Arial" panose="020B0604020202020204" pitchFamily="34" charset="0"/>
                        </a:rPr>
                        <a:t>Engineering Design</a:t>
                      </a:r>
                      <a:endParaRPr lang="zh-CN" altLang="en-US" sz="1400" dirty="0">
                        <a:latin typeface="Arial" panose="020B0604020202020204" pitchFamily="34" charset="0"/>
                        <a:cs typeface="Arial" panose="020B0604020202020204" pitchFamily="34" charset="0"/>
                      </a:endParaRPr>
                    </a:p>
                  </a:txBody>
                  <a:tcPr anchor="ctr">
                    <a:solidFill>
                      <a:srgbClr val="002060"/>
                    </a:solidFill>
                  </a:tcPr>
                </a:tc>
                <a:tc>
                  <a:txBody>
                    <a:bodyPr/>
                    <a:lstStyle/>
                    <a:p>
                      <a:pPr algn="ctr"/>
                      <a:r>
                        <a:rPr lang="en-US" altLang="zh-CN" sz="1400" dirty="0">
                          <a:latin typeface="Arial" panose="020B0604020202020204" pitchFamily="34" charset="0"/>
                          <a:cs typeface="Arial" panose="020B0604020202020204" pitchFamily="34" charset="0"/>
                        </a:rPr>
                        <a:t>Full-scale</a:t>
                      </a:r>
                    </a:p>
                    <a:p>
                      <a:pPr algn="ctr"/>
                      <a:r>
                        <a:rPr lang="en-US" altLang="zh-CN" sz="1400" dirty="0">
                          <a:latin typeface="Arial" panose="020B0604020202020204" pitchFamily="34" charset="0"/>
                          <a:cs typeface="Arial" panose="020B0604020202020204" pitchFamily="34" charset="0"/>
                        </a:rPr>
                        <a:t>Prototyping</a:t>
                      </a:r>
                    </a:p>
                  </a:txBody>
                  <a:tcPr anchor="ctr">
                    <a:solidFill>
                      <a:srgbClr val="002060"/>
                    </a:solidFill>
                  </a:tcPr>
                </a:tc>
                <a:tc>
                  <a:txBody>
                    <a:bodyPr/>
                    <a:lstStyle/>
                    <a:p>
                      <a:pPr algn="ctr"/>
                      <a:r>
                        <a:rPr lang="en-US" altLang="zh-CN" sz="1400" dirty="0">
                          <a:latin typeface="Arial" panose="020B0604020202020204" pitchFamily="34" charset="0"/>
                          <a:cs typeface="Arial" panose="020B0604020202020204" pitchFamily="34" charset="0"/>
                        </a:rPr>
                        <a:t>Industrial Preparation</a:t>
                      </a:r>
                      <a:endParaRPr lang="zh-CN" altLang="en-US" sz="1400" dirty="0">
                        <a:latin typeface="Arial" panose="020B0604020202020204" pitchFamily="34" charset="0"/>
                        <a:cs typeface="Arial" panose="020B0604020202020204" pitchFamily="34" charset="0"/>
                      </a:endParaRPr>
                    </a:p>
                  </a:txBody>
                  <a:tcPr anchor="ctr">
                    <a:solidFill>
                      <a:srgbClr val="002060"/>
                    </a:solidFill>
                  </a:tcPr>
                </a:tc>
                <a:extLst>
                  <a:ext uri="{0D108BD9-81ED-4DB2-BD59-A6C34878D82A}">
                    <a16:rowId xmlns:a16="http://schemas.microsoft.com/office/drawing/2014/main" val="4122376733"/>
                  </a:ext>
                </a:extLst>
              </a:tr>
              <a:tr h="370840">
                <a:tc>
                  <a:txBody>
                    <a:bodyPr/>
                    <a:lstStyle/>
                    <a:p>
                      <a:r>
                        <a:rPr lang="en-US" altLang="zh-CN" sz="1200" b="1" dirty="0">
                          <a:latin typeface="Arial" panose="020B0604020202020204" pitchFamily="34" charset="0"/>
                          <a:cs typeface="Arial" panose="020B0604020202020204" pitchFamily="34" charset="0"/>
                        </a:rPr>
                        <a:t>Collider H/W</a:t>
                      </a:r>
                    </a:p>
                    <a:p>
                      <a:r>
                        <a:rPr lang="en-US" altLang="zh-CN" sz="1200" b="0" dirty="0">
                          <a:latin typeface="Arial" panose="020B0604020202020204" pitchFamily="34" charset="0"/>
                          <a:cs typeface="Arial" panose="020B0604020202020204" pitchFamily="34" charset="0"/>
                        </a:rPr>
                        <a:t>(high</a:t>
                      </a:r>
                      <a:r>
                        <a:rPr lang="zh-CN" altLang="en-US" sz="1200" b="0" dirty="0">
                          <a:latin typeface="Arial" panose="020B0604020202020204" pitchFamily="34" charset="0"/>
                          <a:cs typeface="Arial" panose="020B0604020202020204" pitchFamily="34" charset="0"/>
                        </a:rPr>
                        <a:t> </a:t>
                      </a:r>
                      <a:r>
                        <a:rPr lang="en-US" altLang="zh-CN" sz="1200" b="0" dirty="0">
                          <a:latin typeface="Arial" panose="020B0604020202020204" pitchFamily="34" charset="0"/>
                          <a:cs typeface="Arial" panose="020B0604020202020204" pitchFamily="34" charset="0"/>
                        </a:rPr>
                        <a:t>Q / G 650 M)</a:t>
                      </a:r>
                      <a:endParaRPr lang="zh-CN" altLang="en-US" sz="1200" b="0" dirty="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algn="ctr"/>
                      <a:endParaRPr lang="zh-CN" altLang="en-US" sz="1600"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extLst>
                  <a:ext uri="{0D108BD9-81ED-4DB2-BD59-A6C34878D82A}">
                    <a16:rowId xmlns:a16="http://schemas.microsoft.com/office/drawing/2014/main" val="2516325058"/>
                  </a:ext>
                </a:extLst>
              </a:tr>
              <a:tr h="370840">
                <a:tc>
                  <a:txBody>
                    <a:bodyPr/>
                    <a:lstStyle/>
                    <a:p>
                      <a:r>
                        <a:rPr lang="en-US" altLang="zh-CN" sz="1200" b="1" dirty="0">
                          <a:latin typeface="Arial" panose="020B0604020202020204" pitchFamily="34" charset="0"/>
                          <a:cs typeface="Arial" panose="020B0604020202020204" pitchFamily="34" charset="0"/>
                        </a:rPr>
                        <a:t>Collider HL-Z</a:t>
                      </a:r>
                    </a:p>
                    <a:p>
                      <a:r>
                        <a:rPr lang="en-US" altLang="zh-CN" sz="1200" b="0" dirty="0">
                          <a:latin typeface="Arial" panose="020B0604020202020204" pitchFamily="34" charset="0"/>
                          <a:cs typeface="Arial" panose="020B0604020202020204" pitchFamily="34" charset="0"/>
                        </a:rPr>
                        <a:t>(high current 650 M) </a:t>
                      </a:r>
                      <a:endParaRPr lang="zh-CN" altLang="en-US" sz="1200" b="0" dirty="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tc>
                  <a:txBody>
                    <a:bodyPr/>
                    <a:lstStyle/>
                    <a:p>
                      <a:pPr algn="ctr"/>
                      <a:endParaRPr lang="zh-CN" altLang="en-US" sz="1600" dirty="0">
                        <a:latin typeface="Georgia" panose="02040502050405020303" pitchFamily="18" charset="0"/>
                        <a:cs typeface="Arial" panose="020B0604020202020204" pitchFamily="34" charset="0"/>
                      </a:endParaRPr>
                    </a:p>
                  </a:txBody>
                  <a:tcPr anchor="ctr">
                    <a:solidFill>
                      <a:schemeClr val="bg1">
                        <a:lumMod val="95000"/>
                      </a:schemeClr>
                    </a:solidFill>
                  </a:tcPr>
                </a:tc>
                <a:tc>
                  <a:txBody>
                    <a:bodyPr/>
                    <a:lstStyle/>
                    <a:p>
                      <a:pPr algn="ctr"/>
                      <a:endParaRPr lang="zh-CN" altLang="en-US" sz="1600"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endParaRPr lang="zh-CN" altLang="en-US" sz="1600" dirty="0">
                        <a:latin typeface="Arial" panose="020B0604020202020204" pitchFamily="34" charset="0"/>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4269374652"/>
                  </a:ext>
                </a:extLst>
              </a:tr>
              <a:tr h="370840">
                <a:tc>
                  <a:txBody>
                    <a:bodyPr/>
                    <a:lstStyle/>
                    <a:p>
                      <a:r>
                        <a:rPr lang="en-US" altLang="zh-CN" sz="1200" b="1" dirty="0">
                          <a:latin typeface="Arial" panose="020B0604020202020204" pitchFamily="34" charset="0"/>
                          <a:cs typeface="Arial" panose="020B0604020202020204" pitchFamily="34" charset="0"/>
                        </a:rPr>
                        <a:t>Collider ttbar</a:t>
                      </a:r>
                    </a:p>
                    <a:p>
                      <a:r>
                        <a:rPr lang="en-US" altLang="zh-CN" sz="1200" b="0" dirty="0">
                          <a:latin typeface="Arial" panose="020B0604020202020204" pitchFamily="34" charset="0"/>
                          <a:cs typeface="Arial" panose="020B0604020202020204" pitchFamily="34" charset="0"/>
                        </a:rPr>
                        <a:t>(high G / Q 650 M)</a:t>
                      </a:r>
                      <a:endParaRPr lang="zh-CN" altLang="en-US" sz="1200" b="0" dirty="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tc>
                  <a:txBody>
                    <a:bodyPr/>
                    <a:lstStyle/>
                    <a:p>
                      <a:pPr algn="ctr"/>
                      <a:endParaRPr lang="zh-CN" altLang="en-US" sz="1600" dirty="0">
                        <a:latin typeface="Georgia" panose="02040502050405020303" pitchFamily="18" charset="0"/>
                        <a:cs typeface="Arial" panose="020B0604020202020204" pitchFamily="34" charset="0"/>
                      </a:endParaRPr>
                    </a:p>
                  </a:txBody>
                  <a:tcPr anchor="ctr">
                    <a:solidFill>
                      <a:schemeClr val="bg1">
                        <a:lumMod val="95000"/>
                      </a:schemeClr>
                    </a:solidFill>
                  </a:tcPr>
                </a:tc>
                <a:tc>
                  <a:txBody>
                    <a:bodyPr/>
                    <a:lstStyle/>
                    <a:p>
                      <a:pPr algn="ctr"/>
                      <a:endParaRPr lang="zh-CN" altLang="en-US" sz="1600"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endParaRPr lang="zh-CN" altLang="en-US" sz="1600" dirty="0">
                        <a:latin typeface="Arial" panose="020B0604020202020204" pitchFamily="34" charset="0"/>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240367756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1" dirty="0">
                          <a:latin typeface="Arial" panose="020B0604020202020204" pitchFamily="34" charset="0"/>
                          <a:cs typeface="Arial" panose="020B0604020202020204" pitchFamily="34" charset="0"/>
                        </a:rPr>
                        <a:t>Booster H/W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dirty="0">
                          <a:latin typeface="Arial" panose="020B0604020202020204" pitchFamily="34" charset="0"/>
                          <a:cs typeface="Arial" panose="020B0604020202020204" pitchFamily="34" charset="0"/>
                        </a:rPr>
                        <a:t>(high Q / G 1.3 G)</a:t>
                      </a:r>
                      <a:endParaRPr lang="zh-CN" altLang="en-US" sz="1200" b="0" dirty="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sz="1600" b="1" kern="1200" dirty="0">
                        <a:solidFill>
                          <a:schemeClr val="tx1"/>
                        </a:solidFill>
                        <a:effectLst/>
                        <a:latin typeface="Georgia" panose="02040502050405020303" pitchFamily="18" charset="0"/>
                        <a:ea typeface="+mn-ea"/>
                        <a:cs typeface="Arial" panose="020B0604020202020204" pitchFamily="34" charset="0"/>
                      </a:endParaRP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0" dirty="0">
                          <a:solidFill>
                            <a:schemeClr val="tx1"/>
                          </a:solidFill>
                          <a:effectLst/>
                          <a:latin typeface="Arial" panose="020B0604020202020204" pitchFamily="34" charset="0"/>
                          <a:cs typeface="Arial" panose="020B0604020202020204" pitchFamily="34" charset="0"/>
                        </a:rPr>
                        <a:t>improve</a:t>
                      </a:r>
                      <a:endParaRPr lang="zh-CN" altLang="en-US" sz="1400" b="0" dirty="0">
                        <a:solidFill>
                          <a:schemeClr val="tx1"/>
                        </a:solidFill>
                        <a:effectLst/>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extLst>
                  <a:ext uri="{0D108BD9-81ED-4DB2-BD59-A6C34878D82A}">
                    <a16:rowId xmlns:a16="http://schemas.microsoft.com/office/drawing/2014/main" val="240712770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1" dirty="0">
                          <a:latin typeface="Arial" panose="020B0604020202020204" pitchFamily="34" charset="0"/>
                          <a:cs typeface="Arial" panose="020B0604020202020204" pitchFamily="34" charset="0"/>
                        </a:rPr>
                        <a:t>Booster Z</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dirty="0">
                          <a:latin typeface="Arial" panose="020B0604020202020204" pitchFamily="34" charset="0"/>
                          <a:cs typeface="Arial" panose="020B0604020202020204" pitchFamily="34" charset="0"/>
                        </a:rPr>
                        <a:t>(high current 1.3 G)</a:t>
                      </a:r>
                      <a:endParaRPr lang="zh-CN" altLang="en-US" sz="1200" b="0" dirty="0">
                        <a:latin typeface="Arial" panose="020B0604020202020204" pitchFamily="34" charset="0"/>
                        <a:cs typeface="Arial" panose="020B0604020202020204" pitchFamily="34" charset="0"/>
                      </a:endParaRP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zh-CN" altLang="en-US" sz="1600" b="1" dirty="0">
                        <a:solidFill>
                          <a:schemeClr val="tx1"/>
                        </a:solidFill>
                        <a:effectLst/>
                        <a:latin typeface="Georgia" panose="02040502050405020303" pitchFamily="18" charset="0"/>
                        <a:cs typeface="Arial" panose="020B0604020202020204" pitchFamily="34" charset="0"/>
                      </a:endParaRPr>
                    </a:p>
                  </a:txBody>
                  <a:tcPr anchor="c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1600" b="1" dirty="0">
                          <a:solidFill>
                            <a:srgbClr val="002060"/>
                          </a:solidFill>
                          <a:effectLst/>
                          <a:latin typeface="Georgia" panose="02040502050405020303" pitchFamily="18" charset="0"/>
                          <a:cs typeface="Arial" panose="020B0604020202020204" pitchFamily="34" charset="0"/>
                        </a:rPr>
                        <a:t>√</a:t>
                      </a:r>
                    </a:p>
                  </a:txBody>
                  <a:tcPr anchor="ctr">
                    <a:solidFill>
                      <a:schemeClr val="accent6">
                        <a:lumMod val="60000"/>
                        <a:lumOff val="40000"/>
                      </a:schemeClr>
                    </a:solidFill>
                  </a:tcPr>
                </a:tc>
                <a:tc>
                  <a:txBody>
                    <a:bodyPr/>
                    <a:lstStyle/>
                    <a:p>
                      <a:pPr algn="ctr"/>
                      <a:r>
                        <a:rPr lang="en-US" altLang="zh-CN" sz="1400" dirty="0">
                          <a:latin typeface="Arial" panose="020B0604020202020204" pitchFamily="34" charset="0"/>
                          <a:cs typeface="Arial" panose="020B0604020202020204" pitchFamily="34" charset="0"/>
                        </a:rPr>
                        <a:t>R&amp;D</a:t>
                      </a:r>
                      <a:endParaRPr lang="zh-CN" altLang="en-US" sz="1400" dirty="0">
                        <a:latin typeface="Arial" panose="020B0604020202020204" pitchFamily="34" charset="0"/>
                        <a:cs typeface="Arial" panose="020B0604020202020204" pitchFamily="34" charset="0"/>
                      </a:endParaRPr>
                    </a:p>
                  </a:txBody>
                  <a:tcPr anchor="ctr">
                    <a:solidFill>
                      <a:schemeClr val="bg1">
                        <a:lumMod val="95000"/>
                      </a:schemeClr>
                    </a:solidFill>
                  </a:tcPr>
                </a:tc>
                <a:tc>
                  <a:txBody>
                    <a:bodyPr/>
                    <a:lstStyle/>
                    <a:p>
                      <a:pPr algn="ctr"/>
                      <a:endParaRPr lang="zh-CN" altLang="en-US" sz="1600" dirty="0">
                        <a:latin typeface="Arial" panose="020B0604020202020204" pitchFamily="34" charset="0"/>
                        <a:cs typeface="Arial" panose="020B0604020202020204" pitchFamily="34" charset="0"/>
                      </a:endParaRPr>
                    </a:p>
                  </a:txBody>
                  <a:tcPr anchor="ctr">
                    <a:solidFill>
                      <a:schemeClr val="bg1">
                        <a:lumMod val="95000"/>
                      </a:schemeClr>
                    </a:solidFill>
                  </a:tcPr>
                </a:tc>
                <a:extLst>
                  <a:ext uri="{0D108BD9-81ED-4DB2-BD59-A6C34878D82A}">
                    <a16:rowId xmlns:a16="http://schemas.microsoft.com/office/drawing/2014/main" val="2130300958"/>
                  </a:ext>
                </a:extLst>
              </a:tr>
            </a:tbl>
          </a:graphicData>
        </a:graphic>
      </p:graphicFrame>
    </p:spTree>
    <p:extLst>
      <p:ext uri="{BB962C8B-B14F-4D97-AF65-F5344CB8AC3E}">
        <p14:creationId xmlns:p14="http://schemas.microsoft.com/office/powerpoint/2010/main" val="2199584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ctrTitle"/>
          </p:nvPr>
        </p:nvSpPr>
        <p:spPr>
          <a:xfrm>
            <a:off x="2137792" y="340502"/>
            <a:ext cx="7916416" cy="1036506"/>
          </a:xfrm>
        </p:spPr>
        <p:txBody>
          <a:bodyPr vert="horz" lIns="91440" tIns="45720" rIns="91440" bIns="45720" rtlCol="0" anchor="ctr">
            <a:normAutofit/>
          </a:bodyPr>
          <a:lstStyle/>
          <a:p>
            <a:r>
              <a:rPr lang="en-US" altLang="zh-CN" sz="3600" dirty="0">
                <a:solidFill>
                  <a:srgbClr val="095D89"/>
                </a:solidFill>
                <a:effectLst/>
                <a:latin typeface="Arial" panose="020B0604020202020204" pitchFamily="34" charset="0"/>
                <a:cs typeface="Arial" panose="020B0604020202020204" pitchFamily="34" charset="0"/>
              </a:rPr>
              <a:t>Content</a:t>
            </a:r>
            <a:endParaRPr lang="zh-CN" altLang="en-US" sz="3600" dirty="0">
              <a:solidFill>
                <a:srgbClr val="095D89"/>
              </a:solidFill>
              <a:effectLst/>
              <a:latin typeface="Arial" panose="020B0604020202020204" pitchFamily="34" charset="0"/>
              <a:cs typeface="Arial" panose="020B0604020202020204" pitchFamily="34" charset="0"/>
            </a:endParaRPr>
          </a:p>
        </p:txBody>
      </p:sp>
      <p:sp>
        <p:nvSpPr>
          <p:cNvPr id="7" name="内容占位符 2"/>
          <p:cNvSpPr txBox="1">
            <a:spLocks/>
          </p:cNvSpPr>
          <p:nvPr/>
        </p:nvSpPr>
        <p:spPr>
          <a:xfrm>
            <a:off x="479376" y="1628800"/>
            <a:ext cx="11521280" cy="453121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Introduction</a:t>
            </a:r>
          </a:p>
          <a:p>
            <a:pPr marL="514350" indent="-514350">
              <a:lnSpc>
                <a:spcPct val="150000"/>
              </a:lnSpc>
              <a:spcBef>
                <a:spcPts val="1200"/>
              </a:spcBef>
              <a:buFont typeface="+mj-lt"/>
              <a:buAutoNum type="arabicPeriod"/>
            </a:pPr>
            <a:r>
              <a:rPr lang="en-US" altLang="zh-CN" sz="2400" b="1" dirty="0">
                <a:solidFill>
                  <a:srgbClr val="095D89"/>
                </a:solidFill>
                <a:latin typeface="Arial" panose="020B0604020202020204" pitchFamily="34" charset="0"/>
                <a:ea typeface="微软雅黑" panose="020B0503020204020204" pitchFamily="34" charset="-122"/>
                <a:cs typeface="Arial" panose="020B0604020202020204" pitchFamily="34" charset="0"/>
              </a:rPr>
              <a:t>CEPC SRF Progress</a:t>
            </a:r>
          </a:p>
          <a:p>
            <a:pPr marL="514350" indent="-514350">
              <a:lnSpc>
                <a:spcPct val="150000"/>
              </a:lnSpc>
              <a:spcBef>
                <a:spcPts val="1200"/>
              </a:spcBef>
              <a:buFont typeface="+mj-lt"/>
              <a:buAutoNum type="arabicPeriod"/>
            </a:pPr>
            <a:r>
              <a:rPr lang="en-US" altLang="zh-CN" sz="2400" dirty="0">
                <a:latin typeface="Arial" panose="020B0604020202020204" pitchFamily="34" charset="0"/>
                <a:ea typeface="微软雅黑" panose="020B0503020204020204" pitchFamily="34" charset="-122"/>
                <a:cs typeface="Arial" panose="020B0604020202020204" pitchFamily="34" charset="0"/>
              </a:rPr>
              <a:t>Summary</a:t>
            </a:r>
          </a:p>
        </p:txBody>
      </p:sp>
      <p:sp>
        <p:nvSpPr>
          <p:cNvPr id="5" name="灯片编号占位符 3">
            <a:extLst>
              <a:ext uri="{FF2B5EF4-FFF2-40B4-BE49-F238E27FC236}">
                <a16:creationId xmlns:a16="http://schemas.microsoft.com/office/drawing/2014/main" id="{12E106C8-1CA8-42ED-8781-3D1B0BD077FC}"/>
              </a:ext>
            </a:extLst>
          </p:cNvPr>
          <p:cNvSpPr>
            <a:spLocks noGrp="1"/>
          </p:cNvSpPr>
          <p:nvPr>
            <p:ph type="sldNum" sz="quarter" idx="12"/>
          </p:nvPr>
        </p:nvSpPr>
        <p:spPr>
          <a:xfrm>
            <a:off x="8737600" y="6356351"/>
            <a:ext cx="2844800" cy="365125"/>
          </a:xfrm>
        </p:spPr>
        <p:txBody>
          <a:bodyPr/>
          <a:lstStyle/>
          <a:p>
            <a:fld id="{D81A5892-4DC8-4C24-8E36-6364759EFE91}" type="slidenum">
              <a:rPr lang="zh-CN" altLang="en-US" smtClean="0"/>
              <a:t>7</a:t>
            </a:fld>
            <a:endParaRPr lang="zh-CN" altLang="en-US" dirty="0"/>
          </a:p>
        </p:txBody>
      </p:sp>
    </p:spTree>
    <p:extLst>
      <p:ext uri="{BB962C8B-B14F-4D97-AF65-F5344CB8AC3E}">
        <p14:creationId xmlns:p14="http://schemas.microsoft.com/office/powerpoint/2010/main" val="2083197235"/>
      </p:ext>
    </p:extLst>
  </p:cSld>
  <p:clrMapOvr>
    <a:masterClrMapping/>
  </p:clrMapOvr>
  <mc:AlternateContent xmlns:mc="http://schemas.openxmlformats.org/markup-compatibility/2006" xmlns:p14="http://schemas.microsoft.com/office/powerpoint/2010/main">
    <mc:Choice Requires="p14">
      <p:transition spd="slow" p14:dur="2000" advTm="57378"/>
    </mc:Choice>
    <mc:Fallback xmlns="">
      <p:transition spd="slow" advTm="5737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11C122D4-9897-487D-A885-AF85602F0A8F}"/>
              </a:ext>
            </a:extLst>
          </p:cNvPr>
          <p:cNvSpPr>
            <a:spLocks noGrp="1"/>
          </p:cNvSpPr>
          <p:nvPr>
            <p:ph idx="1"/>
          </p:nvPr>
        </p:nvSpPr>
        <p:spPr>
          <a:xfrm>
            <a:off x="335360" y="4955501"/>
            <a:ext cx="11629873" cy="1702697"/>
          </a:xfrm>
        </p:spPr>
        <p:txBody>
          <a:bodyPr>
            <a:normAutofit/>
          </a:bodyPr>
          <a:lstStyle/>
          <a:p>
            <a:r>
              <a:rPr lang="en-US" altLang="zh-CN" sz="1600" dirty="0"/>
              <a:t>Multi-channel cryogenic transfer lines (CTL) </a:t>
            </a:r>
            <a:r>
              <a:rPr lang="en-US" altLang="zh-CN" sz="1600" dirty="0">
                <a:solidFill>
                  <a:srgbClr val="FF0000"/>
                </a:solidFill>
              </a:rPr>
              <a:t>inside</a:t>
            </a:r>
            <a:r>
              <a:rPr lang="en-US" altLang="zh-CN" sz="1600" dirty="0"/>
              <a:t> cryomodule </a:t>
            </a:r>
            <a:r>
              <a:rPr lang="en-US" altLang="zh-CN" sz="1600" dirty="0">
                <a:latin typeface="Arial" panose="020B0604020202020204" pitchFamily="34" charset="0"/>
                <a:cs typeface="Arial" panose="020B0604020202020204" pitchFamily="34" charset="0"/>
              </a:rPr>
              <a:t>for TDR module connection scheme. Combines the features of cryomodule,</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valve box and cryogenic lines. Shared vacuum, make full use of space, low cost.</a:t>
            </a:r>
          </a:p>
          <a:p>
            <a:r>
              <a:rPr lang="en-US" altLang="zh-CN" sz="1600" dirty="0"/>
              <a:t>XFEL/ILC type module connection (all-cold beam line) not suitable for CEPC Collider cryomodules due to </a:t>
            </a:r>
            <a:r>
              <a:rPr lang="en-US" altLang="zh-CN" sz="1600" dirty="0">
                <a:solidFill>
                  <a:srgbClr val="FF0000"/>
                </a:solidFill>
              </a:rPr>
              <a:t>cooling requirement of huger HOM power </a:t>
            </a:r>
            <a:r>
              <a:rPr lang="en-US" altLang="zh-CN" sz="1600" dirty="0"/>
              <a:t>(~ 5 kW per absorber). Water-cooling HOM absorbers in the two ends outside of the cryomodule at room-temperature, and normal conducting quadrupoles outside. </a:t>
            </a:r>
          </a:p>
        </p:txBody>
      </p:sp>
      <p:sp>
        <p:nvSpPr>
          <p:cNvPr id="3" name="标题 2">
            <a:extLst>
              <a:ext uri="{FF2B5EF4-FFF2-40B4-BE49-F238E27FC236}">
                <a16:creationId xmlns:a16="http://schemas.microsoft.com/office/drawing/2014/main" id="{B3E0C4CC-EF5B-49B4-B209-07AFFF264A21}"/>
              </a:ext>
            </a:extLst>
          </p:cNvPr>
          <p:cNvSpPr>
            <a:spLocks noGrp="1"/>
          </p:cNvSpPr>
          <p:nvPr>
            <p:ph type="title"/>
          </p:nvPr>
        </p:nvSpPr>
        <p:spPr>
          <a:xfrm>
            <a:off x="0" y="109593"/>
            <a:ext cx="12192000" cy="725470"/>
          </a:xfrm>
        </p:spPr>
        <p:txBody>
          <a:bodyPr/>
          <a:lstStyle/>
          <a:p>
            <a:r>
              <a:rPr lang="en-US" altLang="zh-CN" dirty="0"/>
              <a:t>650 MHz Module Connection of CEPC Collider Ring</a:t>
            </a:r>
            <a:endParaRPr lang="zh-CN" altLang="en-US" dirty="0"/>
          </a:p>
        </p:txBody>
      </p:sp>
      <p:pic>
        <p:nvPicPr>
          <p:cNvPr id="7" name="图片 6">
            <a:extLst>
              <a:ext uri="{FF2B5EF4-FFF2-40B4-BE49-F238E27FC236}">
                <a16:creationId xmlns:a16="http://schemas.microsoft.com/office/drawing/2014/main" id="{8AD61CDD-F5CC-4979-932A-78BD5E5C8043}"/>
              </a:ext>
            </a:extLst>
          </p:cNvPr>
          <p:cNvPicPr>
            <a:picLocks noChangeAspect="1"/>
          </p:cNvPicPr>
          <p:nvPr/>
        </p:nvPicPr>
        <p:blipFill>
          <a:blip r:embed="rId2"/>
          <a:stretch>
            <a:fillRect/>
          </a:stretch>
        </p:blipFill>
        <p:spPr>
          <a:xfrm>
            <a:off x="1487488" y="1208995"/>
            <a:ext cx="6840760" cy="1873418"/>
          </a:xfrm>
          <a:prstGeom prst="rect">
            <a:avLst/>
          </a:prstGeom>
        </p:spPr>
      </p:pic>
      <p:pic>
        <p:nvPicPr>
          <p:cNvPr id="8" name="图片 7">
            <a:extLst>
              <a:ext uri="{FF2B5EF4-FFF2-40B4-BE49-F238E27FC236}">
                <a16:creationId xmlns:a16="http://schemas.microsoft.com/office/drawing/2014/main" id="{6A77C690-14A3-41E9-BBB8-505A2DA329F9}"/>
              </a:ext>
            </a:extLst>
          </p:cNvPr>
          <p:cNvPicPr>
            <a:picLocks noChangeAspect="1"/>
          </p:cNvPicPr>
          <p:nvPr/>
        </p:nvPicPr>
        <p:blipFill>
          <a:blip r:embed="rId3"/>
          <a:stretch>
            <a:fillRect/>
          </a:stretch>
        </p:blipFill>
        <p:spPr>
          <a:xfrm>
            <a:off x="1551670" y="3290548"/>
            <a:ext cx="6920594" cy="1437452"/>
          </a:xfrm>
          <a:prstGeom prst="rect">
            <a:avLst/>
          </a:prstGeom>
        </p:spPr>
      </p:pic>
      <p:sp>
        <p:nvSpPr>
          <p:cNvPr id="9" name="文本框 8">
            <a:extLst>
              <a:ext uri="{FF2B5EF4-FFF2-40B4-BE49-F238E27FC236}">
                <a16:creationId xmlns:a16="http://schemas.microsoft.com/office/drawing/2014/main" id="{57ACC94C-4621-45A9-A3A6-90E4EB3F08E6}"/>
              </a:ext>
            </a:extLst>
          </p:cNvPr>
          <p:cNvSpPr txBox="1"/>
          <p:nvPr/>
        </p:nvSpPr>
        <p:spPr>
          <a:xfrm>
            <a:off x="551384" y="1684039"/>
            <a:ext cx="389543" cy="923330"/>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en-US" altLang="zh-CN" b="1" dirty="0">
                <a:latin typeface="Arial" panose="020B0604020202020204" pitchFamily="34" charset="0"/>
                <a:ea typeface="微软雅黑" panose="020B0503020204020204" pitchFamily="34" charset="-122"/>
                <a:cs typeface="Arial" panose="020B0604020202020204" pitchFamily="34" charset="0"/>
              </a:rPr>
              <a:t>C</a:t>
            </a:r>
          </a:p>
          <a:p>
            <a:r>
              <a:rPr lang="en-US" altLang="zh-CN" b="1" dirty="0">
                <a:latin typeface="Arial" panose="020B0604020202020204" pitchFamily="34" charset="0"/>
                <a:ea typeface="微软雅黑" panose="020B0503020204020204" pitchFamily="34" charset="-122"/>
                <a:cs typeface="Arial" panose="020B0604020202020204" pitchFamily="34" charset="0"/>
              </a:rPr>
              <a:t>D</a:t>
            </a:r>
          </a:p>
          <a:p>
            <a:r>
              <a:rPr lang="en-US" altLang="zh-CN" b="1" dirty="0">
                <a:latin typeface="Arial" panose="020B0604020202020204" pitchFamily="34" charset="0"/>
                <a:ea typeface="微软雅黑" panose="020B0503020204020204" pitchFamily="34" charset="-122"/>
                <a:cs typeface="Arial" panose="020B0604020202020204" pitchFamily="34" charset="0"/>
              </a:rPr>
              <a:t>R</a:t>
            </a:r>
            <a:endParaRPr lang="zh-CN" altLang="en-US" b="1" dirty="0">
              <a:latin typeface="Arial" panose="020B0604020202020204" pitchFamily="34" charset="0"/>
              <a:ea typeface="微软雅黑" panose="020B0503020204020204" pitchFamily="34" charset="-122"/>
              <a:cs typeface="Arial" panose="020B0604020202020204" pitchFamily="34" charset="0"/>
            </a:endParaRPr>
          </a:p>
        </p:txBody>
      </p:sp>
      <p:sp>
        <p:nvSpPr>
          <p:cNvPr id="12" name="文本框 11">
            <a:extLst>
              <a:ext uri="{FF2B5EF4-FFF2-40B4-BE49-F238E27FC236}">
                <a16:creationId xmlns:a16="http://schemas.microsoft.com/office/drawing/2014/main" id="{3E56BF70-B6A6-411C-8D7E-0E76BACC7BDC}"/>
              </a:ext>
            </a:extLst>
          </p:cNvPr>
          <p:cNvSpPr txBox="1"/>
          <p:nvPr/>
        </p:nvSpPr>
        <p:spPr>
          <a:xfrm>
            <a:off x="546987" y="3473609"/>
            <a:ext cx="389543" cy="923330"/>
          </a:xfrm>
          <a:prstGeom prst="rect">
            <a:avLst/>
          </a:prstGeom>
          <a:solidFill>
            <a:srgbClr val="4D8357"/>
          </a:solidFill>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en-US" altLang="zh-CN" b="1" dirty="0">
                <a:latin typeface="微软雅黑" panose="020B0503020204020204" pitchFamily="34" charset="-122"/>
                <a:ea typeface="微软雅黑" panose="020B0503020204020204" pitchFamily="34" charset="-122"/>
              </a:rPr>
              <a:t>TDR</a:t>
            </a:r>
            <a:endParaRPr lang="zh-CN" altLang="en-US" b="1" dirty="0">
              <a:latin typeface="微软雅黑" panose="020B0503020204020204" pitchFamily="34" charset="-122"/>
              <a:ea typeface="微软雅黑" panose="020B0503020204020204" pitchFamily="34" charset="-122"/>
            </a:endParaRPr>
          </a:p>
        </p:txBody>
      </p:sp>
      <p:sp>
        <p:nvSpPr>
          <p:cNvPr id="4" name="文本框 3">
            <a:extLst>
              <a:ext uri="{FF2B5EF4-FFF2-40B4-BE49-F238E27FC236}">
                <a16:creationId xmlns:a16="http://schemas.microsoft.com/office/drawing/2014/main" id="{BB0F8000-8C2A-4FF3-B987-941B2B9A711F}"/>
              </a:ext>
            </a:extLst>
          </p:cNvPr>
          <p:cNvSpPr txBox="1"/>
          <p:nvPr/>
        </p:nvSpPr>
        <p:spPr>
          <a:xfrm>
            <a:off x="8863856" y="1820606"/>
            <a:ext cx="2592288" cy="646331"/>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 “Parallel” </a:t>
            </a:r>
          </a:p>
          <a:p>
            <a:r>
              <a:rPr lang="en-US" altLang="zh-CN" dirty="0">
                <a:latin typeface="Arial" panose="020B0604020202020204" pitchFamily="34" charset="0"/>
                <a:cs typeface="Arial" panose="020B0604020202020204" pitchFamily="34" charset="0"/>
              </a:rPr>
              <a:t>cryogenic connection</a:t>
            </a:r>
            <a:endParaRPr lang="zh-CN" altLang="en-US" dirty="0">
              <a:latin typeface="Arial" panose="020B0604020202020204" pitchFamily="34" charset="0"/>
              <a:cs typeface="Arial" panose="020B0604020202020204" pitchFamily="34" charset="0"/>
            </a:endParaRPr>
          </a:p>
        </p:txBody>
      </p:sp>
      <p:sp>
        <p:nvSpPr>
          <p:cNvPr id="14" name="文本框 13">
            <a:extLst>
              <a:ext uri="{FF2B5EF4-FFF2-40B4-BE49-F238E27FC236}">
                <a16:creationId xmlns:a16="http://schemas.microsoft.com/office/drawing/2014/main" id="{4CC8A88D-22A1-4274-B212-5CCB95E50D5B}"/>
              </a:ext>
            </a:extLst>
          </p:cNvPr>
          <p:cNvSpPr txBox="1"/>
          <p:nvPr/>
        </p:nvSpPr>
        <p:spPr>
          <a:xfrm>
            <a:off x="8827852" y="3686108"/>
            <a:ext cx="2664296" cy="646331"/>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“Series”</a:t>
            </a:r>
          </a:p>
          <a:p>
            <a:r>
              <a:rPr lang="en-US" altLang="zh-CN" dirty="0">
                <a:latin typeface="Arial" panose="020B0604020202020204" pitchFamily="34" charset="0"/>
                <a:cs typeface="Arial" panose="020B0604020202020204" pitchFamily="34" charset="0"/>
              </a:rPr>
              <a:t> cryogenic connection</a:t>
            </a:r>
            <a:endParaRPr lang="zh-CN" altLang="en-US" dirty="0">
              <a:latin typeface="Arial" panose="020B0604020202020204" pitchFamily="34" charset="0"/>
              <a:cs typeface="Arial" panose="020B0604020202020204" pitchFamily="34" charset="0"/>
            </a:endParaRPr>
          </a:p>
        </p:txBody>
      </p:sp>
      <p:sp>
        <p:nvSpPr>
          <p:cNvPr id="17" name="箭头: 右 16">
            <a:extLst>
              <a:ext uri="{FF2B5EF4-FFF2-40B4-BE49-F238E27FC236}">
                <a16:creationId xmlns:a16="http://schemas.microsoft.com/office/drawing/2014/main" id="{7AD443C2-A589-4437-B929-D478D131AAD7}"/>
              </a:ext>
            </a:extLst>
          </p:cNvPr>
          <p:cNvSpPr/>
          <p:nvPr/>
        </p:nvSpPr>
        <p:spPr>
          <a:xfrm rot="5400000">
            <a:off x="9931151" y="2832463"/>
            <a:ext cx="457698" cy="43204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563858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3B4C5F9F-A26B-4143-9743-5E446D2FAC20}"/>
              </a:ext>
            </a:extLst>
          </p:cNvPr>
          <p:cNvSpPr>
            <a:spLocks noGrp="1"/>
          </p:cNvSpPr>
          <p:nvPr>
            <p:ph type="title"/>
          </p:nvPr>
        </p:nvSpPr>
        <p:spPr>
          <a:xfrm>
            <a:off x="0" y="85702"/>
            <a:ext cx="12191999" cy="725470"/>
          </a:xfrm>
        </p:spPr>
        <p:txBody>
          <a:bodyPr>
            <a:normAutofit/>
          </a:bodyPr>
          <a:lstStyle/>
          <a:p>
            <a:r>
              <a:rPr lang="en-US" altLang="zh-CN" dirty="0"/>
              <a:t>Flow Chart of SRF Module</a:t>
            </a:r>
            <a:endParaRPr lang="zh-CN" altLang="en-US" dirty="0"/>
          </a:p>
        </p:txBody>
      </p:sp>
      <p:sp>
        <p:nvSpPr>
          <p:cNvPr id="295" name="灯片编号占位符 294">
            <a:extLst>
              <a:ext uri="{FF2B5EF4-FFF2-40B4-BE49-F238E27FC236}">
                <a16:creationId xmlns:a16="http://schemas.microsoft.com/office/drawing/2014/main" id="{5816694D-B27D-41DC-85ED-4B16C7BD2070}"/>
              </a:ext>
            </a:extLst>
          </p:cNvPr>
          <p:cNvSpPr>
            <a:spLocks noGrp="1"/>
          </p:cNvSpPr>
          <p:nvPr>
            <p:ph type="sldNum" sz="quarter" idx="12"/>
          </p:nvPr>
        </p:nvSpPr>
        <p:spPr/>
        <p:txBody>
          <a:bodyPr/>
          <a:lstStyle/>
          <a:p>
            <a:fld id="{F15E9139-A00B-4B2A-98A6-095DC08F1345}" type="slidenum">
              <a:rPr lang="zh-CN" altLang="en-US" smtClean="0"/>
              <a:pPr/>
              <a:t>9</a:t>
            </a:fld>
            <a:endParaRPr lang="zh-CN" altLang="en-US"/>
          </a:p>
        </p:txBody>
      </p:sp>
      <p:grpSp>
        <p:nvGrpSpPr>
          <p:cNvPr id="2" name="组合 1">
            <a:extLst>
              <a:ext uri="{FF2B5EF4-FFF2-40B4-BE49-F238E27FC236}">
                <a16:creationId xmlns:a16="http://schemas.microsoft.com/office/drawing/2014/main" id="{FA8E3CBB-F3EF-CE55-949A-0236F19D0CD0}"/>
              </a:ext>
            </a:extLst>
          </p:cNvPr>
          <p:cNvGrpSpPr/>
          <p:nvPr/>
        </p:nvGrpSpPr>
        <p:grpSpPr>
          <a:xfrm flipH="1">
            <a:off x="90188" y="1250917"/>
            <a:ext cx="11924808" cy="5637221"/>
            <a:chOff x="85223" y="895821"/>
            <a:chExt cx="11976737" cy="5954034"/>
          </a:xfrm>
        </p:grpSpPr>
        <p:sp>
          <p:nvSpPr>
            <p:cNvPr id="428" name="矩形 427">
              <a:extLst>
                <a:ext uri="{FF2B5EF4-FFF2-40B4-BE49-F238E27FC236}">
                  <a16:creationId xmlns:a16="http://schemas.microsoft.com/office/drawing/2014/main" id="{8CC6193B-114D-B429-D164-21C84E843E7C}"/>
                </a:ext>
              </a:extLst>
            </p:cNvPr>
            <p:cNvSpPr/>
            <p:nvPr/>
          </p:nvSpPr>
          <p:spPr>
            <a:xfrm flipH="1">
              <a:off x="3143356" y="5634941"/>
              <a:ext cx="1362974" cy="45719"/>
            </a:xfrm>
            <a:prstGeom prst="rect">
              <a:avLst/>
            </a:prstGeom>
            <a:solidFill>
              <a:schemeClr val="accent4">
                <a:lumMod val="40000"/>
                <a:lumOff val="60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13" name="矩形 412">
              <a:extLst>
                <a:ext uri="{FF2B5EF4-FFF2-40B4-BE49-F238E27FC236}">
                  <a16:creationId xmlns:a16="http://schemas.microsoft.com/office/drawing/2014/main" id="{92CD2964-76BA-00C1-4B61-5555BEA38EED}"/>
                </a:ext>
              </a:extLst>
            </p:cNvPr>
            <p:cNvSpPr/>
            <p:nvPr/>
          </p:nvSpPr>
          <p:spPr>
            <a:xfrm>
              <a:off x="999464" y="5479827"/>
              <a:ext cx="3567338" cy="97002"/>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pic>
          <p:nvPicPr>
            <p:cNvPr id="4" name="图片 3">
              <a:extLst>
                <a:ext uri="{FF2B5EF4-FFF2-40B4-BE49-F238E27FC236}">
                  <a16:creationId xmlns:a16="http://schemas.microsoft.com/office/drawing/2014/main" id="{786FC296-A92B-6E24-3921-BDE6CA3320C5}"/>
                </a:ext>
              </a:extLst>
            </p:cNvPr>
            <p:cNvPicPr>
              <a:picLocks noChangeAspect="1"/>
            </p:cNvPicPr>
            <p:nvPr/>
          </p:nvPicPr>
          <p:blipFill>
            <a:blip r:embed="rId3"/>
            <a:stretch>
              <a:fillRect/>
            </a:stretch>
          </p:blipFill>
          <p:spPr>
            <a:xfrm>
              <a:off x="4126408" y="3827781"/>
              <a:ext cx="1778196" cy="861144"/>
            </a:xfrm>
            <a:prstGeom prst="rect">
              <a:avLst/>
            </a:prstGeom>
          </p:spPr>
        </p:pic>
        <p:sp>
          <p:nvSpPr>
            <p:cNvPr id="7" name="文本框 6">
              <a:extLst>
                <a:ext uri="{FF2B5EF4-FFF2-40B4-BE49-F238E27FC236}">
                  <a16:creationId xmlns:a16="http://schemas.microsoft.com/office/drawing/2014/main" id="{88924D90-B0A6-B9A6-8997-A6A924716EF8}"/>
                </a:ext>
              </a:extLst>
            </p:cNvPr>
            <p:cNvSpPr txBox="1"/>
            <p:nvPr/>
          </p:nvSpPr>
          <p:spPr>
            <a:xfrm>
              <a:off x="1437028" y="3564187"/>
              <a:ext cx="4193785" cy="5526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3 cryomodules, 8 × 1.3 GHz 9-cell cavities each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Booster Ring</a:t>
              </a:r>
              <a:endParaRPr kumimoji="0" lang="zh-CN" altLang="en-US" sz="14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sp>
          <p:nvSpPr>
            <p:cNvPr id="9" name="矩形 8">
              <a:extLst>
                <a:ext uri="{FF2B5EF4-FFF2-40B4-BE49-F238E27FC236}">
                  <a16:creationId xmlns:a16="http://schemas.microsoft.com/office/drawing/2014/main" id="{F4F10BE6-1A85-1A57-4CAB-17B3F611EB54}"/>
                </a:ext>
              </a:extLst>
            </p:cNvPr>
            <p:cNvSpPr/>
            <p:nvPr/>
          </p:nvSpPr>
          <p:spPr>
            <a:xfrm>
              <a:off x="8236636" y="3737088"/>
              <a:ext cx="231438" cy="55167"/>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10" name="组合 9">
              <a:extLst>
                <a:ext uri="{FF2B5EF4-FFF2-40B4-BE49-F238E27FC236}">
                  <a16:creationId xmlns:a16="http://schemas.microsoft.com/office/drawing/2014/main" id="{525A1E02-1613-FA16-1D75-311E418B3D47}"/>
                </a:ext>
              </a:extLst>
            </p:cNvPr>
            <p:cNvGrpSpPr/>
            <p:nvPr/>
          </p:nvGrpSpPr>
          <p:grpSpPr>
            <a:xfrm rot="10800000">
              <a:off x="10912601" y="948146"/>
              <a:ext cx="40555" cy="41291"/>
              <a:chOff x="5514487" y="2081922"/>
              <a:chExt cx="540000" cy="540000"/>
            </a:xfrm>
          </p:grpSpPr>
          <p:sp>
            <p:nvSpPr>
              <p:cNvPr id="11" name="任意多边形: 形状 10">
                <a:extLst>
                  <a:ext uri="{FF2B5EF4-FFF2-40B4-BE49-F238E27FC236}">
                    <a16:creationId xmlns:a16="http://schemas.microsoft.com/office/drawing/2014/main" id="{15C5D1EE-0158-25B8-42C6-D71938C2C5AD}"/>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2" name="任意多边形: 形状 11">
                <a:extLst>
                  <a:ext uri="{FF2B5EF4-FFF2-40B4-BE49-F238E27FC236}">
                    <a16:creationId xmlns:a16="http://schemas.microsoft.com/office/drawing/2014/main" id="{06E543F0-3208-C89B-3A47-AFBC43E8E83B}"/>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13" name="矩形 12">
              <a:extLst>
                <a:ext uri="{FF2B5EF4-FFF2-40B4-BE49-F238E27FC236}">
                  <a16:creationId xmlns:a16="http://schemas.microsoft.com/office/drawing/2014/main" id="{536CECBD-5254-AFF0-4A6B-89CE318CD018}"/>
                </a:ext>
              </a:extLst>
            </p:cNvPr>
            <p:cNvSpPr/>
            <p:nvPr/>
          </p:nvSpPr>
          <p:spPr>
            <a:xfrm rot="5400000">
              <a:off x="10771673" y="1113817"/>
              <a:ext cx="316885"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4" name="矩形 13">
              <a:extLst>
                <a:ext uri="{FF2B5EF4-FFF2-40B4-BE49-F238E27FC236}">
                  <a16:creationId xmlns:a16="http://schemas.microsoft.com/office/drawing/2014/main" id="{A3CE7F22-857F-7340-36E0-26ADFBCB72E0}"/>
                </a:ext>
              </a:extLst>
            </p:cNvPr>
            <p:cNvSpPr/>
            <p:nvPr/>
          </p:nvSpPr>
          <p:spPr>
            <a:xfrm rot="10800000">
              <a:off x="9601336" y="898743"/>
              <a:ext cx="1212982" cy="4129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5" name="矩形 14">
              <a:extLst>
                <a:ext uri="{FF2B5EF4-FFF2-40B4-BE49-F238E27FC236}">
                  <a16:creationId xmlns:a16="http://schemas.microsoft.com/office/drawing/2014/main" id="{F7F821C3-A43B-1B51-403A-EB810B864CD7}"/>
                </a:ext>
              </a:extLst>
            </p:cNvPr>
            <p:cNvSpPr/>
            <p:nvPr/>
          </p:nvSpPr>
          <p:spPr>
            <a:xfrm rot="5400000">
              <a:off x="9368869" y="1120235"/>
              <a:ext cx="423398"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6" name="任意多边形: 形状 15">
              <a:extLst>
                <a:ext uri="{FF2B5EF4-FFF2-40B4-BE49-F238E27FC236}">
                  <a16:creationId xmlns:a16="http://schemas.microsoft.com/office/drawing/2014/main" id="{D7753929-5971-6D28-8549-8C656EB6CCC9}"/>
                </a:ext>
              </a:extLst>
            </p:cNvPr>
            <p:cNvSpPr/>
            <p:nvPr/>
          </p:nvSpPr>
          <p:spPr>
            <a:xfrm rot="16200000">
              <a:off x="9560720" y="891129"/>
              <a:ext cx="45719" cy="55104"/>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7" name="任意多边形: 形状 16">
              <a:extLst>
                <a:ext uri="{FF2B5EF4-FFF2-40B4-BE49-F238E27FC236}">
                  <a16:creationId xmlns:a16="http://schemas.microsoft.com/office/drawing/2014/main" id="{65FA2AEA-3F12-C190-1075-D6C54F351836}"/>
                </a:ext>
              </a:extLst>
            </p:cNvPr>
            <p:cNvSpPr/>
            <p:nvPr/>
          </p:nvSpPr>
          <p:spPr>
            <a:xfrm rot="10800000" flipV="1">
              <a:off x="9551791" y="895823"/>
              <a:ext cx="55104" cy="45719"/>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8" name="矩形 17">
              <a:extLst>
                <a:ext uri="{FF2B5EF4-FFF2-40B4-BE49-F238E27FC236}">
                  <a16:creationId xmlns:a16="http://schemas.microsoft.com/office/drawing/2014/main" id="{AB4A369A-4C8A-A0F7-3EFD-780126E85FE5}"/>
                </a:ext>
              </a:extLst>
            </p:cNvPr>
            <p:cNvSpPr/>
            <p:nvPr/>
          </p:nvSpPr>
          <p:spPr>
            <a:xfrm rot="5400000" flipV="1">
              <a:off x="10646959" y="1088290"/>
              <a:ext cx="368886"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19" name="任意多边形: 形状 18">
              <a:extLst>
                <a:ext uri="{FF2B5EF4-FFF2-40B4-BE49-F238E27FC236}">
                  <a16:creationId xmlns:a16="http://schemas.microsoft.com/office/drawing/2014/main" id="{8BDF5700-5ACB-5156-8AAA-339496400895}"/>
                </a:ext>
              </a:extLst>
            </p:cNvPr>
            <p:cNvSpPr/>
            <p:nvPr/>
          </p:nvSpPr>
          <p:spPr>
            <a:xfrm>
              <a:off x="10813511" y="899192"/>
              <a:ext cx="40555" cy="41291"/>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0" name="任意多边形: 形状 19">
              <a:extLst>
                <a:ext uri="{FF2B5EF4-FFF2-40B4-BE49-F238E27FC236}">
                  <a16:creationId xmlns:a16="http://schemas.microsoft.com/office/drawing/2014/main" id="{DEBD7299-A3D1-885D-8B87-3E307CC85113}"/>
                </a:ext>
              </a:extLst>
            </p:cNvPr>
            <p:cNvSpPr/>
            <p:nvPr/>
          </p:nvSpPr>
          <p:spPr>
            <a:xfrm rot="16200000" flipV="1">
              <a:off x="10813143" y="899560"/>
              <a:ext cx="41291" cy="40555"/>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1" name="矩形 20">
              <a:extLst>
                <a:ext uri="{FF2B5EF4-FFF2-40B4-BE49-F238E27FC236}">
                  <a16:creationId xmlns:a16="http://schemas.microsoft.com/office/drawing/2014/main" id="{7561708F-5240-D3E8-CD6A-D368D3ACDB65}"/>
                </a:ext>
              </a:extLst>
            </p:cNvPr>
            <p:cNvSpPr/>
            <p:nvPr/>
          </p:nvSpPr>
          <p:spPr>
            <a:xfrm rot="10800000">
              <a:off x="9946748" y="1058958"/>
              <a:ext cx="597012" cy="46432"/>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2" name="矩形 21">
              <a:extLst>
                <a:ext uri="{FF2B5EF4-FFF2-40B4-BE49-F238E27FC236}">
                  <a16:creationId xmlns:a16="http://schemas.microsoft.com/office/drawing/2014/main" id="{1EB6A4B0-687D-1CC5-4099-5780C0B19246}"/>
                </a:ext>
              </a:extLst>
            </p:cNvPr>
            <p:cNvSpPr/>
            <p:nvPr/>
          </p:nvSpPr>
          <p:spPr>
            <a:xfrm rot="5400000">
              <a:off x="9785254" y="1205934"/>
              <a:ext cx="287416"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3" name="矩形 22">
              <a:extLst>
                <a:ext uri="{FF2B5EF4-FFF2-40B4-BE49-F238E27FC236}">
                  <a16:creationId xmlns:a16="http://schemas.microsoft.com/office/drawing/2014/main" id="{6B6D5F61-1349-AE18-D98B-E218D842CEA4}"/>
                </a:ext>
              </a:extLst>
            </p:cNvPr>
            <p:cNvSpPr/>
            <p:nvPr/>
          </p:nvSpPr>
          <p:spPr>
            <a:xfrm rot="5400000">
              <a:off x="10438548" y="1170620"/>
              <a:ext cx="205441"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4" name="组合 23">
              <a:extLst>
                <a:ext uri="{FF2B5EF4-FFF2-40B4-BE49-F238E27FC236}">
                  <a16:creationId xmlns:a16="http://schemas.microsoft.com/office/drawing/2014/main" id="{3B301788-DE6E-8E16-BB5B-E2D25DD1FB4C}"/>
                </a:ext>
              </a:extLst>
            </p:cNvPr>
            <p:cNvGrpSpPr/>
            <p:nvPr/>
          </p:nvGrpSpPr>
          <p:grpSpPr>
            <a:xfrm rot="10800000">
              <a:off x="9906012" y="1056068"/>
              <a:ext cx="40555" cy="42676"/>
              <a:chOff x="5514494" y="2081922"/>
              <a:chExt cx="540002" cy="558112"/>
            </a:xfrm>
          </p:grpSpPr>
          <p:sp>
            <p:nvSpPr>
              <p:cNvPr id="25" name="任意多边形: 形状 24">
                <a:extLst>
                  <a:ext uri="{FF2B5EF4-FFF2-40B4-BE49-F238E27FC236}">
                    <a16:creationId xmlns:a16="http://schemas.microsoft.com/office/drawing/2014/main" id="{71A25FD4-B71B-9E98-5592-F53F1C93C1B5}"/>
                  </a:ext>
                </a:extLst>
              </p:cNvPr>
              <p:cNvSpPr/>
              <p:nvPr/>
            </p:nvSpPr>
            <p:spPr>
              <a:xfrm rot="5400000">
                <a:off x="5514496" y="2100034"/>
                <a:ext cx="540005" cy="539995"/>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 name="任意多边形: 形状 25">
                <a:extLst>
                  <a:ext uri="{FF2B5EF4-FFF2-40B4-BE49-F238E27FC236}">
                    <a16:creationId xmlns:a16="http://schemas.microsoft.com/office/drawing/2014/main" id="{53147D7C-964F-EE1B-A718-D2CBDBBA206E}"/>
                  </a:ext>
                </a:extLst>
              </p:cNvPr>
              <p:cNvSpPr/>
              <p:nvPr/>
            </p:nvSpPr>
            <p:spPr>
              <a:xfrm flipV="1">
                <a:off x="5514494" y="2081922"/>
                <a:ext cx="539995" cy="540005"/>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27" name="组合 26">
              <a:extLst>
                <a:ext uri="{FF2B5EF4-FFF2-40B4-BE49-F238E27FC236}">
                  <a16:creationId xmlns:a16="http://schemas.microsoft.com/office/drawing/2014/main" id="{25F9A6D2-0BA7-124B-AEE5-C04C341C13AC}"/>
                </a:ext>
              </a:extLst>
            </p:cNvPr>
            <p:cNvGrpSpPr/>
            <p:nvPr/>
          </p:nvGrpSpPr>
          <p:grpSpPr>
            <a:xfrm rot="16200000">
              <a:off x="10523114" y="1057879"/>
              <a:ext cx="41293" cy="40555"/>
              <a:chOff x="5514487" y="2081922"/>
              <a:chExt cx="540030" cy="540000"/>
            </a:xfrm>
          </p:grpSpPr>
          <p:sp>
            <p:nvSpPr>
              <p:cNvPr id="28" name="任意多边形: 形状 27">
                <a:extLst>
                  <a:ext uri="{FF2B5EF4-FFF2-40B4-BE49-F238E27FC236}">
                    <a16:creationId xmlns:a16="http://schemas.microsoft.com/office/drawing/2014/main" id="{56650C0C-0A9B-2FBF-E625-CC34C5B7ABA9}"/>
                  </a:ext>
                </a:extLst>
              </p:cNvPr>
              <p:cNvSpPr/>
              <p:nvPr/>
            </p:nvSpPr>
            <p:spPr>
              <a:xfrm rot="5400000">
                <a:off x="5514489" y="2081920"/>
                <a:ext cx="540000" cy="540004"/>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9" name="任意多边形: 形状 28">
                <a:extLst>
                  <a:ext uri="{FF2B5EF4-FFF2-40B4-BE49-F238E27FC236}">
                    <a16:creationId xmlns:a16="http://schemas.microsoft.com/office/drawing/2014/main" id="{0FFD8DD5-D2D7-0F32-5F9B-A6382C01C3F0}"/>
                  </a:ext>
                </a:extLst>
              </p:cNvPr>
              <p:cNvSpPr/>
              <p:nvPr/>
            </p:nvSpPr>
            <p:spPr>
              <a:xfrm flipV="1">
                <a:off x="5514513" y="2081922"/>
                <a:ext cx="540004"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30" name="组合 29">
              <a:extLst>
                <a:ext uri="{FF2B5EF4-FFF2-40B4-BE49-F238E27FC236}">
                  <a16:creationId xmlns:a16="http://schemas.microsoft.com/office/drawing/2014/main" id="{3124E2E2-3E57-075B-5DCA-EB3B575B7DAF}"/>
                </a:ext>
              </a:extLst>
            </p:cNvPr>
            <p:cNvGrpSpPr/>
            <p:nvPr/>
          </p:nvGrpSpPr>
          <p:grpSpPr>
            <a:xfrm>
              <a:off x="10373063" y="1108850"/>
              <a:ext cx="767100" cy="1032274"/>
              <a:chOff x="895923" y="616138"/>
              <a:chExt cx="1445070" cy="1909941"/>
            </a:xfrm>
          </p:grpSpPr>
          <p:grpSp>
            <p:nvGrpSpPr>
              <p:cNvPr id="31" name="组合 30">
                <a:extLst>
                  <a:ext uri="{FF2B5EF4-FFF2-40B4-BE49-F238E27FC236}">
                    <a16:creationId xmlns:a16="http://schemas.microsoft.com/office/drawing/2014/main" id="{322946B7-BFD0-6174-543D-5F6DAED96345}"/>
                  </a:ext>
                </a:extLst>
              </p:cNvPr>
              <p:cNvGrpSpPr/>
              <p:nvPr/>
            </p:nvGrpSpPr>
            <p:grpSpPr>
              <a:xfrm>
                <a:off x="895923" y="946420"/>
                <a:ext cx="1445070" cy="1579659"/>
                <a:chOff x="1348508" y="826427"/>
                <a:chExt cx="1505530" cy="2296758"/>
              </a:xfrm>
            </p:grpSpPr>
            <p:grpSp>
              <p:nvGrpSpPr>
                <p:cNvPr id="40" name="组合 39">
                  <a:extLst>
                    <a:ext uri="{FF2B5EF4-FFF2-40B4-BE49-F238E27FC236}">
                      <a16:creationId xmlns:a16="http://schemas.microsoft.com/office/drawing/2014/main" id="{810A72D2-5F30-5C6B-8860-2217B0694DC9}"/>
                    </a:ext>
                  </a:extLst>
                </p:cNvPr>
                <p:cNvGrpSpPr/>
                <p:nvPr/>
              </p:nvGrpSpPr>
              <p:grpSpPr>
                <a:xfrm>
                  <a:off x="1348509" y="826427"/>
                  <a:ext cx="1505529" cy="2296758"/>
                  <a:chOff x="1394690" y="1103518"/>
                  <a:chExt cx="1237674" cy="1541207"/>
                </a:xfrm>
              </p:grpSpPr>
              <p:grpSp>
                <p:nvGrpSpPr>
                  <p:cNvPr id="42" name="组合 41">
                    <a:extLst>
                      <a:ext uri="{FF2B5EF4-FFF2-40B4-BE49-F238E27FC236}">
                        <a16:creationId xmlns:a16="http://schemas.microsoft.com/office/drawing/2014/main" id="{233A3B09-8E83-937E-1914-52055BF289D4}"/>
                      </a:ext>
                    </a:extLst>
                  </p:cNvPr>
                  <p:cNvGrpSpPr/>
                  <p:nvPr/>
                </p:nvGrpSpPr>
                <p:grpSpPr>
                  <a:xfrm>
                    <a:off x="1394690" y="1103518"/>
                    <a:ext cx="1237674" cy="1514764"/>
                    <a:chOff x="2022760" y="1173018"/>
                    <a:chExt cx="3546769" cy="4331860"/>
                  </a:xfrm>
                </p:grpSpPr>
                <p:sp>
                  <p:nvSpPr>
                    <p:cNvPr id="45" name="矩形: 圆角 44">
                      <a:extLst>
                        <a:ext uri="{FF2B5EF4-FFF2-40B4-BE49-F238E27FC236}">
                          <a16:creationId xmlns:a16="http://schemas.microsoft.com/office/drawing/2014/main" id="{DE363768-7A5F-610B-C57B-0CE621B6A282}"/>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6" name="矩形 45">
                      <a:extLst>
                        <a:ext uri="{FF2B5EF4-FFF2-40B4-BE49-F238E27FC236}">
                          <a16:creationId xmlns:a16="http://schemas.microsoft.com/office/drawing/2014/main" id="{6854E682-986A-7358-F1BC-0865EBCDF53B}"/>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43" name="矩形 42">
                    <a:extLst>
                      <a:ext uri="{FF2B5EF4-FFF2-40B4-BE49-F238E27FC236}">
                        <a16:creationId xmlns:a16="http://schemas.microsoft.com/office/drawing/2014/main" id="{57FA87D4-B592-55CE-5291-6C35B3B8CE04}"/>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4" name="矩形 43">
                    <a:extLst>
                      <a:ext uri="{FF2B5EF4-FFF2-40B4-BE49-F238E27FC236}">
                        <a16:creationId xmlns:a16="http://schemas.microsoft.com/office/drawing/2014/main" id="{28D22840-B673-92C3-168B-C80C17CE4EFB}"/>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41" name="直接连接符 40">
                  <a:extLst>
                    <a:ext uri="{FF2B5EF4-FFF2-40B4-BE49-F238E27FC236}">
                      <a16:creationId xmlns:a16="http://schemas.microsoft.com/office/drawing/2014/main" id="{A1785F54-9BC1-8F17-B82F-3742154C0117}"/>
                    </a:ext>
                  </a:extLst>
                </p:cNvPr>
                <p:cNvCxnSpPr>
                  <a:cxnSpLocks/>
                  <a:endCxn id="46" idx="1"/>
                </p:cNvCxnSpPr>
                <p:nvPr/>
              </p:nvCxnSpPr>
              <p:spPr>
                <a:xfrm flipH="1" flipV="1">
                  <a:off x="1348508" y="889256"/>
                  <a:ext cx="1505528" cy="0"/>
                </a:xfrm>
                <a:prstGeom prst="line">
                  <a:avLst/>
                </a:prstGeom>
                <a:noFill/>
                <a:ln w="19050" cap="flat" cmpd="sng" algn="ctr">
                  <a:solidFill>
                    <a:sysClr val="windowText" lastClr="000000"/>
                  </a:solidFill>
                  <a:prstDash val="solid"/>
                  <a:miter lim="800000"/>
                </a:ln>
                <a:effectLst>
                  <a:innerShdw blurRad="114300">
                    <a:prstClr val="black"/>
                  </a:innerShdw>
                </a:effectLst>
              </p:spPr>
            </p:cxnSp>
          </p:grpSp>
          <p:grpSp>
            <p:nvGrpSpPr>
              <p:cNvPr id="32" name="组合 31">
                <a:extLst>
                  <a:ext uri="{FF2B5EF4-FFF2-40B4-BE49-F238E27FC236}">
                    <a16:creationId xmlns:a16="http://schemas.microsoft.com/office/drawing/2014/main" id="{ED2C3DFF-DF2B-FB9E-C61D-D92FC5E96268}"/>
                  </a:ext>
                </a:extLst>
              </p:cNvPr>
              <p:cNvGrpSpPr/>
              <p:nvPr/>
            </p:nvGrpSpPr>
            <p:grpSpPr>
              <a:xfrm>
                <a:off x="920394" y="776690"/>
                <a:ext cx="172481" cy="169732"/>
                <a:chOff x="4890399" y="1637946"/>
                <a:chExt cx="302017" cy="284805"/>
              </a:xfrm>
            </p:grpSpPr>
            <p:sp>
              <p:nvSpPr>
                <p:cNvPr id="37" name="矩形 36">
                  <a:extLst>
                    <a:ext uri="{FF2B5EF4-FFF2-40B4-BE49-F238E27FC236}">
                      <a16:creationId xmlns:a16="http://schemas.microsoft.com/office/drawing/2014/main" id="{33B4A4B9-FC8A-0C17-F651-985508D4BA94}"/>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8" name="矩形: 圆角 37">
                  <a:extLst>
                    <a:ext uri="{FF2B5EF4-FFF2-40B4-BE49-F238E27FC236}">
                      <a16:creationId xmlns:a16="http://schemas.microsoft.com/office/drawing/2014/main" id="{A0698FCF-FD52-AB60-0C46-8A29FB4FC9F8}"/>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39" name="直接连接符 38">
                  <a:extLst>
                    <a:ext uri="{FF2B5EF4-FFF2-40B4-BE49-F238E27FC236}">
                      <a16:creationId xmlns:a16="http://schemas.microsoft.com/office/drawing/2014/main" id="{CE5D7513-3873-B7D6-50EF-AC144C332AAC}"/>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33" name="组合 32">
                <a:extLst>
                  <a:ext uri="{FF2B5EF4-FFF2-40B4-BE49-F238E27FC236}">
                    <a16:creationId xmlns:a16="http://schemas.microsoft.com/office/drawing/2014/main" id="{21813A6E-6AA9-9919-DED7-6E98A5D35030}"/>
                  </a:ext>
                </a:extLst>
              </p:cNvPr>
              <p:cNvGrpSpPr/>
              <p:nvPr/>
            </p:nvGrpSpPr>
            <p:grpSpPr>
              <a:xfrm>
                <a:off x="1374748" y="616138"/>
                <a:ext cx="220057" cy="330282"/>
                <a:chOff x="2013526" y="306383"/>
                <a:chExt cx="341787" cy="650075"/>
              </a:xfrm>
            </p:grpSpPr>
            <p:sp>
              <p:nvSpPr>
                <p:cNvPr id="34" name="矩形 33">
                  <a:extLst>
                    <a:ext uri="{FF2B5EF4-FFF2-40B4-BE49-F238E27FC236}">
                      <a16:creationId xmlns:a16="http://schemas.microsoft.com/office/drawing/2014/main" id="{8D426D2A-EC50-7409-5FA1-1A9350F7E61E}"/>
                    </a:ext>
                  </a:extLst>
                </p:cNvPr>
                <p:cNvSpPr/>
                <p:nvPr/>
              </p:nvSpPr>
              <p:spPr>
                <a:xfrm>
                  <a:off x="2088270" y="306383"/>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5" name="矩形 34">
                  <a:extLst>
                    <a:ext uri="{FF2B5EF4-FFF2-40B4-BE49-F238E27FC236}">
                      <a16:creationId xmlns:a16="http://schemas.microsoft.com/office/drawing/2014/main" id="{BB9398AC-771B-622B-0E11-F138604021F9}"/>
                    </a:ext>
                  </a:extLst>
                </p:cNvPr>
                <p:cNvSpPr/>
                <p:nvPr/>
              </p:nvSpPr>
              <p:spPr>
                <a:xfrm>
                  <a:off x="2126068" y="787749"/>
                  <a:ext cx="116705" cy="133810"/>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6" name="矩形 35">
                  <a:extLst>
                    <a:ext uri="{FF2B5EF4-FFF2-40B4-BE49-F238E27FC236}">
                      <a16:creationId xmlns:a16="http://schemas.microsoft.com/office/drawing/2014/main" id="{901C2E5A-D9FE-C4F5-367C-D41C001A64E8}"/>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grpSp>
          <p:nvGrpSpPr>
            <p:cNvPr id="47" name="组合 46">
              <a:extLst>
                <a:ext uri="{FF2B5EF4-FFF2-40B4-BE49-F238E27FC236}">
                  <a16:creationId xmlns:a16="http://schemas.microsoft.com/office/drawing/2014/main" id="{B834AAA8-6E9E-C219-741D-37155309E8E7}"/>
                </a:ext>
              </a:extLst>
            </p:cNvPr>
            <p:cNvGrpSpPr/>
            <p:nvPr/>
          </p:nvGrpSpPr>
          <p:grpSpPr>
            <a:xfrm>
              <a:off x="9432179" y="1356884"/>
              <a:ext cx="680953" cy="778949"/>
              <a:chOff x="1926696" y="1144518"/>
              <a:chExt cx="1282788" cy="1441237"/>
            </a:xfrm>
          </p:grpSpPr>
          <p:sp>
            <p:nvSpPr>
              <p:cNvPr id="48" name="矩形 47">
                <a:extLst>
                  <a:ext uri="{FF2B5EF4-FFF2-40B4-BE49-F238E27FC236}">
                    <a16:creationId xmlns:a16="http://schemas.microsoft.com/office/drawing/2014/main" id="{3CE2B351-4934-3E52-41AF-A9D4BBDF8CC7}"/>
                  </a:ext>
                </a:extLst>
              </p:cNvPr>
              <p:cNvSpPr/>
              <p:nvPr/>
            </p:nvSpPr>
            <p:spPr>
              <a:xfrm>
                <a:off x="1931747" y="1205074"/>
                <a:ext cx="1277737" cy="1241406"/>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9" name="矩形 48">
                <a:extLst>
                  <a:ext uri="{FF2B5EF4-FFF2-40B4-BE49-F238E27FC236}">
                    <a16:creationId xmlns:a16="http://schemas.microsoft.com/office/drawing/2014/main" id="{A9A25CEC-C5F7-BC08-807A-FAB60793A9F6}"/>
                  </a:ext>
                </a:extLst>
              </p:cNvPr>
              <p:cNvSpPr/>
              <p:nvPr/>
            </p:nvSpPr>
            <p:spPr>
              <a:xfrm>
                <a:off x="1931745" y="1205074"/>
                <a:ext cx="333060" cy="1241406"/>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0" name="矩形 49">
                <a:extLst>
                  <a:ext uri="{FF2B5EF4-FFF2-40B4-BE49-F238E27FC236}">
                    <a16:creationId xmlns:a16="http://schemas.microsoft.com/office/drawing/2014/main" id="{808F79DD-A7F3-4FFC-F244-6700BCA85AD7}"/>
                  </a:ext>
                </a:extLst>
              </p:cNvPr>
              <p:cNvSpPr/>
              <p:nvPr/>
            </p:nvSpPr>
            <p:spPr>
              <a:xfrm>
                <a:off x="2313755" y="1205074"/>
                <a:ext cx="333060" cy="1241406"/>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1" name="矩形 50">
                <a:extLst>
                  <a:ext uri="{FF2B5EF4-FFF2-40B4-BE49-F238E27FC236}">
                    <a16:creationId xmlns:a16="http://schemas.microsoft.com/office/drawing/2014/main" id="{5909BBC9-FD01-920F-1889-471C0CD7793C}"/>
                  </a:ext>
                </a:extLst>
              </p:cNvPr>
              <p:cNvSpPr/>
              <p:nvPr/>
            </p:nvSpPr>
            <p:spPr>
              <a:xfrm>
                <a:off x="2695764" y="1205074"/>
                <a:ext cx="333060" cy="1241406"/>
              </a:xfrm>
              <a:prstGeom prst="rect">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2" name="矩形 51">
                <a:extLst>
                  <a:ext uri="{FF2B5EF4-FFF2-40B4-BE49-F238E27FC236}">
                    <a16:creationId xmlns:a16="http://schemas.microsoft.com/office/drawing/2014/main" id="{4A0F04D9-3DB0-6F26-A101-607CEFA6528E}"/>
                  </a:ext>
                </a:extLst>
              </p:cNvPr>
              <p:cNvSpPr/>
              <p:nvPr/>
            </p:nvSpPr>
            <p:spPr>
              <a:xfrm>
                <a:off x="3136816" y="1205074"/>
                <a:ext cx="72666" cy="1241406"/>
              </a:xfrm>
              <a:prstGeom prst="rect">
                <a:avLst/>
              </a:prstGeom>
              <a:solidFill>
                <a:srgbClr val="FFC000"/>
              </a:solidFill>
              <a:ln w="12700" cap="flat" cmpd="sng" algn="ctr">
                <a:solidFill>
                  <a:srgbClr val="FFC000">
                    <a:shade val="50000"/>
                  </a:srgbClr>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53" name="矩形 52">
                <a:extLst>
                  <a:ext uri="{FF2B5EF4-FFF2-40B4-BE49-F238E27FC236}">
                    <a16:creationId xmlns:a16="http://schemas.microsoft.com/office/drawing/2014/main" id="{8EC9909E-737D-5FBA-FE2F-C0AE435ADC15}"/>
                  </a:ext>
                </a:extLst>
              </p:cNvPr>
              <p:cNvSpPr/>
              <p:nvPr/>
            </p:nvSpPr>
            <p:spPr>
              <a:xfrm>
                <a:off x="1926696" y="1144518"/>
                <a:ext cx="1282786" cy="60556"/>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
            <p:nvSpPr>
              <p:cNvPr id="54" name="矩形 53">
                <a:extLst>
                  <a:ext uri="{FF2B5EF4-FFF2-40B4-BE49-F238E27FC236}">
                    <a16:creationId xmlns:a16="http://schemas.microsoft.com/office/drawing/2014/main" id="{E35636BA-A3C5-4E18-1DBA-881E03C8DE51}"/>
                  </a:ext>
                </a:extLst>
              </p:cNvPr>
              <p:cNvSpPr/>
              <p:nvPr/>
            </p:nvSpPr>
            <p:spPr>
              <a:xfrm>
                <a:off x="1926696" y="2446475"/>
                <a:ext cx="1277737" cy="139280"/>
              </a:xfrm>
              <a:prstGeom prst="rect">
                <a:avLst/>
              </a:prstGeom>
              <a:gradFill rotWithShape="1">
                <a:gsLst>
                  <a:gs pos="0">
                    <a:sysClr val="windowText" lastClr="000000">
                      <a:lumMod val="110000"/>
                      <a:satMod val="105000"/>
                      <a:tint val="67000"/>
                    </a:sysClr>
                  </a:gs>
                  <a:gs pos="50000">
                    <a:sysClr val="windowText" lastClr="000000">
                      <a:lumMod val="105000"/>
                      <a:satMod val="103000"/>
                      <a:tint val="73000"/>
                    </a:sysClr>
                  </a:gs>
                  <a:gs pos="100000">
                    <a:sysClr val="windowText" lastClr="000000">
                      <a:lumMod val="105000"/>
                      <a:satMod val="109000"/>
                      <a:tint val="81000"/>
                    </a:sysClr>
                  </a:gs>
                </a:gsLst>
                <a:lin ang="5400000" scaled="0"/>
              </a:gradFill>
              <a:ln w="6350" cap="flat" cmpd="sng" algn="ctr">
                <a:solidFill>
                  <a:sysClr val="windowText" lastClr="000000"/>
                </a:solid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grpSp>
        <p:sp>
          <p:nvSpPr>
            <p:cNvPr id="55" name="文本框 54">
              <a:extLst>
                <a:ext uri="{FF2B5EF4-FFF2-40B4-BE49-F238E27FC236}">
                  <a16:creationId xmlns:a16="http://schemas.microsoft.com/office/drawing/2014/main" id="{9DC73A99-8C83-BAF7-CEFB-E9EA68BFFB6E}"/>
                </a:ext>
              </a:extLst>
            </p:cNvPr>
            <p:cNvSpPr txBox="1"/>
            <p:nvPr/>
          </p:nvSpPr>
          <p:spPr>
            <a:xfrm>
              <a:off x="8396194" y="1761563"/>
              <a:ext cx="1200630" cy="4149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Compressor group</a:t>
              </a:r>
              <a:endParaRPr kumimoji="0" lang="zh-CN" altLang="en-US" sz="12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56" name="文本框 55">
              <a:extLst>
                <a:ext uri="{FF2B5EF4-FFF2-40B4-BE49-F238E27FC236}">
                  <a16:creationId xmlns:a16="http://schemas.microsoft.com/office/drawing/2014/main" id="{FE981FD0-41B3-D30A-2875-2FBB160DD49A}"/>
                </a:ext>
              </a:extLst>
            </p:cNvPr>
            <p:cNvSpPr txBox="1"/>
            <p:nvPr/>
          </p:nvSpPr>
          <p:spPr>
            <a:xfrm>
              <a:off x="10249983" y="1507583"/>
              <a:ext cx="960271"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Upper Cold Box</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t>
              </a:r>
              <a:r>
                <a:rPr kumimoji="0" lang="en-US" altLang="zh-CN" sz="11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300K-80K</a:t>
              </a:r>
              <a:r>
                <a:rPr kumimoji="0" lang="zh-CN" altLang="en-US" sz="11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t>
              </a:r>
            </a:p>
          </p:txBody>
        </p:sp>
        <p:sp>
          <p:nvSpPr>
            <p:cNvPr id="57" name="矩形 56">
              <a:extLst>
                <a:ext uri="{FF2B5EF4-FFF2-40B4-BE49-F238E27FC236}">
                  <a16:creationId xmlns:a16="http://schemas.microsoft.com/office/drawing/2014/main" id="{9FBE3ADD-8ADE-A9C4-46E9-B300AE4CB7C0}"/>
                </a:ext>
              </a:extLst>
            </p:cNvPr>
            <p:cNvSpPr/>
            <p:nvPr/>
          </p:nvSpPr>
          <p:spPr>
            <a:xfrm rot="10800000">
              <a:off x="10942163" y="947217"/>
              <a:ext cx="569634" cy="37708"/>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58" name="组合 57">
              <a:extLst>
                <a:ext uri="{FF2B5EF4-FFF2-40B4-BE49-F238E27FC236}">
                  <a16:creationId xmlns:a16="http://schemas.microsoft.com/office/drawing/2014/main" id="{DB384DBB-E731-066C-78C0-D8597891BF47}"/>
                </a:ext>
              </a:extLst>
            </p:cNvPr>
            <p:cNvGrpSpPr/>
            <p:nvPr/>
          </p:nvGrpSpPr>
          <p:grpSpPr>
            <a:xfrm>
              <a:off x="11501124" y="948245"/>
              <a:ext cx="44611" cy="41298"/>
              <a:chOff x="4657256" y="2102175"/>
              <a:chExt cx="45826" cy="50073"/>
            </a:xfrm>
          </p:grpSpPr>
          <p:sp>
            <p:nvSpPr>
              <p:cNvPr id="59" name="任意多边形: 形状 58">
                <a:extLst>
                  <a:ext uri="{FF2B5EF4-FFF2-40B4-BE49-F238E27FC236}">
                    <a16:creationId xmlns:a16="http://schemas.microsoft.com/office/drawing/2014/main" id="{E3D48B1C-3982-D450-0A4A-785BFA5F4ECB}"/>
                  </a:ext>
                </a:extLst>
              </p:cNvPr>
              <p:cNvSpPr/>
              <p:nvPr/>
            </p:nvSpPr>
            <p:spPr>
              <a:xfrm>
                <a:off x="4657256" y="2102185"/>
                <a:ext cx="45826" cy="50063"/>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60" name="任意多边形: 形状 59">
                <a:extLst>
                  <a:ext uri="{FF2B5EF4-FFF2-40B4-BE49-F238E27FC236}">
                    <a16:creationId xmlns:a16="http://schemas.microsoft.com/office/drawing/2014/main" id="{37B3655B-0E5A-D4F9-F6FB-65F88C44F8A5}"/>
                  </a:ext>
                </a:extLst>
              </p:cNvPr>
              <p:cNvSpPr/>
              <p:nvPr/>
            </p:nvSpPr>
            <p:spPr>
              <a:xfrm rot="16200000" flipV="1">
                <a:off x="4655137" y="2104294"/>
                <a:ext cx="50063" cy="45826"/>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61" name="矩形 60">
              <a:extLst>
                <a:ext uri="{FF2B5EF4-FFF2-40B4-BE49-F238E27FC236}">
                  <a16:creationId xmlns:a16="http://schemas.microsoft.com/office/drawing/2014/main" id="{C4718C08-94F5-657B-0FF1-C1F396A0F091}"/>
                </a:ext>
              </a:extLst>
            </p:cNvPr>
            <p:cNvSpPr/>
            <p:nvPr/>
          </p:nvSpPr>
          <p:spPr>
            <a:xfrm rot="5400000">
              <a:off x="10769180" y="1712080"/>
              <a:ext cx="1511150" cy="457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62" name="直接连接符 61">
              <a:extLst>
                <a:ext uri="{FF2B5EF4-FFF2-40B4-BE49-F238E27FC236}">
                  <a16:creationId xmlns:a16="http://schemas.microsoft.com/office/drawing/2014/main" id="{AB76E6D5-E67F-6EB4-0CF4-1932DB335323}"/>
                </a:ext>
              </a:extLst>
            </p:cNvPr>
            <p:cNvCxnSpPr>
              <a:cxnSpLocks/>
            </p:cNvCxnSpPr>
            <p:nvPr/>
          </p:nvCxnSpPr>
          <p:spPr>
            <a:xfrm>
              <a:off x="246251" y="2220511"/>
              <a:ext cx="11551654" cy="23307"/>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grpSp>
          <p:nvGrpSpPr>
            <p:cNvPr id="256" name="组合 255">
              <a:extLst>
                <a:ext uri="{FF2B5EF4-FFF2-40B4-BE49-F238E27FC236}">
                  <a16:creationId xmlns:a16="http://schemas.microsoft.com/office/drawing/2014/main" id="{15F47FD9-4610-FF8F-5B4E-9B88EEFC70AC}"/>
                </a:ext>
              </a:extLst>
            </p:cNvPr>
            <p:cNvGrpSpPr/>
            <p:nvPr/>
          </p:nvGrpSpPr>
          <p:grpSpPr>
            <a:xfrm>
              <a:off x="10386052" y="2482134"/>
              <a:ext cx="767100" cy="1032274"/>
              <a:chOff x="895923" y="616138"/>
              <a:chExt cx="1445070" cy="1909941"/>
            </a:xfrm>
          </p:grpSpPr>
          <p:grpSp>
            <p:nvGrpSpPr>
              <p:cNvPr id="257" name="组合 256">
                <a:extLst>
                  <a:ext uri="{FF2B5EF4-FFF2-40B4-BE49-F238E27FC236}">
                    <a16:creationId xmlns:a16="http://schemas.microsoft.com/office/drawing/2014/main" id="{858E8087-DBFA-C29E-27C1-AF6FE5F7E672}"/>
                  </a:ext>
                </a:extLst>
              </p:cNvPr>
              <p:cNvGrpSpPr/>
              <p:nvPr/>
            </p:nvGrpSpPr>
            <p:grpSpPr>
              <a:xfrm>
                <a:off x="895923" y="946420"/>
                <a:ext cx="1445070" cy="1579659"/>
                <a:chOff x="1348508" y="826427"/>
                <a:chExt cx="1505530" cy="2296758"/>
              </a:xfrm>
            </p:grpSpPr>
            <p:grpSp>
              <p:nvGrpSpPr>
                <p:cNvPr id="266" name="组合 265">
                  <a:extLst>
                    <a:ext uri="{FF2B5EF4-FFF2-40B4-BE49-F238E27FC236}">
                      <a16:creationId xmlns:a16="http://schemas.microsoft.com/office/drawing/2014/main" id="{E41BFF4A-CE38-80CD-93B2-D74F32D61953}"/>
                    </a:ext>
                  </a:extLst>
                </p:cNvPr>
                <p:cNvGrpSpPr/>
                <p:nvPr/>
              </p:nvGrpSpPr>
              <p:grpSpPr>
                <a:xfrm>
                  <a:off x="1348509" y="826427"/>
                  <a:ext cx="1505529" cy="2296758"/>
                  <a:chOff x="1394690" y="1103518"/>
                  <a:chExt cx="1237674" cy="1541207"/>
                </a:xfrm>
              </p:grpSpPr>
              <p:grpSp>
                <p:nvGrpSpPr>
                  <p:cNvPr id="268" name="组合 267">
                    <a:extLst>
                      <a:ext uri="{FF2B5EF4-FFF2-40B4-BE49-F238E27FC236}">
                        <a16:creationId xmlns:a16="http://schemas.microsoft.com/office/drawing/2014/main" id="{B10BDB11-64CB-E00F-8D6C-72D87D03297F}"/>
                      </a:ext>
                    </a:extLst>
                  </p:cNvPr>
                  <p:cNvGrpSpPr/>
                  <p:nvPr/>
                </p:nvGrpSpPr>
                <p:grpSpPr>
                  <a:xfrm>
                    <a:off x="1394690" y="1103518"/>
                    <a:ext cx="1237674" cy="1514764"/>
                    <a:chOff x="2022760" y="1173018"/>
                    <a:chExt cx="3546769" cy="4331860"/>
                  </a:xfrm>
                </p:grpSpPr>
                <p:sp>
                  <p:nvSpPr>
                    <p:cNvPr id="271" name="矩形: 圆角 270">
                      <a:extLst>
                        <a:ext uri="{FF2B5EF4-FFF2-40B4-BE49-F238E27FC236}">
                          <a16:creationId xmlns:a16="http://schemas.microsoft.com/office/drawing/2014/main" id="{45DEB051-58B3-60A1-3722-00AA6F36FF93}"/>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72" name="矩形 271">
                      <a:extLst>
                        <a:ext uri="{FF2B5EF4-FFF2-40B4-BE49-F238E27FC236}">
                          <a16:creationId xmlns:a16="http://schemas.microsoft.com/office/drawing/2014/main" id="{78497FD2-3948-8744-39EE-C528945494EE}"/>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69" name="矩形 268">
                    <a:extLst>
                      <a:ext uri="{FF2B5EF4-FFF2-40B4-BE49-F238E27FC236}">
                        <a16:creationId xmlns:a16="http://schemas.microsoft.com/office/drawing/2014/main" id="{ACBC2036-E6A3-820C-BDAC-2D3EB60B3C07}"/>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70" name="矩形 269">
                    <a:extLst>
                      <a:ext uri="{FF2B5EF4-FFF2-40B4-BE49-F238E27FC236}">
                        <a16:creationId xmlns:a16="http://schemas.microsoft.com/office/drawing/2014/main" id="{E45971C7-D624-4B9B-C3C0-4C659B5971C7}"/>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267" name="直接连接符 266">
                  <a:extLst>
                    <a:ext uri="{FF2B5EF4-FFF2-40B4-BE49-F238E27FC236}">
                      <a16:creationId xmlns:a16="http://schemas.microsoft.com/office/drawing/2014/main" id="{1240CB4B-07B4-8F57-C65C-A7BD17D6DA59}"/>
                    </a:ext>
                  </a:extLst>
                </p:cNvPr>
                <p:cNvCxnSpPr>
                  <a:cxnSpLocks/>
                  <a:endCxn id="272" idx="1"/>
                </p:cNvCxnSpPr>
                <p:nvPr/>
              </p:nvCxnSpPr>
              <p:spPr>
                <a:xfrm flipH="1" flipV="1">
                  <a:off x="1348508" y="889256"/>
                  <a:ext cx="1505528" cy="0"/>
                </a:xfrm>
                <a:prstGeom prst="line">
                  <a:avLst/>
                </a:prstGeom>
                <a:noFill/>
                <a:ln w="19050" cap="flat" cmpd="sng" algn="ctr">
                  <a:solidFill>
                    <a:sysClr val="windowText" lastClr="000000"/>
                  </a:solidFill>
                  <a:prstDash val="solid"/>
                  <a:miter lim="800000"/>
                </a:ln>
                <a:effectLst>
                  <a:innerShdw blurRad="114300">
                    <a:prstClr val="black"/>
                  </a:innerShdw>
                </a:effectLst>
              </p:spPr>
            </p:cxnSp>
          </p:grpSp>
          <p:grpSp>
            <p:nvGrpSpPr>
              <p:cNvPr id="258" name="组合 257">
                <a:extLst>
                  <a:ext uri="{FF2B5EF4-FFF2-40B4-BE49-F238E27FC236}">
                    <a16:creationId xmlns:a16="http://schemas.microsoft.com/office/drawing/2014/main" id="{3E0B589E-858F-12FF-8240-5EE1CA9A903E}"/>
                  </a:ext>
                </a:extLst>
              </p:cNvPr>
              <p:cNvGrpSpPr/>
              <p:nvPr/>
            </p:nvGrpSpPr>
            <p:grpSpPr>
              <a:xfrm>
                <a:off x="920394" y="776690"/>
                <a:ext cx="172481" cy="169732"/>
                <a:chOff x="4890399" y="1637946"/>
                <a:chExt cx="302017" cy="284805"/>
              </a:xfrm>
            </p:grpSpPr>
            <p:sp>
              <p:nvSpPr>
                <p:cNvPr id="263" name="矩形 262">
                  <a:extLst>
                    <a:ext uri="{FF2B5EF4-FFF2-40B4-BE49-F238E27FC236}">
                      <a16:creationId xmlns:a16="http://schemas.microsoft.com/office/drawing/2014/main" id="{7F62C616-F4E5-717E-AE5F-B4F908F8789A}"/>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64" name="矩形: 圆角 263">
                  <a:extLst>
                    <a:ext uri="{FF2B5EF4-FFF2-40B4-BE49-F238E27FC236}">
                      <a16:creationId xmlns:a16="http://schemas.microsoft.com/office/drawing/2014/main" id="{69A491D5-43D3-6250-14F6-676EE51C201E}"/>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265" name="直接连接符 264">
                  <a:extLst>
                    <a:ext uri="{FF2B5EF4-FFF2-40B4-BE49-F238E27FC236}">
                      <a16:creationId xmlns:a16="http://schemas.microsoft.com/office/drawing/2014/main" id="{964537AF-0F56-0B97-2D0C-65A62BA398E2}"/>
                    </a:ext>
                  </a:extLst>
                </p:cNvPr>
                <p:cNvCxnSpPr>
                  <a:cxnSpLocks/>
                </p:cNvCxnSpPr>
                <p:nvPr/>
              </p:nvCxnSpPr>
              <p:spPr>
                <a:xfrm>
                  <a:off x="4915337" y="1717718"/>
                  <a:ext cx="252144"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259" name="组合 258">
                <a:extLst>
                  <a:ext uri="{FF2B5EF4-FFF2-40B4-BE49-F238E27FC236}">
                    <a16:creationId xmlns:a16="http://schemas.microsoft.com/office/drawing/2014/main" id="{246E0425-7530-25F9-E396-4E918C461503}"/>
                  </a:ext>
                </a:extLst>
              </p:cNvPr>
              <p:cNvGrpSpPr/>
              <p:nvPr/>
            </p:nvGrpSpPr>
            <p:grpSpPr>
              <a:xfrm>
                <a:off x="1374748" y="616138"/>
                <a:ext cx="220057" cy="330282"/>
                <a:chOff x="2013526" y="306383"/>
                <a:chExt cx="341787" cy="650075"/>
              </a:xfrm>
            </p:grpSpPr>
            <p:sp>
              <p:nvSpPr>
                <p:cNvPr id="260" name="矩形 259">
                  <a:extLst>
                    <a:ext uri="{FF2B5EF4-FFF2-40B4-BE49-F238E27FC236}">
                      <a16:creationId xmlns:a16="http://schemas.microsoft.com/office/drawing/2014/main" id="{1FCDB1E6-CDBD-5650-588E-67B5D924D097}"/>
                    </a:ext>
                  </a:extLst>
                </p:cNvPr>
                <p:cNvSpPr/>
                <p:nvPr/>
              </p:nvSpPr>
              <p:spPr>
                <a:xfrm>
                  <a:off x="2088270" y="306383"/>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1" name="矩形 260">
                  <a:extLst>
                    <a:ext uri="{FF2B5EF4-FFF2-40B4-BE49-F238E27FC236}">
                      <a16:creationId xmlns:a16="http://schemas.microsoft.com/office/drawing/2014/main" id="{A35C4CDA-57B9-BAC9-A731-24CD4418AA8B}"/>
                    </a:ext>
                  </a:extLst>
                </p:cNvPr>
                <p:cNvSpPr/>
                <p:nvPr/>
              </p:nvSpPr>
              <p:spPr>
                <a:xfrm>
                  <a:off x="2126068" y="787749"/>
                  <a:ext cx="116705" cy="133810"/>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62" name="矩形 261">
                  <a:extLst>
                    <a:ext uri="{FF2B5EF4-FFF2-40B4-BE49-F238E27FC236}">
                      <a16:creationId xmlns:a16="http://schemas.microsoft.com/office/drawing/2014/main" id="{C1E31CE1-1297-864A-59AD-9E1B2A80437A}"/>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sp>
          <p:nvSpPr>
            <p:cNvPr id="273" name="文本框 272">
              <a:extLst>
                <a:ext uri="{FF2B5EF4-FFF2-40B4-BE49-F238E27FC236}">
                  <a16:creationId xmlns:a16="http://schemas.microsoft.com/office/drawing/2014/main" id="{548A5EFA-DB67-42D7-03E5-CB9E771318DC}"/>
                </a:ext>
              </a:extLst>
            </p:cNvPr>
            <p:cNvSpPr txBox="1"/>
            <p:nvPr/>
          </p:nvSpPr>
          <p:spPr>
            <a:xfrm>
              <a:off x="10266975" y="2863178"/>
              <a:ext cx="960271" cy="6001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Lower Cold Box</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t>
              </a:r>
              <a:r>
                <a:rPr kumimoji="0" lang="en-US" altLang="zh-CN" sz="11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80K-4.5K</a:t>
              </a:r>
              <a:r>
                <a:rPr kumimoji="0" lang="zh-CN" altLang="en-US" sz="11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a:t>
              </a:r>
            </a:p>
          </p:txBody>
        </p:sp>
        <p:sp>
          <p:nvSpPr>
            <p:cNvPr id="274" name="矩形 273">
              <a:extLst>
                <a:ext uri="{FF2B5EF4-FFF2-40B4-BE49-F238E27FC236}">
                  <a16:creationId xmlns:a16="http://schemas.microsoft.com/office/drawing/2014/main" id="{4CDA2BAB-ACDA-BD96-29A1-D2FB52FB9895}"/>
                </a:ext>
              </a:extLst>
            </p:cNvPr>
            <p:cNvSpPr/>
            <p:nvPr/>
          </p:nvSpPr>
          <p:spPr>
            <a:xfrm rot="10800000">
              <a:off x="10963356" y="2452806"/>
              <a:ext cx="569634" cy="37708"/>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75" name="组合 274">
              <a:extLst>
                <a:ext uri="{FF2B5EF4-FFF2-40B4-BE49-F238E27FC236}">
                  <a16:creationId xmlns:a16="http://schemas.microsoft.com/office/drawing/2014/main" id="{37A5284F-3289-9051-F4FE-5D6D73A3152C}"/>
                </a:ext>
              </a:extLst>
            </p:cNvPr>
            <p:cNvGrpSpPr/>
            <p:nvPr/>
          </p:nvGrpSpPr>
          <p:grpSpPr>
            <a:xfrm rot="10800000">
              <a:off x="10956577" y="2453996"/>
              <a:ext cx="40555" cy="41291"/>
              <a:chOff x="5514487" y="2081922"/>
              <a:chExt cx="540000" cy="540000"/>
            </a:xfrm>
          </p:grpSpPr>
          <p:sp>
            <p:nvSpPr>
              <p:cNvPr id="276" name="任意多边形: 形状 275">
                <a:extLst>
                  <a:ext uri="{FF2B5EF4-FFF2-40B4-BE49-F238E27FC236}">
                    <a16:creationId xmlns:a16="http://schemas.microsoft.com/office/drawing/2014/main" id="{76300A42-0FAD-41C1-3B0F-D0BE157259FD}"/>
                  </a:ext>
                </a:extLst>
              </p:cNvPr>
              <p:cNvSpPr/>
              <p:nvPr/>
            </p:nvSpPr>
            <p:spPr>
              <a:xfrm rot="5400000">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77" name="任意多边形: 形状 276">
                <a:extLst>
                  <a:ext uri="{FF2B5EF4-FFF2-40B4-BE49-F238E27FC236}">
                    <a16:creationId xmlns:a16="http://schemas.microsoft.com/office/drawing/2014/main" id="{8918B55A-F409-B74D-8BCB-F8C69D547CB3}"/>
                  </a:ext>
                </a:extLst>
              </p:cNvPr>
              <p:cNvSpPr/>
              <p:nvPr/>
            </p:nvSpPr>
            <p:spPr>
              <a:xfrm flipV="1">
                <a:off x="5514487" y="2081922"/>
                <a:ext cx="540000" cy="540000"/>
              </a:xfrm>
              <a:custGeom>
                <a:avLst/>
                <a:gdLst>
                  <a:gd name="connsiteX0" fmla="*/ 0 w 540000"/>
                  <a:gd name="connsiteY0" fmla="*/ 540000 h 540000"/>
                  <a:gd name="connsiteX1" fmla="*/ 0 w 540000"/>
                  <a:gd name="connsiteY1" fmla="*/ 0 h 540000"/>
                  <a:gd name="connsiteX2" fmla="*/ 540000 w 540000"/>
                  <a:gd name="connsiteY2" fmla="*/ 0 h 540000"/>
                  <a:gd name="connsiteX3" fmla="*/ 0 w 540000"/>
                  <a:gd name="connsiteY3" fmla="*/ 540000 h 540000"/>
                </a:gdLst>
                <a:ahLst/>
                <a:cxnLst>
                  <a:cxn ang="0">
                    <a:pos x="connsiteX0" y="connsiteY0"/>
                  </a:cxn>
                  <a:cxn ang="0">
                    <a:pos x="connsiteX1" y="connsiteY1"/>
                  </a:cxn>
                  <a:cxn ang="0">
                    <a:pos x="connsiteX2" y="connsiteY2"/>
                  </a:cxn>
                  <a:cxn ang="0">
                    <a:pos x="connsiteX3" y="connsiteY3"/>
                  </a:cxn>
                </a:cxnLst>
                <a:rect l="l" t="t" r="r" b="b"/>
                <a:pathLst>
                  <a:path w="540000" h="540000">
                    <a:moveTo>
                      <a:pt x="0" y="540000"/>
                    </a:moveTo>
                    <a:lnTo>
                      <a:pt x="0" y="0"/>
                    </a:lnTo>
                    <a:lnTo>
                      <a:pt x="540000" y="0"/>
                    </a:lnTo>
                    <a:lnTo>
                      <a:pt x="0" y="540000"/>
                    </a:lnTo>
                    <a:close/>
                  </a:path>
                </a:pathLst>
              </a:cu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sp>
          <p:nvSpPr>
            <p:cNvPr id="278" name="矩形 277">
              <a:extLst>
                <a:ext uri="{FF2B5EF4-FFF2-40B4-BE49-F238E27FC236}">
                  <a16:creationId xmlns:a16="http://schemas.microsoft.com/office/drawing/2014/main" id="{7427FD14-A243-45B1-49EB-4CF5E7EA2332}"/>
                </a:ext>
              </a:extLst>
            </p:cNvPr>
            <p:cNvSpPr/>
            <p:nvPr/>
          </p:nvSpPr>
          <p:spPr>
            <a:xfrm rot="5400000">
              <a:off x="10860919" y="2573417"/>
              <a:ext cx="231511" cy="4055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280" name="组合 279">
              <a:extLst>
                <a:ext uri="{FF2B5EF4-FFF2-40B4-BE49-F238E27FC236}">
                  <a16:creationId xmlns:a16="http://schemas.microsoft.com/office/drawing/2014/main" id="{FB224DE7-7FF0-A52B-D3A8-CDF971EB2EA0}"/>
                </a:ext>
              </a:extLst>
            </p:cNvPr>
            <p:cNvGrpSpPr/>
            <p:nvPr/>
          </p:nvGrpSpPr>
          <p:grpSpPr>
            <a:xfrm>
              <a:off x="8409521" y="2857193"/>
              <a:ext cx="553908" cy="618778"/>
              <a:chOff x="1394690" y="1103518"/>
              <a:chExt cx="1237674" cy="1541207"/>
            </a:xfrm>
          </p:grpSpPr>
          <p:grpSp>
            <p:nvGrpSpPr>
              <p:cNvPr id="282" name="组合 281">
                <a:extLst>
                  <a:ext uri="{FF2B5EF4-FFF2-40B4-BE49-F238E27FC236}">
                    <a16:creationId xmlns:a16="http://schemas.microsoft.com/office/drawing/2014/main" id="{878F2683-B143-D320-C80E-F8DEB1E79F41}"/>
                  </a:ext>
                </a:extLst>
              </p:cNvPr>
              <p:cNvGrpSpPr/>
              <p:nvPr/>
            </p:nvGrpSpPr>
            <p:grpSpPr>
              <a:xfrm>
                <a:off x="1394690" y="1103518"/>
                <a:ext cx="1237674" cy="1514764"/>
                <a:chOff x="2022760" y="1173018"/>
                <a:chExt cx="3546769" cy="4331860"/>
              </a:xfrm>
            </p:grpSpPr>
            <p:sp>
              <p:nvSpPr>
                <p:cNvPr id="285" name="矩形: 圆角 284">
                  <a:extLst>
                    <a:ext uri="{FF2B5EF4-FFF2-40B4-BE49-F238E27FC236}">
                      <a16:creationId xmlns:a16="http://schemas.microsoft.com/office/drawing/2014/main" id="{847B54E1-80C5-7A89-42BF-A95171856AF0}"/>
                    </a:ext>
                  </a:extLst>
                </p:cNvPr>
                <p:cNvSpPr/>
                <p:nvPr/>
              </p:nvSpPr>
              <p:spPr>
                <a:xfrm rot="5400000">
                  <a:off x="1630216" y="1565565"/>
                  <a:ext cx="4331857" cy="3546769"/>
                </a:xfrm>
                <a:prstGeom prst="roundRect">
                  <a:avLst>
                    <a:gd name="adj" fmla="val 3257"/>
                  </a:avLst>
                </a:prstGeom>
                <a:gradFill flip="none" rotWithShape="1">
                  <a:gsLst>
                    <a:gs pos="30000">
                      <a:srgbClr val="00B0F0"/>
                    </a:gs>
                    <a:gs pos="70000">
                      <a:srgbClr val="00B0F0"/>
                    </a:gs>
                    <a:gs pos="50000">
                      <a:srgbClr val="94DFF9"/>
                    </a:gs>
                    <a:gs pos="2000">
                      <a:srgbClr val="0070C0"/>
                    </a:gs>
                    <a:gs pos="100000">
                      <a:srgbClr val="0070C0"/>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86" name="矩形 285">
                  <a:extLst>
                    <a:ext uri="{FF2B5EF4-FFF2-40B4-BE49-F238E27FC236}">
                      <a16:creationId xmlns:a16="http://schemas.microsoft.com/office/drawing/2014/main" id="{F422C06E-716E-E6EE-C64A-91CE84D1A31B}"/>
                    </a:ext>
                  </a:extLst>
                </p:cNvPr>
                <p:cNvSpPr/>
                <p:nvPr/>
              </p:nvSpPr>
              <p:spPr>
                <a:xfrm>
                  <a:off x="2022762" y="1173018"/>
                  <a:ext cx="3546767" cy="241136"/>
                </a:xfrm>
                <a:prstGeom prst="rect">
                  <a:avLst/>
                </a:prstGeom>
                <a:noFill/>
                <a:ln w="9525"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83" name="矩形 282">
                <a:extLst>
                  <a:ext uri="{FF2B5EF4-FFF2-40B4-BE49-F238E27FC236}">
                    <a16:creationId xmlns:a16="http://schemas.microsoft.com/office/drawing/2014/main" id="{BA3AE076-87E5-2D4B-F730-1F83F005BD9D}"/>
                  </a:ext>
                </a:extLst>
              </p:cNvPr>
              <p:cNvSpPr/>
              <p:nvPr/>
            </p:nvSpPr>
            <p:spPr>
              <a:xfrm flipV="1">
                <a:off x="1542473" y="2618281"/>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84" name="矩形 283">
                <a:extLst>
                  <a:ext uri="{FF2B5EF4-FFF2-40B4-BE49-F238E27FC236}">
                    <a16:creationId xmlns:a16="http://schemas.microsoft.com/office/drawing/2014/main" id="{EC0F5499-A507-8BF5-3139-84A5E93D970C}"/>
                  </a:ext>
                </a:extLst>
              </p:cNvPr>
              <p:cNvSpPr/>
              <p:nvPr/>
            </p:nvSpPr>
            <p:spPr>
              <a:xfrm>
                <a:off x="2290813" y="2617369"/>
                <a:ext cx="144865" cy="26444"/>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88" name="矩形 287">
              <a:extLst>
                <a:ext uri="{FF2B5EF4-FFF2-40B4-BE49-F238E27FC236}">
                  <a16:creationId xmlns:a16="http://schemas.microsoft.com/office/drawing/2014/main" id="{A8E82F66-45B8-5D84-2A6D-3B73B5415D75}"/>
                </a:ext>
              </a:extLst>
            </p:cNvPr>
            <p:cNvSpPr/>
            <p:nvPr/>
          </p:nvSpPr>
          <p:spPr>
            <a:xfrm>
              <a:off x="8441058" y="2819946"/>
              <a:ext cx="21802" cy="37247"/>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289" name="矩形: 圆角 288">
              <a:extLst>
                <a:ext uri="{FF2B5EF4-FFF2-40B4-BE49-F238E27FC236}">
                  <a16:creationId xmlns:a16="http://schemas.microsoft.com/office/drawing/2014/main" id="{2C7E524E-04E1-E044-1EA5-EC74BA0E515F}"/>
                </a:ext>
              </a:extLst>
            </p:cNvPr>
            <p:cNvSpPr/>
            <p:nvPr/>
          </p:nvSpPr>
          <p:spPr>
            <a:xfrm rot="16200000">
              <a:off x="8433334" y="2776273"/>
              <a:ext cx="37247" cy="66114"/>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grpSp>
          <p:nvGrpSpPr>
            <p:cNvPr id="291" name="组合 290">
              <a:extLst>
                <a:ext uri="{FF2B5EF4-FFF2-40B4-BE49-F238E27FC236}">
                  <a16:creationId xmlns:a16="http://schemas.microsoft.com/office/drawing/2014/main" id="{87435CDD-26D4-9060-CB77-B0C285C28B3B}"/>
                </a:ext>
              </a:extLst>
            </p:cNvPr>
            <p:cNvGrpSpPr/>
            <p:nvPr/>
          </p:nvGrpSpPr>
          <p:grpSpPr>
            <a:xfrm>
              <a:off x="8593059" y="2727816"/>
              <a:ext cx="84350" cy="129378"/>
              <a:chOff x="2013526" y="306381"/>
              <a:chExt cx="341787" cy="650077"/>
            </a:xfrm>
          </p:grpSpPr>
          <p:sp>
            <p:nvSpPr>
              <p:cNvPr id="292" name="矩形 291">
                <a:extLst>
                  <a:ext uri="{FF2B5EF4-FFF2-40B4-BE49-F238E27FC236}">
                    <a16:creationId xmlns:a16="http://schemas.microsoft.com/office/drawing/2014/main" id="{1F010CFB-4CF2-F073-3A03-6737FAA5112A}"/>
                  </a:ext>
                </a:extLst>
              </p:cNvPr>
              <p:cNvSpPr/>
              <p:nvPr/>
            </p:nvSpPr>
            <p:spPr>
              <a:xfrm>
                <a:off x="2088269" y="306381"/>
                <a:ext cx="192300" cy="481365"/>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93" name="矩形 292">
                <a:extLst>
                  <a:ext uri="{FF2B5EF4-FFF2-40B4-BE49-F238E27FC236}">
                    <a16:creationId xmlns:a16="http://schemas.microsoft.com/office/drawing/2014/main" id="{F0A713EE-492E-AB9B-C776-DF31D8792A2B}"/>
                  </a:ext>
                </a:extLst>
              </p:cNvPr>
              <p:cNvSpPr/>
              <p:nvPr/>
            </p:nvSpPr>
            <p:spPr>
              <a:xfrm>
                <a:off x="2126067" y="787746"/>
                <a:ext cx="116706" cy="133811"/>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94" name="矩形 293">
                <a:extLst>
                  <a:ext uri="{FF2B5EF4-FFF2-40B4-BE49-F238E27FC236}">
                    <a16:creationId xmlns:a16="http://schemas.microsoft.com/office/drawing/2014/main" id="{E35FEE79-901A-64B0-521A-CBB9396B231C}"/>
                  </a:ext>
                </a:extLst>
              </p:cNvPr>
              <p:cNvSpPr/>
              <p:nvPr/>
            </p:nvSpPr>
            <p:spPr>
              <a:xfrm>
                <a:off x="2013526" y="910739"/>
                <a:ext cx="341787" cy="45719"/>
              </a:xfrm>
              <a:prstGeom prst="rect">
                <a:avLst/>
              </a:prstGeom>
              <a:gradFill flip="none" rotWithShape="1">
                <a:gsLst>
                  <a:gs pos="0">
                    <a:srgbClr val="0070C0"/>
                  </a:gs>
                  <a:gs pos="50000">
                    <a:srgbClr val="94DFF9"/>
                  </a:gs>
                  <a:gs pos="100000">
                    <a:srgbClr val="0070C0"/>
                  </a:gs>
                </a:gsLst>
                <a:lin ang="0" scaled="1"/>
                <a:tileRect/>
              </a:gradFill>
              <a:ln w="12700" cap="flat" cmpd="sng" algn="ctr">
                <a:solidFill>
                  <a:srgbClr val="4472C4">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296" name="文本框 295">
              <a:extLst>
                <a:ext uri="{FF2B5EF4-FFF2-40B4-BE49-F238E27FC236}">
                  <a16:creationId xmlns:a16="http://schemas.microsoft.com/office/drawing/2014/main" id="{5741DC3F-3536-FFC7-CE5F-C2BC416E91ED}"/>
                </a:ext>
              </a:extLst>
            </p:cNvPr>
            <p:cNvSpPr txBox="1"/>
            <p:nvPr/>
          </p:nvSpPr>
          <p:spPr>
            <a:xfrm>
              <a:off x="8361087" y="2955026"/>
              <a:ext cx="712077" cy="4149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2K </a:t>
              </a:r>
              <a:r>
                <a:rPr kumimoji="0" lang="en-US" altLang="zh-CN" sz="1200" b="1" i="0" u="none" strike="noStrike" kern="0" cap="none" spc="0" normalizeH="0" baseline="0" noProof="0" dirty="0" err="1">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coldbox</a:t>
              </a:r>
              <a:endParaRPr kumimoji="0" lang="zh-CN" altLang="en-US" sz="12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297" name="矩形 296">
              <a:extLst>
                <a:ext uri="{FF2B5EF4-FFF2-40B4-BE49-F238E27FC236}">
                  <a16:creationId xmlns:a16="http://schemas.microsoft.com/office/drawing/2014/main" id="{7DA85988-379D-30C6-86B1-6100F09E02C1}"/>
                </a:ext>
              </a:extLst>
            </p:cNvPr>
            <p:cNvSpPr/>
            <p:nvPr/>
          </p:nvSpPr>
          <p:spPr>
            <a:xfrm rot="5400000">
              <a:off x="8430861" y="2586244"/>
              <a:ext cx="612839" cy="4214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298" name="直接连接符 297">
              <a:extLst>
                <a:ext uri="{FF2B5EF4-FFF2-40B4-BE49-F238E27FC236}">
                  <a16:creationId xmlns:a16="http://schemas.microsoft.com/office/drawing/2014/main" id="{07C8C2C9-D23E-5688-D44A-7542A134802A}"/>
                </a:ext>
              </a:extLst>
            </p:cNvPr>
            <p:cNvCxnSpPr>
              <a:cxnSpLocks/>
            </p:cNvCxnSpPr>
            <p:nvPr/>
          </p:nvCxnSpPr>
          <p:spPr>
            <a:xfrm>
              <a:off x="287561" y="3600393"/>
              <a:ext cx="11510344" cy="9933"/>
            </a:xfrm>
            <a:prstGeom prst="line">
              <a:avLst/>
            </a:prstGeom>
            <a:ln w="3810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299" name="文本框 298">
              <a:extLst>
                <a:ext uri="{FF2B5EF4-FFF2-40B4-BE49-F238E27FC236}">
                  <a16:creationId xmlns:a16="http://schemas.microsoft.com/office/drawing/2014/main" id="{1C905BA9-707E-81D3-6F08-C001D64D14B5}"/>
                </a:ext>
              </a:extLst>
            </p:cNvPr>
            <p:cNvSpPr txBox="1"/>
            <p:nvPr/>
          </p:nvSpPr>
          <p:spPr>
            <a:xfrm>
              <a:off x="6650205" y="2177150"/>
              <a:ext cx="1569097" cy="3319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Auxiliary tunnel</a:t>
              </a:r>
              <a:endParaRPr kumimoji="0" lang="zh-CN" altLang="en-US"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endParaRPr>
            </a:p>
          </p:txBody>
        </p:sp>
        <p:sp>
          <p:nvSpPr>
            <p:cNvPr id="300" name="文本框 22">
              <a:extLst>
                <a:ext uri="{FF2B5EF4-FFF2-40B4-BE49-F238E27FC236}">
                  <a16:creationId xmlns:a16="http://schemas.microsoft.com/office/drawing/2014/main" id="{AA611F47-B7C9-04B1-C608-FE7B29F49B0F}"/>
                </a:ext>
              </a:extLst>
            </p:cNvPr>
            <p:cNvSpPr txBox="1">
              <a:spLocks noChangeArrowheads="1"/>
            </p:cNvSpPr>
            <p:nvPr/>
          </p:nvSpPr>
          <p:spPr bwMode="auto">
            <a:xfrm>
              <a:off x="7473266" y="3556984"/>
              <a:ext cx="1034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400" b="1" i="0" u="none" strike="noStrike" kern="1200" cap="none" spc="0" normalizeH="0" baseline="0" noProof="0">
                  <a:ln>
                    <a:noFill/>
                  </a:ln>
                  <a:solidFill>
                    <a:prstClr val="black"/>
                  </a:solidFill>
                  <a:effectLst/>
                  <a:uLnTx/>
                  <a:uFillTx/>
                  <a:latin typeface="Times New Roman" panose="02020603050405020304" pitchFamily="18" charset="0"/>
                  <a:ea typeface="华文中宋" panose="02010600040101010101" pitchFamily="2" charset="-122"/>
                  <a:cs typeface="+mn-cs"/>
                </a:rPr>
                <a:t>2KVB</a:t>
              </a:r>
              <a:endParaRPr kumimoji="0" lang="zh-CN" altLang="en-US" sz="1400" b="1" i="0" u="none" strike="noStrike" kern="1200" cap="none" spc="0" normalizeH="0" baseline="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sp>
          <p:nvSpPr>
            <p:cNvPr id="301" name="文本框 300">
              <a:extLst>
                <a:ext uri="{FF2B5EF4-FFF2-40B4-BE49-F238E27FC236}">
                  <a16:creationId xmlns:a16="http://schemas.microsoft.com/office/drawing/2014/main" id="{38257D12-DAE2-7B3E-FF03-751572B3AA51}"/>
                </a:ext>
              </a:extLst>
            </p:cNvPr>
            <p:cNvSpPr txBox="1"/>
            <p:nvPr/>
          </p:nvSpPr>
          <p:spPr>
            <a:xfrm>
              <a:off x="85223" y="4979810"/>
              <a:ext cx="1296251" cy="33194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rPr>
                <a:t>Beam tunnel</a:t>
              </a:r>
              <a:endParaRPr kumimoji="0" lang="zh-CN" altLang="en-US" sz="1800" b="1" i="0" u="none" strike="noStrike" kern="1200" cap="none" spc="0" normalizeH="0" baseline="0" noProof="0" dirty="0">
                <a:ln>
                  <a:noFill/>
                </a:ln>
                <a:solidFill>
                  <a:srgbClr val="FF0000"/>
                </a:solidFill>
                <a:effectLst/>
                <a:uLnTx/>
                <a:uFillTx/>
                <a:latin typeface="Calibri"/>
                <a:ea typeface="宋体" panose="02010600030101010101" pitchFamily="2" charset="-122"/>
                <a:cs typeface="+mn-cs"/>
              </a:endParaRPr>
            </a:p>
          </p:txBody>
        </p:sp>
        <p:sp>
          <p:nvSpPr>
            <p:cNvPr id="302" name="矩形 301">
              <a:extLst>
                <a:ext uri="{FF2B5EF4-FFF2-40B4-BE49-F238E27FC236}">
                  <a16:creationId xmlns:a16="http://schemas.microsoft.com/office/drawing/2014/main" id="{03C75528-5BEB-C161-B6D6-0B2F7117BE21}"/>
                </a:ext>
              </a:extLst>
            </p:cNvPr>
            <p:cNvSpPr/>
            <p:nvPr/>
          </p:nvSpPr>
          <p:spPr>
            <a:xfrm rot="5400000">
              <a:off x="10708255" y="2464290"/>
              <a:ext cx="383709" cy="4214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03" name="矩形 302">
              <a:extLst>
                <a:ext uri="{FF2B5EF4-FFF2-40B4-BE49-F238E27FC236}">
                  <a16:creationId xmlns:a16="http://schemas.microsoft.com/office/drawing/2014/main" id="{2E01EE45-4946-F995-B824-81B6D6D336B1}"/>
                </a:ext>
              </a:extLst>
            </p:cNvPr>
            <p:cNvSpPr/>
            <p:nvPr/>
          </p:nvSpPr>
          <p:spPr>
            <a:xfrm rot="10800000">
              <a:off x="8712364" y="2292330"/>
              <a:ext cx="2212930" cy="5243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04" name="矩形 303">
              <a:extLst>
                <a:ext uri="{FF2B5EF4-FFF2-40B4-BE49-F238E27FC236}">
                  <a16:creationId xmlns:a16="http://schemas.microsoft.com/office/drawing/2014/main" id="{1AA2722B-B81F-341D-82C9-F18742CB9E6C}"/>
                </a:ext>
              </a:extLst>
            </p:cNvPr>
            <p:cNvSpPr/>
            <p:nvPr/>
          </p:nvSpPr>
          <p:spPr>
            <a:xfrm rot="5400000">
              <a:off x="8319689" y="2631813"/>
              <a:ext cx="260095" cy="7370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05" name="矩形 304">
              <a:extLst>
                <a:ext uri="{FF2B5EF4-FFF2-40B4-BE49-F238E27FC236}">
                  <a16:creationId xmlns:a16="http://schemas.microsoft.com/office/drawing/2014/main" id="{3CC66E93-791C-8917-6C58-FB9E571C14FB}"/>
                </a:ext>
              </a:extLst>
            </p:cNvPr>
            <p:cNvSpPr/>
            <p:nvPr/>
          </p:nvSpPr>
          <p:spPr>
            <a:xfrm rot="5400000">
              <a:off x="7778676" y="2828590"/>
              <a:ext cx="634195" cy="7371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306" name="组合 305">
              <a:extLst>
                <a:ext uri="{FF2B5EF4-FFF2-40B4-BE49-F238E27FC236}">
                  <a16:creationId xmlns:a16="http://schemas.microsoft.com/office/drawing/2014/main" id="{6DA88527-48BC-290E-42A8-E5D87590E048}"/>
                </a:ext>
              </a:extLst>
            </p:cNvPr>
            <p:cNvGrpSpPr/>
            <p:nvPr/>
          </p:nvGrpSpPr>
          <p:grpSpPr>
            <a:xfrm flipH="1">
              <a:off x="7697362" y="3128600"/>
              <a:ext cx="533157" cy="435361"/>
              <a:chOff x="4016766" y="3128600"/>
              <a:chExt cx="636773" cy="435361"/>
            </a:xfrm>
          </p:grpSpPr>
          <p:grpSp>
            <p:nvGrpSpPr>
              <p:cNvPr id="307" name="组合 306">
                <a:extLst>
                  <a:ext uri="{FF2B5EF4-FFF2-40B4-BE49-F238E27FC236}">
                    <a16:creationId xmlns:a16="http://schemas.microsoft.com/office/drawing/2014/main" id="{8B8936B0-EB64-9571-79FC-0D729A6598F9}"/>
                  </a:ext>
                </a:extLst>
              </p:cNvPr>
              <p:cNvGrpSpPr/>
              <p:nvPr/>
            </p:nvGrpSpPr>
            <p:grpSpPr>
              <a:xfrm flipH="1">
                <a:off x="4016766" y="3191536"/>
                <a:ext cx="636773" cy="339053"/>
                <a:chOff x="3931494" y="4058314"/>
                <a:chExt cx="1884218" cy="914392"/>
              </a:xfrm>
            </p:grpSpPr>
            <p:sp>
              <p:nvSpPr>
                <p:cNvPr id="324" name="椭圆 323">
                  <a:extLst>
                    <a:ext uri="{FF2B5EF4-FFF2-40B4-BE49-F238E27FC236}">
                      <a16:creationId xmlns:a16="http://schemas.microsoft.com/office/drawing/2014/main" id="{D8AB994B-ED31-ED84-EBC5-2A7084A6C6ED}"/>
                    </a:ext>
                  </a:extLst>
                </p:cNvPr>
                <p:cNvSpPr/>
                <p:nvPr/>
              </p:nvSpPr>
              <p:spPr>
                <a:xfrm>
                  <a:off x="3931494"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25" name="矩形 324">
                  <a:extLst>
                    <a:ext uri="{FF2B5EF4-FFF2-40B4-BE49-F238E27FC236}">
                      <a16:creationId xmlns:a16="http://schemas.microsoft.com/office/drawing/2014/main" id="{6AF4F911-4EEA-13A3-F5A5-AA86B316E328}"/>
                    </a:ext>
                  </a:extLst>
                </p:cNvPr>
                <p:cNvSpPr/>
                <p:nvPr/>
              </p:nvSpPr>
              <p:spPr>
                <a:xfrm>
                  <a:off x="4168442" y="4058314"/>
                  <a:ext cx="1410322" cy="914392"/>
                </a:xfrm>
                <a:prstGeom prst="rect">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26" name="椭圆 325">
                  <a:extLst>
                    <a:ext uri="{FF2B5EF4-FFF2-40B4-BE49-F238E27FC236}">
                      <a16:creationId xmlns:a16="http://schemas.microsoft.com/office/drawing/2014/main" id="{57964F13-C665-C8C8-00B5-0A4D3A3A2604}"/>
                    </a:ext>
                  </a:extLst>
                </p:cNvPr>
                <p:cNvSpPr/>
                <p:nvPr/>
              </p:nvSpPr>
              <p:spPr>
                <a:xfrm>
                  <a:off x="5391390" y="4058314"/>
                  <a:ext cx="424322" cy="914392"/>
                </a:xfrm>
                <a:prstGeom prst="ellipse">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cxnSp>
            <p:nvCxnSpPr>
              <p:cNvPr id="308" name="直接连接符 307">
                <a:extLst>
                  <a:ext uri="{FF2B5EF4-FFF2-40B4-BE49-F238E27FC236}">
                    <a16:creationId xmlns:a16="http://schemas.microsoft.com/office/drawing/2014/main" id="{67CC4449-BECD-05F4-346E-2737D601E4F5}"/>
                  </a:ext>
                </a:extLst>
              </p:cNvPr>
              <p:cNvCxnSpPr>
                <a:cxnSpLocks/>
                <a:endCxn id="324" idx="4"/>
              </p:cNvCxnSpPr>
              <p:nvPr/>
            </p:nvCxnSpPr>
            <p:spPr>
              <a:xfrm flipH="1">
                <a:off x="4581837" y="3191536"/>
                <a:ext cx="0" cy="339053"/>
              </a:xfrm>
              <a:prstGeom prst="line">
                <a:avLst/>
              </a:prstGeom>
              <a:noFill/>
              <a:ln w="12700" cap="flat" cmpd="sng" algn="ctr">
                <a:solidFill>
                  <a:sysClr val="windowText" lastClr="000000"/>
                </a:solidFill>
                <a:prstDash val="solid"/>
                <a:miter lim="800000"/>
              </a:ln>
              <a:effectLst/>
            </p:spPr>
          </p:cxnSp>
          <p:cxnSp>
            <p:nvCxnSpPr>
              <p:cNvPr id="309" name="直接连接符 308">
                <a:extLst>
                  <a:ext uri="{FF2B5EF4-FFF2-40B4-BE49-F238E27FC236}">
                    <a16:creationId xmlns:a16="http://schemas.microsoft.com/office/drawing/2014/main" id="{CC30D2D0-F669-FE83-04DA-5B83F099DD7A}"/>
                  </a:ext>
                </a:extLst>
              </p:cNvPr>
              <p:cNvCxnSpPr>
                <a:cxnSpLocks/>
              </p:cNvCxnSpPr>
              <p:nvPr/>
            </p:nvCxnSpPr>
            <p:spPr>
              <a:xfrm flipH="1">
                <a:off x="4088076" y="3191536"/>
                <a:ext cx="0" cy="339053"/>
              </a:xfrm>
              <a:prstGeom prst="line">
                <a:avLst/>
              </a:prstGeom>
              <a:noFill/>
              <a:ln w="12700" cap="flat" cmpd="sng" algn="ctr">
                <a:solidFill>
                  <a:sysClr val="windowText" lastClr="000000"/>
                </a:solidFill>
                <a:prstDash val="solid"/>
                <a:miter lim="800000"/>
              </a:ln>
              <a:effectLst/>
            </p:spPr>
          </p:cxnSp>
          <p:sp>
            <p:nvSpPr>
              <p:cNvPr id="310" name="矩形 309">
                <a:extLst>
                  <a:ext uri="{FF2B5EF4-FFF2-40B4-BE49-F238E27FC236}">
                    <a16:creationId xmlns:a16="http://schemas.microsoft.com/office/drawing/2014/main" id="{DDF81225-AB94-A55D-EE6D-F2A556A6F6DC}"/>
                  </a:ext>
                </a:extLst>
              </p:cNvPr>
              <p:cNvSpPr/>
              <p:nvPr/>
            </p:nvSpPr>
            <p:spPr>
              <a:xfrm flipH="1">
                <a:off x="4473639" y="3530590"/>
                <a:ext cx="36498" cy="33371"/>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11" name="矩形 310">
                <a:extLst>
                  <a:ext uri="{FF2B5EF4-FFF2-40B4-BE49-F238E27FC236}">
                    <a16:creationId xmlns:a16="http://schemas.microsoft.com/office/drawing/2014/main" id="{D5051896-41BF-F8FF-90D1-A69E3B3CC466}"/>
                  </a:ext>
                </a:extLst>
              </p:cNvPr>
              <p:cNvSpPr/>
              <p:nvPr/>
            </p:nvSpPr>
            <p:spPr>
              <a:xfrm flipH="1">
                <a:off x="4153816" y="3530590"/>
                <a:ext cx="36498" cy="33371"/>
              </a:xfrm>
              <a:prstGeom prst="rect">
                <a:avLst/>
              </a:prstGeom>
              <a:solidFill>
                <a:sysClr val="window" lastClr="FFFFFF">
                  <a:lumMod val="50000"/>
                </a:sysClr>
              </a:soli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nvGrpSpPr>
              <p:cNvPr id="312" name="组合 311">
                <a:extLst>
                  <a:ext uri="{FF2B5EF4-FFF2-40B4-BE49-F238E27FC236}">
                    <a16:creationId xmlns:a16="http://schemas.microsoft.com/office/drawing/2014/main" id="{8265EE2F-13A4-3A53-BFA0-3AB0EA9DFFB0}"/>
                  </a:ext>
                </a:extLst>
              </p:cNvPr>
              <p:cNvGrpSpPr/>
              <p:nvPr/>
            </p:nvGrpSpPr>
            <p:grpSpPr>
              <a:xfrm flipH="1">
                <a:off x="4514785" y="3128600"/>
                <a:ext cx="58290" cy="62936"/>
                <a:chOff x="4890399" y="1637946"/>
                <a:chExt cx="302017" cy="284805"/>
              </a:xfrm>
            </p:grpSpPr>
            <p:sp>
              <p:nvSpPr>
                <p:cNvPr id="321" name="矩形 320">
                  <a:extLst>
                    <a:ext uri="{FF2B5EF4-FFF2-40B4-BE49-F238E27FC236}">
                      <a16:creationId xmlns:a16="http://schemas.microsoft.com/office/drawing/2014/main" id="{F1E07515-902D-53C8-890C-84D44AFFA718}"/>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22" name="矩形: 圆角 321">
                  <a:extLst>
                    <a:ext uri="{FF2B5EF4-FFF2-40B4-BE49-F238E27FC236}">
                      <a16:creationId xmlns:a16="http://schemas.microsoft.com/office/drawing/2014/main" id="{1F580E85-E9B0-DD1E-A106-CB2D8191C120}"/>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323" name="直接连接符 322">
                  <a:extLst>
                    <a:ext uri="{FF2B5EF4-FFF2-40B4-BE49-F238E27FC236}">
                      <a16:creationId xmlns:a16="http://schemas.microsoft.com/office/drawing/2014/main" id="{6C8B3056-9FFB-6696-429C-6558E5952BD1}"/>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313" name="组合 312">
                <a:extLst>
                  <a:ext uri="{FF2B5EF4-FFF2-40B4-BE49-F238E27FC236}">
                    <a16:creationId xmlns:a16="http://schemas.microsoft.com/office/drawing/2014/main" id="{847B31D9-0390-57F0-E5E0-B674B9EE4DCC}"/>
                  </a:ext>
                </a:extLst>
              </p:cNvPr>
              <p:cNvGrpSpPr/>
              <p:nvPr/>
            </p:nvGrpSpPr>
            <p:grpSpPr>
              <a:xfrm flipH="1">
                <a:off x="4352714" y="3128600"/>
                <a:ext cx="58290" cy="62936"/>
                <a:chOff x="4890399" y="1637946"/>
                <a:chExt cx="302017" cy="284805"/>
              </a:xfrm>
            </p:grpSpPr>
            <p:sp>
              <p:nvSpPr>
                <p:cNvPr id="318" name="矩形 317">
                  <a:extLst>
                    <a:ext uri="{FF2B5EF4-FFF2-40B4-BE49-F238E27FC236}">
                      <a16:creationId xmlns:a16="http://schemas.microsoft.com/office/drawing/2014/main" id="{F373BFB2-D5F8-6519-4A78-B221B1CE7264}"/>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19" name="矩形: 圆角 318">
                  <a:extLst>
                    <a:ext uri="{FF2B5EF4-FFF2-40B4-BE49-F238E27FC236}">
                      <a16:creationId xmlns:a16="http://schemas.microsoft.com/office/drawing/2014/main" id="{15322CF4-3BB4-5933-C95C-455451E67D25}"/>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320" name="直接连接符 319">
                  <a:extLst>
                    <a:ext uri="{FF2B5EF4-FFF2-40B4-BE49-F238E27FC236}">
                      <a16:creationId xmlns:a16="http://schemas.microsoft.com/office/drawing/2014/main" id="{BF639CD7-19A2-CE9E-C0C1-3B00D6576BB3}"/>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nvGrpSpPr>
              <p:cNvPr id="314" name="组合 313">
                <a:extLst>
                  <a:ext uri="{FF2B5EF4-FFF2-40B4-BE49-F238E27FC236}">
                    <a16:creationId xmlns:a16="http://schemas.microsoft.com/office/drawing/2014/main" id="{623F650C-FB8D-3C01-E4B7-3941C8D1A22A}"/>
                  </a:ext>
                </a:extLst>
              </p:cNvPr>
              <p:cNvGrpSpPr/>
              <p:nvPr/>
            </p:nvGrpSpPr>
            <p:grpSpPr>
              <a:xfrm flipH="1">
                <a:off x="4125963" y="3131079"/>
                <a:ext cx="58290" cy="62936"/>
                <a:chOff x="4890399" y="1637946"/>
                <a:chExt cx="302017" cy="284805"/>
              </a:xfrm>
            </p:grpSpPr>
            <p:sp>
              <p:nvSpPr>
                <p:cNvPr id="315" name="矩形 314">
                  <a:extLst>
                    <a:ext uri="{FF2B5EF4-FFF2-40B4-BE49-F238E27FC236}">
                      <a16:creationId xmlns:a16="http://schemas.microsoft.com/office/drawing/2014/main" id="{958CA7D1-A8B0-18DC-D094-7726F74B24A9}"/>
                    </a:ext>
                  </a:extLst>
                </p:cNvPr>
                <p:cNvSpPr/>
                <p:nvPr/>
              </p:nvSpPr>
              <p:spPr>
                <a:xfrm>
                  <a:off x="4991612" y="1763200"/>
                  <a:ext cx="99595" cy="159551"/>
                </a:xfrm>
                <a:prstGeom prst="rect">
                  <a:avLst/>
                </a:prstGeom>
                <a:gradFill flip="none" rotWithShape="1">
                  <a:gsLst>
                    <a:gs pos="0">
                      <a:sysClr val="window" lastClr="FFFFFF">
                        <a:lumMod val="50000"/>
                      </a:sysClr>
                    </a:gs>
                    <a:gs pos="50000">
                      <a:srgbClr val="E7E6E6"/>
                    </a:gs>
                    <a:gs pos="100000">
                      <a:sysClr val="window" lastClr="FFFFFF">
                        <a:lumMod val="50000"/>
                      </a:sysClr>
                    </a:gs>
                  </a:gsLst>
                  <a:lin ang="0" scaled="0"/>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16" name="矩形: 圆角 315">
                  <a:extLst>
                    <a:ext uri="{FF2B5EF4-FFF2-40B4-BE49-F238E27FC236}">
                      <a16:creationId xmlns:a16="http://schemas.microsoft.com/office/drawing/2014/main" id="{CD17B702-06F8-39A0-E1C4-40E3CB57AC61}"/>
                    </a:ext>
                  </a:extLst>
                </p:cNvPr>
                <p:cNvSpPr/>
                <p:nvPr/>
              </p:nvSpPr>
              <p:spPr>
                <a:xfrm rot="16200000">
                  <a:off x="4961633" y="1566712"/>
                  <a:ext cx="159550" cy="302017"/>
                </a:xfrm>
                <a:prstGeom prst="roundRect">
                  <a:avLst/>
                </a:prstGeom>
                <a:gradFill rotWithShape="1">
                  <a:gsLst>
                    <a:gs pos="0">
                      <a:srgbClr val="0070C0"/>
                    </a:gs>
                    <a:gs pos="50000">
                      <a:srgbClr val="5B9BD5">
                        <a:lumMod val="105000"/>
                        <a:satMod val="103000"/>
                        <a:tint val="73000"/>
                      </a:srgbClr>
                    </a:gs>
                    <a:gs pos="100000">
                      <a:srgbClr val="0070C0"/>
                    </a:gs>
                  </a:gsLst>
                  <a:lin ang="5400000" scaled="0"/>
                </a:gradFill>
                <a:ln w="6350" cap="flat" cmpd="sng" algn="ctr">
                  <a:solidFill>
                    <a:srgbClr val="5B9BD5"/>
                  </a:solidFill>
                  <a:prstDash val="solid"/>
                  <a:miter lim="800000"/>
                </a:ln>
                <a:effectLst>
                  <a:softEdge rad="12700"/>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cxnSp>
              <p:nvCxnSpPr>
                <p:cNvPr id="317" name="直接连接符 316">
                  <a:extLst>
                    <a:ext uri="{FF2B5EF4-FFF2-40B4-BE49-F238E27FC236}">
                      <a16:creationId xmlns:a16="http://schemas.microsoft.com/office/drawing/2014/main" id="{B7FFD09B-E0BF-0176-C981-D78267C5D180}"/>
                    </a:ext>
                  </a:extLst>
                </p:cNvPr>
                <p:cNvCxnSpPr>
                  <a:cxnSpLocks/>
                </p:cNvCxnSpPr>
                <p:nvPr/>
              </p:nvCxnSpPr>
              <p:spPr>
                <a:xfrm>
                  <a:off x="4915335" y="1717718"/>
                  <a:ext cx="252145" cy="0"/>
                </a:xfrm>
                <a:prstGeom prst="line">
                  <a:avLst/>
                </a:prstGeom>
                <a:noFill/>
                <a:ln w="12700" cap="flat" cmpd="sng" algn="ctr">
                  <a:solidFill>
                    <a:sysClr val="windowText" lastClr="000000"/>
                  </a:solidFill>
                  <a:prstDash val="solid"/>
                  <a:miter lim="800000"/>
                </a:ln>
                <a:effectLst>
                  <a:innerShdw blurRad="114300">
                    <a:prstClr val="black"/>
                  </a:innerShdw>
                </a:effectLst>
              </p:spPr>
            </p:cxnSp>
          </p:grpSp>
        </p:grpSp>
        <p:sp>
          <p:nvSpPr>
            <p:cNvPr id="327" name="矩形 326">
              <a:extLst>
                <a:ext uri="{FF2B5EF4-FFF2-40B4-BE49-F238E27FC236}">
                  <a16:creationId xmlns:a16="http://schemas.microsoft.com/office/drawing/2014/main" id="{BBD99FFE-E09F-5820-1DF5-E6B0FDE29589}"/>
                </a:ext>
              </a:extLst>
            </p:cNvPr>
            <p:cNvSpPr/>
            <p:nvPr/>
          </p:nvSpPr>
          <p:spPr>
            <a:xfrm rot="5400000">
              <a:off x="6187233" y="4129003"/>
              <a:ext cx="2752412" cy="82424"/>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28" name="文本框 327">
              <a:extLst>
                <a:ext uri="{FF2B5EF4-FFF2-40B4-BE49-F238E27FC236}">
                  <a16:creationId xmlns:a16="http://schemas.microsoft.com/office/drawing/2014/main" id="{685AFFE0-A766-14D3-5E6E-385C0794EE07}"/>
                </a:ext>
              </a:extLst>
            </p:cNvPr>
            <p:cNvSpPr txBox="1"/>
            <p:nvPr/>
          </p:nvSpPr>
          <p:spPr>
            <a:xfrm>
              <a:off x="1441521" y="6297230"/>
              <a:ext cx="4693616" cy="5526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14 cryomodules, 6 × 650 MHz 2-cell cavities each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rPr>
                <a:t>Collider Ring</a:t>
              </a:r>
              <a:endParaRPr kumimoji="0" lang="zh-CN" altLang="en-US" sz="14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pic>
          <p:nvPicPr>
            <p:cNvPr id="330" name="图片 329">
              <a:extLst>
                <a:ext uri="{FF2B5EF4-FFF2-40B4-BE49-F238E27FC236}">
                  <a16:creationId xmlns:a16="http://schemas.microsoft.com/office/drawing/2014/main" id="{ED11E6C0-6AFF-93DC-E217-CB36234A2119}"/>
                </a:ext>
              </a:extLst>
            </p:cNvPr>
            <p:cNvPicPr>
              <a:picLocks noChangeAspect="1"/>
            </p:cNvPicPr>
            <p:nvPr/>
          </p:nvPicPr>
          <p:blipFill>
            <a:blip r:embed="rId4"/>
            <a:stretch>
              <a:fillRect/>
            </a:stretch>
          </p:blipFill>
          <p:spPr>
            <a:xfrm flipH="1">
              <a:off x="4412746" y="5343872"/>
              <a:ext cx="1840767" cy="885207"/>
            </a:xfrm>
            <a:prstGeom prst="rect">
              <a:avLst/>
            </a:prstGeom>
          </p:spPr>
        </p:pic>
        <p:pic>
          <p:nvPicPr>
            <p:cNvPr id="331" name="图片 330">
              <a:extLst>
                <a:ext uri="{FF2B5EF4-FFF2-40B4-BE49-F238E27FC236}">
                  <a16:creationId xmlns:a16="http://schemas.microsoft.com/office/drawing/2014/main" id="{A20CC612-34CD-7EBF-9A78-E67946F5CA25}"/>
                </a:ext>
              </a:extLst>
            </p:cNvPr>
            <p:cNvPicPr>
              <a:picLocks noChangeAspect="1"/>
            </p:cNvPicPr>
            <p:nvPr/>
          </p:nvPicPr>
          <p:blipFill>
            <a:blip r:embed="rId4"/>
            <a:stretch>
              <a:fillRect/>
            </a:stretch>
          </p:blipFill>
          <p:spPr>
            <a:xfrm flipH="1">
              <a:off x="1429991" y="5343872"/>
              <a:ext cx="1840767" cy="885207"/>
            </a:xfrm>
            <a:prstGeom prst="rect">
              <a:avLst/>
            </a:prstGeom>
          </p:spPr>
        </p:pic>
        <p:sp>
          <p:nvSpPr>
            <p:cNvPr id="332" name="矩形 331">
              <a:extLst>
                <a:ext uri="{FF2B5EF4-FFF2-40B4-BE49-F238E27FC236}">
                  <a16:creationId xmlns:a16="http://schemas.microsoft.com/office/drawing/2014/main" id="{B4705941-6624-E82A-98E4-3F9BA7D99507}"/>
                </a:ext>
              </a:extLst>
            </p:cNvPr>
            <p:cNvSpPr/>
            <p:nvPr/>
          </p:nvSpPr>
          <p:spPr>
            <a:xfrm flipH="1">
              <a:off x="2074671" y="5979760"/>
              <a:ext cx="450112" cy="5160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8000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cxnSp>
          <p:nvCxnSpPr>
            <p:cNvPr id="333" name="直接连接符 332">
              <a:extLst>
                <a:ext uri="{FF2B5EF4-FFF2-40B4-BE49-F238E27FC236}">
                  <a16:creationId xmlns:a16="http://schemas.microsoft.com/office/drawing/2014/main" id="{F026B4A3-25FC-9B44-5BD9-B8E0D56FC1CD}"/>
                </a:ext>
              </a:extLst>
            </p:cNvPr>
            <p:cNvCxnSpPr>
              <a:cxnSpLocks/>
            </p:cNvCxnSpPr>
            <p:nvPr/>
          </p:nvCxnSpPr>
          <p:spPr>
            <a:xfrm flipH="1">
              <a:off x="1441128" y="5906050"/>
              <a:ext cx="0" cy="724339"/>
            </a:xfrm>
            <a:prstGeom prst="line">
              <a:avLst/>
            </a:prstGeom>
            <a:noFill/>
            <a:ln w="6350" cap="flat" cmpd="sng" algn="ctr">
              <a:solidFill>
                <a:sysClr val="window" lastClr="FFFFFF">
                  <a:lumMod val="65000"/>
                </a:sysClr>
              </a:solidFill>
              <a:prstDash val="solid"/>
              <a:miter lim="800000"/>
            </a:ln>
            <a:effectLst/>
          </p:spPr>
        </p:cxnSp>
        <p:grpSp>
          <p:nvGrpSpPr>
            <p:cNvPr id="334" name="组合 333">
              <a:extLst>
                <a:ext uri="{FF2B5EF4-FFF2-40B4-BE49-F238E27FC236}">
                  <a16:creationId xmlns:a16="http://schemas.microsoft.com/office/drawing/2014/main" id="{C705BFDF-085E-30C9-3CE0-F7CA8CD9EC7A}"/>
                </a:ext>
              </a:extLst>
            </p:cNvPr>
            <p:cNvGrpSpPr/>
            <p:nvPr/>
          </p:nvGrpSpPr>
          <p:grpSpPr>
            <a:xfrm rot="10800000" flipH="1">
              <a:off x="5895408" y="5518410"/>
              <a:ext cx="147200" cy="239027"/>
              <a:chOff x="3248112" y="4192284"/>
              <a:chExt cx="136394" cy="239027"/>
            </a:xfrm>
          </p:grpSpPr>
          <p:cxnSp>
            <p:nvCxnSpPr>
              <p:cNvPr id="335" name="直接连接符 334">
                <a:extLst>
                  <a:ext uri="{FF2B5EF4-FFF2-40B4-BE49-F238E27FC236}">
                    <a16:creationId xmlns:a16="http://schemas.microsoft.com/office/drawing/2014/main" id="{3581AB13-047E-D321-EF4A-1F40D60B1098}"/>
                  </a:ext>
                </a:extLst>
              </p:cNvPr>
              <p:cNvCxnSpPr>
                <a:cxnSpLocks/>
              </p:cNvCxnSpPr>
              <p:nvPr/>
            </p:nvCxnSpPr>
            <p:spPr>
              <a:xfrm>
                <a:off x="3248112" y="4211362"/>
                <a:ext cx="100404" cy="0"/>
              </a:xfrm>
              <a:prstGeom prst="line">
                <a:avLst/>
              </a:prstGeom>
              <a:noFill/>
              <a:ln w="12700" cap="flat" cmpd="sng" algn="ctr">
                <a:solidFill>
                  <a:srgbClr val="A5A5A5"/>
                </a:solidFill>
                <a:prstDash val="solid"/>
                <a:miter lim="800000"/>
              </a:ln>
              <a:effectLst/>
            </p:spPr>
          </p:cxnSp>
          <p:sp>
            <p:nvSpPr>
              <p:cNvPr id="336" name="矩形 335">
                <a:extLst>
                  <a:ext uri="{FF2B5EF4-FFF2-40B4-BE49-F238E27FC236}">
                    <a16:creationId xmlns:a16="http://schemas.microsoft.com/office/drawing/2014/main" id="{E5CCEAD9-77C2-7ECE-F4CA-7CF3E27B50CF}"/>
                  </a:ext>
                </a:extLst>
              </p:cNvPr>
              <p:cNvSpPr/>
              <p:nvPr/>
            </p:nvSpPr>
            <p:spPr>
              <a:xfrm>
                <a:off x="3348506" y="4192284"/>
                <a:ext cx="36000" cy="239027"/>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cxnSp>
            <p:nvCxnSpPr>
              <p:cNvPr id="337" name="直接连接符 336">
                <a:extLst>
                  <a:ext uri="{FF2B5EF4-FFF2-40B4-BE49-F238E27FC236}">
                    <a16:creationId xmlns:a16="http://schemas.microsoft.com/office/drawing/2014/main" id="{4E8108F8-0DAD-72FE-7824-20498DE2B326}"/>
                  </a:ext>
                </a:extLst>
              </p:cNvPr>
              <p:cNvCxnSpPr>
                <a:cxnSpLocks/>
              </p:cNvCxnSpPr>
              <p:nvPr/>
            </p:nvCxnSpPr>
            <p:spPr>
              <a:xfrm flipV="1">
                <a:off x="3251712" y="4308064"/>
                <a:ext cx="96805" cy="0"/>
              </a:xfrm>
              <a:prstGeom prst="line">
                <a:avLst/>
              </a:prstGeom>
              <a:noFill/>
              <a:ln w="12700" cap="flat" cmpd="sng" algn="ctr">
                <a:solidFill>
                  <a:srgbClr val="A5A5A5"/>
                </a:solidFill>
                <a:prstDash val="solid"/>
                <a:miter lim="800000"/>
              </a:ln>
              <a:effectLst/>
            </p:spPr>
          </p:cxnSp>
        </p:grpSp>
        <p:sp>
          <p:nvSpPr>
            <p:cNvPr id="338" name="矩形 337">
              <a:extLst>
                <a:ext uri="{FF2B5EF4-FFF2-40B4-BE49-F238E27FC236}">
                  <a16:creationId xmlns:a16="http://schemas.microsoft.com/office/drawing/2014/main" id="{A3972985-72F2-36A0-3E58-CD24CE3B0F17}"/>
                </a:ext>
              </a:extLst>
            </p:cNvPr>
            <p:cNvSpPr/>
            <p:nvPr/>
          </p:nvSpPr>
          <p:spPr>
            <a:xfrm flipH="1">
              <a:off x="5043238" y="6095628"/>
              <a:ext cx="522910" cy="5160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600" b="1" kern="0">
                  <a:solidFill>
                    <a:prstClr val="black"/>
                  </a:solidFill>
                  <a:latin typeface="Times New Roman" panose="02020603050405020304" pitchFamily="18" charset="0"/>
                  <a:ea typeface="等线" panose="02010600030101010101" pitchFamily="2" charset="-122"/>
                  <a:cs typeface="Times New Roman" panose="02020603050405020304" pitchFamily="18" charset="0"/>
                </a:rPr>
                <a:t>95</a:t>
              </a:r>
              <a:r>
                <a:rPr kumimoji="0" lang="en-US" altLang="zh-CN" sz="6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39" name="矩形 338">
              <a:extLst>
                <a:ext uri="{FF2B5EF4-FFF2-40B4-BE49-F238E27FC236}">
                  <a16:creationId xmlns:a16="http://schemas.microsoft.com/office/drawing/2014/main" id="{B5C319F7-A216-B1EE-AC4D-1BE29BF009F6}"/>
                </a:ext>
              </a:extLst>
            </p:cNvPr>
            <p:cNvSpPr/>
            <p:nvPr/>
          </p:nvSpPr>
          <p:spPr>
            <a:xfrm flipH="1">
              <a:off x="5131413" y="5987226"/>
              <a:ext cx="483432" cy="5160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40" name="矩形 339">
              <a:extLst>
                <a:ext uri="{FF2B5EF4-FFF2-40B4-BE49-F238E27FC236}">
                  <a16:creationId xmlns:a16="http://schemas.microsoft.com/office/drawing/2014/main" id="{2B5D72DF-287A-DDE3-CD7C-0DFC38EB8188}"/>
                </a:ext>
              </a:extLst>
            </p:cNvPr>
            <p:cNvSpPr/>
            <p:nvPr/>
          </p:nvSpPr>
          <p:spPr>
            <a:xfrm flipH="1">
              <a:off x="2184719" y="5962970"/>
              <a:ext cx="340718" cy="755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41" name="矩形 340">
              <a:extLst>
                <a:ext uri="{FF2B5EF4-FFF2-40B4-BE49-F238E27FC236}">
                  <a16:creationId xmlns:a16="http://schemas.microsoft.com/office/drawing/2014/main" id="{EC03CA06-F4CF-7C43-4C7A-3B4F53D2DBC8}"/>
                </a:ext>
              </a:extLst>
            </p:cNvPr>
            <p:cNvSpPr/>
            <p:nvPr/>
          </p:nvSpPr>
          <p:spPr>
            <a:xfrm flipH="1">
              <a:off x="2052217" y="6100924"/>
              <a:ext cx="522910" cy="5160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600" b="1" kern="0">
                  <a:solidFill>
                    <a:prstClr val="black"/>
                  </a:solidFill>
                  <a:latin typeface="Times New Roman" panose="02020603050405020304" pitchFamily="18" charset="0"/>
                  <a:ea typeface="等线" panose="02010600030101010101" pitchFamily="2" charset="-122"/>
                  <a:cs typeface="Times New Roman" panose="02020603050405020304" pitchFamily="18" charset="0"/>
                </a:rPr>
                <a:t>95</a:t>
              </a:r>
              <a:r>
                <a:rPr kumimoji="0" lang="en-US" altLang="zh-CN" sz="6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42" name="任意多边形: 形状 341">
              <a:extLst>
                <a:ext uri="{FF2B5EF4-FFF2-40B4-BE49-F238E27FC236}">
                  <a16:creationId xmlns:a16="http://schemas.microsoft.com/office/drawing/2014/main" id="{485DBEB7-A80C-25A7-4C0B-98C54EC9752B}"/>
                </a:ext>
              </a:extLst>
            </p:cNvPr>
            <p:cNvSpPr/>
            <p:nvPr/>
          </p:nvSpPr>
          <p:spPr>
            <a:xfrm flipH="1">
              <a:off x="3931798" y="5202102"/>
              <a:ext cx="301798" cy="937757"/>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cap="flat" cmpd="sng" algn="ctr">
              <a:solidFill>
                <a:sysClr val="windowText" lastClr="000000"/>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43" name="任意多边形: 形状 342">
              <a:extLst>
                <a:ext uri="{FF2B5EF4-FFF2-40B4-BE49-F238E27FC236}">
                  <a16:creationId xmlns:a16="http://schemas.microsoft.com/office/drawing/2014/main" id="{1DB4BD09-70CD-2CA0-D8F9-10439FB7C67C}"/>
                </a:ext>
              </a:extLst>
            </p:cNvPr>
            <p:cNvSpPr/>
            <p:nvPr/>
          </p:nvSpPr>
          <p:spPr>
            <a:xfrm flipH="1">
              <a:off x="3606187" y="5194485"/>
              <a:ext cx="301798" cy="937757"/>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cap="flat" cmpd="sng" algn="ctr">
              <a:solidFill>
                <a:sysClr val="windowText" lastClr="000000"/>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44" name="文本框 343">
              <a:extLst>
                <a:ext uri="{FF2B5EF4-FFF2-40B4-BE49-F238E27FC236}">
                  <a16:creationId xmlns:a16="http://schemas.microsoft.com/office/drawing/2014/main" id="{B749F36C-98F2-DB3F-5773-0A635BCC652D}"/>
                </a:ext>
              </a:extLst>
            </p:cNvPr>
            <p:cNvSpPr txBox="1"/>
            <p:nvPr/>
          </p:nvSpPr>
          <p:spPr>
            <a:xfrm flipH="1">
              <a:off x="2656060" y="6104039"/>
              <a:ext cx="2245760" cy="3435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rPr>
                <a:t>224m</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cxnSp>
          <p:nvCxnSpPr>
            <p:cNvPr id="345" name="直接箭头连接符 344">
              <a:extLst>
                <a:ext uri="{FF2B5EF4-FFF2-40B4-BE49-F238E27FC236}">
                  <a16:creationId xmlns:a16="http://schemas.microsoft.com/office/drawing/2014/main" id="{56C7E922-74C6-2396-7088-1A1F9C561635}"/>
                </a:ext>
              </a:extLst>
            </p:cNvPr>
            <p:cNvCxnSpPr>
              <a:cxnSpLocks/>
            </p:cNvCxnSpPr>
            <p:nvPr/>
          </p:nvCxnSpPr>
          <p:spPr>
            <a:xfrm flipH="1" flipV="1">
              <a:off x="1455304" y="6323763"/>
              <a:ext cx="4766796" cy="3068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6" name="直接箭头连接符 345">
              <a:extLst>
                <a:ext uri="{FF2B5EF4-FFF2-40B4-BE49-F238E27FC236}">
                  <a16:creationId xmlns:a16="http://schemas.microsoft.com/office/drawing/2014/main" id="{AD2D2B4D-FA38-A412-4F01-9FC40561DF1E}"/>
                </a:ext>
              </a:extLst>
            </p:cNvPr>
            <p:cNvCxnSpPr>
              <a:cxnSpLocks/>
            </p:cNvCxnSpPr>
            <p:nvPr/>
          </p:nvCxnSpPr>
          <p:spPr>
            <a:xfrm flipH="1" flipV="1">
              <a:off x="11691219" y="1951558"/>
              <a:ext cx="0" cy="502632"/>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7" name="文本框 346">
              <a:extLst>
                <a:ext uri="{FF2B5EF4-FFF2-40B4-BE49-F238E27FC236}">
                  <a16:creationId xmlns:a16="http://schemas.microsoft.com/office/drawing/2014/main" id="{3AA80C24-DD27-1C52-E9EE-723ECEBD5917}"/>
                </a:ext>
              </a:extLst>
            </p:cNvPr>
            <p:cNvSpPr txBox="1"/>
            <p:nvPr/>
          </p:nvSpPr>
          <p:spPr>
            <a:xfrm>
              <a:off x="5783983" y="2767298"/>
              <a:ext cx="1525465"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100m shaft</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sp>
          <p:nvSpPr>
            <p:cNvPr id="348" name="矩形 347">
              <a:extLst>
                <a:ext uri="{FF2B5EF4-FFF2-40B4-BE49-F238E27FC236}">
                  <a16:creationId xmlns:a16="http://schemas.microsoft.com/office/drawing/2014/main" id="{7784FFB8-44F9-9E90-F519-E6F396E33A19}"/>
                </a:ext>
              </a:extLst>
            </p:cNvPr>
            <p:cNvSpPr/>
            <p:nvPr/>
          </p:nvSpPr>
          <p:spPr>
            <a:xfrm>
              <a:off x="9367786" y="2707354"/>
              <a:ext cx="613168" cy="706793"/>
            </a:xfrm>
            <a:prstGeom prst="rect">
              <a:avLst/>
            </a:prstGeom>
            <a:gradFill flip="none" rotWithShape="1">
              <a:gsLst>
                <a:gs pos="20000">
                  <a:sysClr val="window" lastClr="FFFFFF">
                    <a:lumMod val="65000"/>
                  </a:sysClr>
                </a:gs>
                <a:gs pos="80000">
                  <a:sysClr val="window" lastClr="FFFFFF">
                    <a:lumMod val="65000"/>
                  </a:sysClr>
                </a:gs>
                <a:gs pos="50000">
                  <a:sysClr val="window" lastClr="FFFFFF">
                    <a:lumMod val="95000"/>
                  </a:sysClr>
                </a:gs>
                <a:gs pos="2000">
                  <a:srgbClr val="E7E6E6">
                    <a:lumMod val="50000"/>
                  </a:srgbClr>
                </a:gs>
                <a:gs pos="100000">
                  <a:srgbClr val="E7E6E6">
                    <a:lumMod val="7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49" name="文本框 22">
              <a:extLst>
                <a:ext uri="{FF2B5EF4-FFF2-40B4-BE49-F238E27FC236}">
                  <a16:creationId xmlns:a16="http://schemas.microsoft.com/office/drawing/2014/main" id="{8D36C805-FA2D-8DD5-F05C-868F59CBD469}"/>
                </a:ext>
              </a:extLst>
            </p:cNvPr>
            <p:cNvSpPr txBox="1">
              <a:spLocks noChangeArrowheads="1"/>
            </p:cNvSpPr>
            <p:nvPr/>
          </p:nvSpPr>
          <p:spPr bwMode="auto">
            <a:xfrm>
              <a:off x="9031245" y="2822267"/>
              <a:ext cx="1043312" cy="470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B0F0"/>
                </a:buClr>
                <a:buSzPct val="90000"/>
                <a:buFont typeface="Wingdings" panose="05000000000000000000" pitchFamily="2" charset="2"/>
                <a:buChar char="n"/>
                <a:defRPr sz="2800">
                  <a:solidFill>
                    <a:srgbClr val="003399"/>
                  </a:solidFill>
                  <a:latin typeface="微软雅黑" panose="020B0503020204020204" pitchFamily="34" charset="-122"/>
                  <a:ea typeface="微软雅黑" panose="020B0503020204020204" pitchFamily="34" charset="-122"/>
                </a:defRPr>
              </a:lvl1pPr>
              <a:lvl2pPr marL="742950" indent="-285750">
                <a:spcBef>
                  <a:spcPct val="20000"/>
                </a:spcBef>
                <a:buClr>
                  <a:srgbClr val="00B050"/>
                </a:buClr>
                <a:buSzPct val="75000"/>
                <a:buFont typeface="Wingdings" panose="05000000000000000000" pitchFamily="2" charset="2"/>
                <a:buChar char="l"/>
                <a:defRPr sz="24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Char char="•"/>
                <a:defRPr sz="2400">
                  <a:solidFill>
                    <a:srgbClr val="003399"/>
                  </a:solidFill>
                  <a:latin typeface="Arial" panose="020B0604020202020204" pitchFamily="34" charset="0"/>
                  <a:ea typeface="黑体" panose="02010609060101010101" pitchFamily="49" charset="-122"/>
                </a:defRPr>
              </a:lvl3pPr>
              <a:lvl4pPr marL="1600200" indent="-228600">
                <a:spcBef>
                  <a:spcPct val="20000"/>
                </a:spcBef>
                <a:buChar char="–"/>
                <a:defRPr sz="2800">
                  <a:solidFill>
                    <a:srgbClr val="003399"/>
                  </a:solidFill>
                  <a:latin typeface="Arial" panose="020B0604020202020204" pitchFamily="34" charset="0"/>
                  <a:ea typeface="黑体" panose="02010609060101010101" pitchFamily="49" charset="-122"/>
                </a:defRPr>
              </a:lvl4pPr>
              <a:lvl5pPr marL="2057400" indent="-228600">
                <a:spcBef>
                  <a:spcPct val="20000"/>
                </a:spcBef>
                <a:buChar char="»"/>
                <a:defRPr sz="2800">
                  <a:solidFill>
                    <a:srgbClr val="003399"/>
                  </a:solidFill>
                  <a:latin typeface="Arial" panose="020B0604020202020204" pitchFamily="34" charset="0"/>
                  <a:ea typeface="黑体" panose="02010609060101010101" pitchFamily="49" charset="-122"/>
                </a:defRPr>
              </a:lvl5pPr>
              <a:lvl6pPr marL="25146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6pPr>
              <a:lvl7pPr marL="29718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7pPr>
              <a:lvl8pPr marL="34290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8pPr>
              <a:lvl9pPr marL="3886200" indent="-228600" eaLnBrk="0" fontAlgn="base" hangingPunct="0">
                <a:spcBef>
                  <a:spcPct val="20000"/>
                </a:spcBef>
                <a:spcAft>
                  <a:spcPct val="0"/>
                </a:spcAft>
                <a:buChar char="»"/>
                <a:defRPr sz="2800">
                  <a:solidFill>
                    <a:srgbClr val="003399"/>
                  </a:solidFill>
                  <a:latin typeface="Arial" panose="020B0604020202020204" pitchFamily="34" charset="0"/>
                  <a:ea typeface="黑体" panose="02010609060101010101" pitchFamily="49" charset="-122"/>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400" b="1" i="0" u="none" strike="noStrike" kern="1200" cap="none" spc="0" normalizeH="0" baseline="0" noProof="0">
                  <a:ln>
                    <a:noFill/>
                  </a:ln>
                  <a:solidFill>
                    <a:prstClr val="black"/>
                  </a:solidFill>
                  <a:effectLst/>
                  <a:uLnTx/>
                  <a:uFillTx/>
                  <a:latin typeface="Times New Roman" panose="02020603050405020304" pitchFamily="18" charset="0"/>
                  <a:ea typeface="华文中宋" panose="02010600040101010101" pitchFamily="2" charset="-122"/>
                  <a:cs typeface="+mn-cs"/>
                </a:rPr>
                <a:t>Control cabinet</a:t>
              </a:r>
              <a:endParaRPr kumimoji="0" lang="zh-CN" altLang="en-US" sz="1400" b="1" i="0" u="none" strike="noStrike" kern="1200" cap="none" spc="0" normalizeH="0" baseline="0" noProof="0" dirty="0">
                <a:ln>
                  <a:noFill/>
                </a:ln>
                <a:solidFill>
                  <a:prstClr val="black"/>
                </a:solidFill>
                <a:effectLst/>
                <a:uLnTx/>
                <a:uFillTx/>
                <a:latin typeface="Times New Roman" panose="02020603050405020304" pitchFamily="18" charset="0"/>
                <a:ea typeface="华文中宋" panose="02010600040101010101" pitchFamily="2" charset="-122"/>
                <a:cs typeface="+mn-cs"/>
              </a:endParaRPr>
            </a:p>
          </p:txBody>
        </p:sp>
        <p:pic>
          <p:nvPicPr>
            <p:cNvPr id="350" name="图片 349">
              <a:extLst>
                <a:ext uri="{FF2B5EF4-FFF2-40B4-BE49-F238E27FC236}">
                  <a16:creationId xmlns:a16="http://schemas.microsoft.com/office/drawing/2014/main" id="{02F855E4-E2EE-D959-3080-21B8C31BDFE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12109" y="923770"/>
              <a:ext cx="2205960" cy="1229841"/>
            </a:xfrm>
            <a:prstGeom prst="rect">
              <a:avLst/>
            </a:prstGeom>
          </p:spPr>
        </p:pic>
        <p:sp>
          <p:nvSpPr>
            <p:cNvPr id="351" name="文本框 350">
              <a:extLst>
                <a:ext uri="{FF2B5EF4-FFF2-40B4-BE49-F238E27FC236}">
                  <a16:creationId xmlns:a16="http://schemas.microsoft.com/office/drawing/2014/main" id="{AE04589D-960A-4E84-DB3F-02CA8BCC3AE2}"/>
                </a:ext>
              </a:extLst>
            </p:cNvPr>
            <p:cNvSpPr txBox="1"/>
            <p:nvPr/>
          </p:nvSpPr>
          <p:spPr>
            <a:xfrm>
              <a:off x="8025026" y="941114"/>
              <a:ext cx="1200630" cy="24895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Tanks zone</a:t>
              </a:r>
              <a:endParaRPr kumimoji="0" lang="zh-CN" altLang="en-US" sz="12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56" name="矩形 355">
              <a:extLst>
                <a:ext uri="{FF2B5EF4-FFF2-40B4-BE49-F238E27FC236}">
                  <a16:creationId xmlns:a16="http://schemas.microsoft.com/office/drawing/2014/main" id="{90CBC528-B80E-56EF-E540-6D6B3B58CA61}"/>
                </a:ext>
              </a:extLst>
            </p:cNvPr>
            <p:cNvSpPr/>
            <p:nvPr/>
          </p:nvSpPr>
          <p:spPr>
            <a:xfrm rot="10800000">
              <a:off x="8055471" y="2539075"/>
              <a:ext cx="411748" cy="75241"/>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57" name="矩形 356">
              <a:extLst>
                <a:ext uri="{FF2B5EF4-FFF2-40B4-BE49-F238E27FC236}">
                  <a16:creationId xmlns:a16="http://schemas.microsoft.com/office/drawing/2014/main" id="{425B8B58-4311-DF0A-E868-30A9DD35E2D2}"/>
                </a:ext>
              </a:extLst>
            </p:cNvPr>
            <p:cNvSpPr/>
            <p:nvPr/>
          </p:nvSpPr>
          <p:spPr>
            <a:xfrm>
              <a:off x="5828778" y="4190009"/>
              <a:ext cx="1377306" cy="940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58" name="矩形 357">
              <a:extLst>
                <a:ext uri="{FF2B5EF4-FFF2-40B4-BE49-F238E27FC236}">
                  <a16:creationId xmlns:a16="http://schemas.microsoft.com/office/drawing/2014/main" id="{1C5F3E2D-C76F-3B1C-CC8B-4441B4098B6B}"/>
                </a:ext>
              </a:extLst>
            </p:cNvPr>
            <p:cNvSpPr/>
            <p:nvPr/>
          </p:nvSpPr>
          <p:spPr>
            <a:xfrm rot="10800000">
              <a:off x="7201863" y="2544237"/>
              <a:ext cx="716641" cy="74207"/>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59" name="矩形 358">
              <a:extLst>
                <a:ext uri="{FF2B5EF4-FFF2-40B4-BE49-F238E27FC236}">
                  <a16:creationId xmlns:a16="http://schemas.microsoft.com/office/drawing/2014/main" id="{67B533C4-3AA3-CFCD-A1DB-E630C4F363E1}"/>
                </a:ext>
              </a:extLst>
            </p:cNvPr>
            <p:cNvSpPr/>
            <p:nvPr/>
          </p:nvSpPr>
          <p:spPr>
            <a:xfrm rot="5400000">
              <a:off x="6308262" y="3370533"/>
              <a:ext cx="1744136" cy="8030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60" name="矩形 359">
              <a:extLst>
                <a:ext uri="{FF2B5EF4-FFF2-40B4-BE49-F238E27FC236}">
                  <a16:creationId xmlns:a16="http://schemas.microsoft.com/office/drawing/2014/main" id="{BDB1C136-6C43-CF51-CE94-44CC69D0DC5C}"/>
                </a:ext>
              </a:extLst>
            </p:cNvPr>
            <p:cNvSpPr/>
            <p:nvPr/>
          </p:nvSpPr>
          <p:spPr>
            <a:xfrm flipH="1">
              <a:off x="1914392" y="4696985"/>
              <a:ext cx="411952" cy="4178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8000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61" name="矩形 360">
              <a:extLst>
                <a:ext uri="{FF2B5EF4-FFF2-40B4-BE49-F238E27FC236}">
                  <a16:creationId xmlns:a16="http://schemas.microsoft.com/office/drawing/2014/main" id="{FD58270F-9A36-8641-AD29-823E5F67A6FE}"/>
                </a:ext>
              </a:extLst>
            </p:cNvPr>
            <p:cNvSpPr/>
            <p:nvPr/>
          </p:nvSpPr>
          <p:spPr>
            <a:xfrm flipH="1">
              <a:off x="4711985" y="4703030"/>
              <a:ext cx="442447" cy="4178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62" name="矩形 361">
              <a:extLst>
                <a:ext uri="{FF2B5EF4-FFF2-40B4-BE49-F238E27FC236}">
                  <a16:creationId xmlns:a16="http://schemas.microsoft.com/office/drawing/2014/main" id="{CB00658F-362B-C811-9A09-565191A1BF31}"/>
                </a:ext>
              </a:extLst>
            </p:cNvPr>
            <p:cNvSpPr/>
            <p:nvPr/>
          </p:nvSpPr>
          <p:spPr>
            <a:xfrm flipH="1">
              <a:off x="2015110" y="4683390"/>
              <a:ext cx="311832" cy="61133"/>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63" name="矩形 362">
              <a:extLst>
                <a:ext uri="{FF2B5EF4-FFF2-40B4-BE49-F238E27FC236}">
                  <a16:creationId xmlns:a16="http://schemas.microsoft.com/office/drawing/2014/main" id="{CBD91134-FF6D-186B-F927-6C9521BBE334}"/>
                </a:ext>
              </a:extLst>
            </p:cNvPr>
            <p:cNvSpPr/>
            <p:nvPr/>
          </p:nvSpPr>
          <p:spPr>
            <a:xfrm flipH="1">
              <a:off x="1816819" y="4689362"/>
              <a:ext cx="478578" cy="4178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364" name="任意多边形: 形状 363">
              <a:extLst>
                <a:ext uri="{FF2B5EF4-FFF2-40B4-BE49-F238E27FC236}">
                  <a16:creationId xmlns:a16="http://schemas.microsoft.com/office/drawing/2014/main" id="{D54795E6-35A8-1A58-09A7-48AD05BBF4E9}"/>
                </a:ext>
              </a:extLst>
            </p:cNvPr>
            <p:cNvSpPr/>
            <p:nvPr/>
          </p:nvSpPr>
          <p:spPr>
            <a:xfrm flipH="1">
              <a:off x="3614072" y="4067311"/>
              <a:ext cx="276212" cy="759308"/>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cap="flat" cmpd="sng" algn="ctr">
              <a:solidFill>
                <a:sysClr val="windowText" lastClr="000000"/>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65" name="任意多边形: 形状 364">
              <a:extLst>
                <a:ext uri="{FF2B5EF4-FFF2-40B4-BE49-F238E27FC236}">
                  <a16:creationId xmlns:a16="http://schemas.microsoft.com/office/drawing/2014/main" id="{DF0208A9-452D-687A-0A35-FAF996B38EF2}"/>
                </a:ext>
              </a:extLst>
            </p:cNvPr>
            <p:cNvSpPr/>
            <p:nvPr/>
          </p:nvSpPr>
          <p:spPr>
            <a:xfrm flipH="1">
              <a:off x="3316067" y="4061143"/>
              <a:ext cx="276212" cy="759308"/>
            </a:xfrm>
            <a:custGeom>
              <a:avLst/>
              <a:gdLst>
                <a:gd name="connsiteX0" fmla="*/ 0 w 231648"/>
                <a:gd name="connsiteY0" fmla="*/ 0 h 830780"/>
                <a:gd name="connsiteX1" fmla="*/ 146304 w 231648"/>
                <a:gd name="connsiteY1" fmla="*/ 256032 h 830780"/>
                <a:gd name="connsiteX2" fmla="*/ 170688 w 231648"/>
                <a:gd name="connsiteY2" fmla="*/ 682752 h 830780"/>
                <a:gd name="connsiteX3" fmla="*/ 231648 w 231648"/>
                <a:gd name="connsiteY3" fmla="*/ 829056 h 830780"/>
              </a:gdLst>
              <a:ahLst/>
              <a:cxnLst>
                <a:cxn ang="0">
                  <a:pos x="connsiteX0" y="connsiteY0"/>
                </a:cxn>
                <a:cxn ang="0">
                  <a:pos x="connsiteX1" y="connsiteY1"/>
                </a:cxn>
                <a:cxn ang="0">
                  <a:pos x="connsiteX2" y="connsiteY2"/>
                </a:cxn>
                <a:cxn ang="0">
                  <a:pos x="connsiteX3" y="connsiteY3"/>
                </a:cxn>
              </a:cxnLst>
              <a:rect l="l" t="t" r="r" b="b"/>
              <a:pathLst>
                <a:path w="231648" h="830780">
                  <a:moveTo>
                    <a:pt x="0" y="0"/>
                  </a:moveTo>
                  <a:cubicBezTo>
                    <a:pt x="58928" y="71120"/>
                    <a:pt x="117856" y="142240"/>
                    <a:pt x="146304" y="256032"/>
                  </a:cubicBezTo>
                  <a:cubicBezTo>
                    <a:pt x="174752" y="369824"/>
                    <a:pt x="156464" y="587248"/>
                    <a:pt x="170688" y="682752"/>
                  </a:cubicBezTo>
                  <a:cubicBezTo>
                    <a:pt x="184912" y="778256"/>
                    <a:pt x="224536" y="842264"/>
                    <a:pt x="231648" y="829056"/>
                  </a:cubicBezTo>
                </a:path>
              </a:pathLst>
            </a:custGeom>
            <a:noFill/>
            <a:ln w="9525" cap="flat" cmpd="sng" algn="ctr">
              <a:solidFill>
                <a:sysClr val="windowText" lastClr="000000"/>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66" name="矩形 365">
              <a:extLst>
                <a:ext uri="{FF2B5EF4-FFF2-40B4-BE49-F238E27FC236}">
                  <a16:creationId xmlns:a16="http://schemas.microsoft.com/office/drawing/2014/main" id="{E086A835-C48E-3477-BF4A-B05FFA22D9C3}"/>
                </a:ext>
              </a:extLst>
            </p:cNvPr>
            <p:cNvSpPr/>
            <p:nvPr/>
          </p:nvSpPr>
          <p:spPr>
            <a:xfrm rot="10800000" flipH="1">
              <a:off x="5890840" y="4128171"/>
              <a:ext cx="35557" cy="193542"/>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67" name="文本框 366">
              <a:extLst>
                <a:ext uri="{FF2B5EF4-FFF2-40B4-BE49-F238E27FC236}">
                  <a16:creationId xmlns:a16="http://schemas.microsoft.com/office/drawing/2014/main" id="{9135763B-95A7-32F5-3108-FF29A37ADB6C}"/>
                </a:ext>
              </a:extLst>
            </p:cNvPr>
            <p:cNvSpPr txBox="1"/>
            <p:nvPr/>
          </p:nvSpPr>
          <p:spPr>
            <a:xfrm flipH="1">
              <a:off x="3432180" y="4696481"/>
              <a:ext cx="2055366" cy="24895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rPr>
                <a:t>32m</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cxnSp>
          <p:nvCxnSpPr>
            <p:cNvPr id="368" name="直接箭头连接符 367">
              <a:extLst>
                <a:ext uri="{FF2B5EF4-FFF2-40B4-BE49-F238E27FC236}">
                  <a16:creationId xmlns:a16="http://schemas.microsoft.com/office/drawing/2014/main" id="{376C2A55-2BFC-26B2-2807-D3642A6A0C19}"/>
                </a:ext>
              </a:extLst>
            </p:cNvPr>
            <p:cNvCxnSpPr>
              <a:cxnSpLocks/>
            </p:cNvCxnSpPr>
            <p:nvPr/>
          </p:nvCxnSpPr>
          <p:spPr>
            <a:xfrm flipH="1" flipV="1">
              <a:off x="1209359" y="4915801"/>
              <a:ext cx="4656371" cy="2008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69" name="矩形 368">
              <a:extLst>
                <a:ext uri="{FF2B5EF4-FFF2-40B4-BE49-F238E27FC236}">
                  <a16:creationId xmlns:a16="http://schemas.microsoft.com/office/drawing/2014/main" id="{FBE237EC-9442-EF6A-E95A-1C9D8C1E83F4}"/>
                </a:ext>
              </a:extLst>
            </p:cNvPr>
            <p:cNvSpPr/>
            <p:nvPr/>
          </p:nvSpPr>
          <p:spPr>
            <a:xfrm rot="5400000">
              <a:off x="7631445" y="2809278"/>
              <a:ext cx="591547" cy="58290"/>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70" name="矩形 369">
              <a:extLst>
                <a:ext uri="{FF2B5EF4-FFF2-40B4-BE49-F238E27FC236}">
                  <a16:creationId xmlns:a16="http://schemas.microsoft.com/office/drawing/2014/main" id="{C23905FE-BB2A-38EE-E515-49DE32A470AA}"/>
                </a:ext>
              </a:extLst>
            </p:cNvPr>
            <p:cNvSpPr/>
            <p:nvPr/>
          </p:nvSpPr>
          <p:spPr>
            <a:xfrm flipH="1">
              <a:off x="4805364" y="4690698"/>
              <a:ext cx="478578" cy="41786"/>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11000</a:t>
              </a:r>
              <a:endParaRPr kumimoji="0" lang="zh-CN" altLang="en-US" sz="6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pic>
          <p:nvPicPr>
            <p:cNvPr id="371" name="图片 370">
              <a:extLst>
                <a:ext uri="{FF2B5EF4-FFF2-40B4-BE49-F238E27FC236}">
                  <a16:creationId xmlns:a16="http://schemas.microsoft.com/office/drawing/2014/main" id="{75F41D40-C506-24C7-18EB-FAE90CFE4520}"/>
                </a:ext>
              </a:extLst>
            </p:cNvPr>
            <p:cNvPicPr>
              <a:picLocks noChangeAspect="1"/>
            </p:cNvPicPr>
            <p:nvPr/>
          </p:nvPicPr>
          <p:blipFill>
            <a:blip r:embed="rId3"/>
            <a:stretch>
              <a:fillRect/>
            </a:stretch>
          </p:blipFill>
          <p:spPr>
            <a:xfrm>
              <a:off x="1114363" y="3826561"/>
              <a:ext cx="1778196" cy="861144"/>
            </a:xfrm>
            <a:prstGeom prst="rect">
              <a:avLst/>
            </a:prstGeom>
          </p:spPr>
        </p:pic>
        <p:cxnSp>
          <p:nvCxnSpPr>
            <p:cNvPr id="372" name="直接连接符 371">
              <a:extLst>
                <a:ext uri="{FF2B5EF4-FFF2-40B4-BE49-F238E27FC236}">
                  <a16:creationId xmlns:a16="http://schemas.microsoft.com/office/drawing/2014/main" id="{C430064F-47D4-E74F-D87F-0676DC15E455}"/>
                </a:ext>
              </a:extLst>
            </p:cNvPr>
            <p:cNvCxnSpPr>
              <a:cxnSpLocks/>
            </p:cNvCxnSpPr>
            <p:nvPr/>
          </p:nvCxnSpPr>
          <p:spPr>
            <a:xfrm flipH="1">
              <a:off x="1149484" y="4321221"/>
              <a:ext cx="0" cy="789068"/>
            </a:xfrm>
            <a:prstGeom prst="line">
              <a:avLst/>
            </a:prstGeom>
            <a:noFill/>
            <a:ln w="6350" cap="flat" cmpd="sng" algn="ctr">
              <a:solidFill>
                <a:sysClr val="window" lastClr="FFFFFF">
                  <a:lumMod val="65000"/>
                </a:sysClr>
              </a:solidFill>
              <a:prstDash val="solid"/>
              <a:miter lim="800000"/>
            </a:ln>
            <a:effectLst/>
          </p:spPr>
        </p:cxnSp>
        <p:cxnSp>
          <p:nvCxnSpPr>
            <p:cNvPr id="373" name="直接连接符 372">
              <a:extLst>
                <a:ext uri="{FF2B5EF4-FFF2-40B4-BE49-F238E27FC236}">
                  <a16:creationId xmlns:a16="http://schemas.microsoft.com/office/drawing/2014/main" id="{89A8E1B6-4C0A-E6B3-1F5B-006E2F704B03}"/>
                </a:ext>
              </a:extLst>
            </p:cNvPr>
            <p:cNvCxnSpPr>
              <a:cxnSpLocks/>
            </p:cNvCxnSpPr>
            <p:nvPr/>
          </p:nvCxnSpPr>
          <p:spPr>
            <a:xfrm flipH="1">
              <a:off x="5907016" y="4300974"/>
              <a:ext cx="0" cy="789068"/>
            </a:xfrm>
            <a:prstGeom prst="line">
              <a:avLst/>
            </a:prstGeom>
            <a:noFill/>
            <a:ln w="6350" cap="flat" cmpd="sng" algn="ctr">
              <a:solidFill>
                <a:sysClr val="window" lastClr="FFFFFF">
                  <a:lumMod val="65000"/>
                </a:sysClr>
              </a:solidFill>
              <a:prstDash val="solid"/>
              <a:miter lim="800000"/>
            </a:ln>
            <a:effectLst/>
          </p:spPr>
        </p:cxnSp>
        <p:cxnSp>
          <p:nvCxnSpPr>
            <p:cNvPr id="374" name="直接连接符 373">
              <a:extLst>
                <a:ext uri="{FF2B5EF4-FFF2-40B4-BE49-F238E27FC236}">
                  <a16:creationId xmlns:a16="http://schemas.microsoft.com/office/drawing/2014/main" id="{781D4F1B-2FD3-1D80-4CC8-48DCF28228DD}"/>
                </a:ext>
              </a:extLst>
            </p:cNvPr>
            <p:cNvCxnSpPr>
              <a:cxnSpLocks/>
            </p:cNvCxnSpPr>
            <p:nvPr/>
          </p:nvCxnSpPr>
          <p:spPr>
            <a:xfrm>
              <a:off x="7593238" y="5218058"/>
              <a:ext cx="0" cy="761702"/>
            </a:xfrm>
            <a:prstGeom prst="line">
              <a:avLst/>
            </a:prstGeom>
            <a:noFill/>
            <a:ln w="6350" cap="flat" cmpd="sng" algn="ctr">
              <a:solidFill>
                <a:sysClr val="window" lastClr="FFFFFF">
                  <a:lumMod val="65000"/>
                </a:sysClr>
              </a:solidFill>
              <a:prstDash val="solid"/>
              <a:miter lim="800000"/>
            </a:ln>
            <a:effectLst/>
          </p:spPr>
        </p:cxnSp>
        <p:sp>
          <p:nvSpPr>
            <p:cNvPr id="379" name="矩形 378">
              <a:extLst>
                <a:ext uri="{FF2B5EF4-FFF2-40B4-BE49-F238E27FC236}">
                  <a16:creationId xmlns:a16="http://schemas.microsoft.com/office/drawing/2014/main" id="{1AD15429-D91E-0A37-8B95-B2B936F63E42}"/>
                </a:ext>
              </a:extLst>
            </p:cNvPr>
            <p:cNvSpPr/>
            <p:nvPr/>
          </p:nvSpPr>
          <p:spPr>
            <a:xfrm rot="10800000">
              <a:off x="7532240" y="2786327"/>
              <a:ext cx="286954" cy="8100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80" name="矩形 379">
              <a:extLst>
                <a:ext uri="{FF2B5EF4-FFF2-40B4-BE49-F238E27FC236}">
                  <a16:creationId xmlns:a16="http://schemas.microsoft.com/office/drawing/2014/main" id="{D183650B-C423-1A7F-1CCB-3CCF1A4FCE81}"/>
                </a:ext>
              </a:extLst>
            </p:cNvPr>
            <p:cNvSpPr/>
            <p:nvPr/>
          </p:nvSpPr>
          <p:spPr>
            <a:xfrm rot="5400000">
              <a:off x="7620217" y="2935219"/>
              <a:ext cx="343490" cy="54465"/>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81" name="文本框 380">
              <a:extLst>
                <a:ext uri="{FF2B5EF4-FFF2-40B4-BE49-F238E27FC236}">
                  <a16:creationId xmlns:a16="http://schemas.microsoft.com/office/drawing/2014/main" id="{5599066A-81F2-07E0-5204-B3E21F2E77B7}"/>
                </a:ext>
              </a:extLst>
            </p:cNvPr>
            <p:cNvSpPr txBox="1"/>
            <p:nvPr/>
          </p:nvSpPr>
          <p:spPr>
            <a:xfrm flipH="1">
              <a:off x="9724903" y="5978577"/>
              <a:ext cx="1799852" cy="461665"/>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1" i="0" u="none" strike="noStrike" kern="1200" cap="none" spc="0" normalizeH="0" baseline="0" noProof="0">
                  <a:ln>
                    <a:noFill/>
                  </a:ln>
                  <a:solidFill>
                    <a:prstClr val="black"/>
                  </a:solidFill>
                  <a:effectLst/>
                  <a:uLnTx/>
                  <a:uFillTx/>
                  <a:latin typeface="Calibri"/>
                  <a:ea typeface="宋体" panose="02010600030101010101" pitchFamily="2" charset="-122"/>
                  <a:cs typeface="+mn-cs"/>
                </a:rPr>
                <a:t>Higgs 50MW</a:t>
              </a:r>
              <a:endParaRPr kumimoji="0" lang="zh-CN" altLang="en-US" sz="2400" b="1"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382" name="直接连接符 381">
              <a:extLst>
                <a:ext uri="{FF2B5EF4-FFF2-40B4-BE49-F238E27FC236}">
                  <a16:creationId xmlns:a16="http://schemas.microsoft.com/office/drawing/2014/main" id="{445CE619-827B-CEB6-9308-09EBD29705EC}"/>
                </a:ext>
              </a:extLst>
            </p:cNvPr>
            <p:cNvCxnSpPr>
              <a:cxnSpLocks/>
            </p:cNvCxnSpPr>
            <p:nvPr/>
          </p:nvCxnSpPr>
          <p:spPr>
            <a:xfrm flipH="1">
              <a:off x="6238137" y="5818828"/>
              <a:ext cx="0" cy="789068"/>
            </a:xfrm>
            <a:prstGeom prst="line">
              <a:avLst/>
            </a:prstGeom>
            <a:noFill/>
            <a:ln w="6350" cap="flat" cmpd="sng" algn="ctr">
              <a:solidFill>
                <a:sysClr val="window" lastClr="FFFFFF">
                  <a:lumMod val="65000"/>
                </a:sysClr>
              </a:solidFill>
              <a:prstDash val="solid"/>
              <a:miter lim="800000"/>
            </a:ln>
            <a:effectLst/>
          </p:spPr>
        </p:cxnSp>
        <p:sp>
          <p:nvSpPr>
            <p:cNvPr id="383" name="文本框 382">
              <a:extLst>
                <a:ext uri="{FF2B5EF4-FFF2-40B4-BE49-F238E27FC236}">
                  <a16:creationId xmlns:a16="http://schemas.microsoft.com/office/drawing/2014/main" id="{B1AD86FA-A843-D8F2-0739-E92BD704B36C}"/>
                </a:ext>
              </a:extLst>
            </p:cNvPr>
            <p:cNvSpPr txBox="1"/>
            <p:nvPr/>
          </p:nvSpPr>
          <p:spPr>
            <a:xfrm flipH="1">
              <a:off x="9495589" y="2286926"/>
              <a:ext cx="121756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a:solidFill>
                    <a:prstClr val="black"/>
                  </a:solidFill>
                  <a:latin typeface="Comic Sans MS" panose="030F0702030302020204" pitchFamily="66" charset="0"/>
                  <a:ea typeface="宋体" panose="02010600030101010101" pitchFamily="2" charset="-122"/>
                </a:rPr>
                <a:t>15kW@4.5K</a:t>
              </a:r>
              <a:endPar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p:sp>
          <p:nvSpPr>
            <p:cNvPr id="386" name="矩形 385">
              <a:extLst>
                <a:ext uri="{FF2B5EF4-FFF2-40B4-BE49-F238E27FC236}">
                  <a16:creationId xmlns:a16="http://schemas.microsoft.com/office/drawing/2014/main" id="{7D10C9C2-5EF3-74D8-C14A-88889D9B06B5}"/>
                </a:ext>
              </a:extLst>
            </p:cNvPr>
            <p:cNvSpPr/>
            <p:nvPr/>
          </p:nvSpPr>
          <p:spPr>
            <a:xfrm>
              <a:off x="2810405" y="4214903"/>
              <a:ext cx="1377306" cy="94019"/>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88" name="矩形 387">
              <a:extLst>
                <a:ext uri="{FF2B5EF4-FFF2-40B4-BE49-F238E27FC236}">
                  <a16:creationId xmlns:a16="http://schemas.microsoft.com/office/drawing/2014/main" id="{BCB0B4F7-6CE3-C308-0CC8-19601054CB9A}"/>
                </a:ext>
              </a:extLst>
            </p:cNvPr>
            <p:cNvSpPr/>
            <p:nvPr/>
          </p:nvSpPr>
          <p:spPr>
            <a:xfrm rot="10800000" flipH="1">
              <a:off x="2916028" y="4171888"/>
              <a:ext cx="35557" cy="193542"/>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89" name="矩形 388">
              <a:extLst>
                <a:ext uri="{FF2B5EF4-FFF2-40B4-BE49-F238E27FC236}">
                  <a16:creationId xmlns:a16="http://schemas.microsoft.com/office/drawing/2014/main" id="{BE63A7F1-BD0B-50B7-F9DE-2426A04694FA}"/>
                </a:ext>
              </a:extLst>
            </p:cNvPr>
            <p:cNvSpPr/>
            <p:nvPr/>
          </p:nvSpPr>
          <p:spPr>
            <a:xfrm flipH="1">
              <a:off x="2843021" y="4425701"/>
              <a:ext cx="1362974" cy="73324"/>
            </a:xfrm>
            <a:prstGeom prst="rect">
              <a:avLst/>
            </a:prstGeom>
            <a:solidFill>
              <a:schemeClr val="accent4">
                <a:lumMod val="40000"/>
                <a:lumOff val="60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402" name="组合 401">
              <a:extLst>
                <a:ext uri="{FF2B5EF4-FFF2-40B4-BE49-F238E27FC236}">
                  <a16:creationId xmlns:a16="http://schemas.microsoft.com/office/drawing/2014/main" id="{C0BE2768-B0DA-36DD-D4E0-250F44DC6300}"/>
                </a:ext>
              </a:extLst>
            </p:cNvPr>
            <p:cNvGrpSpPr/>
            <p:nvPr/>
          </p:nvGrpSpPr>
          <p:grpSpPr>
            <a:xfrm flipH="1">
              <a:off x="3902932" y="4472491"/>
              <a:ext cx="74600" cy="413635"/>
              <a:chOff x="5931302" y="3291335"/>
              <a:chExt cx="139425" cy="580164"/>
            </a:xfrm>
          </p:grpSpPr>
          <p:sp>
            <p:nvSpPr>
              <p:cNvPr id="403" name="矩形 402">
                <a:extLst>
                  <a:ext uri="{FF2B5EF4-FFF2-40B4-BE49-F238E27FC236}">
                    <a16:creationId xmlns:a16="http://schemas.microsoft.com/office/drawing/2014/main" id="{6F2A73C3-E610-15B4-3BA3-1FEC46A2DFF4}"/>
                  </a:ext>
                </a:extLst>
              </p:cNvPr>
              <p:cNvSpPr/>
              <p:nvPr/>
            </p:nvSpPr>
            <p:spPr>
              <a:xfrm>
                <a:off x="5931308" y="3291335"/>
                <a:ext cx="139419" cy="21536"/>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04" name="矩形 403">
                <a:extLst>
                  <a:ext uri="{FF2B5EF4-FFF2-40B4-BE49-F238E27FC236}">
                    <a16:creationId xmlns:a16="http://schemas.microsoft.com/office/drawing/2014/main" id="{D14EFD8D-2193-B617-2FCA-8C059A5222E6}"/>
                  </a:ext>
                </a:extLst>
              </p:cNvPr>
              <p:cNvSpPr/>
              <p:nvPr/>
            </p:nvSpPr>
            <p:spPr>
              <a:xfrm>
                <a:off x="5931302" y="3834865"/>
                <a:ext cx="139419" cy="36634"/>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05" name="矩形 404">
                <a:extLst>
                  <a:ext uri="{FF2B5EF4-FFF2-40B4-BE49-F238E27FC236}">
                    <a16:creationId xmlns:a16="http://schemas.microsoft.com/office/drawing/2014/main" id="{F6E8E20E-B98E-90AE-8966-D696E51F7AA9}"/>
                  </a:ext>
                </a:extLst>
              </p:cNvPr>
              <p:cNvSpPr/>
              <p:nvPr/>
            </p:nvSpPr>
            <p:spPr>
              <a:xfrm>
                <a:off x="5960918" y="3305135"/>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406" name="组合 405">
              <a:extLst>
                <a:ext uri="{FF2B5EF4-FFF2-40B4-BE49-F238E27FC236}">
                  <a16:creationId xmlns:a16="http://schemas.microsoft.com/office/drawing/2014/main" id="{DCBB1E37-5CA3-09E1-0608-072A12A17FE4}"/>
                </a:ext>
              </a:extLst>
            </p:cNvPr>
            <p:cNvGrpSpPr/>
            <p:nvPr/>
          </p:nvGrpSpPr>
          <p:grpSpPr>
            <a:xfrm flipH="1">
              <a:off x="3058277" y="4472491"/>
              <a:ext cx="74600" cy="413635"/>
              <a:chOff x="5931302" y="3291335"/>
              <a:chExt cx="139425" cy="580164"/>
            </a:xfrm>
          </p:grpSpPr>
          <p:sp>
            <p:nvSpPr>
              <p:cNvPr id="407" name="矩形 406">
                <a:extLst>
                  <a:ext uri="{FF2B5EF4-FFF2-40B4-BE49-F238E27FC236}">
                    <a16:creationId xmlns:a16="http://schemas.microsoft.com/office/drawing/2014/main" id="{D37935C9-B55E-19E4-B6D2-B6558F7C6302}"/>
                  </a:ext>
                </a:extLst>
              </p:cNvPr>
              <p:cNvSpPr/>
              <p:nvPr/>
            </p:nvSpPr>
            <p:spPr>
              <a:xfrm>
                <a:off x="5931308" y="3291335"/>
                <a:ext cx="139419" cy="21536"/>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08" name="矩形 407">
                <a:extLst>
                  <a:ext uri="{FF2B5EF4-FFF2-40B4-BE49-F238E27FC236}">
                    <a16:creationId xmlns:a16="http://schemas.microsoft.com/office/drawing/2014/main" id="{B1EF433F-7784-4B57-BD15-24415BB39497}"/>
                  </a:ext>
                </a:extLst>
              </p:cNvPr>
              <p:cNvSpPr/>
              <p:nvPr/>
            </p:nvSpPr>
            <p:spPr>
              <a:xfrm>
                <a:off x="5931302" y="3834865"/>
                <a:ext cx="139419" cy="36634"/>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09" name="矩形 408">
                <a:extLst>
                  <a:ext uri="{FF2B5EF4-FFF2-40B4-BE49-F238E27FC236}">
                    <a16:creationId xmlns:a16="http://schemas.microsoft.com/office/drawing/2014/main" id="{FAC195EA-F999-D320-93AD-A80C7ACF332A}"/>
                  </a:ext>
                </a:extLst>
              </p:cNvPr>
              <p:cNvSpPr/>
              <p:nvPr/>
            </p:nvSpPr>
            <p:spPr>
              <a:xfrm>
                <a:off x="5960918" y="3305135"/>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410" name="矩形 409">
              <a:extLst>
                <a:ext uri="{FF2B5EF4-FFF2-40B4-BE49-F238E27FC236}">
                  <a16:creationId xmlns:a16="http://schemas.microsoft.com/office/drawing/2014/main" id="{0DF81EC5-79C1-9180-E28B-E07FB9FC5285}"/>
                </a:ext>
              </a:extLst>
            </p:cNvPr>
            <p:cNvSpPr/>
            <p:nvPr/>
          </p:nvSpPr>
          <p:spPr>
            <a:xfrm>
              <a:off x="6108346" y="5454934"/>
              <a:ext cx="1484892" cy="90506"/>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15" name="矩形 414">
              <a:extLst>
                <a:ext uri="{FF2B5EF4-FFF2-40B4-BE49-F238E27FC236}">
                  <a16:creationId xmlns:a16="http://schemas.microsoft.com/office/drawing/2014/main" id="{F693BBAC-7A3C-1059-6403-A4246ECB8CBF}"/>
                </a:ext>
              </a:extLst>
            </p:cNvPr>
            <p:cNvSpPr/>
            <p:nvPr/>
          </p:nvSpPr>
          <p:spPr>
            <a:xfrm rot="10800000" flipH="1">
              <a:off x="3184047" y="5400690"/>
              <a:ext cx="38852" cy="239027"/>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16" name="矩形 415">
              <a:extLst>
                <a:ext uri="{FF2B5EF4-FFF2-40B4-BE49-F238E27FC236}">
                  <a16:creationId xmlns:a16="http://schemas.microsoft.com/office/drawing/2014/main" id="{EC292A10-DDA3-8F26-EABC-ED6F5D051050}"/>
                </a:ext>
              </a:extLst>
            </p:cNvPr>
            <p:cNvSpPr/>
            <p:nvPr/>
          </p:nvSpPr>
          <p:spPr>
            <a:xfrm rot="10800000" flipH="1">
              <a:off x="6183248" y="5325554"/>
              <a:ext cx="38852" cy="239027"/>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17" name="矩形 416">
              <a:extLst>
                <a:ext uri="{FF2B5EF4-FFF2-40B4-BE49-F238E27FC236}">
                  <a16:creationId xmlns:a16="http://schemas.microsoft.com/office/drawing/2014/main" id="{7E7C12CB-A143-EC57-BED3-7FE3F355635A}"/>
                </a:ext>
              </a:extLst>
            </p:cNvPr>
            <p:cNvSpPr/>
            <p:nvPr/>
          </p:nvSpPr>
          <p:spPr>
            <a:xfrm rot="5400000">
              <a:off x="876718" y="5696860"/>
              <a:ext cx="331944" cy="86452"/>
            </a:xfrm>
            <a:prstGeom prst="rect">
              <a:avLst/>
            </a:prstGeom>
            <a:gradFill flip="none" rotWithShape="1">
              <a:gsLst>
                <a:gs pos="27000">
                  <a:sysClr val="window" lastClr="FFFFFF">
                    <a:lumMod val="65000"/>
                  </a:sysClr>
                </a:gs>
                <a:gs pos="75000">
                  <a:sysClr val="window" lastClr="FFFFFF">
                    <a:lumMod val="65000"/>
                  </a:sysClr>
                </a:gs>
                <a:gs pos="50000">
                  <a:sysClr val="window" lastClr="FFFFFF">
                    <a:lumMod val="95000"/>
                  </a:sysClr>
                </a:gs>
                <a:gs pos="1000">
                  <a:srgbClr val="E7E6E6">
                    <a:lumMod val="25000"/>
                  </a:srgbClr>
                </a:gs>
                <a:gs pos="100000">
                  <a:srgbClr val="E7E6E6">
                    <a:lumMod val="25000"/>
                  </a:srgbClr>
                </a:gs>
              </a:gsLst>
              <a:lin ang="5400000" scaled="1"/>
              <a:tileRect/>
            </a:gra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grpSp>
          <p:nvGrpSpPr>
            <p:cNvPr id="419" name="组合 418">
              <a:extLst>
                <a:ext uri="{FF2B5EF4-FFF2-40B4-BE49-F238E27FC236}">
                  <a16:creationId xmlns:a16="http://schemas.microsoft.com/office/drawing/2014/main" id="{91C8DC45-D61F-2645-3D21-0285ECD0DB9F}"/>
                </a:ext>
              </a:extLst>
            </p:cNvPr>
            <p:cNvGrpSpPr/>
            <p:nvPr/>
          </p:nvGrpSpPr>
          <p:grpSpPr>
            <a:xfrm>
              <a:off x="766678" y="5775685"/>
              <a:ext cx="553908" cy="618778"/>
              <a:chOff x="1394690" y="1103518"/>
              <a:chExt cx="1237674" cy="1541207"/>
            </a:xfrm>
            <a:solidFill>
              <a:schemeClr val="tx2">
                <a:lumMod val="20000"/>
                <a:lumOff val="80000"/>
              </a:schemeClr>
            </a:solidFill>
          </p:grpSpPr>
          <p:grpSp>
            <p:nvGrpSpPr>
              <p:cNvPr id="421" name="组合 420">
                <a:extLst>
                  <a:ext uri="{FF2B5EF4-FFF2-40B4-BE49-F238E27FC236}">
                    <a16:creationId xmlns:a16="http://schemas.microsoft.com/office/drawing/2014/main" id="{08903F2A-3C72-991A-12A3-DE2463D94676}"/>
                  </a:ext>
                </a:extLst>
              </p:cNvPr>
              <p:cNvGrpSpPr/>
              <p:nvPr/>
            </p:nvGrpSpPr>
            <p:grpSpPr>
              <a:xfrm>
                <a:off x="1394690" y="1103518"/>
                <a:ext cx="1237674" cy="1514764"/>
                <a:chOff x="2022760" y="1173018"/>
                <a:chExt cx="3546769" cy="4331860"/>
              </a:xfrm>
              <a:grpFill/>
            </p:grpSpPr>
            <p:sp>
              <p:nvSpPr>
                <p:cNvPr id="424" name="矩形: 圆角 423">
                  <a:extLst>
                    <a:ext uri="{FF2B5EF4-FFF2-40B4-BE49-F238E27FC236}">
                      <a16:creationId xmlns:a16="http://schemas.microsoft.com/office/drawing/2014/main" id="{55C0BFA0-1B1C-26CE-3EDF-6372339BD2F7}"/>
                    </a:ext>
                  </a:extLst>
                </p:cNvPr>
                <p:cNvSpPr/>
                <p:nvPr/>
              </p:nvSpPr>
              <p:spPr>
                <a:xfrm rot="5400000">
                  <a:off x="1630216" y="1565565"/>
                  <a:ext cx="4331857" cy="3546769"/>
                </a:xfrm>
                <a:prstGeom prst="roundRect">
                  <a:avLst>
                    <a:gd name="adj" fmla="val 3257"/>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25" name="矩形 424">
                  <a:extLst>
                    <a:ext uri="{FF2B5EF4-FFF2-40B4-BE49-F238E27FC236}">
                      <a16:creationId xmlns:a16="http://schemas.microsoft.com/office/drawing/2014/main" id="{5A94F1E6-9B2C-38B1-E9C6-CFC684FF167A}"/>
                    </a:ext>
                  </a:extLst>
                </p:cNvPr>
                <p:cNvSpPr/>
                <p:nvPr/>
              </p:nvSpPr>
              <p:spPr>
                <a:xfrm>
                  <a:off x="2022762" y="1173018"/>
                  <a:ext cx="3546767" cy="241136"/>
                </a:xfrm>
                <a:prstGeom prst="rect">
                  <a:avLst/>
                </a:prstGeom>
                <a:grpFill/>
                <a:ln w="9525"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422" name="矩形 421">
                <a:extLst>
                  <a:ext uri="{FF2B5EF4-FFF2-40B4-BE49-F238E27FC236}">
                    <a16:creationId xmlns:a16="http://schemas.microsoft.com/office/drawing/2014/main" id="{0A0F35E7-2BF9-EE5F-63B9-063EA7DC9BE8}"/>
                  </a:ext>
                </a:extLst>
              </p:cNvPr>
              <p:cNvSpPr/>
              <p:nvPr/>
            </p:nvSpPr>
            <p:spPr>
              <a:xfrm flipV="1">
                <a:off x="1542473" y="2618281"/>
                <a:ext cx="144865" cy="26444"/>
              </a:xfrm>
              <a:prstGeom prst="rect">
                <a:avLst/>
              </a:prstGeom>
              <a:grp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23" name="矩形 422">
                <a:extLst>
                  <a:ext uri="{FF2B5EF4-FFF2-40B4-BE49-F238E27FC236}">
                    <a16:creationId xmlns:a16="http://schemas.microsoft.com/office/drawing/2014/main" id="{A675FE21-7DA2-5310-9C5F-3D2C00693596}"/>
                  </a:ext>
                </a:extLst>
              </p:cNvPr>
              <p:cNvSpPr/>
              <p:nvPr/>
            </p:nvSpPr>
            <p:spPr>
              <a:xfrm>
                <a:off x="2290813" y="2617369"/>
                <a:ext cx="144865" cy="26444"/>
              </a:xfrm>
              <a:prstGeom prst="rect">
                <a:avLst/>
              </a:prstGeom>
              <a:grp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sp>
          <p:nvSpPr>
            <p:cNvPr id="426" name="文本框 425">
              <a:extLst>
                <a:ext uri="{FF2B5EF4-FFF2-40B4-BE49-F238E27FC236}">
                  <a16:creationId xmlns:a16="http://schemas.microsoft.com/office/drawing/2014/main" id="{8B44B525-09E6-9917-744F-EEEFF1D42A99}"/>
                </a:ext>
              </a:extLst>
            </p:cNvPr>
            <p:cNvSpPr txBox="1"/>
            <p:nvPr/>
          </p:nvSpPr>
          <p:spPr>
            <a:xfrm>
              <a:off x="594160" y="5721468"/>
              <a:ext cx="89705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Phase seperator</a:t>
              </a:r>
              <a:endParaRPr kumimoji="0" lang="zh-CN" altLang="en-US" sz="1200" b="1"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427" name="文本框 426">
              <a:extLst>
                <a:ext uri="{FF2B5EF4-FFF2-40B4-BE49-F238E27FC236}">
                  <a16:creationId xmlns:a16="http://schemas.microsoft.com/office/drawing/2014/main" id="{4395D361-D03D-3819-A680-38B7F5051813}"/>
                </a:ext>
              </a:extLst>
            </p:cNvPr>
            <p:cNvSpPr txBox="1"/>
            <p:nvPr/>
          </p:nvSpPr>
          <p:spPr>
            <a:xfrm>
              <a:off x="3034444" y="4266632"/>
              <a:ext cx="86186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lang="en-US" altLang="zh-CN" sz="900" b="1" kern="0" dirty="0">
                  <a:solidFill>
                    <a:srgbClr val="FF0000"/>
                  </a:solidFill>
                  <a:latin typeface="Times New Roman" panose="02020603050405020304" pitchFamily="18" charset="0"/>
                  <a:ea typeface="等线" panose="02010600030101010101" pitchFamily="2" charset="-122"/>
                  <a:cs typeface="Times New Roman" panose="02020603050405020304" pitchFamily="18" charset="0"/>
                </a:rPr>
                <a:t>1</a:t>
              </a:r>
              <a:endPar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Cryomodules</a:t>
              </a:r>
              <a:endParaRPr kumimoji="0" lang="zh-CN" altLang="en-US"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nvGrpSpPr>
            <p:cNvPr id="435" name="组合 434">
              <a:extLst>
                <a:ext uri="{FF2B5EF4-FFF2-40B4-BE49-F238E27FC236}">
                  <a16:creationId xmlns:a16="http://schemas.microsoft.com/office/drawing/2014/main" id="{11A82DA8-4EC1-6367-13E7-27F22501AEED}"/>
                </a:ext>
              </a:extLst>
            </p:cNvPr>
            <p:cNvGrpSpPr/>
            <p:nvPr/>
          </p:nvGrpSpPr>
          <p:grpSpPr>
            <a:xfrm flipH="1">
              <a:off x="4247403" y="5702506"/>
              <a:ext cx="81517" cy="510852"/>
              <a:chOff x="5931290" y="3291332"/>
              <a:chExt cx="139436" cy="580170"/>
            </a:xfrm>
          </p:grpSpPr>
          <p:sp>
            <p:nvSpPr>
              <p:cNvPr id="436" name="矩形 435">
                <a:extLst>
                  <a:ext uri="{FF2B5EF4-FFF2-40B4-BE49-F238E27FC236}">
                    <a16:creationId xmlns:a16="http://schemas.microsoft.com/office/drawing/2014/main" id="{5D712B18-29ED-33DB-AF98-17A282CB96B4}"/>
                  </a:ext>
                </a:extLst>
              </p:cNvPr>
              <p:cNvSpPr/>
              <p:nvPr/>
            </p:nvSpPr>
            <p:spPr>
              <a:xfrm>
                <a:off x="5931307" y="3291332"/>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37" name="矩形 436">
                <a:extLst>
                  <a:ext uri="{FF2B5EF4-FFF2-40B4-BE49-F238E27FC236}">
                    <a16:creationId xmlns:a16="http://schemas.microsoft.com/office/drawing/2014/main" id="{5FEB7CEB-53D1-567D-33B2-74E264689174}"/>
                  </a:ext>
                </a:extLst>
              </p:cNvPr>
              <p:cNvSpPr/>
              <p:nvPr/>
            </p:nvSpPr>
            <p:spPr>
              <a:xfrm>
                <a:off x="5931290" y="3834867"/>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38" name="矩形 437">
                <a:extLst>
                  <a:ext uri="{FF2B5EF4-FFF2-40B4-BE49-F238E27FC236}">
                    <a16:creationId xmlns:a16="http://schemas.microsoft.com/office/drawing/2014/main" id="{1B5B19A6-6010-3F4D-49DE-FB3F40A85A8D}"/>
                  </a:ext>
                </a:extLst>
              </p:cNvPr>
              <p:cNvSpPr/>
              <p:nvPr/>
            </p:nvSpPr>
            <p:spPr>
              <a:xfrm>
                <a:off x="5960919"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grpSp>
          <p:nvGrpSpPr>
            <p:cNvPr id="439" name="组合 438">
              <a:extLst>
                <a:ext uri="{FF2B5EF4-FFF2-40B4-BE49-F238E27FC236}">
                  <a16:creationId xmlns:a16="http://schemas.microsoft.com/office/drawing/2014/main" id="{4C41B2F5-95F3-4EE6-2AF6-4CE94B4D009C}"/>
                </a:ext>
              </a:extLst>
            </p:cNvPr>
            <p:cNvGrpSpPr/>
            <p:nvPr/>
          </p:nvGrpSpPr>
          <p:grpSpPr>
            <a:xfrm flipH="1">
              <a:off x="3324505" y="5702506"/>
              <a:ext cx="81517" cy="510852"/>
              <a:chOff x="5931290" y="3291332"/>
              <a:chExt cx="139436" cy="580170"/>
            </a:xfrm>
          </p:grpSpPr>
          <p:sp>
            <p:nvSpPr>
              <p:cNvPr id="440" name="矩形 439">
                <a:extLst>
                  <a:ext uri="{FF2B5EF4-FFF2-40B4-BE49-F238E27FC236}">
                    <a16:creationId xmlns:a16="http://schemas.microsoft.com/office/drawing/2014/main" id="{90797A34-FD48-764B-A884-34043944F36A}"/>
                  </a:ext>
                </a:extLst>
              </p:cNvPr>
              <p:cNvSpPr/>
              <p:nvPr/>
            </p:nvSpPr>
            <p:spPr>
              <a:xfrm>
                <a:off x="5931307" y="3291332"/>
                <a:ext cx="139419" cy="215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41" name="矩形 440">
                <a:extLst>
                  <a:ext uri="{FF2B5EF4-FFF2-40B4-BE49-F238E27FC236}">
                    <a16:creationId xmlns:a16="http://schemas.microsoft.com/office/drawing/2014/main" id="{743FDAC7-C156-975D-4075-E79B86F78115}"/>
                  </a:ext>
                </a:extLst>
              </p:cNvPr>
              <p:cNvSpPr/>
              <p:nvPr/>
            </p:nvSpPr>
            <p:spPr>
              <a:xfrm>
                <a:off x="5931290" y="3834867"/>
                <a:ext cx="139419" cy="36635"/>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442" name="矩形 441">
                <a:extLst>
                  <a:ext uri="{FF2B5EF4-FFF2-40B4-BE49-F238E27FC236}">
                    <a16:creationId xmlns:a16="http://schemas.microsoft.com/office/drawing/2014/main" id="{052877E9-1656-8D3C-6229-282FC7FB0913}"/>
                  </a:ext>
                </a:extLst>
              </p:cNvPr>
              <p:cNvSpPr/>
              <p:nvPr/>
            </p:nvSpPr>
            <p:spPr>
              <a:xfrm>
                <a:off x="5960919" y="3305134"/>
                <a:ext cx="79614" cy="526517"/>
              </a:xfrm>
              <a:prstGeom prst="rect">
                <a:avLst/>
              </a:prstGeom>
              <a:gradFill flip="none" rotWithShape="1">
                <a:gsLst>
                  <a:gs pos="5000">
                    <a:sysClr val="window" lastClr="FFFFFF">
                      <a:lumMod val="65000"/>
                    </a:sysClr>
                  </a:gs>
                  <a:gs pos="95000">
                    <a:sysClr val="window" lastClr="FFFFFF">
                      <a:lumMod val="65000"/>
                    </a:sysClr>
                  </a:gs>
                  <a:gs pos="50000">
                    <a:sysClr val="window" lastClr="FFFFFF">
                      <a:lumMod val="65000"/>
                    </a:sysClr>
                  </a:gs>
                  <a:gs pos="2000">
                    <a:sysClr val="window" lastClr="FFFFFF">
                      <a:lumMod val="50000"/>
                    </a:sysClr>
                  </a:gs>
                  <a:gs pos="100000">
                    <a:sysClr val="window" lastClr="FFFFFF">
                      <a:lumMod val="50000"/>
                    </a:sysClr>
                  </a:gs>
                </a:gsLst>
                <a:lin ang="0" scaled="1"/>
                <a:tileRect/>
              </a:gradFill>
              <a:ln w="127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pic>
          <p:nvPicPr>
            <p:cNvPr id="449" name="图片 448">
              <a:extLst>
                <a:ext uri="{FF2B5EF4-FFF2-40B4-BE49-F238E27FC236}">
                  <a16:creationId xmlns:a16="http://schemas.microsoft.com/office/drawing/2014/main" id="{E2BCEF5B-6746-0624-4E1C-834B7DC0532B}"/>
                </a:ext>
              </a:extLst>
            </p:cNvPr>
            <p:cNvPicPr>
              <a:picLocks noChangeAspect="1"/>
            </p:cNvPicPr>
            <p:nvPr/>
          </p:nvPicPr>
          <p:blipFill>
            <a:blip r:embed="rId6"/>
            <a:srcRect l="8270" t="22164" r="50582" b="11470"/>
            <a:stretch/>
          </p:blipFill>
          <p:spPr>
            <a:xfrm flipH="1">
              <a:off x="7793793" y="3943268"/>
              <a:ext cx="4268167" cy="1823973"/>
            </a:xfrm>
            <a:prstGeom prst="rect">
              <a:avLst/>
            </a:prstGeom>
          </p:spPr>
        </p:pic>
        <p:sp>
          <p:nvSpPr>
            <p:cNvPr id="450" name="文本框 449">
              <a:extLst>
                <a:ext uri="{FF2B5EF4-FFF2-40B4-BE49-F238E27FC236}">
                  <a16:creationId xmlns:a16="http://schemas.microsoft.com/office/drawing/2014/main" id="{F041ACFC-6E74-A8E5-4BE9-04A108173255}"/>
                </a:ext>
              </a:extLst>
            </p:cNvPr>
            <p:cNvSpPr txBox="1"/>
            <p:nvPr/>
          </p:nvSpPr>
          <p:spPr>
            <a:xfrm flipH="1">
              <a:off x="8749760" y="5389923"/>
              <a:ext cx="1963486" cy="369332"/>
            </a:xfrm>
            <a:prstGeom prst="rect">
              <a:avLst/>
            </a:prstGeom>
            <a:noFill/>
          </p:spPr>
          <p:txBody>
            <a:bodyPr wrap="none" rtlCol="0">
              <a:spAutoFit/>
            </a:bodyPr>
            <a:lstStyle/>
            <a:p>
              <a:r>
                <a:rPr lang="en-US" altLang="zh-CN"/>
                <a:t>From Haijing Wang</a:t>
              </a:r>
              <a:endParaRPr lang="zh-CN" altLang="en-US"/>
            </a:p>
          </p:txBody>
        </p:sp>
        <p:sp>
          <p:nvSpPr>
            <p:cNvPr id="458" name="矩形 457">
              <a:extLst>
                <a:ext uri="{FF2B5EF4-FFF2-40B4-BE49-F238E27FC236}">
                  <a16:creationId xmlns:a16="http://schemas.microsoft.com/office/drawing/2014/main" id="{06238950-68BC-4FA7-E11B-47B978D0AC98}"/>
                </a:ext>
              </a:extLst>
            </p:cNvPr>
            <p:cNvSpPr/>
            <p:nvPr/>
          </p:nvSpPr>
          <p:spPr>
            <a:xfrm rot="10800000" flipH="1">
              <a:off x="4083760" y="4172915"/>
              <a:ext cx="35557" cy="193542"/>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59" name="矩形 458">
              <a:extLst>
                <a:ext uri="{FF2B5EF4-FFF2-40B4-BE49-F238E27FC236}">
                  <a16:creationId xmlns:a16="http://schemas.microsoft.com/office/drawing/2014/main" id="{16AF0C37-4A78-21C4-C7AD-D38636419416}"/>
                </a:ext>
              </a:extLst>
            </p:cNvPr>
            <p:cNvSpPr/>
            <p:nvPr/>
          </p:nvSpPr>
          <p:spPr>
            <a:xfrm rot="10800000" flipH="1">
              <a:off x="4424623" y="5392466"/>
              <a:ext cx="38852" cy="239027"/>
            </a:xfrm>
            <a:prstGeom prst="rect">
              <a:avLst/>
            </a:prstGeom>
            <a:solidFill>
              <a:sysClr val="windowText" lastClr="000000"/>
            </a:solidFill>
            <a:ln w="12700" cap="flat" cmpd="sng" algn="ctr">
              <a:solidFill>
                <a:sysClr val="windowText" lastClr="000000">
                  <a:shade val="50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29" name="文本框 328">
              <a:extLst>
                <a:ext uri="{FF2B5EF4-FFF2-40B4-BE49-F238E27FC236}">
                  <a16:creationId xmlns:a16="http://schemas.microsoft.com/office/drawing/2014/main" id="{B4AA40E4-9A85-4A16-C91B-B23D43412A0E}"/>
                </a:ext>
              </a:extLst>
            </p:cNvPr>
            <p:cNvSpPr txBox="1"/>
            <p:nvPr/>
          </p:nvSpPr>
          <p:spPr>
            <a:xfrm>
              <a:off x="3029404" y="5377049"/>
              <a:ext cx="1235654" cy="64357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prstClr val="black"/>
                  </a:solidFill>
                  <a:effectLst/>
                  <a:uLnTx/>
                  <a:uFillTx/>
                  <a:latin typeface="Times New Roman" panose="02020603050405020304" pitchFamily="18" charset="0"/>
                  <a:ea typeface="等线" panose="02010600030101010101" pitchFamily="2" charset="-122"/>
                  <a:cs typeface="Times New Roman" panose="02020603050405020304" pitchFamily="18" charset="0"/>
                </a:rPr>
                <a:t>        </a:t>
              </a: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12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rPr>
                <a:t>Cryomodules</a:t>
              </a:r>
              <a:endParaRPr kumimoji="0" lang="zh-CN" altLang="en-US" sz="900" b="1" i="0" u="none" strike="noStrike" kern="0" cap="none" spc="0" normalizeH="0" baseline="0" noProof="0" dirty="0">
                <a:ln>
                  <a:noFill/>
                </a:ln>
                <a:solidFill>
                  <a:srgbClr val="FF0000"/>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grpSp>
      <p:cxnSp>
        <p:nvCxnSpPr>
          <p:cNvPr id="239" name="直接箭头连接符 238">
            <a:extLst>
              <a:ext uri="{FF2B5EF4-FFF2-40B4-BE49-F238E27FC236}">
                <a16:creationId xmlns:a16="http://schemas.microsoft.com/office/drawing/2014/main" id="{463DBB9F-A8AD-4B7C-BF4C-7B02C5E4ECC5}"/>
              </a:ext>
            </a:extLst>
          </p:cNvPr>
          <p:cNvCxnSpPr>
            <a:cxnSpLocks/>
          </p:cNvCxnSpPr>
          <p:nvPr/>
        </p:nvCxnSpPr>
        <p:spPr>
          <a:xfrm flipV="1">
            <a:off x="4901876" y="4927565"/>
            <a:ext cx="1285580" cy="1004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1" name="文本框 240">
            <a:extLst>
              <a:ext uri="{FF2B5EF4-FFF2-40B4-BE49-F238E27FC236}">
                <a16:creationId xmlns:a16="http://schemas.microsoft.com/office/drawing/2014/main" id="{CC7B937B-82A3-4C7A-A1F9-D6B81A4E39F6}"/>
              </a:ext>
            </a:extLst>
          </p:cNvPr>
          <p:cNvSpPr txBox="1"/>
          <p:nvPr/>
        </p:nvSpPr>
        <p:spPr>
          <a:xfrm>
            <a:off x="4079622" y="6077450"/>
            <a:ext cx="205536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80m</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sp>
        <p:nvSpPr>
          <p:cNvPr id="242" name="文本框 241">
            <a:extLst>
              <a:ext uri="{FF2B5EF4-FFF2-40B4-BE49-F238E27FC236}">
                <a16:creationId xmlns:a16="http://schemas.microsoft.com/office/drawing/2014/main" id="{8A58A0A5-2E2D-434C-A552-CCAF8B87ABBA}"/>
              </a:ext>
            </a:extLst>
          </p:cNvPr>
          <p:cNvSpPr txBox="1"/>
          <p:nvPr/>
        </p:nvSpPr>
        <p:spPr>
          <a:xfrm>
            <a:off x="4151479" y="3278289"/>
            <a:ext cx="205536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rPr>
              <a:t>10m</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cxnSp>
        <p:nvCxnSpPr>
          <p:cNvPr id="243" name="直接箭头连接符 242">
            <a:extLst>
              <a:ext uri="{FF2B5EF4-FFF2-40B4-BE49-F238E27FC236}">
                <a16:creationId xmlns:a16="http://schemas.microsoft.com/office/drawing/2014/main" id="{D6F1DDAC-475E-4411-B692-78830483BA5F}"/>
              </a:ext>
            </a:extLst>
          </p:cNvPr>
          <p:cNvCxnSpPr>
            <a:cxnSpLocks/>
          </p:cNvCxnSpPr>
          <p:nvPr/>
        </p:nvCxnSpPr>
        <p:spPr>
          <a:xfrm flipV="1">
            <a:off x="4555261" y="6357664"/>
            <a:ext cx="1285580" cy="1004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4" name="文本框 243">
            <a:extLst>
              <a:ext uri="{FF2B5EF4-FFF2-40B4-BE49-F238E27FC236}">
                <a16:creationId xmlns:a16="http://schemas.microsoft.com/office/drawing/2014/main" id="{D497D35A-3715-4670-A504-C1CF1DFC4855}"/>
              </a:ext>
            </a:extLst>
          </p:cNvPr>
          <p:cNvSpPr txBox="1"/>
          <p:nvPr/>
        </p:nvSpPr>
        <p:spPr>
          <a:xfrm>
            <a:off x="4441011" y="4636576"/>
            <a:ext cx="205536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a:ln>
                  <a:noFill/>
                </a:ln>
                <a:solidFill>
                  <a:prstClr val="black"/>
                </a:solidFill>
                <a:effectLst/>
                <a:uLnTx/>
                <a:uFillTx/>
                <a:latin typeface="等线" panose="020F0502020204030204"/>
                <a:ea typeface="等线" panose="02010600030101010101" pitchFamily="2" charset="-122"/>
                <a:cs typeface="+mn-cs"/>
              </a:rPr>
              <a:t>20m</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sp>
        <p:nvSpPr>
          <p:cNvPr id="245" name="文本框 244">
            <a:extLst>
              <a:ext uri="{FF2B5EF4-FFF2-40B4-BE49-F238E27FC236}">
                <a16:creationId xmlns:a16="http://schemas.microsoft.com/office/drawing/2014/main" id="{BEB8557C-604E-4470-A979-EE5CC8B1E5FB}"/>
              </a:ext>
            </a:extLst>
          </p:cNvPr>
          <p:cNvSpPr txBox="1"/>
          <p:nvPr/>
        </p:nvSpPr>
        <p:spPr>
          <a:xfrm>
            <a:off x="3741159" y="3937904"/>
            <a:ext cx="205536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a:ln>
                  <a:noFill/>
                </a:ln>
                <a:solidFill>
                  <a:prstClr val="black"/>
                </a:solidFill>
                <a:effectLst/>
                <a:uLnTx/>
                <a:uFillTx/>
                <a:latin typeface="等线" panose="020F0502020204030204"/>
                <a:ea typeface="等线" panose="02010600030101010101" pitchFamily="2" charset="-122"/>
                <a:cs typeface="+mn-cs"/>
              </a:rPr>
              <a:t>10m</a:t>
            </a:r>
            <a:endParaRPr kumimoji="0" lang="zh-CN" altLang="en-US" sz="1200" b="1" i="0" u="none" strike="noStrike" kern="0" cap="none" spc="0" normalizeH="0" baseline="0" noProof="0" dirty="0">
              <a:ln>
                <a:noFill/>
              </a:ln>
              <a:solidFill>
                <a:srgbClr val="FF0000"/>
              </a:solidFill>
              <a:effectLst/>
              <a:uLnTx/>
              <a:uFillTx/>
              <a:latin typeface="等线" panose="020F0502020204030204"/>
              <a:ea typeface="等线" panose="02010600030101010101" pitchFamily="2" charset="-122"/>
              <a:cs typeface="+mn-cs"/>
            </a:endParaRPr>
          </a:p>
        </p:txBody>
      </p:sp>
      <p:sp>
        <p:nvSpPr>
          <p:cNvPr id="247" name="文本框 246">
            <a:extLst>
              <a:ext uri="{FF2B5EF4-FFF2-40B4-BE49-F238E27FC236}">
                <a16:creationId xmlns:a16="http://schemas.microsoft.com/office/drawing/2014/main" id="{DD8E93C6-A2D5-48D4-887B-154FF17FE303}"/>
              </a:ext>
            </a:extLst>
          </p:cNvPr>
          <p:cNvSpPr txBox="1"/>
          <p:nvPr/>
        </p:nvSpPr>
        <p:spPr>
          <a:xfrm>
            <a:off x="6184258" y="1247922"/>
            <a:ext cx="5881626" cy="2062103"/>
          </a:xfrm>
          <a:prstGeom prst="rect">
            <a:avLst/>
          </a:prstGeom>
          <a:ln>
            <a:noFill/>
          </a:ln>
        </p:spPr>
        <p:style>
          <a:lnRef idx="2">
            <a:schemeClr val="accent4"/>
          </a:lnRef>
          <a:fillRef idx="1">
            <a:schemeClr val="lt1"/>
          </a:fillRef>
          <a:effectRef idx="0">
            <a:schemeClr val="accent4"/>
          </a:effectRef>
          <a:fontRef idx="minor">
            <a:schemeClr val="dk1"/>
          </a:fontRef>
        </p:style>
        <p:txBody>
          <a:bodyPr wrap="square">
            <a:spAutoFit/>
          </a:bodyPr>
          <a:lstStyle/>
          <a:p>
            <a:pPr marL="285750" lvl="0" indent="-285750" algn="just">
              <a:spcBef>
                <a:spcPts val="600"/>
              </a:spcBef>
              <a:buFont typeface="Wingdings" panose="05000000000000000000" pitchFamily="2" charset="2"/>
              <a:buChar char="n"/>
              <a:defRPr/>
            </a:pP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5 K @ 3 bara supercritical helium is subcooled to 4.5 K in the lower </a:t>
            </a:r>
            <a:r>
              <a:rPr kumimoji="0" lang="en-US" altLang="zh-CN" sz="1200" i="0" u="none" strike="noStrike" kern="1200" cap="none" spc="0" normalizeH="0" baseline="0" noProof="0" dirty="0" err="1">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coldbox</a:t>
            </a: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and then further be cooled to 2.4 K @ 3 bara by a large heat exchanger ( ~ 90 g/s of each</a:t>
            </a:r>
            <a:r>
              <a:rPr lang="en-US" altLang="zh-CN" sz="1200" dirty="0">
                <a:solidFill>
                  <a:prstClr val="black"/>
                </a:solidFill>
                <a:latin typeface="Arial" panose="020B0604020202020204" pitchFamily="34" charset="0"/>
                <a:ea typeface="宋体" panose="02010600030101010101" pitchFamily="2" charset="-122"/>
                <a:cs typeface="Arial" panose="020B0604020202020204" pitchFamily="34" charset="0"/>
              </a:rPr>
              <a:t>, total four </a:t>
            </a:r>
            <a:r>
              <a:rPr lang="en-US" altLang="zh-CN" sz="1200" dirty="0">
                <a:solidFill>
                  <a:prstClr val="black"/>
                </a:solidFill>
                <a:latin typeface="Arial" panose="020B0604020202020204" pitchFamily="34" charset="0"/>
                <a:cs typeface="Arial" panose="020B0604020202020204" pitchFamily="34" charset="0"/>
              </a:rPr>
              <a:t>HX</a:t>
            </a: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a:t>
            </a:r>
          </a:p>
          <a:p>
            <a:pPr marL="285750" marR="0" lvl="0" indent="-285750" algn="just" defTabSz="914400" rtl="0" eaLnBrk="1" fontAlgn="auto" latinLnBrk="0" hangingPunct="1">
              <a:lnSpc>
                <a:spcPct val="100000"/>
              </a:lnSpc>
              <a:spcBef>
                <a:spcPts val="600"/>
              </a:spcBef>
              <a:spcAft>
                <a:spcPts val="0"/>
              </a:spcAft>
              <a:buClrTx/>
              <a:buSzTx/>
              <a:buFont typeface="Wingdings" panose="05000000000000000000" pitchFamily="2" charset="2"/>
              <a:buChar char="n"/>
              <a:tabLst/>
              <a:defRPr/>
            </a:pP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2.4 K @ 3 bara helium is transferred to the beam tunnel, then is throttled by JT valve inside CM to produce the 2 K superfluid helium</a:t>
            </a:r>
          </a:p>
          <a:p>
            <a:pPr marL="285750" marR="0" lvl="0" indent="-285750" algn="just" defTabSz="914400" rtl="0" eaLnBrk="1" fontAlgn="auto" latinLnBrk="0" hangingPunct="1">
              <a:lnSpc>
                <a:spcPct val="100000"/>
              </a:lnSpc>
              <a:spcBef>
                <a:spcPts val="600"/>
              </a:spcBef>
              <a:spcAft>
                <a:spcPts val="0"/>
              </a:spcAft>
              <a:buClrTx/>
              <a:buSzTx/>
              <a:buFont typeface="Wingdings" panose="05000000000000000000" pitchFamily="2" charset="2"/>
              <a:buChar char="n"/>
              <a:tabLst/>
              <a:defRPr/>
            </a:pP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Return </a:t>
            </a:r>
            <a:r>
              <a:rPr kumimoji="0" lang="en-US" altLang="zh-CN" sz="1200" i="0" u="none" strike="noStrike" kern="1200" cap="none" spc="0" normalizeH="0" baseline="0" noProof="0" dirty="0" err="1">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GHe</a:t>
            </a: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 goes through 2 K HX and cold compressors to recover the cold quantity, then returns to CB and compressors LP side to finalize the whole cycle</a:t>
            </a:r>
          </a:p>
          <a:p>
            <a:pPr marL="285750" marR="0" lvl="0" indent="-285750" algn="just" defTabSz="914400" rtl="0" eaLnBrk="1" fontAlgn="auto" latinLnBrk="0" hangingPunct="1">
              <a:lnSpc>
                <a:spcPct val="100000"/>
              </a:lnSpc>
              <a:spcBef>
                <a:spcPts val="600"/>
              </a:spcBef>
              <a:spcAft>
                <a:spcPts val="0"/>
              </a:spcAft>
              <a:buClrTx/>
              <a:buSzTx/>
              <a:buFont typeface="Wingdings" panose="05000000000000000000" pitchFamily="2" charset="2"/>
              <a:buChar char="n"/>
              <a:tabLst/>
              <a:defRPr/>
            </a:pP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40-80 K thermal shield is set to reduce the radiation loss</a:t>
            </a:r>
          </a:p>
          <a:p>
            <a:pPr marL="285750" marR="0" lvl="0" indent="-285750" algn="just" defTabSz="914400" rtl="0" eaLnBrk="1" fontAlgn="auto" latinLnBrk="0" hangingPunct="1">
              <a:lnSpc>
                <a:spcPct val="100000"/>
              </a:lnSpc>
              <a:spcBef>
                <a:spcPts val="600"/>
              </a:spcBef>
              <a:spcAft>
                <a:spcPts val="0"/>
              </a:spcAft>
              <a:buClrTx/>
              <a:buSzTx/>
              <a:buFont typeface="Wingdings" panose="05000000000000000000" pitchFamily="2" charset="2"/>
              <a:buChar char="n"/>
              <a:tabLst/>
              <a:defRPr/>
            </a:pPr>
            <a:r>
              <a:rPr kumimoji="0" lang="en-US" altLang="zh-CN" sz="1200" i="0" u="none" strike="noStrike" kern="1200" cap="none" spc="0" normalizeH="0" baseline="0" noProof="0" dirty="0">
                <a:ln>
                  <a:noFill/>
                </a:ln>
                <a:solidFill>
                  <a:prstClr val="black"/>
                </a:solidFill>
                <a:effectLst/>
                <a:uLnTx/>
                <a:uFillTx/>
                <a:latin typeface="Arial" panose="020B0604020202020204" pitchFamily="34" charset="0"/>
                <a:ea typeface="宋体" panose="02010600030101010101" pitchFamily="2" charset="-122"/>
                <a:cs typeface="Arial" panose="020B0604020202020204" pitchFamily="34" charset="0"/>
              </a:rPr>
              <a:t>5-8 K circuit is set to cool down the coupler (conduction cooling)</a:t>
            </a:r>
          </a:p>
        </p:txBody>
      </p:sp>
      <p:sp>
        <p:nvSpPr>
          <p:cNvPr id="248" name="文本框 247">
            <a:extLst>
              <a:ext uri="{FF2B5EF4-FFF2-40B4-BE49-F238E27FC236}">
                <a16:creationId xmlns:a16="http://schemas.microsoft.com/office/drawing/2014/main" id="{FE951446-4FAB-4BCD-9E19-F7D94941EB8A}"/>
              </a:ext>
            </a:extLst>
          </p:cNvPr>
          <p:cNvSpPr txBox="1"/>
          <p:nvPr/>
        </p:nvSpPr>
        <p:spPr>
          <a:xfrm>
            <a:off x="-19306" y="1952167"/>
            <a:ext cx="121228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dirty="0">
                <a:solidFill>
                  <a:prstClr val="black"/>
                </a:solidFill>
                <a:latin typeface="Comic Sans MS" panose="030F0702030302020204" pitchFamily="66" charset="0"/>
                <a:ea typeface="宋体" panose="02010600030101010101" pitchFamily="2" charset="-122"/>
              </a:rPr>
              <a:t>RF shaft</a:t>
            </a:r>
            <a:endParaRPr kumimoji="0" lang="zh-CN" altLang="en-US" sz="1400" b="0" i="0" u="none" strike="noStrike" kern="1200" cap="none" spc="0" normalizeH="0" baseline="0" noProof="0" dirty="0">
              <a:ln>
                <a:noFill/>
              </a:ln>
              <a:solidFill>
                <a:prstClr val="black"/>
              </a:solidFill>
              <a:effectLst/>
              <a:uLnTx/>
              <a:uFillTx/>
              <a:latin typeface="Comic Sans MS" panose="030F0702030302020204" pitchFamily="66" charset="0"/>
              <a:ea typeface="宋体" panose="02010600030101010101" pitchFamily="2" charset="-122"/>
              <a:cs typeface="+mn-cs"/>
            </a:endParaRPr>
          </a:p>
        </p:txBody>
      </p:sp>
      <p:sp>
        <p:nvSpPr>
          <p:cNvPr id="5" name="文本框 4">
            <a:extLst>
              <a:ext uri="{FF2B5EF4-FFF2-40B4-BE49-F238E27FC236}">
                <a16:creationId xmlns:a16="http://schemas.microsoft.com/office/drawing/2014/main" id="{349C36C8-37BA-4C52-B391-63F1DB87B57A}"/>
              </a:ext>
            </a:extLst>
          </p:cNvPr>
          <p:cNvSpPr txBox="1"/>
          <p:nvPr/>
        </p:nvSpPr>
        <p:spPr>
          <a:xfrm>
            <a:off x="10316410" y="467124"/>
            <a:ext cx="177936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altLang="zh-CN" dirty="0">
                <a:latin typeface="Arial" panose="020B0604020202020204" pitchFamily="34" charset="0"/>
                <a:cs typeface="Arial" panose="020B0604020202020204" pitchFamily="34" charset="0"/>
              </a:rPr>
              <a:t>Rui Ge, Mei Li</a:t>
            </a:r>
            <a:endParaRPr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613023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48555</TotalTime>
  <Words>2870</Words>
  <Application>Microsoft Office PowerPoint</Application>
  <PresentationFormat>宽屏</PresentationFormat>
  <Paragraphs>531</Paragraphs>
  <Slides>30</Slides>
  <Notes>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30</vt:i4>
      </vt:variant>
    </vt:vector>
  </HeadingPairs>
  <TitlesOfParts>
    <vt:vector size="42" baseType="lpstr">
      <vt:lpstr>等线</vt:lpstr>
      <vt:lpstr>黑体</vt:lpstr>
      <vt:lpstr>华文中宋</vt:lpstr>
      <vt:lpstr>宋体</vt:lpstr>
      <vt:lpstr>微软雅黑</vt:lpstr>
      <vt:lpstr>Arial</vt:lpstr>
      <vt:lpstr>Calibri</vt:lpstr>
      <vt:lpstr>Comic Sans MS</vt:lpstr>
      <vt:lpstr>Georgia</vt:lpstr>
      <vt:lpstr>Times New Roman</vt:lpstr>
      <vt:lpstr>Wingdings</vt:lpstr>
      <vt:lpstr>Office 主题</vt:lpstr>
      <vt:lpstr>PowerPoint 演示文稿</vt:lpstr>
      <vt:lpstr>Content</vt:lpstr>
      <vt:lpstr>Collider SRF System of CEPC and FCC-ee</vt:lpstr>
      <vt:lpstr>PowerPoint 演示文稿</vt:lpstr>
      <vt:lpstr>CEPC RF Layout</vt:lpstr>
      <vt:lpstr>EDR Plan of CEPC SRF System </vt:lpstr>
      <vt:lpstr>Content</vt:lpstr>
      <vt:lpstr>650 MHz Module Connection of CEPC Collider Ring</vt:lpstr>
      <vt:lpstr>Flow Chart of SRF Module</vt:lpstr>
      <vt:lpstr>Process Flow Diagram of SRF Module</vt:lpstr>
      <vt:lpstr>CEPC Cryogenic Layout at RF Section</vt:lpstr>
      <vt:lpstr>650 MHz Module Design (strongback support)</vt:lpstr>
      <vt:lpstr>New Constraint on Module Structure</vt:lpstr>
      <vt:lpstr>Change from Bottom Support to Top Suspension</vt:lpstr>
      <vt:lpstr>RF Section Tunnel (TDR)</vt:lpstr>
      <vt:lpstr>New 650 MHz Cryomodule Design</vt:lpstr>
      <vt:lpstr>650 MHz Cavity String and Cold Mass</vt:lpstr>
      <vt:lpstr>PowerPoint 演示文稿</vt:lpstr>
      <vt:lpstr>650 MHz Module Horizontal Test Stand </vt:lpstr>
      <vt:lpstr>650 MHz Module PID Diagram</vt:lpstr>
      <vt:lpstr>650 MHz 2-cell Cavity EDR R&amp;D</vt:lpstr>
      <vt:lpstr>650 MHz 2-cell Cavity Fabrication </vt:lpstr>
      <vt:lpstr>650 MHz 2-cell Cavity EP and Mid-T Bake</vt:lpstr>
      <vt:lpstr>650 MHz High Power Input Coupler</vt:lpstr>
      <vt:lpstr>Cooling and Heat Load of 650 MHz Input Coupler</vt:lpstr>
      <vt:lpstr>Doorknob Cooling Design</vt:lpstr>
      <vt:lpstr>Doorknob Cooling Simulation</vt:lpstr>
      <vt:lpstr>650 MHz Input Coupler Fabrication</vt:lpstr>
      <vt:lpstr>Summary</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Zhai</cp:lastModifiedBy>
  <cp:revision>4764</cp:revision>
  <cp:lastPrinted>2022-11-06T05:19:21Z</cp:lastPrinted>
  <dcterms:created xsi:type="dcterms:W3CDTF">2012-09-04T11:33:36Z</dcterms:created>
  <dcterms:modified xsi:type="dcterms:W3CDTF">2025-01-14T14:47:52Z</dcterms:modified>
</cp:coreProperties>
</file>