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emf" ContentType="image/x-emf"/>
  <Default Extension="wmf" ContentType="image/x-wmf"/>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drawings/drawing1.xml" ContentType="application/vnd.openxmlformats-officedocument.drawingml.chartshap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5"/>
  </p:notesMasterIdLst>
  <p:handoutMasterIdLst>
    <p:handoutMasterId r:id="rId35"/>
  </p:handoutMasterIdLst>
  <p:sldIdLst>
    <p:sldId id="953" r:id="rId3"/>
    <p:sldId id="1234" r:id="rId4"/>
    <p:sldId id="291" r:id="rId6"/>
    <p:sldId id="1236" r:id="rId7"/>
    <p:sldId id="282" r:id="rId8"/>
    <p:sldId id="1235" r:id="rId9"/>
    <p:sldId id="1228" r:id="rId10"/>
    <p:sldId id="1226" r:id="rId11"/>
    <p:sldId id="1227" r:id="rId12"/>
    <p:sldId id="1237" r:id="rId13"/>
    <p:sldId id="1249" r:id="rId14"/>
    <p:sldId id="1248" r:id="rId15"/>
    <p:sldId id="1252" r:id="rId16"/>
    <p:sldId id="1250" r:id="rId17"/>
    <p:sldId id="1255" r:id="rId18"/>
    <p:sldId id="1256" r:id="rId19"/>
    <p:sldId id="1257" r:id="rId20"/>
    <p:sldId id="1258" r:id="rId21"/>
    <p:sldId id="1215" r:id="rId22"/>
    <p:sldId id="774" r:id="rId23"/>
    <p:sldId id="302" r:id="rId24"/>
    <p:sldId id="1251" r:id="rId25"/>
    <p:sldId id="1253" r:id="rId26"/>
    <p:sldId id="1254" r:id="rId27"/>
    <p:sldId id="280" r:id="rId28"/>
    <p:sldId id="300" r:id="rId29"/>
    <p:sldId id="1216" r:id="rId30"/>
    <p:sldId id="1225" r:id="rId31"/>
    <p:sldId id="1247" r:id="rId32"/>
    <p:sldId id="1246" r:id="rId33"/>
    <p:sldId id="1217" r:id="rId34"/>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F3B"/>
    <a:srgbClr val="0000FF"/>
    <a:srgbClr val="FDCC6D"/>
    <a:srgbClr val="FFFFFF"/>
    <a:srgbClr val="003399"/>
    <a:srgbClr val="E6E6E6"/>
    <a:srgbClr val="0070C0"/>
    <a:srgbClr val="4D8357"/>
    <a:srgbClr val="005800"/>
    <a:srgbClr val="008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3" autoAdjust="0"/>
    <p:restoredTop sz="91732" autoAdjust="0"/>
  </p:normalViewPr>
  <p:slideViewPr>
    <p:cSldViewPr showGuides="1">
      <p:cViewPr varScale="1">
        <p:scale>
          <a:sx n="95" d="100"/>
          <a:sy n="95" d="100"/>
        </p:scale>
        <p:origin x="102" y="276"/>
      </p:cViewPr>
      <p:guideLst>
        <p:guide orient="horz" pos="2160"/>
        <p:guide pos="3808"/>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9" Type="http://schemas.openxmlformats.org/officeDocument/2006/relationships/commentAuthors" Target="commentAuthors.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XU\&#39640;&#22330;&#30913;&#20307;&#30740;&#21046;\Important%20references\Jc%20Chart\IBS-V2022\JeChart_012317-VXu-&#34917;&#20805;2022-V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0740265135810933"/>
          <c:y val="0.0229205691644249"/>
          <c:w val="0.90226287098728"/>
          <c:h val="0.868169115609687"/>
        </c:manualLayout>
      </c:layout>
      <c:scatterChart>
        <c:scatterStyle val="smoothMarker"/>
        <c:varyColors val="0"/>
        <c:ser>
          <c:idx val="9"/>
          <c:order val="0"/>
          <c:tx>
            <c:strRef>
              <c:f>REBCO: B ∥ Tape plane</c:f>
              <c:strCache>
                <c:ptCount val="1"/>
                <c:pt idx="0">
                  <c:v>REBCO: B ∥ Tape plane</c:v>
                </c:pt>
              </c:strCache>
            </c:strRef>
          </c:tx>
          <c:spPr>
            <a:ln w="34925" cap="sq" cmpd="sng" algn="ctr">
              <a:solidFill>
                <a:srgbClr val="CEB888"/>
              </a:solidFill>
              <a:prstDash val="solid"/>
              <a:miter lim="800000"/>
            </a:ln>
          </c:spPr>
          <c:marker>
            <c:symbol val="diamond"/>
            <c:size val="9"/>
            <c:spPr>
              <a:solidFill>
                <a:srgbClr val="E3D7BB">
                  <a:alpha val="80000"/>
                </a:srgbClr>
              </a:solidFill>
              <a:ln w="9525" cap="flat" cmpd="sng" algn="ctr">
                <a:solidFill>
                  <a:srgbClr val="CEB888"/>
                </a:solidFill>
                <a:prstDash val="solid"/>
                <a:round/>
              </a:ln>
            </c:spPr>
          </c:marker>
          <c:dLbls>
            <c:delete val="1"/>
          </c:dLbls>
          <c:xVal>
            <c:numRef>
              <c:f>{0,5,15,20,25,30}</c:f>
              <c:numCache>
                <c:formatCode>General</c:formatCode>
                <c:ptCount val="6"/>
                <c:pt idx="0">
                  <c:v>0</c:v>
                </c:pt>
                <c:pt idx="1">
                  <c:v>5</c:v>
                </c:pt>
                <c:pt idx="2">
                  <c:v>15</c:v>
                </c:pt>
                <c:pt idx="3">
                  <c:v>20</c:v>
                </c:pt>
                <c:pt idx="4">
                  <c:v>25</c:v>
                </c:pt>
                <c:pt idx="5">
                  <c:v>30</c:v>
                </c:pt>
              </c:numCache>
            </c:numRef>
          </c:xVal>
          <c:yVal>
            <c:numRef>
              <c:f>{4144.67663513514,3507.9375,3148.33321621622,2909.05540540541,2090.49332432432,1888.9952027027}</c:f>
              <c:numCache>
                <c:formatCode>General</c:formatCode>
                <c:ptCount val="6"/>
                <c:pt idx="0">
                  <c:v>4144.67663513514</c:v>
                </c:pt>
                <c:pt idx="1">
                  <c:v>3507.9375</c:v>
                </c:pt>
                <c:pt idx="2">
                  <c:v>3148.33321621622</c:v>
                </c:pt>
                <c:pt idx="3">
                  <c:v>2909.05540540541</c:v>
                </c:pt>
                <c:pt idx="4">
                  <c:v>2090.49332432432</c:v>
                </c:pt>
                <c:pt idx="5">
                  <c:v>1888.9952027027</c:v>
                </c:pt>
              </c:numCache>
            </c:numRef>
          </c:yVal>
          <c:smooth val="0"/>
        </c:ser>
        <c:ser>
          <c:idx val="7"/>
          <c:order val="1"/>
          <c:tx>
            <c:strRef>
              <c:f>REBCO: B ⊥ Tape plane, 45 μm sub</c:f>
              <c:strCache>
                <c:ptCount val="1"/>
                <c:pt idx="0">
                  <c:v>REBCO: B ⊥ Tape plane, 45 μm sub</c:v>
                </c:pt>
              </c:strCache>
            </c:strRef>
          </c:tx>
          <c:spPr>
            <a:ln w="25400" cap="rnd" cmpd="sng" algn="ctr">
              <a:solidFill>
                <a:srgbClr val="BB9D59"/>
              </a:solidFill>
              <a:prstDash val="dash"/>
              <a:round/>
            </a:ln>
          </c:spPr>
          <c:marker>
            <c:symbol val="diamond"/>
            <c:size val="9"/>
            <c:spPr>
              <a:solidFill>
                <a:srgbClr val="BB9D59">
                  <a:alpha val="33000"/>
                </a:srgbClr>
              </a:solidFill>
              <a:ln w="9525" cap="flat" cmpd="sng" algn="ctr">
                <a:solidFill>
                  <a:srgbClr val="BB9D59"/>
                </a:solidFill>
                <a:prstDash val="solid"/>
                <a:round/>
              </a:ln>
            </c:spPr>
          </c:marker>
          <c:dLbls>
            <c:delete val="1"/>
          </c:dLbls>
          <c:xVal>
            <c:numRef>
              <c:f>{2.5,3.006756,4.007476,5.006838,6,6.5069,7.000033,7.507427,7.993015,8.50692,8.99308,9.507001,9.993015,10.505938,10.992999,11.507574,11.992377,12.506985,12.993653,13.507051,13.992033,14.50692,14.9929}</c:f>
              <c:numCache>
                <c:formatCode>General</c:formatCode>
                <c:ptCount val="23"/>
                <c:pt idx="0">
                  <c:v>2.5</c:v>
                </c:pt>
                <c:pt idx="1">
                  <c:v>3.006756</c:v>
                </c:pt>
                <c:pt idx="2">
                  <c:v>4.007476</c:v>
                </c:pt>
                <c:pt idx="3">
                  <c:v>5.006838</c:v>
                </c:pt>
                <c:pt idx="4">
                  <c:v>6</c:v>
                </c:pt>
                <c:pt idx="5">
                  <c:v>6.5069</c:v>
                </c:pt>
                <c:pt idx="6">
                  <c:v>7.000033</c:v>
                </c:pt>
                <c:pt idx="7">
                  <c:v>7.507427</c:v>
                </c:pt>
                <c:pt idx="8">
                  <c:v>7.993015</c:v>
                </c:pt>
                <c:pt idx="9">
                  <c:v>8.50692</c:v>
                </c:pt>
                <c:pt idx="10">
                  <c:v>8.99308</c:v>
                </c:pt>
                <c:pt idx="11">
                  <c:v>9.507001</c:v>
                </c:pt>
                <c:pt idx="12">
                  <c:v>9.993015</c:v>
                </c:pt>
                <c:pt idx="13">
                  <c:v>10.505938</c:v>
                </c:pt>
                <c:pt idx="14">
                  <c:v>10.992999</c:v>
                </c:pt>
                <c:pt idx="15">
                  <c:v>11.507574</c:v>
                </c:pt>
                <c:pt idx="16">
                  <c:v>11.992377</c:v>
                </c:pt>
                <c:pt idx="17">
                  <c:v>12.506985</c:v>
                </c:pt>
                <c:pt idx="18">
                  <c:v>12.993653</c:v>
                </c:pt>
                <c:pt idx="19">
                  <c:v>13.507051</c:v>
                </c:pt>
                <c:pt idx="20">
                  <c:v>13.992033</c:v>
                </c:pt>
                <c:pt idx="21">
                  <c:v>14.50692</c:v>
                </c:pt>
                <c:pt idx="22">
                  <c:v>14.9929</c:v>
                </c:pt>
              </c:numCache>
            </c:numRef>
          </c:xVal>
          <c:yVal>
            <c:numRef>
              <c:f>{5478.13454204472,5053.35151797524,4372.03461367207,3812.25342058735,3348.80676589759,3146.72399561194,2964.77255882199,2801.36500297794,2663.23047196918,2530.3500335986,2415.16099127083,2307.32221662235,2215.59714047123,2121.42703849932,2046.79532341544,1970.18383906757,1905.1216334741,1841.62826512312,1784.46756969497,1729.86530250584,1682.36638117283,1631.14030719317,1591.30073937415}</c:f>
              <c:numCache>
                <c:formatCode>General</c:formatCode>
                <c:ptCount val="23"/>
                <c:pt idx="0">
                  <c:v>5478.13454204472</c:v>
                </c:pt>
                <c:pt idx="1">
                  <c:v>5053.35151797524</c:v>
                </c:pt>
                <c:pt idx="2">
                  <c:v>4372.03461367207</c:v>
                </c:pt>
                <c:pt idx="3">
                  <c:v>3812.25342058735</c:v>
                </c:pt>
                <c:pt idx="4">
                  <c:v>3348.80676589759</c:v>
                </c:pt>
                <c:pt idx="5">
                  <c:v>3146.72399561194</c:v>
                </c:pt>
                <c:pt idx="6">
                  <c:v>2964.77255882199</c:v>
                </c:pt>
                <c:pt idx="7">
                  <c:v>2801.36500297794</c:v>
                </c:pt>
                <c:pt idx="8">
                  <c:v>2663.23047196918</c:v>
                </c:pt>
                <c:pt idx="9">
                  <c:v>2530.3500335986</c:v>
                </c:pt>
                <c:pt idx="10">
                  <c:v>2415.16099127083</c:v>
                </c:pt>
                <c:pt idx="11">
                  <c:v>2307.32221662235</c:v>
                </c:pt>
                <c:pt idx="12">
                  <c:v>2215.59714047123</c:v>
                </c:pt>
                <c:pt idx="13">
                  <c:v>2121.42703849932</c:v>
                </c:pt>
                <c:pt idx="14">
                  <c:v>2046.79532341544</c:v>
                </c:pt>
                <c:pt idx="15">
                  <c:v>1970.18383906757</c:v>
                </c:pt>
                <c:pt idx="16">
                  <c:v>1905.1216334741</c:v>
                </c:pt>
                <c:pt idx="17">
                  <c:v>1841.62826512312</c:v>
                </c:pt>
                <c:pt idx="18">
                  <c:v>1784.46756969497</c:v>
                </c:pt>
                <c:pt idx="19">
                  <c:v>1729.86530250584</c:v>
                </c:pt>
                <c:pt idx="20">
                  <c:v>1682.36638117283</c:v>
                </c:pt>
                <c:pt idx="21">
                  <c:v>1631.14030719317</c:v>
                </c:pt>
                <c:pt idx="22">
                  <c:v>1591.30073937415</c:v>
                </c:pt>
              </c:numCache>
            </c:numRef>
          </c:yVal>
          <c:smooth val="1"/>
        </c:ser>
        <c:ser>
          <c:idx val="8"/>
          <c:order val="2"/>
          <c:tx>
            <c:strRef>
              <c:f>REBCO: B ⊥ Tape plane</c:f>
              <c:strCache>
                <c:ptCount val="1"/>
                <c:pt idx="0">
                  <c:v>REBCO: B ⊥ Tape plane</c:v>
                </c:pt>
              </c:strCache>
            </c:strRef>
          </c:tx>
          <c:spPr>
            <a:ln w="34925" cap="sq" cmpd="sng" algn="ctr">
              <a:solidFill>
                <a:srgbClr val="BB9D59"/>
              </a:solidFill>
              <a:prstDash val="dashDot"/>
              <a:miter lim="800000"/>
            </a:ln>
          </c:spPr>
          <c:marker>
            <c:symbol val="diamond"/>
            <c:size val="8"/>
            <c:spPr>
              <a:solidFill>
                <a:srgbClr val="BB9D59">
                  <a:alpha val="50000"/>
                </a:srgbClr>
              </a:solidFill>
              <a:ln w="9525" cap="flat" cmpd="sng" algn="ctr">
                <a:solidFill>
                  <a:srgbClr val="BB9D59"/>
                </a:solidFill>
                <a:prstDash val="solid"/>
                <a:round/>
              </a:ln>
            </c:spPr>
          </c:marker>
          <c:dLbls>
            <c:delete val="1"/>
          </c:dLbls>
          <c:xVal>
            <c:numRef>
              <c:f>{0,2,4,6,8,10,12,14,16,18,20,22,24,26,28,30,31}</c:f>
              <c:numCache>
                <c:formatCode>General</c:formatCode>
                <c:ptCount val="17"/>
                <c:pt idx="0">
                  <c:v>0</c:v>
                </c:pt>
                <c:pt idx="1">
                  <c:v>2</c:v>
                </c:pt>
                <c:pt idx="2">
                  <c:v>4</c:v>
                </c:pt>
                <c:pt idx="3">
                  <c:v>6</c:v>
                </c:pt>
                <c:pt idx="4">
                  <c:v>8</c:v>
                </c:pt>
                <c:pt idx="5">
                  <c:v>10</c:v>
                </c:pt>
                <c:pt idx="6">
                  <c:v>12</c:v>
                </c:pt>
                <c:pt idx="7">
                  <c:v>14</c:v>
                </c:pt>
                <c:pt idx="8">
                  <c:v>16</c:v>
                </c:pt>
                <c:pt idx="9">
                  <c:v>18</c:v>
                </c:pt>
                <c:pt idx="10">
                  <c:v>20</c:v>
                </c:pt>
                <c:pt idx="11">
                  <c:v>22</c:v>
                </c:pt>
                <c:pt idx="12">
                  <c:v>24</c:v>
                </c:pt>
                <c:pt idx="13">
                  <c:v>26</c:v>
                </c:pt>
                <c:pt idx="14">
                  <c:v>28</c:v>
                </c:pt>
                <c:pt idx="15">
                  <c:v>30</c:v>
                </c:pt>
                <c:pt idx="16">
                  <c:v>31</c:v>
                </c:pt>
              </c:numCache>
            </c:numRef>
          </c:xVal>
          <c:yVal>
            <c:numRef>
              <c:f>{4144.67663513514,1445.83856756757,975.09972972973,767.750837837838,655.66872972973,571.611445945946,526.777743243243,481.944040540541,442.718310810811,428.146175675676,403.490432432432,386.677256756757,364.262554054054,341.845702702703,328.395162162162,319.428851351351,318.307256756757}</c:f>
              <c:numCache>
                <c:formatCode>General</c:formatCode>
                <c:ptCount val="17"/>
                <c:pt idx="0">
                  <c:v>4144.67663513514</c:v>
                </c:pt>
                <c:pt idx="1">
                  <c:v>1445.83856756757</c:v>
                </c:pt>
                <c:pt idx="2">
                  <c:v>975.09972972973</c:v>
                </c:pt>
                <c:pt idx="3">
                  <c:v>767.750837837838</c:v>
                </c:pt>
                <c:pt idx="4">
                  <c:v>655.66872972973</c:v>
                </c:pt>
                <c:pt idx="5">
                  <c:v>571.611445945946</c:v>
                </c:pt>
                <c:pt idx="6">
                  <c:v>526.777743243243</c:v>
                </c:pt>
                <c:pt idx="7">
                  <c:v>481.944040540541</c:v>
                </c:pt>
                <c:pt idx="8">
                  <c:v>442.718310810811</c:v>
                </c:pt>
                <c:pt idx="9">
                  <c:v>428.146175675676</c:v>
                </c:pt>
                <c:pt idx="10">
                  <c:v>403.490432432432</c:v>
                </c:pt>
                <c:pt idx="11">
                  <c:v>386.677256756757</c:v>
                </c:pt>
                <c:pt idx="12">
                  <c:v>364.262554054054</c:v>
                </c:pt>
                <c:pt idx="13">
                  <c:v>341.845702702703</c:v>
                </c:pt>
                <c:pt idx="14">
                  <c:v>328.395162162162</c:v>
                </c:pt>
                <c:pt idx="15">
                  <c:v>319.428851351351</c:v>
                </c:pt>
                <c:pt idx="16">
                  <c:v>318.307256756757</c:v>
                </c:pt>
              </c:numCache>
            </c:numRef>
          </c:yVal>
          <c:smooth val="0"/>
        </c:ser>
        <c:ser>
          <c:idx val="16"/>
          <c:order val="3"/>
          <c:tx>
            <c:strRef>
              <c:f>Bi-2212: OST NHMFL 50 bar OP</c:f>
              <c:strCache>
                <c:ptCount val="1"/>
                <c:pt idx="0">
                  <c:v>Bi-2212: OST NHMFL 50 bar OP</c:v>
                </c:pt>
              </c:strCache>
            </c:strRef>
          </c:tx>
          <c:spPr>
            <a:ln w="15875" cap="sq" cmpd="sng" algn="ctr">
              <a:solidFill>
                <a:schemeClr val="accent1"/>
              </a:solidFill>
              <a:prstDash val="sysDot"/>
              <a:miter lim="800000"/>
            </a:ln>
            <a:effectLst>
              <a:outerShdw blurRad="25400" dist="12700" dir="2700000" algn="tl" rotWithShape="0">
                <a:prstClr val="black">
                  <a:alpha val="40000"/>
                </a:prstClr>
              </a:outerShdw>
            </a:effectLst>
          </c:spPr>
          <c:marker>
            <c:symbol val="star"/>
            <c:size val="7"/>
            <c:spPr>
              <a:solidFill>
                <a:schemeClr val="accent1">
                  <a:alpha val="20000"/>
                </a:schemeClr>
              </a:solidFill>
              <a:ln w="9525" cap="sq" cmpd="sng" algn="ctr">
                <a:solidFill>
                  <a:schemeClr val="accent1"/>
                </a:solidFill>
                <a:prstDash val="solid"/>
                <a:bevel/>
              </a:ln>
              <a:effectLst>
                <a:outerShdw blurRad="25400" dist="12700" dir="2700000" algn="tl" rotWithShape="0">
                  <a:prstClr val="black">
                    <a:alpha val="40000"/>
                  </a:prstClr>
                </a:outerShdw>
              </a:effectLst>
            </c:spPr>
          </c:marker>
          <c:dLbls>
            <c:delete val="1"/>
          </c:dLbls>
          <c:xVal>
            <c:numRef>
              <c:f>{3.000016,3.993898,4.993097,5.993277,6.993342,7.993244,8.99326,9.992262,10.992508,11.992917,12.992082,13.992819,14.992393}</c:f>
              <c:numCache>
                <c:formatCode>General</c:formatCode>
                <c:ptCount val="13"/>
                <c:pt idx="0">
                  <c:v>3.000016</c:v>
                </c:pt>
                <c:pt idx="1">
                  <c:v>3.993898</c:v>
                </c:pt>
                <c:pt idx="2">
                  <c:v>4.993097</c:v>
                </c:pt>
                <c:pt idx="3">
                  <c:v>5.993277</c:v>
                </c:pt>
                <c:pt idx="4">
                  <c:v>6.993342</c:v>
                </c:pt>
                <c:pt idx="5">
                  <c:v>7.993244</c:v>
                </c:pt>
                <c:pt idx="6">
                  <c:v>8.99326</c:v>
                </c:pt>
                <c:pt idx="7">
                  <c:v>9.992262</c:v>
                </c:pt>
                <c:pt idx="8">
                  <c:v>10.992508</c:v>
                </c:pt>
                <c:pt idx="9">
                  <c:v>11.992917</c:v>
                </c:pt>
                <c:pt idx="10">
                  <c:v>12.992082</c:v>
                </c:pt>
                <c:pt idx="11">
                  <c:v>13.992819</c:v>
                </c:pt>
                <c:pt idx="12">
                  <c:v>14.992393</c:v>
                </c:pt>
              </c:numCache>
            </c:numRef>
          </c:xVal>
          <c:yVal>
            <c:numRef>
              <c:f>{1243.41685777729,1159.79037405665,1097.57103024537,1051.58610856769,1014.82749602732,980.999976589288,955.075472195147,928.777647449119,905.628264696463,884.993343857345,865.478023327735,846.718050662712,827.304738761806}</c:f>
              <c:numCache>
                <c:formatCode>General</c:formatCode>
                <c:ptCount val="13"/>
                <c:pt idx="0">
                  <c:v>1243.41685777729</c:v>
                </c:pt>
                <c:pt idx="1">
                  <c:v>1159.79037405665</c:v>
                </c:pt>
                <c:pt idx="2">
                  <c:v>1097.57103024537</c:v>
                </c:pt>
                <c:pt idx="3">
                  <c:v>1051.58610856769</c:v>
                </c:pt>
                <c:pt idx="4">
                  <c:v>1014.82749602732</c:v>
                </c:pt>
                <c:pt idx="5">
                  <c:v>980.999976589288</c:v>
                </c:pt>
                <c:pt idx="6">
                  <c:v>955.075472195147</c:v>
                </c:pt>
                <c:pt idx="7">
                  <c:v>928.777647449119</c:v>
                </c:pt>
                <c:pt idx="8">
                  <c:v>905.628264696463</c:v>
                </c:pt>
                <c:pt idx="9">
                  <c:v>884.993343857345</c:v>
                </c:pt>
                <c:pt idx="10">
                  <c:v>865.478023327735</c:v>
                </c:pt>
                <c:pt idx="11">
                  <c:v>846.718050662712</c:v>
                </c:pt>
                <c:pt idx="12">
                  <c:v>827.304738761806</c:v>
                </c:pt>
              </c:numCache>
            </c:numRef>
          </c:yVal>
          <c:smooth val="0"/>
        </c:ser>
        <c:ser>
          <c:idx val="5"/>
          <c:order val="4"/>
          <c:tx>
            <c:strRef>
              <c:f>Nb₃Sn: Internal Sn RRP®</c:f>
              <c:strCache>
                <c:ptCount val="1"/>
                <c:pt idx="0">
                  <c:v>Nb₃Sn: Internal Sn RRP®</c:v>
                </c:pt>
              </c:strCache>
            </c:strRef>
          </c:tx>
          <c:spPr>
            <a:ln w="34925" cap="sq" cmpd="sng" algn="ctr">
              <a:solidFill>
                <a:schemeClr val="accent2"/>
              </a:solidFill>
              <a:prstDash val="solid"/>
              <a:miter lim="800000"/>
            </a:ln>
          </c:spPr>
          <c:marker>
            <c:spPr>
              <a:solidFill>
                <a:srgbClr val="C0504D">
                  <a:lumMod val="20000"/>
                  <a:lumOff val="80000"/>
                  <a:alpha val="50000"/>
                </a:srgbClr>
              </a:solidFill>
              <a:ln w="9525" cap="flat" cmpd="sng" algn="ctr">
                <a:solidFill>
                  <a:schemeClr val="accent2"/>
                </a:solidFill>
                <a:prstDash val="solid"/>
                <a:round/>
              </a:ln>
            </c:spPr>
          </c:marker>
          <c:dLbls>
            <c:delete val="1"/>
          </c:dLbls>
          <c:xVal>
            <c:numRef>
              <c:f>{12,13,14,14.5,15,15.5,16,20,21,22,23,24}</c:f>
              <c:numCache>
                <c:formatCode>General</c:formatCode>
                <c:ptCount val="12"/>
                <c:pt idx="0">
                  <c:v>12</c:v>
                </c:pt>
                <c:pt idx="1">
                  <c:v>13</c:v>
                </c:pt>
                <c:pt idx="2">
                  <c:v>14</c:v>
                </c:pt>
                <c:pt idx="3">
                  <c:v>14.5</c:v>
                </c:pt>
                <c:pt idx="4">
                  <c:v>15</c:v>
                </c:pt>
                <c:pt idx="5">
                  <c:v>15.5</c:v>
                </c:pt>
                <c:pt idx="6">
                  <c:v>16</c:v>
                </c:pt>
                <c:pt idx="7">
                  <c:v>20</c:v>
                </c:pt>
                <c:pt idx="8">
                  <c:v>21</c:v>
                </c:pt>
                <c:pt idx="9">
                  <c:v>22</c:v>
                </c:pt>
                <c:pt idx="10">
                  <c:v>23</c:v>
                </c:pt>
                <c:pt idx="11">
                  <c:v>24</c:v>
                </c:pt>
              </c:numCache>
            </c:numRef>
          </c:xVal>
          <c:yVal>
            <c:numRef>
              <c:f>{1754.85570962403,1454.93491561556,1190.98141218451,1072.637423833,957.774141021247,855.093327598618,757.633572485614,268.014326560761,190.858687096299,118.924105941463,65.5532876652943,28.3097383899678}</c:f>
              <c:numCache>
                <c:formatCode>General</c:formatCode>
                <c:ptCount val="12"/>
                <c:pt idx="0">
                  <c:v>1754.85570962403</c:v>
                </c:pt>
                <c:pt idx="1">
                  <c:v>1454.93491561556</c:v>
                </c:pt>
                <c:pt idx="2">
                  <c:v>1190.98141218451</c:v>
                </c:pt>
                <c:pt idx="3">
                  <c:v>1072.637423833</c:v>
                </c:pt>
                <c:pt idx="4">
                  <c:v>957.774141021247</c:v>
                </c:pt>
                <c:pt idx="5">
                  <c:v>855.093327598618</c:v>
                </c:pt>
                <c:pt idx="6">
                  <c:v>757.633572485614</c:v>
                </c:pt>
                <c:pt idx="7">
                  <c:v>268.014326560761</c:v>
                </c:pt>
                <c:pt idx="8">
                  <c:v>190.858687096299</c:v>
                </c:pt>
                <c:pt idx="9">
                  <c:v>118.924105941463</c:v>
                </c:pt>
                <c:pt idx="10">
                  <c:v>65.5532876652943</c:v>
                </c:pt>
                <c:pt idx="11">
                  <c:v>28.3097383899678</c:v>
                </c:pt>
              </c:numCache>
            </c:numRef>
          </c:yVal>
          <c:smooth val="0"/>
        </c:ser>
        <c:ser>
          <c:idx val="6"/>
          <c:order val="5"/>
          <c:tx>
            <c:strRef>
              <c:f>Nb₃Sn: High Sn Bronze</c:f>
              <c:strCache>
                <c:ptCount val="1"/>
                <c:pt idx="0">
                  <c:v>Nb₃Sn: High Sn Bronze</c:v>
                </c:pt>
              </c:strCache>
            </c:strRef>
          </c:tx>
          <c:spPr>
            <a:ln w="34925" cap="sq" cmpd="sng" algn="ctr">
              <a:solidFill>
                <a:schemeClr val="accent2">
                  <a:lumMod val="75000"/>
                </a:schemeClr>
              </a:solidFill>
              <a:prstDash val="lgDash"/>
              <a:miter lim="800000"/>
            </a:ln>
          </c:spPr>
          <c:marker>
            <c:spPr>
              <a:solidFill>
                <a:srgbClr val="C0504D">
                  <a:lumMod val="20000"/>
                  <a:lumOff val="80000"/>
                  <a:alpha val="50000"/>
                </a:srgbClr>
              </a:solidFill>
              <a:ln w="9525" cap="flat" cmpd="sng" algn="ctr">
                <a:solidFill>
                  <a:srgbClr val="C0504D">
                    <a:lumMod val="75000"/>
                  </a:srgbClr>
                </a:solidFill>
                <a:prstDash val="solid"/>
                <a:round/>
              </a:ln>
            </c:spPr>
          </c:marker>
          <c:dLbls>
            <c:delete val="1"/>
          </c:dLbls>
          <c:xVal>
            <c:numRef>
              <c:f>{18,19.0121,20.0135,21.0148,22.0162,22.996,23.9973,24.9987}</c:f>
              <c:numCache>
                <c:formatCode>General</c:formatCode>
                <c:ptCount val="8"/>
                <c:pt idx="0">
                  <c:v>18</c:v>
                </c:pt>
                <c:pt idx="1">
                  <c:v>19.0121</c:v>
                </c:pt>
                <c:pt idx="2">
                  <c:v>20.0135</c:v>
                </c:pt>
                <c:pt idx="3">
                  <c:v>21.0148</c:v>
                </c:pt>
                <c:pt idx="4">
                  <c:v>22.0162</c:v>
                </c:pt>
                <c:pt idx="5">
                  <c:v>22.996</c:v>
                </c:pt>
                <c:pt idx="6">
                  <c:v>23.9973</c:v>
                </c:pt>
                <c:pt idx="7">
                  <c:v>24.9987</c:v>
                </c:pt>
              </c:numCache>
            </c:numRef>
          </c:xVal>
          <c:yVal>
            <c:numRef>
              <c:f>{166.643076923077,137.814615384615,111.095384615385,84.3761538461538,60.8212307692308,40.0787692307692,19.3362307692308,8.08607692307692}</c:f>
              <c:numCache>
                <c:formatCode>General</c:formatCode>
                <c:ptCount val="8"/>
                <c:pt idx="0">
                  <c:v>166.643076923077</c:v>
                </c:pt>
                <c:pt idx="1">
                  <c:v>137.814615384615</c:v>
                </c:pt>
                <c:pt idx="2">
                  <c:v>111.095384615385</c:v>
                </c:pt>
                <c:pt idx="3">
                  <c:v>84.3761538461538</c:v>
                </c:pt>
                <c:pt idx="4">
                  <c:v>60.8212307692308</c:v>
                </c:pt>
                <c:pt idx="5">
                  <c:v>40.0787692307692</c:v>
                </c:pt>
                <c:pt idx="6">
                  <c:v>19.3362307692308</c:v>
                </c:pt>
                <c:pt idx="7">
                  <c:v>8.08607692307692</c:v>
                </c:pt>
              </c:numCache>
            </c:numRef>
          </c:yVal>
          <c:smooth val="0"/>
        </c:ser>
        <c:ser>
          <c:idx val="1"/>
          <c:order val="6"/>
          <c:tx>
            <c:strRef>
              <c:f>Nb-Ti: LHC 4.2 K</c:f>
              <c:strCache>
                <c:ptCount val="1"/>
                <c:pt idx="0">
                  <c:v>Nb-Ti: LHC 4.2 K</c:v>
                </c:pt>
              </c:strCache>
            </c:strRef>
          </c:tx>
          <c:spPr>
            <a:ln w="34925" cap="sq" cmpd="sng" algn="ctr">
              <a:solidFill>
                <a:schemeClr val="accent4"/>
              </a:solidFill>
              <a:prstDash val="dashDot"/>
              <a:miter lim="800000"/>
            </a:ln>
          </c:spPr>
          <c:marker>
            <c:symbol val="x"/>
            <c:size val="9"/>
            <c:spPr>
              <a:solidFill>
                <a:schemeClr val="bg1">
                  <a:alpha val="50000"/>
                </a:schemeClr>
              </a:solidFill>
              <a:ln w="9525" cap="flat" cmpd="sng" algn="ctr">
                <a:solidFill>
                  <a:schemeClr val="accent4"/>
                </a:solidFill>
                <a:prstDash val="solid"/>
                <a:round/>
              </a:ln>
            </c:spPr>
          </c:marker>
          <c:dLbls>
            <c:delete val="1"/>
          </c:dLbls>
          <c:xVal>
            <c:numRef>
              <c:f>{0.614151,0.950943,1.34057,1.67736,2.23208,3.18302,4.15377,5.12453,6.09528}</c:f>
              <c:numCache>
                <c:formatCode>General</c:formatCode>
                <c:ptCount val="9"/>
                <c:pt idx="0">
                  <c:v>0.614151</c:v>
                </c:pt>
                <c:pt idx="1">
                  <c:v>0.950943</c:v>
                </c:pt>
                <c:pt idx="2">
                  <c:v>1.34057</c:v>
                </c:pt>
                <c:pt idx="3">
                  <c:v>1.67736</c:v>
                </c:pt>
                <c:pt idx="4">
                  <c:v>2.23208</c:v>
                </c:pt>
                <c:pt idx="5">
                  <c:v>3.18302</c:v>
                </c:pt>
                <c:pt idx="6">
                  <c:v>4.15377</c:v>
                </c:pt>
                <c:pt idx="7">
                  <c:v>5.12453</c:v>
                </c:pt>
                <c:pt idx="8">
                  <c:v>6.09528</c:v>
                </c:pt>
              </c:numCache>
            </c:numRef>
          </c:xVal>
          <c:yVal>
            <c:numRef>
              <c:f>{5106.88461538462,4054.15384615385,3180.59615384615,2710.22692307692,2217.45769230769,1724.68846153846,1411.11153846154,1187.12307692308,918.342307692308}</c:f>
              <c:numCache>
                <c:formatCode>General</c:formatCode>
                <c:ptCount val="9"/>
                <c:pt idx="0">
                  <c:v>5106.88461538462</c:v>
                </c:pt>
                <c:pt idx="1">
                  <c:v>4054.15384615385</c:v>
                </c:pt>
                <c:pt idx="2">
                  <c:v>3180.59615384615</c:v>
                </c:pt>
                <c:pt idx="3">
                  <c:v>2710.22692307692</c:v>
                </c:pt>
                <c:pt idx="4">
                  <c:v>2217.45769230769</c:v>
                </c:pt>
                <c:pt idx="5">
                  <c:v>1724.68846153846</c:v>
                </c:pt>
                <c:pt idx="6">
                  <c:v>1411.11153846154</c:v>
                </c:pt>
                <c:pt idx="7">
                  <c:v>1187.12307692308</c:v>
                </c:pt>
                <c:pt idx="8">
                  <c:v>918.342307692308</c:v>
                </c:pt>
              </c:numCache>
            </c:numRef>
          </c:yVal>
          <c:smooth val="1"/>
        </c:ser>
        <c:ser>
          <c:idx val="12"/>
          <c:order val="7"/>
          <c:tx>
            <c:strRef>
              <c:f>Nb-Ti: Iseult/INUMAC MRI 4.22 K</c:f>
              <c:strCache>
                <c:ptCount val="1"/>
                <c:pt idx="0">
                  <c:v>Nb-Ti: Iseult/INUMAC MRI 4.22 K</c:v>
                </c:pt>
              </c:strCache>
            </c:strRef>
          </c:tx>
          <c:spPr>
            <a:ln w="34925" cap="rnd" cmpd="sng" algn="ctr">
              <a:solidFill>
                <a:schemeClr val="accent4"/>
              </a:solidFill>
              <a:prstDash val="sysDot"/>
              <a:round/>
            </a:ln>
          </c:spPr>
          <c:marker>
            <c:symbol val="x"/>
            <c:size val="9"/>
            <c:spPr>
              <a:solidFill>
                <a:schemeClr val="accent4">
                  <a:alpha val="20000"/>
                </a:schemeClr>
              </a:solidFill>
              <a:ln w="15875" cap="flat" cmpd="sng" algn="ctr">
                <a:solidFill>
                  <a:schemeClr val="accent4"/>
                </a:solidFill>
                <a:prstDash val="solid"/>
                <a:round/>
              </a:ln>
            </c:spPr>
          </c:marker>
          <c:dLbls>
            <c:delete val="1"/>
          </c:dLbls>
          <c:xVal>
            <c:numRef>
              <c:f>{8.5,9,9.5,10}</c:f>
              <c:numCache>
                <c:formatCode>General</c:formatCode>
                <c:ptCount val="4"/>
                <c:pt idx="0">
                  <c:v>8.5</c:v>
                </c:pt>
                <c:pt idx="1">
                  <c:v>9</c:v>
                </c:pt>
                <c:pt idx="2">
                  <c:v>9.5</c:v>
                </c:pt>
                <c:pt idx="3">
                  <c:v>10</c:v>
                </c:pt>
              </c:numCache>
            </c:numRef>
          </c:xVal>
          <c:yVal>
            <c:numRef>
              <c:f>{393.478260869565,291.304347826087,194.203043478261,104.347826086957}</c:f>
              <c:numCache>
                <c:formatCode>General</c:formatCode>
                <c:ptCount val="4"/>
                <c:pt idx="0">
                  <c:v>393.478260869565</c:v>
                </c:pt>
                <c:pt idx="1">
                  <c:v>291.304347826087</c:v>
                </c:pt>
                <c:pt idx="2">
                  <c:v>194.203043478261</c:v>
                </c:pt>
                <c:pt idx="3">
                  <c:v>104.347826086957</c:v>
                </c:pt>
              </c:numCache>
            </c:numRef>
          </c:yVal>
          <c:smooth val="1"/>
        </c:ser>
        <c:ser>
          <c:idx val="2"/>
          <c:order val="8"/>
          <c:tx>
            <c:strRef>
              <c:f>Exponential Y-axis Labels</c:f>
              <c:strCache>
                <c:ptCount val="1"/>
                <c:pt idx="0">
                  <c:v>Exponential Y-axis Labels</c:v>
                </c:pt>
              </c:strCache>
            </c:strRef>
          </c:tx>
          <c:spPr>
            <a:ln w="47625" cap="rnd" cmpd="sng" algn="ctr">
              <a:noFill/>
              <a:prstDash val="solid"/>
              <a:round/>
            </a:ln>
          </c:spPr>
          <c:marker>
            <c:symbol val="none"/>
          </c:marker>
          <c:dLbls>
            <c:dLbl>
              <c:idx val="0"/>
              <c:layout/>
              <c:tx>
                <c:rich>
                  <a:bodyPr rot="0" spcFirstLastPara="0" vertOverflow="ellipsis" vert="horz" wrap="square" lIns="38100" tIns="19050" rIns="38100" bIns="19050" anchor="ctr" anchorCtr="1"/>
                  <a:lstStyle/>
                  <a:p>
                    <a:pPr>
                      <a:defRPr lang="zh-CN" sz="1100" b="0" i="0" u="none" strike="noStrike" kern="1200" baseline="0">
                        <a:solidFill>
                          <a:schemeClr val="tx1"/>
                        </a:solidFill>
                        <a:latin typeface="+mn-lt"/>
                        <a:ea typeface="+mn-ea"/>
                        <a:cs typeface="+mn-cs"/>
                      </a:defRPr>
                    </a:pPr>
                    <a:r>
                      <a:rPr lang="en-US"/>
                      <a:t>10</a:t>
                    </a:r>
                    <a:endParaRPr lang="en-US"/>
                  </a:p>
                </c:rich>
              </c:tx>
              <c:dLblPos val="l"/>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1100" b="0" i="0" u="none" strike="noStrike" kern="1200" baseline="0">
                        <a:solidFill>
                          <a:schemeClr val="tx1"/>
                        </a:solidFill>
                        <a:latin typeface="+mn-lt"/>
                        <a:ea typeface="+mn-ea"/>
                        <a:cs typeface="+mn-cs"/>
                      </a:defRPr>
                    </a:pPr>
                    <a:r>
                      <a:rPr lang="en-US"/>
                      <a:t>10</a:t>
                    </a:r>
                    <a:r>
                      <a:rPr lang="en-US" baseline="30000"/>
                      <a:t>2</a:t>
                    </a:r>
                    <a:endParaRPr lang="en-US" baseline="30000"/>
                  </a:p>
                </c:rich>
              </c:tx>
              <c:dLblPos val="l"/>
              <c:showLegendKey val="0"/>
              <c:showVal val="1"/>
              <c:showCatName val="0"/>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sz="1100" b="0" i="0" u="none" strike="noStrike" kern="1200" baseline="0">
                        <a:solidFill>
                          <a:schemeClr val="tx1"/>
                        </a:solidFill>
                        <a:latin typeface="+mn-lt"/>
                        <a:ea typeface="+mn-ea"/>
                        <a:cs typeface="+mn-cs"/>
                      </a:defRPr>
                    </a:pPr>
                    <a:r>
                      <a:rPr lang="en-US"/>
                      <a:t>10</a:t>
                    </a:r>
                    <a:r>
                      <a:rPr lang="en-US" baseline="30000"/>
                      <a:t>3</a:t>
                    </a:r>
                    <a:endParaRPr lang="en-US" baseline="30000"/>
                  </a:p>
                </c:rich>
              </c:tx>
              <c:dLblPos val="l"/>
              <c:showLegendKey val="0"/>
              <c:showVal val="1"/>
              <c:showCatName val="0"/>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a:defRPr lang="zh-CN" sz="1100" b="0" i="0" u="none" strike="noStrike" kern="1200" baseline="0">
                        <a:solidFill>
                          <a:schemeClr val="tx1"/>
                        </a:solidFill>
                        <a:latin typeface="+mn-lt"/>
                        <a:ea typeface="+mn-ea"/>
                        <a:cs typeface="+mn-cs"/>
                      </a:defRPr>
                    </a:pPr>
                    <a:r>
                      <a:rPr lang="en-US"/>
                      <a:t>10</a:t>
                    </a:r>
                    <a:r>
                      <a:rPr lang="en-US" baseline="30000"/>
                      <a:t>4</a:t>
                    </a:r>
                    <a:endParaRPr lang="en-US" baseline="30000"/>
                  </a:p>
                </c:rich>
              </c:tx>
              <c:dLblPos val="l"/>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chemeClr val="tx1"/>
                    </a:solidFill>
                    <a:latin typeface="+mn-lt"/>
                    <a:ea typeface="+mn-ea"/>
                    <a:cs typeface="+mn-cs"/>
                  </a:defRPr>
                </a:pPr>
              </a:p>
            </c:txPr>
            <c:dLblPos val="l"/>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xVal>
            <c:numRef>
              <c:f>{0,0,0,0}</c:f>
              <c:numCache>
                <c:formatCode>General</c:formatCode>
                <c:ptCount val="4"/>
                <c:pt idx="0">
                  <c:v>0</c:v>
                </c:pt>
                <c:pt idx="1">
                  <c:v>0</c:v>
                </c:pt>
                <c:pt idx="2">
                  <c:v>0</c:v>
                </c:pt>
                <c:pt idx="3">
                  <c:v>0</c:v>
                </c:pt>
              </c:numCache>
            </c:numRef>
          </c:xVal>
          <c:yVal>
            <c:numRef>
              <c:f>{10,100,1000,10000}</c:f>
              <c:numCache>
                <c:formatCode>General</c:formatCode>
                <c:ptCount val="4"/>
                <c:pt idx="0">
                  <c:v>10</c:v>
                </c:pt>
                <c:pt idx="1">
                  <c:v>100</c:v>
                </c:pt>
                <c:pt idx="2">
                  <c:v>1000</c:v>
                </c:pt>
                <c:pt idx="3">
                  <c:v>10000</c:v>
                </c:pt>
              </c:numCache>
            </c:numRef>
          </c:yVal>
          <c:smooth val="1"/>
        </c:ser>
        <c:ser>
          <c:idx val="13"/>
          <c:order val="9"/>
          <c:tx>
            <c:strRef>
              <c:f>Nb-Ti midrange maximal</c:f>
              <c:strCache>
                <c:ptCount val="1"/>
                <c:pt idx="0">
                  <c:v>Nb-Ti midrange maximal</c:v>
                </c:pt>
              </c:strCache>
            </c:strRef>
          </c:tx>
          <c:spPr>
            <a:ln w="34925" cap="rnd" cmpd="sng" algn="ctr">
              <a:solidFill>
                <a:schemeClr val="accent4"/>
              </a:solidFill>
              <a:prstDash val="sysDot"/>
              <a:round/>
            </a:ln>
          </c:spPr>
          <c:marker>
            <c:symbol val="none"/>
          </c:marker>
          <c:dLbls>
            <c:delete val="1"/>
          </c:dLbls>
          <c:xVal>
            <c:numRef>
              <c:f>{6,7,8,8.5}</c:f>
              <c:numCache>
                <c:formatCode>General</c:formatCode>
                <c:ptCount val="4"/>
                <c:pt idx="0">
                  <c:v>6</c:v>
                </c:pt>
                <c:pt idx="1">
                  <c:v>7</c:v>
                </c:pt>
                <c:pt idx="2">
                  <c:v>8</c:v>
                </c:pt>
                <c:pt idx="3">
                  <c:v>8.5</c:v>
                </c:pt>
              </c:numCache>
            </c:numRef>
          </c:xVal>
          <c:yVal>
            <c:numRef>
              <c:f>{971.923076923077,687.307692307692,448.461538461538,393.478260869565}</c:f>
              <c:numCache>
                <c:formatCode>General</c:formatCode>
                <c:ptCount val="4"/>
                <c:pt idx="0">
                  <c:v>971.923076923077</c:v>
                </c:pt>
                <c:pt idx="1">
                  <c:v>687.307692307692</c:v>
                </c:pt>
                <c:pt idx="2">
                  <c:v>448.461538461538</c:v>
                </c:pt>
                <c:pt idx="3">
                  <c:v>393.478260869565</c:v>
                </c:pt>
              </c:numCache>
            </c:numRef>
          </c:yVal>
          <c:smooth val="1"/>
        </c:ser>
        <c:ser>
          <c:idx val="14"/>
          <c:order val="10"/>
          <c:tx>
            <c:strRef>
              <c:f>2212 Fitted Line for 50bar ASC'16</c:f>
              <c:strCache>
                <c:ptCount val="1"/>
                <c:pt idx="0">
                  <c:v>2212 Fitted Line for 50bar ASC'16</c:v>
                </c:pt>
              </c:strCache>
            </c:strRef>
          </c:tx>
          <c:spPr>
            <a:ln w="41275" cap="sq" cmpd="sng" algn="ctr">
              <a:solidFill>
                <a:schemeClr val="accent1"/>
              </a:solidFill>
              <a:prstDash val="sysDot"/>
              <a:miter lim="800000"/>
            </a:ln>
          </c:spPr>
          <c:marker>
            <c:symbol val="none"/>
          </c:marker>
          <c:dLbls>
            <c:delete val="1"/>
          </c:dLbls>
          <c:xVal>
            <c:numRef>
              <c:f>{2,3,4,5,6,7,8,9,10,11,12,13,14,15,20,32}</c:f>
              <c:numCache>
                <c:formatCode>General</c:formatCode>
                <c:ptCount val="16"/>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20</c:v>
                </c:pt>
                <c:pt idx="15">
                  <c:v>32</c:v>
                </c:pt>
              </c:numCache>
            </c:numRef>
          </c:xVal>
          <c:yVal>
            <c:numRef>
              <c:f>{1381.52167169291,1248.5735436431,1162.07903611078,1099.13686124527,1050.24855551649,1010.61449177312,977.492944076188,949.179869947604,924.548583233269,902.817965856398,883.425757321475,865.954700297317,850.087217987812,835.576397019687,777.692126338303,691.62321177914}</c:f>
              <c:numCache>
                <c:formatCode>General</c:formatCode>
                <c:ptCount val="16"/>
                <c:pt idx="0">
                  <c:v>1381.52167169291</c:v>
                </c:pt>
                <c:pt idx="1">
                  <c:v>1248.5735436431</c:v>
                </c:pt>
                <c:pt idx="2">
                  <c:v>1162.07903611078</c:v>
                </c:pt>
                <c:pt idx="3">
                  <c:v>1099.13686124527</c:v>
                </c:pt>
                <c:pt idx="4">
                  <c:v>1050.24855551649</c:v>
                </c:pt>
                <c:pt idx="5">
                  <c:v>1010.61449177312</c:v>
                </c:pt>
                <c:pt idx="6">
                  <c:v>977.492944076188</c:v>
                </c:pt>
                <c:pt idx="7">
                  <c:v>949.179869947604</c:v>
                </c:pt>
                <c:pt idx="8">
                  <c:v>924.548583233269</c:v>
                </c:pt>
                <c:pt idx="9">
                  <c:v>902.817965856398</c:v>
                </c:pt>
                <c:pt idx="10">
                  <c:v>883.425757321475</c:v>
                </c:pt>
                <c:pt idx="11">
                  <c:v>865.954700297317</c:v>
                </c:pt>
                <c:pt idx="12">
                  <c:v>850.087217987812</c:v>
                </c:pt>
                <c:pt idx="13">
                  <c:v>835.576397019687</c:v>
                </c:pt>
                <c:pt idx="14">
                  <c:v>777.692126338303</c:v>
                </c:pt>
                <c:pt idx="15">
                  <c:v>691.62321177914</c:v>
                </c:pt>
              </c:numCache>
            </c:numRef>
          </c:yVal>
          <c:smooth val="1"/>
        </c:ser>
        <c:ser>
          <c:idx val="15"/>
          <c:order val="11"/>
          <c:tx>
            <c:strRef>
              <c:f>YBCO B perp linear extrap</c:f>
              <c:strCache>
                <c:ptCount val="1"/>
                <c:pt idx="0">
                  <c:v>YBCO B perp linear extrap</c:v>
                </c:pt>
              </c:strCache>
            </c:strRef>
          </c:tx>
          <c:spPr>
            <a:ln w="41275" cap="sq" cmpd="sng" algn="ctr">
              <a:solidFill>
                <a:srgbClr val="BB9D59"/>
              </a:solidFill>
              <a:prstDash val="dashDot"/>
              <a:miter lim="800000"/>
            </a:ln>
          </c:spPr>
          <c:marker>
            <c:symbol val="none"/>
          </c:marker>
          <c:dLbls>
            <c:delete val="1"/>
          </c:dLbls>
          <c:xVal>
            <c:numRef>
              <c:f>{31.25,40,45}</c:f>
              <c:numCache>
                <c:formatCode>General</c:formatCode>
                <c:ptCount val="3"/>
                <c:pt idx="0">
                  <c:v>31.25</c:v>
                </c:pt>
                <c:pt idx="1">
                  <c:v>40</c:v>
                </c:pt>
                <c:pt idx="2">
                  <c:v>45</c:v>
                </c:pt>
              </c:numCache>
            </c:numRef>
          </c:xVal>
          <c:yVal>
            <c:numRef>
              <c:f>{312.705498916288,264.548743930003,240.437914698384}</c:f>
              <c:numCache>
                <c:formatCode>General</c:formatCode>
                <c:ptCount val="3"/>
                <c:pt idx="0">
                  <c:v>312.705498916288</c:v>
                </c:pt>
                <c:pt idx="1">
                  <c:v>264.548743930003</c:v>
                </c:pt>
                <c:pt idx="2">
                  <c:v>240.437914698384</c:v>
                </c:pt>
              </c:numCache>
            </c:numRef>
          </c:yVal>
          <c:smooth val="1"/>
        </c:ser>
        <c:ser>
          <c:idx val="10"/>
          <c:order val="12"/>
          <c:tx>
            <c:strRef>
              <c:f>YBCO par linear extrap</c:f>
              <c:strCache>
                <c:ptCount val="1"/>
                <c:pt idx="0">
                  <c:v>YBCO par linear extrap</c:v>
                </c:pt>
              </c:strCache>
            </c:strRef>
          </c:tx>
          <c:spPr>
            <a:ln w="41275" cap="flat" cmpd="sng" algn="ctr">
              <a:solidFill>
                <a:srgbClr val="CEB888"/>
              </a:solidFill>
              <a:prstDash val="dash"/>
              <a:round/>
            </a:ln>
          </c:spPr>
          <c:marker>
            <c:symbol val="none"/>
          </c:marker>
          <c:dLbls>
            <c:delete val="1"/>
          </c:dLbls>
          <c:xVal>
            <c:numRef>
              <c:f>{20,40,45}</c:f>
              <c:numCache>
                <c:formatCode>General</c:formatCode>
                <c:ptCount val="3"/>
                <c:pt idx="0">
                  <c:v>20</c:v>
                </c:pt>
                <c:pt idx="1">
                  <c:v>40</c:v>
                </c:pt>
                <c:pt idx="2">
                  <c:v>45</c:v>
                </c:pt>
              </c:numCache>
            </c:numRef>
          </c:xVal>
          <c:yVal>
            <c:numRef>
              <c:f>{2929.88130969356,2293.58889933911,2157.40641463926}</c:f>
              <c:numCache>
                <c:formatCode>General</c:formatCode>
                <c:ptCount val="3"/>
                <c:pt idx="0">
                  <c:v>2929.88130969356</c:v>
                </c:pt>
                <c:pt idx="1">
                  <c:v>2293.58889933911</c:v>
                </c:pt>
                <c:pt idx="2">
                  <c:v>2157.40641463926</c:v>
                </c:pt>
              </c:numCache>
            </c:numRef>
          </c:yVal>
          <c:smooth val="1"/>
        </c:ser>
        <c:ser>
          <c:idx val="0"/>
          <c:order val="13"/>
          <c:tx>
            <c:strRef>
              <c:f>Iron-based Superconductor 2019</c:f>
              <c:strCache>
                <c:ptCount val="1"/>
                <c:pt idx="0">
                  <c:v>Iron-based Superconductor 2019</c:v>
                </c:pt>
              </c:strCache>
            </c:strRef>
          </c:tx>
          <c:spPr>
            <a:ln w="47625" cap="rnd" cmpd="sng" algn="ctr">
              <a:solidFill>
                <a:srgbClr val="FF0000"/>
              </a:solidFill>
              <a:prstDash val="solid"/>
              <a:round/>
            </a:ln>
          </c:spPr>
          <c:marker>
            <c:symbol val="none"/>
          </c:marker>
          <c:dLbls>
            <c:delete val="1"/>
          </c:dLbls>
          <c:xVal>
            <c:numRef>
              <c:f>{10,28}</c:f>
              <c:numCache>
                <c:formatCode>General</c:formatCode>
                <c:ptCount val="2"/>
                <c:pt idx="0">
                  <c:v>10</c:v>
                </c:pt>
                <c:pt idx="1">
                  <c:v>28</c:v>
                </c:pt>
              </c:numCache>
            </c:numRef>
          </c:xVal>
          <c:yVal>
            <c:numRef>
              <c:f>{300,150}</c:f>
              <c:numCache>
                <c:formatCode>General</c:formatCode>
                <c:ptCount val="2"/>
                <c:pt idx="0">
                  <c:v>300</c:v>
                </c:pt>
                <c:pt idx="1">
                  <c:v>150</c:v>
                </c:pt>
              </c:numCache>
            </c:numRef>
          </c:yVal>
          <c:smooth val="1"/>
        </c:ser>
        <c:ser>
          <c:idx val="3"/>
          <c:order val="14"/>
          <c:tx>
            <c:strRef>
              <c:f>Iron-based Superconductor 2025</c:f>
              <c:strCache>
                <c:ptCount val="1"/>
                <c:pt idx="0">
                  <c:v>Iron-based Superconductor 2025</c:v>
                </c:pt>
              </c:strCache>
            </c:strRef>
          </c:tx>
          <c:spPr>
            <a:ln w="47625" cap="rnd" cmpd="sng" algn="ctr">
              <a:solidFill>
                <a:srgbClr val="FF0000"/>
              </a:solidFill>
              <a:prstDash val="sysDash"/>
              <a:round/>
            </a:ln>
          </c:spPr>
          <c:marker>
            <c:symbol val="none"/>
          </c:marker>
          <c:dLbls>
            <c:delete val="1"/>
          </c:dLbls>
          <c:xVal>
            <c:numRef>
              <c:f>{10,28}</c:f>
              <c:numCache>
                <c:formatCode>General</c:formatCode>
                <c:ptCount val="2"/>
                <c:pt idx="0">
                  <c:v>10</c:v>
                </c:pt>
                <c:pt idx="1">
                  <c:v>28</c:v>
                </c:pt>
              </c:numCache>
            </c:numRef>
          </c:xVal>
          <c:yVal>
            <c:numRef>
              <c:f>{2000,1000}</c:f>
              <c:numCache>
                <c:formatCode>General</c:formatCode>
                <c:ptCount val="2"/>
                <c:pt idx="0">
                  <c:v>2000</c:v>
                </c:pt>
                <c:pt idx="1">
                  <c:v>1000</c:v>
                </c:pt>
              </c:numCache>
            </c:numRef>
          </c:yVal>
          <c:smooth val="1"/>
        </c:ser>
        <c:ser>
          <c:idx val="4"/>
          <c:order val="15"/>
          <c:tx>
            <c:strRef>
              <c:f>Iron-based Superconductor 2022</c:f>
              <c:strCache>
                <c:ptCount val="1"/>
                <c:pt idx="0">
                  <c:v>Iron-based Superconductor 2022</c:v>
                </c:pt>
              </c:strCache>
            </c:strRef>
          </c:tx>
          <c:spPr>
            <a:ln w="47625" cap="rnd" cmpd="sng" algn="ctr">
              <a:solidFill>
                <a:srgbClr val="FF0000"/>
              </a:solidFill>
              <a:prstDash val="solid"/>
              <a:round/>
            </a:ln>
          </c:spPr>
          <c:marker>
            <c:spPr>
              <a:ln w="9525" cap="flat" cmpd="sng" algn="ctr">
                <a:solidFill>
                  <a:srgbClr val="FF0000"/>
                </a:solidFill>
                <a:prstDash val="solid"/>
                <a:round/>
              </a:ln>
            </c:spPr>
          </c:marker>
          <c:dLbls>
            <c:delete val="1"/>
          </c:dLbls>
          <c:xVal>
            <c:numRef>
              <c:f>{10,28}</c:f>
              <c:numCache>
                <c:formatCode>General</c:formatCode>
                <c:ptCount val="2"/>
                <c:pt idx="0">
                  <c:v>10</c:v>
                </c:pt>
                <c:pt idx="1">
                  <c:v>28</c:v>
                </c:pt>
              </c:numCache>
            </c:numRef>
          </c:xVal>
          <c:yVal>
            <c:numRef>
              <c:f>{450,225}</c:f>
              <c:numCache>
                <c:formatCode>General</c:formatCode>
                <c:ptCount val="2"/>
                <c:pt idx="0">
                  <c:v>450</c:v>
                </c:pt>
                <c:pt idx="1">
                  <c:v>225</c:v>
                </c:pt>
              </c:numCache>
            </c:numRef>
          </c:yVal>
          <c:smooth val="1"/>
        </c:ser>
        <c:ser>
          <c:idx val="11"/>
          <c:order val="16"/>
          <c:tx>
            <c:strRef>
              <c:f>Iron-based Superconductor 2016</c:f>
              <c:strCache>
                <c:ptCount val="1"/>
                <c:pt idx="0">
                  <c:v>Iron-based Superconductor 2016</c:v>
                </c:pt>
              </c:strCache>
            </c:strRef>
          </c:tx>
          <c:dPt>
            <c:idx val="1"/>
            <c:bubble3D val="0"/>
            <c:spPr>
              <a:ln w="47625" cap="rnd" cmpd="sng" algn="ctr">
                <a:solidFill>
                  <a:srgbClr val="FF0000"/>
                </a:solidFill>
                <a:prstDash val="solid"/>
                <a:round/>
              </a:ln>
            </c:spPr>
          </c:dPt>
          <c:dLbls>
            <c:delete val="1"/>
          </c:dLbls>
          <c:xVal>
            <c:numRef>
              <c:f>{10,28}</c:f>
              <c:numCache>
                <c:formatCode>General</c:formatCode>
                <c:ptCount val="2"/>
                <c:pt idx="0">
                  <c:v>10</c:v>
                </c:pt>
                <c:pt idx="1">
                  <c:v>28</c:v>
                </c:pt>
              </c:numCache>
            </c:numRef>
          </c:xVal>
          <c:yVal>
            <c:numRef>
              <c:f>{100,50}</c:f>
              <c:numCache>
                <c:formatCode>General</c:formatCode>
                <c:ptCount val="2"/>
                <c:pt idx="0">
                  <c:v>100</c:v>
                </c:pt>
                <c:pt idx="1">
                  <c:v>50</c:v>
                </c:pt>
              </c:numCache>
            </c:numRef>
          </c:yVal>
          <c:smooth val="1"/>
        </c:ser>
        <c:dLbls>
          <c:showLegendKey val="0"/>
          <c:showVal val="0"/>
          <c:showCatName val="0"/>
          <c:showSerName val="0"/>
          <c:showPercent val="0"/>
          <c:showBubbleSize val="0"/>
        </c:dLbls>
        <c:axId val="904506240"/>
        <c:axId val="904514944"/>
      </c:scatterChart>
      <c:valAx>
        <c:axId val="904506240"/>
        <c:scaling>
          <c:orientation val="minMax"/>
          <c:max val="45"/>
        </c:scaling>
        <c:delete val="0"/>
        <c:axPos val="b"/>
        <c:majorGridlines/>
        <c:minorGridlines>
          <c:spPr>
            <a:ln w="9525" cap="flat" cmpd="sng" algn="ctr">
              <a:solidFill>
                <a:schemeClr val="bg1">
                  <a:lumMod val="75000"/>
                  <a:alpha val="20000"/>
                </a:schemeClr>
              </a:solidFill>
              <a:prstDash val="solid"/>
              <a:round/>
            </a:ln>
          </c:spPr>
        </c:minorGridlines>
        <c:title>
          <c:tx>
            <c:rich>
              <a:bodyPr rot="0" spcFirstLastPara="0" vertOverflow="ellipsis" vert="horz" wrap="square" anchor="ctr" anchorCtr="1"/>
              <a:lstStyle/>
              <a:p>
                <a:pPr>
                  <a:defRPr lang="zh-CN" sz="1100" b="1" i="0" u="none" strike="noStrike" kern="1200" baseline="0">
                    <a:solidFill>
                      <a:schemeClr val="tx1"/>
                    </a:solidFill>
                    <a:latin typeface="+mn-lt"/>
                    <a:ea typeface="+mn-ea"/>
                    <a:cs typeface="+mn-cs"/>
                  </a:defRPr>
                </a:pPr>
                <a:r>
                  <a:rPr lang="en-US"/>
                  <a:t>Applied Magnetic Field (T)</a:t>
                </a:r>
                <a:endParaRPr lang="en-US"/>
              </a:p>
            </c:rich>
          </c:tx>
          <c:layout>
            <c:manualLayout>
              <c:xMode val="edge"/>
              <c:yMode val="edge"/>
              <c:x val="0.410375138520259"/>
              <c:y val="0.953315023687447"/>
            </c:manualLayout>
          </c:layout>
          <c:overlay val="0"/>
        </c:title>
        <c:numFmt formatCode="General" sourceLinked="0"/>
        <c:majorTickMark val="out"/>
        <c:minorTickMark val="in"/>
        <c:tickLblPos val="nextTo"/>
        <c:txPr>
          <a:bodyPr rot="0" spcFirstLastPara="0" vertOverflow="ellipsis" vert="horz" wrap="square" anchor="ctr" anchorCtr="1"/>
          <a:lstStyle/>
          <a:p>
            <a:pPr>
              <a:defRPr lang="zh-CN" sz="1100" b="0" i="0" u="none" strike="noStrike" kern="1200" baseline="0">
                <a:solidFill>
                  <a:schemeClr val="tx1"/>
                </a:solidFill>
                <a:latin typeface="+mn-lt"/>
                <a:ea typeface="+mn-ea"/>
                <a:cs typeface="+mn-cs"/>
              </a:defRPr>
            </a:pPr>
          </a:p>
        </c:txPr>
        <c:crossAx val="904514944"/>
        <c:crosses val="autoZero"/>
        <c:crossBetween val="midCat"/>
        <c:majorUnit val="5"/>
        <c:minorUnit val="1"/>
      </c:valAx>
      <c:valAx>
        <c:axId val="904514944"/>
        <c:scaling>
          <c:logBase val="10"/>
          <c:orientation val="minMax"/>
          <c:min val="10"/>
        </c:scaling>
        <c:delete val="0"/>
        <c:axPos val="l"/>
        <c:majorGridlines>
          <c:spPr>
            <a:ln w="9525" cap="flat" cmpd="sng" algn="ctr">
              <a:solidFill>
                <a:schemeClr val="tx1"/>
              </a:solidFill>
              <a:prstDash val="solid"/>
              <a:round/>
            </a:ln>
          </c:spPr>
        </c:majorGridlines>
        <c:minorGridlines>
          <c:spPr>
            <a:ln w="9525" cap="flat" cmpd="sng" algn="ctr">
              <a:solidFill>
                <a:schemeClr val="bg1">
                  <a:lumMod val="50000"/>
                  <a:alpha val="20000"/>
                </a:schemeClr>
              </a:solidFill>
              <a:prstDash val="solid"/>
              <a:round/>
            </a:ln>
          </c:spPr>
        </c:minorGridlines>
        <c:title>
          <c:tx>
            <c:rich>
              <a:bodyPr rot="-5400000" spcFirstLastPara="0" vertOverflow="ellipsis" vert="horz" wrap="square" anchor="ctr" anchorCtr="1"/>
              <a:lstStyle/>
              <a:p>
                <a:pPr>
                  <a:defRPr lang="zh-CN" sz="1100" b="1" i="0" u="none" strike="noStrike" kern="1200" baseline="0">
                    <a:solidFill>
                      <a:schemeClr val="tx1"/>
                    </a:solidFill>
                    <a:latin typeface="+mn-lt"/>
                    <a:ea typeface="+mn-ea"/>
                    <a:cs typeface="+mn-cs"/>
                  </a:defRPr>
                </a:pPr>
                <a:r>
                  <a:rPr lang="en-US"/>
                  <a:t>Whole Wire Critical Current Density (A/mm², 4.2 K)</a:t>
                </a:r>
                <a:endParaRPr lang="en-US"/>
              </a:p>
            </c:rich>
          </c:tx>
          <c:layout>
            <c:manualLayout>
              <c:xMode val="edge"/>
              <c:yMode val="edge"/>
              <c:x val="0.0044928644440859"/>
              <c:y val="0.127760368725272"/>
            </c:manualLayout>
          </c:layout>
          <c:overlay val="0"/>
        </c:title>
        <c:numFmt formatCode="#,##0;[Red]#,##0" sourceLinked="0"/>
        <c:majorTickMark val="out"/>
        <c:minorTickMark val="in"/>
        <c:tickLblPos val="none"/>
        <c:txPr>
          <a:bodyPr rot="0" spcFirstLastPara="0" vertOverflow="ellipsis" vert="horz" wrap="square" anchor="ctr" anchorCtr="1"/>
          <a:lstStyle/>
          <a:p>
            <a:pPr>
              <a:defRPr lang="zh-CN" sz="1100" b="0" i="0" u="none" strike="noStrike" kern="1200" baseline="0">
                <a:solidFill>
                  <a:schemeClr val="tx1"/>
                </a:solidFill>
                <a:latin typeface="+mn-lt"/>
                <a:ea typeface="+mn-ea"/>
                <a:cs typeface="+mn-cs"/>
              </a:defRPr>
            </a:pPr>
          </a:p>
        </c:txPr>
        <c:crossAx val="904506240"/>
        <c:crosses val="autoZero"/>
        <c:crossBetween val="midCat"/>
      </c:valAx>
    </c:plotArea>
    <c:legend>
      <c:legendPos val="r"/>
      <c:legendEntry>
        <c:idx val="8"/>
        <c:delete val="1"/>
      </c:legendEntry>
      <c:legendEntry>
        <c:idx val="9"/>
        <c:delete val="1"/>
      </c:legendEntry>
      <c:legendEntry>
        <c:idx val="10"/>
        <c:delete val="1"/>
      </c:legendEntry>
      <c:legendEntry>
        <c:idx val="11"/>
        <c:delete val="1"/>
      </c:legendEntry>
      <c:legendEntry>
        <c:idx val="12"/>
        <c:delete val="1"/>
      </c:legendEntry>
      <c:layout>
        <c:manualLayout>
          <c:xMode val="edge"/>
          <c:yMode val="edge"/>
          <c:x val="0.71843408035534"/>
          <c:y val="0.495698989007832"/>
          <c:w val="0.251772951457991"/>
          <c:h val="0.394663329849869"/>
        </c:manualLayout>
      </c:layout>
      <c:overlay val="0"/>
      <c:spPr>
        <a:solidFill>
          <a:schemeClr val="bg1"/>
        </a:solidFill>
        <a:ln>
          <a:solidFill>
            <a:schemeClr val="tx1"/>
          </a:solidFill>
        </a:ln>
        <a:effectLst>
          <a:outerShdw blurRad="50800" dist="38100" dir="2700000" algn="tl" rotWithShape="0">
            <a:prstClr val="black">
              <a:alpha val="40000"/>
            </a:prstClr>
          </a:outerShdw>
        </a:effectLst>
      </c:spPr>
      <c:txPr>
        <a:bodyPr rot="0" spcFirstLastPara="0" vertOverflow="ellipsis" vert="horz" wrap="square" anchor="ctr" anchorCtr="1"/>
        <a:lstStyle/>
        <a:p>
          <a:pPr>
            <a:defRPr lang="zh-CN" sz="900" b="0" i="0" u="none" strike="noStrike" kern="1200" baseline="0">
              <a:solidFill>
                <a:schemeClr val="tx1"/>
              </a:solidFill>
              <a:latin typeface="+mn-lt"/>
              <a:ea typeface="+mn-ea"/>
              <a:cs typeface="+mn-cs"/>
            </a:defRPr>
          </a:pPr>
        </a:p>
      </c:txPr>
    </c:legend>
    <c:plotVisOnly val="0"/>
    <c:dispBlanksAs val="gap"/>
    <c:showDLblsOverMax val="0"/>
  </c:chart>
  <c:spPr>
    <a:noFill/>
    <a:ln>
      <a:noFill/>
    </a:ln>
    <a:effectLst/>
  </c:spPr>
  <c:txPr>
    <a:bodyPr/>
    <a:lstStyle/>
    <a:p>
      <a:pPr>
        <a:defRPr lang="zh-CN" sz="1100"/>
      </a:pPr>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drawing1.xml><?xml version="1.0" encoding="utf-8"?>
<c:userShapes xmlns:c="http://schemas.openxmlformats.org/drawingml/2006/chart">
  <cdr:relSizeAnchor xmlns:cdr="http://schemas.openxmlformats.org/drawingml/2006/chartDrawing">
    <cdr:from>
      <cdr:x>0.28873</cdr:x>
      <cdr:y>0.11109</cdr:y>
    </cdr:from>
    <cdr:to>
      <cdr:x>0.46587</cdr:x>
      <cdr:y>0.14381</cdr:y>
    </cdr:to>
    <cdr:sp>
      <cdr:nvSpPr>
        <cdr:cNvPr id="2" name="矩形 1"/>
        <cdr:cNvSpPr/>
      </cdr:nvSpPr>
      <cdr:spPr xmlns:a="http://schemas.openxmlformats.org/drawingml/2006/main">
        <a:xfrm xmlns:a="http://schemas.openxmlformats.org/drawingml/2006/main">
          <a:off x="2502670" y="470166"/>
          <a:ext cx="1535369" cy="138499"/>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clip" vert="horz" wrap="square" lIns="0" tIns="0" rIns="0" bIns="0" anchor="t" anchorCtr="0" upright="1">
          <a:spAutoFit/>
        </a:bodyPr>
        <a:lstStyle/>
        <a:p>
          <a:pPr marL="0" indent="0" algn="l" rtl="0">
            <a:defRPr sz="1000"/>
          </a:pPr>
          <a:r>
            <a:rPr lang="en-US" sz="900" b="1" i="0" strike="noStrike" dirty="0">
              <a:solidFill>
                <a:srgbClr val="CEB888"/>
              </a:solidFill>
              <a:latin typeface="Arial"/>
              <a:ea typeface="+mn-ea"/>
              <a:cs typeface="Arial"/>
            </a:rPr>
            <a:t>REBCO B∥</a:t>
          </a:r>
          <a:r>
            <a:rPr lang="en-US" sz="900" b="1" i="0" strike="noStrike" baseline="0" dirty="0">
              <a:solidFill>
                <a:srgbClr val="CEB888"/>
              </a:solidFill>
              <a:latin typeface="Arial"/>
              <a:ea typeface="+mn-ea"/>
              <a:cs typeface="Arial"/>
            </a:rPr>
            <a:t> </a:t>
          </a:r>
          <a:r>
            <a:rPr lang="en-US" sz="900" b="1" i="0" strike="noStrike" dirty="0">
              <a:solidFill>
                <a:srgbClr val="CEB888"/>
              </a:solidFill>
              <a:latin typeface="Arial"/>
              <a:ea typeface="+mn-ea"/>
              <a:cs typeface="Arial"/>
            </a:rPr>
            <a:t>Tape Plane 2009</a:t>
          </a:r>
          <a:endParaRPr lang="en-US" sz="900" b="1" i="0" strike="noStrike" dirty="0">
            <a:solidFill>
              <a:srgbClr val="CEB888"/>
            </a:solidFill>
            <a:latin typeface="Arial"/>
            <a:ea typeface="+mn-ea"/>
            <a:cs typeface="Arial"/>
          </a:endParaRPr>
        </a:p>
      </cdr:txBody>
    </cdr:sp>
  </cdr:relSizeAnchor>
  <cdr:relSizeAnchor xmlns:cdr="http://schemas.openxmlformats.org/drawingml/2006/chartDrawing">
    <cdr:from>
      <cdr:x>0.33735</cdr:x>
      <cdr:y>0.20892</cdr:y>
    </cdr:from>
    <cdr:to>
      <cdr:x>0.52017</cdr:x>
      <cdr:y>0.24165</cdr:y>
    </cdr:to>
    <cdr:sp>
      <cdr:nvSpPr>
        <cdr:cNvPr id="3" name="矩形 2"/>
        <cdr:cNvSpPr/>
      </cdr:nvSpPr>
      <cdr:spPr xmlns:a="http://schemas.openxmlformats.org/drawingml/2006/main">
        <a:xfrm xmlns:a="http://schemas.openxmlformats.org/drawingml/2006/main">
          <a:off x="2924070" y="884236"/>
          <a:ext cx="1584617" cy="138499"/>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overflow" horzOverflow="overflow" vert="horz" wrap="square" lIns="0" tIns="0" rIns="0" bIns="0" anchor="t" anchorCtr="0" upright="1">
          <a:spAutoFit/>
        </a:bodyPr>
        <a:lstStyle/>
        <a:p>
          <a:pPr algn="l" rtl="0">
            <a:defRPr sz="1000"/>
          </a:pPr>
          <a:r>
            <a:rPr lang="en-US" sz="900" b="1" i="0" strike="noStrike" dirty="0">
              <a:solidFill>
                <a:srgbClr val="BB9D59"/>
              </a:solidFill>
              <a:latin typeface="Arial"/>
              <a:ea typeface="+mn-ea"/>
              <a:cs typeface="Arial"/>
            </a:rPr>
            <a:t>REBCO</a:t>
          </a:r>
          <a:r>
            <a:rPr lang="en-US" sz="900" b="1" i="0" strike="noStrike" dirty="0">
              <a:solidFill>
                <a:srgbClr val="BB9D59"/>
              </a:solidFill>
              <a:latin typeface="Arial"/>
              <a:cs typeface="Arial"/>
            </a:rPr>
            <a:t> B⊥</a:t>
          </a:r>
          <a:r>
            <a:rPr lang="en-US" sz="900" b="1" i="0" strike="noStrike" baseline="0" dirty="0">
              <a:solidFill>
                <a:srgbClr val="BB9D59"/>
              </a:solidFill>
              <a:latin typeface="Arial"/>
              <a:cs typeface="Arial"/>
            </a:rPr>
            <a:t> </a:t>
          </a:r>
          <a:r>
            <a:rPr lang="en-US" sz="900" b="1" i="0" strike="noStrike" dirty="0">
              <a:solidFill>
                <a:srgbClr val="BB9D59"/>
              </a:solidFill>
              <a:latin typeface="Arial"/>
              <a:cs typeface="Arial"/>
            </a:rPr>
            <a:t>Tape Plane 2017</a:t>
          </a:r>
          <a:endParaRPr lang="en-US" sz="900" b="1" i="0" strike="noStrike" dirty="0">
            <a:solidFill>
              <a:srgbClr val="BB9D59"/>
            </a:solidFill>
            <a:latin typeface="Arial"/>
            <a:cs typeface="Arial"/>
          </a:endParaRPr>
        </a:p>
      </cdr:txBody>
    </cdr:sp>
  </cdr:relSizeAnchor>
  <cdr:relSizeAnchor xmlns:cdr="http://schemas.openxmlformats.org/drawingml/2006/chartDrawing">
    <cdr:from>
      <cdr:x>0.5</cdr:x>
      <cdr:y>0.34872</cdr:y>
    </cdr:from>
    <cdr:to>
      <cdr:x>0.53107</cdr:x>
      <cdr:y>0.38326</cdr:y>
    </cdr:to>
    <cdr:sp>
      <cdr:nvSpPr>
        <cdr:cNvPr id="4" name="矩形 3"/>
        <cdr:cNvSpPr/>
      </cdr:nvSpPr>
      <cdr:spPr xmlns:a="http://schemas.openxmlformats.org/drawingml/2006/main">
        <a:xfrm xmlns:a="http://schemas.openxmlformats.org/drawingml/2006/main">
          <a:off x="4333875" y="1475916"/>
          <a:ext cx="269304" cy="146194"/>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clip" vert="horz" wrap="none" lIns="0" tIns="0" rIns="0" bIns="0" anchor="t" anchorCtr="0" upright="1">
          <a:spAutoFit/>
        </a:bodyPr>
        <a:lstStyle/>
        <a:p>
          <a:pPr algn="l" rtl="0">
            <a:defRPr sz="1000"/>
          </a:pPr>
          <a:r>
            <a:rPr lang="en-US" sz="950" b="1" i="0" strike="noStrike" dirty="0">
              <a:solidFill>
                <a:schemeClr val="accent1"/>
              </a:solidFill>
              <a:latin typeface="Arial"/>
              <a:cs typeface="Arial"/>
            </a:rPr>
            <a:t>2212</a:t>
          </a:r>
          <a:endParaRPr lang="en-US" sz="950" b="1" i="0" strike="noStrike" dirty="0">
            <a:solidFill>
              <a:schemeClr val="accent1"/>
            </a:solidFill>
            <a:latin typeface="Arial"/>
            <a:cs typeface="Arial"/>
          </a:endParaRPr>
        </a:p>
      </cdr:txBody>
    </cdr:sp>
  </cdr:relSizeAnchor>
  <cdr:relSizeAnchor xmlns:cdr="http://schemas.openxmlformats.org/drawingml/2006/chartDrawing">
    <cdr:from>
      <cdr:x>0.56509</cdr:x>
      <cdr:y>0.76388</cdr:y>
    </cdr:from>
    <cdr:to>
      <cdr:x>0.65497</cdr:x>
      <cdr:y>0.79661</cdr:y>
    </cdr:to>
    <cdr:sp>
      <cdr:nvSpPr>
        <cdr:cNvPr id="5" name="矩形 4"/>
        <cdr:cNvSpPr/>
      </cdr:nvSpPr>
      <cdr:spPr xmlns:a="http://schemas.openxmlformats.org/drawingml/2006/main">
        <a:xfrm xmlns:a="http://schemas.openxmlformats.org/drawingml/2006/main">
          <a:off x="4898059" y="3233042"/>
          <a:ext cx="779059" cy="138499"/>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overflow" horzOverflow="overflow" vert="horz" wrap="none" lIns="0" tIns="0" rIns="0" bIns="0" anchor="t" anchorCtr="0" upright="1">
          <a:spAutoFit/>
        </a:bodyPr>
        <a:lstStyle/>
        <a:p>
          <a:pPr algn="l" rtl="0">
            <a:defRPr sz="1000"/>
          </a:pPr>
          <a:r>
            <a:rPr lang="en-US" sz="900" b="1" i="0" strike="noStrike" dirty="0">
              <a:solidFill>
                <a:schemeClr val="accent2"/>
              </a:solidFill>
              <a:latin typeface="Arial"/>
              <a:cs typeface="Arial"/>
            </a:rPr>
            <a:t>High-</a:t>
          </a:r>
          <a:r>
            <a:rPr lang="en-US" sz="900" b="1" i="1" strike="noStrike" dirty="0" err="1">
              <a:solidFill>
                <a:schemeClr val="accent2"/>
              </a:solidFill>
              <a:latin typeface="Arial"/>
              <a:cs typeface="Arial"/>
            </a:rPr>
            <a:t>J</a:t>
          </a:r>
          <a:r>
            <a:rPr lang="en-US" sz="900" b="1" i="0" strike="noStrike" baseline="-25000" dirty="0" err="1">
              <a:solidFill>
                <a:schemeClr val="accent2"/>
              </a:solidFill>
              <a:latin typeface="Arial"/>
              <a:cs typeface="Arial"/>
            </a:rPr>
            <a:t>c</a:t>
          </a:r>
          <a:r>
            <a:rPr lang="en-US" sz="900" b="1" i="0" strike="noStrike" dirty="0">
              <a:solidFill>
                <a:schemeClr val="accent2"/>
              </a:solidFill>
              <a:latin typeface="Arial"/>
              <a:cs typeface="Arial"/>
            </a:rPr>
            <a:t> Nb</a:t>
          </a:r>
          <a:r>
            <a:rPr lang="en-US" sz="900" b="1" i="0" strike="noStrike" baseline="-25000" dirty="0">
              <a:solidFill>
                <a:schemeClr val="accent2"/>
              </a:solidFill>
              <a:latin typeface="Arial"/>
              <a:cs typeface="Arial"/>
            </a:rPr>
            <a:t>3</a:t>
          </a:r>
          <a:r>
            <a:rPr lang="en-US" sz="900" b="1" i="0" strike="noStrike" dirty="0">
              <a:solidFill>
                <a:schemeClr val="accent2"/>
              </a:solidFill>
              <a:latin typeface="Arial"/>
              <a:cs typeface="Arial"/>
            </a:rPr>
            <a:t>Sn</a:t>
          </a:r>
          <a:endParaRPr lang="en-US" sz="900" b="1" i="0" strike="noStrike" dirty="0">
            <a:solidFill>
              <a:schemeClr val="accent2"/>
            </a:solidFill>
            <a:latin typeface="Arial"/>
            <a:cs typeface="Arial"/>
          </a:endParaRPr>
        </a:p>
      </cdr:txBody>
    </cdr:sp>
  </cdr:relSizeAnchor>
  <cdr:relSizeAnchor xmlns:cdr="http://schemas.openxmlformats.org/drawingml/2006/chartDrawing">
    <cdr:from>
      <cdr:x>0.42657</cdr:x>
      <cdr:y>0.80883</cdr:y>
    </cdr:from>
    <cdr:to>
      <cdr:x>0.54882</cdr:x>
      <cdr:y>0.87428</cdr:y>
    </cdr:to>
    <cdr:sp>
      <cdr:nvSpPr>
        <cdr:cNvPr id="6" name="矩形 5"/>
        <cdr:cNvSpPr/>
      </cdr:nvSpPr>
      <cdr:spPr xmlns:a="http://schemas.openxmlformats.org/drawingml/2006/main">
        <a:xfrm xmlns:a="http://schemas.openxmlformats.org/drawingml/2006/main">
          <a:off x="3697420" y="3423269"/>
          <a:ext cx="1059632" cy="276999"/>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overflow" horzOverflow="overflow" vert="horz" wrap="square" lIns="0" tIns="0" rIns="0" bIns="0" anchor="t" anchorCtr="0" upright="1">
          <a:spAutoFit/>
        </a:bodyPr>
        <a:lstStyle/>
        <a:p>
          <a:pPr marL="0" indent="0" algn="ctr" rtl="0">
            <a:defRPr sz="1000"/>
          </a:pPr>
          <a:r>
            <a:rPr lang="en-US" sz="900" b="1" i="0" strike="noStrike" dirty="0">
              <a:solidFill>
                <a:schemeClr val="accent2">
                  <a:lumMod val="75000"/>
                </a:schemeClr>
              </a:solidFill>
              <a:latin typeface="Arial"/>
              <a:ea typeface="+mn-ea"/>
              <a:cs typeface="Arial"/>
            </a:rPr>
            <a:t>Bronze Process Nb</a:t>
          </a:r>
          <a:r>
            <a:rPr lang="en-US" sz="900" b="1" i="0" strike="noStrike" baseline="-25000" dirty="0">
              <a:solidFill>
                <a:schemeClr val="accent2">
                  <a:lumMod val="75000"/>
                </a:schemeClr>
              </a:solidFill>
              <a:latin typeface="Arial"/>
              <a:ea typeface="+mn-ea"/>
              <a:cs typeface="Arial"/>
            </a:rPr>
            <a:t>3</a:t>
          </a:r>
          <a:r>
            <a:rPr lang="en-US" sz="900" b="1" i="0" strike="noStrike" dirty="0">
              <a:solidFill>
                <a:schemeClr val="accent2">
                  <a:lumMod val="75000"/>
                </a:schemeClr>
              </a:solidFill>
              <a:latin typeface="Arial"/>
              <a:ea typeface="+mn-ea"/>
              <a:cs typeface="Arial"/>
            </a:rPr>
            <a:t>Sn</a:t>
          </a:r>
          <a:endParaRPr lang="en-US" sz="900" b="1" i="0" strike="noStrike" dirty="0">
            <a:solidFill>
              <a:schemeClr val="accent2">
                <a:lumMod val="75000"/>
              </a:schemeClr>
            </a:solidFill>
            <a:latin typeface="Arial"/>
            <a:ea typeface="+mn-ea"/>
            <a:cs typeface="Arial"/>
          </a:endParaRPr>
        </a:p>
      </cdr:txBody>
    </cdr:sp>
  </cdr:relSizeAnchor>
  <cdr:relSizeAnchor xmlns:cdr="http://schemas.openxmlformats.org/drawingml/2006/chartDrawing">
    <cdr:from>
      <cdr:x>0.12982</cdr:x>
      <cdr:y>0.1839</cdr:y>
    </cdr:from>
    <cdr:to>
      <cdr:x>0.17148</cdr:x>
      <cdr:y>0.20975</cdr:y>
    </cdr:to>
    <cdr:sp>
      <cdr:nvSpPr>
        <cdr:cNvPr id="7" name="矩形 6"/>
        <cdr:cNvSpPr/>
      </cdr:nvSpPr>
      <cdr:spPr xmlns:a="http://schemas.openxmlformats.org/drawingml/2006/main">
        <a:xfrm xmlns:a="http://schemas.openxmlformats.org/drawingml/2006/main">
          <a:off x="1125282" y="778351"/>
          <a:ext cx="361098" cy="109407"/>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horz" wrap="none" lIns="0" tIns="0" rIns="0" bIns="0" anchor="t" anchorCtr="0"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sz="1100" b="1" i="0" strike="noStrike" dirty="0">
              <a:solidFill>
                <a:schemeClr val="accent4">
                  <a:lumMod val="75000"/>
                </a:schemeClr>
              </a:solidFill>
              <a:latin typeface="Arial"/>
              <a:cs typeface="Arial"/>
            </a:rPr>
            <a:t>Nb-</a:t>
          </a:r>
          <a:r>
            <a:rPr lang="en-US" sz="1100" b="1" i="0" strike="noStrike" dirty="0" err="1">
              <a:solidFill>
                <a:schemeClr val="accent4">
                  <a:lumMod val="75000"/>
                </a:schemeClr>
              </a:solidFill>
              <a:latin typeface="Arial"/>
              <a:cs typeface="Arial"/>
            </a:rPr>
            <a:t>Ti</a:t>
          </a:r>
          <a:endParaRPr lang="en-US" sz="1100" b="1" i="0" strike="noStrike" dirty="0">
            <a:solidFill>
              <a:schemeClr val="accent4">
                <a:lumMod val="75000"/>
              </a:schemeClr>
            </a:solidFill>
            <a:latin typeface="Arial"/>
            <a:cs typeface="Arial"/>
          </a:endParaRPr>
        </a:p>
      </cdr:txBody>
    </cdr:sp>
  </cdr:relSizeAnchor>
  <cdr:relSizeAnchor xmlns:cdr="http://schemas.openxmlformats.org/drawingml/2006/chartDrawing">
    <cdr:from>
      <cdr:x>0.74193</cdr:x>
      <cdr:y>0.42722</cdr:y>
    </cdr:from>
    <cdr:to>
      <cdr:x>0.9306</cdr:x>
      <cdr:y>0.45994</cdr:y>
    </cdr:to>
    <cdr:sp>
      <cdr:nvSpPr>
        <cdr:cNvPr id="8" name="矩形 7"/>
        <cdr:cNvSpPr/>
      </cdr:nvSpPr>
      <cdr:spPr xmlns:a="http://schemas.openxmlformats.org/drawingml/2006/main">
        <a:xfrm xmlns:a="http://schemas.openxmlformats.org/drawingml/2006/main">
          <a:off x="6430864" y="1808142"/>
          <a:ext cx="1635322" cy="138499"/>
        </a:xfrm>
        <a:prstGeom xmlns:a="http://schemas.openxmlformats.org/drawingml/2006/main" prst="rect">
          <a:avLst/>
        </a:prstGeom>
        <a:solidFill>
          <a:schemeClr val="bg1">
            <a:alpha val="80000"/>
          </a:schemeClr>
        </a:solidFill>
        <a:ln w="1">
          <a:noFill/>
          <a:miter lim="800000"/>
        </a:ln>
        <a:effectLst/>
      </cdr:spPr>
      <cdr:txBody xmlns:a="http://schemas.openxmlformats.org/drawingml/2006/main">
        <a:bodyPr vertOverflow="clip" vert="horz" wrap="square" lIns="0" tIns="0" rIns="0" bIns="0" anchor="t" anchorCtr="0" upright="1">
          <a:spAutoFit/>
        </a:bodyPr>
        <a:lstStyle/>
        <a:p>
          <a:pPr marL="0" indent="0" algn="l" rtl="0">
            <a:defRPr sz="1000"/>
          </a:pPr>
          <a:r>
            <a:rPr lang="en-US" sz="900" b="1" i="0" strike="noStrike" dirty="0">
              <a:solidFill>
                <a:srgbClr val="CEB888"/>
              </a:solidFill>
              <a:latin typeface="Arial"/>
              <a:ea typeface="+mn-ea"/>
              <a:cs typeface="Arial"/>
            </a:rPr>
            <a:t>REBCO B⊥</a:t>
          </a:r>
          <a:r>
            <a:rPr lang="en-US" sz="900" b="1" i="0" strike="noStrike" baseline="0" dirty="0">
              <a:solidFill>
                <a:srgbClr val="CEB888"/>
              </a:solidFill>
              <a:latin typeface="Arial"/>
              <a:ea typeface="+mn-ea"/>
              <a:cs typeface="Arial"/>
            </a:rPr>
            <a:t> </a:t>
          </a:r>
          <a:r>
            <a:rPr lang="en-US" sz="900" b="1" i="0" strike="noStrike" dirty="0">
              <a:solidFill>
                <a:srgbClr val="CEB888"/>
              </a:solidFill>
              <a:latin typeface="Arial"/>
              <a:ea typeface="+mn-ea"/>
              <a:cs typeface="Arial"/>
            </a:rPr>
            <a:t>Tape Plane 2009</a:t>
          </a:r>
          <a:endParaRPr lang="en-US" sz="900" b="1" i="0" strike="noStrike" dirty="0">
            <a:solidFill>
              <a:srgbClr val="CEB888"/>
            </a:solidFill>
            <a:latin typeface="Arial"/>
            <a:ea typeface="+mn-ea"/>
            <a:cs typeface="Aria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anose="05000000000000000000" pitchFamily="2" charset="2"/>
              <a:buChar char="n"/>
              <a:defRPr sz="2800" b="0" baseline="0">
                <a:latin typeface="Arial" panose="02080604020202020204" pitchFamily="34" charset="0"/>
                <a:ea typeface="微软雅黑" pitchFamily="34" charset="-122"/>
              </a:defRPr>
            </a:lvl1pPr>
            <a:lvl2pPr>
              <a:defRPr sz="2400" baseline="0">
                <a:latin typeface="Arial" panose="0208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endParaRPr lang="zh-CN" altLang="en-US" dirty="0"/>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0" name="矩形 9"/>
          <p:cNvSpPr/>
          <p:nvPr userDrawn="1"/>
        </p:nvSpPr>
        <p:spPr bwMode="auto">
          <a:xfrm>
            <a:off x="-1" y="-30477"/>
            <a:ext cx="12192001" cy="953600"/>
          </a:xfrm>
          <a:prstGeom prst="rect">
            <a:avLst/>
          </a:prstGeom>
          <a:gradFill flip="none" rotWithShape="1">
            <a:gsLst>
              <a:gs pos="21000">
                <a:srgbClr val="026BCA"/>
              </a:gs>
              <a:gs pos="86000">
                <a:srgbClr val="0000C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7" name="标题 1"/>
          <p:cNvSpPr>
            <a:spLocks noGrp="1"/>
          </p:cNvSpPr>
          <p:nvPr>
            <p:ph type="title"/>
          </p:nvPr>
        </p:nvSpPr>
        <p:spPr>
          <a:xfrm>
            <a:off x="392172" y="145882"/>
            <a:ext cx="7776633" cy="777240"/>
          </a:xfrm>
        </p:spPr>
        <p:txBody>
          <a:bodyPr/>
          <a:lstStyle>
            <a:lvl1pPr algn="l">
              <a:defRPr sz="2930" b="1">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8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8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8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8.jpe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69.jpeg"/><Relationship Id="rId4" Type="http://schemas.openxmlformats.org/officeDocument/2006/relationships/image" Target="../media/image68.jpeg"/><Relationship Id="rId3" Type="http://schemas.openxmlformats.org/officeDocument/2006/relationships/image" Target="../media/image67.png"/><Relationship Id="rId2" Type="http://schemas.openxmlformats.org/officeDocument/2006/relationships/image" Target="../media/image8.jpeg"/><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5.xml"/><Relationship Id="rId7" Type="http://schemas.openxmlformats.org/officeDocument/2006/relationships/image" Target="../media/image74.png"/><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3" Type="http://schemas.openxmlformats.org/officeDocument/2006/relationships/image" Target="../media/image70.png"/><Relationship Id="rId2" Type="http://schemas.openxmlformats.org/officeDocument/2006/relationships/image" Target="../media/image8.jpeg"/><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9" Type="http://schemas.openxmlformats.org/officeDocument/2006/relationships/image" Target="../media/image81.png"/><Relationship Id="rId8" Type="http://schemas.openxmlformats.org/officeDocument/2006/relationships/image" Target="../media/image80.png"/><Relationship Id="rId7" Type="http://schemas.openxmlformats.org/officeDocument/2006/relationships/image" Target="../media/image79.png"/><Relationship Id="rId6" Type="http://schemas.openxmlformats.org/officeDocument/2006/relationships/image" Target="../media/image78.png"/><Relationship Id="rId5" Type="http://schemas.openxmlformats.org/officeDocument/2006/relationships/image" Target="../media/image77.jpeg"/><Relationship Id="rId4" Type="http://schemas.openxmlformats.org/officeDocument/2006/relationships/image" Target="../media/image76.png"/><Relationship Id="rId3" Type="http://schemas.openxmlformats.org/officeDocument/2006/relationships/image" Target="../media/image8.jpeg"/><Relationship Id="rId2" Type="http://schemas.openxmlformats.org/officeDocument/2006/relationships/image" Target="../media/image3.jpeg"/><Relationship Id="rId18" Type="http://schemas.openxmlformats.org/officeDocument/2006/relationships/slideLayout" Target="../slideLayouts/slideLayout5.xml"/><Relationship Id="rId17" Type="http://schemas.openxmlformats.org/officeDocument/2006/relationships/image" Target="../media/image89.png"/><Relationship Id="rId16" Type="http://schemas.openxmlformats.org/officeDocument/2006/relationships/image" Target="../media/image88.jpeg"/><Relationship Id="rId15" Type="http://schemas.openxmlformats.org/officeDocument/2006/relationships/image" Target="../media/image87.jpeg"/><Relationship Id="rId14" Type="http://schemas.openxmlformats.org/officeDocument/2006/relationships/image" Target="../media/image86.png"/><Relationship Id="rId13" Type="http://schemas.openxmlformats.org/officeDocument/2006/relationships/image" Target="../media/image85.png"/><Relationship Id="rId12" Type="http://schemas.openxmlformats.org/officeDocument/2006/relationships/image" Target="../media/image84.jpeg"/><Relationship Id="rId11" Type="http://schemas.openxmlformats.org/officeDocument/2006/relationships/image" Target="../media/image83.jpeg"/><Relationship Id="rId10" Type="http://schemas.openxmlformats.org/officeDocument/2006/relationships/image" Target="../media/image82.png"/><Relationship Id="rId1" Type="http://schemas.openxmlformats.org/officeDocument/2006/relationships/image" Target="../media/image75.jpe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 Id="rId3" Type="http://schemas.openxmlformats.org/officeDocument/2006/relationships/image" Target="../media/image90.jpeg"/><Relationship Id="rId2" Type="http://schemas.openxmlformats.org/officeDocument/2006/relationships/image" Target="../media/image8.jpeg"/><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9" Type="http://schemas.openxmlformats.org/officeDocument/2006/relationships/image" Target="../media/image100.png"/><Relationship Id="rId8" Type="http://schemas.openxmlformats.org/officeDocument/2006/relationships/image" Target="../media/image99.jpeg"/><Relationship Id="rId7" Type="http://schemas.openxmlformats.org/officeDocument/2006/relationships/image" Target="../media/image98.jpeg"/><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 Id="rId3" Type="http://schemas.openxmlformats.org/officeDocument/2006/relationships/image" Target="../media/image94.jpeg"/><Relationship Id="rId2" Type="http://schemas.openxmlformats.org/officeDocument/2006/relationships/image" Target="../media/image8.jpeg"/><Relationship Id="rId10" Type="http://schemas.openxmlformats.org/officeDocument/2006/relationships/slideLayout" Target="../slideLayouts/slideLayout5.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103.jpeg"/><Relationship Id="rId4" Type="http://schemas.openxmlformats.org/officeDocument/2006/relationships/image" Target="../media/image102.png"/><Relationship Id="rId3" Type="http://schemas.openxmlformats.org/officeDocument/2006/relationships/image" Target="../media/image101.png"/><Relationship Id="rId2" Type="http://schemas.openxmlformats.org/officeDocument/2006/relationships/image" Target="../media/image8.jpeg"/><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04.png"/><Relationship Id="rId2" Type="http://schemas.openxmlformats.org/officeDocument/2006/relationships/image" Target="../media/image8.jpeg"/><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107.jpeg"/><Relationship Id="rId4" Type="http://schemas.openxmlformats.org/officeDocument/2006/relationships/image" Target="../media/image106.jpeg"/><Relationship Id="rId3" Type="http://schemas.openxmlformats.org/officeDocument/2006/relationships/image" Target="../media/image105.jpeg"/><Relationship Id="rId2" Type="http://schemas.openxmlformats.org/officeDocument/2006/relationships/image" Target="../media/image8.jpeg"/><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109.jpeg"/><Relationship Id="rId3" Type="http://schemas.openxmlformats.org/officeDocument/2006/relationships/image" Target="../media/image108.jpeg"/><Relationship Id="rId2" Type="http://schemas.openxmlformats.org/officeDocument/2006/relationships/image" Target="../media/image3.jpeg"/><Relationship Id="rId1" Type="http://schemas.openxmlformats.org/officeDocument/2006/relationships/chart" Target="../charts/chart1.xml"/></Relationships>
</file>

<file path=ppt/slides/_rels/slide2.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5.xml"/><Relationship Id="rId7" Type="http://schemas.openxmlformats.org/officeDocument/2006/relationships/image" Target="../media/image8.jpeg"/><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image" Target="../media/image6.png"/><Relationship Id="rId3" Type="http://schemas.openxmlformats.org/officeDocument/2006/relationships/image" Target="../media/image5.jpeg"/><Relationship Id="rId2" Type="http://schemas.openxmlformats.org/officeDocument/2006/relationships/image" Target="../media/image4.jpeg"/><Relationship Id="rId10" Type="http://schemas.openxmlformats.org/officeDocument/2006/relationships/notesSlide" Target="../notesSlides/notesSlide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113.png"/><Relationship Id="rId5" Type="http://schemas.openxmlformats.org/officeDocument/2006/relationships/image" Target="../media/image112.jpeg"/><Relationship Id="rId4" Type="http://schemas.openxmlformats.org/officeDocument/2006/relationships/image" Target="../media/image111.png"/><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110.emf"/></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5.xml"/><Relationship Id="rId7" Type="http://schemas.openxmlformats.org/officeDocument/2006/relationships/image" Target="../media/image118.wmf"/><Relationship Id="rId6" Type="http://schemas.openxmlformats.org/officeDocument/2006/relationships/image" Target="../media/image8.jpeg"/><Relationship Id="rId5" Type="http://schemas.openxmlformats.org/officeDocument/2006/relationships/image" Target="../media/image117.png"/><Relationship Id="rId4" Type="http://schemas.openxmlformats.org/officeDocument/2006/relationships/image" Target="../media/image116.png"/><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5.xml"/><Relationship Id="rId7" Type="http://schemas.openxmlformats.org/officeDocument/2006/relationships/image" Target="../media/image123.emf"/><Relationship Id="rId6" Type="http://schemas.openxmlformats.org/officeDocument/2006/relationships/image" Target="../media/image122.png"/><Relationship Id="rId5" Type="http://schemas.openxmlformats.org/officeDocument/2006/relationships/image" Target="../media/image121.emf"/><Relationship Id="rId4" Type="http://schemas.openxmlformats.org/officeDocument/2006/relationships/image" Target="../media/image120.png"/><Relationship Id="rId3" Type="http://schemas.openxmlformats.org/officeDocument/2006/relationships/image" Target="../media/image119.emf"/><Relationship Id="rId2" Type="http://schemas.openxmlformats.org/officeDocument/2006/relationships/image" Target="../media/image8.jpeg"/><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124.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5.xml"/><Relationship Id="rId7" Type="http://schemas.openxmlformats.org/officeDocument/2006/relationships/image" Target="../media/image129.png"/><Relationship Id="rId6" Type="http://schemas.openxmlformats.org/officeDocument/2006/relationships/image" Target="../media/image128.png"/><Relationship Id="rId5" Type="http://schemas.openxmlformats.org/officeDocument/2006/relationships/image" Target="../media/image127.jpeg"/><Relationship Id="rId4" Type="http://schemas.openxmlformats.org/officeDocument/2006/relationships/image" Target="../media/image126.jpeg"/><Relationship Id="rId3" Type="http://schemas.openxmlformats.org/officeDocument/2006/relationships/image" Target="../media/image125.png"/><Relationship Id="rId2" Type="http://schemas.openxmlformats.org/officeDocument/2006/relationships/image" Target="../media/image8.jpe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image" Target="../media/image136.png"/><Relationship Id="rId7" Type="http://schemas.openxmlformats.org/officeDocument/2006/relationships/image" Target="../media/image135.jpeg"/><Relationship Id="rId6" Type="http://schemas.openxmlformats.org/officeDocument/2006/relationships/image" Target="../media/image134.jpeg"/><Relationship Id="rId5" Type="http://schemas.openxmlformats.org/officeDocument/2006/relationships/image" Target="../media/image133.jpeg"/><Relationship Id="rId4" Type="http://schemas.openxmlformats.org/officeDocument/2006/relationships/image" Target="../media/image132.tiff"/><Relationship Id="rId3" Type="http://schemas.openxmlformats.org/officeDocument/2006/relationships/image" Target="../media/image131.jpeg"/><Relationship Id="rId2" Type="http://schemas.openxmlformats.org/officeDocument/2006/relationships/image" Target="../media/image130.png"/><Relationship Id="rId10" Type="http://schemas.openxmlformats.org/officeDocument/2006/relationships/slideLayout" Target="../slideLayouts/slideLayout5.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5.xml"/><Relationship Id="rId7" Type="http://schemas.openxmlformats.org/officeDocument/2006/relationships/image" Target="../media/image8.jpeg"/><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png"/><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147.jpeg"/><Relationship Id="rId7" Type="http://schemas.openxmlformats.org/officeDocument/2006/relationships/image" Target="../media/image146.png"/><Relationship Id="rId6" Type="http://schemas.openxmlformats.org/officeDocument/2006/relationships/image" Target="../media/image8.jpeg"/><Relationship Id="rId5" Type="http://schemas.openxmlformats.org/officeDocument/2006/relationships/image" Target="../media/image145.jpeg"/><Relationship Id="rId4" Type="http://schemas.openxmlformats.org/officeDocument/2006/relationships/image" Target="../media/image144.jpeg"/><Relationship Id="rId3" Type="http://schemas.openxmlformats.org/officeDocument/2006/relationships/image" Target="../media/image143.jpeg"/><Relationship Id="rId2" Type="http://schemas.openxmlformats.org/officeDocument/2006/relationships/image" Target="../media/image3.jpeg"/><Relationship Id="rId1" Type="http://schemas.openxmlformats.org/officeDocument/2006/relationships/image" Target="../media/image142.png"/></Relationships>
</file>

<file path=ppt/slides/_rels/slide28.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image" Target="../media/image154.jpeg"/><Relationship Id="rId7" Type="http://schemas.openxmlformats.org/officeDocument/2006/relationships/image" Target="../media/image153.jpeg"/><Relationship Id="rId6" Type="http://schemas.openxmlformats.org/officeDocument/2006/relationships/image" Target="../media/image152.jpeg"/><Relationship Id="rId5" Type="http://schemas.openxmlformats.org/officeDocument/2006/relationships/image" Target="../media/image151.jpeg"/><Relationship Id="rId4" Type="http://schemas.openxmlformats.org/officeDocument/2006/relationships/image" Target="../media/image150.jpeg"/><Relationship Id="rId3" Type="http://schemas.openxmlformats.org/officeDocument/2006/relationships/image" Target="../media/image149.png"/><Relationship Id="rId2" Type="http://schemas.openxmlformats.org/officeDocument/2006/relationships/image" Target="../media/image148.png"/><Relationship Id="rId14" Type="http://schemas.openxmlformats.org/officeDocument/2006/relationships/slideLayout" Target="../slideLayouts/slideLayout5.xml"/><Relationship Id="rId13" Type="http://schemas.openxmlformats.org/officeDocument/2006/relationships/image" Target="../media/image141.jpeg"/><Relationship Id="rId12" Type="http://schemas.openxmlformats.org/officeDocument/2006/relationships/image" Target="../media/image140.jpeg"/><Relationship Id="rId11" Type="http://schemas.openxmlformats.org/officeDocument/2006/relationships/image" Target="../media/image139.png"/><Relationship Id="rId10" Type="http://schemas.openxmlformats.org/officeDocument/2006/relationships/image" Target="../media/image138.png"/><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141.jpeg"/><Relationship Id="rId7" Type="http://schemas.openxmlformats.org/officeDocument/2006/relationships/image" Target="../media/image140.jpeg"/><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56.png"/><Relationship Id="rId3" Type="http://schemas.openxmlformats.org/officeDocument/2006/relationships/image" Target="../media/image155.png"/><Relationship Id="rId2" Type="http://schemas.openxmlformats.org/officeDocument/2006/relationships/image" Target="../media/image8.jpe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8.jpeg"/><Relationship Id="rId1"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8.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8.jpeg"/><Relationship Id="rId7" Type="http://schemas.openxmlformats.org/officeDocument/2006/relationships/image" Target="../media/image18.png"/><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9" Type="http://schemas.openxmlformats.org/officeDocument/2006/relationships/image" Target="../media/image26.jpeg"/><Relationship Id="rId8" Type="http://schemas.openxmlformats.org/officeDocument/2006/relationships/image" Target="../media/image25.png"/><Relationship Id="rId7" Type="http://schemas.openxmlformats.org/officeDocument/2006/relationships/image" Target="../media/image24.png"/><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 Id="rId3" Type="http://schemas.openxmlformats.org/officeDocument/2006/relationships/image" Target="../media/image20.jpeg"/><Relationship Id="rId2" Type="http://schemas.openxmlformats.org/officeDocument/2006/relationships/image" Target="../media/image19.png"/><Relationship Id="rId18" Type="http://schemas.openxmlformats.org/officeDocument/2006/relationships/slideLayout" Target="../slideLayouts/slideLayout5.xml"/><Relationship Id="rId17" Type="http://schemas.openxmlformats.org/officeDocument/2006/relationships/image" Target="../media/image8.jpeg"/><Relationship Id="rId16" Type="http://schemas.openxmlformats.org/officeDocument/2006/relationships/image" Target="../media/image32.jpeg"/><Relationship Id="rId15" Type="http://schemas.openxmlformats.org/officeDocument/2006/relationships/image" Target="../media/image31.jpeg"/><Relationship Id="rId14" Type="http://schemas.openxmlformats.org/officeDocument/2006/relationships/image" Target="../media/image30.png"/><Relationship Id="rId13" Type="http://schemas.openxmlformats.org/officeDocument/2006/relationships/image" Target="../media/image14.png"/><Relationship Id="rId12" Type="http://schemas.openxmlformats.org/officeDocument/2006/relationships/image" Target="../media/image29.png"/><Relationship Id="rId11" Type="http://schemas.openxmlformats.org/officeDocument/2006/relationships/image" Target="../media/image28.png"/><Relationship Id="rId10" Type="http://schemas.openxmlformats.org/officeDocument/2006/relationships/image" Target="../media/image27.png"/><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9" Type="http://schemas.openxmlformats.org/officeDocument/2006/relationships/image" Target="../media/image40.jpeg"/><Relationship Id="rId8" Type="http://schemas.openxmlformats.org/officeDocument/2006/relationships/image" Target="../media/image39.jpeg"/><Relationship Id="rId7" Type="http://schemas.openxmlformats.org/officeDocument/2006/relationships/image" Target="../media/image38.jpeg"/><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jpeg"/><Relationship Id="rId2" Type="http://schemas.openxmlformats.org/officeDocument/2006/relationships/image" Target="../media/image33.jpeg"/><Relationship Id="rId16" Type="http://schemas.openxmlformats.org/officeDocument/2006/relationships/slideLayout" Target="../slideLayouts/slideLayout5.xml"/><Relationship Id="rId15" Type="http://schemas.openxmlformats.org/officeDocument/2006/relationships/image" Target="../media/image8.jpeg"/><Relationship Id="rId14" Type="http://schemas.openxmlformats.org/officeDocument/2006/relationships/image" Target="../media/image45.jpeg"/><Relationship Id="rId13" Type="http://schemas.openxmlformats.org/officeDocument/2006/relationships/image" Target="../media/image44.jpeg"/><Relationship Id="rId12" Type="http://schemas.openxmlformats.org/officeDocument/2006/relationships/image" Target="../media/image43.png"/><Relationship Id="rId11" Type="http://schemas.openxmlformats.org/officeDocument/2006/relationships/image" Target="../media/image42.jpeg"/><Relationship Id="rId10" Type="http://schemas.openxmlformats.org/officeDocument/2006/relationships/image" Target="../media/image41.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9" Type="http://schemas.openxmlformats.org/officeDocument/2006/relationships/image" Target="../media/image53.jpeg"/><Relationship Id="rId8" Type="http://schemas.openxmlformats.org/officeDocument/2006/relationships/image" Target="../media/image52.png"/><Relationship Id="rId7" Type="http://schemas.openxmlformats.org/officeDocument/2006/relationships/image" Target="../media/image51.png"/><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eg"/><Relationship Id="rId3" Type="http://schemas.openxmlformats.org/officeDocument/2006/relationships/image" Target="../media/image47.jpeg"/><Relationship Id="rId2" Type="http://schemas.openxmlformats.org/officeDocument/2006/relationships/image" Target="../media/image46.jpeg"/><Relationship Id="rId11" Type="http://schemas.openxmlformats.org/officeDocument/2006/relationships/slideLayout" Target="../slideLayouts/slideLayout5.xml"/><Relationship Id="rId10" Type="http://schemas.openxmlformats.org/officeDocument/2006/relationships/image" Target="../media/image8.jpe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image" Target="../media/image60.jpeg"/><Relationship Id="rId7" Type="http://schemas.openxmlformats.org/officeDocument/2006/relationships/image" Target="../media/image59.jpeg"/><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0" Type="http://schemas.openxmlformats.org/officeDocument/2006/relationships/slideLayout" Target="../slideLayouts/slideLayout5.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8.jpeg"/><Relationship Id="rId3" Type="http://schemas.openxmlformats.org/officeDocument/2006/relationships/image" Target="../media/image62.png"/><Relationship Id="rId2" Type="http://schemas.openxmlformats.org/officeDocument/2006/relationships/image" Target="../media/image3.jpeg"/><Relationship Id="rId1"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txBox="1"/>
          <p:nvPr/>
        </p:nvSpPr>
        <p:spPr>
          <a:xfrm>
            <a:off x="662595" y="1286083"/>
            <a:ext cx="10866810" cy="2516604"/>
          </a:xfrm>
          <a:prstGeom prst="rect">
            <a:avLst/>
          </a:prstGeom>
          <a:solidFill>
            <a:schemeClr val="bg2">
              <a:lumMod val="50000"/>
            </a:schemeClr>
          </a:solidFill>
        </p:spPr>
        <p:txBody>
          <a:bodyPr vert="horz" lIns="68580" tIns="34290" rIns="68580" bIns="34290" rtlCol="0" anchor="ctr">
            <a:noAutofit/>
          </a:bodyPr>
          <a:lstStyle>
            <a:lvl1pPr algn="ctr" defTabSz="914400"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30000"/>
              </a:lnSpc>
              <a:spcBef>
                <a:spcPts val="0"/>
              </a:spcBef>
              <a:spcAft>
                <a:spcPts val="0"/>
              </a:spcAft>
            </a:pPr>
            <a:r>
              <a:rPr lang="en-US" altLang="zh-CN" dirty="0">
                <a:solidFill>
                  <a:schemeClr val="tx1"/>
                </a:solidFill>
                <a:effectLst>
                  <a:outerShdw blurRad="38100" dist="19050" dir="2700000" algn="tl" rotWithShape="0">
                    <a:schemeClr val="dk1">
                      <a:alpha val="40000"/>
                    </a:schemeClr>
                  </a:outerShdw>
                </a:effectLst>
                <a:uFillTx/>
              </a:rPr>
              <a:t>High Field Magnet R&amp;D </a:t>
            </a:r>
            <a:endParaRPr lang="en-US" altLang="zh-CN" dirty="0">
              <a:solidFill>
                <a:schemeClr val="tx1"/>
              </a:solidFill>
              <a:effectLst>
                <a:outerShdw blurRad="38100" dist="19050" dir="2700000" algn="tl" rotWithShape="0">
                  <a:schemeClr val="dk1">
                    <a:alpha val="40000"/>
                  </a:schemeClr>
                </a:outerShdw>
              </a:effectLst>
              <a:uFillTx/>
            </a:endParaRPr>
          </a:p>
          <a:p>
            <a:pPr>
              <a:lnSpc>
                <a:spcPct val="130000"/>
              </a:lnSpc>
              <a:spcBef>
                <a:spcPts val="0"/>
              </a:spcBef>
              <a:spcAft>
                <a:spcPts val="0"/>
              </a:spcAft>
            </a:pPr>
            <a:r>
              <a:rPr lang="en-US" altLang="zh-CN" dirty="0">
                <a:solidFill>
                  <a:schemeClr val="tx1"/>
                </a:solidFill>
                <a:effectLst>
                  <a:outerShdw blurRad="38100" dist="19050" dir="2700000" algn="tl" rotWithShape="0">
                    <a:schemeClr val="dk1">
                      <a:alpha val="40000"/>
                    </a:schemeClr>
                  </a:outerShdw>
                </a:effectLst>
                <a:uFillTx/>
              </a:rPr>
              <a:t>for the Next-generation High Energy Particle Accelerators</a:t>
            </a:r>
            <a:endParaRPr lang="en-US" altLang="zh-CN" dirty="0">
              <a:solidFill>
                <a:schemeClr val="tx1"/>
              </a:solidFill>
              <a:effectLst>
                <a:outerShdw blurRad="38100" dist="19050" dir="2700000" algn="tl" rotWithShape="0">
                  <a:schemeClr val="dk1">
                    <a:alpha val="40000"/>
                  </a:schemeClr>
                </a:outerShdw>
              </a:effectLst>
              <a:uFillTx/>
            </a:endParaRPr>
          </a:p>
        </p:txBody>
      </p:sp>
      <p:sp>
        <p:nvSpPr>
          <p:cNvPr id="7" name="文本框 7"/>
          <p:cNvSpPr txBox="1"/>
          <p:nvPr/>
        </p:nvSpPr>
        <p:spPr>
          <a:xfrm>
            <a:off x="3234690" y="4780280"/>
            <a:ext cx="4728210" cy="1384995"/>
          </a:xfrm>
          <a:prstGeom prst="rect">
            <a:avLst/>
          </a:prstGeom>
          <a:solidFill>
            <a:srgbClr val="E6E6E6"/>
          </a:solidFill>
        </p:spPr>
        <p:txBody>
          <a:bodyPr wrap="square" rtlCol="0">
            <a:spAutoFit/>
          </a:bodyPr>
          <a:lstStyle/>
          <a:p>
            <a:pPr algn="ctr"/>
            <a:r>
              <a:rPr lang="en-US" altLang="zh-CN" sz="2400" dirty="0">
                <a:latin typeface="Times New Roman" panose="02020603050405020304" pitchFamily="18" charset="0"/>
                <a:ea typeface="微软雅黑" pitchFamily="34" charset="-122"/>
              </a:rPr>
              <a:t>Qingjin XU</a:t>
            </a:r>
            <a:endParaRPr lang="en-US" altLang="zh-CN" sz="2400" dirty="0">
              <a:latin typeface="Times New Roman" panose="02020603050405020304" pitchFamily="18" charset="0"/>
              <a:ea typeface="微软雅黑" pitchFamily="34" charset="-122"/>
            </a:endParaRPr>
          </a:p>
          <a:p>
            <a:pPr algn="ctr"/>
            <a:r>
              <a:rPr lang="en-US" altLang="zh-CN" sz="2000" dirty="0">
                <a:latin typeface="Times New Roman" panose="02020603050405020304" pitchFamily="18" charset="0"/>
                <a:ea typeface="微软雅黑" pitchFamily="34" charset="-122"/>
              </a:rPr>
              <a:t>for the Superconducting Magnet Group </a:t>
            </a:r>
            <a:endParaRPr lang="en-US" altLang="zh-CN" sz="2000" dirty="0">
              <a:latin typeface="Times New Roman" panose="02020603050405020304" pitchFamily="18" charset="0"/>
              <a:ea typeface="微软雅黑" pitchFamily="34" charset="-122"/>
            </a:endParaRPr>
          </a:p>
          <a:p>
            <a:pPr algn="ctr"/>
            <a:r>
              <a:rPr lang="en-US" altLang="zh-CN" sz="2000" dirty="0">
                <a:latin typeface="Times New Roman" panose="02020603050405020304" pitchFamily="18" charset="0"/>
                <a:ea typeface="微软雅黑" pitchFamily="34" charset="-122"/>
              </a:rPr>
              <a:t>Accelerator Division, IHEP-CAS </a:t>
            </a:r>
            <a:endParaRPr lang="en-US" altLang="zh-CN" sz="2000" dirty="0">
              <a:latin typeface="Times New Roman" panose="02020603050405020304" pitchFamily="18" charset="0"/>
              <a:ea typeface="微软雅黑" pitchFamily="34" charset="-122"/>
            </a:endParaRPr>
          </a:p>
          <a:p>
            <a:pPr algn="ctr"/>
            <a:r>
              <a:rPr lang="en-US" altLang="zh-CN" sz="2000" dirty="0">
                <a:latin typeface="Times New Roman" panose="02020603050405020304" pitchFamily="18" charset="0"/>
                <a:ea typeface="微软雅黑" pitchFamily="34" charset="-122"/>
              </a:rPr>
              <a:t>Jan 2025, HKUST</a:t>
            </a:r>
            <a:endParaRPr lang="en-US" altLang="zh-CN" sz="2000" dirty="0">
              <a:latin typeface="Times New Roman" panose="02020603050405020304" pitchFamily="18" charset="0"/>
              <a:ea typeface="微软雅黑" pitchFamily="34" charset="-122"/>
            </a:endParaRPr>
          </a:p>
        </p:txBody>
      </p:sp>
      <p:pic>
        <p:nvPicPr>
          <p:cNvPr id="11" name="图片 5"/>
          <p:cNvPicPr>
            <a:picLocks noChangeAspect="1"/>
          </p:cNvPicPr>
          <p:nvPr/>
        </p:nvPicPr>
        <p:blipFill>
          <a:blip r:embed="rId1"/>
          <a:stretch>
            <a:fillRect/>
          </a:stretch>
        </p:blipFill>
        <p:spPr>
          <a:xfrm>
            <a:off x="8040528" y="5095692"/>
            <a:ext cx="3865771" cy="732185"/>
          </a:xfrm>
          <a:prstGeom prst="rect">
            <a:avLst/>
          </a:prstGeom>
        </p:spPr>
      </p:pic>
      <p:pic>
        <p:nvPicPr>
          <p:cNvPr id="1026" name="Picture 2" descr="Windows共享文件管理系统（共享文件防泄密） - 睿信数盾 - 安全磁盘阵列,共享文件管理,文档安全系统,USB管理系统,设备管理系统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263" y="5085196"/>
            <a:ext cx="2874183" cy="7768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advTm="8556"/>
    </mc:Choice>
    <mc:Fallback>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文本框 4"/>
          <p:cNvSpPr txBox="1"/>
          <p:nvPr/>
        </p:nvSpPr>
        <p:spPr>
          <a:xfrm>
            <a:off x="2844165" y="1124585"/>
            <a:ext cx="6107430"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Performance test ongoing from Sep 2023</a:t>
            </a:r>
            <a:endParaRPr lang="zh-CN" altLang="en-US" sz="2400" dirty="0">
              <a:solidFill>
                <a:srgbClr val="FF0000"/>
              </a:solidFill>
            </a:endParaRPr>
          </a:p>
        </p:txBody>
      </p:sp>
      <p:sp>
        <p:nvSpPr>
          <p:cNvPr id="12" name="文本框 11"/>
          <p:cNvSpPr txBox="1"/>
          <p:nvPr/>
        </p:nvSpPr>
        <p:spPr>
          <a:xfrm>
            <a:off x="510364" y="1556792"/>
            <a:ext cx="11202260" cy="1105431"/>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t>The </a:t>
            </a:r>
            <a:r>
              <a:rPr lang="en-US" altLang="zh-CN" b="1" dirty="0">
                <a:solidFill>
                  <a:srgbClr val="FF0000"/>
                </a:solidFill>
              </a:rPr>
              <a:t>Nb</a:t>
            </a:r>
            <a:r>
              <a:rPr lang="en-US" altLang="zh-CN" b="1" baseline="-25000" dirty="0">
                <a:solidFill>
                  <a:srgbClr val="FF0000"/>
                </a:solidFill>
              </a:rPr>
              <a:t>3</a:t>
            </a:r>
            <a:r>
              <a:rPr lang="en-US" altLang="zh-CN" b="1" dirty="0">
                <a:solidFill>
                  <a:srgbClr val="FF0000"/>
                </a:solidFill>
              </a:rPr>
              <a:t>Sn coils were</a:t>
            </a:r>
            <a:r>
              <a:rPr lang="en-US" altLang="zh-CN" b="1" dirty="0"/>
              <a:t> trained firstly, maximum current reached </a:t>
            </a:r>
            <a:r>
              <a:rPr lang="en-US" altLang="zh-CN" b="1" dirty="0">
                <a:solidFill>
                  <a:srgbClr val="FF0000"/>
                </a:solidFill>
              </a:rPr>
              <a:t>~85% of </a:t>
            </a:r>
            <a:r>
              <a:rPr lang="en-US" altLang="zh-CN" b="1" dirty="0" err="1">
                <a:solidFill>
                  <a:srgbClr val="FF0000"/>
                </a:solidFill>
              </a:rPr>
              <a:t>I</a:t>
            </a:r>
            <a:r>
              <a:rPr lang="en-US" altLang="zh-CN" b="1" baseline="-25000" dirty="0" err="1">
                <a:solidFill>
                  <a:srgbClr val="FF0000"/>
                </a:solidFill>
              </a:rPr>
              <a:t>op</a:t>
            </a:r>
            <a:r>
              <a:rPr lang="en-US" altLang="zh-CN" b="1" baseline="-25000" dirty="0">
                <a:solidFill>
                  <a:srgbClr val="FF0000"/>
                </a:solidFill>
              </a:rPr>
              <a:t> </a:t>
            </a:r>
            <a:r>
              <a:rPr lang="en-US" altLang="zh-CN" b="1" dirty="0"/>
              <a:t>in Dec 2023,</a:t>
            </a:r>
            <a:r>
              <a:rPr lang="zh-CN" altLang="en-US" b="1" dirty="0"/>
              <a:t> </a:t>
            </a:r>
            <a:r>
              <a:rPr lang="en-US" altLang="zh-CN" b="1" dirty="0"/>
              <a:t>but showed an unstable plateau at 11 T due to one of the outmost Nb</a:t>
            </a:r>
            <a:r>
              <a:rPr lang="en-US" altLang="zh-CN" b="1" baseline="-25000" dirty="0"/>
              <a:t>3</a:t>
            </a:r>
            <a:r>
              <a:rPr lang="en-US" altLang="zh-CN" b="1" dirty="0"/>
              <a:t>Sn coil, probably due to insufficient pre-stress during assembly</a:t>
            </a:r>
            <a:endParaRPr lang="en-US" altLang="zh-CN" b="1" dirty="0">
              <a:solidFill>
                <a:srgbClr val="FF0000"/>
              </a:solidFill>
            </a:endParaRPr>
          </a:p>
          <a:p>
            <a:pPr marL="285750" indent="-285750" algn="just">
              <a:lnSpc>
                <a:spcPct val="125000"/>
              </a:lnSpc>
              <a:buFont typeface="Wingdings" panose="05000000000000000000" pitchFamily="2" charset="2"/>
              <a:buChar char="Ø"/>
            </a:pPr>
            <a:r>
              <a:rPr lang="en-US" altLang="zh-CN" b="1" dirty="0"/>
              <a:t>HTS block coil was ramped independently</a:t>
            </a:r>
            <a:r>
              <a:rPr lang="en-US" altLang="zh-CN" b="1" dirty="0">
                <a:solidFill>
                  <a:srgbClr val="FF0000"/>
                </a:solidFill>
              </a:rPr>
              <a:t> to 100% of </a:t>
            </a:r>
            <a:r>
              <a:rPr lang="en-US" altLang="zh-CN" b="1" dirty="0" err="1">
                <a:solidFill>
                  <a:srgbClr val="FF0000"/>
                </a:solidFill>
              </a:rPr>
              <a:t>I</a:t>
            </a:r>
            <a:r>
              <a:rPr lang="en-US" altLang="zh-CN" b="1" baseline="-25000" dirty="0" err="1">
                <a:solidFill>
                  <a:srgbClr val="FF0000"/>
                </a:solidFill>
              </a:rPr>
              <a:t>op</a:t>
            </a:r>
            <a:r>
              <a:rPr lang="en-US" altLang="zh-CN" b="1" dirty="0">
                <a:solidFill>
                  <a:srgbClr val="FF0000"/>
                </a:solidFill>
              </a:rPr>
              <a:t> </a:t>
            </a:r>
            <a:r>
              <a:rPr lang="en-US" altLang="zh-CN" b="1" dirty="0"/>
              <a:t>with negligible terminal voltage</a:t>
            </a:r>
            <a:endParaRPr lang="en-US" altLang="zh-CN" b="1" dirty="0"/>
          </a:p>
        </p:txBody>
      </p:sp>
      <p:sp>
        <p:nvSpPr>
          <p:cNvPr id="25"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pic>
        <p:nvPicPr>
          <p:cNvPr id="2"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10452100" y="1115695"/>
            <a:ext cx="1368425" cy="368300"/>
          </a:xfrm>
          <a:prstGeom prst="rect">
            <a:avLst/>
          </a:prstGeom>
          <a:solidFill>
            <a:srgbClr val="FDCC6D"/>
          </a:solidFill>
        </p:spPr>
        <p:txBody>
          <a:bodyPr wrap="square">
            <a:spAutoFit/>
          </a:bodyPr>
          <a:lstStyle/>
          <a:p>
            <a:r>
              <a:rPr lang="en-AU" altLang="zh-CN" i="1" dirty="0">
                <a:solidFill>
                  <a:srgbClr val="002060"/>
                </a:solidFill>
                <a:latin typeface="+mj-lt"/>
                <a:ea typeface="宋体" pitchFamily="2" charset="-122"/>
                <a:cs typeface="Times New Roman" panose="02020603050405020304" pitchFamily="18" charset="0"/>
              </a:rPr>
              <a:t>Wei Li et al</a:t>
            </a:r>
            <a:endParaRPr lang="zh-CN" altLang="en-US" sz="2000" i="1" dirty="0">
              <a:solidFill>
                <a:srgbClr val="002060"/>
              </a:solidFill>
              <a:latin typeface="+mj-lt"/>
              <a:ea typeface="宋体" pitchFamily="2" charset="-122"/>
              <a:cs typeface="Times New Roman" panose="02020603050405020304" pitchFamily="18" charset="0"/>
            </a:endParaRPr>
          </a:p>
        </p:txBody>
      </p:sp>
      <p:sp>
        <p:nvSpPr>
          <p:cNvPr id="10" name="矩形 9"/>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6045" y="3145155"/>
            <a:ext cx="4643755" cy="3344545"/>
          </a:xfrm>
          <a:prstGeom prst="rect">
            <a:avLst/>
          </a:prstGeom>
        </p:spPr>
      </p:pic>
      <p:pic>
        <p:nvPicPr>
          <p:cNvPr id="7" name="图片 6"/>
          <p:cNvPicPr>
            <a:picLocks noChangeAspect="1"/>
          </p:cNvPicPr>
          <p:nvPr/>
        </p:nvPicPr>
        <p:blipFill>
          <a:blip r:embed="rId4"/>
          <a:stretch>
            <a:fillRect/>
          </a:stretch>
        </p:blipFill>
        <p:spPr>
          <a:xfrm>
            <a:off x="1199515" y="3068955"/>
            <a:ext cx="4919980" cy="3420745"/>
          </a:xfrm>
          <a:prstGeom prst="rect">
            <a:avLst/>
          </a:prstGeom>
        </p:spPr>
      </p:pic>
      <p:sp>
        <p:nvSpPr>
          <p:cNvPr id="13" name="文本框 20"/>
          <p:cNvSpPr txBox="1"/>
          <p:nvPr/>
        </p:nvSpPr>
        <p:spPr>
          <a:xfrm>
            <a:off x="2767965" y="5805170"/>
            <a:ext cx="167195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F0000"/>
                </a:solidFill>
                <a:latin typeface="Times New Roman" panose="02020603050405020304" pitchFamily="18" charset="0"/>
                <a:cs typeface="Times New Roman" panose="02020603050405020304" pitchFamily="18" charset="0"/>
              </a:rPr>
              <a:t>55 mm</a:t>
            </a:r>
            <a:r>
              <a:rPr lang="zh-CN" altLang="en-US" sz="1600" dirty="0">
                <a:solidFill>
                  <a:srgbClr val="FF0000"/>
                </a:solidFill>
                <a:latin typeface="Times New Roman" panose="02020603050405020304" pitchFamily="18" charset="0"/>
                <a:cs typeface="Times New Roman" panose="02020603050405020304" pitchFamily="18" charset="0"/>
              </a:rPr>
              <a:t> 双孔径</a:t>
            </a:r>
            <a:endParaRPr lang="en-US" altLang="zh-CN" sz="16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4" name="文本框 3"/>
          <p:cNvSpPr txBox="1"/>
          <p:nvPr/>
        </p:nvSpPr>
        <p:spPr>
          <a:xfrm>
            <a:off x="3079115" y="1124585"/>
            <a:ext cx="539305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The 2</a:t>
            </a:r>
            <a:r>
              <a:rPr lang="en-US" altLang="zh-CN" sz="2400" baseline="30000" dirty="0">
                <a:solidFill>
                  <a:srgbClr val="FF0000"/>
                </a:solidFill>
              </a:rPr>
              <a:t>nd</a:t>
            </a:r>
            <a:r>
              <a:rPr lang="en-US" altLang="zh-CN" sz="2400" dirty="0">
                <a:solidFill>
                  <a:srgbClr val="FF0000"/>
                </a:solidFill>
              </a:rPr>
              <a:t> Performance test in Feb 2024</a:t>
            </a:r>
            <a:endParaRPr lang="zh-CN" altLang="en-US" sz="2400" dirty="0">
              <a:solidFill>
                <a:srgbClr val="FF0000"/>
              </a:solidFill>
            </a:endParaRPr>
          </a:p>
        </p:txBody>
      </p:sp>
      <p:pic>
        <p:nvPicPr>
          <p:cNvPr id="5"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
        <p:nvSpPr>
          <p:cNvPr id="7" name="文本框 6"/>
          <p:cNvSpPr txBox="1"/>
          <p:nvPr/>
        </p:nvSpPr>
        <p:spPr>
          <a:xfrm>
            <a:off x="510364" y="1556792"/>
            <a:ext cx="11202260" cy="1451679"/>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t>The Nb</a:t>
            </a:r>
            <a:r>
              <a:rPr lang="en-US" altLang="zh-CN" b="1" baseline="-25000" dirty="0"/>
              <a:t>3</a:t>
            </a:r>
            <a:r>
              <a:rPr lang="en-US" altLang="zh-CN" b="1" dirty="0"/>
              <a:t>Sn coils showed very unstable performance in the 6300-7000 A region due to one of the inner most coils, but finally passed this region and reached </a:t>
            </a:r>
            <a:r>
              <a:rPr lang="en-US" altLang="zh-CN" b="1" dirty="0">
                <a:solidFill>
                  <a:srgbClr val="FF0000"/>
                </a:solidFill>
              </a:rPr>
              <a:t>~87% of </a:t>
            </a:r>
            <a:r>
              <a:rPr lang="en-US" altLang="zh-CN" b="1" dirty="0" err="1">
                <a:solidFill>
                  <a:srgbClr val="FF0000"/>
                </a:solidFill>
              </a:rPr>
              <a:t>I</a:t>
            </a:r>
            <a:r>
              <a:rPr lang="en-US" altLang="zh-CN" b="1" baseline="-25000" dirty="0" err="1">
                <a:solidFill>
                  <a:srgbClr val="FF0000"/>
                </a:solidFill>
              </a:rPr>
              <a:t>op</a:t>
            </a:r>
            <a:r>
              <a:rPr lang="en-US" altLang="zh-CN" b="1" baseline="-25000" dirty="0">
                <a:solidFill>
                  <a:srgbClr val="FF0000"/>
                </a:solidFill>
              </a:rPr>
              <a:t> </a:t>
            </a:r>
            <a:r>
              <a:rPr lang="en-US" altLang="zh-CN" b="1" dirty="0"/>
              <a:t>in the beginning of March 2024</a:t>
            </a:r>
            <a:r>
              <a:rPr lang="zh-CN" altLang="en-US" b="1" dirty="0"/>
              <a:t> </a:t>
            </a:r>
            <a:endParaRPr lang="en-US" altLang="zh-CN" b="1" dirty="0"/>
          </a:p>
          <a:p>
            <a:pPr marL="285750" indent="-285750" algn="just">
              <a:lnSpc>
                <a:spcPct val="125000"/>
              </a:lnSpc>
              <a:buFont typeface="Wingdings" panose="05000000000000000000" pitchFamily="2" charset="2"/>
              <a:buChar char="Ø"/>
            </a:pPr>
            <a:r>
              <a:rPr lang="en-US" altLang="zh-CN" b="1" dirty="0"/>
              <a:t>HTS block coil was ramped independently</a:t>
            </a:r>
            <a:r>
              <a:rPr lang="en-US" altLang="zh-CN" b="1" dirty="0">
                <a:solidFill>
                  <a:srgbClr val="FF0000"/>
                </a:solidFill>
              </a:rPr>
              <a:t> to 120% of </a:t>
            </a:r>
            <a:r>
              <a:rPr lang="en-US" altLang="zh-CN" b="1" dirty="0" err="1">
                <a:solidFill>
                  <a:srgbClr val="FF0000"/>
                </a:solidFill>
              </a:rPr>
              <a:t>I</a:t>
            </a:r>
            <a:r>
              <a:rPr lang="en-US" altLang="zh-CN" b="1" baseline="-25000" dirty="0" err="1">
                <a:solidFill>
                  <a:srgbClr val="FF0000"/>
                </a:solidFill>
              </a:rPr>
              <a:t>op</a:t>
            </a:r>
            <a:r>
              <a:rPr lang="en-US" altLang="zh-CN" b="1" dirty="0">
                <a:solidFill>
                  <a:srgbClr val="FF0000"/>
                </a:solidFill>
              </a:rPr>
              <a:t> </a:t>
            </a:r>
            <a:r>
              <a:rPr lang="en-US" altLang="zh-CN" b="1" dirty="0"/>
              <a:t>to test its ultimate performance, but one of the lead was damaged due to the quench.</a:t>
            </a:r>
            <a:endParaRPr lang="en-US" altLang="zh-CN" b="1" dirty="0"/>
          </a:p>
        </p:txBody>
      </p:sp>
      <p:pic>
        <p:nvPicPr>
          <p:cNvPr id="8" name="图片 7"/>
          <p:cNvPicPr>
            <a:picLocks noChangeAspect="1"/>
          </p:cNvPicPr>
          <p:nvPr/>
        </p:nvPicPr>
        <p:blipFill>
          <a:blip r:embed="rId3"/>
          <a:stretch>
            <a:fillRect/>
          </a:stretch>
        </p:blipFill>
        <p:spPr>
          <a:xfrm>
            <a:off x="623392" y="3056962"/>
            <a:ext cx="6839570" cy="3456384"/>
          </a:xfrm>
          <a:prstGeom prst="rect">
            <a:avLst/>
          </a:prstGeom>
        </p:spPr>
      </p:pic>
      <p:pic>
        <p:nvPicPr>
          <p:cNvPr id="10" name="图片 9"/>
          <p:cNvPicPr>
            <a:picLocks noChangeAspect="1"/>
          </p:cNvPicPr>
          <p:nvPr/>
        </p:nvPicPr>
        <p:blipFill rotWithShape="1">
          <a:blip r:embed="rId4"/>
          <a:srcRect/>
          <a:stretch>
            <a:fillRect/>
          </a:stretch>
        </p:blipFill>
        <p:spPr>
          <a:xfrm>
            <a:off x="7392144" y="3056962"/>
            <a:ext cx="2229221" cy="3356992"/>
          </a:xfrm>
          <a:prstGeom prst="rect">
            <a:avLst/>
          </a:prstGeom>
        </p:spPr>
      </p:pic>
      <p:pic>
        <p:nvPicPr>
          <p:cNvPr id="12" name="图片 11"/>
          <p:cNvPicPr>
            <a:picLocks noChangeAspect="1"/>
          </p:cNvPicPr>
          <p:nvPr/>
        </p:nvPicPr>
        <p:blipFill rotWithShape="1">
          <a:blip r:embed="rId5"/>
          <a:srcRect/>
          <a:stretch>
            <a:fillRect/>
          </a:stretch>
        </p:blipFill>
        <p:spPr>
          <a:xfrm>
            <a:off x="9696400" y="3056962"/>
            <a:ext cx="1872208" cy="33569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4" name="文本框 3"/>
          <p:cNvSpPr txBox="1"/>
          <p:nvPr/>
        </p:nvSpPr>
        <p:spPr>
          <a:xfrm>
            <a:off x="1772285" y="1124585"/>
            <a:ext cx="785177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Reassembly of the magnet with enhanced pre-stress</a:t>
            </a:r>
            <a:endParaRPr lang="zh-CN" altLang="en-US" sz="2400" dirty="0">
              <a:solidFill>
                <a:srgbClr val="FF0000"/>
              </a:solidFill>
            </a:endParaRPr>
          </a:p>
        </p:txBody>
      </p:sp>
      <p:pic>
        <p:nvPicPr>
          <p:cNvPr id="5"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10005060" y="1115695"/>
            <a:ext cx="1815465" cy="368300"/>
          </a:xfrm>
          <a:prstGeom prst="rect">
            <a:avLst/>
          </a:prstGeom>
          <a:solidFill>
            <a:srgbClr val="FDCC6D"/>
          </a:solidFill>
        </p:spPr>
        <p:txBody>
          <a:bodyPr wrap="square">
            <a:spAutoFit/>
          </a:bodyPr>
          <a:lstStyle/>
          <a:p>
            <a:r>
              <a:rPr lang="en-AU" altLang="zh-CN" i="1" dirty="0">
                <a:solidFill>
                  <a:srgbClr val="002060"/>
                </a:solidFill>
                <a:latin typeface="+mj-lt"/>
                <a:ea typeface="宋体" pitchFamily="2" charset="-122"/>
                <a:cs typeface="Times New Roman" panose="02020603050405020304" pitchFamily="18" charset="0"/>
              </a:rPr>
              <a:t>Xin Chen  et al</a:t>
            </a:r>
            <a:endParaRPr lang="zh-CN" altLang="en-US" sz="2000" i="1" dirty="0">
              <a:solidFill>
                <a:srgbClr val="002060"/>
              </a:solidFill>
              <a:latin typeface="+mj-lt"/>
              <a:ea typeface="宋体" pitchFamily="2" charset="-122"/>
              <a:cs typeface="Times New Roman" panose="02020603050405020304" pitchFamily="18" charset="0"/>
            </a:endParaRPr>
          </a:p>
        </p:txBody>
      </p:sp>
      <p:sp>
        <p:nvSpPr>
          <p:cNvPr id="7" name="矩形 6"/>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14" name="图片 13"/>
          <p:cNvPicPr>
            <a:picLocks noChangeAspect="1"/>
          </p:cNvPicPr>
          <p:nvPr/>
        </p:nvPicPr>
        <p:blipFill rotWithShape="1">
          <a:blip r:embed="rId3"/>
          <a:srcRect/>
          <a:stretch>
            <a:fillRect/>
          </a:stretch>
        </p:blipFill>
        <p:spPr>
          <a:xfrm>
            <a:off x="551479" y="1659818"/>
            <a:ext cx="3312274" cy="2633479"/>
          </a:xfrm>
          <a:prstGeom prst="rect">
            <a:avLst/>
          </a:prstGeom>
        </p:spPr>
      </p:pic>
      <p:pic>
        <p:nvPicPr>
          <p:cNvPr id="15" name="图片 14"/>
          <p:cNvPicPr>
            <a:picLocks noChangeAspect="1"/>
          </p:cNvPicPr>
          <p:nvPr/>
        </p:nvPicPr>
        <p:blipFill>
          <a:blip r:embed="rId4"/>
          <a:stretch>
            <a:fillRect/>
          </a:stretch>
        </p:blipFill>
        <p:spPr>
          <a:xfrm>
            <a:off x="4266569" y="1617008"/>
            <a:ext cx="7373952" cy="2915622"/>
          </a:xfrm>
          <a:prstGeom prst="rect">
            <a:avLst/>
          </a:prstGeom>
        </p:spPr>
      </p:pic>
      <p:sp>
        <p:nvSpPr>
          <p:cNvPr id="16" name="文本框 10"/>
          <p:cNvSpPr txBox="1"/>
          <p:nvPr/>
        </p:nvSpPr>
        <p:spPr>
          <a:xfrm>
            <a:off x="7968208" y="3914529"/>
            <a:ext cx="2802296" cy="30655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1200"/>
              </a:spcBef>
              <a:spcAft>
                <a:spcPts val="600"/>
              </a:spcAft>
            </a:pPr>
            <a:r>
              <a:rPr lang="zh-CN" altLang="en-US" sz="1200" dirty="0">
                <a:latin typeface="Times New Roman" panose="02020603050405020304" pitchFamily="18" charset="0"/>
                <a:ea typeface="宋体" pitchFamily="2" charset="-122"/>
                <a:cs typeface="Times New Roman" panose="02020603050405020304" pitchFamily="18" charset="0"/>
              </a:rPr>
              <a:t>应变片监测磁体组装、降温、励磁过程</a:t>
            </a:r>
            <a:endParaRPr lang="en-US" altLang="zh-CN" sz="1200" dirty="0">
              <a:latin typeface="Times New Roman" panose="02020603050405020304" pitchFamily="18" charset="0"/>
              <a:ea typeface="宋体" pitchFamily="2" charset="-122"/>
              <a:cs typeface="Times New Roman" panose="02020603050405020304" pitchFamily="18" charset="0"/>
            </a:endParaRPr>
          </a:p>
        </p:txBody>
      </p:sp>
      <p:pic>
        <p:nvPicPr>
          <p:cNvPr id="17" name="图片 16"/>
          <p:cNvPicPr>
            <a:picLocks noChangeAspect="1"/>
          </p:cNvPicPr>
          <p:nvPr/>
        </p:nvPicPr>
        <p:blipFill>
          <a:blip r:embed="rId5"/>
          <a:stretch>
            <a:fillRect/>
          </a:stretch>
        </p:blipFill>
        <p:spPr>
          <a:xfrm>
            <a:off x="584757" y="4308679"/>
            <a:ext cx="3376245" cy="2276430"/>
          </a:xfrm>
          <a:prstGeom prst="rect">
            <a:avLst/>
          </a:prstGeom>
        </p:spPr>
      </p:pic>
      <p:pic>
        <p:nvPicPr>
          <p:cNvPr id="18" name="图片 17"/>
          <p:cNvPicPr>
            <a:picLocks noChangeAspect="1"/>
          </p:cNvPicPr>
          <p:nvPr/>
        </p:nvPicPr>
        <p:blipFill>
          <a:blip r:embed="rId6"/>
          <a:stretch>
            <a:fillRect/>
          </a:stretch>
        </p:blipFill>
        <p:spPr>
          <a:xfrm>
            <a:off x="4271683" y="4587595"/>
            <a:ext cx="3713285" cy="2190968"/>
          </a:xfrm>
          <a:prstGeom prst="rect">
            <a:avLst/>
          </a:prstGeom>
        </p:spPr>
      </p:pic>
      <p:pic>
        <p:nvPicPr>
          <p:cNvPr id="19" name="图片 18"/>
          <p:cNvPicPr>
            <a:picLocks noChangeAspect="1"/>
          </p:cNvPicPr>
          <p:nvPr/>
        </p:nvPicPr>
        <p:blipFill>
          <a:blip r:embed="rId7"/>
          <a:stretch>
            <a:fillRect/>
          </a:stretch>
        </p:blipFill>
        <p:spPr>
          <a:xfrm>
            <a:off x="8168999" y="4455390"/>
            <a:ext cx="3404786" cy="2279289"/>
          </a:xfrm>
          <a:prstGeom prst="rect">
            <a:avLst/>
          </a:prstGeom>
        </p:spPr>
      </p:pic>
      <p:sp>
        <p:nvSpPr>
          <p:cNvPr id="21" name="文本框 19"/>
          <p:cNvSpPr txBox="1"/>
          <p:nvPr/>
        </p:nvSpPr>
        <p:spPr>
          <a:xfrm>
            <a:off x="4719956" y="4934433"/>
            <a:ext cx="2520280" cy="30655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1200"/>
              </a:spcBef>
              <a:spcAft>
                <a:spcPts val="600"/>
              </a:spcAft>
            </a:pPr>
            <a:r>
              <a:rPr lang="zh-CN" altLang="en-US" sz="1200" dirty="0">
                <a:latin typeface="Times New Roman" panose="02020603050405020304" pitchFamily="18" charset="0"/>
                <a:ea typeface="宋体" pitchFamily="2" charset="-122"/>
                <a:cs typeface="Times New Roman" panose="02020603050405020304" pitchFamily="18" charset="0"/>
              </a:rPr>
              <a:t>光栅光纤监测磁体组装及测试过程</a:t>
            </a:r>
            <a:endParaRPr lang="en-US" altLang="zh-CN" sz="1200" dirty="0">
              <a:latin typeface="Times New Roman" panose="02020603050405020304" pitchFamily="18" charset="0"/>
              <a:ea typeface="宋体" pitchFamily="2" charset="-122"/>
              <a:cs typeface="Times New Roman" panose="02020603050405020304" pitchFamily="18" charset="0"/>
            </a:endParaRPr>
          </a:p>
        </p:txBody>
      </p:sp>
      <p:sp>
        <p:nvSpPr>
          <p:cNvPr id="22" name="矩形 21"/>
          <p:cNvSpPr/>
          <p:nvPr/>
        </p:nvSpPr>
        <p:spPr>
          <a:xfrm>
            <a:off x="551479" y="1659818"/>
            <a:ext cx="1127232" cy="307777"/>
          </a:xfrm>
          <a:prstGeom prst="rect">
            <a:avLst/>
          </a:prstGeom>
          <a:solidFill>
            <a:srgbClr val="FFFF00"/>
          </a:solid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rgbClr val="FF0000"/>
                </a:solidFill>
                <a:latin typeface="Times New Roman" panose="02020603050405020304" pitchFamily="18" charset="0"/>
                <a:ea typeface="宋体" pitchFamily="2" charset="-122"/>
                <a:cs typeface="Times New Roman" panose="02020603050405020304" pitchFamily="18" charset="0"/>
              </a:rPr>
              <a:t>2024 </a:t>
            </a:r>
            <a:r>
              <a:rPr lang="zh-CN" altLang="en-US" sz="1400" dirty="0">
                <a:solidFill>
                  <a:srgbClr val="FF0000"/>
                </a:solidFill>
                <a:latin typeface="Times New Roman" panose="02020603050405020304" pitchFamily="18" charset="0"/>
                <a:ea typeface="宋体" pitchFamily="2" charset="-122"/>
                <a:cs typeface="Times New Roman" panose="02020603050405020304" pitchFamily="18" charset="0"/>
              </a:rPr>
              <a:t>年 </a:t>
            </a:r>
            <a:r>
              <a:rPr lang="en-US" altLang="zh-CN" sz="1400" dirty="0">
                <a:solidFill>
                  <a:srgbClr val="FF0000"/>
                </a:solidFill>
                <a:latin typeface="Times New Roman" panose="02020603050405020304" pitchFamily="18" charset="0"/>
                <a:ea typeface="宋体" pitchFamily="2" charset="-122"/>
                <a:cs typeface="Times New Roman" panose="02020603050405020304" pitchFamily="18" charset="0"/>
              </a:rPr>
              <a:t>1 </a:t>
            </a:r>
            <a:r>
              <a:rPr lang="zh-CN" altLang="en-US" sz="1400" dirty="0">
                <a:solidFill>
                  <a:srgbClr val="FF0000"/>
                </a:solidFill>
                <a:latin typeface="Times New Roman" panose="02020603050405020304" pitchFamily="18" charset="0"/>
                <a:ea typeface="宋体" pitchFamily="2" charset="-122"/>
                <a:cs typeface="Times New Roman" panose="02020603050405020304" pitchFamily="18" charset="0"/>
              </a:rPr>
              <a:t>月</a:t>
            </a:r>
            <a:endParaRPr lang="zh-CN" altLang="en-US" sz="14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图片 89"/>
          <p:cNvPicPr>
            <a:picLocks noChangeAspect="1"/>
          </p:cNvPicPr>
          <p:nvPr/>
        </p:nvPicPr>
        <p:blipFill>
          <a:blip r:embed="rId1"/>
          <a:srcRect/>
          <a:stretch>
            <a:fillRect/>
          </a:stretch>
        </p:blipFill>
        <p:spPr>
          <a:xfrm>
            <a:off x="4431087" y="3994741"/>
            <a:ext cx="2284825" cy="2177068"/>
          </a:xfrm>
          <a:prstGeom prst="rect">
            <a:avLst/>
          </a:prstGeom>
        </p:spPr>
      </p:pic>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69" name="图片 68"/>
          <p:cNvPicPr>
            <a:picLocks noChangeAspect="1"/>
          </p:cNvPicPr>
          <p:nvPr/>
        </p:nvPicPr>
        <p:blipFill>
          <a:blip r:embed="rId4"/>
          <a:stretch>
            <a:fillRect/>
          </a:stretch>
        </p:blipFill>
        <p:spPr>
          <a:xfrm>
            <a:off x="2827274" y="5159369"/>
            <a:ext cx="1673953" cy="1292502"/>
          </a:xfrm>
          <a:prstGeom prst="rect">
            <a:avLst/>
          </a:prstGeom>
        </p:spPr>
      </p:pic>
      <p:pic>
        <p:nvPicPr>
          <p:cNvPr id="72" name="图片 71"/>
          <p:cNvPicPr>
            <a:picLocks noChangeAspect="1"/>
          </p:cNvPicPr>
          <p:nvPr/>
        </p:nvPicPr>
        <p:blipFill>
          <a:blip r:embed="rId5"/>
          <a:stretch>
            <a:fillRect/>
          </a:stretch>
        </p:blipFill>
        <p:spPr>
          <a:xfrm>
            <a:off x="479376" y="1878215"/>
            <a:ext cx="1284920" cy="1713226"/>
          </a:xfrm>
          <a:prstGeom prst="rect">
            <a:avLst/>
          </a:prstGeom>
        </p:spPr>
      </p:pic>
      <p:pic>
        <p:nvPicPr>
          <p:cNvPr id="73" name="图片 72"/>
          <p:cNvPicPr>
            <a:picLocks noChangeAspect="1"/>
          </p:cNvPicPr>
          <p:nvPr/>
        </p:nvPicPr>
        <p:blipFill>
          <a:blip r:embed="rId6"/>
          <a:stretch>
            <a:fillRect/>
          </a:stretch>
        </p:blipFill>
        <p:spPr>
          <a:xfrm>
            <a:off x="1788080" y="1879872"/>
            <a:ext cx="2282090" cy="1711568"/>
          </a:xfrm>
          <a:prstGeom prst="rect">
            <a:avLst/>
          </a:prstGeom>
        </p:spPr>
      </p:pic>
      <p:pic>
        <p:nvPicPr>
          <p:cNvPr id="74" name="图片 73"/>
          <p:cNvPicPr>
            <a:picLocks noChangeAspect="1"/>
          </p:cNvPicPr>
          <p:nvPr/>
        </p:nvPicPr>
        <p:blipFill>
          <a:blip r:embed="rId7"/>
          <a:stretch>
            <a:fillRect/>
          </a:stretch>
        </p:blipFill>
        <p:spPr>
          <a:xfrm rot="16200000">
            <a:off x="5197178" y="772647"/>
            <a:ext cx="1711568" cy="3926018"/>
          </a:xfrm>
          <a:prstGeom prst="rect">
            <a:avLst/>
          </a:prstGeom>
        </p:spPr>
      </p:pic>
      <p:sp>
        <p:nvSpPr>
          <p:cNvPr id="75" name="文本框 74"/>
          <p:cNvSpPr txBox="1"/>
          <p:nvPr/>
        </p:nvSpPr>
        <p:spPr>
          <a:xfrm>
            <a:off x="1042968" y="3599667"/>
            <a:ext cx="7042150" cy="275590"/>
          </a:xfrm>
          <a:prstGeom prst="rect">
            <a:avLst/>
          </a:prstGeom>
          <a:noFill/>
        </p:spPr>
        <p:txBody>
          <a:bodyPr wrap="square" rtlCol="0">
            <a:spAutoFit/>
          </a:bodyPr>
          <a:lstStyle/>
          <a:p>
            <a:pPr lvl="0" algn="ctr">
              <a:defRPr/>
            </a:pPr>
            <a:r>
              <a:rPr kumimoji="0" lang="zh-CN"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已完成新的铌三锡线圈所需的</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20</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芯、</a:t>
            </a:r>
            <a:r>
              <a:rPr lang="en-US" altLang="zh-CN" sz="1200" dirty="0">
                <a:solidFill>
                  <a:prstClr val="black"/>
                </a:solidFill>
                <a:latin typeface="Times New Roman" panose="02020603050405020304" pitchFamily="18" charset="0"/>
                <a:ea typeface="微软雅黑"/>
                <a:cs typeface="Times New Roman" panose="02020603050405020304" pitchFamily="18" charset="0"/>
              </a:rPr>
              <a:t>24</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芯、</a:t>
            </a:r>
            <a:r>
              <a:rPr lang="en-US" altLang="zh-CN" sz="1200" dirty="0">
                <a:solidFill>
                  <a:prstClr val="black"/>
                </a:solidFill>
                <a:latin typeface="Times New Roman" panose="02020603050405020304" pitchFamily="18" charset="0"/>
                <a:ea typeface="微软雅黑"/>
                <a:cs typeface="Times New Roman" panose="02020603050405020304" pitchFamily="18" charset="0"/>
              </a:rPr>
              <a:t>26</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芯及</a:t>
            </a:r>
            <a:r>
              <a:rPr lang="en-US" altLang="zh-CN" sz="1200" dirty="0">
                <a:solidFill>
                  <a:prstClr val="black"/>
                </a:solidFill>
                <a:latin typeface="Times New Roman" panose="02020603050405020304" pitchFamily="18" charset="0"/>
                <a:ea typeface="微软雅黑"/>
                <a:cs typeface="Times New Roman" panose="02020603050405020304" pitchFamily="18" charset="0"/>
              </a:rPr>
              <a:t>42</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芯卢瑟福缆的制作，线圈的绕制、热处理及固化</a:t>
            </a:r>
            <a:endParaRPr lang="zh-CN" altLang="en-US" sz="1200" dirty="0">
              <a:solidFill>
                <a:prstClr val="black"/>
              </a:solidFill>
              <a:latin typeface="Times New Roman" panose="02020603050405020304" pitchFamily="18" charset="0"/>
              <a:ea typeface="微软雅黑"/>
              <a:cs typeface="Times New Roman" panose="02020603050405020304" pitchFamily="18" charset="0"/>
            </a:endParaRPr>
          </a:p>
        </p:txBody>
      </p:sp>
      <p:pic>
        <p:nvPicPr>
          <p:cNvPr id="76" name="图片 75"/>
          <p:cNvPicPr>
            <a:picLocks noChangeAspect="1"/>
          </p:cNvPicPr>
          <p:nvPr/>
        </p:nvPicPr>
        <p:blipFill>
          <a:blip r:embed="rId8"/>
          <a:stretch>
            <a:fillRect/>
          </a:stretch>
        </p:blipFill>
        <p:spPr>
          <a:xfrm>
            <a:off x="3108147" y="4009304"/>
            <a:ext cx="1176098" cy="1141838"/>
          </a:xfrm>
          <a:prstGeom prst="rect">
            <a:avLst/>
          </a:prstGeom>
        </p:spPr>
      </p:pic>
      <p:pic>
        <p:nvPicPr>
          <p:cNvPr id="77" name="图片 76"/>
          <p:cNvPicPr>
            <a:picLocks noChangeAspect="1"/>
          </p:cNvPicPr>
          <p:nvPr/>
        </p:nvPicPr>
        <p:blipFill>
          <a:blip r:embed="rId9"/>
          <a:stretch>
            <a:fillRect/>
          </a:stretch>
        </p:blipFill>
        <p:spPr>
          <a:xfrm>
            <a:off x="476065" y="3966288"/>
            <a:ext cx="2379050" cy="1194850"/>
          </a:xfrm>
          <a:prstGeom prst="rect">
            <a:avLst/>
          </a:prstGeom>
        </p:spPr>
      </p:pic>
      <p:sp>
        <p:nvSpPr>
          <p:cNvPr id="81" name="文本框 80"/>
          <p:cNvSpPr txBox="1"/>
          <p:nvPr/>
        </p:nvSpPr>
        <p:spPr>
          <a:xfrm>
            <a:off x="1408012" y="4904147"/>
            <a:ext cx="661547" cy="20637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AP: 20 mm</a:t>
            </a:r>
            <a:endParaRPr lang="zh-CN" altLang="en-US" sz="750" dirty="0">
              <a:latin typeface="Times New Roman" panose="02020603050405020304" pitchFamily="18" charset="0"/>
              <a:cs typeface="Times New Roman" panose="02020603050405020304" pitchFamily="18" charset="0"/>
            </a:endParaRPr>
          </a:p>
        </p:txBody>
      </p:sp>
      <p:cxnSp>
        <p:nvCxnSpPr>
          <p:cNvPr id="82" name="直接连接符 81"/>
          <p:cNvCxnSpPr/>
          <p:nvPr/>
        </p:nvCxnSpPr>
        <p:spPr>
          <a:xfrm>
            <a:off x="1455451" y="5113987"/>
            <a:ext cx="0" cy="155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1860087" y="5104741"/>
            <a:ext cx="0" cy="155613"/>
          </a:xfrm>
          <a:prstGeom prst="line">
            <a:avLst/>
          </a:prstGeom>
        </p:spPr>
        <p:style>
          <a:lnRef idx="1">
            <a:schemeClr val="accent1"/>
          </a:lnRef>
          <a:fillRef idx="0">
            <a:schemeClr val="accent1"/>
          </a:fillRef>
          <a:effectRef idx="0">
            <a:schemeClr val="accent1"/>
          </a:effectRef>
          <a:fontRef idx="minor">
            <a:schemeClr val="tx1"/>
          </a:fontRef>
        </p:style>
      </p:cxnSp>
      <p:sp>
        <p:nvSpPr>
          <p:cNvPr id="84" name="文本框 83"/>
          <p:cNvSpPr txBox="1"/>
          <p:nvPr/>
        </p:nvSpPr>
        <p:spPr>
          <a:xfrm>
            <a:off x="1440031" y="5145210"/>
            <a:ext cx="451117" cy="32194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 75 mm</a:t>
            </a:r>
            <a:endParaRPr lang="zh-CN" altLang="en-US" sz="750" dirty="0">
              <a:latin typeface="Times New Roman" panose="02020603050405020304" pitchFamily="18" charset="0"/>
              <a:cs typeface="Times New Roman" panose="02020603050405020304" pitchFamily="18" charset="0"/>
            </a:endParaRPr>
          </a:p>
        </p:txBody>
      </p:sp>
      <p:cxnSp>
        <p:nvCxnSpPr>
          <p:cNvPr id="85" name="直接箭头连接符 84"/>
          <p:cNvCxnSpPr/>
          <p:nvPr/>
        </p:nvCxnSpPr>
        <p:spPr>
          <a:xfrm>
            <a:off x="1455451" y="5113987"/>
            <a:ext cx="40463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2965574" y="3887921"/>
            <a:ext cx="1696085" cy="218440"/>
          </a:xfrm>
          <a:prstGeom prst="rect">
            <a:avLst/>
          </a:prstGeom>
        </p:spPr>
        <p:txBody>
          <a:bodyPr wrap="none">
            <a:spAutoFit/>
          </a:bodyPr>
          <a:lstStyle/>
          <a:p>
            <a:r>
              <a:rPr lang="en-US" altLang="zh-CN" sz="825" dirty="0">
                <a:solidFill>
                  <a:srgbClr val="24292F"/>
                </a:solidFill>
                <a:latin typeface="Times New Roman" panose="02020603050405020304" pitchFamily="18" charset="0"/>
                <a:cs typeface="Times New Roman" panose="02020603050405020304" pitchFamily="18" charset="0"/>
              </a:rPr>
              <a:t>Wound in parallel in seven layers</a:t>
            </a:r>
            <a:endParaRPr lang="zh-CN" altLang="en-US" sz="825" dirty="0">
              <a:latin typeface="Times New Roman" panose="02020603050405020304" pitchFamily="18" charset="0"/>
              <a:cs typeface="Times New Roman" panose="02020603050405020304" pitchFamily="18" charset="0"/>
            </a:endParaRPr>
          </a:p>
        </p:txBody>
      </p:sp>
      <p:sp>
        <p:nvSpPr>
          <p:cNvPr id="87" name="矩形 86"/>
          <p:cNvSpPr/>
          <p:nvPr/>
        </p:nvSpPr>
        <p:spPr>
          <a:xfrm>
            <a:off x="3386661" y="5083275"/>
            <a:ext cx="554355" cy="299085"/>
          </a:xfrm>
          <a:prstGeom prst="rect">
            <a:avLst/>
          </a:prstGeom>
        </p:spPr>
        <p:txBody>
          <a:bodyPr wrap="none">
            <a:spAutoFit/>
          </a:bodyPr>
          <a:lstStyle/>
          <a:p>
            <a:r>
              <a:rPr lang="en-US" altLang="zh-CN" sz="900" dirty="0">
                <a:latin typeface="Times New Roman" panose="02020603050405020304" pitchFamily="18" charset="0"/>
                <a:cs typeface="Times New Roman" panose="02020603050405020304" pitchFamily="18" charset="0"/>
              </a:rPr>
              <a:t>2180 A</a:t>
            </a:r>
            <a:r>
              <a:rPr lang="en-US" altLang="zh-CN" sz="1350" dirty="0">
                <a:latin typeface="Times New Roman" panose="02020603050405020304" pitchFamily="18" charset="0"/>
                <a:cs typeface="Times New Roman" panose="02020603050405020304" pitchFamily="18" charset="0"/>
              </a:rPr>
              <a:t> </a:t>
            </a:r>
            <a:endParaRPr lang="zh-CN" altLang="en-US" sz="1350" dirty="0"/>
          </a:p>
        </p:txBody>
      </p:sp>
      <p:pic>
        <p:nvPicPr>
          <p:cNvPr id="88" name="图片 87"/>
          <p:cNvPicPr>
            <a:picLocks noChangeAspect="1"/>
          </p:cNvPicPr>
          <p:nvPr/>
        </p:nvPicPr>
        <p:blipFill>
          <a:blip r:embed="rId10"/>
          <a:srcRect/>
          <a:stretch>
            <a:fillRect/>
          </a:stretch>
        </p:blipFill>
        <p:spPr>
          <a:xfrm>
            <a:off x="1782436" y="5204954"/>
            <a:ext cx="1053127" cy="1464406"/>
          </a:xfrm>
          <a:prstGeom prst="rect">
            <a:avLst/>
          </a:prstGeom>
        </p:spPr>
      </p:pic>
      <p:sp>
        <p:nvSpPr>
          <p:cNvPr id="89" name="文本框 88"/>
          <p:cNvSpPr txBox="1"/>
          <p:nvPr/>
        </p:nvSpPr>
        <p:spPr>
          <a:xfrm>
            <a:off x="4671871" y="6298556"/>
            <a:ext cx="2133275" cy="300082"/>
          </a:xfrm>
          <a:prstGeom prst="rect">
            <a:avLst/>
          </a:prstGeom>
          <a:noFill/>
        </p:spPr>
        <p:txBody>
          <a:bodyPr wrap="square" rtlCol="0">
            <a:spAutoFit/>
          </a:bodyPr>
          <a:lstStyle/>
          <a:p>
            <a:pPr lvl="0" algn="ctr">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HTS C</a:t>
            </a:r>
            <a:r>
              <a:rPr lang="en-US" altLang="zh-CN" sz="1350" dirty="0">
                <a:solidFill>
                  <a:prstClr val="black"/>
                </a:solidFill>
                <a:latin typeface="Times New Roman" panose="02020603050405020304" pitchFamily="18" charset="0"/>
                <a:ea typeface="微软雅黑"/>
                <a:cs typeface="Times New Roman" panose="02020603050405020304" pitchFamily="18" charset="0"/>
              </a:rPr>
              <a:t>oil</a:t>
            </a:r>
            <a:r>
              <a:rPr lang="zh-CN" altLang="en-US" sz="1350" dirty="0">
                <a:solidFill>
                  <a:prstClr val="black"/>
                </a:solidFill>
                <a:latin typeface="Times New Roman" panose="02020603050405020304" pitchFamily="18" charset="0"/>
                <a:ea typeface="微软雅黑"/>
                <a:cs typeface="Times New Roman" panose="02020603050405020304" pitchFamily="18" charset="0"/>
              </a:rPr>
              <a:t> </a:t>
            </a: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9+7 T design</a:t>
            </a:r>
            <a:endParaRPr kumimoji="0" lang="zh-CN" altLang="en-US" sz="1350" b="0"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sp>
        <p:nvSpPr>
          <p:cNvPr id="93" name="文本框 92"/>
          <p:cNvSpPr txBox="1"/>
          <p:nvPr/>
        </p:nvSpPr>
        <p:spPr>
          <a:xfrm>
            <a:off x="7627958" y="3789040"/>
            <a:ext cx="4428801" cy="275590"/>
          </a:xfrm>
          <a:prstGeom prst="rect">
            <a:avLst/>
          </a:prstGeom>
          <a:noFill/>
        </p:spPr>
        <p:txBody>
          <a:bodyPr wrap="square" rtlCol="0">
            <a:spAutoFit/>
          </a:bodyPr>
          <a:lstStyle/>
          <a:p>
            <a:pPr lvl="0" algn="ctr">
              <a:defRPr/>
            </a:pPr>
            <a:r>
              <a:rPr lang="zh-CN" altLang="en-US" sz="1200" dirty="0">
                <a:solidFill>
                  <a:prstClr val="black"/>
                </a:solidFill>
                <a:latin typeface="Times New Roman" panose="02020603050405020304" pitchFamily="18" charset="0"/>
                <a:ea typeface="微软雅黑"/>
                <a:cs typeface="Times New Roman" panose="02020603050405020304" pitchFamily="18" charset="0"/>
              </a:rPr>
              <a:t>已完成新</a:t>
            </a:r>
            <a:r>
              <a:rPr lang="en-US" altLang="zh-CN" sz="1200" dirty="0">
                <a:solidFill>
                  <a:prstClr val="black"/>
                </a:solidFill>
                <a:latin typeface="Times New Roman" panose="02020603050405020304" pitchFamily="18" charset="0"/>
                <a:ea typeface="微软雅黑"/>
                <a:cs typeface="Times New Roman" panose="02020603050405020304" pitchFamily="18" charset="0"/>
              </a:rPr>
              <a:t>HTS </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线圈的</a:t>
            </a:r>
            <a:r>
              <a:rPr lang="x-none" altLang="zh-CN" sz="1200" dirty="0">
                <a:solidFill>
                  <a:prstClr val="black"/>
                </a:solidFill>
                <a:latin typeface="Times New Roman" panose="02020603050405020304" pitchFamily="18" charset="0"/>
                <a:ea typeface="微软雅黑"/>
                <a:cs typeface="Times New Roman" panose="02020603050405020304" pitchFamily="18" charset="0"/>
              </a:rPr>
              <a:t>制作</a:t>
            </a:r>
            <a:r>
              <a:rPr lang="zh-CN" altLang="en-US" sz="1200" dirty="0">
                <a:solidFill>
                  <a:prstClr val="black"/>
                </a:solidFill>
                <a:latin typeface="Times New Roman" panose="02020603050405020304" pitchFamily="18" charset="0"/>
                <a:ea typeface="微软雅黑"/>
                <a:cs typeface="Times New Roman" panose="02020603050405020304" pitchFamily="18" charset="0"/>
              </a:rPr>
              <a:t>，液氮测试结果达到设计值</a:t>
            </a:r>
            <a:endParaRPr kumimoji="0" lang="zh-CN" altLang="en-US" sz="1200" b="0"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sp>
        <p:nvSpPr>
          <p:cNvPr id="94" name="灯片编号占位符 3"/>
          <p:cNvSpPr txBox="1"/>
          <p:nvPr/>
        </p:nvSpPr>
        <p:spPr>
          <a:xfrm>
            <a:off x="7214266" y="5938771"/>
            <a:ext cx="2182416" cy="154786"/>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750" smtClean="0">
                <a:solidFill>
                  <a:prstClr val="black">
                    <a:lumMod val="50000"/>
                    <a:lumOff val="50000"/>
                  </a:prstClr>
                </a:solidFill>
                <a:latin typeface="Arial"/>
                <a:ea typeface="微软雅黑"/>
              </a:rPr>
            </a:fld>
            <a:endParaRPr lang="zh-CN" altLang="en-US" sz="750" dirty="0">
              <a:solidFill>
                <a:prstClr val="black">
                  <a:lumMod val="50000"/>
                  <a:lumOff val="50000"/>
                </a:prstClr>
              </a:solidFill>
              <a:latin typeface="Arial"/>
              <a:ea typeface="微软雅黑"/>
            </a:endParaRPr>
          </a:p>
        </p:txBody>
      </p:sp>
      <p:sp>
        <p:nvSpPr>
          <p:cNvPr id="95" name="文本框 94"/>
          <p:cNvSpPr txBox="1"/>
          <p:nvPr/>
        </p:nvSpPr>
        <p:spPr>
          <a:xfrm>
            <a:off x="1860087" y="1104531"/>
            <a:ext cx="8556393" cy="454809"/>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Fabrication of the new Nb</a:t>
            </a:r>
            <a:r>
              <a:rPr lang="en-US" altLang="zh-CN" sz="2400" baseline="-25000" dirty="0">
                <a:solidFill>
                  <a:srgbClr val="FF0000"/>
                </a:solidFill>
              </a:rPr>
              <a:t>3</a:t>
            </a:r>
            <a:r>
              <a:rPr lang="en-US" altLang="zh-CN" sz="2400" dirty="0">
                <a:solidFill>
                  <a:srgbClr val="FF0000"/>
                </a:solidFill>
              </a:rPr>
              <a:t>Sn &amp; HTS Coils     </a:t>
            </a:r>
            <a:r>
              <a:rPr lang="en-US" altLang="zh-CN" sz="1800" dirty="0"/>
              <a:t>Jun. to Oct. 2024 </a:t>
            </a:r>
            <a:endParaRPr lang="en-US" altLang="zh-CN" sz="2400" dirty="0"/>
          </a:p>
        </p:txBody>
      </p:sp>
      <p:pic>
        <p:nvPicPr>
          <p:cNvPr id="97" name="图片 96"/>
          <p:cNvPicPr>
            <a:picLocks noChangeAspect="1"/>
          </p:cNvPicPr>
          <p:nvPr/>
        </p:nvPicPr>
        <p:blipFill>
          <a:blip r:embed="rId11"/>
          <a:srcRect/>
          <a:stretch>
            <a:fillRect/>
          </a:stretch>
        </p:blipFill>
        <p:spPr>
          <a:xfrm>
            <a:off x="10228868" y="1878215"/>
            <a:ext cx="1540848" cy="1728425"/>
          </a:xfrm>
          <a:prstGeom prst="rect">
            <a:avLst/>
          </a:prstGeom>
        </p:spPr>
      </p:pic>
      <p:pic>
        <p:nvPicPr>
          <p:cNvPr id="99" name="图片 98"/>
          <p:cNvPicPr>
            <a:picLocks noChangeAspect="1"/>
          </p:cNvPicPr>
          <p:nvPr/>
        </p:nvPicPr>
        <p:blipFill>
          <a:blip r:embed="rId12"/>
          <a:srcRect/>
          <a:stretch>
            <a:fillRect/>
          </a:stretch>
        </p:blipFill>
        <p:spPr>
          <a:xfrm>
            <a:off x="8044383" y="1878215"/>
            <a:ext cx="2156073" cy="1728425"/>
          </a:xfrm>
          <a:prstGeom prst="rect">
            <a:avLst/>
          </a:prstGeom>
        </p:spPr>
      </p:pic>
      <p:pic>
        <p:nvPicPr>
          <p:cNvPr id="100" name="图片 99"/>
          <p:cNvPicPr>
            <a:picLocks noChangeAspect="1"/>
          </p:cNvPicPr>
          <p:nvPr/>
        </p:nvPicPr>
        <p:blipFill>
          <a:blip r:embed="rId13"/>
          <a:srcRect/>
          <a:stretch>
            <a:fillRect/>
          </a:stretch>
        </p:blipFill>
        <p:spPr>
          <a:xfrm>
            <a:off x="453833" y="5213140"/>
            <a:ext cx="1298065" cy="1385498"/>
          </a:xfrm>
          <a:prstGeom prst="rect">
            <a:avLst/>
          </a:prstGeom>
        </p:spPr>
      </p:pic>
      <p:pic>
        <p:nvPicPr>
          <p:cNvPr id="101" name="图片 100"/>
          <p:cNvPicPr>
            <a:picLocks noChangeAspect="1"/>
          </p:cNvPicPr>
          <p:nvPr/>
        </p:nvPicPr>
        <p:blipFill>
          <a:blip r:embed="rId14"/>
          <a:stretch>
            <a:fillRect/>
          </a:stretch>
        </p:blipFill>
        <p:spPr>
          <a:xfrm>
            <a:off x="4431087" y="4740824"/>
            <a:ext cx="1837325" cy="837090"/>
          </a:xfrm>
          <a:prstGeom prst="rect">
            <a:avLst/>
          </a:prstGeom>
        </p:spPr>
      </p:pic>
      <p:pic>
        <p:nvPicPr>
          <p:cNvPr id="103" name="图片 102"/>
          <p:cNvPicPr>
            <a:picLocks noChangeAspect="1"/>
          </p:cNvPicPr>
          <p:nvPr/>
        </p:nvPicPr>
        <p:blipFill>
          <a:blip r:embed="rId15"/>
          <a:stretch>
            <a:fillRect/>
          </a:stretch>
        </p:blipFill>
        <p:spPr>
          <a:xfrm>
            <a:off x="6715913" y="4013190"/>
            <a:ext cx="2645019" cy="2205546"/>
          </a:xfrm>
          <a:prstGeom prst="rect">
            <a:avLst/>
          </a:prstGeom>
        </p:spPr>
      </p:pic>
      <p:pic>
        <p:nvPicPr>
          <p:cNvPr id="104" name="图片 103"/>
          <p:cNvPicPr>
            <a:picLocks noChangeAspect="1"/>
          </p:cNvPicPr>
          <p:nvPr/>
        </p:nvPicPr>
        <p:blipFill rotWithShape="1">
          <a:blip r:embed="rId16"/>
          <a:srcRect/>
          <a:stretch>
            <a:fillRect/>
          </a:stretch>
        </p:blipFill>
        <p:spPr>
          <a:xfrm>
            <a:off x="4501227" y="5423071"/>
            <a:ext cx="1767185" cy="780734"/>
          </a:xfrm>
          <a:prstGeom prst="rect">
            <a:avLst/>
          </a:prstGeom>
        </p:spPr>
      </p:pic>
      <p:pic>
        <p:nvPicPr>
          <p:cNvPr id="105" name="图片 104"/>
          <p:cNvPicPr>
            <a:picLocks noChangeAspect="1"/>
          </p:cNvPicPr>
          <p:nvPr/>
        </p:nvPicPr>
        <p:blipFill>
          <a:blip r:embed="rId17"/>
          <a:stretch>
            <a:fillRect/>
          </a:stretch>
        </p:blipFill>
        <p:spPr>
          <a:xfrm>
            <a:off x="9192344" y="4013973"/>
            <a:ext cx="2710987" cy="2157836"/>
          </a:xfrm>
          <a:prstGeom prst="rect">
            <a:avLst/>
          </a:prstGeom>
        </p:spPr>
      </p:pic>
      <p:sp>
        <p:nvSpPr>
          <p:cNvPr id="2" name="文本框 1"/>
          <p:cNvSpPr txBox="1"/>
          <p:nvPr/>
        </p:nvSpPr>
        <p:spPr>
          <a:xfrm>
            <a:off x="4520366" y="6253752"/>
            <a:ext cx="2962925" cy="307777"/>
          </a:xfrm>
          <a:prstGeom prst="rect">
            <a:avLst/>
          </a:prstGeom>
          <a:solidFill>
            <a:srgbClr val="FFFF00"/>
          </a:solidFill>
        </p:spPr>
        <p:txBody>
          <a:bodyPr wrap="square" rtlCol="0">
            <a:spAutoFit/>
          </a:bodyPr>
          <a:lstStyle/>
          <a:p>
            <a:pPr lvl="0" algn="ctr">
              <a:defRPr/>
            </a:pPr>
            <a:r>
              <a:rPr lang="zh-CN" altLang="en-US" sz="1400" b="1" dirty="0">
                <a:solidFill>
                  <a:prstClr val="black"/>
                </a:solidFill>
                <a:latin typeface="Times New Roman" panose="02020603050405020304" pitchFamily="18" charset="0"/>
                <a:ea typeface="微软雅黑"/>
                <a:cs typeface="Times New Roman" panose="02020603050405020304" pitchFamily="18" charset="0"/>
              </a:rPr>
              <a:t>目标磁场：</a:t>
            </a:r>
            <a:r>
              <a:rPr lang="en-US" altLang="zh-CN" sz="1400" b="1" dirty="0">
                <a:solidFill>
                  <a:prstClr val="black"/>
                </a:solidFill>
                <a:latin typeface="Times New Roman" panose="02020603050405020304" pitchFamily="18" charset="0"/>
                <a:ea typeface="微软雅黑"/>
                <a:cs typeface="Times New Roman" panose="02020603050405020304" pitchFamily="18" charset="0"/>
              </a:rPr>
              <a:t>10 T (LTS) </a:t>
            </a:r>
            <a:r>
              <a:rPr kumimoji="0" lang="en-US" altLang="zh-CN" sz="1400" b="1"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+ 6 T </a:t>
            </a:r>
            <a:r>
              <a:rPr lang="en-US" altLang="zh-CN" sz="1400" b="1" dirty="0">
                <a:solidFill>
                  <a:prstClr val="black"/>
                </a:solidFill>
                <a:latin typeface="Times New Roman" panose="02020603050405020304" pitchFamily="18" charset="0"/>
                <a:ea typeface="微软雅黑"/>
                <a:cs typeface="Times New Roman" panose="02020603050405020304" pitchFamily="18" charset="0"/>
              </a:rPr>
              <a:t>(</a:t>
            </a:r>
            <a:r>
              <a:rPr kumimoji="0" lang="en-US" altLang="zh-CN" sz="1400" b="1"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HTS)</a:t>
            </a:r>
            <a:endParaRPr kumimoji="0" lang="zh-CN" altLang="en-US" sz="14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sp>
        <p:nvSpPr>
          <p:cNvPr id="6" name="文本框 5"/>
          <p:cNvSpPr txBox="1"/>
          <p:nvPr/>
        </p:nvSpPr>
        <p:spPr>
          <a:xfrm>
            <a:off x="7502430" y="6197922"/>
            <a:ext cx="4333631" cy="599716"/>
          </a:xfrm>
          <a:prstGeom prst="rect">
            <a:avLst/>
          </a:prstGeom>
          <a:solidFill>
            <a:srgbClr val="FFFF00"/>
          </a:solidFill>
        </p:spPr>
        <p:txBody>
          <a:bodyPr wrap="square" rtlCol="0">
            <a:spAutoFit/>
          </a:bodyPr>
          <a:lstStyle/>
          <a:p>
            <a:pPr lvl="0" algn="just">
              <a:lnSpc>
                <a:spcPct val="130000"/>
              </a:lnSpc>
              <a:defRPr/>
            </a:pPr>
            <a:r>
              <a:rPr kumimoji="0" lang="zh-CN" altLang="en-US"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加速器领域国内外尚无</a:t>
            </a:r>
            <a:r>
              <a:rPr kumimoji="0" lang="en-US" altLang="zh-CN"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HTS</a:t>
            </a:r>
            <a:r>
              <a:rPr kumimoji="0" lang="zh-CN" altLang="en-US"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高场</a:t>
            </a:r>
            <a:r>
              <a:rPr kumimoji="0" lang="en-US" altLang="zh-CN"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(&gt;10T</a:t>
            </a:r>
            <a:r>
              <a:rPr lang="en-US" altLang="zh-CN" sz="2000" b="1" baseline="30000" dirty="0">
                <a:solidFill>
                  <a:prstClr val="black"/>
                </a:solidFill>
                <a:latin typeface="Times New Roman" panose="02020603050405020304" pitchFamily="18" charset="0"/>
                <a:ea typeface="微软雅黑"/>
                <a:cs typeface="Times New Roman" panose="02020603050405020304" pitchFamily="18" charset="0"/>
              </a:rPr>
              <a:t>)</a:t>
            </a:r>
            <a:r>
              <a:rPr kumimoji="0" lang="zh-CN" altLang="en-US"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下成功应用先例：快速励磁、高能量密度、场质量</a:t>
            </a:r>
            <a:r>
              <a:rPr kumimoji="0" lang="en-US" altLang="zh-CN"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a:t>
            </a:r>
            <a:endParaRPr kumimoji="0" lang="zh-CN" altLang="en-US" sz="20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4" name="文本框 3"/>
          <p:cNvSpPr txBox="1"/>
          <p:nvPr/>
        </p:nvSpPr>
        <p:spPr>
          <a:xfrm>
            <a:off x="4367808" y="1124744"/>
            <a:ext cx="3456384" cy="461748"/>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Accident in Mar 14 2024</a:t>
            </a:r>
            <a:endParaRPr lang="zh-CN" altLang="en-US" sz="2400" dirty="0">
              <a:solidFill>
                <a:srgbClr val="FF0000"/>
              </a:solidFill>
            </a:endParaRPr>
          </a:p>
        </p:txBody>
      </p:sp>
      <p:pic>
        <p:nvPicPr>
          <p:cNvPr id="5"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
        <p:nvSpPr>
          <p:cNvPr id="7" name="文本框 6"/>
          <p:cNvSpPr txBox="1"/>
          <p:nvPr/>
        </p:nvSpPr>
        <p:spPr>
          <a:xfrm>
            <a:off x="510364" y="1556792"/>
            <a:ext cx="11202260" cy="1451679"/>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t>The operator </a:t>
            </a:r>
            <a:r>
              <a:rPr lang="en-US" altLang="zh-CN" b="1" dirty="0">
                <a:solidFill>
                  <a:srgbClr val="FF0000"/>
                </a:solidFill>
              </a:rPr>
              <a:t>forgot to follow the most important step of the test manual</a:t>
            </a:r>
            <a:r>
              <a:rPr lang="en-US" altLang="zh-CN" b="1" dirty="0"/>
              <a:t>: turn on the quench detection system, and powered the Nb</a:t>
            </a:r>
            <a:r>
              <a:rPr lang="en-US" altLang="zh-CN" b="1" baseline="-25000" dirty="0"/>
              <a:t>3</a:t>
            </a:r>
            <a:r>
              <a:rPr lang="en-US" altLang="zh-CN" b="1" dirty="0"/>
              <a:t>Sn coils to high current directly. </a:t>
            </a:r>
            <a:r>
              <a:rPr lang="en-US" altLang="zh-CN" b="1" dirty="0">
                <a:solidFill>
                  <a:srgbClr val="FF0000"/>
                </a:solidFill>
              </a:rPr>
              <a:t>2 of 6 Nb</a:t>
            </a:r>
            <a:r>
              <a:rPr lang="en-US" altLang="zh-CN" b="1" baseline="-25000" dirty="0">
                <a:solidFill>
                  <a:srgbClr val="FF0000"/>
                </a:solidFill>
              </a:rPr>
              <a:t>3</a:t>
            </a:r>
            <a:r>
              <a:rPr lang="en-US" altLang="zh-CN" b="1" dirty="0">
                <a:solidFill>
                  <a:srgbClr val="FF0000"/>
                </a:solidFill>
              </a:rPr>
              <a:t>Sn coils were serious damaged during a quench</a:t>
            </a:r>
            <a:endParaRPr lang="en-US" altLang="zh-CN" b="1" dirty="0"/>
          </a:p>
          <a:p>
            <a:pPr marL="285750" indent="-285750" algn="just">
              <a:lnSpc>
                <a:spcPct val="125000"/>
              </a:lnSpc>
              <a:buFont typeface="Wingdings" panose="05000000000000000000" pitchFamily="2" charset="2"/>
              <a:buChar char="Ø"/>
            </a:pPr>
            <a:r>
              <a:rPr lang="en-US" altLang="zh-CN" b="1" dirty="0"/>
              <a:t>Plan for next months: </a:t>
            </a:r>
            <a:r>
              <a:rPr lang="en-US" altLang="zh-CN" b="1" dirty="0">
                <a:solidFill>
                  <a:srgbClr val="FF0000"/>
                </a:solidFill>
              </a:rPr>
              <a:t>establish a hardware interlock protection system</a:t>
            </a:r>
            <a:r>
              <a:rPr lang="en-US" altLang="zh-CN" b="1" dirty="0"/>
              <a:t>, and re-fabricate 2 new </a:t>
            </a:r>
            <a:r>
              <a:rPr lang="en-US" altLang="zh-CN" b="1" dirty="0">
                <a:solidFill>
                  <a:srgbClr val="FF0000"/>
                </a:solidFill>
              </a:rPr>
              <a:t>Nb</a:t>
            </a:r>
            <a:r>
              <a:rPr lang="en-US" altLang="zh-CN" b="1" baseline="-25000" dirty="0">
                <a:solidFill>
                  <a:srgbClr val="FF0000"/>
                </a:solidFill>
              </a:rPr>
              <a:t>3</a:t>
            </a:r>
            <a:r>
              <a:rPr lang="en-US" altLang="zh-CN" b="1" dirty="0">
                <a:solidFill>
                  <a:srgbClr val="FF0000"/>
                </a:solidFill>
              </a:rPr>
              <a:t>Sn coils and 2 HTS coils, </a:t>
            </a:r>
            <a:r>
              <a:rPr lang="en-US" altLang="zh-CN" b="1" dirty="0"/>
              <a:t>to reach 16 T by the end of 2024</a:t>
            </a:r>
            <a:endParaRPr lang="en-US" altLang="zh-CN" b="1" dirty="0"/>
          </a:p>
        </p:txBody>
      </p:sp>
      <p:pic>
        <p:nvPicPr>
          <p:cNvPr id="9" name="图片 8"/>
          <p:cNvPicPr>
            <a:picLocks noChangeAspect="1"/>
          </p:cNvPicPr>
          <p:nvPr/>
        </p:nvPicPr>
        <p:blipFill rotWithShape="1">
          <a:blip r:embed="rId3"/>
          <a:srcRect/>
          <a:stretch>
            <a:fillRect/>
          </a:stretch>
        </p:blipFill>
        <p:spPr>
          <a:xfrm>
            <a:off x="2854960" y="3406775"/>
            <a:ext cx="3403600" cy="3334385"/>
          </a:xfrm>
          <a:prstGeom prst="rect">
            <a:avLst/>
          </a:prstGeom>
        </p:spPr>
      </p:pic>
      <p:pic>
        <p:nvPicPr>
          <p:cNvPr id="19" name="图片 18"/>
          <p:cNvPicPr>
            <a:picLocks noChangeAspect="1"/>
          </p:cNvPicPr>
          <p:nvPr/>
        </p:nvPicPr>
        <p:blipFill>
          <a:blip r:embed="rId4"/>
          <a:stretch>
            <a:fillRect/>
          </a:stretch>
        </p:blipFill>
        <p:spPr>
          <a:xfrm>
            <a:off x="6384290" y="3356610"/>
            <a:ext cx="2538095" cy="3384550"/>
          </a:xfrm>
          <a:prstGeom prst="rect">
            <a:avLst/>
          </a:prstGeom>
        </p:spPr>
      </p:pic>
      <p:pic>
        <p:nvPicPr>
          <p:cNvPr id="21" name="图片 20"/>
          <p:cNvPicPr>
            <a:picLocks noChangeAspect="1"/>
          </p:cNvPicPr>
          <p:nvPr/>
        </p:nvPicPr>
        <p:blipFill>
          <a:blip r:embed="rId5"/>
          <a:stretch>
            <a:fillRect/>
          </a:stretch>
        </p:blipFill>
        <p:spPr>
          <a:xfrm>
            <a:off x="9048115" y="3356610"/>
            <a:ext cx="2537460" cy="3383915"/>
          </a:xfrm>
          <a:prstGeom prst="rect">
            <a:avLst/>
          </a:prstGeom>
        </p:spPr>
      </p:pic>
      <p:pic>
        <p:nvPicPr>
          <p:cNvPr id="23" name="图片 22"/>
          <p:cNvPicPr>
            <a:picLocks noChangeAspect="1"/>
          </p:cNvPicPr>
          <p:nvPr/>
        </p:nvPicPr>
        <p:blipFill rotWithShape="1">
          <a:blip r:embed="rId6"/>
          <a:srcRect/>
          <a:stretch>
            <a:fillRect/>
          </a:stretch>
        </p:blipFill>
        <p:spPr>
          <a:xfrm>
            <a:off x="839212" y="3356615"/>
            <a:ext cx="2111101" cy="338437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6" name="图片 5"/>
          <p:cNvPicPr>
            <a:picLocks noChangeAspect="1"/>
          </p:cNvPicPr>
          <p:nvPr/>
        </p:nvPicPr>
        <p:blipFill rotWithShape="1">
          <a:blip r:embed="rId3" cstate="screen"/>
          <a:srcRect/>
          <a:stretch>
            <a:fillRect/>
          </a:stretch>
        </p:blipFill>
        <p:spPr>
          <a:xfrm>
            <a:off x="3217435" y="924928"/>
            <a:ext cx="1094144" cy="2016131"/>
          </a:xfrm>
          <a:prstGeom prst="rect">
            <a:avLst/>
          </a:prstGeom>
        </p:spPr>
      </p:pic>
      <p:pic>
        <p:nvPicPr>
          <p:cNvPr id="7" name="图片 6"/>
          <p:cNvPicPr>
            <a:picLocks noChangeAspect="1"/>
          </p:cNvPicPr>
          <p:nvPr/>
        </p:nvPicPr>
        <p:blipFill rotWithShape="1">
          <a:blip r:embed="rId4" cstate="screen"/>
          <a:srcRect/>
          <a:stretch>
            <a:fillRect/>
          </a:stretch>
        </p:blipFill>
        <p:spPr>
          <a:xfrm>
            <a:off x="4331628" y="924929"/>
            <a:ext cx="1438473" cy="2016224"/>
          </a:xfrm>
          <a:prstGeom prst="rect">
            <a:avLst/>
          </a:prstGeom>
        </p:spPr>
      </p:pic>
      <p:pic>
        <p:nvPicPr>
          <p:cNvPr id="8" name="图片 7"/>
          <p:cNvPicPr>
            <a:picLocks noChangeAspect="1"/>
          </p:cNvPicPr>
          <p:nvPr/>
        </p:nvPicPr>
        <p:blipFill rotWithShape="1">
          <a:blip r:embed="rId5" cstate="screen"/>
          <a:srcRect/>
          <a:stretch>
            <a:fillRect/>
          </a:stretch>
        </p:blipFill>
        <p:spPr>
          <a:xfrm>
            <a:off x="57149" y="924929"/>
            <a:ext cx="3076423" cy="2016131"/>
          </a:xfrm>
          <a:prstGeom prst="rect">
            <a:avLst/>
          </a:prstGeom>
        </p:spPr>
      </p:pic>
      <p:sp>
        <p:nvSpPr>
          <p:cNvPr id="9" name="文本框 8"/>
          <p:cNvSpPr txBox="1"/>
          <p:nvPr/>
        </p:nvSpPr>
        <p:spPr>
          <a:xfrm>
            <a:off x="3389582" y="2945945"/>
            <a:ext cx="1997663" cy="253916"/>
          </a:xfrm>
          <a:prstGeom prst="rect">
            <a:avLst/>
          </a:prstGeom>
          <a:noFill/>
        </p:spPr>
        <p:txBody>
          <a:bodyPr wrap="none" rtlCol="0">
            <a:spAutoFit/>
          </a:bodyPr>
          <a:lstStyle/>
          <a:p>
            <a:r>
              <a:rPr lang="en-US" altLang="zh-CN" sz="1050" b="1" dirty="0">
                <a:solidFill>
                  <a:prstClr val="black"/>
                </a:solidFill>
                <a:latin typeface="Times New Roman" panose="02020603050405020304" pitchFamily="18" charset="0"/>
                <a:ea typeface="微软雅黑"/>
                <a:cs typeface="Times New Roman" panose="02020603050405020304" pitchFamily="18" charset="0"/>
              </a:rPr>
              <a:t>LTS </a:t>
            </a:r>
            <a:r>
              <a:rPr lang="zh-CN" altLang="en-US" sz="1050" b="1" dirty="0">
                <a:solidFill>
                  <a:prstClr val="black"/>
                </a:solidFill>
                <a:latin typeface="Times New Roman" panose="02020603050405020304" pitchFamily="18" charset="0"/>
                <a:ea typeface="微软雅黑"/>
                <a:cs typeface="Times New Roman" panose="02020603050405020304" pitchFamily="18" charset="0"/>
              </a:rPr>
              <a:t>线圈 </a:t>
            </a:r>
            <a:r>
              <a:rPr lang="en-US" altLang="zh-CN" sz="1050" b="1" dirty="0">
                <a:solidFill>
                  <a:prstClr val="black"/>
                </a:solidFill>
                <a:latin typeface="Times New Roman" panose="02020603050405020304" pitchFamily="18" charset="0"/>
                <a:ea typeface="微软雅黑"/>
                <a:cs typeface="Times New Roman" panose="02020603050405020304" pitchFamily="18" charset="0"/>
              </a:rPr>
              <a:t>+ HTS </a:t>
            </a:r>
            <a:r>
              <a:rPr lang="zh-CN" altLang="en-US" sz="1050" b="1" dirty="0">
                <a:solidFill>
                  <a:prstClr val="black"/>
                </a:solidFill>
                <a:latin typeface="Times New Roman" panose="02020603050405020304" pitchFamily="18" charset="0"/>
                <a:ea typeface="微软雅黑"/>
                <a:cs typeface="Times New Roman" panose="02020603050405020304" pitchFamily="18" charset="0"/>
              </a:rPr>
              <a:t>线圈桶外组装</a:t>
            </a:r>
            <a:endParaRPr lang="zh-CN" altLang="en-US" sz="1050" b="1" dirty="0">
              <a:solidFill>
                <a:prstClr val="black"/>
              </a:solidFill>
              <a:latin typeface="Times New Roman" panose="02020603050405020304" pitchFamily="18" charset="0"/>
              <a:ea typeface="微软雅黑"/>
              <a:cs typeface="Times New Roman" panose="02020603050405020304" pitchFamily="18" charset="0"/>
            </a:endParaRPr>
          </a:p>
        </p:txBody>
      </p:sp>
      <p:pic>
        <p:nvPicPr>
          <p:cNvPr id="10" name="图片 9"/>
          <p:cNvPicPr>
            <a:picLocks noChangeAspect="1"/>
          </p:cNvPicPr>
          <p:nvPr/>
        </p:nvPicPr>
        <p:blipFill rotWithShape="1">
          <a:blip r:embed="rId6" cstate="screen"/>
          <a:srcRect/>
          <a:stretch>
            <a:fillRect/>
          </a:stretch>
        </p:blipFill>
        <p:spPr>
          <a:xfrm>
            <a:off x="5853963" y="934338"/>
            <a:ext cx="1771165" cy="2016224"/>
          </a:xfrm>
          <a:prstGeom prst="rect">
            <a:avLst/>
          </a:prstGeom>
        </p:spPr>
      </p:pic>
      <p:sp>
        <p:nvSpPr>
          <p:cNvPr id="11" name="文本框 10"/>
          <p:cNvSpPr txBox="1"/>
          <p:nvPr/>
        </p:nvSpPr>
        <p:spPr>
          <a:xfrm>
            <a:off x="6000078" y="2941153"/>
            <a:ext cx="1261884" cy="253916"/>
          </a:xfrm>
          <a:prstGeom prst="rect">
            <a:avLst/>
          </a:prstGeom>
          <a:noFill/>
        </p:spPr>
        <p:txBody>
          <a:bodyPr wrap="none" rtlCol="0">
            <a:spAutoFit/>
          </a:bodyPr>
          <a:lstStyle/>
          <a:p>
            <a:r>
              <a:rPr lang="zh-CN" altLang="en-US" sz="1050" b="1" dirty="0">
                <a:solidFill>
                  <a:prstClr val="black"/>
                </a:solidFill>
                <a:latin typeface="Times New Roman" panose="02020603050405020304" pitchFamily="18" charset="0"/>
                <a:ea typeface="微软雅黑"/>
                <a:cs typeface="Times New Roman" panose="02020603050405020304" pitchFamily="18" charset="0"/>
              </a:rPr>
              <a:t>线圈组件竖直吊装</a:t>
            </a:r>
            <a:endParaRPr lang="zh-CN" altLang="en-US" sz="1050" b="1" dirty="0">
              <a:solidFill>
                <a:prstClr val="black"/>
              </a:solidFill>
              <a:latin typeface="Times New Roman" panose="02020603050405020304" pitchFamily="18" charset="0"/>
              <a:ea typeface="微软雅黑"/>
              <a:cs typeface="Times New Roman" panose="02020603050405020304" pitchFamily="18" charset="0"/>
            </a:endParaRPr>
          </a:p>
        </p:txBody>
      </p:sp>
      <p:pic>
        <p:nvPicPr>
          <p:cNvPr id="12" name="图片 11"/>
          <p:cNvPicPr>
            <a:picLocks noChangeAspect="1"/>
          </p:cNvPicPr>
          <p:nvPr/>
        </p:nvPicPr>
        <p:blipFill>
          <a:blip r:embed="rId7" cstate="screen"/>
          <a:stretch>
            <a:fillRect/>
          </a:stretch>
        </p:blipFill>
        <p:spPr>
          <a:xfrm>
            <a:off x="7704063" y="929657"/>
            <a:ext cx="1568420" cy="2016224"/>
          </a:xfrm>
          <a:prstGeom prst="rect">
            <a:avLst/>
          </a:prstGeom>
        </p:spPr>
      </p:pic>
      <p:sp>
        <p:nvSpPr>
          <p:cNvPr id="13" name="文本框 12"/>
          <p:cNvSpPr txBox="1"/>
          <p:nvPr/>
        </p:nvSpPr>
        <p:spPr>
          <a:xfrm>
            <a:off x="7870898" y="2950609"/>
            <a:ext cx="992579" cy="253916"/>
          </a:xfrm>
          <a:prstGeom prst="rect">
            <a:avLst/>
          </a:prstGeom>
          <a:noFill/>
        </p:spPr>
        <p:txBody>
          <a:bodyPr wrap="none" rtlCol="0">
            <a:spAutoFit/>
          </a:bodyPr>
          <a:lstStyle/>
          <a:p>
            <a:r>
              <a:rPr lang="zh-CN" altLang="en-US" sz="1050" b="1" dirty="0">
                <a:solidFill>
                  <a:prstClr val="black"/>
                </a:solidFill>
                <a:latin typeface="Times New Roman" panose="02020603050405020304" pitchFamily="18" charset="0"/>
                <a:ea typeface="微软雅黑"/>
                <a:cs typeface="Times New Roman" panose="02020603050405020304" pitchFamily="18" charset="0"/>
              </a:rPr>
              <a:t>线圈轴向找齐</a:t>
            </a:r>
            <a:endParaRPr lang="zh-CN" altLang="en-US" sz="1050" b="1" dirty="0">
              <a:solidFill>
                <a:prstClr val="black"/>
              </a:solidFill>
              <a:latin typeface="Times New Roman" panose="02020603050405020304" pitchFamily="18" charset="0"/>
              <a:ea typeface="微软雅黑"/>
              <a:cs typeface="Times New Roman" panose="02020603050405020304" pitchFamily="18" charset="0"/>
            </a:endParaRPr>
          </a:p>
        </p:txBody>
      </p:sp>
      <p:pic>
        <p:nvPicPr>
          <p:cNvPr id="14" name="图片 13"/>
          <p:cNvPicPr>
            <a:picLocks noChangeAspect="1"/>
          </p:cNvPicPr>
          <p:nvPr/>
        </p:nvPicPr>
        <p:blipFill>
          <a:blip r:embed="rId8" cstate="screen"/>
          <a:stretch>
            <a:fillRect/>
          </a:stretch>
        </p:blipFill>
        <p:spPr>
          <a:xfrm>
            <a:off x="9351418" y="939095"/>
            <a:ext cx="2788171" cy="2016131"/>
          </a:xfrm>
          <a:prstGeom prst="rect">
            <a:avLst/>
          </a:prstGeom>
        </p:spPr>
      </p:pic>
      <p:sp>
        <p:nvSpPr>
          <p:cNvPr id="15" name="文本框 14"/>
          <p:cNvSpPr txBox="1"/>
          <p:nvPr/>
        </p:nvSpPr>
        <p:spPr>
          <a:xfrm>
            <a:off x="10011769" y="2955226"/>
            <a:ext cx="1220206" cy="253916"/>
          </a:xfrm>
          <a:prstGeom prst="rect">
            <a:avLst/>
          </a:prstGeom>
          <a:noFill/>
        </p:spPr>
        <p:txBody>
          <a:bodyPr wrap="none" rtlCol="0">
            <a:spAutoFit/>
          </a:bodyPr>
          <a:lstStyle/>
          <a:p>
            <a:r>
              <a:rPr lang="en-US" altLang="zh-CN" sz="1050" b="1" dirty="0">
                <a:solidFill>
                  <a:prstClr val="black"/>
                </a:solidFill>
                <a:latin typeface="Times New Roman" panose="02020603050405020304" pitchFamily="18" charset="0"/>
                <a:ea typeface="微软雅黑"/>
                <a:cs typeface="Times New Roman" panose="02020603050405020304" pitchFamily="18" charset="0"/>
              </a:rPr>
              <a:t>LPF3-U </a:t>
            </a:r>
            <a:r>
              <a:rPr lang="zh-CN" altLang="en-US" sz="1050" b="1" dirty="0">
                <a:solidFill>
                  <a:prstClr val="black"/>
                </a:solidFill>
                <a:latin typeface="Times New Roman" panose="02020603050405020304" pitchFamily="18" charset="0"/>
                <a:ea typeface="微软雅黑"/>
                <a:cs typeface="Times New Roman" panose="02020603050405020304" pitchFamily="18" charset="0"/>
              </a:rPr>
              <a:t>磁体组装</a:t>
            </a:r>
            <a:endParaRPr lang="zh-CN" altLang="en-US" sz="1050" b="1" dirty="0">
              <a:solidFill>
                <a:prstClr val="black"/>
              </a:solidFill>
              <a:latin typeface="Times New Roman" panose="02020603050405020304" pitchFamily="18" charset="0"/>
              <a:ea typeface="微软雅黑"/>
              <a:cs typeface="Times New Roman" panose="02020603050405020304" pitchFamily="18" charset="0"/>
            </a:endParaRPr>
          </a:p>
        </p:txBody>
      </p:sp>
      <p:graphicFrame>
        <p:nvGraphicFramePr>
          <p:cNvPr id="16" name="表格 15"/>
          <p:cNvGraphicFramePr>
            <a:graphicFrameLocks noGrp="1"/>
          </p:cNvGraphicFramePr>
          <p:nvPr/>
        </p:nvGraphicFramePr>
        <p:xfrm>
          <a:off x="52039" y="3030046"/>
          <a:ext cx="7171820" cy="3783330"/>
        </p:xfrm>
        <a:graphic>
          <a:graphicData uri="http://schemas.openxmlformats.org/drawingml/2006/table">
            <a:tbl>
              <a:tblPr/>
              <a:tblGrid>
                <a:gridCol w="3519278"/>
                <a:gridCol w="405838"/>
                <a:gridCol w="405838"/>
                <a:gridCol w="405838"/>
                <a:gridCol w="405838"/>
                <a:gridCol w="405838"/>
                <a:gridCol w="405838"/>
                <a:gridCol w="405838"/>
                <a:gridCol w="405838"/>
                <a:gridCol w="405838"/>
              </a:tblGrid>
              <a:tr h="118147">
                <a:tc rowSpan="2">
                  <a:txBody>
                    <a:bodyPr/>
                    <a:lstStyle/>
                    <a:p>
                      <a:pPr algn="ctr" fontAlgn="ctr"/>
                      <a:r>
                        <a:rPr lang="zh-CN" altLang="en-US" sz="1100" b="1" i="0" u="none" strike="noStrike" dirty="0">
                          <a:solidFill>
                            <a:srgbClr val="000000"/>
                          </a:solidFill>
                          <a:effectLst/>
                          <a:latin typeface="宋体" pitchFamily="2" charset="-122"/>
                          <a:ea typeface="宋体" pitchFamily="2" charset="-122"/>
                        </a:rPr>
                        <a:t>预紧力施加步骤及</a:t>
                      </a:r>
                      <a:r>
                        <a:rPr lang="en-US" altLang="zh-CN" sz="1100" b="1" i="0" u="none" strike="noStrike" dirty="0">
                          <a:solidFill>
                            <a:srgbClr val="000000"/>
                          </a:solidFill>
                          <a:effectLst/>
                          <a:latin typeface="宋体" pitchFamily="2" charset="-122"/>
                          <a:ea typeface="宋体" pitchFamily="2" charset="-122"/>
                        </a:rPr>
                        <a:t>key</a:t>
                      </a:r>
                      <a:r>
                        <a:rPr lang="zh-CN" altLang="en-US" sz="1100" b="1" i="0" u="none" strike="noStrike" dirty="0">
                          <a:solidFill>
                            <a:srgbClr val="000000"/>
                          </a:solidFill>
                          <a:effectLst/>
                          <a:latin typeface="宋体" pitchFamily="2" charset="-122"/>
                          <a:ea typeface="宋体" pitchFamily="2" charset="-122"/>
                        </a:rPr>
                        <a:t>片厚度</a:t>
                      </a:r>
                      <a:endParaRPr lang="zh-CN" altLang="en-US" sz="11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800" b="1" i="0" u="none" strike="noStrike">
                          <a:solidFill>
                            <a:srgbClr val="000000"/>
                          </a:solidFill>
                          <a:effectLst/>
                          <a:latin typeface="宋体" pitchFamily="2" charset="-122"/>
                          <a:ea typeface="宋体" pitchFamily="2" charset="-122"/>
                        </a:rPr>
                        <a:t>竖直方向</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gridSpan="2">
                  <a:txBody>
                    <a:bodyPr/>
                    <a:lstStyle/>
                    <a:p>
                      <a:pPr algn="ctr" fontAlgn="ctr"/>
                      <a:r>
                        <a:rPr lang="zh-CN" altLang="en-US" sz="800" b="1" i="0" u="none" strike="noStrike">
                          <a:solidFill>
                            <a:srgbClr val="000000"/>
                          </a:solidFill>
                          <a:effectLst/>
                          <a:latin typeface="宋体" pitchFamily="2" charset="-122"/>
                          <a:ea typeface="宋体" pitchFamily="2" charset="-122"/>
                        </a:rPr>
                        <a:t>水平方向</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gridSpan="5">
                  <a:txBody>
                    <a:bodyPr/>
                    <a:lstStyle/>
                    <a:p>
                      <a:pPr algn="ctr" fontAlgn="ctr"/>
                      <a:r>
                        <a:rPr lang="zh-CN" altLang="en-US" sz="800" b="1" i="0" u="none" strike="noStrike">
                          <a:solidFill>
                            <a:srgbClr val="000000"/>
                          </a:solidFill>
                          <a:effectLst/>
                          <a:latin typeface="宋体" pitchFamily="2" charset="-122"/>
                          <a:ea typeface="宋体" pitchFamily="2" charset="-122"/>
                        </a:rPr>
                        <a:t>轴向</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hMerge="1">
                  <a:tcPr/>
                </a:tc>
                <a:tc hMerge="1">
                  <a:tcPr/>
                </a:tc>
                <a:tc hMerge="1">
                  <a:tcPr/>
                </a:tc>
              </a:tr>
              <a:tr h="118147">
                <a:tc vMerge="1">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西</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东</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西北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东南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东北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西南</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中</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a:t>
                      </a:r>
                      <a:r>
                        <a:rPr lang="zh-CN" altLang="en-US" sz="900" b="1" i="0" u="none" strike="noStrike" dirty="0">
                          <a:solidFill>
                            <a:srgbClr val="000000"/>
                          </a:solidFill>
                          <a:effectLst/>
                          <a:latin typeface="宋体" pitchFamily="2" charset="-122"/>
                          <a:ea typeface="宋体" pitchFamily="2" charset="-122"/>
                        </a:rPr>
                        <a:t>西打压，无示数：（</a:t>
                      </a:r>
                      <a:r>
                        <a:rPr lang="en-US" altLang="zh-CN" sz="900" b="1" i="0" u="none" strike="noStrike" dirty="0">
                          <a:solidFill>
                            <a:srgbClr val="000000"/>
                          </a:solidFill>
                          <a:effectLst/>
                          <a:latin typeface="宋体" pitchFamily="2" charset="-122"/>
                          <a:ea typeface="宋体" pitchFamily="2" charset="-122"/>
                        </a:rPr>
                        <a:t>7.6+2</a:t>
                      </a:r>
                      <a:r>
                        <a:rPr lang="zh-CN" altLang="en-US" sz="900" b="1" i="0" u="none" strike="noStrike" dirty="0">
                          <a:solidFill>
                            <a:srgbClr val="000000"/>
                          </a:solidFill>
                          <a:effectLst/>
                          <a:latin typeface="宋体" pitchFamily="2" charset="-122"/>
                          <a:ea typeface="宋体" pitchFamily="2" charset="-122"/>
                        </a:rPr>
                        <a:t>）</a:t>
                      </a:r>
                      <a:r>
                        <a:rPr lang="en-US" altLang="zh-CN" sz="900" b="1" i="0" u="none" strike="noStrike" dirty="0">
                          <a:solidFill>
                            <a:srgbClr val="000000"/>
                          </a:solidFill>
                          <a:effectLst/>
                          <a:latin typeface="宋体" pitchFamily="2" charset="-122"/>
                          <a:ea typeface="宋体" pitchFamily="2" charset="-122"/>
                        </a:rPr>
                        <a:t>+0.5</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8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a:solidFill>
                            <a:srgbClr val="000000"/>
                          </a:solidFill>
                          <a:effectLst/>
                          <a:latin typeface="宋体" pitchFamily="2" charset="-122"/>
                          <a:ea typeface="宋体" pitchFamily="2" charset="-122"/>
                        </a:rPr>
                        <a:t>2.</a:t>
                      </a:r>
                      <a:r>
                        <a:rPr lang="zh-CN" altLang="en-US" sz="900" b="1" i="0" u="none" strike="noStrike">
                          <a:solidFill>
                            <a:srgbClr val="000000"/>
                          </a:solidFill>
                          <a:effectLst/>
                          <a:latin typeface="宋体" pitchFamily="2" charset="-122"/>
                          <a:ea typeface="宋体" pitchFamily="2" charset="-122"/>
                        </a:rPr>
                        <a:t>东打压，</a:t>
                      </a:r>
                      <a:r>
                        <a:rPr lang="en-US" altLang="zh-CN" sz="900" b="1" i="0" u="none" strike="noStrike">
                          <a:solidFill>
                            <a:srgbClr val="000000"/>
                          </a:solidFill>
                          <a:effectLst/>
                          <a:latin typeface="宋体" pitchFamily="2" charset="-122"/>
                          <a:ea typeface="宋体" pitchFamily="2" charset="-122"/>
                        </a:rPr>
                        <a:t>14Mpa</a:t>
                      </a:r>
                      <a:r>
                        <a:rPr lang="zh-CN" altLang="en-US" sz="900" b="1" i="0" u="none" strike="noStrike">
                          <a:solidFill>
                            <a:srgbClr val="000000"/>
                          </a:solidFill>
                          <a:effectLst/>
                          <a:latin typeface="宋体" pitchFamily="2" charset="-122"/>
                          <a:ea typeface="宋体" pitchFamily="2" charset="-122"/>
                        </a:rPr>
                        <a:t>：（</a:t>
                      </a:r>
                      <a:r>
                        <a:rPr lang="en-US" altLang="zh-CN" sz="900" b="1" i="0" u="none" strike="noStrike">
                          <a:solidFill>
                            <a:srgbClr val="000000"/>
                          </a:solidFill>
                          <a:effectLst/>
                          <a:latin typeface="宋体" pitchFamily="2" charset="-122"/>
                          <a:ea typeface="宋体" pitchFamily="2" charset="-122"/>
                        </a:rPr>
                        <a:t>4.6+2</a:t>
                      </a:r>
                      <a:r>
                        <a:rPr lang="zh-CN" altLang="en-US" sz="900" b="1" i="0" u="none" strike="noStrike">
                          <a:solidFill>
                            <a:srgbClr val="000000"/>
                          </a:solidFill>
                          <a:effectLst/>
                          <a:latin typeface="宋体" pitchFamily="2" charset="-122"/>
                          <a:ea typeface="宋体" pitchFamily="2" charset="-122"/>
                        </a:rPr>
                        <a:t>）</a:t>
                      </a:r>
                      <a:r>
                        <a:rPr lang="en-US" altLang="zh-CN" sz="900" b="1" i="0" u="none" strike="noStrike">
                          <a:solidFill>
                            <a:srgbClr val="000000"/>
                          </a:solidFill>
                          <a:effectLst/>
                          <a:latin typeface="宋体" pitchFamily="2" charset="-122"/>
                          <a:ea typeface="宋体" pitchFamily="2" charset="-122"/>
                        </a:rPr>
                        <a:t>+1+0.2</a:t>
                      </a:r>
                      <a:endParaRPr lang="en-US" altLang="zh-CN" sz="9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205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201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-134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-142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3.</a:t>
                      </a:r>
                      <a:r>
                        <a:rPr lang="zh-CN" altLang="en-US" sz="900" b="1" i="0" u="none" strike="noStrike" dirty="0">
                          <a:solidFill>
                            <a:srgbClr val="000000"/>
                          </a:solidFill>
                          <a:effectLst/>
                          <a:latin typeface="宋体" pitchFamily="2" charset="-122"/>
                          <a:ea typeface="宋体" pitchFamily="2" charset="-122"/>
                        </a:rPr>
                        <a:t>南打压，＜</a:t>
                      </a:r>
                      <a:r>
                        <a:rPr lang="en-US" altLang="zh-CN" sz="900" b="1" i="0" u="none" strike="noStrike" dirty="0">
                          <a:solidFill>
                            <a:srgbClr val="000000"/>
                          </a:solidFill>
                          <a:effectLst/>
                          <a:latin typeface="宋体" pitchFamily="2" charset="-122"/>
                          <a:ea typeface="宋体" pitchFamily="2" charset="-122"/>
                        </a:rPr>
                        <a:t>5MPa</a:t>
                      </a:r>
                      <a:r>
                        <a:rPr lang="zh-CN" altLang="en-US" sz="900" b="1" i="0" u="none" strike="noStrike" dirty="0">
                          <a:solidFill>
                            <a:srgbClr val="000000"/>
                          </a:solidFill>
                          <a:effectLst/>
                          <a:latin typeface="宋体" pitchFamily="2" charset="-122"/>
                          <a:ea typeface="宋体" pitchFamily="2" charset="-122"/>
                        </a:rPr>
                        <a:t>：</a:t>
                      </a:r>
                      <a:r>
                        <a:rPr lang="en-US" altLang="zh-CN" sz="900" b="1" i="0" u="none" strike="noStrike" dirty="0">
                          <a:solidFill>
                            <a:srgbClr val="000000"/>
                          </a:solidFill>
                          <a:effectLst/>
                          <a:latin typeface="宋体" pitchFamily="2" charset="-122"/>
                          <a:ea typeface="宋体" pitchFamily="2" charset="-122"/>
                        </a:rPr>
                        <a:t>4+2</a:t>
                      </a:r>
                      <a:r>
                        <a:rPr lang="zh-CN" altLang="en-US" sz="900" b="1" i="0" u="none" strike="noStrike" dirty="0">
                          <a:solidFill>
                            <a:srgbClr val="000000"/>
                          </a:solidFill>
                          <a:effectLst/>
                          <a:latin typeface="宋体" pitchFamily="2" charset="-122"/>
                          <a:ea typeface="宋体" pitchFamily="2" charset="-122"/>
                        </a:rPr>
                        <a:t>（中间</a:t>
                      </a:r>
                      <a:r>
                        <a:rPr lang="en-US" altLang="zh-CN" sz="900" b="1" i="0" u="none" strike="noStrike" dirty="0">
                          <a:solidFill>
                            <a:srgbClr val="000000"/>
                          </a:solidFill>
                          <a:effectLst/>
                          <a:latin typeface="宋体" pitchFamily="2" charset="-122"/>
                          <a:ea typeface="宋体" pitchFamily="2" charset="-122"/>
                        </a:rPr>
                        <a:t>3*2</a:t>
                      </a:r>
                      <a:r>
                        <a:rPr lang="zh-CN" altLang="en-US" sz="900" b="1" i="0" u="none" strike="noStrike" dirty="0">
                          <a:solidFill>
                            <a:srgbClr val="000000"/>
                          </a:solidFill>
                          <a:effectLst/>
                          <a:latin typeface="宋体" pitchFamily="2" charset="-122"/>
                          <a:ea typeface="宋体" pitchFamily="2" charset="-122"/>
                        </a:rPr>
                        <a:t>）</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155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168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8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114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a:solidFill>
                            <a:srgbClr val="000000"/>
                          </a:solidFill>
                          <a:effectLst/>
                          <a:latin typeface="宋体" pitchFamily="2" charset="-122"/>
                          <a:ea typeface="宋体" pitchFamily="2" charset="-122"/>
                        </a:rPr>
                        <a:t>4.</a:t>
                      </a:r>
                      <a:r>
                        <a:rPr lang="zh-CN" altLang="en-US" sz="900" b="1" i="0" u="none" strike="noStrike">
                          <a:solidFill>
                            <a:srgbClr val="000000"/>
                          </a:solidFill>
                          <a:effectLst/>
                          <a:latin typeface="宋体" pitchFamily="2" charset="-122"/>
                          <a:ea typeface="宋体" pitchFamily="2" charset="-122"/>
                        </a:rPr>
                        <a:t>北打压，＜</a:t>
                      </a:r>
                      <a:r>
                        <a:rPr lang="en-US" altLang="zh-CN" sz="900" b="1" i="0" u="none" strike="noStrike">
                          <a:solidFill>
                            <a:srgbClr val="000000"/>
                          </a:solidFill>
                          <a:effectLst/>
                          <a:latin typeface="宋体" pitchFamily="2" charset="-122"/>
                          <a:ea typeface="宋体" pitchFamily="2" charset="-122"/>
                        </a:rPr>
                        <a:t>50MPa</a:t>
                      </a:r>
                      <a:r>
                        <a:rPr lang="zh-CN" altLang="en-US" sz="900" b="1" i="0" u="none" strike="noStrike">
                          <a:solidFill>
                            <a:srgbClr val="000000"/>
                          </a:solidFill>
                          <a:effectLst/>
                          <a:latin typeface="宋体" pitchFamily="2" charset="-122"/>
                          <a:ea typeface="宋体" pitchFamily="2" charset="-122"/>
                        </a:rPr>
                        <a:t>：</a:t>
                      </a:r>
                      <a:r>
                        <a:rPr lang="en-US" altLang="zh-CN" sz="900" b="1" i="0" u="none" strike="noStrike">
                          <a:solidFill>
                            <a:srgbClr val="000000"/>
                          </a:solidFill>
                          <a:effectLst/>
                          <a:latin typeface="宋体" pitchFamily="2" charset="-122"/>
                          <a:ea typeface="宋体" pitchFamily="2" charset="-122"/>
                        </a:rPr>
                        <a:t>4+2</a:t>
                      </a:r>
                      <a:r>
                        <a:rPr lang="zh-CN" altLang="en-US" sz="900" b="1" i="0" u="none" strike="noStrike">
                          <a:solidFill>
                            <a:srgbClr val="000000"/>
                          </a:solidFill>
                          <a:effectLst/>
                          <a:latin typeface="宋体" pitchFamily="2" charset="-122"/>
                          <a:ea typeface="宋体" pitchFamily="2" charset="-122"/>
                        </a:rPr>
                        <a:t>（中间</a:t>
                      </a:r>
                      <a:r>
                        <a:rPr lang="en-US" altLang="zh-CN" sz="900" b="1" i="0" u="none" strike="noStrike">
                          <a:solidFill>
                            <a:srgbClr val="000000"/>
                          </a:solidFill>
                          <a:effectLst/>
                          <a:latin typeface="宋体" pitchFamily="2" charset="-122"/>
                          <a:ea typeface="宋体" pitchFamily="2" charset="-122"/>
                        </a:rPr>
                        <a:t>2*2+1+0.5</a:t>
                      </a:r>
                      <a:r>
                        <a:rPr lang="zh-CN" altLang="en-US" sz="900" b="1" i="0" u="none" strike="noStrike">
                          <a:solidFill>
                            <a:srgbClr val="000000"/>
                          </a:solidFill>
                          <a:effectLst/>
                          <a:latin typeface="宋体" pitchFamily="2" charset="-122"/>
                          <a:ea typeface="宋体" pitchFamily="2" charset="-122"/>
                        </a:rPr>
                        <a:t>）</a:t>
                      </a:r>
                      <a:endParaRPr lang="zh-CN" altLang="en-US" sz="9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184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398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5.</a:t>
                      </a:r>
                      <a:r>
                        <a:rPr lang="zh-CN" altLang="en-US" sz="900" b="1" i="0" u="none" strike="noStrike" dirty="0">
                          <a:solidFill>
                            <a:srgbClr val="000000"/>
                          </a:solidFill>
                          <a:effectLst/>
                          <a:latin typeface="宋体" pitchFamily="2" charset="-122"/>
                          <a:ea typeface="宋体" pitchFamily="2" charset="-122"/>
                        </a:rPr>
                        <a:t>西打压，＜</a:t>
                      </a:r>
                      <a:r>
                        <a:rPr lang="en-US" altLang="zh-CN" sz="900" b="1" i="0" u="none" strike="noStrike" dirty="0">
                          <a:solidFill>
                            <a:srgbClr val="000000"/>
                          </a:solidFill>
                          <a:effectLst/>
                          <a:latin typeface="宋体" pitchFamily="2" charset="-122"/>
                          <a:ea typeface="宋体" pitchFamily="2" charset="-122"/>
                        </a:rPr>
                        <a:t>50MPa</a:t>
                      </a:r>
                      <a:r>
                        <a:rPr lang="zh-CN" altLang="en-US" sz="900" b="1" i="0" u="none" strike="noStrike" dirty="0">
                          <a:solidFill>
                            <a:srgbClr val="000000"/>
                          </a:solidFill>
                          <a:effectLst/>
                          <a:latin typeface="宋体" pitchFamily="2" charset="-122"/>
                          <a:ea typeface="宋体" pitchFamily="2" charset="-122"/>
                        </a:rPr>
                        <a:t>：</a:t>
                      </a:r>
                      <a:r>
                        <a:rPr lang="en-US" altLang="zh-CN" sz="900" b="1" i="0" u="none" strike="noStrike" dirty="0">
                          <a:solidFill>
                            <a:srgbClr val="000000"/>
                          </a:solidFill>
                          <a:effectLst/>
                          <a:latin typeface="宋体" pitchFamily="2" charset="-122"/>
                          <a:ea typeface="宋体" pitchFamily="2" charset="-122"/>
                        </a:rPr>
                        <a:t>7.6+2+1</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105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353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241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457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6.</a:t>
                      </a:r>
                      <a:r>
                        <a:rPr lang="zh-CN" altLang="en-US" sz="900" b="1" i="0" u="none" strike="noStrike" dirty="0">
                          <a:solidFill>
                            <a:srgbClr val="000000"/>
                          </a:solidFill>
                          <a:effectLst/>
                          <a:latin typeface="宋体" pitchFamily="2" charset="-122"/>
                          <a:ea typeface="宋体" pitchFamily="2" charset="-122"/>
                        </a:rPr>
                        <a:t>西塞不锈钢块</a:t>
                      </a:r>
                      <a:r>
                        <a:rPr lang="en-US" altLang="zh-CN" sz="900" b="1" i="0" u="none" strike="noStrike" dirty="0">
                          <a:solidFill>
                            <a:srgbClr val="000000"/>
                          </a:solidFill>
                          <a:effectLst/>
                          <a:latin typeface="宋体" pitchFamily="2" charset="-122"/>
                          <a:ea typeface="宋体" pitchFamily="2" charset="-122"/>
                        </a:rPr>
                        <a:t>+2+1+0.5</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a:solidFill>
                            <a:srgbClr val="000000"/>
                          </a:solidFill>
                          <a:effectLst/>
                          <a:latin typeface="宋体" pitchFamily="2" charset="-122"/>
                          <a:ea typeface="宋体" pitchFamily="2" charset="-122"/>
                        </a:rPr>
                        <a:t>7.</a:t>
                      </a:r>
                      <a:r>
                        <a:rPr lang="zh-CN" altLang="en-US" sz="900" b="1" i="0" u="none" strike="noStrike">
                          <a:solidFill>
                            <a:srgbClr val="000000"/>
                          </a:solidFill>
                          <a:effectLst/>
                          <a:latin typeface="宋体" pitchFamily="2" charset="-122"/>
                          <a:ea typeface="宋体" pitchFamily="2" charset="-122"/>
                        </a:rPr>
                        <a:t>东打压，</a:t>
                      </a:r>
                      <a:r>
                        <a:rPr lang="en-US" altLang="zh-CN" sz="900" b="1" i="0" u="none" strike="noStrike">
                          <a:solidFill>
                            <a:srgbClr val="000000"/>
                          </a:solidFill>
                          <a:effectLst/>
                          <a:latin typeface="宋体" pitchFamily="2" charset="-122"/>
                          <a:ea typeface="宋体" pitchFamily="2" charset="-122"/>
                        </a:rPr>
                        <a:t>60</a:t>
                      </a:r>
                      <a:r>
                        <a:rPr lang="en-US" sz="900" b="1" i="0" u="none" strike="noStrike">
                          <a:solidFill>
                            <a:srgbClr val="000000"/>
                          </a:solidFill>
                          <a:effectLst/>
                          <a:latin typeface="宋体" pitchFamily="2" charset="-122"/>
                          <a:ea typeface="宋体" pitchFamily="2" charset="-122"/>
                        </a:rPr>
                        <a:t>MPa：4.6+2+1+0.5</a:t>
                      </a:r>
                      <a:endParaRPr lang="en-US" sz="9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606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171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281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512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11.15 9</a:t>
                      </a:r>
                      <a:r>
                        <a:rPr lang="zh-CN" altLang="en-US" sz="900" b="1" i="0" u="none" strike="noStrike" dirty="0">
                          <a:solidFill>
                            <a:srgbClr val="000000"/>
                          </a:solidFill>
                          <a:effectLst/>
                          <a:latin typeface="宋体" pitchFamily="2" charset="-122"/>
                          <a:ea typeface="宋体" pitchFamily="2" charset="-122"/>
                        </a:rPr>
                        <a:t>：</a:t>
                      </a:r>
                      <a:r>
                        <a:rPr lang="en-US" altLang="zh-CN" sz="900" b="1" i="0" u="none" strike="noStrike" dirty="0">
                          <a:solidFill>
                            <a:srgbClr val="000000"/>
                          </a:solidFill>
                          <a:effectLst/>
                          <a:latin typeface="宋体" pitchFamily="2" charset="-122"/>
                          <a:ea typeface="宋体" pitchFamily="2" charset="-122"/>
                        </a:rPr>
                        <a:t>42</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607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164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277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504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a:solidFill>
                            <a:srgbClr val="000000"/>
                          </a:solidFill>
                          <a:effectLst/>
                          <a:latin typeface="宋体" pitchFamily="2" charset="-122"/>
                          <a:ea typeface="宋体" pitchFamily="2" charset="-122"/>
                        </a:rPr>
                        <a:t>8.</a:t>
                      </a:r>
                      <a:r>
                        <a:rPr lang="zh-CN" altLang="en-US" sz="900" b="1" i="0" u="none" strike="noStrike">
                          <a:solidFill>
                            <a:srgbClr val="000000"/>
                          </a:solidFill>
                          <a:effectLst/>
                          <a:latin typeface="宋体" pitchFamily="2" charset="-122"/>
                          <a:ea typeface="宋体" pitchFamily="2" charset="-122"/>
                        </a:rPr>
                        <a:t>轴向打压：</a:t>
                      </a:r>
                      <a:endParaRPr lang="zh-CN" altLang="en-US" sz="9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603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164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279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512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1288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1718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1584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1401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9.</a:t>
                      </a:r>
                      <a:r>
                        <a:rPr lang="zh-CN" altLang="en-US" sz="900" b="1" i="0" u="none" strike="noStrike" dirty="0">
                          <a:solidFill>
                            <a:srgbClr val="000000"/>
                          </a:solidFill>
                          <a:effectLst/>
                          <a:latin typeface="宋体" pitchFamily="2" charset="-122"/>
                          <a:ea typeface="宋体" pitchFamily="2" charset="-122"/>
                        </a:rPr>
                        <a:t>旋转</a:t>
                      </a:r>
                      <a:r>
                        <a:rPr lang="en-US" altLang="zh-CN" sz="900" b="1" i="0" u="none" strike="noStrike" dirty="0">
                          <a:solidFill>
                            <a:srgbClr val="000000"/>
                          </a:solidFill>
                          <a:effectLst/>
                          <a:latin typeface="宋体" pitchFamily="2" charset="-122"/>
                          <a:ea typeface="宋体" pitchFamily="2" charset="-122"/>
                        </a:rPr>
                        <a:t>90°</a:t>
                      </a:r>
                      <a:r>
                        <a:rPr lang="zh-CN" altLang="en-US" sz="900" b="1" i="0" u="none" strike="noStrike" dirty="0">
                          <a:solidFill>
                            <a:srgbClr val="000000"/>
                          </a:solidFill>
                          <a:effectLst/>
                          <a:latin typeface="宋体" pitchFamily="2" charset="-122"/>
                          <a:ea typeface="宋体" pitchFamily="2" charset="-122"/>
                        </a:rPr>
                        <a:t>（东朝上→南朝上）</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606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174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308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514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1281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1709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1541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1380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10.</a:t>
                      </a:r>
                      <a:r>
                        <a:rPr lang="zh-CN" altLang="en-US" sz="900" b="1" i="0" u="none" strike="noStrike" dirty="0">
                          <a:solidFill>
                            <a:srgbClr val="000000"/>
                          </a:solidFill>
                          <a:effectLst/>
                          <a:latin typeface="宋体" pitchFamily="2" charset="-122"/>
                          <a:ea typeface="宋体" pitchFamily="2" charset="-122"/>
                        </a:rPr>
                        <a:t>南打压：</a:t>
                      </a:r>
                      <a:r>
                        <a:rPr lang="en-US" altLang="zh-CN" sz="900" b="1" i="0" u="none" strike="noStrike" dirty="0">
                          <a:solidFill>
                            <a:srgbClr val="000000"/>
                          </a:solidFill>
                          <a:effectLst/>
                          <a:latin typeface="宋体" pitchFamily="2" charset="-122"/>
                          <a:ea typeface="宋体" pitchFamily="2" charset="-122"/>
                        </a:rPr>
                        <a:t>80</a:t>
                      </a:r>
                      <a:r>
                        <a:rPr lang="en-US" sz="900" b="1" i="0" u="none" strike="noStrike" dirty="0">
                          <a:solidFill>
                            <a:srgbClr val="000000"/>
                          </a:solidFill>
                          <a:effectLst/>
                          <a:latin typeface="宋体" pitchFamily="2" charset="-122"/>
                          <a:ea typeface="宋体" pitchFamily="2" charset="-122"/>
                        </a:rPr>
                        <a:t>MPa/66MPa 4+2+0.5-3*2-4+2+0.2*2</a:t>
                      </a:r>
                      <a:endParaRPr 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473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253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373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584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1281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1679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1609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1337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11.</a:t>
                      </a:r>
                      <a:r>
                        <a:rPr lang="zh-CN" altLang="en-US" sz="900" b="1" i="0" u="none" strike="noStrike" dirty="0">
                          <a:solidFill>
                            <a:srgbClr val="000000"/>
                          </a:solidFill>
                          <a:effectLst/>
                          <a:latin typeface="宋体" pitchFamily="2" charset="-122"/>
                          <a:ea typeface="宋体" pitchFamily="2" charset="-122"/>
                        </a:rPr>
                        <a:t>北打压</a:t>
                      </a:r>
                      <a:r>
                        <a:rPr lang="en-US" altLang="zh-CN" sz="900" b="1" i="0" u="none" strike="noStrike" dirty="0">
                          <a:solidFill>
                            <a:srgbClr val="000000"/>
                          </a:solidFill>
                          <a:effectLst/>
                          <a:latin typeface="宋体" pitchFamily="2" charset="-122"/>
                          <a:ea typeface="宋体" pitchFamily="2" charset="-122"/>
                        </a:rPr>
                        <a:t>:120</a:t>
                      </a:r>
                      <a:r>
                        <a:rPr lang="en-US" sz="900" b="1" i="0" u="none" strike="noStrike" dirty="0">
                          <a:solidFill>
                            <a:srgbClr val="000000"/>
                          </a:solidFill>
                          <a:effectLst/>
                          <a:latin typeface="宋体" pitchFamily="2" charset="-122"/>
                          <a:ea typeface="宋体" pitchFamily="2" charset="-122"/>
                        </a:rPr>
                        <a:t>MPa 4+2+0.5-3*2-4+2+0.5</a:t>
                      </a:r>
                      <a:endParaRPr 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511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432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576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773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1257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1712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1517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1372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12.</a:t>
                      </a:r>
                      <a:r>
                        <a:rPr lang="zh-CN" altLang="en-US" sz="900" b="1" i="0" u="none" strike="noStrike" dirty="0">
                          <a:solidFill>
                            <a:srgbClr val="000000"/>
                          </a:solidFill>
                          <a:effectLst/>
                          <a:latin typeface="宋体" pitchFamily="2" charset="-122"/>
                          <a:ea typeface="宋体" pitchFamily="2" charset="-122"/>
                        </a:rPr>
                        <a:t>轴向打压：</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515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430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580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776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3228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3353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3409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3210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13.</a:t>
                      </a:r>
                      <a:r>
                        <a:rPr lang="zh-CN" altLang="en-US" sz="900" b="1" i="0" u="none" strike="noStrike" dirty="0">
                          <a:solidFill>
                            <a:srgbClr val="000000"/>
                          </a:solidFill>
                          <a:effectLst/>
                          <a:latin typeface="宋体" pitchFamily="2" charset="-122"/>
                          <a:ea typeface="宋体" pitchFamily="2" charset="-122"/>
                        </a:rPr>
                        <a:t>南塞不锈钢片（</a:t>
                      </a:r>
                      <a:r>
                        <a:rPr lang="en-US" altLang="zh-CN" sz="900" b="1" i="0" u="none" strike="noStrike" dirty="0">
                          <a:solidFill>
                            <a:srgbClr val="000000"/>
                          </a:solidFill>
                          <a:effectLst/>
                          <a:latin typeface="宋体" pitchFamily="2" charset="-122"/>
                          <a:ea typeface="宋体" pitchFamily="2" charset="-122"/>
                        </a:rPr>
                        <a:t>yoke</a:t>
                      </a:r>
                      <a:r>
                        <a:rPr lang="zh-CN" altLang="en-US" sz="900" b="1" i="0" u="none" strike="noStrike" dirty="0">
                          <a:solidFill>
                            <a:srgbClr val="000000"/>
                          </a:solidFill>
                          <a:effectLst/>
                          <a:latin typeface="宋体" pitchFamily="2" charset="-122"/>
                          <a:ea typeface="宋体" pitchFamily="2" charset="-122"/>
                        </a:rPr>
                        <a:t>与</a:t>
                      </a:r>
                      <a:r>
                        <a:rPr lang="en-US" altLang="zh-CN" sz="900" b="1" i="0" u="none" strike="noStrike" dirty="0">
                          <a:solidFill>
                            <a:srgbClr val="000000"/>
                          </a:solidFill>
                          <a:effectLst/>
                          <a:latin typeface="宋体" pitchFamily="2" charset="-122"/>
                          <a:ea typeface="宋体" pitchFamily="2" charset="-122"/>
                        </a:rPr>
                        <a:t>pad</a:t>
                      </a:r>
                      <a:r>
                        <a:rPr lang="zh-CN" altLang="en-US" sz="900" b="1" i="0" u="none" strike="noStrike" dirty="0">
                          <a:solidFill>
                            <a:srgbClr val="000000"/>
                          </a:solidFill>
                          <a:effectLst/>
                          <a:latin typeface="宋体" pitchFamily="2" charset="-122"/>
                          <a:ea typeface="宋体" pitchFamily="2" charset="-122"/>
                        </a:rPr>
                        <a:t>间隙太小，塞不进不锈钢块）</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14.</a:t>
                      </a:r>
                      <a:r>
                        <a:rPr lang="zh-CN" altLang="en-US" sz="900" b="1" i="0" u="none" strike="noStrike" dirty="0">
                          <a:solidFill>
                            <a:srgbClr val="000000"/>
                          </a:solidFill>
                          <a:effectLst/>
                          <a:latin typeface="宋体" pitchFamily="2" charset="-122"/>
                          <a:ea typeface="宋体" pitchFamily="2" charset="-122"/>
                        </a:rPr>
                        <a:t>东打压：</a:t>
                      </a:r>
                      <a:r>
                        <a:rPr lang="en-US" altLang="zh-CN" sz="900" b="1" i="0" u="none" strike="noStrike" dirty="0">
                          <a:solidFill>
                            <a:srgbClr val="000000"/>
                          </a:solidFill>
                          <a:effectLst/>
                          <a:latin typeface="宋体" pitchFamily="2" charset="-122"/>
                          <a:ea typeface="宋体" pitchFamily="2" charset="-122"/>
                        </a:rPr>
                        <a:t>100</a:t>
                      </a:r>
                      <a:r>
                        <a:rPr lang="en-US" sz="900" b="1" i="0" u="none" strike="noStrike" dirty="0">
                          <a:solidFill>
                            <a:srgbClr val="000000"/>
                          </a:solidFill>
                          <a:effectLst/>
                          <a:latin typeface="宋体" pitchFamily="2" charset="-122"/>
                          <a:ea typeface="宋体" pitchFamily="2" charset="-122"/>
                        </a:rPr>
                        <a:t>MPa：4.6+2+2</a:t>
                      </a:r>
                      <a:endParaRPr 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1229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597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672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863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3238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3277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3302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3276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15.</a:t>
                      </a:r>
                      <a:r>
                        <a:rPr lang="zh-CN" altLang="en-US" sz="900" b="1" i="0" u="none" strike="noStrike" dirty="0">
                          <a:solidFill>
                            <a:srgbClr val="000000"/>
                          </a:solidFill>
                          <a:effectLst/>
                          <a:latin typeface="宋体" pitchFamily="2" charset="-122"/>
                          <a:ea typeface="宋体" pitchFamily="2" charset="-122"/>
                        </a:rPr>
                        <a:t>东塞不锈钢片</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16.</a:t>
                      </a:r>
                      <a:r>
                        <a:rPr lang="zh-CN" altLang="en-US" sz="900" b="1" i="0" u="none" strike="noStrike" dirty="0">
                          <a:solidFill>
                            <a:srgbClr val="000000"/>
                          </a:solidFill>
                          <a:effectLst/>
                          <a:latin typeface="宋体" pitchFamily="2" charset="-122"/>
                          <a:ea typeface="宋体" pitchFamily="2" charset="-122"/>
                        </a:rPr>
                        <a:t>北打压：</a:t>
                      </a:r>
                      <a:r>
                        <a:rPr lang="en-US" altLang="zh-CN" sz="900" b="1" i="0" u="none" strike="noStrike" dirty="0">
                          <a:solidFill>
                            <a:srgbClr val="000000"/>
                          </a:solidFill>
                          <a:effectLst/>
                          <a:latin typeface="宋体" pitchFamily="2" charset="-122"/>
                          <a:ea typeface="宋体" pitchFamily="2" charset="-122"/>
                        </a:rPr>
                        <a:t>150</a:t>
                      </a:r>
                      <a:r>
                        <a:rPr lang="en-US" sz="900" b="1" i="0" u="none" strike="noStrike" dirty="0">
                          <a:solidFill>
                            <a:srgbClr val="000000"/>
                          </a:solidFill>
                          <a:effectLst/>
                          <a:latin typeface="宋体" pitchFamily="2" charset="-122"/>
                          <a:ea typeface="宋体" pitchFamily="2" charset="-122"/>
                        </a:rPr>
                        <a:t>MPa 4+2+0.5+0.2-3*2-4+2+0.5</a:t>
                      </a:r>
                      <a:endParaRPr 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1061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789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705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886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3166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3287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3234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3243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17.</a:t>
                      </a:r>
                      <a:r>
                        <a:rPr lang="zh-CN" altLang="en-US" sz="900" b="1" i="0" u="none" strike="noStrike" dirty="0">
                          <a:solidFill>
                            <a:srgbClr val="000000"/>
                          </a:solidFill>
                          <a:effectLst/>
                          <a:latin typeface="宋体" pitchFamily="2" charset="-122"/>
                          <a:ea typeface="宋体" pitchFamily="2" charset="-122"/>
                        </a:rPr>
                        <a:t>西北单侧打压：</a:t>
                      </a:r>
                      <a:r>
                        <a:rPr lang="en-US" altLang="zh-CN" sz="900" b="1" i="0" u="none" strike="noStrike" dirty="0">
                          <a:solidFill>
                            <a:srgbClr val="000000"/>
                          </a:solidFill>
                          <a:effectLst/>
                          <a:latin typeface="宋体" pitchFamily="2" charset="-122"/>
                          <a:ea typeface="宋体" pitchFamily="2" charset="-122"/>
                        </a:rPr>
                        <a:t>150MPa 4+2+0.5+0.2-3*2-4+2+0.5+0.2</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935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913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707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829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3166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3287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3234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3243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18.</a:t>
                      </a:r>
                      <a:r>
                        <a:rPr lang="zh-CN" altLang="en-US" sz="900" b="1" i="0" u="none" strike="noStrike" dirty="0">
                          <a:solidFill>
                            <a:srgbClr val="000000"/>
                          </a:solidFill>
                          <a:effectLst/>
                          <a:latin typeface="宋体" pitchFamily="2" charset="-122"/>
                          <a:ea typeface="宋体" pitchFamily="2" charset="-122"/>
                        </a:rPr>
                        <a:t>东北单侧打压：</a:t>
                      </a:r>
                      <a:r>
                        <a:rPr lang="en-US" altLang="zh-CN" sz="900" b="1" i="0" u="none" strike="noStrike" dirty="0">
                          <a:solidFill>
                            <a:srgbClr val="000000"/>
                          </a:solidFill>
                          <a:effectLst/>
                          <a:latin typeface="宋体" pitchFamily="2" charset="-122"/>
                          <a:ea typeface="宋体" pitchFamily="2" charset="-122"/>
                        </a:rPr>
                        <a:t>160MPa 4+2+0.5+0.2+0.2-3*2-4+2+0.5+0.2</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1122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794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722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928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3163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3275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3284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3252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11.18 15</a:t>
                      </a:r>
                      <a:r>
                        <a:rPr lang="zh-CN" altLang="en-US" sz="900" b="1" i="0" u="none" strike="noStrike" dirty="0">
                          <a:solidFill>
                            <a:srgbClr val="000000"/>
                          </a:solidFill>
                          <a:effectLst/>
                          <a:latin typeface="宋体" pitchFamily="2" charset="-122"/>
                          <a:ea typeface="宋体" pitchFamily="2" charset="-122"/>
                        </a:rPr>
                        <a:t>：</a:t>
                      </a:r>
                      <a:r>
                        <a:rPr lang="en-US" altLang="zh-CN" sz="900" b="1" i="0" u="none" strike="noStrike" dirty="0">
                          <a:solidFill>
                            <a:srgbClr val="000000"/>
                          </a:solidFill>
                          <a:effectLst/>
                          <a:latin typeface="宋体" pitchFamily="2" charset="-122"/>
                          <a:ea typeface="宋体" pitchFamily="2" charset="-122"/>
                        </a:rPr>
                        <a:t>34</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1079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762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681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901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3114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3234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3199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3216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79">
                <a:tc>
                  <a:txBody>
                    <a:bodyPr/>
                    <a:lstStyle/>
                    <a:p>
                      <a:pPr algn="l" fontAlgn="ctr"/>
                      <a:r>
                        <a:rPr lang="en-US" altLang="zh-CN" sz="900" b="1" i="0" u="none" strike="noStrike" dirty="0">
                          <a:solidFill>
                            <a:srgbClr val="000000"/>
                          </a:solidFill>
                          <a:effectLst/>
                          <a:latin typeface="宋体" pitchFamily="2" charset="-122"/>
                          <a:ea typeface="宋体" pitchFamily="2" charset="-122"/>
                        </a:rPr>
                        <a:t>19.</a:t>
                      </a:r>
                      <a:r>
                        <a:rPr lang="zh-CN" altLang="en-US" sz="900" b="1" i="0" u="none" strike="noStrike" dirty="0">
                          <a:solidFill>
                            <a:srgbClr val="000000"/>
                          </a:solidFill>
                          <a:effectLst/>
                          <a:latin typeface="宋体" pitchFamily="2" charset="-122"/>
                          <a:ea typeface="宋体" pitchFamily="2" charset="-122"/>
                        </a:rPr>
                        <a:t>西北单侧打压：</a:t>
                      </a:r>
                      <a:r>
                        <a:rPr lang="en-US" altLang="zh-CN" sz="900" b="1" i="0" u="none" strike="noStrike" dirty="0">
                          <a:solidFill>
                            <a:srgbClr val="000000"/>
                          </a:solidFill>
                          <a:effectLst/>
                          <a:latin typeface="宋体" pitchFamily="2" charset="-122"/>
                          <a:ea typeface="宋体" pitchFamily="2" charset="-122"/>
                        </a:rPr>
                        <a:t>170MPa 4+2+0.5+0.2+0.2-3*2-4+2+0.5+0.2+0.2</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906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939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719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938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3113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3258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3162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3209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zh-CN" altLang="en-US" sz="900" b="1" i="0" u="none" strike="noStrike" dirty="0">
                          <a:solidFill>
                            <a:srgbClr val="000000"/>
                          </a:solidFill>
                          <a:effectLst/>
                          <a:latin typeface="宋体" pitchFamily="2" charset="-122"/>
                          <a:ea typeface="宋体" pitchFamily="2" charset="-122"/>
                        </a:rPr>
                        <a:t>北塞不锈钢片</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11.19 14:40</a:t>
                      </a:r>
                      <a:endParaRPr lang="en-US" altLang="zh-CN"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891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924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727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927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3090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3238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3166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3193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dirty="0">
                          <a:solidFill>
                            <a:srgbClr val="000000"/>
                          </a:solidFill>
                          <a:effectLst/>
                          <a:latin typeface="宋体" pitchFamily="2" charset="-122"/>
                          <a:ea typeface="宋体" pitchFamily="2" charset="-122"/>
                        </a:rPr>
                        <a:t>　</a:t>
                      </a:r>
                      <a:endParaRPr lang="zh-CN" altLang="en-US"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845">
                <a:tc>
                  <a:txBody>
                    <a:bodyPr/>
                    <a:lstStyle/>
                    <a:p>
                      <a:pPr algn="l" fontAlgn="ctr"/>
                      <a:r>
                        <a:rPr lang="en-US" altLang="zh-CN" sz="900" b="1" i="0" u="none" strike="noStrike" dirty="0">
                          <a:solidFill>
                            <a:srgbClr val="000000"/>
                          </a:solidFill>
                          <a:effectLst/>
                          <a:latin typeface="宋体" pitchFamily="2" charset="-122"/>
                          <a:ea typeface="宋体" pitchFamily="2" charset="-122"/>
                        </a:rPr>
                        <a:t>20.</a:t>
                      </a:r>
                      <a:r>
                        <a:rPr lang="zh-CN" altLang="en-US" sz="900" b="1" i="0" u="none" strike="noStrike" dirty="0">
                          <a:solidFill>
                            <a:srgbClr val="000000"/>
                          </a:solidFill>
                          <a:effectLst/>
                          <a:latin typeface="宋体" pitchFamily="2" charset="-122"/>
                          <a:ea typeface="宋体" pitchFamily="2" charset="-122"/>
                        </a:rPr>
                        <a:t>加轴向中间杆</a:t>
                      </a:r>
                      <a:endParaRPr lang="zh-CN" altLang="en-US" sz="9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800" b="1" i="0" u="none" strike="noStrike">
                          <a:solidFill>
                            <a:srgbClr val="000000"/>
                          </a:solidFill>
                          <a:effectLst/>
                          <a:latin typeface="宋体" pitchFamily="2" charset="-122"/>
                          <a:ea typeface="宋体" pitchFamily="2" charset="-122"/>
                        </a:rPr>
                        <a:t>　</a:t>
                      </a:r>
                      <a:endParaRPr lang="zh-CN" altLang="en-US"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3061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3214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a:solidFill>
                            <a:srgbClr val="000000"/>
                          </a:solidFill>
                          <a:effectLst/>
                          <a:latin typeface="宋体" pitchFamily="2" charset="-122"/>
                          <a:ea typeface="宋体" pitchFamily="2" charset="-122"/>
                        </a:rPr>
                        <a:t>3138 </a:t>
                      </a:r>
                      <a:endParaRPr lang="en-US" altLang="zh-CN" sz="800" b="1" i="0" u="none" strike="noStrike">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3163 </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800" b="1" i="0" u="none" strike="noStrike" dirty="0">
                          <a:solidFill>
                            <a:srgbClr val="000000"/>
                          </a:solidFill>
                          <a:effectLst/>
                          <a:latin typeface="宋体" pitchFamily="2" charset="-122"/>
                          <a:ea typeface="宋体" pitchFamily="2" charset="-122"/>
                        </a:rPr>
                        <a:t>3388</a:t>
                      </a:r>
                      <a:endParaRPr lang="en-US" altLang="zh-CN" sz="800" b="1" i="0" u="none" strike="noStrike" dirty="0">
                        <a:solidFill>
                          <a:srgbClr val="000000"/>
                        </a:solidFill>
                        <a:effectLst/>
                        <a:latin typeface="宋体" pitchFamily="2" charset="-122"/>
                        <a:ea typeface="宋体" pitchFamily="2"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7" name="图片 16"/>
          <p:cNvPicPr>
            <a:picLocks noChangeAspect="1"/>
          </p:cNvPicPr>
          <p:nvPr/>
        </p:nvPicPr>
        <p:blipFill>
          <a:blip r:embed="rId9" cstate="screen"/>
          <a:stretch>
            <a:fillRect/>
          </a:stretch>
        </p:blipFill>
        <p:spPr>
          <a:xfrm>
            <a:off x="7242912" y="3175950"/>
            <a:ext cx="4949088" cy="3655807"/>
          </a:xfrm>
          <a:prstGeom prst="rect">
            <a:avLst/>
          </a:prstGeom>
        </p:spPr>
      </p:pic>
      <p:sp>
        <p:nvSpPr>
          <p:cNvPr id="18" name="文本框 17"/>
          <p:cNvSpPr txBox="1"/>
          <p:nvPr/>
        </p:nvSpPr>
        <p:spPr>
          <a:xfrm>
            <a:off x="9222854" y="4591103"/>
            <a:ext cx="2697597" cy="430887"/>
          </a:xfrm>
          <a:prstGeom prst="rect">
            <a:avLst/>
          </a:prstGeom>
          <a:solidFill>
            <a:schemeClr val="bg1"/>
          </a:solidFill>
          <a:ln>
            <a:solidFill>
              <a:schemeClr val="tx1"/>
            </a:solidFill>
          </a:ln>
        </p:spPr>
        <p:txBody>
          <a:bodyPr wrap="square" rtlCol="0">
            <a:spAutoFit/>
          </a:bodyPr>
          <a:lstStyle/>
          <a:p>
            <a:r>
              <a:rPr lang="zh-CN" altLang="en-US" sz="1100" b="1" dirty="0"/>
              <a:t>铝筒和轴向拉杆上的应变水平均略高于</a:t>
            </a:r>
            <a:r>
              <a:rPr lang="en-US" altLang="zh-CN" sz="1100" b="1" dirty="0"/>
              <a:t>0.7 mm </a:t>
            </a:r>
            <a:r>
              <a:rPr lang="zh-CN" altLang="en-US" sz="1100" b="1" dirty="0"/>
              <a:t>模拟结果，本次预紧力施加足够</a:t>
            </a:r>
            <a:endParaRPr lang="zh-CN" altLang="en-US" sz="1100" b="1" dirty="0"/>
          </a:p>
        </p:txBody>
      </p:sp>
      <p:sp>
        <p:nvSpPr>
          <p:cNvPr id="19" name="文本框 18"/>
          <p:cNvSpPr txBox="1"/>
          <p:nvPr/>
        </p:nvSpPr>
        <p:spPr>
          <a:xfrm>
            <a:off x="2637024" y="3161783"/>
            <a:ext cx="6552728" cy="445762"/>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Reassembly of the LPF3-U magnet</a:t>
            </a:r>
            <a:r>
              <a:rPr lang="en-US" altLang="zh-CN" sz="1800" b="0" i="1" dirty="0">
                <a:solidFill>
                  <a:srgbClr val="FF0000"/>
                </a:solidFill>
              </a:rPr>
              <a:t>  </a:t>
            </a:r>
            <a:r>
              <a:rPr lang="en-US" altLang="zh-CN" sz="1800" dirty="0"/>
              <a:t>Oct. to Nov. 2024</a:t>
            </a:r>
            <a:endParaRPr lang="zh-CN" altLang="en-US"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2" name="图片 1"/>
          <p:cNvPicPr>
            <a:picLocks noChangeAspect="1"/>
          </p:cNvPicPr>
          <p:nvPr/>
        </p:nvPicPr>
        <p:blipFill>
          <a:blip r:embed="rId3" cstate="print"/>
          <a:srcRect/>
          <a:stretch>
            <a:fillRect/>
          </a:stretch>
        </p:blipFill>
        <p:spPr>
          <a:xfrm>
            <a:off x="2782351" y="2611639"/>
            <a:ext cx="5820345" cy="3931878"/>
          </a:xfrm>
          <a:prstGeom prst="rect">
            <a:avLst/>
          </a:prstGeom>
        </p:spPr>
      </p:pic>
      <p:pic>
        <p:nvPicPr>
          <p:cNvPr id="6" name="图片 5"/>
          <p:cNvPicPr>
            <a:picLocks noChangeAspect="1"/>
          </p:cNvPicPr>
          <p:nvPr/>
        </p:nvPicPr>
        <p:blipFill>
          <a:blip r:embed="rId4"/>
          <a:stretch>
            <a:fillRect/>
          </a:stretch>
        </p:blipFill>
        <p:spPr>
          <a:xfrm>
            <a:off x="550565" y="888000"/>
            <a:ext cx="1768687" cy="5432773"/>
          </a:xfrm>
          <a:prstGeom prst="rect">
            <a:avLst/>
          </a:prstGeom>
        </p:spPr>
      </p:pic>
      <p:sp>
        <p:nvSpPr>
          <p:cNvPr id="7" name="文本框 6"/>
          <p:cNvSpPr txBox="1"/>
          <p:nvPr/>
        </p:nvSpPr>
        <p:spPr>
          <a:xfrm>
            <a:off x="215667" y="6433862"/>
            <a:ext cx="2267451"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ea typeface="微软雅黑"/>
                <a:cs typeface="Times New Roman" panose="02020603050405020304" pitchFamily="18" charset="0"/>
              </a:rPr>
              <a:t>LPF3-U </a:t>
            </a:r>
            <a:r>
              <a:rPr lang="zh-CN" altLang="en-US" sz="1400" dirty="0">
                <a:solidFill>
                  <a:prstClr val="black"/>
                </a:solidFill>
                <a:latin typeface="Times New Roman" panose="02020603050405020304" pitchFamily="18" charset="0"/>
                <a:ea typeface="微软雅黑"/>
                <a:cs typeface="Times New Roman" panose="02020603050405020304" pitchFamily="18" charset="0"/>
              </a:rPr>
              <a:t>磁体组装完成</a:t>
            </a:r>
            <a:endParaRPr lang="zh-CN" altLang="en-US" sz="1400" dirty="0">
              <a:solidFill>
                <a:prstClr val="black"/>
              </a:solidFill>
              <a:latin typeface="Times New Roman" panose="02020603050405020304" pitchFamily="18" charset="0"/>
              <a:ea typeface="微软雅黑"/>
              <a:cs typeface="Times New Roman" panose="02020603050405020304" pitchFamily="18" charset="0"/>
            </a:endParaRPr>
          </a:p>
        </p:txBody>
      </p:sp>
      <p:sp>
        <p:nvSpPr>
          <p:cNvPr id="8" name="文本框 7"/>
          <p:cNvSpPr txBox="1"/>
          <p:nvPr/>
        </p:nvSpPr>
        <p:spPr>
          <a:xfrm>
            <a:off x="714432" y="5919856"/>
            <a:ext cx="1440949" cy="307777"/>
          </a:xfrm>
          <a:prstGeom prst="rect">
            <a:avLst/>
          </a:prstGeom>
          <a:noFill/>
        </p:spPr>
        <p:txBody>
          <a:bodyPr wrap="square" rtlCol="0">
            <a:spAutoFit/>
          </a:bodyPr>
          <a:lstStyle/>
          <a:p>
            <a:pPr algn="ctr"/>
            <a:r>
              <a:rPr lang="en-US" altLang="zh-CN" sz="1400" dirty="0">
                <a:solidFill>
                  <a:srgbClr val="FFFF00"/>
                </a:solidFill>
                <a:latin typeface="Times New Roman" panose="02020603050405020304" pitchFamily="18" charset="0"/>
                <a:cs typeface="Times New Roman" panose="02020603050405020304" pitchFamily="18" charset="0"/>
              </a:rPr>
              <a:t>2024.11.22</a:t>
            </a:r>
            <a:endParaRPr lang="zh-CN" altLang="en-US" sz="1400" dirty="0">
              <a:solidFill>
                <a:srgbClr val="FFFF00"/>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4172644" y="6433861"/>
            <a:ext cx="3323720"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ea typeface="微软雅黑"/>
                <a:cs typeface="Times New Roman" panose="02020603050405020304" pitchFamily="18" charset="0"/>
              </a:rPr>
              <a:t>LPF3-U </a:t>
            </a:r>
            <a:r>
              <a:rPr lang="zh-CN" altLang="en-US" sz="1400" dirty="0">
                <a:solidFill>
                  <a:prstClr val="black"/>
                </a:solidFill>
                <a:latin typeface="Times New Roman" panose="02020603050405020304" pitchFamily="18" charset="0"/>
                <a:ea typeface="微软雅黑"/>
                <a:cs typeface="Times New Roman" panose="02020603050405020304" pitchFamily="18" charset="0"/>
              </a:rPr>
              <a:t>磁体 </a:t>
            </a:r>
            <a:r>
              <a:rPr lang="en-US" altLang="zh-CN" sz="1400" dirty="0">
                <a:solidFill>
                  <a:prstClr val="black"/>
                </a:solidFill>
                <a:latin typeface="Times New Roman" panose="02020603050405020304" pitchFamily="18" charset="0"/>
                <a:ea typeface="微软雅黑"/>
                <a:cs typeface="Times New Roman" panose="02020603050405020304" pitchFamily="18" charset="0"/>
              </a:rPr>
              <a:t>Nb</a:t>
            </a:r>
            <a:r>
              <a:rPr lang="en-US" altLang="zh-CN" sz="1400" baseline="-25000" dirty="0">
                <a:solidFill>
                  <a:prstClr val="black"/>
                </a:solidFill>
                <a:latin typeface="Times New Roman" panose="02020603050405020304" pitchFamily="18" charset="0"/>
                <a:ea typeface="微软雅黑"/>
                <a:cs typeface="Times New Roman" panose="02020603050405020304" pitchFamily="18" charset="0"/>
              </a:rPr>
              <a:t>3</a:t>
            </a:r>
            <a:r>
              <a:rPr lang="en-US" altLang="zh-CN" sz="1400" dirty="0">
                <a:solidFill>
                  <a:prstClr val="black"/>
                </a:solidFill>
                <a:latin typeface="Times New Roman" panose="02020603050405020304" pitchFamily="18" charset="0"/>
                <a:ea typeface="微软雅黑"/>
                <a:cs typeface="Times New Roman" panose="02020603050405020304" pitchFamily="18" charset="0"/>
              </a:rPr>
              <a:t>Sn </a:t>
            </a:r>
            <a:r>
              <a:rPr lang="zh-CN" altLang="en-US" sz="1400" dirty="0">
                <a:solidFill>
                  <a:prstClr val="black"/>
                </a:solidFill>
                <a:latin typeface="Times New Roman" panose="02020603050405020304" pitchFamily="18" charset="0"/>
                <a:ea typeface="微软雅黑"/>
                <a:cs typeface="Times New Roman" panose="02020603050405020304" pitchFamily="18" charset="0"/>
              </a:rPr>
              <a:t>线圈 </a:t>
            </a:r>
            <a:r>
              <a:rPr lang="en-US" altLang="zh-CN" sz="1400" dirty="0">
                <a:solidFill>
                  <a:prstClr val="black"/>
                </a:solidFill>
                <a:latin typeface="Times New Roman" panose="02020603050405020304" pitchFamily="18" charset="0"/>
                <a:ea typeface="微软雅黑"/>
                <a:cs typeface="Times New Roman" panose="02020603050405020304" pitchFamily="18" charset="0"/>
              </a:rPr>
              <a:t>training test</a:t>
            </a:r>
            <a:endParaRPr lang="zh-CN" altLang="en-US" sz="1400" dirty="0">
              <a:solidFill>
                <a:prstClr val="black"/>
              </a:solidFill>
              <a:latin typeface="Times New Roman" panose="02020603050405020304" pitchFamily="18" charset="0"/>
              <a:ea typeface="微软雅黑"/>
              <a:cs typeface="Times New Roman" panose="02020603050405020304" pitchFamily="18" charset="0"/>
            </a:endParaRPr>
          </a:p>
        </p:txBody>
      </p:sp>
      <p:sp>
        <p:nvSpPr>
          <p:cNvPr id="10" name="文本框 9"/>
          <p:cNvSpPr txBox="1"/>
          <p:nvPr/>
        </p:nvSpPr>
        <p:spPr>
          <a:xfrm>
            <a:off x="9054346" y="875178"/>
            <a:ext cx="3061671" cy="872547"/>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300" dirty="0">
                <a:latin typeface="Times New Roman" panose="02020603050405020304" pitchFamily="18" charset="0"/>
                <a:cs typeface="Times New Roman" panose="02020603050405020304" pitchFamily="18" charset="0"/>
              </a:rPr>
              <a:t>铌三锡线圈起始经历三</a:t>
            </a:r>
            <a:r>
              <a:rPr lang="zh-CN" altLang="en-US" sz="1300" dirty="0"/>
              <a:t>次锻炼</a:t>
            </a:r>
            <a:r>
              <a:rPr lang="zh-CN" altLang="en-US" sz="1300" dirty="0">
                <a:latin typeface="Times New Roman" panose="02020603050405020304" pitchFamily="18" charset="0"/>
                <a:cs typeface="Times New Roman" panose="02020603050405020304" pitchFamily="18" charset="0"/>
              </a:rPr>
              <a:t>即励磁至 </a:t>
            </a:r>
            <a:r>
              <a:rPr lang="en-US" altLang="zh-CN" sz="1300" dirty="0">
                <a:latin typeface="Times New Roman" panose="02020603050405020304" pitchFamily="18" charset="0"/>
                <a:cs typeface="Times New Roman" panose="02020603050405020304" pitchFamily="18" charset="0"/>
              </a:rPr>
              <a:t>6905 A </a:t>
            </a:r>
            <a:r>
              <a:rPr lang="zh-CN" altLang="en-US" sz="1300" dirty="0"/>
              <a:t>（</a:t>
            </a:r>
            <a:r>
              <a:rPr lang="en-US" altLang="zh-CN" sz="1300" dirty="0">
                <a:latin typeface="Times New Roman" panose="02020603050405020304" pitchFamily="18" charset="0"/>
                <a:cs typeface="Times New Roman" panose="02020603050405020304" pitchFamily="18" charset="0"/>
              </a:rPr>
              <a:t>~9.6 T</a:t>
            </a:r>
            <a:r>
              <a:rPr lang="zh-CN" altLang="en-US" sz="1300" dirty="0"/>
              <a:t>）；最高电流达到 </a:t>
            </a:r>
            <a:r>
              <a:rPr lang="en-US" altLang="zh-CN" sz="1300" dirty="0">
                <a:latin typeface="Times New Roman" panose="02020603050405020304" pitchFamily="18" charset="0"/>
                <a:cs typeface="Times New Roman" panose="02020603050405020304" pitchFamily="18" charset="0"/>
              </a:rPr>
              <a:t>7080 A </a:t>
            </a:r>
            <a:r>
              <a:rPr lang="zh-CN" altLang="en-US" sz="1300" dirty="0">
                <a:latin typeface="Times New Roman" panose="02020603050405020304" pitchFamily="18" charset="0"/>
                <a:cs typeface="Times New Roman" panose="02020603050405020304" pitchFamily="18" charset="0"/>
              </a:rPr>
              <a:t>（设计电流的 </a:t>
            </a:r>
            <a:r>
              <a:rPr lang="en-US" altLang="zh-CN" sz="1300" dirty="0">
                <a:latin typeface="Times New Roman" panose="02020603050405020304" pitchFamily="18" charset="0"/>
                <a:cs typeface="Times New Roman" panose="02020603050405020304" pitchFamily="18" charset="0"/>
              </a:rPr>
              <a:t>97 %</a:t>
            </a:r>
            <a:r>
              <a:rPr lang="zh-CN" altLang="en-US" sz="1300" dirty="0">
                <a:latin typeface="Times New Roman" panose="02020603050405020304" pitchFamily="18" charset="0"/>
                <a:cs typeface="Times New Roman" panose="02020603050405020304" pitchFamily="18" charset="0"/>
              </a:rPr>
              <a:t>）</a:t>
            </a:r>
            <a:endParaRPr lang="zh-CN" altLang="en-US" sz="1300" dirty="0">
              <a:latin typeface="Times New Roman" panose="02020603050405020304" pitchFamily="18" charset="0"/>
              <a:cs typeface="Times New Roman" panose="02020603050405020304" pitchFamily="18" charset="0"/>
            </a:endParaRPr>
          </a:p>
        </p:txBody>
      </p:sp>
      <p:sp>
        <p:nvSpPr>
          <p:cNvPr id="11" name="文本框 10"/>
          <p:cNvSpPr txBox="1"/>
          <p:nvPr/>
        </p:nvSpPr>
        <p:spPr>
          <a:xfrm>
            <a:off x="9065796" y="3444336"/>
            <a:ext cx="3072938" cy="1652760"/>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300" dirty="0">
                <a:latin typeface="Times New Roman" panose="02020603050405020304" pitchFamily="18" charset="0"/>
                <a:cs typeface="Times New Roman" panose="02020603050405020304" pitchFamily="18" charset="0"/>
              </a:rPr>
              <a:t>铌三锡线圈与 </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线圈磁耦合较大，导致背场励磁时中心孔径内磁场延迟较大（</a:t>
            </a:r>
            <a:r>
              <a:rPr lang="en-US" altLang="zh-CN" sz="1300" dirty="0">
                <a:latin typeface="Times New Roman" panose="02020603050405020304" pitchFamily="18" charset="0"/>
                <a:cs typeface="Times New Roman" panose="02020603050405020304" pitchFamily="18" charset="0"/>
              </a:rPr>
              <a:t>~0.5h</a:t>
            </a:r>
            <a:r>
              <a:rPr lang="zh-CN" altLang="en-US" sz="1300" dirty="0">
                <a:latin typeface="Times New Roman" panose="02020603050405020304" pitchFamily="18" charset="0"/>
                <a:cs typeface="Times New Roman" panose="02020603050405020304" pitchFamily="18" charset="0"/>
              </a:rPr>
              <a:t>），同时 </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感生电流导致临近铌三锡（</a:t>
            </a:r>
            <a:r>
              <a:rPr lang="en-US" altLang="zh-CN" sz="1300" dirty="0">
                <a:latin typeface="Times New Roman" panose="02020603050405020304" pitchFamily="18" charset="0"/>
                <a:cs typeface="Times New Roman" panose="02020603050405020304" pitchFamily="18" charset="0"/>
              </a:rPr>
              <a:t>3</a:t>
            </a:r>
            <a:r>
              <a:rPr lang="en-US" altLang="zh-CN" sz="1300" baseline="30000" dirty="0">
                <a:latin typeface="Times New Roman" panose="02020603050405020304" pitchFamily="18" charset="0"/>
                <a:cs typeface="Times New Roman" panose="02020603050405020304" pitchFamily="18" charset="0"/>
              </a:rPr>
              <a:t>#</a:t>
            </a:r>
            <a:r>
              <a:rPr lang="zh-CN" altLang="en-US" sz="1300" dirty="0">
                <a:latin typeface="Times New Roman" panose="02020603050405020304" pitchFamily="18" charset="0"/>
                <a:cs typeface="Times New Roman" panose="02020603050405020304" pitchFamily="18" charset="0"/>
              </a:rPr>
              <a:t>，</a:t>
            </a:r>
            <a:r>
              <a:rPr lang="en-US" altLang="zh-CN" sz="1300" dirty="0">
                <a:latin typeface="Times New Roman" panose="02020603050405020304" pitchFamily="18" charset="0"/>
                <a:cs typeface="Times New Roman" panose="02020603050405020304" pitchFamily="18" charset="0"/>
              </a:rPr>
              <a:t>4</a:t>
            </a:r>
            <a:r>
              <a:rPr lang="en-US" altLang="zh-CN" sz="1300" baseline="30000" dirty="0">
                <a:latin typeface="Times New Roman" panose="02020603050405020304" pitchFamily="18" charset="0"/>
                <a:cs typeface="Times New Roman" panose="02020603050405020304" pitchFamily="18" charset="0"/>
              </a:rPr>
              <a:t>#</a:t>
            </a:r>
            <a:r>
              <a:rPr lang="zh-CN" altLang="en-US" sz="1300" dirty="0">
                <a:latin typeface="Times New Roman" panose="02020603050405020304" pitchFamily="18" charset="0"/>
                <a:cs typeface="Times New Roman" panose="02020603050405020304" pitchFamily="18" charset="0"/>
              </a:rPr>
              <a:t>）线圈场强增大；大部分失超发生在</a:t>
            </a:r>
            <a:r>
              <a:rPr lang="en-US" altLang="zh-CN" sz="1300" dirty="0">
                <a:latin typeface="Times New Roman" panose="02020603050405020304" pitchFamily="18" charset="0"/>
                <a:cs typeface="Times New Roman" panose="02020603050405020304" pitchFamily="18" charset="0"/>
              </a:rPr>
              <a:t>3</a:t>
            </a:r>
            <a:r>
              <a:rPr lang="en-US" altLang="zh-CN" sz="1300" baseline="30000" dirty="0">
                <a:latin typeface="Times New Roman" panose="02020603050405020304" pitchFamily="18" charset="0"/>
                <a:cs typeface="Times New Roman" panose="02020603050405020304" pitchFamily="18" charset="0"/>
              </a:rPr>
              <a:t># </a:t>
            </a:r>
            <a:r>
              <a:rPr lang="zh-CN" altLang="en-US" sz="1300" dirty="0">
                <a:latin typeface="Times New Roman" panose="02020603050405020304" pitchFamily="18" charset="0"/>
                <a:cs typeface="Times New Roman" panose="02020603050405020304" pitchFamily="18" charset="0"/>
              </a:rPr>
              <a:t>线圈（失超典型电压曲线如下图所示）</a:t>
            </a:r>
            <a:endParaRPr lang="zh-CN" altLang="en-US" sz="1300" dirty="0"/>
          </a:p>
        </p:txBody>
      </p:sp>
      <p:pic>
        <p:nvPicPr>
          <p:cNvPr id="12" name="图片 11"/>
          <p:cNvPicPr>
            <a:picLocks noChangeAspect="1"/>
          </p:cNvPicPr>
          <p:nvPr/>
        </p:nvPicPr>
        <p:blipFill>
          <a:blip r:embed="rId5"/>
          <a:stretch>
            <a:fillRect/>
          </a:stretch>
        </p:blipFill>
        <p:spPr>
          <a:xfrm>
            <a:off x="9178188" y="5059726"/>
            <a:ext cx="2893683" cy="673530"/>
          </a:xfrm>
          <a:prstGeom prst="rect">
            <a:avLst/>
          </a:prstGeom>
        </p:spPr>
      </p:pic>
      <p:sp>
        <p:nvSpPr>
          <p:cNvPr id="13" name="文本框 12"/>
          <p:cNvSpPr txBox="1"/>
          <p:nvPr/>
        </p:nvSpPr>
        <p:spPr>
          <a:xfrm>
            <a:off x="9057392" y="1791576"/>
            <a:ext cx="3072938" cy="1652760"/>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300" dirty="0"/>
              <a:t>受限于氦循环系统的产液速率，每轮测试最多进行 </a:t>
            </a:r>
            <a:r>
              <a:rPr lang="en-US" altLang="zh-CN" sz="1300" dirty="0">
                <a:latin typeface="Times New Roman" panose="02020603050405020304" pitchFamily="18" charset="0"/>
                <a:cs typeface="Times New Roman" panose="02020603050405020304" pitchFamily="18" charset="0"/>
              </a:rPr>
              <a:t>3 </a:t>
            </a:r>
            <a:r>
              <a:rPr lang="zh-CN" altLang="en-US" sz="1300" dirty="0">
                <a:latin typeface="Times New Roman" panose="02020603050405020304" pitchFamily="18" charset="0"/>
                <a:cs typeface="Times New Roman" panose="02020603050405020304" pitchFamily="18" charset="0"/>
              </a:rPr>
              <a:t>次 </a:t>
            </a:r>
            <a:r>
              <a:rPr lang="en-US" altLang="zh-CN" sz="1300" dirty="0">
                <a:latin typeface="Times New Roman" panose="02020603050405020304" pitchFamily="18" charset="0"/>
                <a:cs typeface="Times New Roman" panose="02020603050405020304" pitchFamily="18" charset="0"/>
              </a:rPr>
              <a:t>training tests</a:t>
            </a:r>
            <a:r>
              <a:rPr lang="zh-CN" altLang="en-US" sz="1300" dirty="0">
                <a:latin typeface="Times New Roman" panose="02020603050405020304" pitchFamily="18" charset="0"/>
                <a:cs typeface="Times New Roman" panose="02020603050405020304" pitchFamily="18" charset="0"/>
              </a:rPr>
              <a:t>，随后间隔 </a:t>
            </a:r>
            <a:r>
              <a:rPr lang="en-US" altLang="zh-CN" sz="1300" dirty="0">
                <a:latin typeface="Times New Roman" panose="02020603050405020304" pitchFamily="18" charset="0"/>
                <a:cs typeface="Times New Roman" panose="02020603050405020304" pitchFamily="18" charset="0"/>
              </a:rPr>
              <a:t>1-2 </a:t>
            </a:r>
            <a:r>
              <a:rPr lang="zh-CN" altLang="en-US" sz="1300" dirty="0">
                <a:latin typeface="Times New Roman" panose="02020603050405020304" pitchFamily="18" charset="0"/>
                <a:cs typeface="Times New Roman" panose="02020603050405020304" pitchFamily="18" charset="0"/>
              </a:rPr>
              <a:t>天等待产液；因此磁体总体测试时间较长，且由于磁体在产液等待期间存在温升，再次降温后励磁多数存在一定 </a:t>
            </a:r>
            <a:r>
              <a:rPr lang="en-US" altLang="zh-CN" sz="1300" dirty="0">
                <a:latin typeface="Times New Roman" panose="02020603050405020304" pitchFamily="18" charset="0"/>
                <a:cs typeface="Times New Roman" panose="02020603050405020304" pitchFamily="18" charset="0"/>
              </a:rPr>
              <a:t>detraining</a:t>
            </a:r>
            <a:endParaRPr lang="zh-CN" altLang="en-US" sz="1300" dirty="0">
              <a:latin typeface="Times New Roman" panose="02020603050405020304" pitchFamily="18" charset="0"/>
              <a:cs typeface="Times New Roman" panose="02020603050405020304" pitchFamily="18" charset="0"/>
            </a:endParaRPr>
          </a:p>
        </p:txBody>
      </p:sp>
      <p:sp>
        <p:nvSpPr>
          <p:cNvPr id="14" name="文本框 13"/>
          <p:cNvSpPr txBox="1"/>
          <p:nvPr/>
        </p:nvSpPr>
        <p:spPr>
          <a:xfrm>
            <a:off x="8472264" y="5742147"/>
            <a:ext cx="3607815" cy="923330"/>
          </a:xfrm>
          <a:prstGeom prst="rect">
            <a:avLst/>
          </a:prstGeom>
          <a:solidFill>
            <a:srgbClr val="FFFF00"/>
          </a:solidFill>
        </p:spPr>
        <p:txBody>
          <a:bodyPr wrap="square" rtlCol="0">
            <a:spAutoFit/>
          </a:bodyPr>
          <a:lstStyle/>
          <a:p>
            <a:pPr algn="just"/>
            <a:r>
              <a:rPr lang="en-US" altLang="zh-CN" dirty="0"/>
              <a:t>Magnets still have great potential for performance improvement. More R&amp;D needed on training tests……</a:t>
            </a:r>
            <a:endParaRPr lang="zh-CN" altLang="en-US" dirty="0"/>
          </a:p>
        </p:txBody>
      </p:sp>
      <p:sp>
        <p:nvSpPr>
          <p:cNvPr id="15" name="文本框 14"/>
          <p:cNvSpPr txBox="1"/>
          <p:nvPr/>
        </p:nvSpPr>
        <p:spPr>
          <a:xfrm>
            <a:off x="2677191" y="1390132"/>
            <a:ext cx="6314625" cy="1477328"/>
          </a:xfrm>
          <a:prstGeom prst="rect">
            <a:avLst/>
          </a:prstGeom>
          <a:solidFill>
            <a:srgbClr val="FFFF00"/>
          </a:solidFill>
        </p:spPr>
        <p:txBody>
          <a:bodyPr wrap="square">
            <a:spAutoFit/>
          </a:bodyPr>
          <a:lstStyle/>
          <a:p>
            <a:pPr algn="just"/>
            <a:r>
              <a:rPr lang="en-US" altLang="zh-CN" b="1" dirty="0">
                <a:latin typeface="Times New Roman" panose="02020603050405020304" pitchFamily="18" charset="0"/>
                <a:cs typeface="Times New Roman" panose="02020603050405020304" pitchFamily="18" charset="0"/>
              </a:rPr>
              <a:t>Main challenges</a:t>
            </a:r>
            <a:r>
              <a:rPr lang="en-US" altLang="zh-CN" dirty="0">
                <a:latin typeface="Times New Roman" panose="02020603050405020304" pitchFamily="18" charset="0"/>
                <a:cs typeface="Times New Roman" panose="02020603050405020304" pitchFamily="18" charset="0"/>
              </a:rPr>
              <a:t>: The LTS coils are strongly coupled with the HTS coils in magnetic field and stress during LTS training. the HTS induced current enhance the field strength and stress of the adjacent LTS coil, and the frequent training quench of LTS can easily cause irreversible degradation of the HTS coil.</a:t>
            </a:r>
            <a:endParaRPr lang="zh-CN" altLang="en-US" dirty="0"/>
          </a:p>
        </p:txBody>
      </p:sp>
      <p:sp>
        <p:nvSpPr>
          <p:cNvPr id="16" name="文本框 15"/>
          <p:cNvSpPr txBox="1"/>
          <p:nvPr/>
        </p:nvSpPr>
        <p:spPr>
          <a:xfrm>
            <a:off x="2677191" y="923029"/>
            <a:ext cx="6314625" cy="445762"/>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Test of the LPF3-U magnet</a:t>
            </a:r>
            <a:r>
              <a:rPr lang="en-US" altLang="zh-CN" sz="1800" b="0" i="1" dirty="0">
                <a:solidFill>
                  <a:srgbClr val="FF0000"/>
                </a:solidFill>
              </a:rPr>
              <a:t>  </a:t>
            </a:r>
            <a:r>
              <a:rPr lang="en-US" altLang="zh-CN" sz="1800" dirty="0"/>
              <a:t>Nov. 2024 to Jan. 2025</a:t>
            </a:r>
            <a:endParaRPr lang="zh-CN" alt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2" name="图片 1"/>
          <p:cNvPicPr>
            <a:picLocks noChangeAspect="1"/>
          </p:cNvPicPr>
          <p:nvPr/>
        </p:nvPicPr>
        <p:blipFill>
          <a:blip r:embed="rId3"/>
          <a:srcRect/>
          <a:stretch>
            <a:fillRect/>
          </a:stretch>
        </p:blipFill>
        <p:spPr>
          <a:xfrm>
            <a:off x="551180" y="2132330"/>
            <a:ext cx="7263678" cy="4649470"/>
          </a:xfrm>
          <a:prstGeom prst="rect">
            <a:avLst/>
          </a:prstGeom>
        </p:spPr>
      </p:pic>
      <p:sp>
        <p:nvSpPr>
          <p:cNvPr id="6" name="文本框 5"/>
          <p:cNvSpPr txBox="1"/>
          <p:nvPr/>
        </p:nvSpPr>
        <p:spPr>
          <a:xfrm>
            <a:off x="1271464" y="2297893"/>
            <a:ext cx="1197034" cy="369332"/>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LTS</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9 T</a:t>
            </a:r>
            <a:endParaRPr lang="zh-CN" altLang="en-US" dirty="0">
              <a:latin typeface="Times New Roman" panose="02020603050405020304" pitchFamily="18" charset="0"/>
              <a:cs typeface="Times New Roman" panose="02020603050405020304" pitchFamily="18" charset="0"/>
            </a:endParaRPr>
          </a:p>
        </p:txBody>
      </p:sp>
      <p:cxnSp>
        <p:nvCxnSpPr>
          <p:cNvPr id="7" name="直接箭头连接符 6"/>
          <p:cNvCxnSpPr/>
          <p:nvPr/>
        </p:nvCxnSpPr>
        <p:spPr>
          <a:xfrm flipH="1">
            <a:off x="6280265" y="1645820"/>
            <a:ext cx="191192" cy="79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356713" y="2196413"/>
            <a:ext cx="3591249" cy="872547"/>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300" dirty="0">
                <a:latin typeface="Times New Roman" panose="02020603050405020304" pitchFamily="18" charset="0"/>
                <a:cs typeface="Times New Roman" panose="02020603050405020304" pitchFamily="18" charset="0"/>
              </a:rPr>
              <a:t>内插 </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无绝缘线圈在 </a:t>
            </a:r>
            <a:r>
              <a:rPr lang="en-US" altLang="zh-CN" sz="1300" dirty="0">
                <a:latin typeface="Times New Roman" panose="02020603050405020304" pitchFamily="18" charset="0"/>
                <a:cs typeface="Times New Roman" panose="02020603050405020304" pitchFamily="18" charset="0"/>
              </a:rPr>
              <a:t>77 K </a:t>
            </a:r>
            <a:r>
              <a:rPr lang="zh-CN" altLang="en-US" sz="1300" dirty="0">
                <a:latin typeface="Times New Roman" panose="02020603050405020304" pitchFamily="18" charset="0"/>
                <a:cs typeface="Times New Roman" panose="02020603050405020304" pitchFamily="18" charset="0"/>
              </a:rPr>
              <a:t>下独立测试时磁场近无延迟，与背场磁体联合测试存在较大磁场响应时间；</a:t>
            </a:r>
            <a:endParaRPr lang="zh-CN" altLang="en-US" sz="1300" dirty="0">
              <a:latin typeface="Times New Roman" panose="02020603050405020304" pitchFamily="18" charset="0"/>
              <a:cs typeface="Times New Roman" panose="02020603050405020304" pitchFamily="18" charset="0"/>
            </a:endParaRPr>
          </a:p>
        </p:txBody>
      </p:sp>
      <p:sp>
        <p:nvSpPr>
          <p:cNvPr id="9" name="文本框 8"/>
          <p:cNvSpPr txBox="1"/>
          <p:nvPr/>
        </p:nvSpPr>
        <p:spPr>
          <a:xfrm>
            <a:off x="8356713" y="3035009"/>
            <a:ext cx="3591250" cy="1884875"/>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300" dirty="0">
                <a:latin typeface="Times New Roman" panose="02020603050405020304" pitchFamily="18" charset="0"/>
                <a:cs typeface="Times New Roman" panose="02020603050405020304" pitchFamily="18" charset="0"/>
              </a:rPr>
              <a:t>9 T </a:t>
            </a:r>
            <a:r>
              <a:rPr lang="zh-CN" altLang="en-US" sz="1300" dirty="0">
                <a:latin typeface="Times New Roman" panose="02020603050405020304" pitchFamily="18" charset="0"/>
                <a:cs typeface="Times New Roman" panose="02020603050405020304" pitchFamily="18" charset="0"/>
              </a:rPr>
              <a:t>背场下 </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首次励磁至 </a:t>
            </a:r>
            <a:r>
              <a:rPr lang="en-US" altLang="zh-CN" sz="1300" dirty="0">
                <a:latin typeface="Times New Roman" panose="02020603050405020304" pitchFamily="18" charset="0"/>
                <a:cs typeface="Times New Roman" panose="02020603050405020304" pitchFamily="18" charset="0"/>
              </a:rPr>
              <a:t>900 A</a:t>
            </a:r>
            <a:r>
              <a:rPr lang="zh-CN" altLang="en-US" sz="1300" dirty="0">
                <a:latin typeface="Times New Roman" panose="02020603050405020304" pitchFamily="18" charset="0"/>
                <a:cs typeface="Times New Roman" panose="02020603050405020304" pitchFamily="18" charset="0"/>
              </a:rPr>
              <a:t>，</a:t>
            </a:r>
            <a:r>
              <a:rPr lang="en-US" altLang="zh-CN" sz="1300" dirty="0">
                <a:latin typeface="Times New Roman" panose="02020603050405020304" pitchFamily="18" charset="0"/>
                <a:cs typeface="Times New Roman" panose="02020603050405020304" pitchFamily="18" charset="0"/>
              </a:rPr>
              <a:t> </a:t>
            </a:r>
            <a:r>
              <a:rPr lang="zh-CN" altLang="en-US" sz="1300" dirty="0">
                <a:latin typeface="Times New Roman" panose="02020603050405020304" pitchFamily="18" charset="0"/>
                <a:cs typeface="Times New Roman" panose="02020603050405020304" pitchFamily="18" charset="0"/>
              </a:rPr>
              <a:t>实时场强</a:t>
            </a:r>
            <a:r>
              <a:rPr lang="en-US" altLang="zh-CN" sz="1300" dirty="0">
                <a:latin typeface="Times New Roman" panose="02020603050405020304" pitchFamily="18" charset="0"/>
                <a:cs typeface="Times New Roman" panose="02020603050405020304" pitchFamily="18" charset="0"/>
              </a:rPr>
              <a:t>1.8 T </a:t>
            </a:r>
            <a:r>
              <a:rPr lang="zh-CN" altLang="en-US" sz="1300" dirty="0">
                <a:latin typeface="Times New Roman" panose="02020603050405020304" pitchFamily="18" charset="0"/>
                <a:cs typeface="Times New Roman" panose="02020603050405020304" pitchFamily="18" charset="0"/>
              </a:rPr>
              <a:t>（随后电源误动作切断电源）；再次联合测试 </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励磁至 </a:t>
            </a:r>
            <a:r>
              <a:rPr lang="en-US" altLang="zh-CN" sz="1300" dirty="0">
                <a:latin typeface="Times New Roman" panose="02020603050405020304" pitchFamily="18" charset="0"/>
                <a:cs typeface="Times New Roman" panose="02020603050405020304" pitchFamily="18" charset="0"/>
              </a:rPr>
              <a:t>1700 A</a:t>
            </a:r>
            <a:r>
              <a:rPr lang="zh-CN" altLang="en-US" sz="1300" dirty="0">
                <a:latin typeface="Times New Roman" panose="02020603050405020304" pitchFamily="18" charset="0"/>
                <a:cs typeface="Times New Roman" panose="02020603050405020304" pitchFamily="18" charset="0"/>
              </a:rPr>
              <a:t>，实时场强</a:t>
            </a:r>
            <a:r>
              <a:rPr lang="en-US" altLang="zh-CN" sz="1300" dirty="0">
                <a:latin typeface="Times New Roman" panose="02020603050405020304" pitchFamily="18" charset="0"/>
                <a:cs typeface="Times New Roman" panose="02020603050405020304" pitchFamily="18" charset="0"/>
              </a:rPr>
              <a:t>2.6 T </a:t>
            </a:r>
            <a:r>
              <a:rPr lang="zh-CN" altLang="en-US" sz="1300" dirty="0">
                <a:latin typeface="Times New Roman" panose="02020603050405020304" pitchFamily="18" charset="0"/>
                <a:cs typeface="Times New Roman" panose="02020603050405020304" pitchFamily="18" charset="0"/>
              </a:rPr>
              <a:t>（</a:t>
            </a:r>
            <a:r>
              <a:rPr lang="en-US" altLang="zh-CN" sz="1300" dirty="0">
                <a:latin typeface="Times New Roman" panose="02020603050405020304" pitchFamily="18" charset="0"/>
                <a:cs typeface="Times New Roman" panose="02020603050405020304" pitchFamily="18" charset="0"/>
              </a:rPr>
              <a:t>LTS </a:t>
            </a:r>
            <a:r>
              <a:rPr lang="zh-CN" altLang="en-US" sz="1300" dirty="0">
                <a:latin typeface="Times New Roman" panose="02020603050405020304" pitchFamily="18" charset="0"/>
                <a:cs typeface="Times New Roman" panose="02020603050405020304" pitchFamily="18" charset="0"/>
              </a:rPr>
              <a:t>失超致无稳定后磁场测试值）</a:t>
            </a:r>
            <a:r>
              <a:rPr lang="en-US" altLang="zh-CN" sz="1300" dirty="0">
                <a:latin typeface="Times New Roman" panose="02020603050405020304" pitchFamily="18" charset="0"/>
                <a:cs typeface="Times New Roman" panose="02020603050405020304" pitchFamily="18" charset="0"/>
              </a:rPr>
              <a:t>;  </a:t>
            </a:r>
            <a:r>
              <a:rPr lang="zh-CN" altLang="en-US" sz="1300" dirty="0">
                <a:latin typeface="Times New Roman" panose="02020603050405020304" pitchFamily="18" charset="0"/>
                <a:cs typeface="Times New Roman" panose="02020603050405020304" pitchFamily="18" charset="0"/>
              </a:rPr>
              <a:t>最后一次联合测试</a:t>
            </a:r>
            <a:r>
              <a:rPr lang="en-US" altLang="zh-CN" sz="1300" dirty="0">
                <a:latin typeface="Times New Roman" panose="02020603050405020304" pitchFamily="18" charset="0"/>
                <a:cs typeface="Times New Roman" panose="02020603050405020304" pitchFamily="18" charset="0"/>
              </a:rPr>
              <a:t>HTS </a:t>
            </a:r>
            <a:r>
              <a:rPr lang="zh-CN" altLang="en-US" sz="1300" dirty="0">
                <a:latin typeface="Times New Roman" panose="02020603050405020304" pitchFamily="18" charset="0"/>
                <a:cs typeface="Times New Roman" panose="02020603050405020304" pitchFamily="18" charset="0"/>
              </a:rPr>
              <a:t>励磁至 </a:t>
            </a:r>
            <a:r>
              <a:rPr lang="en-US" altLang="zh-CN" sz="1300" dirty="0">
                <a:latin typeface="Times New Roman" panose="02020603050405020304" pitchFamily="18" charset="0"/>
                <a:cs typeface="Times New Roman" panose="02020603050405020304" pitchFamily="18" charset="0"/>
              </a:rPr>
              <a:t>2500 A</a:t>
            </a:r>
            <a:r>
              <a:rPr lang="zh-CN" altLang="en-US" sz="1300" dirty="0">
                <a:latin typeface="Times New Roman" panose="02020603050405020304" pitchFamily="18" charset="0"/>
                <a:cs typeface="Times New Roman" panose="02020603050405020304" pitchFamily="18" charset="0"/>
              </a:rPr>
              <a:t>，实时场强</a:t>
            </a:r>
            <a:r>
              <a:rPr lang="en-US" altLang="zh-CN" sz="1300" dirty="0">
                <a:latin typeface="Times New Roman" panose="02020603050405020304" pitchFamily="18" charset="0"/>
                <a:cs typeface="Times New Roman" panose="02020603050405020304" pitchFamily="18" charset="0"/>
              </a:rPr>
              <a:t>2.72 T</a:t>
            </a:r>
            <a:r>
              <a:rPr lang="zh-CN" altLang="en-US" sz="1300" dirty="0">
                <a:latin typeface="Times New Roman" panose="02020603050405020304" pitchFamily="18" charset="0"/>
                <a:cs typeface="Times New Roman" panose="02020603050405020304" pitchFamily="18" charset="0"/>
              </a:rPr>
              <a:t>，维持时</a:t>
            </a:r>
            <a:r>
              <a:rPr lang="en-US" altLang="zh-CN" sz="1300" dirty="0">
                <a:latin typeface="Times New Roman" panose="02020603050405020304" pitchFamily="18" charset="0"/>
                <a:cs typeface="Times New Roman" panose="02020603050405020304" pitchFamily="18" charset="0"/>
              </a:rPr>
              <a:t>LTS</a:t>
            </a:r>
            <a:r>
              <a:rPr lang="zh-CN" altLang="en-US" sz="1300" dirty="0">
                <a:latin typeface="Times New Roman" panose="02020603050405020304" pitchFamily="18" charset="0"/>
                <a:cs typeface="Times New Roman" panose="02020603050405020304" pitchFamily="18" charset="0"/>
              </a:rPr>
              <a:t>再次失超；其中</a:t>
            </a:r>
            <a:r>
              <a:rPr lang="en-US" altLang="zh-CN" sz="1300" dirty="0">
                <a:latin typeface="Times New Roman" panose="02020603050405020304" pitchFamily="18" charset="0"/>
                <a:cs typeface="Times New Roman" panose="02020603050405020304" pitchFamily="18" charset="0"/>
              </a:rPr>
              <a:t>HTS 1</a:t>
            </a:r>
            <a:r>
              <a:rPr lang="zh-CN" altLang="en-US" sz="1300" dirty="0">
                <a:latin typeface="Times New Roman" panose="02020603050405020304" pitchFamily="18" charset="0"/>
                <a:cs typeface="Times New Roman" panose="02020603050405020304" pitchFamily="18" charset="0"/>
              </a:rPr>
              <a:t>号线圈电压明显高于其他线圈；</a:t>
            </a:r>
            <a:endParaRPr lang="zh-CN" altLang="en-US" sz="1300" dirty="0">
              <a:latin typeface="Times New Roman" panose="02020603050405020304" pitchFamily="18" charset="0"/>
              <a:cs typeface="Times New Roman" panose="02020603050405020304" pitchFamily="18" charset="0"/>
            </a:endParaRPr>
          </a:p>
        </p:txBody>
      </p:sp>
      <p:sp>
        <p:nvSpPr>
          <p:cNvPr id="10" name="文本框 9"/>
          <p:cNvSpPr txBox="1"/>
          <p:nvPr/>
        </p:nvSpPr>
        <p:spPr>
          <a:xfrm>
            <a:off x="443344" y="1281534"/>
            <a:ext cx="11305312" cy="923330"/>
          </a:xfrm>
          <a:prstGeom prst="rect">
            <a:avLst/>
          </a:prstGeom>
          <a:solidFill>
            <a:srgbClr val="FFFF00"/>
          </a:solidFill>
        </p:spPr>
        <p:txBody>
          <a:bodyPr wrap="square">
            <a:spAutoFit/>
          </a:bodyPr>
          <a:lstStyle>
            <a:defPPr>
              <a:defRPr lang="zh-CN"/>
            </a:defPPr>
            <a:lvl1pPr algn="ctr">
              <a:defRPr>
                <a:latin typeface="Times New Roman" panose="02020603050405020304" pitchFamily="18" charset="0"/>
                <a:cs typeface="Times New Roman" panose="02020603050405020304" pitchFamily="18" charset="0"/>
              </a:defRPr>
            </a:lvl1pPr>
          </a:lstStyle>
          <a:p>
            <a:r>
              <a:rPr lang="en-US" altLang="zh-CN" dirty="0"/>
              <a:t>The HTS coils subjected to several excitation tests in both self-field and 9 T background field, with a maximum excitation current of 2.5 kA (115 % of the design current) in 9 T background field. HTS coils provide a magnetic field significantly below the design value: long delay time? current short circuit inside the coil? irreversible degradation?</a:t>
            </a:r>
            <a:endParaRPr lang="zh-CN" altLang="en-US" dirty="0"/>
          </a:p>
        </p:txBody>
      </p:sp>
      <p:sp>
        <p:nvSpPr>
          <p:cNvPr id="11" name="文本框 10"/>
          <p:cNvSpPr txBox="1"/>
          <p:nvPr/>
        </p:nvSpPr>
        <p:spPr>
          <a:xfrm>
            <a:off x="8253127" y="5067393"/>
            <a:ext cx="3727886" cy="1744901"/>
          </a:xfrm>
          <a:prstGeom prst="rect">
            <a:avLst/>
          </a:prstGeom>
          <a:solidFill>
            <a:srgbClr val="FFFF00"/>
          </a:solidFill>
        </p:spPr>
        <p:txBody>
          <a:bodyPr wrap="square" rtlCol="0">
            <a:spAutoFit/>
          </a:bodyPr>
          <a:lstStyle/>
          <a:p>
            <a:pPr algn="just">
              <a:lnSpc>
                <a:spcPct val="130000"/>
              </a:lnSpc>
            </a:pPr>
            <a:r>
              <a:rPr lang="zh-CN" altLang="en-US" sz="1400" dirty="0">
                <a:latin typeface="Times New Roman" panose="02020603050405020304" pitchFamily="18" charset="0"/>
                <a:cs typeface="Times New Roman" panose="02020603050405020304" pitchFamily="18" charset="0"/>
              </a:rPr>
              <a:t>计划磁体复温后进行 </a:t>
            </a:r>
            <a:r>
              <a:rPr lang="en-US" altLang="zh-CN" sz="1400" dirty="0">
                <a:latin typeface="Times New Roman" panose="02020603050405020304" pitchFamily="18" charset="0"/>
                <a:cs typeface="Times New Roman" panose="02020603050405020304" pitchFamily="18" charset="0"/>
              </a:rPr>
              <a:t>HTS </a:t>
            </a:r>
            <a:r>
              <a:rPr lang="zh-CN" altLang="en-US" sz="1400" dirty="0">
                <a:latin typeface="Times New Roman" panose="02020603050405020304" pitchFamily="18" charset="0"/>
                <a:cs typeface="Times New Roman" panose="02020603050405020304" pitchFamily="18" charset="0"/>
              </a:rPr>
              <a:t>线圈检查及维修，同时研制一套新的 </a:t>
            </a:r>
            <a:r>
              <a:rPr lang="en-US" altLang="zh-CN" sz="1400" dirty="0">
                <a:latin typeface="Times New Roman" panose="02020603050405020304" pitchFamily="18" charset="0"/>
                <a:cs typeface="Times New Roman" panose="02020603050405020304" pitchFamily="18" charset="0"/>
              </a:rPr>
              <a:t>HTS </a:t>
            </a:r>
            <a:r>
              <a:rPr lang="zh-CN" altLang="en-US" sz="1400" dirty="0">
                <a:latin typeface="Times New Roman" panose="02020603050405020304" pitchFamily="18" charset="0"/>
                <a:cs typeface="Times New Roman" panose="02020603050405020304" pitchFamily="18" charset="0"/>
              </a:rPr>
              <a:t>线圈，降低延迟时间，避免层间及骨架可能的分流。</a:t>
            </a:r>
            <a:endParaRPr lang="en-US" altLang="zh-CN" sz="1400" dirty="0">
              <a:latin typeface="Times New Roman" panose="02020603050405020304" pitchFamily="18" charset="0"/>
              <a:cs typeface="Times New Roman" panose="02020603050405020304" pitchFamily="18" charset="0"/>
            </a:endParaRPr>
          </a:p>
          <a:p>
            <a:pPr algn="just">
              <a:lnSpc>
                <a:spcPct val="130000"/>
              </a:lnSpc>
            </a:pPr>
            <a:r>
              <a:rPr lang="en-US" altLang="zh-CN" sz="1400" dirty="0">
                <a:solidFill>
                  <a:srgbClr val="DD0000"/>
                </a:solidFill>
                <a:latin typeface="Times New Roman" panose="02020603050405020304" pitchFamily="18" charset="0"/>
                <a:cs typeface="Times New Roman" panose="02020603050405020304" pitchFamily="18" charset="0"/>
              </a:rPr>
              <a:t>Fabrication of the new HTS coil to be completed in mid-February, and a new round of test to be done in late February 2025</a:t>
            </a:r>
            <a:endParaRPr lang="zh-CN" altLang="en-US" sz="1400" dirty="0">
              <a:solidFill>
                <a:srgbClr val="DD0000"/>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2927648" y="836712"/>
            <a:ext cx="6026593" cy="445762"/>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Test of the LPF3-U magnet</a:t>
            </a:r>
            <a:r>
              <a:rPr lang="en-US" altLang="zh-CN" sz="1800" b="0" i="1" dirty="0">
                <a:solidFill>
                  <a:srgbClr val="FF0000"/>
                </a:solidFill>
              </a:rPr>
              <a:t>  </a:t>
            </a:r>
            <a:r>
              <a:rPr lang="en-US" altLang="zh-CN" sz="1800" dirty="0"/>
              <a:t>Nov. 2024 to Jan. 2025</a:t>
            </a:r>
            <a:endParaRPr lang="zh-CN" alt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10" name="图片 9"/>
          <p:cNvPicPr>
            <a:picLocks noChangeAspect="1"/>
          </p:cNvPicPr>
          <p:nvPr/>
        </p:nvPicPr>
        <p:blipFill>
          <a:blip r:embed="rId3" cstate="hqprint"/>
          <a:srcRect/>
          <a:stretch>
            <a:fillRect/>
          </a:stretch>
        </p:blipFill>
        <p:spPr>
          <a:xfrm>
            <a:off x="0" y="2696117"/>
            <a:ext cx="11943471" cy="1302059"/>
          </a:xfrm>
          <a:prstGeom prst="rect">
            <a:avLst/>
          </a:prstGeom>
        </p:spPr>
      </p:pic>
      <p:sp>
        <p:nvSpPr>
          <p:cNvPr id="11" name="文本框 10"/>
          <p:cNvSpPr txBox="1"/>
          <p:nvPr/>
        </p:nvSpPr>
        <p:spPr>
          <a:xfrm>
            <a:off x="314066" y="1447284"/>
            <a:ext cx="10761738" cy="1169551"/>
          </a:xfrm>
          <a:prstGeom prst="rect">
            <a:avLst/>
          </a:prstGeom>
          <a:noFill/>
        </p:spPr>
        <p:txBody>
          <a:bodyPr wrap="square">
            <a:spAutoFit/>
          </a:bodyPr>
          <a:lstStyle/>
          <a:p>
            <a:pPr marL="342900" indent="-342900">
              <a:lnSpc>
                <a:spcPts val="2400"/>
              </a:lnSpc>
              <a:spcAft>
                <a:spcPts val="600"/>
              </a:spcAft>
              <a:buFont typeface="Wingdings" panose="05000000000000000000" pitchFamily="2" charset="2"/>
              <a:buChar char="Ø"/>
            </a:pPr>
            <a:r>
              <a:rPr lang="zh-CN" altLang="en-US" sz="2000" b="1" dirty="0">
                <a:effectLst/>
                <a:ea typeface="等线" panose="02010600030101010101" pitchFamily="2" charset="-122"/>
              </a:rPr>
              <a:t>切片</a:t>
            </a:r>
            <a:r>
              <a:rPr lang="en-US" altLang="zh-CN" sz="2000" b="1" dirty="0">
                <a:effectLst/>
                <a:ea typeface="等线" panose="02010600030101010101" pitchFamily="2" charset="-122"/>
              </a:rPr>
              <a:t>-</a:t>
            </a:r>
            <a:r>
              <a:rPr lang="zh-CN" altLang="en-US" sz="2000" b="1" dirty="0">
                <a:effectLst/>
                <a:ea typeface="等线" panose="02010600030101010101" pitchFamily="2" charset="-122"/>
              </a:rPr>
              <a:t>组装的设计，避免了复杂结构的连续加工，将骨架加工的成本降低至原来的</a:t>
            </a:r>
            <a:r>
              <a:rPr lang="en-US" altLang="zh-CN" sz="2000" b="1" dirty="0">
                <a:effectLst/>
                <a:ea typeface="等线" panose="02010600030101010101" pitchFamily="2" charset="-122"/>
              </a:rPr>
              <a:t>1/10</a:t>
            </a:r>
            <a:r>
              <a:rPr lang="zh-CN" altLang="en-US" sz="2000" b="1" dirty="0">
                <a:effectLst/>
                <a:ea typeface="等线" panose="02010600030101010101" pitchFamily="2" charset="-122"/>
              </a:rPr>
              <a:t>；</a:t>
            </a:r>
            <a:endParaRPr lang="en-US" altLang="zh-CN" sz="2000" b="1" dirty="0">
              <a:effectLst/>
              <a:ea typeface="等线" panose="02010600030101010101" pitchFamily="2" charset="-122"/>
            </a:endParaRPr>
          </a:p>
          <a:p>
            <a:pPr marL="342900" indent="-342900">
              <a:lnSpc>
                <a:spcPts val="2400"/>
              </a:lnSpc>
              <a:spcAft>
                <a:spcPts val="600"/>
              </a:spcAft>
              <a:buFont typeface="Wingdings" panose="05000000000000000000" pitchFamily="2" charset="2"/>
              <a:buChar char="Ø"/>
            </a:pPr>
            <a:r>
              <a:rPr lang="zh-CN" altLang="en-US" sz="2000" b="1" dirty="0">
                <a:ea typeface="等线" panose="02010600030101010101" pitchFamily="2" charset="-122"/>
              </a:rPr>
              <a:t>超导带带材全程在线槽中无侧弯绕制，并拟最终使用焊锡固化，极大提升机械性能；</a:t>
            </a:r>
            <a:endParaRPr lang="en-US" altLang="zh-CN" sz="2000" b="1" dirty="0">
              <a:effectLst/>
              <a:ea typeface="等线" panose="02010600030101010101" pitchFamily="2" charset="-122"/>
            </a:endParaRPr>
          </a:p>
          <a:p>
            <a:pPr marL="342900" indent="-342900">
              <a:lnSpc>
                <a:spcPts val="2400"/>
              </a:lnSpc>
              <a:spcAft>
                <a:spcPts val="600"/>
              </a:spcAft>
              <a:buFont typeface="Wingdings" panose="05000000000000000000" pitchFamily="2" charset="2"/>
              <a:buChar char="Ø"/>
            </a:pPr>
            <a:r>
              <a:rPr lang="zh-CN" altLang="en-US" sz="2000" b="1" dirty="0">
                <a:effectLst/>
                <a:ea typeface="等线" panose="02010600030101010101" pitchFamily="2" charset="-122"/>
              </a:rPr>
              <a:t>利用加工好的骨架顺利试绕，马上开展测试，基于结果继续优化线圈结构；</a:t>
            </a:r>
            <a:endParaRPr lang="en-US" altLang="zh-CN" sz="2000" b="1" dirty="0">
              <a:effectLst/>
              <a:ea typeface="等线" panose="02010600030101010101" pitchFamily="2" charset="-122"/>
            </a:endParaRPr>
          </a:p>
        </p:txBody>
      </p:sp>
      <p:pic>
        <p:nvPicPr>
          <p:cNvPr id="12" name="图片 11" descr="房间的摆设布局&#10;&#10;中度可信度描述已自动生成"/>
          <p:cNvPicPr>
            <a:picLocks noChangeAspect="1"/>
          </p:cNvPicPr>
          <p:nvPr/>
        </p:nvPicPr>
        <p:blipFill>
          <a:blip r:embed="rId4"/>
          <a:srcRect/>
          <a:stretch>
            <a:fillRect/>
          </a:stretch>
        </p:blipFill>
        <p:spPr>
          <a:xfrm>
            <a:off x="34460" y="4012778"/>
            <a:ext cx="5179965" cy="2821724"/>
          </a:xfrm>
          <a:prstGeom prst="rect">
            <a:avLst/>
          </a:prstGeom>
        </p:spPr>
      </p:pic>
      <p:sp>
        <p:nvSpPr>
          <p:cNvPr id="13" name="文本框 12"/>
          <p:cNvSpPr txBox="1"/>
          <p:nvPr/>
        </p:nvSpPr>
        <p:spPr>
          <a:xfrm>
            <a:off x="231115" y="5935931"/>
            <a:ext cx="1687598" cy="369332"/>
          </a:xfrm>
          <a:prstGeom prst="rect">
            <a:avLst/>
          </a:prstGeom>
          <a:solidFill>
            <a:schemeClr val="bg1"/>
          </a:solidFill>
          <a:ln>
            <a:solidFill>
              <a:schemeClr val="tx1"/>
            </a:solidFill>
          </a:ln>
        </p:spPr>
        <p:txBody>
          <a:bodyPr wrap="square" rtlCol="0">
            <a:spAutoFit/>
          </a:bodyPr>
          <a:lstStyle/>
          <a:p>
            <a:r>
              <a:rPr lang="zh-CN" altLang="en-US" dirty="0">
                <a:latin typeface="Times New Roman" panose="02020603050405020304" pitchFamily="18" charset="0"/>
                <a:cs typeface="Times New Roman" panose="02020603050405020304" pitchFamily="18" charset="0"/>
              </a:rPr>
              <a:t>不锈钢带试绕</a:t>
            </a:r>
            <a:endParaRPr lang="zh-CN" altLang="en-US" dirty="0">
              <a:latin typeface="Times New Roman" panose="02020603050405020304" pitchFamily="18" charset="0"/>
              <a:cs typeface="Times New Roman" panose="02020603050405020304" pitchFamily="18" charset="0"/>
            </a:endParaRPr>
          </a:p>
        </p:txBody>
      </p:sp>
      <p:pic>
        <p:nvPicPr>
          <p:cNvPr id="14" name="图片 13" descr="图示, 工程绘图&#10;&#10;AI 生成的内容可能不正确。"/>
          <p:cNvPicPr>
            <a:picLocks noChangeAspect="1"/>
          </p:cNvPicPr>
          <p:nvPr/>
        </p:nvPicPr>
        <p:blipFill>
          <a:blip r:embed="rId5" cstate="print"/>
          <a:srcRect/>
          <a:stretch>
            <a:fillRect/>
          </a:stretch>
        </p:blipFill>
        <p:spPr>
          <a:xfrm>
            <a:off x="5333248" y="4012778"/>
            <a:ext cx="6627637" cy="2825757"/>
          </a:xfrm>
          <a:prstGeom prst="rect">
            <a:avLst/>
          </a:prstGeom>
        </p:spPr>
      </p:pic>
      <p:sp>
        <p:nvSpPr>
          <p:cNvPr id="15" name="文本框 14"/>
          <p:cNvSpPr txBox="1"/>
          <p:nvPr/>
        </p:nvSpPr>
        <p:spPr>
          <a:xfrm>
            <a:off x="5505502" y="5935931"/>
            <a:ext cx="1562720" cy="369332"/>
          </a:xfrm>
          <a:prstGeom prst="rect">
            <a:avLst/>
          </a:prstGeom>
          <a:solidFill>
            <a:schemeClr val="bg1"/>
          </a:solidFill>
          <a:ln>
            <a:solidFill>
              <a:schemeClr val="tx1"/>
            </a:solidFill>
          </a:ln>
        </p:spPr>
        <p:txBody>
          <a:bodyPr wrap="square" rtlCol="0">
            <a:spAutoFit/>
          </a:bodyPr>
          <a:lstStyle/>
          <a:p>
            <a:r>
              <a:rPr lang="zh-CN" altLang="en-US" dirty="0">
                <a:latin typeface="Times New Roman" panose="02020603050405020304" pitchFamily="18" charset="0"/>
                <a:cs typeface="Times New Roman" panose="02020603050405020304" pitchFamily="18" charset="0"/>
              </a:rPr>
              <a:t>线圈完成绕线</a:t>
            </a:r>
            <a:endParaRPr lang="zh-CN" altLang="en-US" dirty="0">
              <a:latin typeface="Times New Roman" panose="02020603050405020304" pitchFamily="18" charset="0"/>
              <a:cs typeface="Times New Roman" panose="02020603050405020304" pitchFamily="18" charset="0"/>
            </a:endParaRPr>
          </a:p>
        </p:txBody>
      </p:sp>
      <p:sp>
        <p:nvSpPr>
          <p:cNvPr id="16" name="文本框 15"/>
          <p:cNvSpPr txBox="1"/>
          <p:nvPr/>
        </p:nvSpPr>
        <p:spPr>
          <a:xfrm>
            <a:off x="2958438" y="1007478"/>
            <a:ext cx="6026593" cy="445762"/>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solidFill>
                  <a:srgbClr val="FF0000"/>
                </a:solidFill>
              </a:rPr>
              <a:t>R&amp;D of the New CCT coil for LPF3-U magnet</a:t>
            </a:r>
            <a:r>
              <a:rPr lang="en-US" altLang="zh-CN" sz="1800" b="0" i="1" dirty="0">
                <a:solidFill>
                  <a:srgbClr val="FF0000"/>
                </a:solidFill>
              </a:rPr>
              <a:t> </a:t>
            </a:r>
            <a:endParaRPr lang="zh-CN" altLang="en-US"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graphicFrame>
        <p:nvGraphicFramePr>
          <p:cNvPr id="9" name="Chart 1"/>
          <p:cNvGraphicFramePr>
            <a:graphicFrameLocks noGrp="1"/>
          </p:cNvGraphicFramePr>
          <p:nvPr/>
        </p:nvGraphicFramePr>
        <p:xfrm>
          <a:off x="322846" y="1031411"/>
          <a:ext cx="11546309" cy="5493933"/>
        </p:xfrm>
        <a:graphic>
          <a:graphicData uri="http://schemas.openxmlformats.org/drawingml/2006/chart">
            <c:chart xmlns:c="http://schemas.openxmlformats.org/drawingml/2006/chart" xmlns:r="http://schemas.openxmlformats.org/officeDocument/2006/relationships" r:id="rId1"/>
          </a:graphicData>
        </a:graphic>
      </p:graphicFrame>
      <p:sp>
        <p:nvSpPr>
          <p:cNvPr id="10" name="Text Box 5"/>
          <p:cNvSpPr txBox="1">
            <a:spLocks noChangeArrowheads="1"/>
          </p:cNvSpPr>
          <p:nvPr/>
        </p:nvSpPr>
        <p:spPr bwMode="auto">
          <a:xfrm>
            <a:off x="7792758" y="4703903"/>
            <a:ext cx="673261" cy="194669"/>
          </a:xfrm>
          <a:prstGeom prst="rect">
            <a:avLst/>
          </a:prstGeom>
          <a:solidFill>
            <a:schemeClr val="bg1">
              <a:alpha val="80000"/>
            </a:schemeClr>
          </a:solidFill>
          <a:ln w="1">
            <a:noFill/>
            <a:miter lim="800000"/>
          </a:ln>
          <a:effectLst/>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265" b="1" dirty="0">
                <a:solidFill>
                  <a:srgbClr val="FF0000"/>
                </a:solidFill>
                <a:latin typeface="Arial"/>
                <a:cs typeface="Arial"/>
              </a:rPr>
              <a:t>IBS 2016</a:t>
            </a:r>
            <a:endParaRPr lang="en-US" sz="1265" b="1" dirty="0">
              <a:solidFill>
                <a:srgbClr val="FF0000"/>
              </a:solidFill>
              <a:latin typeface="Arial"/>
              <a:cs typeface="Arial"/>
            </a:endParaRPr>
          </a:p>
        </p:txBody>
      </p:sp>
      <p:sp>
        <p:nvSpPr>
          <p:cNvPr id="11" name="Text Box 5"/>
          <p:cNvSpPr txBox="1">
            <a:spLocks noChangeArrowheads="1"/>
          </p:cNvSpPr>
          <p:nvPr/>
        </p:nvSpPr>
        <p:spPr bwMode="auto">
          <a:xfrm>
            <a:off x="7792756" y="4002317"/>
            <a:ext cx="673261" cy="194669"/>
          </a:xfrm>
          <a:prstGeom prst="rect">
            <a:avLst/>
          </a:prstGeom>
          <a:solidFill>
            <a:schemeClr val="bg1">
              <a:alpha val="80000"/>
            </a:schemeClr>
          </a:solidFill>
          <a:ln w="1">
            <a:noFill/>
            <a:miter lim="800000"/>
          </a:ln>
          <a:effectLst/>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265" b="1" dirty="0">
                <a:solidFill>
                  <a:srgbClr val="FF0000"/>
                </a:solidFill>
                <a:latin typeface="Arial"/>
                <a:cs typeface="Arial"/>
              </a:rPr>
              <a:t>IBS 2019</a:t>
            </a:r>
            <a:endParaRPr lang="en-US" sz="1265" b="1" dirty="0">
              <a:solidFill>
                <a:srgbClr val="FF0000"/>
              </a:solidFill>
              <a:latin typeface="Arial"/>
              <a:cs typeface="Arial"/>
            </a:endParaRPr>
          </a:p>
        </p:txBody>
      </p:sp>
      <p:sp>
        <p:nvSpPr>
          <p:cNvPr id="12" name="Text Box 5"/>
          <p:cNvSpPr txBox="1">
            <a:spLocks noChangeArrowheads="1"/>
          </p:cNvSpPr>
          <p:nvPr/>
        </p:nvSpPr>
        <p:spPr bwMode="auto">
          <a:xfrm>
            <a:off x="7792755" y="3651524"/>
            <a:ext cx="673261" cy="194669"/>
          </a:xfrm>
          <a:prstGeom prst="rect">
            <a:avLst/>
          </a:prstGeom>
          <a:solidFill>
            <a:schemeClr val="bg1">
              <a:alpha val="80000"/>
            </a:schemeClr>
          </a:solidFill>
          <a:ln w="1">
            <a:noFill/>
            <a:miter lim="800000"/>
          </a:ln>
          <a:effectLst/>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265" b="1" dirty="0">
                <a:solidFill>
                  <a:srgbClr val="FF0000"/>
                </a:solidFill>
                <a:latin typeface="Arial"/>
                <a:cs typeface="Arial"/>
              </a:rPr>
              <a:t>IBS 2022</a:t>
            </a:r>
            <a:endParaRPr lang="en-US" sz="1265" b="1" dirty="0">
              <a:solidFill>
                <a:srgbClr val="FF0000"/>
              </a:solidFill>
              <a:latin typeface="Arial"/>
              <a:cs typeface="Arial"/>
            </a:endParaRPr>
          </a:p>
        </p:txBody>
      </p:sp>
      <p:sp>
        <p:nvSpPr>
          <p:cNvPr id="13" name="Text Box 5"/>
          <p:cNvSpPr txBox="1">
            <a:spLocks noChangeArrowheads="1"/>
          </p:cNvSpPr>
          <p:nvPr/>
        </p:nvSpPr>
        <p:spPr bwMode="auto">
          <a:xfrm>
            <a:off x="7763964" y="2502298"/>
            <a:ext cx="673261" cy="194669"/>
          </a:xfrm>
          <a:prstGeom prst="rect">
            <a:avLst/>
          </a:prstGeom>
          <a:solidFill>
            <a:schemeClr val="bg1">
              <a:alpha val="80000"/>
            </a:schemeClr>
          </a:solidFill>
          <a:ln w="1">
            <a:noFill/>
            <a:miter lim="800000"/>
          </a:ln>
          <a:effectLst/>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265" b="1" dirty="0">
                <a:solidFill>
                  <a:srgbClr val="FF0000"/>
                </a:solidFill>
                <a:latin typeface="Arial"/>
                <a:cs typeface="Arial"/>
              </a:rPr>
              <a:t>IBS 2025</a:t>
            </a:r>
            <a:endParaRPr lang="en-US" sz="1265" b="1" dirty="0">
              <a:solidFill>
                <a:srgbClr val="FF0000"/>
              </a:solidFill>
              <a:latin typeface="Arial"/>
              <a:cs typeface="Arial"/>
            </a:endParaRPr>
          </a:p>
        </p:txBody>
      </p:sp>
      <p:pic>
        <p:nvPicPr>
          <p:cNvPr id="14" name="图片 1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191746" y="3754681"/>
            <a:ext cx="3193014" cy="2199818"/>
          </a:xfrm>
          <a:prstGeom prst="rect">
            <a:avLst/>
          </a:prstGeom>
        </p:spPr>
      </p:pic>
      <p:pic>
        <p:nvPicPr>
          <p:cNvPr id="2" name="Picture 2" descr="https://gss1.bdstatic.com/-vo3dSag_xI4khGkpoWK1HF6hhy/baike/w%3D268%3Bg%3D0/sign=9baf3e864ded2e73fce9812abf3ac6b6/f11f3a292df5e0fe34f058035b6034a85fdf72cc.jpg"/>
          <p:cNvPicPr>
            <a:picLocks noChangeAspect="1" noChangeArrowheads="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33375" y="4123525"/>
            <a:ext cx="659380" cy="5989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sp>
        <p:nvSpPr>
          <p:cNvPr id="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sp>
        <p:nvSpPr>
          <p:cNvPr id="7" name="文本框 6"/>
          <p:cNvSpPr txBox="1"/>
          <p:nvPr/>
        </p:nvSpPr>
        <p:spPr>
          <a:xfrm>
            <a:off x="2633980" y="1182370"/>
            <a:ext cx="8921750" cy="889635"/>
          </a:xfrm>
          <a:prstGeom prst="rect">
            <a:avLst/>
          </a:prstGeom>
          <a:noFill/>
        </p:spPr>
        <p:txBody>
          <a:bodyPr wrap="square">
            <a:spAutoFit/>
          </a:bodyPr>
          <a:lstStyle/>
          <a:p>
            <a:pPr algn="r">
              <a:spcBef>
                <a:spcPct val="0"/>
              </a:spcBef>
            </a:pPr>
            <a:r>
              <a:rPr lang="en-US" altLang="zh-CN" sz="1730" b="1" dirty="0">
                <a:solidFill>
                  <a:srgbClr val="FF0000"/>
                </a:solidFill>
                <a:highlight>
                  <a:srgbClr val="FFFF00"/>
                </a:highlight>
                <a:latin typeface="Times New Roman" panose="02020603050405020304" pitchFamily="18" charset="0"/>
                <a:cs typeface="Times New Roman" panose="02020603050405020304" pitchFamily="18" charset="0"/>
              </a:rPr>
              <a:t>90% Stainless-steel &amp; 10% Sliver stabilized</a:t>
            </a:r>
            <a:r>
              <a:rPr lang="en-US" altLang="zh-CN" sz="1730" b="1" dirty="0">
                <a:solidFill>
                  <a:srgbClr val="FF0000"/>
                </a:solidFill>
                <a:latin typeface="Times New Roman" panose="02020603050405020304" pitchFamily="18" charset="0"/>
                <a:cs typeface="Times New Roman" panose="02020603050405020304" pitchFamily="18" charset="0"/>
              </a:rPr>
              <a:t> IBS tape achieved the highest J</a:t>
            </a:r>
            <a:r>
              <a:rPr lang="en-US" altLang="zh-CN" sz="1730" b="1" baseline="-25000" dirty="0">
                <a:solidFill>
                  <a:srgbClr val="FF0000"/>
                </a:solidFill>
                <a:latin typeface="Times New Roman" panose="02020603050405020304" pitchFamily="18" charset="0"/>
                <a:cs typeface="Times New Roman" panose="02020603050405020304" pitchFamily="18" charset="0"/>
              </a:rPr>
              <a:t>e </a:t>
            </a:r>
            <a:r>
              <a:rPr lang="en-US" altLang="zh-CN" sz="1730" b="1" dirty="0">
                <a:solidFill>
                  <a:srgbClr val="FF0000"/>
                </a:solidFill>
                <a:latin typeface="Times New Roman" panose="02020603050405020304" pitchFamily="18" charset="0"/>
                <a:cs typeface="Times New Roman" panose="02020603050405020304" pitchFamily="18" charset="0"/>
              </a:rPr>
              <a:t>in 2022!</a:t>
            </a:r>
            <a:endParaRPr lang="en-US" altLang="zh-CN" sz="1730" b="1" dirty="0">
              <a:solidFill>
                <a:srgbClr val="FF0000"/>
              </a:solidFill>
              <a:latin typeface="Times New Roman" panose="02020603050405020304" pitchFamily="18" charset="0"/>
              <a:cs typeface="Times New Roman" panose="02020603050405020304" pitchFamily="18" charset="0"/>
            </a:endParaRPr>
          </a:p>
          <a:p>
            <a:pPr algn="r">
              <a:spcBef>
                <a:spcPct val="0"/>
              </a:spcBef>
            </a:pPr>
            <a:r>
              <a:rPr lang="en-US" altLang="zh-CN" sz="1730" b="1" dirty="0">
                <a:solidFill>
                  <a:srgbClr val="FF0000"/>
                </a:solidFill>
                <a:latin typeface="Times New Roman" panose="02020603050405020304" pitchFamily="18" charset="0"/>
                <a:cs typeface="Times New Roman" panose="02020603050405020304" pitchFamily="18" charset="0"/>
              </a:rPr>
              <a:t>Significantly reduced the cost and raised the </a:t>
            </a:r>
            <a:endParaRPr lang="en-US" altLang="zh-CN" sz="1730" b="1" dirty="0">
              <a:solidFill>
                <a:srgbClr val="FF0000"/>
              </a:solidFill>
              <a:latin typeface="Times New Roman" panose="02020603050405020304" pitchFamily="18" charset="0"/>
              <a:cs typeface="Times New Roman" panose="02020603050405020304" pitchFamily="18" charset="0"/>
            </a:endParaRPr>
          </a:p>
          <a:p>
            <a:pPr algn="r">
              <a:spcBef>
                <a:spcPct val="0"/>
              </a:spcBef>
            </a:pPr>
            <a:r>
              <a:rPr lang="en-US" altLang="zh-CN" sz="1730" b="1" dirty="0">
                <a:solidFill>
                  <a:srgbClr val="FF0000"/>
                </a:solidFill>
                <a:latin typeface="Times New Roman" panose="02020603050405020304" pitchFamily="18" charset="0"/>
                <a:cs typeface="Times New Roman" panose="02020603050405020304" pitchFamily="18" charset="0"/>
              </a:rPr>
              <a:t>mechanical properties.</a:t>
            </a:r>
            <a:endParaRPr lang="en-US" altLang="zh-CN" sz="1730" b="1" dirty="0">
              <a:solidFill>
                <a:srgbClr val="FF0000"/>
              </a:solidFill>
              <a:latin typeface="Times New Roman" panose="02020603050405020304" pitchFamily="18" charset="0"/>
              <a:cs typeface="Times New Roman" panose="02020603050405020304" pitchFamily="18" charset="0"/>
            </a:endParaRPr>
          </a:p>
        </p:txBody>
      </p:sp>
      <p:pic>
        <p:nvPicPr>
          <p:cNvPr id="3" name="Picture 2" descr="中国科学院大学大学简介|院校专业录取数据|招生计划数据|招生章程-第一高考网"/>
          <p:cNvPicPr>
            <a:picLocks noChangeAspect="1" noChangeArrowheads="1"/>
          </p:cNvPicPr>
          <p:nvPr/>
        </p:nvPicPr>
        <p:blipFill>
          <a:blip r:embed="rId5"/>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graphicFrame>
        <p:nvGraphicFramePr>
          <p:cNvPr id="2" name="表格 1"/>
          <p:cNvGraphicFramePr>
            <a:graphicFrameLocks noGrp="1"/>
          </p:cNvGraphicFramePr>
          <p:nvPr/>
        </p:nvGraphicFramePr>
        <p:xfrm>
          <a:off x="766660" y="1577202"/>
          <a:ext cx="10553454" cy="4876134"/>
        </p:xfrm>
        <a:graphic>
          <a:graphicData uri="http://schemas.openxmlformats.org/drawingml/2006/table">
            <a:tbl>
              <a:tblPr/>
              <a:tblGrid>
                <a:gridCol w="2858654"/>
                <a:gridCol w="3924877"/>
                <a:gridCol w="3769923"/>
              </a:tblGrid>
              <a:tr h="1649341">
                <a:tc>
                  <a:txBody>
                    <a:bodyPr/>
                    <a:lstStyle/>
                    <a:p>
                      <a:r>
                        <a:rPr lang="en-US" altLang="zh-CN" sz="2400" b="1" dirty="0"/>
                        <a:t>High</a:t>
                      </a:r>
                      <a:r>
                        <a:rPr lang="en-US" altLang="zh-CN" sz="2400" b="1" baseline="0" dirty="0"/>
                        <a:t> Energy Circular Colliders for next decades</a:t>
                      </a:r>
                      <a:endParaRPr lang="zh-CN" altLang="en-US" sz="2400" b="1" dirty="0"/>
                    </a:p>
                  </a:txBody>
                  <a:tcPr marL="91441" marR="91441">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altLang="zh-CN" sz="2800" b="1" dirty="0">
                          <a:solidFill>
                            <a:srgbClr val="FF0000"/>
                          </a:solidFill>
                        </a:rPr>
                        <a:t>    SPPC</a:t>
                      </a:r>
                      <a:endParaRPr lang="zh-CN" altLang="en-US" sz="2800" b="1" dirty="0"/>
                    </a:p>
                  </a:txBody>
                  <a:tcPr marL="91441" marR="91441">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marL="0" algn="l" defTabSz="457200" rtl="0" eaLnBrk="1" latinLnBrk="0" hangingPunct="1"/>
                      <a:r>
                        <a:rPr lang="en-US" altLang="zh-CN" sz="2800" b="1" kern="1200" dirty="0">
                          <a:solidFill>
                            <a:srgbClr val="FF0000"/>
                          </a:solidFill>
                          <a:latin typeface="+mn-lt"/>
                          <a:ea typeface="+mn-ea"/>
                          <a:cs typeface="+mn-cs"/>
                        </a:rPr>
                        <a:t>FCC</a:t>
                      </a:r>
                      <a:endParaRPr lang="zh-CN" altLang="en-US" sz="2800" b="1" kern="1200" dirty="0">
                        <a:solidFill>
                          <a:srgbClr val="FF0000"/>
                        </a:solidFill>
                        <a:latin typeface="+mn-lt"/>
                        <a:ea typeface="+mn-ea"/>
                        <a:cs typeface="+mn-cs"/>
                      </a:endParaRPr>
                    </a:p>
                  </a:txBody>
                  <a:tcPr marL="91441" marR="91441">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507530">
                <a:tc>
                  <a:txBody>
                    <a:bodyPr/>
                    <a:lstStyle/>
                    <a:p>
                      <a:r>
                        <a:rPr lang="en-US" altLang="zh-CN" sz="2100" b="1" dirty="0"/>
                        <a:t>Proposed institution </a:t>
                      </a:r>
                      <a:endParaRPr lang="en-US" altLang="zh-CN"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IHEP-CAS, China</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CERN, Europe</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7530">
                <a:tc>
                  <a:txBody>
                    <a:bodyPr/>
                    <a:lstStyle/>
                    <a:p>
                      <a:r>
                        <a:rPr lang="en-US" altLang="zh-CN" sz="2100" b="1" dirty="0"/>
                        <a:t>Proposed dates</a:t>
                      </a:r>
                      <a:endParaRPr lang="en-US" altLang="zh-CN"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2012</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2013</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0612">
                <a:tc>
                  <a:txBody>
                    <a:bodyPr/>
                    <a:lstStyle/>
                    <a:p>
                      <a:r>
                        <a:rPr lang="en-US" altLang="zh-CN" sz="2100" b="1" dirty="0"/>
                        <a:t>Site of the project</a:t>
                      </a:r>
                      <a:endParaRPr lang="en-US" altLang="zh-CN" sz="2100" b="1" dirty="0"/>
                    </a:p>
                  </a:txBody>
                  <a:tcPr marL="91441" marR="91441">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altLang="zh-CN" sz="2100" b="1" dirty="0"/>
                        <a:t>China</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altLang="zh-CN" sz="2100" b="1" dirty="0"/>
                        <a:t>Europe</a:t>
                      </a:r>
                      <a:endParaRPr lang="zh-CN" altLang="en-US" sz="2100" b="1" dirty="0"/>
                    </a:p>
                  </a:txBody>
                  <a:tcPr marL="91441" marR="91441">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741079">
                <a:tc>
                  <a:txBody>
                    <a:bodyPr/>
                    <a:lstStyle/>
                    <a:p>
                      <a:r>
                        <a:rPr lang="en-US" altLang="zh-CN" sz="2100" b="1" dirty="0"/>
                        <a:t>Baseline technology</a:t>
                      </a:r>
                      <a:endParaRPr lang="en-US" altLang="zh-CN" sz="2100" b="1" dirty="0"/>
                    </a:p>
                    <a:p>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solidFill>
                            <a:srgbClr val="C00000"/>
                          </a:solidFill>
                        </a:rPr>
                        <a:t>IBS</a:t>
                      </a:r>
                      <a:r>
                        <a:rPr lang="en-US" altLang="zh-CN" sz="2100" b="1" dirty="0"/>
                        <a:t> </a:t>
                      </a:r>
                      <a:r>
                        <a:rPr lang="en-US" altLang="zh-CN" sz="2100" b="1" dirty="0">
                          <a:solidFill>
                            <a:srgbClr val="FF0000"/>
                          </a:solidFill>
                        </a:rPr>
                        <a:t>20~24 T</a:t>
                      </a:r>
                      <a:r>
                        <a:rPr lang="en-US" altLang="zh-CN" sz="2100" b="1" dirty="0"/>
                        <a:t> to reach </a:t>
                      </a:r>
                      <a:r>
                        <a:rPr lang="en-US" altLang="zh-CN" sz="2100" b="1" dirty="0">
                          <a:solidFill>
                            <a:srgbClr val="FF0000"/>
                          </a:solidFill>
                        </a:rPr>
                        <a:t>125-150</a:t>
                      </a:r>
                      <a:r>
                        <a:rPr lang="en-US" altLang="zh-CN" sz="2100" b="1" dirty="0"/>
                        <a:t> </a:t>
                      </a:r>
                      <a:r>
                        <a:rPr lang="en-US" altLang="zh-CN" sz="2100" b="1" dirty="0" err="1"/>
                        <a:t>TeV</a:t>
                      </a:r>
                      <a:r>
                        <a:rPr lang="en-US" altLang="zh-CN" sz="2100" b="1" dirty="0"/>
                        <a:t>, Nb</a:t>
                      </a:r>
                      <a:r>
                        <a:rPr lang="en-US" altLang="zh-CN" sz="2100" b="1" baseline="-25000" dirty="0"/>
                        <a:t>3</a:t>
                      </a:r>
                      <a:r>
                        <a:rPr lang="en-US" altLang="zh-CN" sz="2100" b="1" dirty="0"/>
                        <a:t>Sn</a:t>
                      </a:r>
                      <a:r>
                        <a:rPr lang="en-US" altLang="zh-CN" sz="2100" b="1" baseline="0" dirty="0"/>
                        <a:t> </a:t>
                      </a:r>
                      <a:r>
                        <a:rPr lang="en-US" altLang="zh-CN" sz="2100" b="1" dirty="0" err="1"/>
                        <a:t>etc</a:t>
                      </a:r>
                      <a:r>
                        <a:rPr lang="en-US" altLang="zh-CN" sz="2100" b="1" dirty="0"/>
                        <a:t> as options</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solidFill>
                            <a:srgbClr val="C00000"/>
                          </a:solidFill>
                        </a:rPr>
                        <a:t>Nb</a:t>
                      </a:r>
                      <a:r>
                        <a:rPr lang="en-US" altLang="zh-CN" sz="2100" b="1" baseline="-25000" dirty="0">
                          <a:solidFill>
                            <a:srgbClr val="C00000"/>
                          </a:solidFill>
                        </a:rPr>
                        <a:t>3</a:t>
                      </a:r>
                      <a:r>
                        <a:rPr lang="en-US" altLang="zh-CN" sz="2100" b="1" dirty="0">
                          <a:solidFill>
                            <a:srgbClr val="C00000"/>
                          </a:solidFill>
                        </a:rPr>
                        <a:t>Sn</a:t>
                      </a:r>
                      <a:r>
                        <a:rPr lang="en-US" altLang="zh-CN" sz="2100" b="1" dirty="0"/>
                        <a:t> </a:t>
                      </a:r>
                      <a:r>
                        <a:rPr lang="en-US" altLang="zh-CN" sz="2100" b="1" dirty="0">
                          <a:solidFill>
                            <a:srgbClr val="FF0000"/>
                          </a:solidFill>
                        </a:rPr>
                        <a:t>16 T</a:t>
                      </a:r>
                      <a:r>
                        <a:rPr lang="en-US" altLang="zh-CN" sz="2100" b="1" dirty="0"/>
                        <a:t> to reach </a:t>
                      </a:r>
                      <a:r>
                        <a:rPr lang="en-US" altLang="zh-CN" sz="2100" b="1" dirty="0">
                          <a:solidFill>
                            <a:srgbClr val="FF0000"/>
                          </a:solidFill>
                        </a:rPr>
                        <a:t>100 </a:t>
                      </a:r>
                      <a:r>
                        <a:rPr lang="en-US" altLang="zh-CN" sz="2100" b="1" dirty="0" err="1"/>
                        <a:t>TeV</a:t>
                      </a:r>
                      <a:endParaRPr lang="en-US" altLang="zh-CN"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6205">
                <a:tc>
                  <a:txBody>
                    <a:bodyPr/>
                    <a:lstStyle/>
                    <a:p>
                      <a:r>
                        <a:rPr lang="en-US" altLang="zh-CN" sz="2100" b="1" dirty="0"/>
                        <a:t>Timeline</a:t>
                      </a:r>
                      <a:endParaRPr lang="en-US" altLang="zh-CN"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Construction at 2040s</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2100" b="1" dirty="0"/>
                        <a:t>Construction at 2050-60s</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3837">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2100" b="1" dirty="0"/>
                        <a:t>Cost</a:t>
                      </a:r>
                      <a:endParaRPr lang="zh-CN" altLang="en-US" sz="2100" b="1"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lang="en-US" altLang="zh-CN" sz="2100" dirty="0"/>
                        <a:t>*</a:t>
                      </a:r>
                      <a:endParaRPr lang="zh-CN" altLang="en-US" sz="2100"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lang="en-US" altLang="zh-CN" sz="2100" dirty="0"/>
                        <a:t>**</a:t>
                      </a:r>
                      <a:endParaRPr lang="zh-CN" altLang="en-US" sz="2100" dirty="0"/>
                    </a:p>
                  </a:txBody>
                  <a:tcPr marL="91441" marR="9144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r>
            </a:tbl>
          </a:graphicData>
        </a:graphic>
      </p:graphicFrame>
      <p:pic>
        <p:nvPicPr>
          <p:cNvPr id="3" name="Picture 148" descr="Several sites in China are currently under study for a possible 100âkm-circumference collider. Image credit: IHEP"/>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a:fillRect/>
          </a:stretch>
        </p:blipFill>
        <p:spPr bwMode="auto">
          <a:xfrm>
            <a:off x="5442815" y="1606229"/>
            <a:ext cx="2102178" cy="1574148"/>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val="0"/>
              </a:ext>
            </a:extLst>
          </a:blip>
          <a:srcRect/>
          <a:stretch>
            <a:fillRect/>
          </a:stretch>
        </p:blipFill>
        <p:spPr>
          <a:xfrm>
            <a:off x="8559099" y="1606229"/>
            <a:ext cx="2118236" cy="1574148"/>
          </a:xfrm>
          <a:prstGeom prst="rect">
            <a:avLst/>
          </a:prstGeom>
        </p:spPr>
      </p:pic>
      <p:pic>
        <p:nvPicPr>
          <p:cNvPr id="5" name="图片 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35765" y="2014483"/>
            <a:ext cx="1815508" cy="1165894"/>
          </a:xfrm>
          <a:prstGeom prst="rect">
            <a:avLst/>
          </a:prstGeom>
        </p:spPr>
      </p:pic>
      <p:graphicFrame>
        <p:nvGraphicFramePr>
          <p:cNvPr id="7" name="Objet 7"/>
          <p:cNvGraphicFramePr>
            <a:graphicFrameLocks noChangeAspect="1"/>
          </p:cNvGraphicFramePr>
          <p:nvPr/>
        </p:nvGraphicFramePr>
        <p:xfrm>
          <a:off x="3935760" y="1008223"/>
          <a:ext cx="3960440" cy="471576"/>
        </p:xfrm>
        <a:graphic>
          <a:graphicData uri="http://schemas.openxmlformats.org/presentationml/2006/ole">
            <mc:AlternateContent xmlns:mc="http://schemas.openxmlformats.org/markup-compatibility/2006">
              <mc:Choice xmlns:v="urn:schemas-microsoft-com:vml" Requires="v">
                <p:oleObj spid="_x0000_s8" name="公式" r:id="rId5" imgW="40843200" imgH="4876800" progId="Equation.3">
                  <p:embed/>
                </p:oleObj>
              </mc:Choice>
              <mc:Fallback>
                <p:oleObj name="公式" r:id="rId5" imgW="40843200" imgH="4876800" progId="Equation.3">
                  <p:embed/>
                  <p:pic>
                    <p:nvPicPr>
                      <p:cNvPr id="0" name="Objet 7"/>
                      <p:cNvPicPr>
                        <a:picLocks noChangeAspect="1" noChangeArrowheads="1"/>
                      </p:cNvPicPr>
                      <p:nvPr/>
                    </p:nvPicPr>
                    <p:blipFill>
                      <a:blip r:embed="rId6"/>
                      <a:srcRect/>
                      <a:stretch>
                        <a:fillRect/>
                      </a:stretch>
                    </p:blipFill>
                    <p:spPr bwMode="auto">
                      <a:xfrm>
                        <a:off x="3935760" y="1008223"/>
                        <a:ext cx="3960440" cy="471576"/>
                      </a:xfrm>
                      <a:prstGeom prst="rect">
                        <a:avLst/>
                      </a:prstGeom>
                      <a:solidFill>
                        <a:srgbClr val="FFFF00"/>
                      </a:solidFill>
                      <a:ln>
                        <a:noFill/>
                      </a:ln>
                    </p:spPr>
                  </p:pic>
                </p:oleObj>
              </mc:Fallback>
            </mc:AlternateContent>
          </a:graphicData>
        </a:graphic>
      </p:graphicFrame>
      <p:sp>
        <p:nvSpPr>
          <p:cNvPr id="10" name="矩形 9"/>
          <p:cNvSpPr/>
          <p:nvPr/>
        </p:nvSpPr>
        <p:spPr>
          <a:xfrm>
            <a:off x="979805" y="3175"/>
            <a:ext cx="9988550" cy="878840"/>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Design Scope for Next-generation Accelerators</a:t>
            </a:r>
            <a:endParaRPr lang="en-US" altLang="zh-CN" sz="3595" b="1" dirty="0">
              <a:solidFill>
                <a:schemeClr val="bg1"/>
              </a:solidFill>
              <a:latin typeface="+mj-lt"/>
            </a:endParaRPr>
          </a:p>
        </p:txBody>
      </p:sp>
      <p:pic>
        <p:nvPicPr>
          <p:cNvPr id="2050" name="Picture 2" descr="中国科学院大学大学简介|院校专业录取数据|招生计划数据|招生章程-第一高考网"/>
          <p:cNvPicPr>
            <a:picLocks noChangeAspect="1" noChangeArrowheads="1"/>
          </p:cNvPicPr>
          <p:nvPr/>
        </p:nvPicPr>
        <p:blipFill>
          <a:blip r:embed="rId7"/>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5948534" y="1988840"/>
            <a:ext cx="5188086" cy="4065489"/>
          </a:xfrm>
          <a:prstGeom prst="rect">
            <a:avLst/>
          </a:prstGeom>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6" name="图片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7" name="矩形 6"/>
          <p:cNvSpPr/>
          <p:nvPr/>
        </p:nvSpPr>
        <p:spPr>
          <a:xfrm>
            <a:off x="983432" y="1557020"/>
            <a:ext cx="10124122" cy="398780"/>
          </a:xfrm>
          <a:prstGeom prst="rect">
            <a:avLst/>
          </a:prstGeom>
        </p:spPr>
        <p:txBody>
          <a:bodyPr wrap="square">
            <a:spAutoFit/>
          </a:bodyPr>
          <a:lstStyle/>
          <a:p>
            <a:r>
              <a:rPr lang="en-US" altLang="zh-CN" sz="2000" b="1" dirty="0">
                <a:solidFill>
                  <a:srgbClr val="FF0000"/>
                </a:solidFill>
                <a:latin typeface="Times New Roman" panose="02020603050405020304" pitchFamily="18" charset="0"/>
                <a:cs typeface="Times New Roman" panose="02020603050405020304" pitchFamily="18" charset="0"/>
              </a:rPr>
              <a:t>I</a:t>
            </a:r>
            <a:r>
              <a:rPr lang="en-US" altLang="zh-CN" sz="2000" b="1" baseline="-25000" dirty="0">
                <a:solidFill>
                  <a:srgbClr val="FF0000"/>
                </a:solidFill>
                <a:latin typeface="Times New Roman" panose="02020603050405020304" pitchFamily="18" charset="0"/>
                <a:cs typeface="Times New Roman" panose="02020603050405020304" pitchFamily="18" charset="0"/>
              </a:rPr>
              <a:t>c</a:t>
            </a:r>
            <a:r>
              <a:rPr lang="en-US" altLang="zh-CN" sz="2000" b="1" dirty="0">
                <a:solidFill>
                  <a:srgbClr val="FF0000"/>
                </a:solidFill>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of Φ34mm-17 turns-DPC reached </a:t>
            </a:r>
            <a:r>
              <a:rPr lang="en-US" altLang="zh-CN" sz="2000" b="1" dirty="0">
                <a:solidFill>
                  <a:srgbClr val="FF0000"/>
                </a:solidFill>
                <a:latin typeface="Times New Roman" panose="02020603050405020304" pitchFamily="18" charset="0"/>
                <a:cs typeface="Times New Roman" panose="02020603050405020304" pitchFamily="18" charset="0"/>
              </a:rPr>
              <a:t>49 A at 4.2 K and 35 T, world’s highest record up to now</a:t>
            </a:r>
            <a:endParaRPr lang="zh-CN" altLang="en-US" sz="2000" dirty="0">
              <a:latin typeface="Times New Roman" panose="02020603050405020304" pitchFamily="18" charset="0"/>
              <a:cs typeface="Times New Roman" panose="02020603050405020304" pitchFamily="18" charset="0"/>
            </a:endParaRPr>
          </a:p>
        </p:txBody>
      </p:sp>
      <p:sp>
        <p:nvSpPr>
          <p:cNvPr id="10" name="矩形 9"/>
          <p:cNvSpPr/>
          <p:nvPr/>
        </p:nvSpPr>
        <p:spPr>
          <a:xfrm>
            <a:off x="1991360" y="1051560"/>
            <a:ext cx="6563995" cy="418465"/>
          </a:xfrm>
          <a:prstGeom prst="rect">
            <a:avLst/>
          </a:prstGeom>
          <a:solidFill>
            <a:srgbClr val="FFFF00"/>
          </a:solidFill>
        </p:spPr>
        <p:txBody>
          <a:bodyPr/>
          <a:lstStyle/>
          <a:p>
            <a:pPr algn="ctr" defTabSz="1217930">
              <a:lnSpc>
                <a:spcPct val="90000"/>
              </a:lnSpc>
              <a:spcBef>
                <a:spcPct val="0"/>
              </a:spcBef>
            </a:pPr>
            <a:r>
              <a:rPr lang="en-US" altLang="zh-CN" sz="2130" b="1" dirty="0">
                <a:latin typeface="+mj-lt"/>
                <a:ea typeface="宋体" pitchFamily="2" charset="-122"/>
                <a:cs typeface="Times New Roman" panose="02020603050405020304" pitchFamily="18" charset="0"/>
              </a:rPr>
              <a:t>The First IBS Solenoid Coil at 35 T background field </a:t>
            </a:r>
            <a:endParaRPr lang="zh-CN" altLang="en-US" sz="2130" b="1" dirty="0">
              <a:latin typeface="+mj-lt"/>
              <a:ea typeface="宋体" pitchFamily="2" charset="-122"/>
              <a:cs typeface="Times New Roman" panose="02020603050405020304" pitchFamily="18" charset="0"/>
            </a:endParaRPr>
          </a:p>
        </p:txBody>
      </p:sp>
      <p:sp>
        <p:nvSpPr>
          <p:cNvPr id="17"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pic>
        <p:nvPicPr>
          <p:cNvPr id="3" name="Picture 2" descr="中国科学院大学大学简介|院校专业录取数据|招生计划数据|招生章程-第一高考网"/>
          <p:cNvPicPr>
            <a:picLocks noChangeAspect="1" noChangeArrowheads="1"/>
          </p:cNvPicPr>
          <p:nvPr/>
        </p:nvPicPr>
        <p:blipFill>
          <a:blip r:embed="rId3"/>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9493250" y="1100455"/>
            <a:ext cx="2003425" cy="368300"/>
          </a:xfrm>
          <a:prstGeom prst="rect">
            <a:avLst/>
          </a:prstGeom>
          <a:solidFill>
            <a:srgbClr val="FDCC6D"/>
          </a:solidFill>
        </p:spPr>
        <p:txBody>
          <a:bodyPr wrap="square">
            <a:spAutoFit/>
          </a:bodyPr>
          <a:lstStyle/>
          <a:p>
            <a:r>
              <a:rPr lang="en-US" altLang="zh-CN" i="1" dirty="0">
                <a:solidFill>
                  <a:srgbClr val="002060"/>
                </a:solidFill>
                <a:latin typeface="+mj-lt"/>
                <a:cs typeface="Times New Roman" panose="02020603050405020304" pitchFamily="18" charset="0"/>
              </a:rPr>
              <a:t>Chunyan Li et al </a:t>
            </a:r>
            <a:endParaRPr lang="en-US" altLang="zh-CN" sz="2000" i="1" dirty="0">
              <a:latin typeface="+mj-lt"/>
              <a:ea typeface="宋体" pitchFamily="2" charset="-122"/>
              <a:cs typeface="Times New Roman" panose="02020603050405020304" pitchFamily="18" charset="0"/>
            </a:endParaRPr>
          </a:p>
        </p:txBody>
      </p:sp>
      <p:sp>
        <p:nvSpPr>
          <p:cNvPr id="14" name="文本框 13"/>
          <p:cNvSpPr txBox="1"/>
          <p:nvPr/>
        </p:nvSpPr>
        <p:spPr>
          <a:xfrm>
            <a:off x="7930417" y="5173365"/>
            <a:ext cx="3125666" cy="307777"/>
          </a:xfrm>
          <a:prstGeom prst="rect">
            <a:avLst/>
          </a:prstGeom>
          <a:solidFill>
            <a:schemeClr val="bg1">
              <a:lumMod val="95000"/>
            </a:schemeClr>
          </a:solidFill>
        </p:spPr>
        <p:txBody>
          <a:bodyPr wrap="square">
            <a:spAutoFit/>
          </a:bodyPr>
          <a:lstStyle/>
          <a:p>
            <a:r>
              <a:rPr lang="en-US" altLang="zh-CN" sz="1400" i="1" dirty="0">
                <a:solidFill>
                  <a:srgbClr val="002060"/>
                </a:solidFill>
                <a:latin typeface="+mj-lt"/>
                <a:cs typeface="Times New Roman" panose="02020603050405020304" pitchFamily="18" charset="0"/>
              </a:rPr>
              <a:t>2024 </a:t>
            </a:r>
            <a:r>
              <a:rPr lang="en-US" altLang="zh-CN" sz="1400" i="1" dirty="0" err="1">
                <a:solidFill>
                  <a:srgbClr val="002060"/>
                </a:solidFill>
                <a:latin typeface="+mj-lt"/>
                <a:cs typeface="Times New Roman" panose="02020603050405020304" pitchFamily="18" charset="0"/>
              </a:rPr>
              <a:t>Supercond</a:t>
            </a:r>
            <a:r>
              <a:rPr lang="en-US" altLang="zh-CN" sz="1400" i="1" dirty="0">
                <a:solidFill>
                  <a:srgbClr val="002060"/>
                </a:solidFill>
                <a:latin typeface="+mj-lt"/>
                <a:cs typeface="Times New Roman" panose="02020603050405020304" pitchFamily="18" charset="0"/>
              </a:rPr>
              <a:t>. Sci. Technol. 37 015001</a:t>
            </a:r>
            <a:endParaRPr lang="en-US" altLang="zh-CN" sz="1600" i="1" dirty="0">
              <a:latin typeface="+mj-lt"/>
              <a:ea typeface="宋体" pitchFamily="2" charset="-122"/>
              <a:cs typeface="Times New Roman" panose="02020603050405020304" pitchFamily="18" charset="0"/>
            </a:endParaRPr>
          </a:p>
        </p:txBody>
      </p:sp>
      <p:pic>
        <p:nvPicPr>
          <p:cNvPr id="15" name="图片 14"/>
          <p:cNvPicPr>
            <a:picLocks noChangeAspect="1"/>
          </p:cNvPicPr>
          <p:nvPr/>
        </p:nvPicPr>
        <p:blipFill>
          <a:blip r:embed="rId4"/>
          <a:stretch>
            <a:fillRect/>
          </a:stretch>
        </p:blipFill>
        <p:spPr>
          <a:xfrm>
            <a:off x="8256240" y="2132856"/>
            <a:ext cx="2088224" cy="1459720"/>
          </a:xfrm>
          <a:prstGeom prst="rect">
            <a:avLst/>
          </a:prstGeom>
        </p:spPr>
      </p:pic>
      <p:sp>
        <p:nvSpPr>
          <p:cNvPr id="40" name="矩形 39"/>
          <p:cNvSpPr/>
          <p:nvPr/>
        </p:nvSpPr>
        <p:spPr>
          <a:xfrm>
            <a:off x="979647" y="6136640"/>
            <a:ext cx="10588961" cy="420370"/>
          </a:xfrm>
          <a:prstGeom prst="rect">
            <a:avLst/>
          </a:prstGeom>
        </p:spPr>
        <p:txBody>
          <a:bodyPr wrap="square">
            <a:noAutofit/>
          </a:bodyPr>
          <a:lstStyle/>
          <a:p>
            <a:r>
              <a:rPr lang="en-US" altLang="zh-CN" sz="2000" dirty="0"/>
              <a:t>F</a:t>
            </a:r>
            <a:r>
              <a:rPr lang="en-GB" altLang="zh-CN" sz="2000" dirty="0" err="1"/>
              <a:t>abricated</a:t>
            </a:r>
            <a:r>
              <a:rPr lang="en-GB" altLang="zh-CN" sz="2000" dirty="0">
                <a:solidFill>
                  <a:srgbClr val="0000FF"/>
                </a:solidFill>
              </a:rPr>
              <a:t> double pancake coil</a:t>
            </a:r>
            <a:r>
              <a:rPr lang="x-none" altLang="en-GB" sz="2000" dirty="0">
                <a:solidFill>
                  <a:srgbClr val="0000FF"/>
                </a:solidFill>
              </a:rPr>
              <a:t>s</a:t>
            </a:r>
            <a:r>
              <a:rPr lang="en-GB" altLang="zh-CN" sz="2000" dirty="0">
                <a:solidFill>
                  <a:srgbClr val="0000FF"/>
                </a:solidFill>
              </a:rPr>
              <a:t> </a:t>
            </a:r>
            <a:r>
              <a:rPr lang="en-GB" altLang="zh-CN" sz="2000" dirty="0"/>
              <a:t>and</a:t>
            </a:r>
            <a:r>
              <a:rPr lang="x-none" altLang="en-GB" sz="2000" dirty="0"/>
              <a:t> </a:t>
            </a:r>
            <a:r>
              <a:rPr lang="en-GB" altLang="zh-CN" sz="2000" dirty="0">
                <a:solidFill>
                  <a:srgbClr val="0000FF"/>
                </a:solidFill>
              </a:rPr>
              <a:t>a series-connected coil </a:t>
            </a:r>
            <a:r>
              <a:rPr lang="en-GB" altLang="zh-CN" sz="2000" dirty="0"/>
              <a:t>consisting of six DP coils and test at 35T </a:t>
            </a:r>
            <a:endParaRPr lang="zh-CN" altLang="en-US" sz="2000"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5"/>
          <a:srcRect l="-1"/>
          <a:stretch>
            <a:fillRect/>
          </a:stretch>
        </p:blipFill>
        <p:spPr>
          <a:xfrm>
            <a:off x="979647" y="2035789"/>
            <a:ext cx="4608512" cy="3836910"/>
          </a:xfrm>
          <a:prstGeom prst="rect">
            <a:avLst/>
          </a:prstGeom>
        </p:spPr>
      </p:pic>
      <p:pic>
        <p:nvPicPr>
          <p:cNvPr id="8" name="图片 7"/>
          <p:cNvPicPr>
            <a:picLocks noChangeAspect="1"/>
          </p:cNvPicPr>
          <p:nvPr/>
        </p:nvPicPr>
        <p:blipFill>
          <a:blip r:embed="rId6"/>
          <a:stretch>
            <a:fillRect/>
          </a:stretch>
        </p:blipFill>
        <p:spPr>
          <a:xfrm>
            <a:off x="979647" y="2684613"/>
            <a:ext cx="2001512" cy="135001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28" name="图片 27"/>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sp>
        <p:nvSpPr>
          <p:cNvPr id="17" name="矩形 16"/>
          <p:cNvSpPr/>
          <p:nvPr/>
        </p:nvSpPr>
        <p:spPr>
          <a:xfrm>
            <a:off x="551180" y="1124585"/>
            <a:ext cx="6784975" cy="418465"/>
          </a:xfrm>
          <a:prstGeom prst="rect">
            <a:avLst/>
          </a:prstGeom>
          <a:solidFill>
            <a:srgbClr val="92D050"/>
          </a:solidFill>
        </p:spPr>
        <p:txBody>
          <a:bodyPr/>
          <a:lstStyle/>
          <a:p>
            <a:pPr algn="ctr" defTabSz="1217930">
              <a:lnSpc>
                <a:spcPct val="90000"/>
              </a:lnSpc>
              <a:spcBef>
                <a:spcPct val="0"/>
              </a:spcBef>
            </a:pPr>
            <a:r>
              <a:rPr lang="en-US" altLang="zh-CN" sz="2130" b="1" dirty="0">
                <a:latin typeface="+mj-lt"/>
                <a:ea typeface="宋体" pitchFamily="2" charset="-122"/>
                <a:cs typeface="Times New Roman" panose="02020603050405020304" pitchFamily="18" charset="0"/>
              </a:rPr>
              <a:t>Quench propagation study of the IBS tapes and coils</a:t>
            </a:r>
            <a:endParaRPr lang="zh-CN" altLang="en-US" sz="2130" b="1" dirty="0">
              <a:latin typeface="+mj-lt"/>
              <a:ea typeface="宋体"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7659228" y="1679370"/>
            <a:ext cx="1290004" cy="1094152"/>
          </a:xfrm>
          <a:prstGeom prst="rect">
            <a:avLst/>
          </a:prstGeom>
        </p:spPr>
      </p:pic>
      <p:pic>
        <p:nvPicPr>
          <p:cNvPr id="6" name="图片 5"/>
          <p:cNvPicPr>
            <a:picLocks noChangeAspect="1"/>
          </p:cNvPicPr>
          <p:nvPr/>
        </p:nvPicPr>
        <p:blipFill>
          <a:blip r:embed="rId3"/>
          <a:stretch>
            <a:fillRect/>
          </a:stretch>
        </p:blipFill>
        <p:spPr>
          <a:xfrm>
            <a:off x="9090473" y="1670878"/>
            <a:ext cx="2478135" cy="1154648"/>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425" y="1670685"/>
            <a:ext cx="7116445" cy="4391025"/>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59228" y="2813418"/>
            <a:ext cx="3891660" cy="785539"/>
          </a:xfrm>
          <a:prstGeom prst="rect">
            <a:avLst/>
          </a:prstGeom>
        </p:spPr>
      </p:pic>
      <p:pic>
        <p:nvPicPr>
          <p:cNvPr id="3" name="Picture 2" descr="中国科学院大学大学简介|院校专业录取数据|招生计划数据|招生章程-第一高考网"/>
          <p:cNvPicPr>
            <a:picLocks noChangeAspect="1" noChangeArrowheads="1"/>
          </p:cNvPicPr>
          <p:nvPr/>
        </p:nvPicPr>
        <p:blipFill>
          <a:blip r:embed="rId6"/>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p:cNvSpPr txBox="1"/>
          <p:nvPr/>
        </p:nvSpPr>
        <p:spPr>
          <a:xfrm>
            <a:off x="8040370" y="1124585"/>
            <a:ext cx="2004060" cy="368300"/>
          </a:xfrm>
          <a:prstGeom prst="rect">
            <a:avLst/>
          </a:prstGeom>
          <a:solidFill>
            <a:srgbClr val="FDCC6D"/>
          </a:solidFill>
        </p:spPr>
        <p:txBody>
          <a:bodyPr wrap="square">
            <a:spAutoFit/>
          </a:bodyPr>
          <a:lstStyle/>
          <a:p>
            <a:r>
              <a:rPr lang="en-US" altLang="zh-CN" i="1" dirty="0">
                <a:solidFill>
                  <a:srgbClr val="002060"/>
                </a:solidFill>
                <a:latin typeface="+mj-lt"/>
                <a:ea typeface="宋体" pitchFamily="2" charset="-122"/>
                <a:cs typeface="Times New Roman" panose="02020603050405020304" pitchFamily="18" charset="0"/>
              </a:rPr>
              <a:t>Chunyan Li </a:t>
            </a:r>
            <a:r>
              <a:rPr lang="en-US" altLang="zh-CN" i="1" dirty="0">
                <a:latin typeface="+mj-lt"/>
                <a:ea typeface="宋体" pitchFamily="2" charset="-122"/>
                <a:cs typeface="Times New Roman" panose="02020603050405020304" pitchFamily="18" charset="0"/>
              </a:rPr>
              <a:t>et al</a:t>
            </a:r>
            <a:r>
              <a:rPr lang="en-US" altLang="zh-CN" i="1" dirty="0">
                <a:solidFill>
                  <a:srgbClr val="002060"/>
                </a:solidFill>
                <a:cs typeface="Times New Roman" panose="02020603050405020304" pitchFamily="18" charset="0"/>
              </a:rPr>
              <a:t> </a:t>
            </a:r>
            <a:endParaRPr lang="en-US" altLang="zh-CN" i="1" dirty="0">
              <a:latin typeface="+mj-lt"/>
              <a:ea typeface="宋体" pitchFamily="2" charset="-122"/>
              <a:cs typeface="Times New Roman" panose="02020603050405020304" pitchFamily="18" charset="0"/>
            </a:endParaRPr>
          </a:p>
        </p:txBody>
      </p:sp>
      <p:pic>
        <p:nvPicPr>
          <p:cNvPr id="18" name="图片 17"/>
          <p:cNvPicPr>
            <a:picLocks noChangeAspect="1"/>
          </p:cNvPicPr>
          <p:nvPr/>
        </p:nvPicPr>
        <p:blipFill>
          <a:blip r:embed="rId7"/>
          <a:stretch>
            <a:fillRect/>
          </a:stretch>
        </p:blipFill>
        <p:spPr>
          <a:xfrm>
            <a:off x="7680176" y="3573016"/>
            <a:ext cx="3783575" cy="262176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4" name="图片 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矩形 4"/>
          <p:cNvSpPr/>
          <p:nvPr/>
        </p:nvSpPr>
        <p:spPr>
          <a:xfrm>
            <a:off x="551180" y="1124585"/>
            <a:ext cx="6715125" cy="418465"/>
          </a:xfrm>
          <a:prstGeom prst="rect">
            <a:avLst/>
          </a:prstGeom>
          <a:solidFill>
            <a:srgbClr val="92D050"/>
          </a:solidFill>
        </p:spPr>
        <p:txBody>
          <a:bodyPr/>
          <a:lstStyle/>
          <a:p>
            <a:pPr algn="ctr" defTabSz="1217930">
              <a:lnSpc>
                <a:spcPct val="90000"/>
              </a:lnSpc>
              <a:spcBef>
                <a:spcPct val="0"/>
              </a:spcBef>
            </a:pPr>
            <a:r>
              <a:rPr lang="en-US" altLang="zh-CN" sz="2130" b="1" dirty="0">
                <a:latin typeface="+mj-lt"/>
                <a:ea typeface="宋体" pitchFamily="2" charset="-122"/>
                <a:cs typeface="Times New Roman" panose="02020603050405020304" pitchFamily="18" charset="0"/>
              </a:rPr>
              <a:t>Quench propagation study of the IBS tapes and coils</a:t>
            </a:r>
            <a:endParaRPr lang="zh-CN" altLang="en-US" sz="2130" b="1" dirty="0">
              <a:latin typeface="+mj-lt"/>
              <a:ea typeface="宋体" pitchFamily="2" charset="-122"/>
              <a:cs typeface="Times New Roman" panose="02020603050405020304" pitchFamily="18" charset="0"/>
            </a:endParaRPr>
          </a:p>
        </p:txBody>
      </p:sp>
      <p:pic>
        <p:nvPicPr>
          <p:cNvPr id="6"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8543925" y="1084580"/>
            <a:ext cx="1953260" cy="368300"/>
          </a:xfrm>
          <a:prstGeom prst="rect">
            <a:avLst/>
          </a:prstGeom>
          <a:solidFill>
            <a:srgbClr val="FDCC6D"/>
          </a:solidFill>
        </p:spPr>
        <p:txBody>
          <a:bodyPr wrap="square">
            <a:spAutoFit/>
          </a:bodyPr>
          <a:lstStyle/>
          <a:p>
            <a:r>
              <a:rPr lang="en-US" altLang="zh-CN" i="1" dirty="0">
                <a:solidFill>
                  <a:srgbClr val="002060"/>
                </a:solidFill>
                <a:latin typeface="+mj-lt"/>
                <a:ea typeface="宋体" pitchFamily="2" charset="-122"/>
                <a:cs typeface="Times New Roman" panose="02020603050405020304" pitchFamily="18" charset="0"/>
              </a:rPr>
              <a:t>Chunyan Li </a:t>
            </a:r>
            <a:r>
              <a:rPr lang="en-US" altLang="zh-CN" i="1" dirty="0">
                <a:latin typeface="+mj-lt"/>
                <a:ea typeface="宋体" pitchFamily="2" charset="-122"/>
                <a:cs typeface="Times New Roman" panose="02020603050405020304" pitchFamily="18" charset="0"/>
              </a:rPr>
              <a:t>et al</a:t>
            </a:r>
            <a:r>
              <a:rPr lang="en-US" altLang="zh-CN" i="1" dirty="0">
                <a:solidFill>
                  <a:srgbClr val="002060"/>
                </a:solidFill>
                <a:cs typeface="Times New Roman" panose="02020603050405020304" pitchFamily="18" charset="0"/>
              </a:rPr>
              <a:t> </a:t>
            </a:r>
            <a:endParaRPr lang="en-US" altLang="zh-CN" i="1" dirty="0">
              <a:latin typeface="+mj-lt"/>
              <a:ea typeface="宋体"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519270" y="4107453"/>
            <a:ext cx="3495299" cy="2674260"/>
          </a:xfrm>
          <a:prstGeom prst="rect">
            <a:avLst/>
          </a:prstGeom>
        </p:spPr>
      </p:pic>
      <p:pic>
        <p:nvPicPr>
          <p:cNvPr id="9" name="图片 8"/>
          <p:cNvPicPr>
            <a:picLocks noChangeAspect="1"/>
          </p:cNvPicPr>
          <p:nvPr/>
        </p:nvPicPr>
        <p:blipFill rotWithShape="1">
          <a:blip r:embed="rId4"/>
          <a:srcRect/>
          <a:stretch>
            <a:fillRect/>
          </a:stretch>
        </p:blipFill>
        <p:spPr>
          <a:xfrm>
            <a:off x="566845" y="1756375"/>
            <a:ext cx="3549843" cy="2220918"/>
          </a:xfrm>
          <a:prstGeom prst="rect">
            <a:avLst/>
          </a:prstGeom>
        </p:spPr>
      </p:pic>
      <p:pic>
        <p:nvPicPr>
          <p:cNvPr id="12" name="图片 11"/>
          <p:cNvPicPr>
            <a:picLocks noChangeAspect="1"/>
          </p:cNvPicPr>
          <p:nvPr/>
        </p:nvPicPr>
        <p:blipFill>
          <a:blip r:embed="rId5"/>
          <a:stretch>
            <a:fillRect/>
          </a:stretch>
        </p:blipFill>
        <p:spPr>
          <a:xfrm>
            <a:off x="4373586" y="1628800"/>
            <a:ext cx="3410254" cy="2497723"/>
          </a:xfrm>
          <a:prstGeom prst="rect">
            <a:avLst/>
          </a:prstGeom>
        </p:spPr>
      </p:pic>
      <p:pic>
        <p:nvPicPr>
          <p:cNvPr id="14" name="图片 13"/>
          <p:cNvPicPr>
            <a:picLocks noChangeAspect="1"/>
          </p:cNvPicPr>
          <p:nvPr/>
        </p:nvPicPr>
        <p:blipFill>
          <a:blip r:embed="rId6"/>
          <a:stretch>
            <a:fillRect/>
          </a:stretch>
        </p:blipFill>
        <p:spPr>
          <a:xfrm>
            <a:off x="4322610" y="4149080"/>
            <a:ext cx="3285558" cy="2529276"/>
          </a:xfrm>
          <a:prstGeom prst="rect">
            <a:avLst/>
          </a:prstGeom>
        </p:spPr>
      </p:pic>
      <p:pic>
        <p:nvPicPr>
          <p:cNvPr id="16" name="图片 15"/>
          <p:cNvPicPr>
            <a:picLocks noChangeAspect="1"/>
          </p:cNvPicPr>
          <p:nvPr/>
        </p:nvPicPr>
        <p:blipFill>
          <a:blip r:embed="rId7"/>
          <a:stretch>
            <a:fillRect/>
          </a:stretch>
        </p:blipFill>
        <p:spPr>
          <a:xfrm>
            <a:off x="8009124" y="1723365"/>
            <a:ext cx="3285558" cy="2636278"/>
          </a:xfrm>
          <a:prstGeom prst="rect">
            <a:avLst/>
          </a:prstGeom>
        </p:spPr>
      </p:pic>
      <p:sp>
        <p:nvSpPr>
          <p:cNvPr id="20" name="文本框 44"/>
          <p:cNvSpPr txBox="1"/>
          <p:nvPr/>
        </p:nvSpPr>
        <p:spPr>
          <a:xfrm>
            <a:off x="7939825" y="4588932"/>
            <a:ext cx="3285558" cy="1855380"/>
          </a:xfrm>
          <a:prstGeom prst="rect">
            <a:avLst/>
          </a:prstGeom>
          <a:solidFill>
            <a:schemeClr val="accent5">
              <a:lumMod val="20000"/>
              <a:lumOff val="80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30000"/>
              </a:lnSpc>
              <a:defRPr/>
            </a:pPr>
            <a:r>
              <a:rPr lang="en-US" altLang="zh-CN" dirty="0">
                <a:solidFill>
                  <a:prstClr val="black"/>
                </a:solidFill>
                <a:latin typeface="Arial"/>
                <a:ea typeface="微软雅黑"/>
              </a:rPr>
              <a:t>In 15~17K, when the transmission current of iron-based superconductor is 14-179A, the corresponding NZPV value is 0.4– 7cm/s</a:t>
            </a:r>
            <a:endParaRPr kumimoji="0" lang="en-US" altLang="zh-CN" sz="1600" b="0" i="0" u="none" strike="noStrike" kern="1200" cap="none" spc="0" normalizeH="0" baseline="0" noProof="0" dirty="0">
              <a:ln>
                <a:noFill/>
              </a:ln>
              <a:solidFill>
                <a:prstClr val="black"/>
              </a:solidFill>
              <a:effectLst/>
              <a:uLnTx/>
              <a:uFillTx/>
              <a:latin typeface="Arial"/>
              <a:ea typeface="微软雅黑"/>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999796" y="1539716"/>
            <a:ext cx="10640820" cy="5041385"/>
          </a:xfrm>
          <a:prstGeom prst="rect">
            <a:avLst/>
          </a:prstGeom>
        </p:spPr>
      </p:pic>
      <p:sp>
        <p:nvSpPr>
          <p:cNvPr id="2" name="文本框 1"/>
          <p:cNvSpPr txBox="1"/>
          <p:nvPr/>
        </p:nvSpPr>
        <p:spPr>
          <a:xfrm>
            <a:off x="8402926" y="6494661"/>
            <a:ext cx="3021666" cy="261610"/>
          </a:xfrm>
          <a:prstGeom prst="rect">
            <a:avLst/>
          </a:prstGeom>
          <a:noFill/>
        </p:spPr>
        <p:txBody>
          <a:bodyPr wrap="square">
            <a:spAutoFit/>
          </a:bodyPr>
          <a:lstStyle/>
          <a:p>
            <a:r>
              <a:rPr lang="en-US" altLang="zh-CN" sz="1100" dirty="0">
                <a:solidFill>
                  <a:srgbClr val="0000FF"/>
                </a:solidFill>
                <a:latin typeface="Times New Roman" panose="02020603050405020304" pitchFamily="18" charset="0"/>
                <a:ea typeface="宋体" pitchFamily="2" charset="-122"/>
                <a:cs typeface="Times New Roman" panose="02020603050405020304" pitchFamily="18" charset="0"/>
              </a:rPr>
              <a:t>J. Wang et al, </a:t>
            </a:r>
            <a:r>
              <a:rPr lang="en-US" altLang="zh-CN" sz="1100" i="1" dirty="0">
                <a:solidFill>
                  <a:srgbClr val="0000FF"/>
                </a:solidFill>
                <a:latin typeface="Times New Roman" panose="02020603050405020304" pitchFamily="18" charset="0"/>
                <a:ea typeface="宋体" pitchFamily="2" charset="-122"/>
                <a:cs typeface="Times New Roman" panose="02020603050405020304" pitchFamily="18" charset="0"/>
              </a:rPr>
              <a:t>Superconductivity</a:t>
            </a:r>
            <a:r>
              <a:rPr lang="en-US" altLang="zh-CN" sz="1100" dirty="0">
                <a:solidFill>
                  <a:srgbClr val="0000FF"/>
                </a:solidFill>
                <a:latin typeface="Times New Roman" panose="02020603050405020304" pitchFamily="18" charset="0"/>
                <a:ea typeface="宋体" pitchFamily="2" charset="-122"/>
                <a:cs typeface="Times New Roman" panose="02020603050405020304" pitchFamily="18" charset="0"/>
              </a:rPr>
              <a:t> 3 (2022) 100019</a:t>
            </a:r>
            <a:endParaRPr lang="zh-CN" altLang="en-US" sz="1100" dirty="0">
              <a:solidFill>
                <a:srgbClr val="0000FF"/>
              </a:solidFill>
              <a:latin typeface="Times New Roman" panose="02020603050405020304" pitchFamily="18" charset="0"/>
              <a:ea typeface="宋体" pitchFamily="2" charset="-122"/>
              <a:cs typeface="Times New Roman" panose="02020603050405020304" pitchFamily="18" charset="0"/>
            </a:endParaRPr>
          </a:p>
        </p:txBody>
      </p:sp>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4" name="图片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矩形 4"/>
          <p:cNvSpPr/>
          <p:nvPr/>
        </p:nvSpPr>
        <p:spPr>
          <a:xfrm>
            <a:off x="1199456" y="1084580"/>
            <a:ext cx="6066849" cy="418465"/>
          </a:xfrm>
          <a:prstGeom prst="rect">
            <a:avLst/>
          </a:prstGeom>
          <a:solidFill>
            <a:srgbClr val="92D050"/>
          </a:solidFill>
        </p:spPr>
        <p:txBody>
          <a:bodyPr/>
          <a:lstStyle/>
          <a:p>
            <a:pPr algn="ctr" defTabSz="1217930">
              <a:lnSpc>
                <a:spcPct val="90000"/>
              </a:lnSpc>
              <a:spcBef>
                <a:spcPct val="0"/>
              </a:spcBef>
            </a:pPr>
            <a:r>
              <a:rPr lang="en-US" altLang="zh-CN" sz="2130" b="1" dirty="0">
                <a:latin typeface="+mj-lt"/>
                <a:ea typeface="宋体" pitchFamily="2" charset="-122"/>
                <a:cs typeface="Times New Roman" panose="02020603050405020304" pitchFamily="18" charset="0"/>
              </a:rPr>
              <a:t>Development of the kA class IBS transposed cable</a:t>
            </a:r>
            <a:endParaRPr lang="zh-CN" altLang="en-US" sz="2130" b="1" dirty="0">
              <a:latin typeface="+mj-lt"/>
              <a:ea typeface="宋体" pitchFamily="2" charset="-122"/>
              <a:cs typeface="Times New Roman" panose="02020603050405020304" pitchFamily="18" charset="0"/>
            </a:endParaRPr>
          </a:p>
        </p:txBody>
      </p:sp>
      <p:pic>
        <p:nvPicPr>
          <p:cNvPr id="6" name="Picture 2" descr="中国科学院大学大学简介|院校专业录取数据|招生计划数据|招生章程-第一高考网"/>
          <p:cNvPicPr>
            <a:picLocks noChangeAspect="1" noChangeArrowheads="1"/>
          </p:cNvPicPr>
          <p:nvPr/>
        </p:nvPicPr>
        <p:blipFill>
          <a:blip r:embed="rId3"/>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8688287" y="1084580"/>
            <a:ext cx="1808897" cy="368300"/>
          </a:xfrm>
          <a:prstGeom prst="rect">
            <a:avLst/>
          </a:prstGeom>
          <a:solidFill>
            <a:srgbClr val="FDCC6D"/>
          </a:solidFill>
        </p:spPr>
        <p:txBody>
          <a:bodyPr wrap="square">
            <a:spAutoFit/>
          </a:bodyPr>
          <a:lstStyle/>
          <a:p>
            <a:r>
              <a:rPr lang="en-US" altLang="zh-CN" i="1" dirty="0">
                <a:solidFill>
                  <a:srgbClr val="002060"/>
                </a:solidFill>
                <a:latin typeface="+mj-lt"/>
                <a:ea typeface="宋体" pitchFamily="2" charset="-122"/>
                <a:cs typeface="Times New Roman" panose="02020603050405020304" pitchFamily="18" charset="0"/>
              </a:rPr>
              <a:t>Juan Wang </a:t>
            </a:r>
            <a:r>
              <a:rPr lang="en-US" altLang="zh-CN" i="1" dirty="0">
                <a:latin typeface="+mj-lt"/>
                <a:ea typeface="宋体" pitchFamily="2" charset="-122"/>
                <a:cs typeface="Times New Roman" panose="02020603050405020304" pitchFamily="18" charset="0"/>
              </a:rPr>
              <a:t>et al</a:t>
            </a:r>
            <a:r>
              <a:rPr lang="en-US" altLang="zh-CN" i="1" dirty="0">
                <a:solidFill>
                  <a:srgbClr val="002060"/>
                </a:solidFill>
                <a:cs typeface="Times New Roman" panose="02020603050405020304" pitchFamily="18" charset="0"/>
              </a:rPr>
              <a:t> </a:t>
            </a:r>
            <a:endParaRPr lang="en-US" altLang="zh-CN" i="1" dirty="0">
              <a:latin typeface="+mj-lt"/>
              <a:ea typeface="宋体" pitchFamily="2"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4" name="图片 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矩形 4"/>
          <p:cNvSpPr/>
          <p:nvPr/>
        </p:nvSpPr>
        <p:spPr>
          <a:xfrm>
            <a:off x="979647" y="1118501"/>
            <a:ext cx="7519711" cy="418465"/>
          </a:xfrm>
          <a:prstGeom prst="rect">
            <a:avLst/>
          </a:prstGeom>
          <a:solidFill>
            <a:srgbClr val="92D050"/>
          </a:solidFill>
        </p:spPr>
        <p:txBody>
          <a:bodyPr/>
          <a:lstStyle/>
          <a:p>
            <a:pPr algn="ctr" defTabSz="1217930">
              <a:lnSpc>
                <a:spcPct val="90000"/>
              </a:lnSpc>
              <a:spcBef>
                <a:spcPct val="0"/>
              </a:spcBef>
            </a:pPr>
            <a:r>
              <a:rPr lang="en-US" altLang="zh-CN" sz="2130" b="1" dirty="0">
                <a:latin typeface="+mj-lt"/>
                <a:ea typeface="宋体" pitchFamily="2" charset="-122"/>
                <a:cs typeface="Times New Roman" panose="02020603050405020304" pitchFamily="18" charset="0"/>
              </a:rPr>
              <a:t>Development of the world’s first 5kA class IBS transposed cable</a:t>
            </a:r>
            <a:endParaRPr lang="zh-CN" altLang="en-US" sz="2130" b="1" dirty="0">
              <a:latin typeface="+mj-lt"/>
              <a:ea typeface="宋体" pitchFamily="2" charset="-122"/>
              <a:cs typeface="Times New Roman" panose="02020603050405020304" pitchFamily="18" charset="0"/>
            </a:endParaRPr>
          </a:p>
        </p:txBody>
      </p:sp>
      <p:pic>
        <p:nvPicPr>
          <p:cNvPr id="6"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9912424" y="963985"/>
            <a:ext cx="1808897" cy="368300"/>
          </a:xfrm>
          <a:prstGeom prst="rect">
            <a:avLst/>
          </a:prstGeom>
          <a:solidFill>
            <a:srgbClr val="FDCC6D"/>
          </a:solidFill>
        </p:spPr>
        <p:txBody>
          <a:bodyPr wrap="square">
            <a:spAutoFit/>
          </a:bodyPr>
          <a:lstStyle/>
          <a:p>
            <a:r>
              <a:rPr lang="en-US" altLang="zh-CN" i="1" dirty="0">
                <a:solidFill>
                  <a:srgbClr val="002060"/>
                </a:solidFill>
                <a:latin typeface="+mj-lt"/>
                <a:ea typeface="宋体" pitchFamily="2" charset="-122"/>
                <a:cs typeface="Times New Roman" panose="02020603050405020304" pitchFamily="18" charset="0"/>
              </a:rPr>
              <a:t>Juan Wang </a:t>
            </a:r>
            <a:r>
              <a:rPr lang="en-US" altLang="zh-CN" i="1" dirty="0">
                <a:latin typeface="+mj-lt"/>
                <a:ea typeface="宋体" pitchFamily="2" charset="-122"/>
                <a:cs typeface="Times New Roman" panose="02020603050405020304" pitchFamily="18" charset="0"/>
              </a:rPr>
              <a:t>et al</a:t>
            </a:r>
            <a:r>
              <a:rPr lang="en-US" altLang="zh-CN" i="1" dirty="0">
                <a:solidFill>
                  <a:srgbClr val="002060"/>
                </a:solidFill>
                <a:cs typeface="Times New Roman" panose="02020603050405020304" pitchFamily="18" charset="0"/>
              </a:rPr>
              <a:t> </a:t>
            </a:r>
            <a:endParaRPr lang="en-US" altLang="zh-CN" i="1" dirty="0">
              <a:latin typeface="+mj-lt"/>
              <a:ea typeface="宋体" pitchFamily="2" charset="-122"/>
              <a:cs typeface="Times New Roman" panose="02020603050405020304" pitchFamily="18" charset="0"/>
            </a:endParaRPr>
          </a:p>
        </p:txBody>
      </p:sp>
      <p:pic>
        <p:nvPicPr>
          <p:cNvPr id="10" name="图片 9"/>
          <p:cNvPicPr>
            <a:picLocks noChangeAspect="1"/>
          </p:cNvPicPr>
          <p:nvPr/>
        </p:nvPicPr>
        <p:blipFill>
          <a:blip r:embed="rId3"/>
          <a:srcRect/>
          <a:stretch>
            <a:fillRect/>
          </a:stretch>
        </p:blipFill>
        <p:spPr>
          <a:xfrm>
            <a:off x="3710006" y="4045881"/>
            <a:ext cx="4872541" cy="2215969"/>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19167" y="1484784"/>
            <a:ext cx="3096344" cy="2400705"/>
          </a:xfrm>
          <a:prstGeom prst="rect">
            <a:avLst/>
          </a:prstGeom>
        </p:spPr>
      </p:pic>
      <p:sp>
        <p:nvSpPr>
          <p:cNvPr id="17" name="文本框 16"/>
          <p:cNvSpPr txBox="1"/>
          <p:nvPr/>
        </p:nvSpPr>
        <p:spPr>
          <a:xfrm>
            <a:off x="4943872" y="6355982"/>
            <a:ext cx="5137569" cy="323165"/>
          </a:xfrm>
          <a:prstGeom prst="rect">
            <a:avLst/>
          </a:prstGeom>
          <a:solidFill>
            <a:srgbClr val="FFCF3B"/>
          </a:solidFill>
        </p:spPr>
        <p:txBody>
          <a:bodyPr wrap="square">
            <a:spAutoFit/>
          </a:bodyPr>
          <a:lstStyle>
            <a:defPPr>
              <a:defRPr lang="en-US"/>
            </a:defPPr>
            <a:lvl1pPr>
              <a:defRPr sz="1400">
                <a:solidFill>
                  <a:srgbClr val="FF0000"/>
                </a:solidFill>
                <a:cs typeface="Times New Roman" panose="02020603050405020304" pitchFamily="18" charset="0"/>
              </a:defRPr>
            </a:lvl1pPr>
          </a:lstStyle>
          <a:p>
            <a:r>
              <a:rPr lang="en-US" altLang="zh-CN" sz="1500" dirty="0"/>
              <a:t>World’s first </a:t>
            </a:r>
            <a:r>
              <a:rPr lang="it-IT" altLang="zh-CN" sz="1500" dirty="0"/>
              <a:t>IBS </a:t>
            </a:r>
            <a:r>
              <a:rPr lang="it-IT" altLang="zh-CN" sz="1500" dirty="0" err="1"/>
              <a:t>transposed</a:t>
            </a:r>
            <a:r>
              <a:rPr lang="it-IT" altLang="zh-CN" sz="1500" dirty="0"/>
              <a:t> cable </a:t>
            </a:r>
            <a:r>
              <a:rPr lang="en-US" altLang="zh-CN" sz="1500" dirty="0"/>
              <a:t>reached 4660A at 4.2K</a:t>
            </a:r>
            <a:r>
              <a:rPr lang="zh-CN" altLang="en-US" sz="1500" dirty="0"/>
              <a:t>、</a:t>
            </a:r>
            <a:r>
              <a:rPr lang="en-US" altLang="zh-CN" sz="1500" dirty="0"/>
              <a:t>0.5T </a:t>
            </a:r>
            <a:endParaRPr lang="zh-CN" altLang="en-US" sz="1500" dirty="0"/>
          </a:p>
        </p:txBody>
      </p:sp>
      <p:pic>
        <p:nvPicPr>
          <p:cNvPr id="19" name="图片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49293" y="3933056"/>
            <a:ext cx="3096344" cy="2400705"/>
          </a:xfrm>
          <a:prstGeom prst="rect">
            <a:avLst/>
          </a:prstGeom>
        </p:spPr>
      </p:pic>
      <p:pic>
        <p:nvPicPr>
          <p:cNvPr id="21" name="图片 20"/>
          <p:cNvPicPr>
            <a:picLocks noChangeAspect="1"/>
          </p:cNvPicPr>
          <p:nvPr/>
        </p:nvPicPr>
        <p:blipFill>
          <a:blip r:embed="rId6"/>
          <a:stretch>
            <a:fillRect/>
          </a:stretch>
        </p:blipFill>
        <p:spPr>
          <a:xfrm>
            <a:off x="611560" y="1861103"/>
            <a:ext cx="2997895" cy="4825490"/>
          </a:xfrm>
          <a:prstGeom prst="rect">
            <a:avLst/>
          </a:prstGeom>
        </p:spPr>
      </p:pic>
      <p:pic>
        <p:nvPicPr>
          <p:cNvPr id="73" name="图片 72"/>
          <p:cNvPicPr>
            <a:picLocks noChangeAspect="1"/>
          </p:cNvPicPr>
          <p:nvPr/>
        </p:nvPicPr>
        <p:blipFill>
          <a:blip r:embed="rId7"/>
          <a:stretch>
            <a:fillRect/>
          </a:stretch>
        </p:blipFill>
        <p:spPr>
          <a:xfrm>
            <a:off x="3735002" y="1732398"/>
            <a:ext cx="4964294" cy="221596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endParaRPr lang="en-US" altLang="zh-CN" sz="3595" b="1" dirty="0">
              <a:solidFill>
                <a:schemeClr val="bg1"/>
              </a:solidFill>
              <a:latin typeface="+mj-lt"/>
            </a:endParaRPr>
          </a:p>
        </p:txBody>
      </p:sp>
      <p:pic>
        <p:nvPicPr>
          <p:cNvPr id="53" name="图片 5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85" name="Right Arrow 30"/>
          <p:cNvSpPr/>
          <p:nvPr/>
        </p:nvSpPr>
        <p:spPr bwMode="auto">
          <a:xfrm>
            <a:off x="399204" y="3081129"/>
            <a:ext cx="4685728" cy="216926"/>
          </a:xfrm>
          <a:prstGeom prst="rightArrow">
            <a:avLst>
              <a:gd name="adj1" fmla="val 50000"/>
              <a:gd name="adj2" fmla="val 0"/>
            </a:avLst>
          </a:prstGeom>
          <a:solidFill>
            <a:schemeClr val="accent6">
              <a:lumMod val="40000"/>
              <a:lumOff val="60000"/>
            </a:schemeClr>
          </a:solidFill>
          <a:ln>
            <a:noFill/>
          </a:ln>
        </p:spPr>
        <p:txBody>
          <a:bodyPr lIns="103804" tIns="51903" rIns="103804" bIns="51903"/>
          <a:lstStyle/>
          <a:p>
            <a:endParaRPr lang="zh-CN" altLang="en-US" sz="2400">
              <a:solidFill>
                <a:srgbClr val="000000"/>
              </a:solidFill>
              <a:latin typeface="宋体" pitchFamily="2" charset="-122"/>
            </a:endParaRPr>
          </a:p>
        </p:txBody>
      </p:sp>
      <p:sp>
        <p:nvSpPr>
          <p:cNvPr id="86" name="Right Arrow 30"/>
          <p:cNvSpPr/>
          <p:nvPr/>
        </p:nvSpPr>
        <p:spPr bwMode="auto">
          <a:xfrm>
            <a:off x="5627737" y="3065459"/>
            <a:ext cx="6152505" cy="245137"/>
          </a:xfrm>
          <a:prstGeom prst="rightArrow">
            <a:avLst>
              <a:gd name="adj1" fmla="val 50000"/>
              <a:gd name="adj2" fmla="val 126667"/>
            </a:avLst>
          </a:prstGeom>
          <a:solidFill>
            <a:schemeClr val="accent6">
              <a:lumMod val="40000"/>
              <a:lumOff val="60000"/>
            </a:schemeClr>
          </a:solidFill>
          <a:ln>
            <a:noFill/>
          </a:ln>
        </p:spPr>
        <p:txBody>
          <a:bodyPr lIns="103804" tIns="51903" rIns="103804" bIns="51903"/>
          <a:lstStyle/>
          <a:p>
            <a:endParaRPr lang="zh-CN" altLang="en-US" sz="2400">
              <a:solidFill>
                <a:srgbClr val="000000"/>
              </a:solidFill>
              <a:latin typeface="宋体" pitchFamily="2" charset="-122"/>
            </a:endParaRPr>
          </a:p>
        </p:txBody>
      </p:sp>
      <p:grpSp>
        <p:nvGrpSpPr>
          <p:cNvPr id="87" name="Group 22"/>
          <p:cNvGrpSpPr/>
          <p:nvPr/>
        </p:nvGrpSpPr>
        <p:grpSpPr bwMode="auto">
          <a:xfrm>
            <a:off x="2535795" y="3042703"/>
            <a:ext cx="287734" cy="287734"/>
            <a:chOff x="0" y="0"/>
            <a:chExt cx="258778" cy="256382"/>
          </a:xfrm>
        </p:grpSpPr>
        <p:sp>
          <p:nvSpPr>
            <p:cNvPr id="88" name="Oval 370"/>
            <p:cNvSpPr>
              <a:spLocks noChangeArrowheads="1"/>
            </p:cNvSpPr>
            <p:nvPr/>
          </p:nvSpPr>
          <p:spPr bwMode="auto">
            <a:xfrm>
              <a:off x="0" y="0"/>
              <a:ext cx="258778" cy="256382"/>
            </a:xfrm>
            <a:prstGeom prst="ellipse">
              <a:avLst/>
            </a:prstGeom>
            <a:solidFill>
              <a:srgbClr val="00669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sp>
          <p:nvSpPr>
            <p:cNvPr id="89" name="Oval 371"/>
            <p:cNvSpPr>
              <a:spLocks noChangeArrowheads="1"/>
            </p:cNvSpPr>
            <p:nvPr/>
          </p:nvSpPr>
          <p:spPr bwMode="auto">
            <a:xfrm>
              <a:off x="65990" y="58396"/>
              <a:ext cx="129389" cy="12819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grpSp>
      <p:grpSp>
        <p:nvGrpSpPr>
          <p:cNvPr id="90" name="Group 19"/>
          <p:cNvGrpSpPr/>
          <p:nvPr/>
        </p:nvGrpSpPr>
        <p:grpSpPr bwMode="auto">
          <a:xfrm>
            <a:off x="4106626" y="3042273"/>
            <a:ext cx="287734" cy="287734"/>
            <a:chOff x="0" y="0"/>
            <a:chExt cx="258778" cy="256382"/>
          </a:xfrm>
        </p:grpSpPr>
        <p:sp>
          <p:nvSpPr>
            <p:cNvPr id="91" name="Oval 368"/>
            <p:cNvSpPr>
              <a:spLocks noChangeArrowheads="1"/>
            </p:cNvSpPr>
            <p:nvPr/>
          </p:nvSpPr>
          <p:spPr bwMode="auto">
            <a:xfrm>
              <a:off x="0" y="0"/>
              <a:ext cx="258778" cy="256382"/>
            </a:xfrm>
            <a:prstGeom prst="ellipse">
              <a:avLst/>
            </a:prstGeom>
            <a:solidFill>
              <a:srgbClr val="32B1E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sp>
          <p:nvSpPr>
            <p:cNvPr id="92" name="Oval 369"/>
            <p:cNvSpPr>
              <a:spLocks noChangeArrowheads="1"/>
            </p:cNvSpPr>
            <p:nvPr/>
          </p:nvSpPr>
          <p:spPr bwMode="auto">
            <a:xfrm>
              <a:off x="59901" y="59903"/>
              <a:ext cx="129389" cy="12819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grpSp>
      <p:sp>
        <p:nvSpPr>
          <p:cNvPr id="93" name="矩形 92"/>
          <p:cNvSpPr/>
          <p:nvPr/>
        </p:nvSpPr>
        <p:spPr>
          <a:xfrm>
            <a:off x="624324" y="3301035"/>
            <a:ext cx="1019151"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2008.02</a:t>
            </a:r>
            <a:endParaRPr kumimoji="1" lang="ko-KR" altLang="en-US" sz="1600" dirty="0">
              <a:latin typeface="Britannic Bold" panose="020B0903060703020204" pitchFamily="34" charset="0"/>
              <a:ea typeface="方正粗黑宋简体" panose="02000000000000000000" pitchFamily="2" charset="-122"/>
            </a:endParaRPr>
          </a:p>
        </p:txBody>
      </p:sp>
      <p:sp>
        <p:nvSpPr>
          <p:cNvPr id="94" name="矩形 93"/>
          <p:cNvSpPr/>
          <p:nvPr/>
        </p:nvSpPr>
        <p:spPr>
          <a:xfrm>
            <a:off x="3633686" y="3269253"/>
            <a:ext cx="1019151"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2008.09</a:t>
            </a:r>
            <a:endParaRPr kumimoji="1" lang="ko-KR" altLang="en-US" sz="1600" dirty="0">
              <a:latin typeface="Britannic Bold" panose="020B0903060703020204" pitchFamily="34" charset="0"/>
              <a:ea typeface="方正粗黑宋简体" panose="02000000000000000000" pitchFamily="2" charset="-122"/>
            </a:endParaRPr>
          </a:p>
        </p:txBody>
      </p:sp>
      <p:sp>
        <p:nvSpPr>
          <p:cNvPr id="95" name="矩形 94"/>
          <p:cNvSpPr/>
          <p:nvPr/>
        </p:nvSpPr>
        <p:spPr>
          <a:xfrm>
            <a:off x="5833191" y="3269253"/>
            <a:ext cx="709772"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2016</a:t>
            </a:r>
            <a:endParaRPr kumimoji="1" lang="ko-KR" altLang="en-US" sz="1600" dirty="0">
              <a:latin typeface="Britannic Bold" panose="020B0903060703020204" pitchFamily="34" charset="0"/>
              <a:ea typeface="方正粗黑宋简体" panose="02000000000000000000" pitchFamily="2" charset="-122"/>
            </a:endParaRPr>
          </a:p>
        </p:txBody>
      </p:sp>
      <p:sp>
        <p:nvSpPr>
          <p:cNvPr id="96" name="Oval 358"/>
          <p:cNvSpPr>
            <a:spLocks noChangeArrowheads="1"/>
          </p:cNvSpPr>
          <p:nvPr/>
        </p:nvSpPr>
        <p:spPr bwMode="auto">
          <a:xfrm>
            <a:off x="919970" y="3053614"/>
            <a:ext cx="287734" cy="287734"/>
          </a:xfrm>
          <a:prstGeom prst="ellipse">
            <a:avLst/>
          </a:prstGeom>
          <a:solidFill>
            <a:srgbClr val="DC6D07"/>
          </a:solidFill>
          <a:ln>
            <a:noFill/>
          </a:ln>
          <a:extLst>
            <a:ext uri="{91240B29-F687-4F45-9708-019B960494DF}">
              <a14:hiddenLine xmlns:a14="http://schemas.microsoft.com/office/drawing/2010/main" w="9525">
                <a:solidFill>
                  <a:srgbClr val="000000"/>
                </a:solidFill>
                <a:round/>
              </a14:hiddenLine>
            </a:ext>
          </a:extLst>
        </p:spPr>
        <p:txBody>
          <a:bodyPr lIns="103804" tIns="51903" rIns="103804" bIns="51903"/>
          <a:lstStyle/>
          <a:p>
            <a:endParaRPr lang="zh-CN" altLang="zh-CN" sz="2400">
              <a:solidFill>
                <a:srgbClr val="000000"/>
              </a:solidFill>
              <a:latin typeface="宋体" pitchFamily="2" charset="-122"/>
              <a:sym typeface="宋体" pitchFamily="2" charset="-122"/>
            </a:endParaRPr>
          </a:p>
        </p:txBody>
      </p:sp>
      <p:sp>
        <p:nvSpPr>
          <p:cNvPr id="97" name="Oval 359"/>
          <p:cNvSpPr>
            <a:spLocks noChangeArrowheads="1"/>
          </p:cNvSpPr>
          <p:nvPr/>
        </p:nvSpPr>
        <p:spPr bwMode="auto">
          <a:xfrm>
            <a:off x="985395" y="3122731"/>
            <a:ext cx="143867" cy="14386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03804" tIns="51903" rIns="103804" bIns="51903"/>
          <a:lstStyle/>
          <a:p>
            <a:endParaRPr lang="zh-CN" altLang="zh-CN" sz="2400">
              <a:solidFill>
                <a:srgbClr val="000000"/>
              </a:solidFill>
              <a:latin typeface="宋体" pitchFamily="2" charset="-122"/>
              <a:sym typeface="宋体" pitchFamily="2" charset="-122"/>
            </a:endParaRPr>
          </a:p>
        </p:txBody>
      </p:sp>
      <p:sp>
        <p:nvSpPr>
          <p:cNvPr id="98" name="Oval 368"/>
          <p:cNvSpPr>
            <a:spLocks noChangeArrowheads="1"/>
          </p:cNvSpPr>
          <p:nvPr/>
        </p:nvSpPr>
        <p:spPr bwMode="auto">
          <a:xfrm>
            <a:off x="6018562" y="3016896"/>
            <a:ext cx="287734" cy="287734"/>
          </a:xfrm>
          <a:prstGeom prst="ellipse">
            <a:avLst/>
          </a:prstGeom>
          <a:solidFill>
            <a:schemeClr val="accent3">
              <a:lumMod val="60000"/>
              <a:lumOff val="40000"/>
            </a:schemeClr>
          </a:solidFill>
          <a:ln>
            <a:noFill/>
          </a:ln>
        </p:spPr>
        <p:txBody>
          <a:bodyPr lIns="103804" tIns="51903" rIns="103804" bIns="51903"/>
          <a:lstStyle/>
          <a:p>
            <a:endParaRPr lang="zh-CN" altLang="zh-CN" sz="2400">
              <a:solidFill>
                <a:srgbClr val="000000"/>
              </a:solidFill>
              <a:latin typeface="宋体" pitchFamily="2" charset="-122"/>
              <a:sym typeface="宋体" pitchFamily="2" charset="-122"/>
            </a:endParaRPr>
          </a:p>
        </p:txBody>
      </p:sp>
      <p:sp>
        <p:nvSpPr>
          <p:cNvPr id="99" name="Oval 369"/>
          <p:cNvSpPr>
            <a:spLocks noChangeArrowheads="1"/>
          </p:cNvSpPr>
          <p:nvPr/>
        </p:nvSpPr>
        <p:spPr bwMode="auto">
          <a:xfrm>
            <a:off x="6100673" y="3085016"/>
            <a:ext cx="143867" cy="14386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03804" tIns="51903" rIns="103804" bIns="51903"/>
          <a:lstStyle/>
          <a:p>
            <a:endParaRPr lang="zh-CN" altLang="zh-CN" sz="2400">
              <a:solidFill>
                <a:srgbClr val="000000"/>
              </a:solidFill>
              <a:latin typeface="宋体" pitchFamily="2" charset="-122"/>
              <a:sym typeface="宋体" pitchFamily="2" charset="-122"/>
            </a:endParaRPr>
          </a:p>
        </p:txBody>
      </p:sp>
      <p:sp>
        <p:nvSpPr>
          <p:cNvPr id="100" name="矩形 99"/>
          <p:cNvSpPr/>
          <p:nvPr/>
        </p:nvSpPr>
        <p:spPr>
          <a:xfrm>
            <a:off x="7529870" y="3320811"/>
            <a:ext cx="709772"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2018</a:t>
            </a:r>
            <a:endParaRPr kumimoji="1" lang="ko-KR" altLang="en-US" sz="1600" dirty="0">
              <a:latin typeface="Britannic Bold" panose="020B0903060703020204" pitchFamily="34" charset="0"/>
              <a:ea typeface="方正粗黑宋简体" panose="02000000000000000000" pitchFamily="2" charset="-122"/>
            </a:endParaRPr>
          </a:p>
        </p:txBody>
      </p:sp>
      <p:sp>
        <p:nvSpPr>
          <p:cNvPr id="101" name="TextBox 29"/>
          <p:cNvSpPr txBox="1">
            <a:spLocks noChangeArrowheads="1"/>
          </p:cNvSpPr>
          <p:nvPr/>
        </p:nvSpPr>
        <p:spPr bwMode="auto">
          <a:xfrm>
            <a:off x="382243" y="3606962"/>
            <a:ext cx="1569559" cy="3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3804" tIns="51903" rIns="103804" bIns="51903">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US" altLang="zh-CN" sz="1600" b="1" dirty="0">
                <a:latin typeface="+mj-lt"/>
                <a:ea typeface="+mj-ea"/>
                <a:cs typeface="Times New Roman" panose="02020603050405020304" pitchFamily="18" charset="0"/>
              </a:rPr>
              <a:t>Discovery of IBS</a:t>
            </a:r>
            <a:endParaRPr lang="en-US" altLang="zh-CN" sz="1600" b="1" dirty="0">
              <a:latin typeface="+mj-lt"/>
              <a:ea typeface="+mj-ea"/>
              <a:cs typeface="Times New Roman" panose="02020603050405020304" pitchFamily="18" charset="0"/>
            </a:endParaRPr>
          </a:p>
        </p:txBody>
      </p:sp>
      <p:sp>
        <p:nvSpPr>
          <p:cNvPr id="102" name="矩形 101"/>
          <p:cNvSpPr/>
          <p:nvPr/>
        </p:nvSpPr>
        <p:spPr>
          <a:xfrm>
            <a:off x="2169194" y="3320839"/>
            <a:ext cx="1019151"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2008.04</a:t>
            </a:r>
            <a:endParaRPr kumimoji="1" lang="ko-KR" altLang="en-US" sz="1600" dirty="0">
              <a:latin typeface="Britannic Bold" panose="020B0903060703020204" pitchFamily="34" charset="0"/>
              <a:ea typeface="方正粗黑宋简体" panose="02000000000000000000" pitchFamily="2" charset="-122"/>
            </a:endParaRPr>
          </a:p>
        </p:txBody>
      </p:sp>
      <p:grpSp>
        <p:nvGrpSpPr>
          <p:cNvPr id="103" name="组合 102"/>
          <p:cNvGrpSpPr/>
          <p:nvPr/>
        </p:nvGrpSpPr>
        <p:grpSpPr>
          <a:xfrm>
            <a:off x="7640226" y="3022861"/>
            <a:ext cx="287734" cy="287734"/>
            <a:chOff x="4654195" y="4152355"/>
            <a:chExt cx="258762" cy="255587"/>
          </a:xfrm>
        </p:grpSpPr>
        <p:sp>
          <p:nvSpPr>
            <p:cNvPr id="104" name="Oval 370"/>
            <p:cNvSpPr>
              <a:spLocks noChangeArrowheads="1"/>
            </p:cNvSpPr>
            <p:nvPr/>
          </p:nvSpPr>
          <p:spPr bwMode="auto">
            <a:xfrm>
              <a:off x="4654195" y="4152355"/>
              <a:ext cx="258762" cy="255587"/>
            </a:xfrm>
            <a:prstGeom prst="ellipse">
              <a:avLst/>
            </a:prstGeom>
            <a:solidFill>
              <a:schemeClr val="accent5">
                <a:lumMod val="60000"/>
                <a:lumOff val="40000"/>
              </a:schemeClr>
            </a:solidFill>
            <a:ln>
              <a:noFill/>
            </a:ln>
          </p:spPr>
          <p:txBody>
            <a:bodyPr/>
            <a:lstStyle/>
            <a:p>
              <a:endParaRPr lang="zh-CN" altLang="zh-CN" sz="2400">
                <a:solidFill>
                  <a:srgbClr val="000000"/>
                </a:solidFill>
                <a:latin typeface="宋体" pitchFamily="2" charset="-122"/>
                <a:sym typeface="宋体" pitchFamily="2" charset="-122"/>
              </a:endParaRPr>
            </a:p>
          </p:txBody>
        </p:sp>
        <p:sp>
          <p:nvSpPr>
            <p:cNvPr id="105" name="Oval 371"/>
            <p:cNvSpPr>
              <a:spLocks noChangeArrowheads="1"/>
            </p:cNvSpPr>
            <p:nvPr/>
          </p:nvSpPr>
          <p:spPr bwMode="auto">
            <a:xfrm>
              <a:off x="4721701" y="4212071"/>
              <a:ext cx="129381" cy="12779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grpSp>
      <p:sp>
        <p:nvSpPr>
          <p:cNvPr id="106" name="TextBox 29"/>
          <p:cNvSpPr txBox="1">
            <a:spLocks noChangeArrowheads="1"/>
          </p:cNvSpPr>
          <p:nvPr/>
        </p:nvSpPr>
        <p:spPr bwMode="auto">
          <a:xfrm>
            <a:off x="3544947" y="3606961"/>
            <a:ext cx="1387842" cy="597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3804" tIns="51903" rIns="103804" bIns="51903">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US" altLang="zh-CN" sz="1600" b="1" dirty="0">
                <a:latin typeface="+mj-lt"/>
                <a:ea typeface="+mj-ea"/>
                <a:cs typeface="Times New Roman" panose="02020603050405020304" pitchFamily="18" charset="0"/>
              </a:rPr>
              <a:t>Discovery of </a:t>
            </a:r>
            <a:endParaRPr lang="en-US" altLang="zh-CN" sz="1600" b="1" dirty="0">
              <a:latin typeface="+mj-lt"/>
              <a:ea typeface="+mj-ea"/>
              <a:cs typeface="Times New Roman" panose="02020603050405020304" pitchFamily="18" charset="0"/>
            </a:endParaRPr>
          </a:p>
          <a:p>
            <a:pPr algn="ctr" eaLnBrk="1" hangingPunct="1"/>
            <a:r>
              <a:rPr lang="en-US" altLang="zh-CN" sz="1600" b="1" dirty="0">
                <a:latin typeface="+mj-lt"/>
                <a:ea typeface="+mj-ea"/>
                <a:cs typeface="Times New Roman" panose="02020603050405020304" pitchFamily="18" charset="0"/>
              </a:rPr>
              <a:t>122 phase IBS</a:t>
            </a:r>
            <a:endParaRPr lang="en-US" altLang="zh-CN" sz="1600" b="1" dirty="0">
              <a:latin typeface="+mj-lt"/>
              <a:ea typeface="+mj-ea"/>
              <a:cs typeface="Times New Roman" panose="02020603050405020304" pitchFamily="18" charset="0"/>
            </a:endParaRPr>
          </a:p>
        </p:txBody>
      </p:sp>
      <p:sp>
        <p:nvSpPr>
          <p:cNvPr id="107" name="Oval 369"/>
          <p:cNvSpPr>
            <a:spLocks noChangeArrowheads="1"/>
          </p:cNvSpPr>
          <p:nvPr/>
        </p:nvSpPr>
        <p:spPr bwMode="auto">
          <a:xfrm>
            <a:off x="5264699" y="3122731"/>
            <a:ext cx="143867" cy="143867"/>
          </a:xfrm>
          <a:prstGeom prst="ellipse">
            <a:avLst/>
          </a:prstGeom>
          <a:solidFill>
            <a:schemeClr val="accent6">
              <a:lumMod val="40000"/>
              <a:lumOff val="60000"/>
            </a:schemeClr>
          </a:solidFill>
          <a:ln>
            <a:noFill/>
          </a:ln>
        </p:spPr>
        <p:txBody>
          <a:bodyPr lIns="103804" tIns="51903" rIns="103804" bIns="51903"/>
          <a:lstStyle/>
          <a:p>
            <a:endParaRPr lang="zh-CN" altLang="zh-CN" sz="2400">
              <a:solidFill>
                <a:srgbClr val="000000"/>
              </a:solidFill>
              <a:latin typeface="宋体" pitchFamily="2" charset="-122"/>
              <a:sym typeface="宋体" pitchFamily="2" charset="-122"/>
            </a:endParaRPr>
          </a:p>
        </p:txBody>
      </p:sp>
      <p:sp>
        <p:nvSpPr>
          <p:cNvPr id="108" name="矩形 107"/>
          <p:cNvSpPr/>
          <p:nvPr/>
        </p:nvSpPr>
        <p:spPr>
          <a:xfrm>
            <a:off x="9067152" y="3301629"/>
            <a:ext cx="709772"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2020</a:t>
            </a:r>
            <a:endParaRPr kumimoji="1" lang="ko-KR" altLang="en-US" sz="1600" dirty="0">
              <a:latin typeface="Britannic Bold" panose="020B0903060703020204" pitchFamily="34" charset="0"/>
              <a:ea typeface="方正粗黑宋简体" panose="02000000000000000000" pitchFamily="2" charset="-122"/>
            </a:endParaRPr>
          </a:p>
        </p:txBody>
      </p:sp>
      <p:grpSp>
        <p:nvGrpSpPr>
          <p:cNvPr id="109" name="组合 108"/>
          <p:cNvGrpSpPr/>
          <p:nvPr/>
        </p:nvGrpSpPr>
        <p:grpSpPr>
          <a:xfrm>
            <a:off x="9327679" y="3039413"/>
            <a:ext cx="287734" cy="287734"/>
            <a:chOff x="4789249" y="4115300"/>
            <a:chExt cx="258762" cy="255587"/>
          </a:xfrm>
        </p:grpSpPr>
        <p:sp>
          <p:nvSpPr>
            <p:cNvPr id="110" name="Oval 370"/>
            <p:cNvSpPr>
              <a:spLocks noChangeArrowheads="1"/>
            </p:cNvSpPr>
            <p:nvPr/>
          </p:nvSpPr>
          <p:spPr bwMode="auto">
            <a:xfrm>
              <a:off x="4789249" y="4115300"/>
              <a:ext cx="258762" cy="255587"/>
            </a:xfrm>
            <a:prstGeom prst="ellipse">
              <a:avLst/>
            </a:prstGeom>
            <a:solidFill>
              <a:srgbClr val="FF0000"/>
            </a:solidFill>
            <a:ln>
              <a:noFill/>
            </a:ln>
          </p:spPr>
          <p:txBody>
            <a:bodyPr/>
            <a:lstStyle/>
            <a:p>
              <a:endParaRPr lang="zh-CN" altLang="zh-CN" sz="2400">
                <a:solidFill>
                  <a:srgbClr val="000000"/>
                </a:solidFill>
                <a:latin typeface="宋体" pitchFamily="2" charset="-122"/>
                <a:sym typeface="宋体" pitchFamily="2" charset="-122"/>
              </a:endParaRPr>
            </a:p>
          </p:txBody>
        </p:sp>
        <p:sp>
          <p:nvSpPr>
            <p:cNvPr id="111" name="Oval 371"/>
            <p:cNvSpPr>
              <a:spLocks noChangeArrowheads="1"/>
            </p:cNvSpPr>
            <p:nvPr/>
          </p:nvSpPr>
          <p:spPr bwMode="auto">
            <a:xfrm>
              <a:off x="4856754" y="4175016"/>
              <a:ext cx="129381" cy="12779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grpSp>
      <p:sp>
        <p:nvSpPr>
          <p:cNvPr id="112" name="TextBox 29"/>
          <p:cNvSpPr txBox="1">
            <a:spLocks noChangeArrowheads="1"/>
          </p:cNvSpPr>
          <p:nvPr/>
        </p:nvSpPr>
        <p:spPr bwMode="auto">
          <a:xfrm>
            <a:off x="5132721" y="1861128"/>
            <a:ext cx="2057645" cy="1089192"/>
          </a:xfrm>
          <a:prstGeom prst="rect">
            <a:avLst/>
          </a:prstGeom>
          <a:noFill/>
          <a:ln>
            <a:noFill/>
          </a:ln>
        </p:spPr>
        <p:txBody>
          <a:bodyPr wrap="square" lIns="103804" tIns="51903" rIns="103804" bIns="51903">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CA" altLang="zh-CN" sz="1600" b="1" dirty="0">
                <a:latin typeface="+mj-lt"/>
                <a:ea typeface="+mj-ea"/>
                <a:cs typeface="Times New Roman" panose="02020603050405020304" pitchFamily="18" charset="0"/>
              </a:rPr>
              <a:t>100-m 7-core IBS tape fabricated </a:t>
            </a:r>
            <a:endParaRPr lang="en-CA" altLang="zh-CN" sz="1600" b="1" dirty="0">
              <a:latin typeface="+mj-lt"/>
              <a:ea typeface="+mj-ea"/>
              <a:cs typeface="Times New Roman" panose="02020603050405020304" pitchFamily="18" charset="0"/>
            </a:endParaRPr>
          </a:p>
          <a:p>
            <a:pPr algn="ctr" eaLnBrk="1" hangingPunct="1"/>
            <a:r>
              <a:rPr lang="en-CA" altLang="zh-CN" sz="1600" b="1" dirty="0">
                <a:latin typeface="+mj-lt"/>
                <a:ea typeface="+mj-ea"/>
                <a:cs typeface="Times New Roman" panose="02020603050405020304" pitchFamily="18" charset="0"/>
              </a:rPr>
              <a:t>J</a:t>
            </a:r>
            <a:r>
              <a:rPr lang="en-CA" altLang="zh-CN" sz="1600" b="1" baseline="-25000" dirty="0">
                <a:latin typeface="+mj-lt"/>
                <a:ea typeface="+mj-ea"/>
                <a:cs typeface="Times New Roman" panose="02020603050405020304" pitchFamily="18" charset="0"/>
              </a:rPr>
              <a:t>e</a:t>
            </a:r>
            <a:r>
              <a:rPr lang="en-CA" altLang="zh-CN" sz="1600" b="1" dirty="0">
                <a:latin typeface="+mj-lt"/>
                <a:ea typeface="+mj-ea"/>
                <a:cs typeface="Times New Roman" panose="02020603050405020304" pitchFamily="18" charset="0"/>
              </a:rPr>
              <a:t>= </a:t>
            </a:r>
            <a:r>
              <a:rPr lang="en-CA" altLang="zh-CN" sz="1600" b="1" dirty="0">
                <a:solidFill>
                  <a:srgbClr val="FF0000"/>
                </a:solidFill>
                <a:latin typeface="+mj-lt"/>
                <a:ea typeface="+mj-ea"/>
                <a:cs typeface="Times New Roman" panose="02020603050405020304" pitchFamily="18" charset="0"/>
              </a:rPr>
              <a:t>100 A</a:t>
            </a:r>
            <a:r>
              <a:rPr lang="en-US" altLang="zh-CN" sz="1600" b="1" dirty="0">
                <a:solidFill>
                  <a:srgbClr val="FF0000"/>
                </a:solidFill>
                <a:latin typeface="+mj-lt"/>
                <a:ea typeface="+mj-ea"/>
                <a:cs typeface="Times New Roman" panose="02020603050405020304" pitchFamily="18" charset="0"/>
              </a:rPr>
              <a:t>/mm</a:t>
            </a:r>
            <a:r>
              <a:rPr lang="en-US" altLang="zh-CN" sz="1600" b="1" baseline="30000" dirty="0">
                <a:solidFill>
                  <a:srgbClr val="FF0000"/>
                </a:solidFill>
                <a:latin typeface="+mj-lt"/>
                <a:ea typeface="+mj-ea"/>
                <a:cs typeface="Times New Roman" panose="02020603050405020304" pitchFamily="18" charset="0"/>
              </a:rPr>
              <a:t>2 </a:t>
            </a:r>
            <a:endParaRPr lang="en-US" altLang="zh-CN" sz="1600" b="1" baseline="30000" dirty="0">
              <a:solidFill>
                <a:srgbClr val="FF0000"/>
              </a:solidFill>
              <a:latin typeface="+mj-lt"/>
              <a:ea typeface="+mj-ea"/>
              <a:cs typeface="Times New Roman" panose="02020603050405020304" pitchFamily="18" charset="0"/>
            </a:endParaRPr>
          </a:p>
          <a:p>
            <a:pPr algn="ctr" eaLnBrk="1" hangingPunct="1"/>
            <a:r>
              <a:rPr lang="en-US" altLang="zh-CN" sz="1600" b="1" baseline="30000" dirty="0">
                <a:latin typeface="+mj-lt"/>
                <a:ea typeface="+mj-ea"/>
                <a:cs typeface="Times New Roman" panose="02020603050405020304" pitchFamily="18" charset="0"/>
              </a:rPr>
              <a:t>@ </a:t>
            </a:r>
            <a:r>
              <a:rPr lang="en-US" altLang="zh-CN" sz="1600" b="1" dirty="0">
                <a:latin typeface="+mj-lt"/>
                <a:ea typeface="+mj-ea"/>
                <a:cs typeface="Times New Roman" panose="02020603050405020304" pitchFamily="18" charset="0"/>
              </a:rPr>
              <a:t>10 T, 4.2 K</a:t>
            </a:r>
            <a:endParaRPr lang="zh-CN" altLang="en-US" sz="1600" b="1" dirty="0">
              <a:latin typeface="+mj-lt"/>
              <a:ea typeface="+mj-ea"/>
              <a:cs typeface="Times New Roman" panose="02020603050405020304" pitchFamily="18" charset="0"/>
            </a:endParaRPr>
          </a:p>
        </p:txBody>
      </p:sp>
      <p:sp>
        <p:nvSpPr>
          <p:cNvPr id="113" name="TextBox 29"/>
          <p:cNvSpPr txBox="1">
            <a:spLocks noChangeArrowheads="1"/>
          </p:cNvSpPr>
          <p:nvPr/>
        </p:nvSpPr>
        <p:spPr bwMode="auto">
          <a:xfrm>
            <a:off x="7448414" y="3656386"/>
            <a:ext cx="2169530" cy="1253211"/>
          </a:xfrm>
          <a:prstGeom prst="rect">
            <a:avLst/>
          </a:prstGeom>
          <a:noFill/>
          <a:ln>
            <a:noFill/>
          </a:ln>
        </p:spPr>
        <p:txBody>
          <a:bodyPr wrap="square" lIns="103804" tIns="51903" rIns="103804" bIns="51903">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CA" altLang="zh-CN" sz="1600" b="1" dirty="0">
                <a:latin typeface="+mj-lt"/>
                <a:ea typeface="楷体" pitchFamily="49" charset="-122"/>
                <a:cs typeface="Times New Roman" panose="02020603050405020304" pitchFamily="18" charset="0"/>
              </a:rPr>
              <a:t>IBS solenoid at 24 T</a:t>
            </a:r>
            <a:endParaRPr lang="en-CA" altLang="zh-CN" sz="1600" b="1" dirty="0">
              <a:latin typeface="+mj-lt"/>
              <a:ea typeface="楷体" pitchFamily="49" charset="-122"/>
              <a:cs typeface="Times New Roman" panose="02020603050405020304" pitchFamily="18" charset="0"/>
            </a:endParaRPr>
          </a:p>
          <a:p>
            <a:pPr algn="ctr" eaLnBrk="1" hangingPunct="1"/>
            <a:r>
              <a:rPr lang="en-CA" altLang="zh-CN" sz="1600" b="1" dirty="0">
                <a:latin typeface="+mj-lt"/>
                <a:ea typeface="楷体" pitchFamily="49" charset="-122"/>
                <a:cs typeface="Times New Roman" panose="02020603050405020304" pitchFamily="18" charset="0"/>
              </a:rPr>
              <a:t> Racetrack at 8 T</a:t>
            </a:r>
            <a:endParaRPr lang="en-CA" altLang="zh-CN" sz="1600" b="1" dirty="0">
              <a:latin typeface="+mj-lt"/>
              <a:ea typeface="楷体" pitchFamily="49" charset="-122"/>
              <a:cs typeface="Times New Roman" panose="02020603050405020304" pitchFamily="18" charset="0"/>
            </a:endParaRPr>
          </a:p>
          <a:p>
            <a:pPr algn="ctr" eaLnBrk="1" hangingPunct="1"/>
            <a:r>
              <a:rPr lang="en-CA" altLang="zh-CN" sz="1600" b="1" dirty="0">
                <a:latin typeface="+mj-lt"/>
                <a:ea typeface="+mj-ea"/>
                <a:cs typeface="Times New Roman" panose="02020603050405020304" pitchFamily="18" charset="0"/>
              </a:rPr>
              <a:t>J</a:t>
            </a:r>
            <a:r>
              <a:rPr lang="en-CA" altLang="zh-CN" sz="1600" b="1" baseline="-25000" dirty="0">
                <a:latin typeface="+mj-lt"/>
                <a:ea typeface="+mj-ea"/>
                <a:cs typeface="Times New Roman" panose="02020603050405020304" pitchFamily="18" charset="0"/>
              </a:rPr>
              <a:t>e</a:t>
            </a:r>
            <a:r>
              <a:rPr lang="en-CA" altLang="zh-CN" sz="1600" b="1" dirty="0">
                <a:latin typeface="+mj-lt"/>
                <a:ea typeface="+mj-ea"/>
                <a:cs typeface="Times New Roman" panose="02020603050405020304" pitchFamily="18" charset="0"/>
              </a:rPr>
              <a:t>= </a:t>
            </a:r>
            <a:r>
              <a:rPr lang="en-CA" altLang="zh-CN" sz="1600" b="1" dirty="0">
                <a:solidFill>
                  <a:srgbClr val="FF0000"/>
                </a:solidFill>
                <a:latin typeface="+mj-lt"/>
                <a:ea typeface="+mj-ea"/>
                <a:cs typeface="Times New Roman" panose="02020603050405020304" pitchFamily="18" charset="0"/>
              </a:rPr>
              <a:t>300 A</a:t>
            </a:r>
            <a:r>
              <a:rPr lang="en-US" altLang="zh-CN" sz="1600" b="1" dirty="0">
                <a:solidFill>
                  <a:srgbClr val="FF0000"/>
                </a:solidFill>
                <a:latin typeface="+mj-lt"/>
                <a:ea typeface="+mj-ea"/>
                <a:cs typeface="Times New Roman" panose="02020603050405020304" pitchFamily="18" charset="0"/>
              </a:rPr>
              <a:t>/mm</a:t>
            </a:r>
            <a:r>
              <a:rPr lang="en-US" altLang="zh-CN" sz="1600" b="1" baseline="30000" dirty="0">
                <a:solidFill>
                  <a:srgbClr val="FF0000"/>
                </a:solidFill>
                <a:latin typeface="+mj-lt"/>
                <a:ea typeface="+mj-ea"/>
                <a:cs typeface="Times New Roman" panose="02020603050405020304" pitchFamily="18" charset="0"/>
              </a:rPr>
              <a:t>2</a:t>
            </a:r>
            <a:endParaRPr lang="en-US" altLang="zh-CN" sz="1600" b="1" baseline="30000" dirty="0">
              <a:solidFill>
                <a:srgbClr val="FF0000"/>
              </a:solidFill>
              <a:latin typeface="+mj-lt"/>
              <a:ea typeface="+mj-ea"/>
              <a:cs typeface="Times New Roman" panose="02020603050405020304" pitchFamily="18" charset="0"/>
            </a:endParaRPr>
          </a:p>
          <a:p>
            <a:pPr algn="ctr" eaLnBrk="1" hangingPunct="1"/>
            <a:r>
              <a:rPr lang="en-US" altLang="zh-CN" sz="1600" b="1" baseline="30000" dirty="0">
                <a:latin typeface="+mj-lt"/>
                <a:ea typeface="+mj-ea"/>
                <a:cs typeface="Times New Roman" panose="02020603050405020304" pitchFamily="18" charset="0"/>
              </a:rPr>
              <a:t>@ </a:t>
            </a:r>
            <a:r>
              <a:rPr lang="en-US" altLang="zh-CN" sz="1600" b="1" dirty="0">
                <a:latin typeface="+mj-lt"/>
                <a:ea typeface="+mj-ea"/>
                <a:cs typeface="Times New Roman" panose="02020603050405020304" pitchFamily="18" charset="0"/>
              </a:rPr>
              <a:t>10 T, 4.2 K</a:t>
            </a:r>
            <a:endParaRPr lang="zh-CN" altLang="en-US" sz="1600" b="1" dirty="0">
              <a:latin typeface="+mj-lt"/>
              <a:ea typeface="+mj-ea"/>
              <a:cs typeface="Times New Roman" panose="02020603050405020304" pitchFamily="18" charset="0"/>
            </a:endParaRPr>
          </a:p>
          <a:p>
            <a:pPr algn="ctr" eaLnBrk="1" hangingPunct="1"/>
            <a:endParaRPr lang="zh-CN" altLang="en-US" sz="1600" b="1" baseline="30000" dirty="0">
              <a:solidFill>
                <a:srgbClr val="FF0000"/>
              </a:solidFill>
              <a:latin typeface="+mj-lt"/>
              <a:ea typeface="+mj-ea"/>
              <a:cs typeface="Times New Roman" panose="02020603050405020304" pitchFamily="18" charset="0"/>
            </a:endParaRPr>
          </a:p>
        </p:txBody>
      </p:sp>
      <p:sp>
        <p:nvSpPr>
          <p:cNvPr id="114" name="TextBox 29"/>
          <p:cNvSpPr txBox="1">
            <a:spLocks noChangeArrowheads="1"/>
          </p:cNvSpPr>
          <p:nvPr/>
        </p:nvSpPr>
        <p:spPr bwMode="auto">
          <a:xfrm>
            <a:off x="9337111" y="1585177"/>
            <a:ext cx="2165376" cy="1745397"/>
          </a:xfrm>
          <a:prstGeom prst="rect">
            <a:avLst/>
          </a:prstGeom>
          <a:noFill/>
          <a:ln>
            <a:noFill/>
          </a:ln>
        </p:spPr>
        <p:txBody>
          <a:bodyPr wrap="square" lIns="103804" tIns="51903" rIns="103804" bIns="51903">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CA" altLang="zh-CN" sz="1600" b="1" dirty="0">
                <a:latin typeface="+mj-lt"/>
                <a:ea typeface="楷体" pitchFamily="49" charset="-122"/>
                <a:cs typeface="Times New Roman" panose="02020603050405020304" pitchFamily="18" charset="0"/>
              </a:rPr>
              <a:t>IBS solenoid at </a:t>
            </a:r>
            <a:r>
              <a:rPr lang="en-CA" altLang="zh-CN" sz="1600" b="1" dirty="0">
                <a:solidFill>
                  <a:srgbClr val="FF0000"/>
                </a:solidFill>
                <a:latin typeface="+mj-lt"/>
                <a:ea typeface="楷体" pitchFamily="49" charset="-122"/>
                <a:cs typeface="Times New Roman" panose="02020603050405020304" pitchFamily="18" charset="0"/>
              </a:rPr>
              <a:t>32 T</a:t>
            </a:r>
            <a:endParaRPr lang="en-CA" altLang="zh-CN" sz="1600" b="1" dirty="0">
              <a:solidFill>
                <a:srgbClr val="FF0000"/>
              </a:solidFill>
              <a:latin typeface="+mj-lt"/>
              <a:ea typeface="楷体" pitchFamily="49" charset="-122"/>
              <a:cs typeface="Times New Roman" panose="02020603050405020304" pitchFamily="18" charset="0"/>
            </a:endParaRPr>
          </a:p>
          <a:p>
            <a:pPr algn="ctr" eaLnBrk="1" hangingPunct="1"/>
            <a:r>
              <a:rPr lang="en-CA" altLang="zh-CN" sz="1600" b="1" dirty="0">
                <a:latin typeface="+mj-lt"/>
                <a:ea typeface="楷体" pitchFamily="49" charset="-122"/>
                <a:cs typeface="Times New Roman" panose="02020603050405020304" pitchFamily="18" charset="0"/>
              </a:rPr>
              <a:t> Racetrack at 10 T</a:t>
            </a:r>
            <a:endParaRPr lang="en-CA" altLang="zh-CN" sz="1600" b="1" dirty="0">
              <a:latin typeface="+mj-lt"/>
              <a:ea typeface="楷体" pitchFamily="49" charset="-122"/>
              <a:cs typeface="Times New Roman" panose="02020603050405020304" pitchFamily="18" charset="0"/>
            </a:endParaRPr>
          </a:p>
          <a:p>
            <a:pPr algn="ctr" eaLnBrk="1" hangingPunct="1"/>
            <a:r>
              <a:rPr lang="en-CA" altLang="zh-CN" sz="1600" b="1" dirty="0">
                <a:solidFill>
                  <a:srgbClr val="FF0000"/>
                </a:solidFill>
                <a:latin typeface="+mj-lt"/>
                <a:ea typeface="楷体" pitchFamily="49" charset="-122"/>
                <a:cs typeface="Times New Roman" panose="02020603050405020304" pitchFamily="18" charset="0"/>
              </a:rPr>
              <a:t>1</a:t>
            </a:r>
            <a:r>
              <a:rPr lang="en-US" altLang="zh-CN" sz="1600" b="1" dirty="0">
                <a:solidFill>
                  <a:srgbClr val="FF0000"/>
                </a:solidFill>
                <a:latin typeface="+mj-lt"/>
                <a:ea typeface="楷体" pitchFamily="49" charset="-122"/>
                <a:cs typeface="Times New Roman" panose="02020603050405020304" pitchFamily="18" charset="0"/>
              </a:rPr>
              <a:t>.</a:t>
            </a:r>
            <a:r>
              <a:rPr lang="en-CA" altLang="zh-CN" sz="1600" b="1" dirty="0">
                <a:solidFill>
                  <a:srgbClr val="FF0000"/>
                </a:solidFill>
                <a:latin typeface="+mj-lt"/>
                <a:ea typeface="楷体" pitchFamily="49" charset="-122"/>
                <a:cs typeface="Times New Roman" panose="02020603050405020304" pitchFamily="18" charset="0"/>
              </a:rPr>
              <a:t>3 kA transposed cable</a:t>
            </a:r>
            <a:endParaRPr lang="en-CA" altLang="zh-CN" sz="1600" b="1" dirty="0">
              <a:solidFill>
                <a:srgbClr val="FF0000"/>
              </a:solidFill>
              <a:latin typeface="+mj-lt"/>
              <a:ea typeface="楷体" pitchFamily="49" charset="-122"/>
              <a:cs typeface="Times New Roman" panose="02020603050405020304" pitchFamily="18" charset="0"/>
            </a:endParaRPr>
          </a:p>
          <a:p>
            <a:pPr algn="ctr" eaLnBrk="1" hangingPunct="1"/>
            <a:r>
              <a:rPr lang="en-CA" altLang="zh-CN" sz="1600" b="1" dirty="0">
                <a:latin typeface="+mj-lt"/>
                <a:ea typeface="+mj-ea"/>
                <a:cs typeface="Times New Roman" panose="02020603050405020304" pitchFamily="18" charset="0"/>
              </a:rPr>
              <a:t>J</a:t>
            </a:r>
            <a:r>
              <a:rPr lang="en-CA" altLang="zh-CN" sz="1600" b="1" baseline="-25000" dirty="0">
                <a:latin typeface="+mj-lt"/>
                <a:ea typeface="+mj-ea"/>
                <a:cs typeface="Times New Roman" panose="02020603050405020304" pitchFamily="18" charset="0"/>
              </a:rPr>
              <a:t>e </a:t>
            </a:r>
            <a:r>
              <a:rPr lang="en-CA" altLang="zh-CN" sz="1600" b="1" dirty="0">
                <a:latin typeface="+mj-lt"/>
                <a:ea typeface="+mj-ea"/>
                <a:cs typeface="Times New Roman" panose="02020603050405020304" pitchFamily="18" charset="0"/>
              </a:rPr>
              <a:t>&gt; </a:t>
            </a:r>
            <a:r>
              <a:rPr lang="en-CA" altLang="zh-CN" sz="1600" b="1" dirty="0">
                <a:solidFill>
                  <a:srgbClr val="FF0000"/>
                </a:solidFill>
                <a:latin typeface="+mj-lt"/>
                <a:ea typeface="+mj-ea"/>
                <a:cs typeface="Times New Roman" panose="02020603050405020304" pitchFamily="18" charset="0"/>
              </a:rPr>
              <a:t>450 A</a:t>
            </a:r>
            <a:r>
              <a:rPr lang="en-US" altLang="zh-CN" sz="1600" b="1" dirty="0">
                <a:solidFill>
                  <a:srgbClr val="FF0000"/>
                </a:solidFill>
                <a:latin typeface="+mj-lt"/>
                <a:ea typeface="+mj-ea"/>
                <a:cs typeface="Times New Roman" panose="02020603050405020304" pitchFamily="18" charset="0"/>
              </a:rPr>
              <a:t>/mm</a:t>
            </a:r>
            <a:r>
              <a:rPr lang="en-US" altLang="zh-CN" sz="1600" b="1" baseline="30000" dirty="0">
                <a:solidFill>
                  <a:srgbClr val="FF0000"/>
                </a:solidFill>
                <a:latin typeface="+mj-lt"/>
                <a:ea typeface="+mj-ea"/>
                <a:cs typeface="Times New Roman" panose="02020603050405020304" pitchFamily="18" charset="0"/>
              </a:rPr>
              <a:t>2</a:t>
            </a:r>
            <a:endParaRPr lang="en-US" altLang="zh-CN" sz="1600" b="1" baseline="30000" dirty="0">
              <a:solidFill>
                <a:srgbClr val="FF0000"/>
              </a:solidFill>
              <a:latin typeface="+mj-lt"/>
              <a:ea typeface="+mj-ea"/>
              <a:cs typeface="Times New Roman" panose="02020603050405020304" pitchFamily="18" charset="0"/>
            </a:endParaRPr>
          </a:p>
          <a:p>
            <a:pPr algn="ctr" eaLnBrk="1" hangingPunct="1"/>
            <a:r>
              <a:rPr lang="en-US" altLang="zh-CN" sz="1600" b="1" baseline="30000" dirty="0">
                <a:latin typeface="+mj-lt"/>
                <a:ea typeface="+mj-ea"/>
                <a:cs typeface="Times New Roman" panose="02020603050405020304" pitchFamily="18" charset="0"/>
              </a:rPr>
              <a:t>@ </a:t>
            </a:r>
            <a:r>
              <a:rPr lang="en-US" altLang="zh-CN" sz="1600" b="1" dirty="0">
                <a:latin typeface="+mj-lt"/>
                <a:ea typeface="+mj-ea"/>
                <a:cs typeface="Times New Roman" panose="02020603050405020304" pitchFamily="18" charset="0"/>
              </a:rPr>
              <a:t>10 T, 4.2 K</a:t>
            </a:r>
            <a:endParaRPr lang="zh-CN" altLang="en-US" sz="1600" b="1" dirty="0">
              <a:latin typeface="+mj-lt"/>
              <a:ea typeface="+mj-ea"/>
              <a:cs typeface="Times New Roman" panose="02020603050405020304" pitchFamily="18" charset="0"/>
            </a:endParaRPr>
          </a:p>
          <a:p>
            <a:pPr algn="ctr" eaLnBrk="1" hangingPunct="1"/>
            <a:endParaRPr lang="zh-CN" altLang="en-US" sz="1600" b="1" baseline="30000" dirty="0">
              <a:solidFill>
                <a:srgbClr val="FF0000"/>
              </a:solidFill>
              <a:latin typeface="+mj-lt"/>
              <a:ea typeface="+mj-ea"/>
              <a:cs typeface="Times New Roman" panose="02020603050405020304" pitchFamily="18" charset="0"/>
            </a:endParaRPr>
          </a:p>
        </p:txBody>
      </p:sp>
      <p:sp>
        <p:nvSpPr>
          <p:cNvPr id="115" name="Oval 370"/>
          <p:cNvSpPr>
            <a:spLocks noChangeArrowheads="1"/>
          </p:cNvSpPr>
          <p:nvPr/>
        </p:nvSpPr>
        <p:spPr bwMode="auto">
          <a:xfrm>
            <a:off x="10865205" y="3041012"/>
            <a:ext cx="287734" cy="287734"/>
          </a:xfrm>
          <a:prstGeom prst="ellipse">
            <a:avLst/>
          </a:prstGeom>
          <a:solidFill>
            <a:srgbClr val="92D050"/>
          </a:solidFill>
          <a:ln>
            <a:noFill/>
          </a:ln>
        </p:spPr>
        <p:txBody>
          <a:bodyPr/>
          <a:lstStyle/>
          <a:p>
            <a:endParaRPr lang="zh-CN" altLang="zh-CN" sz="2400">
              <a:solidFill>
                <a:srgbClr val="000000"/>
              </a:solidFill>
              <a:latin typeface="宋体" pitchFamily="2" charset="-122"/>
              <a:sym typeface="宋体" pitchFamily="2" charset="-122"/>
            </a:endParaRPr>
          </a:p>
        </p:txBody>
      </p:sp>
      <p:sp>
        <p:nvSpPr>
          <p:cNvPr id="116" name="Oval 371"/>
          <p:cNvSpPr>
            <a:spLocks noChangeArrowheads="1"/>
          </p:cNvSpPr>
          <p:nvPr/>
        </p:nvSpPr>
        <p:spPr bwMode="auto">
          <a:xfrm>
            <a:off x="10940268" y="3108240"/>
            <a:ext cx="143867" cy="14386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sz="2400">
              <a:solidFill>
                <a:srgbClr val="000000"/>
              </a:solidFill>
              <a:latin typeface="宋体" pitchFamily="2" charset="-122"/>
              <a:sym typeface="宋体" pitchFamily="2" charset="-122"/>
            </a:endParaRPr>
          </a:p>
        </p:txBody>
      </p:sp>
      <p:sp>
        <p:nvSpPr>
          <p:cNvPr id="117" name="矩形 116"/>
          <p:cNvSpPr/>
          <p:nvPr/>
        </p:nvSpPr>
        <p:spPr>
          <a:xfrm>
            <a:off x="10654188" y="3312946"/>
            <a:ext cx="709772" cy="350913"/>
          </a:xfrm>
          <a:prstGeom prst="rect">
            <a:avLst/>
          </a:prstGeom>
        </p:spPr>
        <p:txBody>
          <a:bodyPr wrap="none" lIns="103804" tIns="51903" rIns="103804" bIns="51903">
            <a:spAutoFit/>
          </a:bodyPr>
          <a:lstStyle/>
          <a:p>
            <a:pPr algn="ctr" fontAlgn="base">
              <a:spcBef>
                <a:spcPct val="0"/>
              </a:spcBef>
              <a:spcAft>
                <a:spcPct val="0"/>
              </a:spcAft>
            </a:pPr>
            <a:r>
              <a:rPr kumimoji="1" lang="en-US" altLang="zh-CN" sz="1600" dirty="0">
                <a:latin typeface="Britannic Bold" panose="020B0903060703020204" pitchFamily="34" charset="0"/>
                <a:ea typeface="方正粗黑宋简体" panose="02000000000000000000" pitchFamily="2" charset="-122"/>
              </a:rPr>
              <a:t>2022</a:t>
            </a:r>
            <a:endParaRPr kumimoji="1" lang="ko-KR" altLang="en-US" sz="1600" dirty="0">
              <a:latin typeface="Britannic Bold" panose="020B0903060703020204" pitchFamily="34" charset="0"/>
              <a:ea typeface="方正粗黑宋简体" panose="02000000000000000000" pitchFamily="2" charset="-122"/>
            </a:endParaRPr>
          </a:p>
        </p:txBody>
      </p:sp>
      <p:pic>
        <p:nvPicPr>
          <p:cNvPr id="118" name="图片 117"/>
          <p:cNvPicPr>
            <a:picLocks noChangeAspect="1"/>
          </p:cNvPicPr>
          <p:nvPr/>
        </p:nvPicPr>
        <p:blipFill rotWithShape="1">
          <a:blip r:embed="rId2"/>
          <a:srcRect/>
          <a:stretch>
            <a:fillRect/>
          </a:stretch>
        </p:blipFill>
        <p:spPr>
          <a:xfrm>
            <a:off x="10652283" y="3754334"/>
            <a:ext cx="984014" cy="1353095"/>
          </a:xfrm>
          <a:prstGeom prst="rect">
            <a:avLst/>
          </a:prstGeom>
        </p:spPr>
      </p:pic>
      <p:pic>
        <p:nvPicPr>
          <p:cNvPr id="119" name="图片 118"/>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9778827" y="3750391"/>
            <a:ext cx="873455" cy="1357039"/>
          </a:xfrm>
          <a:prstGeom prst="rect">
            <a:avLst/>
          </a:prstGeom>
        </p:spPr>
      </p:pic>
      <p:pic>
        <p:nvPicPr>
          <p:cNvPr id="120" name="图片 1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1061" y="1744875"/>
            <a:ext cx="1930987" cy="1130644"/>
          </a:xfrm>
          <a:prstGeom prst="rect">
            <a:avLst/>
          </a:prstGeom>
        </p:spPr>
      </p:pic>
      <p:pic>
        <p:nvPicPr>
          <p:cNvPr id="121" name="图片 1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34228" y="3737912"/>
            <a:ext cx="2017637" cy="1467319"/>
          </a:xfrm>
          <a:prstGeom prst="rect">
            <a:avLst/>
          </a:prstGeom>
        </p:spPr>
      </p:pic>
      <p:grpSp>
        <p:nvGrpSpPr>
          <p:cNvPr id="122" name="组合 121"/>
          <p:cNvGrpSpPr/>
          <p:nvPr/>
        </p:nvGrpSpPr>
        <p:grpSpPr>
          <a:xfrm>
            <a:off x="371012" y="4077843"/>
            <a:ext cx="2650337" cy="1340577"/>
            <a:chOff x="6726108" y="980728"/>
            <a:chExt cx="2817382" cy="1381459"/>
          </a:xfrm>
        </p:grpSpPr>
        <p:sp>
          <p:nvSpPr>
            <p:cNvPr id="123" name="TextBox 29"/>
            <p:cNvSpPr txBox="1">
              <a:spLocks noChangeArrowheads="1"/>
            </p:cNvSpPr>
            <p:nvPr/>
          </p:nvSpPr>
          <p:spPr bwMode="auto">
            <a:xfrm>
              <a:off x="7850431" y="1126957"/>
              <a:ext cx="1693059" cy="58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US" altLang="zh-CN" sz="1465" b="1" dirty="0">
                  <a:latin typeface="微软雅黑" pitchFamily="34" charset="-122"/>
                  <a:ea typeface="微软雅黑" pitchFamily="34" charset="-122"/>
                  <a:cs typeface="微软雅黑" pitchFamily="34" charset="-122"/>
                </a:rPr>
                <a:t>H. </a:t>
              </a:r>
              <a:r>
                <a:rPr lang="en-US" altLang="zh-CN" sz="1465" b="1" dirty="0" err="1">
                  <a:latin typeface="微软雅黑" pitchFamily="34" charset="-122"/>
                  <a:ea typeface="微软雅黑" pitchFamily="34" charset="-122"/>
                  <a:cs typeface="微软雅黑" pitchFamily="34" charset="-122"/>
                </a:rPr>
                <a:t>Hosono</a:t>
              </a:r>
              <a:endParaRPr lang="en-US" altLang="zh-CN" sz="1465" b="1" dirty="0">
                <a:latin typeface="微软雅黑" pitchFamily="34" charset="-122"/>
                <a:ea typeface="微软雅黑" pitchFamily="34" charset="-122"/>
                <a:cs typeface="微软雅黑" pitchFamily="34" charset="-122"/>
              </a:endParaRPr>
            </a:p>
            <a:p>
              <a:pPr algn="ctr" eaLnBrk="1" hangingPunct="1"/>
              <a:r>
                <a:rPr lang="en-US" altLang="zh-CN" sz="1600" b="1" dirty="0">
                  <a:latin typeface="Times New Roman" panose="02020603050405020304" pitchFamily="18" charset="0"/>
                  <a:ea typeface="楷体" pitchFamily="49" charset="-122"/>
                  <a:cs typeface="Times New Roman" panose="02020603050405020304" pitchFamily="18" charset="0"/>
                </a:rPr>
                <a:t>IBS (T</a:t>
              </a:r>
              <a:r>
                <a:rPr lang="en-US" altLang="zh-CN" sz="1600" b="1" baseline="-25000" dirty="0">
                  <a:latin typeface="Times New Roman" panose="02020603050405020304" pitchFamily="18" charset="0"/>
                  <a:ea typeface="楷体" pitchFamily="49" charset="-122"/>
                  <a:cs typeface="Times New Roman" panose="02020603050405020304" pitchFamily="18" charset="0"/>
                </a:rPr>
                <a:t>c</a:t>
              </a:r>
              <a:r>
                <a:rPr lang="en-US" altLang="zh-CN" sz="1600" b="1" dirty="0">
                  <a:latin typeface="Times New Roman" panose="02020603050405020304" pitchFamily="18" charset="0"/>
                  <a:ea typeface="楷体" pitchFamily="49" charset="-122"/>
                  <a:cs typeface="Times New Roman" panose="02020603050405020304" pitchFamily="18" charset="0"/>
                </a:rPr>
                <a:t> 26K)</a:t>
              </a:r>
              <a:endParaRPr lang="en-US" altLang="zh-CN" sz="1600" b="1" dirty="0">
                <a:latin typeface="Times New Roman" panose="02020603050405020304" pitchFamily="18" charset="0"/>
                <a:ea typeface="楷体" pitchFamily="49" charset="-122"/>
                <a:cs typeface="Times New Roman" panose="02020603050405020304" pitchFamily="18" charset="0"/>
              </a:endParaRPr>
            </a:p>
          </p:txBody>
        </p:sp>
        <p:pic>
          <p:nvPicPr>
            <p:cNvPr id="124" name="Picture 2" descr="http://highscope.ch.ntu.edu.tw/wordpress/wp-content/uploads/2013/10/2012-hosono.jpg"/>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6726108" y="980728"/>
              <a:ext cx="1124325" cy="1381459"/>
            </a:xfrm>
            <a:prstGeom prst="rect">
              <a:avLst/>
            </a:prstGeom>
            <a:noFill/>
            <a:extLst>
              <a:ext uri="{909E8E84-426E-40DD-AFC4-6F175D3DCCD1}">
                <a14:hiddenFill xmlns:a14="http://schemas.microsoft.com/office/drawing/2010/main">
                  <a:solidFill>
                    <a:srgbClr val="FFFFFF"/>
                  </a:solidFill>
                </a14:hiddenFill>
              </a:ext>
            </a:extLst>
          </p:spPr>
        </p:pic>
      </p:grpSp>
      <p:sp>
        <p:nvSpPr>
          <p:cNvPr id="125" name="TextBox 29"/>
          <p:cNvSpPr txBox="1">
            <a:spLocks noChangeArrowheads="1"/>
          </p:cNvSpPr>
          <p:nvPr/>
        </p:nvSpPr>
        <p:spPr bwMode="auto">
          <a:xfrm>
            <a:off x="2130263" y="2309742"/>
            <a:ext cx="1299138" cy="56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80604020202020204" pitchFamily="34" charset="0"/>
                <a:ea typeface="宋体" pitchFamily="2" charset="-122"/>
              </a:defRPr>
            </a:lvl1pPr>
            <a:lvl2pPr marL="742950" indent="-285750" eaLnBrk="0" hangingPunct="0">
              <a:defRPr>
                <a:solidFill>
                  <a:schemeClr val="tx1"/>
                </a:solidFill>
                <a:latin typeface="Arial" panose="02080604020202020204" pitchFamily="34" charset="0"/>
                <a:ea typeface="宋体" pitchFamily="2" charset="-122"/>
              </a:defRPr>
            </a:lvl2pPr>
            <a:lvl3pPr marL="1143000" indent="-228600" eaLnBrk="0" hangingPunct="0">
              <a:defRPr>
                <a:solidFill>
                  <a:schemeClr val="tx1"/>
                </a:solidFill>
                <a:latin typeface="Arial" panose="02080604020202020204" pitchFamily="34" charset="0"/>
                <a:ea typeface="宋体" pitchFamily="2" charset="-122"/>
              </a:defRPr>
            </a:lvl3pPr>
            <a:lvl4pPr marL="1600200" indent="-228600" eaLnBrk="0" hangingPunct="0">
              <a:defRPr>
                <a:solidFill>
                  <a:schemeClr val="tx1"/>
                </a:solidFill>
                <a:latin typeface="Arial" panose="02080604020202020204" pitchFamily="34" charset="0"/>
                <a:ea typeface="宋体" pitchFamily="2" charset="-122"/>
              </a:defRPr>
            </a:lvl4pPr>
            <a:lvl5pPr marL="2057400" indent="-228600" eaLnBrk="0" hangingPunct="0">
              <a:defRPr>
                <a:solidFill>
                  <a:schemeClr val="tx1"/>
                </a:solidFill>
                <a:latin typeface="Arial" panose="0208060402020202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80604020202020204" pitchFamily="34" charset="0"/>
                <a:ea typeface="宋体" pitchFamily="2" charset="-122"/>
              </a:defRPr>
            </a:lvl9pPr>
          </a:lstStyle>
          <a:p>
            <a:pPr algn="ctr" eaLnBrk="1" hangingPunct="1"/>
            <a:r>
              <a:rPr lang="en-US" altLang="zh-CN" sz="1465" b="1" dirty="0">
                <a:latin typeface="微软雅黑" pitchFamily="34" charset="-122"/>
                <a:ea typeface="微软雅黑" pitchFamily="34" charset="-122"/>
              </a:rPr>
              <a:t>Z. Zhao</a:t>
            </a:r>
            <a:endParaRPr lang="en-US" altLang="zh-CN" sz="1465" b="1" dirty="0">
              <a:latin typeface="微软雅黑" pitchFamily="34" charset="-122"/>
              <a:ea typeface="微软雅黑" pitchFamily="34" charset="-122"/>
            </a:endParaRPr>
          </a:p>
          <a:p>
            <a:pPr algn="ctr" eaLnBrk="1" hangingPunct="1"/>
            <a:r>
              <a:rPr lang="en-US" altLang="zh-CN" sz="1600" b="1" dirty="0">
                <a:latin typeface="Times New Roman" panose="02020603050405020304" pitchFamily="18" charset="0"/>
                <a:ea typeface="楷体" pitchFamily="49" charset="-122"/>
                <a:cs typeface="Times New Roman" panose="02020603050405020304" pitchFamily="18" charset="0"/>
              </a:rPr>
              <a:t>IBS (T</a:t>
            </a:r>
            <a:r>
              <a:rPr lang="en-US" altLang="zh-CN" sz="1600" b="1" baseline="-25000" dirty="0">
                <a:latin typeface="Times New Roman" panose="02020603050405020304" pitchFamily="18" charset="0"/>
                <a:ea typeface="楷体" pitchFamily="49" charset="-122"/>
                <a:cs typeface="Times New Roman" panose="02020603050405020304" pitchFamily="18" charset="0"/>
              </a:rPr>
              <a:t>c</a:t>
            </a:r>
            <a:r>
              <a:rPr lang="en-US" altLang="zh-CN" sz="1600" b="1" dirty="0">
                <a:latin typeface="Times New Roman" panose="02020603050405020304" pitchFamily="18" charset="0"/>
                <a:ea typeface="楷体" pitchFamily="49" charset="-122"/>
                <a:cs typeface="Times New Roman" panose="02020603050405020304" pitchFamily="18" charset="0"/>
              </a:rPr>
              <a:t> 55K)</a:t>
            </a:r>
            <a:endParaRPr lang="en-US" altLang="zh-CN" sz="1600" b="1" dirty="0">
              <a:latin typeface="Times New Roman" panose="02020603050405020304" pitchFamily="18" charset="0"/>
              <a:ea typeface="楷体" pitchFamily="49" charset="-122"/>
              <a:cs typeface="Times New Roman" panose="02020603050405020304" pitchFamily="18" charset="0"/>
            </a:endParaRPr>
          </a:p>
        </p:txBody>
      </p:sp>
      <p:pic>
        <p:nvPicPr>
          <p:cNvPr id="126" name="图片 1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5384" y="1475708"/>
            <a:ext cx="980559" cy="1307411"/>
          </a:xfrm>
          <a:prstGeom prst="rect">
            <a:avLst/>
          </a:prstGeom>
        </p:spPr>
      </p:pic>
      <p:pic>
        <p:nvPicPr>
          <p:cNvPr id="127" name="Picture 7"/>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3739255" y="1148509"/>
            <a:ext cx="1402897" cy="1822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1"/>
          <p:cNvSpPr txBox="1"/>
          <p:nvPr/>
        </p:nvSpPr>
        <p:spPr>
          <a:xfrm>
            <a:off x="263525" y="5842635"/>
            <a:ext cx="11593195" cy="70421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J</a:t>
            </a:r>
            <a:r>
              <a:rPr lang="en-US" altLang="zh-CN" sz="2130" baseline="-25000" dirty="0"/>
              <a:t>e</a:t>
            </a:r>
            <a:r>
              <a:rPr lang="en-US" altLang="zh-CN" sz="2130" dirty="0"/>
              <a:t> of IBS expected to be similar as </a:t>
            </a:r>
            <a:r>
              <a:rPr lang="en-US" altLang="zh-CN" sz="2130" dirty="0" err="1"/>
              <a:t>ReBCO</a:t>
            </a:r>
            <a:r>
              <a:rPr lang="en-US" altLang="zh-CN" sz="2130" dirty="0"/>
              <a:t> in 5 years with better mechanical properties and lower cost</a:t>
            </a:r>
            <a:endParaRPr lang="zh-CN" altLang="en-US" sz="2130" dirty="0"/>
          </a:p>
        </p:txBody>
      </p:sp>
      <p:sp>
        <p:nvSpPr>
          <p:cNvPr id="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pic>
        <p:nvPicPr>
          <p:cNvPr id="5" name="Picture 2" descr="中国科学院大学大学简介|院校专业录取数据|招生计划数据|招生章程-第一高考网"/>
          <p:cNvPicPr>
            <a:picLocks noChangeAspect="1" noChangeArrowheads="1"/>
          </p:cNvPicPr>
          <p:nvPr/>
        </p:nvPicPr>
        <p:blipFill>
          <a:blip r:embed="rId9"/>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28"/>
          <p:cNvSpPr txBox="1">
            <a:spLocks noChangeArrowheads="1"/>
          </p:cNvSpPr>
          <p:nvPr/>
        </p:nvSpPr>
        <p:spPr bwMode="auto">
          <a:xfrm>
            <a:off x="1647496" y="1131962"/>
            <a:ext cx="6360171" cy="420243"/>
          </a:xfrm>
          <a:prstGeom prst="rect">
            <a:avLst/>
          </a:prstGeom>
          <a:solidFill>
            <a:srgbClr val="92D050"/>
          </a:solidFill>
          <a:ln w="19050">
            <a:noFill/>
            <a:miter lim="800000"/>
          </a:ln>
        </p:spPr>
        <p:txBody>
          <a:bodyPr wrap="square">
            <a:spAutoFit/>
          </a:bodyPr>
          <a:lstStyle/>
          <a:p>
            <a:pPr>
              <a:spcBef>
                <a:spcPts val="840"/>
              </a:spcBef>
            </a:pPr>
            <a:r>
              <a:rPr lang="en-US" altLang="zh-CN" sz="2130" b="1" dirty="0">
                <a:solidFill>
                  <a:srgbClr val="0000FF"/>
                </a:solidFill>
                <a:latin typeface="微软雅黑" pitchFamily="34" charset="-122"/>
                <a:ea typeface="微软雅黑" pitchFamily="34" charset="-122"/>
                <a:cs typeface="Calibri"/>
              </a:rPr>
              <a:t>Milestone of the HL-LHC CCT Magnet Project</a:t>
            </a:r>
            <a:endParaRPr lang="en-US" altLang="zh-CN" sz="1465" dirty="0">
              <a:latin typeface="微软雅黑" pitchFamily="34" charset="-122"/>
              <a:ea typeface="微软雅黑" pitchFamily="34" charset="-122"/>
              <a:cs typeface="Calibri"/>
            </a:endParaRPr>
          </a:p>
        </p:txBody>
      </p:sp>
      <p:sp>
        <p:nvSpPr>
          <p:cNvPr id="6" name="Rectangle 2"/>
          <p:cNvSpPr txBox="1">
            <a:spLocks noChangeArrowheads="1"/>
          </p:cNvSpPr>
          <p:nvPr/>
        </p:nvSpPr>
        <p:spPr>
          <a:xfrm>
            <a:off x="5639" y="0"/>
            <a:ext cx="12180722" cy="887896"/>
          </a:xfrm>
          <a:prstGeom prst="rect">
            <a:avLst/>
          </a:prstGeom>
        </p:spPr>
        <p:txBody>
          <a:bodyPr vert="horz" lIns="121807" tIns="60904" rIns="121807" bIns="60904" rtlCol="0" anchor="ctr">
            <a:normAutofit/>
          </a:bodyPr>
          <a:lstStyle>
            <a:lvl1pPr algn="l" defTabSz="685800" rtl="0" eaLnBrk="1" latinLnBrk="0" hangingPunct="1">
              <a:lnSpc>
                <a:spcPct val="90000"/>
              </a:lnSpc>
              <a:spcBef>
                <a:spcPct val="0"/>
              </a:spcBef>
              <a:buNone/>
              <a:defRPr sz="2200" b="1" kern="1200">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pPr algn="ctr" defTabSz="914400">
              <a:lnSpc>
                <a:spcPts val="6000"/>
              </a:lnSpc>
              <a:defRPr/>
            </a:pPr>
            <a:r>
              <a:rPr lang="en-US" altLang="zh-CN" sz="3595" dirty="0">
                <a:latin typeface="+mj-lt"/>
                <a:ea typeface="+mn-ea"/>
                <a:cs typeface="+mn-cs"/>
              </a:rPr>
              <a:t>Development of CCT Magnets for HL-LHC</a:t>
            </a:r>
            <a:endParaRPr lang="en-US" altLang="zh-CN" sz="3595" dirty="0">
              <a:latin typeface="+mj-lt"/>
              <a:ea typeface="+mn-ea"/>
              <a:cs typeface="+mn-cs"/>
            </a:endParaRPr>
          </a:p>
        </p:txBody>
      </p:sp>
      <p:pic>
        <p:nvPicPr>
          <p:cNvPr id="7" name="图片 6"/>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8"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grpSp>
        <p:nvGrpSpPr>
          <p:cNvPr id="14" name="组合 13"/>
          <p:cNvGrpSpPr/>
          <p:nvPr/>
        </p:nvGrpSpPr>
        <p:grpSpPr>
          <a:xfrm>
            <a:off x="823273" y="1511171"/>
            <a:ext cx="10704939" cy="5302205"/>
            <a:chOff x="823273" y="1188502"/>
            <a:chExt cx="10704939" cy="5302205"/>
          </a:xfrm>
        </p:grpSpPr>
        <p:pic>
          <p:nvPicPr>
            <p:cNvPr id="4" name="图片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3273" y="1188502"/>
              <a:ext cx="10704939" cy="5302205"/>
            </a:xfrm>
            <a:prstGeom prst="rect">
              <a:avLst/>
            </a:prstGeom>
          </p:spPr>
        </p:pic>
        <p:sp>
          <p:nvSpPr>
            <p:cNvPr id="5" name="文本框 4"/>
            <p:cNvSpPr txBox="1"/>
            <p:nvPr/>
          </p:nvSpPr>
          <p:spPr>
            <a:xfrm>
              <a:off x="1487488" y="3068960"/>
              <a:ext cx="1728192" cy="461665"/>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Agreement signed</a:t>
              </a:r>
              <a:endParaRPr lang="en-US" altLang="zh-CN" sz="1200" b="1" dirty="0">
                <a:latin typeface="微软雅黑" pitchFamily="34" charset="-122"/>
                <a:ea typeface="微软雅黑" pitchFamily="34" charset="-122"/>
              </a:endParaRPr>
            </a:p>
            <a:p>
              <a:pPr algn="ctr"/>
              <a:r>
                <a:rPr lang="en-US" altLang="zh-CN" sz="1200" b="1" dirty="0">
                  <a:latin typeface="微软雅黑" pitchFamily="34" charset="-122"/>
                  <a:ea typeface="微软雅黑" pitchFamily="34" charset="-122"/>
                </a:rPr>
                <a:t>btw IHEP and CERN</a:t>
              </a:r>
              <a:endParaRPr lang="zh-CN" altLang="en-US" sz="1200" b="1" dirty="0">
                <a:latin typeface="微软雅黑" pitchFamily="34" charset="-122"/>
                <a:ea typeface="微软雅黑" pitchFamily="34" charset="-122"/>
              </a:endParaRPr>
            </a:p>
          </p:txBody>
        </p:sp>
        <p:sp>
          <p:nvSpPr>
            <p:cNvPr id="9" name="文本框 8"/>
            <p:cNvSpPr txBox="1"/>
            <p:nvPr/>
          </p:nvSpPr>
          <p:spPr>
            <a:xfrm>
              <a:off x="2711624" y="4149079"/>
              <a:ext cx="2016224" cy="461665"/>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The qualified prototype delivered to CERN </a:t>
              </a:r>
              <a:endParaRPr lang="zh-CN" altLang="en-US" sz="1200" b="1" dirty="0">
                <a:latin typeface="微软雅黑" pitchFamily="34" charset="-122"/>
                <a:ea typeface="微软雅黑" pitchFamily="34" charset="-122"/>
              </a:endParaRPr>
            </a:p>
          </p:txBody>
        </p:sp>
        <p:sp>
          <p:nvSpPr>
            <p:cNvPr id="10" name="文本框 9"/>
            <p:cNvSpPr txBox="1"/>
            <p:nvPr/>
          </p:nvSpPr>
          <p:spPr>
            <a:xfrm>
              <a:off x="4295800" y="3035478"/>
              <a:ext cx="2160240" cy="461665"/>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The CCT magnet from China under test at CERN </a:t>
              </a:r>
              <a:endParaRPr lang="zh-CN" altLang="en-US" sz="1200" b="1" dirty="0">
                <a:latin typeface="微软雅黑" pitchFamily="34" charset="-122"/>
                <a:ea typeface="微软雅黑" pitchFamily="34" charset="-122"/>
              </a:endParaRPr>
            </a:p>
          </p:txBody>
        </p:sp>
        <p:sp>
          <p:nvSpPr>
            <p:cNvPr id="11" name="文本框 10"/>
            <p:cNvSpPr txBox="1"/>
            <p:nvPr/>
          </p:nvSpPr>
          <p:spPr>
            <a:xfrm>
              <a:off x="5807968" y="4149080"/>
              <a:ext cx="2304256" cy="461665"/>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All the 12 series CCT magnets delivered to CERN </a:t>
              </a:r>
              <a:endParaRPr lang="zh-CN" altLang="en-US" sz="1200" b="1" dirty="0">
                <a:latin typeface="微软雅黑" pitchFamily="34" charset="-122"/>
                <a:ea typeface="微软雅黑" pitchFamily="34" charset="-122"/>
              </a:endParaRPr>
            </a:p>
          </p:txBody>
        </p:sp>
        <p:sp>
          <p:nvSpPr>
            <p:cNvPr id="12" name="文本框 11"/>
            <p:cNvSpPr txBox="1"/>
            <p:nvPr/>
          </p:nvSpPr>
          <p:spPr>
            <a:xfrm>
              <a:off x="7320136" y="3080161"/>
              <a:ext cx="2304256" cy="276999"/>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Installation to tunnel</a:t>
              </a:r>
              <a:endParaRPr lang="zh-CN" altLang="en-US" sz="1200" b="1" dirty="0">
                <a:latin typeface="微软雅黑" pitchFamily="34" charset="-122"/>
                <a:ea typeface="微软雅黑" pitchFamily="34" charset="-122"/>
              </a:endParaRPr>
            </a:p>
          </p:txBody>
        </p:sp>
        <p:sp>
          <p:nvSpPr>
            <p:cNvPr id="13" name="文本框 12"/>
            <p:cNvSpPr txBox="1"/>
            <p:nvPr/>
          </p:nvSpPr>
          <p:spPr>
            <a:xfrm>
              <a:off x="8544272" y="4232121"/>
              <a:ext cx="2088232" cy="276999"/>
            </a:xfrm>
            <a:prstGeom prst="rect">
              <a:avLst/>
            </a:prstGeom>
            <a:solidFill>
              <a:schemeClr val="bg1"/>
            </a:solidFill>
          </p:spPr>
          <p:txBody>
            <a:bodyPr wrap="square" rtlCol="0">
              <a:spAutoFit/>
            </a:bodyPr>
            <a:lstStyle/>
            <a:p>
              <a:pPr algn="ctr"/>
              <a:r>
                <a:rPr lang="en-US" altLang="zh-CN" sz="1200" b="1" dirty="0">
                  <a:latin typeface="微软雅黑" pitchFamily="34" charset="-122"/>
                  <a:ea typeface="微软雅黑" pitchFamily="34" charset="-122"/>
                </a:rPr>
                <a:t>HL-LHC commissioning</a:t>
              </a:r>
              <a:endParaRPr lang="zh-CN" altLang="en-US" sz="1200" b="1" dirty="0">
                <a:latin typeface="微软雅黑" pitchFamily="34" charset="-122"/>
                <a:ea typeface="微软雅黑" pitchFamily="34" charset="-122"/>
              </a:endParaRPr>
            </a:p>
          </p:txBody>
        </p:sp>
      </p:grpSp>
      <p:pic>
        <p:nvPicPr>
          <p:cNvPr id="2"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
          <a:stretch>
            <a:fillRect/>
          </a:stretch>
        </p:blipFill>
        <p:spPr>
          <a:xfrm>
            <a:off x="8544272" y="980728"/>
            <a:ext cx="749401" cy="687364"/>
          </a:xfrm>
          <a:prstGeom prst="rect">
            <a:avLst/>
          </a:prstGeom>
        </p:spPr>
      </p:pic>
      <p:pic>
        <p:nvPicPr>
          <p:cNvPr id="3"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9293673" y="980728"/>
            <a:ext cx="675943" cy="703396"/>
          </a:xfrm>
          <a:prstGeom prst="rect">
            <a:avLst/>
          </a:prstGeom>
        </p:spPr>
      </p:pic>
      <p:pic>
        <p:nvPicPr>
          <p:cNvPr id="15" name="图片 14"/>
          <p:cNvPicPr>
            <a:picLocks noChangeAspect="1"/>
          </p:cNvPicPr>
          <p:nvPr/>
        </p:nvPicPr>
        <p:blipFill rotWithShape="1">
          <a:blip r:embed="rId5"/>
          <a:srcRect/>
          <a:stretch>
            <a:fillRect/>
          </a:stretch>
        </p:blipFill>
        <p:spPr>
          <a:xfrm>
            <a:off x="10731270" y="1094768"/>
            <a:ext cx="1188991" cy="552460"/>
          </a:xfrm>
          <a:prstGeom prst="rect">
            <a:avLst/>
          </a:prstGeom>
        </p:spPr>
      </p:pic>
      <p:pic>
        <p:nvPicPr>
          <p:cNvPr id="16" name="Picture 2"/>
          <p:cNvPicPr>
            <a:picLocks noChangeAspect="1" noChangeArrowheads="1"/>
          </p:cNvPicPr>
          <p:nvPr/>
        </p:nvPicPr>
        <p:blipFill>
          <a:blip r:embed="rId6"/>
          <a:srcRect/>
          <a:stretch>
            <a:fillRect/>
          </a:stretch>
        </p:blipFill>
        <p:spPr bwMode="auto">
          <a:xfrm>
            <a:off x="10013680" y="1094768"/>
            <a:ext cx="645322" cy="51625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中国科学院大学大学简介|院校专业录取数据|招生计划数据|招生章程-第一高考网"/>
          <p:cNvPicPr>
            <a:picLocks noChangeAspect="1" noChangeArrowheads="1"/>
          </p:cNvPicPr>
          <p:nvPr/>
        </p:nvPicPr>
        <p:blipFill>
          <a:blip r:embed="rId7"/>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a:stretch>
            <a:fillRect/>
          </a:stretch>
        </p:blipFill>
        <p:spPr>
          <a:xfrm>
            <a:off x="360640" y="1268760"/>
            <a:ext cx="7823592" cy="5357076"/>
          </a:xfrm>
          <a:prstGeom prst="rect">
            <a:avLst/>
          </a:prstGeom>
        </p:spPr>
      </p:pic>
      <p:sp>
        <p:nvSpPr>
          <p:cNvPr id="5" name="Rectangle 2"/>
          <p:cNvSpPr txBox="1">
            <a:spLocks noChangeArrowheads="1"/>
          </p:cNvSpPr>
          <p:nvPr/>
        </p:nvSpPr>
        <p:spPr>
          <a:xfrm>
            <a:off x="5639" y="0"/>
            <a:ext cx="12180722" cy="901139"/>
          </a:xfrm>
          <a:prstGeom prst="rect">
            <a:avLst/>
          </a:prstGeom>
        </p:spPr>
        <p:txBody>
          <a:bodyPr vert="horz" lIns="121807" tIns="60904" rIns="121807" bIns="60904" rtlCol="0" anchor="ctr">
            <a:normAutofit/>
          </a:bodyPr>
          <a:lstStyle>
            <a:lvl1pPr algn="l" defTabSz="685800" rtl="0" eaLnBrk="1" latinLnBrk="0" hangingPunct="1">
              <a:lnSpc>
                <a:spcPct val="90000"/>
              </a:lnSpc>
              <a:spcBef>
                <a:spcPct val="0"/>
              </a:spcBef>
              <a:buNone/>
              <a:defRPr sz="2200" b="1" kern="1200">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pPr algn="ctr" defTabSz="914400">
              <a:lnSpc>
                <a:spcPts val="6000"/>
              </a:lnSpc>
              <a:defRPr/>
            </a:pPr>
            <a:r>
              <a:rPr lang="en-US" altLang="zh-CN" sz="3595" dirty="0">
                <a:latin typeface="+mj-lt"/>
                <a:ea typeface="+mn-ea"/>
                <a:cs typeface="+mn-cs"/>
              </a:rPr>
              <a:t>Development of CCT Magnets for HL-LHC</a:t>
            </a:r>
            <a:endParaRPr lang="en-US" altLang="zh-CN" sz="3595" dirty="0">
              <a:latin typeface="+mj-lt"/>
              <a:ea typeface="+mn-ea"/>
              <a:cs typeface="+mn-cs"/>
            </a:endParaRPr>
          </a:p>
        </p:txBody>
      </p:sp>
      <p:pic>
        <p:nvPicPr>
          <p:cNvPr id="14" name="图片 1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5"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sp>
        <p:nvSpPr>
          <p:cNvPr id="7" name="文本框 6"/>
          <p:cNvSpPr txBox="1"/>
          <p:nvPr/>
        </p:nvSpPr>
        <p:spPr>
          <a:xfrm>
            <a:off x="8434964" y="1293802"/>
            <a:ext cx="3231805" cy="1568891"/>
          </a:xfrm>
          <a:prstGeom prst="rect">
            <a:avLst/>
          </a:prstGeom>
          <a:solidFill>
            <a:srgbClr val="FFFF00"/>
          </a:solidFill>
        </p:spPr>
        <p:txBody>
          <a:bodyPr wrap="square">
            <a:spAutoFit/>
          </a:bodyPr>
          <a:lstStyle/>
          <a:p>
            <a:pPr algn="just"/>
            <a:r>
              <a:rPr lang="en-US" altLang="zh-CN" sz="1600" b="1" dirty="0">
                <a:solidFill>
                  <a:srgbClr val="000000"/>
                </a:solidFill>
                <a:latin typeface="Roboto" panose="02000000000000000000" pitchFamily="2" charset="0"/>
              </a:rPr>
              <a:t>Successful design upgrade to solve the “long training problem”, significantly reduced the times of quench during training, ensured the project progress “on track”.</a:t>
            </a:r>
            <a:endParaRPr lang="en-US" altLang="zh-CN" sz="1600" b="1" dirty="0">
              <a:solidFill>
                <a:srgbClr val="000000"/>
              </a:solidFill>
              <a:latin typeface="Roboto" panose="02000000000000000000" pitchFamily="2" charset="0"/>
            </a:endParaRPr>
          </a:p>
        </p:txBody>
      </p:sp>
      <p:pic>
        <p:nvPicPr>
          <p:cNvPr id="19" name="图片 18"/>
          <p:cNvPicPr>
            <a:picLocks noChangeAspect="1"/>
          </p:cNvPicPr>
          <p:nvPr/>
        </p:nvPicPr>
        <p:blipFill rotWithShape="1">
          <a:blip r:embed="rId3"/>
          <a:srcRect/>
          <a:stretch>
            <a:fillRect/>
          </a:stretch>
        </p:blipFill>
        <p:spPr>
          <a:xfrm rot="5400000">
            <a:off x="8965491" y="4759217"/>
            <a:ext cx="1524456" cy="1287718"/>
          </a:xfrm>
          <a:prstGeom prst="rect">
            <a:avLst/>
          </a:prstGeom>
        </p:spPr>
      </p:pic>
      <p:pic>
        <p:nvPicPr>
          <p:cNvPr id="20" name="图片 19"/>
          <p:cNvPicPr>
            <a:picLocks noChangeAspect="1"/>
          </p:cNvPicPr>
          <p:nvPr/>
        </p:nvPicPr>
        <p:blipFill rotWithShape="1">
          <a:blip r:embed="rId4"/>
          <a:srcRect/>
          <a:stretch>
            <a:fillRect/>
          </a:stretch>
        </p:blipFill>
        <p:spPr>
          <a:xfrm>
            <a:off x="8434964" y="4640849"/>
            <a:ext cx="632244" cy="1524455"/>
          </a:xfrm>
          <a:prstGeom prst="rect">
            <a:avLst/>
          </a:prstGeom>
        </p:spPr>
      </p:pic>
      <p:pic>
        <p:nvPicPr>
          <p:cNvPr id="21" name="图片 20"/>
          <p:cNvPicPr>
            <a:picLocks noChangeAspect="1"/>
          </p:cNvPicPr>
          <p:nvPr/>
        </p:nvPicPr>
        <p:blipFill rotWithShape="1">
          <a:blip r:embed="rId5"/>
          <a:srcRect/>
          <a:stretch>
            <a:fillRect/>
          </a:stretch>
        </p:blipFill>
        <p:spPr>
          <a:xfrm>
            <a:off x="10379052" y="4644884"/>
            <a:ext cx="1287717" cy="1520419"/>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6"/>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rotWithShape="1">
          <a:blip r:embed="rId7"/>
          <a:srcRect/>
          <a:stretch>
            <a:fillRect/>
          </a:stretch>
        </p:blipFill>
        <p:spPr>
          <a:xfrm rot="5400000">
            <a:off x="10077610" y="3020696"/>
            <a:ext cx="1674982" cy="1503338"/>
          </a:xfrm>
          <a:prstGeom prst="rect">
            <a:avLst/>
          </a:prstGeom>
          <a:ln>
            <a:noFill/>
          </a:ln>
          <a:effectLst>
            <a:outerShdw blurRad="190500" algn="tl" rotWithShape="0">
              <a:srgbClr val="000000">
                <a:alpha val="70000"/>
              </a:srgbClr>
            </a:outerShdw>
          </a:effectLst>
        </p:spPr>
      </p:pic>
      <p:pic>
        <p:nvPicPr>
          <p:cNvPr id="11" name="图片 10"/>
          <p:cNvPicPr>
            <a:picLocks noChangeAspect="1"/>
          </p:cNvPicPr>
          <p:nvPr/>
        </p:nvPicPr>
        <p:blipFill rotWithShape="1">
          <a:blip r:embed="rId8"/>
          <a:srcRect/>
          <a:stretch>
            <a:fillRect/>
          </a:stretch>
        </p:blipFill>
        <p:spPr>
          <a:xfrm rot="5400000">
            <a:off x="8275551" y="3094284"/>
            <a:ext cx="1674981" cy="1356159"/>
          </a:xfrm>
          <a:prstGeom prst="rect">
            <a:avLst/>
          </a:prstGeom>
        </p:spPr>
      </p:pic>
      <p:sp>
        <p:nvSpPr>
          <p:cNvPr id="16" name="箭头: 右 15"/>
          <p:cNvSpPr/>
          <p:nvPr/>
        </p:nvSpPr>
        <p:spPr>
          <a:xfrm>
            <a:off x="9859254" y="3390773"/>
            <a:ext cx="265319" cy="5037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4" name="箭头: 左 23"/>
          <p:cNvSpPr/>
          <p:nvPr/>
        </p:nvSpPr>
        <p:spPr>
          <a:xfrm>
            <a:off x="4223792" y="1916832"/>
            <a:ext cx="1008112" cy="432048"/>
          </a:xfrm>
          <a:prstGeom prst="leftArrow">
            <a:avLst/>
          </a:prstGeom>
          <a:solidFill>
            <a:srgbClr val="FFFF0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639" y="0"/>
            <a:ext cx="12180722" cy="890920"/>
          </a:xfrm>
          <a:prstGeom prst="rect">
            <a:avLst/>
          </a:prstGeom>
        </p:spPr>
        <p:txBody>
          <a:bodyPr vert="horz" lIns="121807" tIns="60904" rIns="121807" bIns="60904" rtlCol="0" anchor="ctr">
            <a:normAutofit/>
          </a:bodyPr>
          <a:lstStyle>
            <a:lvl1pPr algn="l" defTabSz="685800" rtl="0" eaLnBrk="1" latinLnBrk="0" hangingPunct="1">
              <a:lnSpc>
                <a:spcPct val="90000"/>
              </a:lnSpc>
              <a:spcBef>
                <a:spcPct val="0"/>
              </a:spcBef>
              <a:buNone/>
              <a:defRPr sz="2200" b="1" kern="1200">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pPr algn="ctr" defTabSz="914400">
              <a:lnSpc>
                <a:spcPts val="6000"/>
              </a:lnSpc>
              <a:defRPr/>
            </a:pPr>
            <a:r>
              <a:rPr lang="en-US" altLang="zh-CN" sz="3595" dirty="0">
                <a:latin typeface="+mj-lt"/>
                <a:ea typeface="+mn-ea"/>
                <a:cs typeface="+mn-cs"/>
              </a:rPr>
              <a:t>Development of CCT Magnets for HL-LHC</a:t>
            </a:r>
            <a:endParaRPr lang="en-US" altLang="zh-CN" sz="3595" dirty="0">
              <a:latin typeface="+mj-lt"/>
              <a:ea typeface="+mn-ea"/>
              <a:cs typeface="+mn-cs"/>
            </a:endParaRPr>
          </a:p>
        </p:txBody>
      </p:sp>
      <p:pic>
        <p:nvPicPr>
          <p:cNvPr id="4" name="图片 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1032" y="3551220"/>
            <a:ext cx="4856180" cy="2865491"/>
          </a:xfrm>
          <a:prstGeom prst="rect">
            <a:avLst/>
          </a:prstGeom>
        </p:spPr>
      </p:pic>
      <p:sp>
        <p:nvSpPr>
          <p:cNvPr id="10" name="文本框 9"/>
          <p:cNvSpPr txBox="1"/>
          <p:nvPr/>
        </p:nvSpPr>
        <p:spPr>
          <a:xfrm>
            <a:off x="6911032" y="1884519"/>
            <a:ext cx="4856180" cy="1527341"/>
          </a:xfrm>
          <a:prstGeom prst="rect">
            <a:avLst/>
          </a:prstGeom>
          <a:solidFill>
            <a:srgbClr val="FFFF00"/>
          </a:solidFill>
        </p:spPr>
        <p:txBody>
          <a:bodyPr wrap="square">
            <a:spAutoFit/>
          </a:bodyPr>
          <a:lstStyle/>
          <a:p>
            <a:pPr marL="380365" indent="-380365">
              <a:buFont typeface="Arial" panose="02080604020202020204" pitchFamily="34" charset="0"/>
              <a:buChar char="•"/>
            </a:pPr>
            <a:r>
              <a:rPr lang="en-US" altLang="zh-CN" sz="1865" dirty="0"/>
              <a:t>AP1(</a:t>
            </a:r>
            <a:r>
              <a:rPr lang="en-US" altLang="zh-CN" sz="1600" dirty="0"/>
              <a:t>CB12</a:t>
            </a:r>
            <a:r>
              <a:rPr lang="zh-CN" altLang="en-US" sz="1600" dirty="0"/>
              <a:t>，</a:t>
            </a:r>
            <a:r>
              <a:rPr lang="en-US" altLang="zh-CN" sz="1600" dirty="0"/>
              <a:t>25 quenches 526A</a:t>
            </a:r>
            <a:r>
              <a:rPr lang="en-US" altLang="zh-CN" sz="1865" dirty="0"/>
              <a:t>) reached ±422A after </a:t>
            </a:r>
            <a:r>
              <a:rPr lang="en-US" altLang="zh-CN" sz="1865" dirty="0">
                <a:solidFill>
                  <a:srgbClr val="FF0000"/>
                </a:solidFill>
              </a:rPr>
              <a:t>11 quenches</a:t>
            </a:r>
            <a:r>
              <a:rPr lang="en-US" altLang="zh-CN" sz="1865" dirty="0"/>
              <a:t>.</a:t>
            </a:r>
            <a:endParaRPr lang="en-US" altLang="zh-CN" sz="1865" dirty="0"/>
          </a:p>
          <a:p>
            <a:pPr marL="380365" indent="-380365">
              <a:buFont typeface="Arial" panose="02080604020202020204" pitchFamily="34" charset="0"/>
              <a:buChar char="•"/>
            </a:pPr>
            <a:r>
              <a:rPr lang="en-US" altLang="zh-CN" sz="1865" dirty="0"/>
              <a:t>AP2(</a:t>
            </a:r>
            <a:r>
              <a:rPr lang="en-US" altLang="zh-CN" sz="1600" dirty="0"/>
              <a:t>CB09, 33 quenches 530A; after thermal cycle </a:t>
            </a:r>
            <a:r>
              <a:rPr lang="zh-CN" altLang="en-US" sz="1600" dirty="0"/>
              <a:t>＞</a:t>
            </a:r>
            <a:r>
              <a:rPr lang="en-US" altLang="zh-CN" sz="1600" dirty="0"/>
              <a:t>500A</a:t>
            </a:r>
            <a:r>
              <a:rPr lang="en-US" altLang="zh-CN" sz="1865" dirty="0"/>
              <a:t>) reached ±422A </a:t>
            </a:r>
            <a:r>
              <a:rPr lang="en-US" altLang="zh-CN" sz="1865" dirty="0">
                <a:solidFill>
                  <a:srgbClr val="FF0000"/>
                </a:solidFill>
              </a:rPr>
              <a:t>without any quenches</a:t>
            </a:r>
            <a:r>
              <a:rPr lang="en-US" altLang="zh-CN" sz="1865" dirty="0"/>
              <a:t>. </a:t>
            </a:r>
            <a:endParaRPr lang="en-US" altLang="zh-CN" sz="1865" dirty="0"/>
          </a:p>
        </p:txBody>
      </p:sp>
      <p:sp>
        <p:nvSpPr>
          <p:cNvPr id="13" name="标题 1"/>
          <p:cNvSpPr>
            <a:spLocks noGrp="1"/>
          </p:cNvSpPr>
          <p:nvPr>
            <p:ph type="title"/>
          </p:nvPr>
        </p:nvSpPr>
        <p:spPr>
          <a:xfrm>
            <a:off x="1889614" y="963794"/>
            <a:ext cx="6083505" cy="534875"/>
          </a:xfrm>
        </p:spPr>
        <p:txBody>
          <a:bodyPr>
            <a:normAutofit/>
          </a:bodyPr>
          <a:lstStyle/>
          <a:p>
            <a:pPr algn="ctr"/>
            <a:r>
              <a:rPr lang="en-US" altLang="zh-CN" sz="2665" dirty="0">
                <a:solidFill>
                  <a:schemeClr val="tx1"/>
                </a:solidFill>
                <a:latin typeface="Book Antiqua" panose="02040602050305030304" pitchFamily="18" charset="0"/>
              </a:rPr>
              <a:t>Training of MCBRD02 &amp; MCBRD03</a:t>
            </a:r>
            <a:endParaRPr lang="zh-CN" altLang="en-US" sz="2665" dirty="0">
              <a:solidFill>
                <a:schemeClr val="tx1"/>
              </a:solidFill>
              <a:latin typeface="Book Antiqua" panose="02040602050305030304" pitchFamily="18" charset="0"/>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849" y="3551220"/>
            <a:ext cx="6468854" cy="2865491"/>
          </a:xfrm>
          <a:prstGeom prst="rect">
            <a:avLst/>
          </a:prstGeom>
        </p:spPr>
      </p:pic>
      <p:pic>
        <p:nvPicPr>
          <p:cNvPr id="15" name="图片 14"/>
          <p:cNvPicPr>
            <a:picLocks noChangeAspect="1"/>
          </p:cNvPicPr>
          <p:nvPr/>
        </p:nvPicPr>
        <p:blipFill rotWithShape="1">
          <a:blip r:embed="rId4"/>
          <a:srcRect/>
          <a:stretch>
            <a:fillRect/>
          </a:stretch>
        </p:blipFill>
        <p:spPr>
          <a:xfrm>
            <a:off x="264214" y="1575760"/>
            <a:ext cx="1211544" cy="1951942"/>
          </a:xfrm>
          <a:prstGeom prst="rect">
            <a:avLst/>
          </a:prstGeom>
        </p:spPr>
      </p:pic>
      <p:pic>
        <p:nvPicPr>
          <p:cNvPr id="17" name="图片 16"/>
          <p:cNvPicPr>
            <a:picLocks noChangeAspect="1"/>
          </p:cNvPicPr>
          <p:nvPr/>
        </p:nvPicPr>
        <p:blipFill rotWithShape="1">
          <a:blip r:embed="rId5"/>
          <a:srcRect/>
          <a:stretch>
            <a:fillRect/>
          </a:stretch>
        </p:blipFill>
        <p:spPr>
          <a:xfrm>
            <a:off x="1507887" y="1570896"/>
            <a:ext cx="1202734" cy="1951943"/>
          </a:xfrm>
          <a:prstGeom prst="rect">
            <a:avLst/>
          </a:prstGeom>
        </p:spPr>
      </p:pic>
      <p:pic>
        <p:nvPicPr>
          <p:cNvPr id="18" name="图片 17"/>
          <p:cNvPicPr>
            <a:picLocks noChangeAspect="1"/>
          </p:cNvPicPr>
          <p:nvPr/>
        </p:nvPicPr>
        <p:blipFill>
          <a:blip r:embed="rId6"/>
          <a:stretch>
            <a:fillRect/>
          </a:stretch>
        </p:blipFill>
        <p:spPr>
          <a:xfrm>
            <a:off x="3764742" y="1570781"/>
            <a:ext cx="1463272" cy="1951028"/>
          </a:xfrm>
          <a:prstGeom prst="rect">
            <a:avLst/>
          </a:prstGeom>
        </p:spPr>
      </p:pic>
      <p:pic>
        <p:nvPicPr>
          <p:cNvPr id="19" name="图片 18"/>
          <p:cNvPicPr>
            <a:picLocks noChangeAspect="1"/>
          </p:cNvPicPr>
          <p:nvPr/>
        </p:nvPicPr>
        <p:blipFill>
          <a:blip r:embed="rId7"/>
          <a:stretch>
            <a:fillRect/>
          </a:stretch>
        </p:blipFill>
        <p:spPr>
          <a:xfrm>
            <a:off x="5261303" y="1571543"/>
            <a:ext cx="1463270" cy="1950266"/>
          </a:xfrm>
          <a:prstGeom prst="rect">
            <a:avLst/>
          </a:prstGeom>
        </p:spPr>
      </p:pic>
      <p:pic>
        <p:nvPicPr>
          <p:cNvPr id="20" name="图片 19"/>
          <p:cNvPicPr>
            <a:picLocks noChangeAspect="1"/>
          </p:cNvPicPr>
          <p:nvPr/>
        </p:nvPicPr>
        <p:blipFill rotWithShape="1">
          <a:blip r:embed="rId8"/>
          <a:srcRect/>
          <a:stretch>
            <a:fillRect/>
          </a:stretch>
        </p:blipFill>
        <p:spPr>
          <a:xfrm>
            <a:off x="2742752" y="1570781"/>
            <a:ext cx="989861" cy="1951943"/>
          </a:xfrm>
          <a:prstGeom prst="rect">
            <a:avLst/>
          </a:prstGeom>
        </p:spPr>
      </p:pic>
      <p:sp>
        <p:nvSpPr>
          <p:cNvPr id="21"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pic>
        <p:nvPicPr>
          <p:cNvPr id="11" name="Picture 2" descr="中国科学院大学大学简介|院校专业录取数据|招生计划数据|招生章程-第一高考网"/>
          <p:cNvPicPr>
            <a:picLocks noChangeAspect="1" noChangeArrowheads="1"/>
          </p:cNvPicPr>
          <p:nvPr/>
        </p:nvPicPr>
        <p:blipFill>
          <a:blip r:embed="rId9"/>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p:cNvPicPr>
            <a:picLocks noChangeAspect="1"/>
          </p:cNvPicPr>
          <p:nvPr/>
        </p:nvPicPr>
        <p:blipFill rotWithShape="1">
          <a:blip r:embed="rId10" cstate="print">
            <a:extLst>
              <a:ext uri="{28A0092B-C50C-407E-A947-70E740481C1C}">
                <a14:useLocalDpi xmlns:a14="http://schemas.microsoft.com/office/drawing/2010/main" val="0"/>
              </a:ext>
            </a:extLst>
          </a:blip>
          <a:srcRect b="-1"/>
          <a:stretch>
            <a:fillRect/>
          </a:stretch>
        </p:blipFill>
        <p:spPr>
          <a:xfrm>
            <a:off x="8544272" y="980728"/>
            <a:ext cx="749401" cy="687364"/>
          </a:xfrm>
          <a:prstGeom prst="rect">
            <a:avLst/>
          </a:prstGeom>
        </p:spPr>
      </p:pic>
      <p:pic>
        <p:nvPicPr>
          <p:cNvPr id="16" name="Picture 11"/>
          <p:cNvPicPr>
            <a:picLocks noChangeAspect="1"/>
          </p:cNvPicPr>
          <p:nvPr/>
        </p:nvPicPr>
        <p:blipFill rotWithShape="1">
          <a:blip r:embed="rId11" cstate="print">
            <a:extLst>
              <a:ext uri="{28A0092B-C50C-407E-A947-70E740481C1C}">
                <a14:useLocalDpi xmlns:a14="http://schemas.microsoft.com/office/drawing/2010/main" val="0"/>
              </a:ext>
            </a:extLst>
          </a:blip>
          <a:srcRect/>
          <a:stretch>
            <a:fillRect/>
          </a:stretch>
        </p:blipFill>
        <p:spPr>
          <a:xfrm>
            <a:off x="9293673" y="980728"/>
            <a:ext cx="675943" cy="703396"/>
          </a:xfrm>
          <a:prstGeom prst="rect">
            <a:avLst/>
          </a:prstGeom>
        </p:spPr>
      </p:pic>
      <p:pic>
        <p:nvPicPr>
          <p:cNvPr id="22" name="图片 21"/>
          <p:cNvPicPr>
            <a:picLocks noChangeAspect="1"/>
          </p:cNvPicPr>
          <p:nvPr/>
        </p:nvPicPr>
        <p:blipFill rotWithShape="1">
          <a:blip r:embed="rId12"/>
          <a:srcRect/>
          <a:stretch>
            <a:fillRect/>
          </a:stretch>
        </p:blipFill>
        <p:spPr>
          <a:xfrm>
            <a:off x="10731270" y="1094768"/>
            <a:ext cx="1188991" cy="552460"/>
          </a:xfrm>
          <a:prstGeom prst="rect">
            <a:avLst/>
          </a:prstGeom>
        </p:spPr>
      </p:pic>
      <p:pic>
        <p:nvPicPr>
          <p:cNvPr id="23" name="Picture 2"/>
          <p:cNvPicPr>
            <a:picLocks noChangeAspect="1" noChangeArrowheads="1"/>
          </p:cNvPicPr>
          <p:nvPr/>
        </p:nvPicPr>
        <p:blipFill>
          <a:blip r:embed="rId13"/>
          <a:srcRect/>
          <a:stretch>
            <a:fillRect/>
          </a:stretch>
        </p:blipFill>
        <p:spPr bwMode="auto">
          <a:xfrm>
            <a:off x="10013680" y="1094768"/>
            <a:ext cx="645322" cy="5162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5639" y="0"/>
            <a:ext cx="12180722" cy="901139"/>
          </a:xfrm>
          <a:prstGeom prst="rect">
            <a:avLst/>
          </a:prstGeom>
        </p:spPr>
        <p:txBody>
          <a:bodyPr vert="horz" lIns="121807" tIns="60904" rIns="121807" bIns="60904" rtlCol="0" anchor="ctr">
            <a:normAutofit/>
          </a:bodyPr>
          <a:lstStyle>
            <a:lvl1pPr algn="l" defTabSz="685800" rtl="0" eaLnBrk="1" latinLnBrk="0" hangingPunct="1">
              <a:lnSpc>
                <a:spcPct val="90000"/>
              </a:lnSpc>
              <a:spcBef>
                <a:spcPct val="0"/>
              </a:spcBef>
              <a:buNone/>
              <a:defRPr sz="2200" b="1" kern="1200">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pPr algn="ctr" defTabSz="914400">
              <a:lnSpc>
                <a:spcPts val="6000"/>
              </a:lnSpc>
              <a:defRPr/>
            </a:pPr>
            <a:r>
              <a:rPr lang="en-US" altLang="zh-CN" sz="3595" dirty="0">
                <a:latin typeface="+mj-lt"/>
                <a:ea typeface="+mn-ea"/>
                <a:cs typeface="+mn-cs"/>
              </a:rPr>
              <a:t>Development of CCT Magnets for HL-LHC</a:t>
            </a:r>
            <a:endParaRPr lang="en-US" altLang="zh-CN" sz="3595" dirty="0">
              <a:latin typeface="+mj-lt"/>
              <a:ea typeface="+mn-ea"/>
              <a:cs typeface="+mn-cs"/>
            </a:endParaRPr>
          </a:p>
        </p:txBody>
      </p:sp>
      <p:pic>
        <p:nvPicPr>
          <p:cNvPr id="14" name="图片 1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5"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pic>
        <p:nvPicPr>
          <p:cNvPr id="4"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6" y="2405646"/>
            <a:ext cx="6068989" cy="364422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3447" y="2420888"/>
            <a:ext cx="6066652" cy="3644229"/>
          </a:xfrm>
          <a:prstGeom prst="rect">
            <a:avLst/>
          </a:prstGeom>
        </p:spPr>
      </p:pic>
      <p:sp>
        <p:nvSpPr>
          <p:cNvPr id="12" name="标题 1"/>
          <p:cNvSpPr>
            <a:spLocks noGrp="1"/>
          </p:cNvSpPr>
          <p:nvPr>
            <p:ph type="title"/>
          </p:nvPr>
        </p:nvSpPr>
        <p:spPr>
          <a:xfrm>
            <a:off x="1678122" y="1119060"/>
            <a:ext cx="6083505" cy="534875"/>
          </a:xfrm>
        </p:spPr>
        <p:txBody>
          <a:bodyPr>
            <a:normAutofit/>
          </a:bodyPr>
          <a:lstStyle/>
          <a:p>
            <a:pPr algn="ctr"/>
            <a:r>
              <a:rPr lang="en-US" altLang="zh-CN" sz="2665" dirty="0">
                <a:solidFill>
                  <a:schemeClr val="tx1"/>
                </a:solidFill>
                <a:latin typeface="Book Antiqua" panose="02040602050305030304" pitchFamily="18" charset="0"/>
              </a:rPr>
              <a:t>Training of MCBRD04</a:t>
            </a:r>
            <a:endParaRPr lang="zh-CN" altLang="en-US" sz="2665" dirty="0">
              <a:solidFill>
                <a:schemeClr val="tx1"/>
              </a:solidFill>
              <a:latin typeface="Book Antiqua" panose="02040602050305030304" pitchFamily="18" charset="0"/>
            </a:endParaRPr>
          </a:p>
        </p:txBody>
      </p:sp>
      <p:pic>
        <p:nvPicPr>
          <p:cNvPr id="13" name="Picture 7"/>
          <p:cNvPicPr>
            <a:picLocks noChangeAspect="1"/>
          </p:cNvPicPr>
          <p:nvPr/>
        </p:nvPicPr>
        <p:blipFill rotWithShape="1">
          <a:blip r:embed="rId5" cstate="print">
            <a:extLst>
              <a:ext uri="{28A0092B-C50C-407E-A947-70E740481C1C}">
                <a14:useLocalDpi xmlns:a14="http://schemas.microsoft.com/office/drawing/2010/main" val="0"/>
              </a:ext>
            </a:extLst>
          </a:blip>
          <a:srcRect b="-1"/>
          <a:stretch>
            <a:fillRect/>
          </a:stretch>
        </p:blipFill>
        <p:spPr>
          <a:xfrm>
            <a:off x="8544272" y="980728"/>
            <a:ext cx="749401" cy="687364"/>
          </a:xfrm>
          <a:prstGeom prst="rect">
            <a:avLst/>
          </a:prstGeom>
        </p:spPr>
      </p:pic>
      <p:pic>
        <p:nvPicPr>
          <p:cNvPr id="17"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a:xfrm>
            <a:off x="9293673" y="980728"/>
            <a:ext cx="675943" cy="703396"/>
          </a:xfrm>
          <a:prstGeom prst="rect">
            <a:avLst/>
          </a:prstGeom>
        </p:spPr>
      </p:pic>
      <p:pic>
        <p:nvPicPr>
          <p:cNvPr id="18" name="图片 17"/>
          <p:cNvPicPr>
            <a:picLocks noChangeAspect="1"/>
          </p:cNvPicPr>
          <p:nvPr/>
        </p:nvPicPr>
        <p:blipFill rotWithShape="1">
          <a:blip r:embed="rId7"/>
          <a:srcRect/>
          <a:stretch>
            <a:fillRect/>
          </a:stretch>
        </p:blipFill>
        <p:spPr>
          <a:xfrm>
            <a:off x="10731270" y="1094768"/>
            <a:ext cx="1188991" cy="552460"/>
          </a:xfrm>
          <a:prstGeom prst="rect">
            <a:avLst/>
          </a:prstGeom>
        </p:spPr>
      </p:pic>
      <p:pic>
        <p:nvPicPr>
          <p:cNvPr id="22" name="Picture 2"/>
          <p:cNvPicPr>
            <a:picLocks noChangeAspect="1" noChangeArrowheads="1"/>
          </p:cNvPicPr>
          <p:nvPr/>
        </p:nvPicPr>
        <p:blipFill>
          <a:blip r:embed="rId8"/>
          <a:srcRect/>
          <a:stretch>
            <a:fillRect/>
          </a:stretch>
        </p:blipFill>
        <p:spPr bwMode="auto">
          <a:xfrm>
            <a:off x="10013680" y="1094768"/>
            <a:ext cx="645322" cy="516257"/>
          </a:xfrm>
          <a:prstGeom prst="rect">
            <a:avLst/>
          </a:prstGeom>
          <a:noFill/>
          <a:extLst>
            <a:ext uri="{909E8E84-426E-40DD-AFC4-6F175D3DCCD1}">
              <a14:hiddenFill xmlns:a14="http://schemas.microsoft.com/office/drawing/2010/main">
                <a:solidFill>
                  <a:srgbClr val="FFFFFF"/>
                </a:solidFill>
              </a14:hiddenFill>
            </a:ext>
          </a:extLst>
        </p:spPr>
      </p:pic>
      <p:sp>
        <p:nvSpPr>
          <p:cNvPr id="26" name="文本框 25"/>
          <p:cNvSpPr txBox="1"/>
          <p:nvPr/>
        </p:nvSpPr>
        <p:spPr>
          <a:xfrm>
            <a:off x="2240915" y="1854835"/>
            <a:ext cx="7614920" cy="378460"/>
          </a:xfrm>
          <a:prstGeom prst="rect">
            <a:avLst/>
          </a:prstGeom>
          <a:solidFill>
            <a:srgbClr val="FFFF00"/>
          </a:solidFill>
        </p:spPr>
        <p:txBody>
          <a:bodyPr wrap="square">
            <a:spAutoFit/>
          </a:bodyPr>
          <a:lstStyle>
            <a:defPPr>
              <a:defRPr lang="zh-CN"/>
            </a:defPPr>
            <a:lvl1pPr marL="380365" indent="-380365">
              <a:buFont typeface="Arial" panose="02080604020202020204" pitchFamily="34" charset="0"/>
              <a:buChar char="•"/>
              <a:defRPr sz="1865"/>
            </a:lvl1pPr>
          </a:lstStyle>
          <a:p>
            <a:pPr marL="0" indent="0">
              <a:buNone/>
            </a:pPr>
            <a:r>
              <a:rPr lang="en-US" altLang="zh-CN" dirty="0"/>
              <a:t>Satisfying performance at 4 K for both apertures, tested at IMP-CAS</a:t>
            </a:r>
            <a:endParaRPr lang="en-US" altLang="zh-C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5361438" y="1418199"/>
            <a:ext cx="1814682" cy="1365312"/>
          </a:xfrm>
          <a:prstGeom prst="rect">
            <a:avLst/>
          </a:prstGeom>
        </p:spPr>
      </p:pic>
      <p:sp>
        <p:nvSpPr>
          <p:cNvPr id="12" name="矩形 11"/>
          <p:cNvSpPr/>
          <p:nvPr/>
        </p:nvSpPr>
        <p:spPr>
          <a:xfrm>
            <a:off x="5639" y="3036"/>
            <a:ext cx="11995017"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Roadmap of the High Field Magnet R&amp;D at IHEP  </a:t>
            </a:r>
            <a:endParaRPr lang="en-US" altLang="zh-CN" sz="3595" b="1" dirty="0">
              <a:solidFill>
                <a:schemeClr val="bg1"/>
              </a:solidFill>
              <a:latin typeface="+mj-lt"/>
            </a:endParaRPr>
          </a:p>
        </p:txBody>
      </p:sp>
      <p:pic>
        <p:nvPicPr>
          <p:cNvPr id="14" name="图片 1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472" y="1163895"/>
            <a:ext cx="10189002" cy="5505465"/>
          </a:xfrm>
          <a:prstGeom prst="rect">
            <a:avLst/>
          </a:prstGeom>
        </p:spPr>
      </p:pic>
      <p:sp>
        <p:nvSpPr>
          <p:cNvPr id="9" name="文本框 8"/>
          <p:cNvSpPr txBox="1"/>
          <p:nvPr/>
        </p:nvSpPr>
        <p:spPr>
          <a:xfrm>
            <a:off x="5961594" y="5040461"/>
            <a:ext cx="2526601" cy="830612"/>
          </a:xfrm>
          <a:prstGeom prst="rect">
            <a:avLst/>
          </a:prstGeom>
          <a:noFill/>
        </p:spPr>
        <p:txBody>
          <a:bodyPr wrap="square">
            <a:spAutoFit/>
          </a:bodyPr>
          <a:lstStyle/>
          <a:p>
            <a:pPr algn="ctr"/>
            <a:r>
              <a:rPr lang="en-US" altLang="zh-CN" sz="1600" b="1" dirty="0"/>
              <a:t>Challenges</a:t>
            </a:r>
            <a:r>
              <a:rPr lang="en-US" altLang="zh-CN" sz="1600" dirty="0"/>
              <a:t>: Stress control, quench protection, field quality control,……</a:t>
            </a:r>
            <a:endParaRPr lang="en-US" altLang="zh-CN" sz="1600" dirty="0"/>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8195" y="4814049"/>
            <a:ext cx="1813674" cy="1313804"/>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10119" y="1988840"/>
            <a:ext cx="2590800" cy="1795819"/>
          </a:xfrm>
          <a:prstGeom prst="rect">
            <a:avLst/>
          </a:prstGeom>
        </p:spPr>
      </p:pic>
      <p:sp>
        <p:nvSpPr>
          <p:cNvPr id="15" name="文本框 14"/>
          <p:cNvSpPr txBox="1"/>
          <p:nvPr/>
        </p:nvSpPr>
        <p:spPr>
          <a:xfrm>
            <a:off x="2783840" y="1530350"/>
            <a:ext cx="2312670" cy="674370"/>
          </a:xfrm>
          <a:prstGeom prst="rect">
            <a:avLst/>
          </a:prstGeom>
          <a:noFill/>
        </p:spPr>
        <p:txBody>
          <a:bodyPr wrap="square" rtlCol="0">
            <a:noAutofit/>
          </a:bodyPr>
          <a:lstStyle/>
          <a:p>
            <a:r>
              <a:rPr lang="en-US" altLang="zh-CN" sz="1400" b="1" dirty="0">
                <a:solidFill>
                  <a:srgbClr val="FF0000"/>
                </a:solidFill>
              </a:rPr>
              <a:t>2018-2021, 12.47T @4.2K</a:t>
            </a:r>
            <a:endParaRPr lang="en-US" altLang="zh-CN" sz="1400" b="1" dirty="0">
              <a:solidFill>
                <a:srgbClr val="FF0000"/>
              </a:solidFill>
            </a:endParaRPr>
          </a:p>
          <a:p>
            <a:r>
              <a:rPr lang="en-US" altLang="zh-CN" sz="1400" b="1" dirty="0">
                <a:solidFill>
                  <a:srgbClr val="FF0000"/>
                </a:solidFill>
              </a:rPr>
              <a:t>          </a:t>
            </a:r>
            <a:r>
              <a:rPr lang="en-US" altLang="zh-CN" sz="1400" b="1" dirty="0" err="1"/>
              <a:t>NbTi</a:t>
            </a:r>
            <a:r>
              <a:rPr lang="en-US" altLang="zh-CN" sz="1400" b="1" dirty="0"/>
              <a:t> + Nb</a:t>
            </a:r>
            <a:r>
              <a:rPr lang="en-US" altLang="zh-CN" sz="1400" b="1" baseline="-25000" dirty="0"/>
              <a:t>3</a:t>
            </a:r>
            <a:r>
              <a:rPr lang="en-US" altLang="zh-CN" sz="1400" b="1" dirty="0"/>
              <a:t>Sn</a:t>
            </a:r>
            <a:endParaRPr lang="zh-CN" altLang="en-US" sz="1400" b="1" dirty="0"/>
          </a:p>
        </p:txBody>
      </p:sp>
      <p:sp>
        <p:nvSpPr>
          <p:cNvPr id="16" name="文本框 15"/>
          <p:cNvSpPr txBox="1"/>
          <p:nvPr/>
        </p:nvSpPr>
        <p:spPr>
          <a:xfrm>
            <a:off x="5304155" y="960755"/>
            <a:ext cx="2082165" cy="570230"/>
          </a:xfrm>
          <a:prstGeom prst="rect">
            <a:avLst/>
          </a:prstGeom>
          <a:noFill/>
        </p:spPr>
        <p:txBody>
          <a:bodyPr wrap="square" rtlCol="0">
            <a:noAutofit/>
          </a:bodyPr>
          <a:lstStyle/>
          <a:p>
            <a:r>
              <a:rPr lang="en-US" altLang="zh-CN" sz="1400" b="1" dirty="0">
                <a:solidFill>
                  <a:srgbClr val="FF0000"/>
                </a:solidFill>
              </a:rPr>
              <a:t>2021-2025 16T @ 4.2K</a:t>
            </a:r>
            <a:endParaRPr lang="en-US" altLang="zh-CN" sz="1400" b="1" dirty="0">
              <a:solidFill>
                <a:srgbClr val="FF0000"/>
              </a:solidFill>
            </a:endParaRPr>
          </a:p>
          <a:p>
            <a:r>
              <a:rPr lang="en-US" altLang="zh-CN" sz="1400" b="1" dirty="0">
                <a:solidFill>
                  <a:srgbClr val="FF0000"/>
                </a:solidFill>
              </a:rPr>
              <a:t>         </a:t>
            </a:r>
            <a:r>
              <a:rPr lang="en-US" altLang="zh-CN" sz="1400" b="1" dirty="0"/>
              <a:t>Nb</a:t>
            </a:r>
            <a:r>
              <a:rPr lang="en-US" altLang="zh-CN" sz="1400" b="1" baseline="-25000" dirty="0"/>
              <a:t>3</a:t>
            </a:r>
            <a:r>
              <a:rPr lang="en-US" altLang="zh-CN" sz="1400" b="1" dirty="0"/>
              <a:t>Sn + HTS</a:t>
            </a:r>
            <a:endParaRPr lang="zh-CN" altLang="en-US" sz="1400" b="1" dirty="0">
              <a:solidFill>
                <a:srgbClr val="FF0000"/>
              </a:solidFill>
            </a:endParaRPr>
          </a:p>
        </p:txBody>
      </p:sp>
      <p:pic>
        <p:nvPicPr>
          <p:cNvPr id="2" name="Picture 2" descr="中国科学院大学大学简介|院校专业录取数据|招生计划数据|招生章程-第一高考网"/>
          <p:cNvPicPr>
            <a:picLocks noChangeAspect="1" noChangeArrowheads="1"/>
          </p:cNvPicPr>
          <p:nvPr/>
        </p:nvPicPr>
        <p:blipFill>
          <a:blip r:embed="rId6"/>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43472" y="943610"/>
            <a:ext cx="9217024" cy="613182"/>
          </a:xfrm>
          <a:prstGeom prst="rect">
            <a:avLst/>
          </a:prstGeom>
          <a:solidFill>
            <a:srgbClr val="FFFF00"/>
          </a:solidFill>
        </p:spPr>
        <p:txBody>
          <a:bodyPr wrap="square">
            <a:noAutofit/>
          </a:bodyPr>
          <a:lstStyle/>
          <a:p>
            <a:pPr marL="285750" indent="-285750" algn="just">
              <a:buFont typeface="Arial" panose="02080604020202020204" pitchFamily="34" charset="0"/>
              <a:buChar char="•"/>
            </a:pPr>
            <a:r>
              <a:rPr lang="en-US" altLang="zh-CN" sz="1600" dirty="0">
                <a:latin typeface="Times New Roman" panose="02020603050405020304" pitchFamily="18" charset="0"/>
                <a:cs typeface="Times New Roman" panose="02020603050405020304" pitchFamily="18" charset="0"/>
              </a:rPr>
              <a:t>7 series CCT magnets have been fabricated, successfully reached the design target and delivered to CERN</a:t>
            </a:r>
            <a:endParaRPr lang="en-US" altLang="zh-CN" sz="1600" dirty="0">
              <a:latin typeface="Times New Roman" panose="02020603050405020304" pitchFamily="18" charset="0"/>
              <a:cs typeface="Times New Roman" panose="02020603050405020304" pitchFamily="18" charset="0"/>
            </a:endParaRPr>
          </a:p>
          <a:p>
            <a:pPr marL="285750" indent="-285750" algn="just">
              <a:buFont typeface="Arial" panose="02080604020202020204" pitchFamily="34" charset="0"/>
              <a:buChar char="•"/>
            </a:pPr>
            <a:r>
              <a:rPr lang="en-US" altLang="zh-CN" sz="1600" dirty="0">
                <a:latin typeface="Times New Roman" panose="02020603050405020304" pitchFamily="18" charset="0"/>
                <a:cs typeface="Times New Roman" panose="02020603050405020304" pitchFamily="18" charset="0"/>
              </a:rPr>
              <a:t>Production rate for the rest of series magnets: every 3 month per magnet; to be completed by </a:t>
            </a:r>
            <a:r>
              <a:rPr lang="x-none" altLang="en-US" sz="1600" dirty="0">
                <a:latin typeface="Times New Roman" panose="02020603050405020304" pitchFamily="18" charset="0"/>
                <a:cs typeface="Times New Roman" panose="02020603050405020304" pitchFamily="18" charset="0"/>
              </a:rPr>
              <a:t>Oct</a:t>
            </a:r>
            <a:r>
              <a:rPr lang="en-US" altLang="zh-CN" sz="1600" dirty="0">
                <a:latin typeface="Times New Roman" panose="02020603050405020304" pitchFamily="18" charset="0"/>
                <a:cs typeface="Times New Roman" panose="02020603050405020304" pitchFamily="18" charset="0"/>
              </a:rPr>
              <a:t> 2025</a:t>
            </a:r>
            <a:endParaRPr lang="en-US" altLang="zh-CN" sz="1600" dirty="0">
              <a:latin typeface="Times New Roman" panose="02020603050405020304" pitchFamily="18" charset="0"/>
              <a:cs typeface="Times New Roman" panose="02020603050405020304" pitchFamily="18" charset="0"/>
            </a:endParaRPr>
          </a:p>
        </p:txBody>
      </p:sp>
      <p:sp>
        <p:nvSpPr>
          <p:cNvPr id="5" name="Rectangle 2"/>
          <p:cNvSpPr txBox="1">
            <a:spLocks noChangeArrowheads="1"/>
          </p:cNvSpPr>
          <p:nvPr/>
        </p:nvSpPr>
        <p:spPr>
          <a:xfrm>
            <a:off x="5639" y="0"/>
            <a:ext cx="12180722" cy="890920"/>
          </a:xfrm>
          <a:prstGeom prst="rect">
            <a:avLst/>
          </a:prstGeom>
        </p:spPr>
        <p:txBody>
          <a:bodyPr vert="horz" lIns="121807" tIns="60904" rIns="121807" bIns="60904" rtlCol="0" anchor="ctr">
            <a:normAutofit/>
          </a:bodyPr>
          <a:lstStyle>
            <a:lvl1pPr algn="l" defTabSz="685800" rtl="0" eaLnBrk="1" latinLnBrk="0" hangingPunct="1">
              <a:lnSpc>
                <a:spcPct val="90000"/>
              </a:lnSpc>
              <a:spcBef>
                <a:spcPct val="0"/>
              </a:spcBef>
              <a:buNone/>
              <a:defRPr sz="2200" b="1" kern="1200">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pPr algn="ctr" defTabSz="914400">
              <a:lnSpc>
                <a:spcPts val="6000"/>
              </a:lnSpc>
              <a:defRPr/>
            </a:pPr>
            <a:r>
              <a:rPr lang="en-US" altLang="zh-CN" sz="3595" dirty="0">
                <a:latin typeface="+mj-lt"/>
                <a:ea typeface="+mn-ea"/>
                <a:cs typeface="+mn-cs"/>
              </a:rPr>
              <a:t>Development of CCT Magnets for HL-LHC</a:t>
            </a:r>
            <a:endParaRPr lang="en-US" altLang="zh-CN" sz="3595" dirty="0">
              <a:latin typeface="+mj-lt"/>
              <a:ea typeface="+mn-ea"/>
              <a:cs typeface="+mn-cs"/>
            </a:endParaRPr>
          </a:p>
        </p:txBody>
      </p:sp>
      <p:pic>
        <p:nvPicPr>
          <p:cNvPr id="6" name="图片 5"/>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7"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表格 1"/>
          <p:cNvGraphicFramePr>
            <a:graphicFrameLocks noGrp="1"/>
          </p:cNvGraphicFramePr>
          <p:nvPr/>
        </p:nvGraphicFramePr>
        <p:xfrm>
          <a:off x="623392" y="1680318"/>
          <a:ext cx="11305256" cy="5097796"/>
        </p:xfrm>
        <a:graphic>
          <a:graphicData uri="http://schemas.openxmlformats.org/drawingml/2006/table">
            <a:tbl>
              <a:tblPr>
                <a:tableStyleId>{5C22544A-7EE6-4342-B048-85BDC9FD1C3A}</a:tableStyleId>
              </a:tblPr>
              <a:tblGrid>
                <a:gridCol w="1448266"/>
                <a:gridCol w="1505104"/>
                <a:gridCol w="1327261"/>
                <a:gridCol w="2894475"/>
                <a:gridCol w="3200636"/>
                <a:gridCol w="929514"/>
              </a:tblGrid>
              <a:tr h="342495">
                <a:tc>
                  <a:txBody>
                    <a:bodyPr/>
                    <a:lstStyle/>
                    <a:p>
                      <a:pPr algn="ctr" fontAlgn="b"/>
                      <a:endParaRPr lang="en-US" sz="1600" b="1"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Nickname CERN</a:t>
                      </a:r>
                      <a:endParaRPr lang="en-US" sz="1600" b="1"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Manufacturer</a:t>
                      </a:r>
                      <a:endParaRPr lang="en-US" sz="1600" b="1"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Remarks</a:t>
                      </a:r>
                      <a:endParaRPr lang="en-US" sz="1600" b="1"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a:effectLst/>
                        </a:rPr>
                        <a:t>Status</a:t>
                      </a:r>
                      <a:endParaRPr lang="en-US" sz="1600" b="1" i="0" u="none" strike="noStrike">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a:effectLst/>
                        </a:rPr>
                        <a:t>Location</a:t>
                      </a:r>
                      <a:endParaRPr lang="en-US" sz="1600" b="1" i="0" u="none" strike="noStrike">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0653">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i="1" u="sng" strike="noStrike" dirty="0">
                          <a:solidFill>
                            <a:srgbClr val="FF0000"/>
                          </a:solidFill>
                          <a:effectLst/>
                        </a:rPr>
                        <a:t>MCBRD05</a:t>
                      </a:r>
                      <a:endParaRPr lang="en-US" altLang="zh-CN" sz="1400" b="0" i="1" u="sng"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1" u="sng"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US" altLang="zh-CN" sz="1400" b="0" i="0" u="none" strike="noStrike" dirty="0">
                          <a:solidFill>
                            <a:srgbClr val="203764"/>
                          </a:solidFill>
                          <a:effectLst/>
                          <a:latin typeface="等线" panose="02010600030101010101" pitchFamily="2" charset="-122"/>
                        </a:rPr>
                        <a:t>IMP</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AP1</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dirty="0">
                          <a:effectLst/>
                        </a:rPr>
                        <a:t>MCBRD_CB18</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altLang="zh-CN" sz="1400" b="0" i="0" u="none" strike="noStrike" dirty="0">
                          <a:solidFill>
                            <a:schemeClr val="tx1"/>
                          </a:solidFill>
                          <a:effectLst/>
                          <a:latin typeface="等线" panose="02010600030101010101" pitchFamily="2" charset="-122"/>
                        </a:rPr>
                        <a:t>532A,</a:t>
                      </a:r>
                      <a:r>
                        <a:rPr lang="en-US" altLang="zh-CN" sz="1400" b="0" i="0" u="none" strike="noStrike" baseline="0" dirty="0">
                          <a:solidFill>
                            <a:schemeClr val="tx1"/>
                          </a:solidFill>
                          <a:effectLst/>
                          <a:latin typeface="等线" panose="02010600030101010101" pitchFamily="2" charset="-122"/>
                        </a:rPr>
                        <a:t> 42 quenches</a:t>
                      </a:r>
                      <a:endParaRPr lang="zh-CN" altLang="en-US" sz="1400" b="0" i="0" u="none" strike="noStrike" dirty="0">
                        <a:solidFill>
                          <a:schemeClr val="tx1"/>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1" kern="1200" dirty="0">
                          <a:solidFill>
                            <a:srgbClr val="FF0000"/>
                          </a:solidFill>
                          <a:latin typeface="Times New Roman" panose="02020603050405020304" pitchFamily="18" charset="0"/>
                          <a:ea typeface="宋体" pitchFamily="2" charset="-122"/>
                          <a:cs typeface="Times New Roman" panose="02020603050405020304" pitchFamily="18" charset="0"/>
                        </a:rPr>
                        <a:t>394A (3 quenches); 422A (+6 quenches)</a:t>
                      </a:r>
                      <a:endParaRPr lang="en-US" altLang="zh-CN" sz="1400" b="1" kern="1200" dirty="0">
                        <a:solidFill>
                          <a:srgbClr val="FF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56261">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AP2</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dirty="0">
                          <a:effectLst/>
                        </a:rPr>
                        <a:t>MCBRD_CB19</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altLang="zh-CN" sz="1400" b="0" i="0" u="none" strike="noStrike" dirty="0">
                          <a:solidFill>
                            <a:schemeClr val="tx1"/>
                          </a:solidFill>
                          <a:effectLst/>
                          <a:latin typeface="等线" panose="02010600030101010101" pitchFamily="2" charset="-122"/>
                        </a:rPr>
                        <a:t>530A,</a:t>
                      </a:r>
                      <a:r>
                        <a:rPr lang="en-US" altLang="zh-CN" sz="1400" b="0" i="0" u="none" strike="noStrike" baseline="0" dirty="0">
                          <a:solidFill>
                            <a:schemeClr val="tx1"/>
                          </a:solidFill>
                          <a:effectLst/>
                          <a:latin typeface="等线" panose="02010600030101010101" pitchFamily="2" charset="-122"/>
                        </a:rPr>
                        <a:t> 68 quenches</a:t>
                      </a:r>
                      <a:endParaRPr lang="zh-CN" altLang="en-US" sz="1400" b="0" i="0" u="none" strike="noStrike" dirty="0">
                        <a:solidFill>
                          <a:schemeClr val="tx1"/>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1" kern="1200" dirty="0">
                          <a:solidFill>
                            <a:srgbClr val="FF0000"/>
                          </a:solidFill>
                          <a:latin typeface="Times New Roman" panose="02020603050405020304" pitchFamily="18" charset="0"/>
                          <a:ea typeface="宋体" pitchFamily="2" charset="-122"/>
                          <a:cs typeface="Times New Roman" panose="02020603050405020304" pitchFamily="18" charset="0"/>
                        </a:rPr>
                        <a:t>394A (7 quenches); 422A (+10 quenches)</a:t>
                      </a:r>
                      <a:endParaRPr lang="zh-CN" altLang="en-US" sz="1400" b="1" kern="1200" dirty="0">
                        <a:solidFill>
                          <a:srgbClr val="FF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39810">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FF0000"/>
                          </a:solidFill>
                          <a:effectLst/>
                          <a:latin typeface="等线" panose="02010600030101010101" pitchFamily="2" charset="-122"/>
                        </a:rPr>
                        <a:t>MCBRD06</a:t>
                      </a:r>
                      <a:endParaRPr lang="en-US" altLang="zh-CN"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FF0000"/>
                          </a:solidFill>
                          <a:effectLst/>
                          <a:latin typeface="等线" panose="02010600030101010101" pitchFamily="2" charset="-122"/>
                        </a:rPr>
                        <a:t>On the way to CERN</a:t>
                      </a: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AP1</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dirty="0">
                          <a:effectLst/>
                        </a:rPr>
                        <a:t>MCBRD_CB14</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609600" rtl="0" eaLnBrk="1" fontAlgn="auto" latinLnBrk="0" hangingPunct="1">
                        <a:lnSpc>
                          <a:spcPct val="100000"/>
                        </a:lnSpc>
                        <a:spcBef>
                          <a:spcPts val="0"/>
                        </a:spcBef>
                        <a:spcAft>
                          <a:spcPts val="0"/>
                        </a:spcAft>
                        <a:buClrTx/>
                        <a:buSzTx/>
                        <a:buFontTx/>
                        <a:buNone/>
                        <a:defRPr/>
                      </a:pPr>
                      <a:r>
                        <a:rPr lang="en-US" altLang="zh-CN" sz="1400" b="1" kern="1200" dirty="0">
                          <a:solidFill>
                            <a:srgbClr val="000000"/>
                          </a:solidFill>
                          <a:latin typeface="Times New Roman" panose="02020603050405020304" pitchFamily="18" charset="0"/>
                          <a:ea typeface="宋体" pitchFamily="2" charset="-122"/>
                          <a:cs typeface="Times New Roman" panose="02020603050405020304" pitchFamily="18" charset="0"/>
                        </a:rPr>
                        <a:t>530 A (30+34 quenches)</a:t>
                      </a:r>
                      <a:endParaRPr lang="zh-CN" altLang="en-US" sz="1400" b="1"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AP2</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dirty="0">
                          <a:effectLst/>
                        </a:rPr>
                        <a:t>MCBRD_CB21</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609600" rtl="0" eaLnBrk="1" fontAlgn="auto" latinLnBrk="0" hangingPunct="1">
                        <a:lnSpc>
                          <a:spcPct val="100000"/>
                        </a:lnSpc>
                        <a:spcBef>
                          <a:spcPts val="0"/>
                        </a:spcBef>
                        <a:spcAft>
                          <a:spcPts val="0"/>
                        </a:spcAft>
                        <a:buClrTx/>
                        <a:buSzTx/>
                        <a:buFontTx/>
                        <a:buNone/>
                        <a:defRPr/>
                      </a:pPr>
                      <a:r>
                        <a:rPr lang="en-US" altLang="zh-CN"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rPr>
                        <a:t>530 A (119quenches) </a:t>
                      </a: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MCBRD07</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ctr" latinLnBrk="0" hangingPunct="1">
                        <a:lnSpc>
                          <a:spcPct val="100000"/>
                        </a:lnSpc>
                        <a:spcBef>
                          <a:spcPts val="0"/>
                        </a:spcBef>
                        <a:spcAft>
                          <a:spcPts val="0"/>
                        </a:spcAft>
                        <a:buClrTx/>
                        <a:buSzTx/>
                        <a:buFontTx/>
                        <a:buNone/>
                        <a:defRPr/>
                      </a:pP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dirty="0">
                          <a:effectLst/>
                        </a:rPr>
                        <a:t>MCBRD_CB20</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ctr" latinLnBrk="0" hangingPunct="1">
                        <a:lnSpc>
                          <a:spcPct val="100000"/>
                        </a:lnSpc>
                        <a:spcBef>
                          <a:spcPts val="0"/>
                        </a:spcBef>
                        <a:spcAft>
                          <a:spcPts val="0"/>
                        </a:spcAft>
                        <a:buClrTx/>
                        <a:buSzTx/>
                        <a:buFontTx/>
                        <a:buNone/>
                        <a:defRPr/>
                      </a:pPr>
                      <a:r>
                        <a:rPr lang="en-US" altLang="zh-CN"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rPr>
                        <a:t>530A (68 quenches)</a:t>
                      </a: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MCBRD_CB23</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457200" rtl="0" eaLnBrk="1" fontAlgn="ctr" latinLnBrk="0" hangingPunct="1">
                        <a:lnSpc>
                          <a:spcPct val="100000"/>
                        </a:lnSpc>
                        <a:spcBef>
                          <a:spcPts val="0"/>
                        </a:spcBef>
                        <a:spcAft>
                          <a:spcPts val="0"/>
                        </a:spcAft>
                        <a:buClrTx/>
                        <a:buSzTx/>
                        <a:buFontTx/>
                        <a:buNone/>
                        <a:defRPr/>
                      </a:pPr>
                      <a:r>
                        <a:rPr lang="en-US" altLang="zh-CN"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rPr>
                        <a:t>530A (76 quenches) </a:t>
                      </a:r>
                      <a:endParaRPr lang="zh-CN" altLang="en-US" sz="1400" b="1" i="0" u="none" kern="1200" noProof="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FF0000"/>
                          </a:solidFill>
                          <a:effectLst/>
                          <a:latin typeface="等线" panose="02010600030101010101" pitchFamily="2" charset="-122"/>
                        </a:rPr>
                        <a:t>3.2KV-20.4GΩ</a:t>
                      </a: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en-US" altLang="zh-CN" sz="1400" b="0" i="0" u="none" strike="noStrike" dirty="0">
                          <a:solidFill>
                            <a:srgbClr val="203764"/>
                          </a:solidFill>
                          <a:effectLst/>
                          <a:latin typeface="等线" panose="02010600030101010101" pitchFamily="2" charset="-122"/>
                        </a:rPr>
                        <a:t>IHEP</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250505">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MCBRD_CB22</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b="1" i="0" u="none" kern="1200" dirty="0">
                          <a:solidFill>
                            <a:srgbClr val="FF0000"/>
                          </a:solidFill>
                          <a:latin typeface="Times New Roman" panose="02020603050405020304" pitchFamily="18" charset="0"/>
                          <a:ea typeface="宋体" pitchFamily="2" charset="-122"/>
                          <a:cs typeface="Times New Roman" panose="02020603050405020304" pitchFamily="18" charset="0"/>
                        </a:rPr>
                        <a:t>489A (124 quenches), put in quarantine </a:t>
                      </a:r>
                      <a:endParaRPr lang="zh-CN" altLang="en-US" sz="1400" b="1" i="0" u="none" kern="1200" dirty="0">
                        <a:solidFill>
                          <a:srgbClr val="FF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FF0000"/>
                          </a:solidFill>
                          <a:effectLst/>
                          <a:latin typeface="等线" panose="02010600030101010101" pitchFamily="2" charset="-122"/>
                        </a:rPr>
                        <a:t>3.2kV-71GΩ</a:t>
                      </a: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zh-CN" sz="1400" b="0" i="0" u="none" strike="noStrike" dirty="0">
                          <a:solidFill>
                            <a:srgbClr val="203764"/>
                          </a:solidFill>
                          <a:effectLst/>
                          <a:latin typeface="等线" panose="02010600030101010101" pitchFamily="2" charset="-122"/>
                        </a:rPr>
                        <a:t>IHEP</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0653">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1" u="sng" strike="noStrike" dirty="0">
                          <a:solidFill>
                            <a:srgbClr val="203764"/>
                          </a:solidFill>
                          <a:effectLst/>
                          <a:latin typeface="等线" panose="02010600030101010101" pitchFamily="2" charset="-122"/>
                        </a:rPr>
                        <a:t>MCBRD08</a:t>
                      </a: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i="1"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ctr" latinLnBrk="0" hangingPunct="1">
                        <a:lnSpc>
                          <a:spcPct val="100000"/>
                        </a:lnSpc>
                        <a:spcBef>
                          <a:spcPts val="0"/>
                        </a:spcBef>
                        <a:spcAft>
                          <a:spcPts val="0"/>
                        </a:spcAft>
                        <a:buClrTx/>
                        <a:buSzTx/>
                        <a:buFontTx/>
                        <a:buNone/>
                        <a:defRPr/>
                      </a:pP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0653">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MCBRD_CB24</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0" i="0" u="none" strike="noStrike" dirty="0">
                          <a:solidFill>
                            <a:srgbClr val="203764"/>
                          </a:solidFill>
                          <a:effectLst/>
                          <a:latin typeface="等线" panose="02010600030101010101" pitchFamily="2" charset="-122"/>
                        </a:rPr>
                        <a:t>BAMA</a:t>
                      </a:r>
                      <a:endParaRPr lang="en-US"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ctr" latinLnBrk="0" hangingPunct="1">
                        <a:lnSpc>
                          <a:spcPct val="100000"/>
                        </a:lnSpc>
                        <a:spcBef>
                          <a:spcPts val="0"/>
                        </a:spcBef>
                        <a:spcAft>
                          <a:spcPts val="0"/>
                        </a:spcAft>
                        <a:buClrTx/>
                        <a:buSzTx/>
                        <a:buFontTx/>
                        <a:buNone/>
                        <a:defRPr/>
                      </a:pPr>
                      <a:r>
                        <a:rPr lang="en-US" altLang="zh-CN" sz="1400" b="1" i="0" u="none" kern="1200" dirty="0" err="1">
                          <a:solidFill>
                            <a:srgbClr val="000000"/>
                          </a:solidFill>
                          <a:latin typeface="Times New Roman" panose="02020603050405020304" pitchFamily="18" charset="0"/>
                          <a:ea typeface="宋体" pitchFamily="2" charset="-122"/>
                          <a:cs typeface="Times New Roman" panose="02020603050405020304" pitchFamily="18" charset="0"/>
                        </a:rPr>
                        <a:t>VPIing</a:t>
                      </a: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zh-CN" altLang="en-US" sz="1400" b="1" i="0" u="none" kern="1200" dirty="0">
                        <a:solidFill>
                          <a:srgbClr val="000000"/>
                        </a:solidFill>
                        <a:latin typeface="Times New Roman" panose="02020603050405020304" pitchFamily="18" charset="0"/>
                        <a:ea typeface="宋体" pitchFamily="2" charset="-122"/>
                        <a:cs typeface="Times New Roman" panose="02020603050405020304" pitchFamily="18" charset="0"/>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MCBRD_CB25</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400" b="0" i="0" u="none" strike="noStrike" dirty="0">
                          <a:solidFill>
                            <a:srgbClr val="FF0000"/>
                          </a:solidFill>
                          <a:effectLst/>
                          <a:latin typeface="等线" panose="02010600030101010101" pitchFamily="2" charset="-122"/>
                        </a:rPr>
                        <a:t>Waiting</a:t>
                      </a:r>
                      <a:r>
                        <a:rPr lang="en-US" altLang="zh-CN" sz="1400" b="0" i="0" u="none" strike="noStrike" baseline="0" dirty="0">
                          <a:solidFill>
                            <a:srgbClr val="FF0000"/>
                          </a:solidFill>
                          <a:effectLst/>
                          <a:latin typeface="等线" panose="02010600030101010101" pitchFamily="2" charset="-122"/>
                        </a:rPr>
                        <a:t> for VPI</a:t>
                      </a: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1" u="sng" strike="noStrike" dirty="0">
                          <a:solidFill>
                            <a:srgbClr val="203764"/>
                          </a:solidFill>
                          <a:effectLst/>
                          <a:latin typeface="等线" panose="02010600030101010101" pitchFamily="2" charset="-122"/>
                        </a:rPr>
                        <a:t>MCBRD09</a:t>
                      </a: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MCBRD_CB26</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400" b="0" i="0" u="none" strike="noStrike" dirty="0">
                          <a:solidFill>
                            <a:srgbClr val="FF0000"/>
                          </a:solidFill>
                          <a:effectLst/>
                          <a:latin typeface="等线" panose="02010600030101010101" pitchFamily="2" charset="-122"/>
                        </a:rPr>
                        <a:t>Outer former winding</a:t>
                      </a: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zh-CN" sz="1400" b="0" i="0" u="none" strike="noStrike" dirty="0">
                          <a:solidFill>
                            <a:srgbClr val="203764"/>
                          </a:solidFill>
                          <a:effectLst/>
                          <a:latin typeface="等线" panose="02010600030101010101" pitchFamily="2" charset="-122"/>
                        </a:rPr>
                        <a:t>BAMA</a:t>
                      </a: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MCBRD_CB27</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b="0" i="1" u="sng" strike="noStrike" dirty="0">
                          <a:solidFill>
                            <a:srgbClr val="203764"/>
                          </a:solidFill>
                          <a:effectLst/>
                          <a:latin typeface="等线" panose="02010600030101010101" pitchFamily="2" charset="-122"/>
                        </a:rPr>
                        <a:t>MCBRD10</a:t>
                      </a:r>
                      <a:endParaRPr lang="en-US" altLang="zh-CN" sz="1400" b="0" i="1" u="sng"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MCBRD_CB28</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568">
                <a:tc>
                  <a:txBody>
                    <a:bodyPr/>
                    <a:lstStyle/>
                    <a:p>
                      <a:pPr marL="0" marR="0" lvl="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defRPr/>
                      </a:pPr>
                      <a:r>
                        <a:rPr lang="en-US" altLang="zh-CN" sz="1400" u="none" strike="noStrike" kern="1200" dirty="0">
                          <a:solidFill>
                            <a:schemeClr val="dk1"/>
                          </a:solidFill>
                          <a:effectLst/>
                          <a:latin typeface="+mn-lt"/>
                          <a:ea typeface="+mn-ea"/>
                          <a:cs typeface="+mn-cs"/>
                        </a:rPr>
                        <a:t>MCBRD_CB29</a:t>
                      </a:r>
                      <a:endParaRPr lang="en-US" altLang="zh-CN" sz="1400" u="none" strike="noStrike" kern="1200" dirty="0">
                        <a:solidFill>
                          <a:schemeClr val="dk1"/>
                        </a:solidFill>
                        <a:effectLst/>
                        <a:latin typeface="+mn-lt"/>
                        <a:ea typeface="+mn-ea"/>
                        <a:cs typeface="+mn-cs"/>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457200" rtl="0" eaLnBrk="1" fontAlgn="b" latinLnBrk="0" hangingPunct="1">
                        <a:lnSpc>
                          <a:spcPct val="100000"/>
                        </a:lnSpc>
                        <a:spcBef>
                          <a:spcPts val="0"/>
                        </a:spcBef>
                        <a:spcAft>
                          <a:spcPts val="0"/>
                        </a:spcAft>
                        <a:buClrTx/>
                        <a:buSzTx/>
                        <a:buFontTx/>
                        <a:buNone/>
                        <a:defRPr/>
                      </a:pPr>
                      <a:endParaRPr lang="zh-CN" altLang="en-US" sz="1400" b="0" i="0" u="none" strike="noStrike" dirty="0">
                        <a:solidFill>
                          <a:srgbClr val="FF0000"/>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altLang="zh-CN" sz="1400" b="0" i="0" u="none" strike="noStrike" dirty="0">
                        <a:solidFill>
                          <a:srgbClr val="203764"/>
                        </a:solidFill>
                        <a:effectLst/>
                        <a:latin typeface="等线" panose="02010600030101010101" pitchFamily="2" charset="-122"/>
                      </a:endParaRPr>
                    </a:p>
                  </a:txBody>
                  <a:tcPr marL="4545" marR="4545" marT="454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Summary</a:t>
            </a:r>
            <a:endParaRPr lang="zh-CN" altLang="en-US" sz="3595" b="1" dirty="0">
              <a:solidFill>
                <a:schemeClr val="bg1"/>
              </a:solidFill>
              <a:latin typeface="+mj-lt"/>
            </a:endParaRPr>
          </a:p>
        </p:txBody>
      </p:sp>
      <p:pic>
        <p:nvPicPr>
          <p:cNvPr id="4" name="图片 3"/>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Content Placeholder 2"/>
          <p:cNvSpPr txBox="1"/>
          <p:nvPr/>
        </p:nvSpPr>
        <p:spPr>
          <a:xfrm>
            <a:off x="839416" y="1124744"/>
            <a:ext cx="10513168" cy="4274873"/>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algn="just">
              <a:lnSpc>
                <a:spcPct val="110000"/>
              </a:lnSpc>
            </a:pPr>
            <a:r>
              <a:rPr lang="en-US" altLang="zh-CN" sz="2600" dirty="0"/>
              <a:t>Long-term advanced superconducting magnet R&amp;D for future high-energy accelerators is ongoing at IHEP-CAS</a:t>
            </a:r>
            <a:endParaRPr lang="en-US" altLang="zh-CN" sz="2600" dirty="0"/>
          </a:p>
          <a:p>
            <a:pPr algn="just">
              <a:lnSpc>
                <a:spcPct val="110000"/>
              </a:lnSpc>
            </a:pPr>
            <a:r>
              <a:rPr lang="en-US" altLang="zh-CN" sz="2600" dirty="0">
                <a:solidFill>
                  <a:srgbClr val="FF0000"/>
                </a:solidFill>
              </a:rPr>
              <a:t>16 T (Nb</a:t>
            </a:r>
            <a:r>
              <a:rPr lang="en-US" altLang="zh-CN" sz="2600" baseline="-25000" dirty="0">
                <a:solidFill>
                  <a:srgbClr val="FF0000"/>
                </a:solidFill>
              </a:rPr>
              <a:t>3</a:t>
            </a:r>
            <a:r>
              <a:rPr lang="en-US" altLang="zh-CN" sz="2600" dirty="0">
                <a:solidFill>
                  <a:srgbClr val="FF0000"/>
                </a:solidFill>
              </a:rPr>
              <a:t>Sn+HTS) model dipole </a:t>
            </a:r>
            <a:r>
              <a:rPr lang="en-US" altLang="zh-CN" sz="2600" dirty="0"/>
              <a:t>has been fabricated at IHEP-CAS and under</a:t>
            </a:r>
            <a:r>
              <a:rPr lang="zh-CN" altLang="en-US" sz="2600" dirty="0"/>
              <a:t> </a:t>
            </a:r>
            <a:r>
              <a:rPr lang="en-US" altLang="zh-CN" sz="2600" dirty="0"/>
              <a:t>performance test</a:t>
            </a:r>
            <a:r>
              <a:rPr lang="zh-CN" altLang="en-US" sz="2600" dirty="0"/>
              <a:t> </a:t>
            </a:r>
            <a:r>
              <a:rPr lang="en-US" altLang="zh-CN" sz="2600" dirty="0"/>
              <a:t>at 4.2 K. Re-fabrication of damaged coils completed in October 2024, reassembly and test</a:t>
            </a:r>
            <a:r>
              <a:rPr lang="x-none" altLang="en-US" sz="2600" dirty="0"/>
              <a:t> </a:t>
            </a:r>
            <a:r>
              <a:rPr lang="en-US" altLang="en-US" sz="2600" dirty="0"/>
              <a:t>from November</a:t>
            </a:r>
            <a:r>
              <a:rPr lang="x-none" altLang="en-US" sz="2600" dirty="0"/>
              <a:t> 2024</a:t>
            </a:r>
            <a:endParaRPr lang="en-US" altLang="zh-CN" sz="2600" dirty="0"/>
          </a:p>
          <a:p>
            <a:pPr algn="just">
              <a:lnSpc>
                <a:spcPct val="110000"/>
              </a:lnSpc>
            </a:pPr>
            <a:r>
              <a:rPr lang="en-US" altLang="zh-CN" sz="2600" dirty="0"/>
              <a:t>Strong domestic collaboration for the advanced superconductor R&amp;D (HTS &amp; Nb</a:t>
            </a:r>
            <a:r>
              <a:rPr lang="en-US" altLang="zh-CN" sz="2600" baseline="-25000" dirty="0"/>
              <a:t>3</a:t>
            </a:r>
            <a:r>
              <a:rPr lang="en-US" altLang="zh-CN" sz="2600" dirty="0"/>
              <a:t>Sn): </a:t>
            </a:r>
            <a:r>
              <a:rPr lang="en-US" altLang="zh-CN" sz="2600" dirty="0">
                <a:solidFill>
                  <a:srgbClr val="FF0000"/>
                </a:solidFill>
              </a:rPr>
              <a:t>Stainless-steel-Silver stabilized IBS tape </a:t>
            </a:r>
            <a:r>
              <a:rPr lang="en-US" altLang="zh-CN" sz="2600" dirty="0"/>
              <a:t>achieved the highest J</a:t>
            </a:r>
            <a:r>
              <a:rPr lang="en-US" altLang="zh-CN" sz="2600" baseline="-25000" dirty="0"/>
              <a:t>e</a:t>
            </a:r>
            <a:r>
              <a:rPr lang="en-US" altLang="zh-CN" sz="2600" dirty="0"/>
              <a:t> in 2022! IBS coil </a:t>
            </a:r>
            <a:r>
              <a:rPr lang="en-US" altLang="zh-CN" sz="2600" dirty="0" err="1"/>
              <a:t>I</a:t>
            </a:r>
            <a:r>
              <a:rPr lang="en-US" altLang="zh-CN" sz="2600" baseline="-25000" dirty="0" err="1"/>
              <a:t>c</a:t>
            </a:r>
            <a:r>
              <a:rPr lang="en-US" altLang="zh-CN" sz="2600" dirty="0"/>
              <a:t> reached 49A at 35 T. 5kA class transposed cable developed. </a:t>
            </a:r>
            <a:endParaRPr lang="en-US" altLang="zh-CN" sz="2600" dirty="0"/>
          </a:p>
          <a:p>
            <a:pPr algn="just">
              <a:lnSpc>
                <a:spcPct val="110000"/>
              </a:lnSpc>
            </a:pPr>
            <a:r>
              <a:rPr lang="en-US" altLang="zh-CN" sz="2600" dirty="0"/>
              <a:t>HL-LHC CCT magnets going well, to be installed in the tunnel from 2026</a:t>
            </a:r>
            <a:endParaRPr lang="en-US" altLang="zh-CN" sz="2600" dirty="0">
              <a:solidFill>
                <a:srgbClr val="FF0000"/>
              </a:solidFill>
            </a:endParaRPr>
          </a:p>
        </p:txBody>
      </p:sp>
      <p:sp>
        <p:nvSpPr>
          <p:cNvPr id="7"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pic>
        <p:nvPicPr>
          <p:cNvPr id="8" name="Picture 2" descr="中国科学院大学大学简介|院校专业录取数据|招生计划数据|招生章程-第一高考网"/>
          <p:cNvPicPr>
            <a:picLocks noChangeAspect="1" noChangeArrowheads="1"/>
          </p:cNvPicPr>
          <p:nvPr/>
        </p:nvPicPr>
        <p:blipFill>
          <a:blip r:embed="rId2"/>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4"/>
          <p:cNvSpPr txBox="1"/>
          <p:nvPr/>
        </p:nvSpPr>
        <p:spPr>
          <a:xfrm>
            <a:off x="4079776" y="5580944"/>
            <a:ext cx="5196205" cy="903605"/>
          </a:xfrm>
          <a:prstGeom prst="rect">
            <a:avLst/>
          </a:prstGeom>
        </p:spPr>
        <p:txBody>
          <a:bodyPr vert="horz" lIns="121807" tIns="60904" rIns="121807" bIns="60904" rtlCol="0">
            <a:normAutofit/>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3195" i="1" dirty="0">
                <a:solidFill>
                  <a:srgbClr val="FF0000"/>
                </a:solidFill>
                <a:highlight>
                  <a:srgbClr val="FDCC6D"/>
                </a:highlight>
              </a:rPr>
              <a:t>Thanks for your attention!  </a:t>
            </a:r>
            <a:endParaRPr lang="en-US" altLang="zh-CN" sz="3195" i="1" dirty="0">
              <a:solidFill>
                <a:srgbClr val="FF0000"/>
              </a:solidFill>
              <a:highlight>
                <a:srgbClr val="FDCC6D"/>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3"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sp>
        <p:nvSpPr>
          <p:cNvPr id="5" name="文本框 4"/>
          <p:cNvSpPr txBox="1"/>
          <p:nvPr/>
        </p:nvSpPr>
        <p:spPr>
          <a:xfrm>
            <a:off x="3536950" y="1019810"/>
            <a:ext cx="529653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The </a:t>
            </a:r>
            <a:r>
              <a:rPr lang="en-US" altLang="zh-CN" sz="2130" dirty="0" err="1"/>
              <a:t>ReBCO</a:t>
            </a:r>
            <a:r>
              <a:rPr lang="en-US" altLang="zh-CN" sz="2130" dirty="0"/>
              <a:t> block insert coils for LPF3</a:t>
            </a:r>
            <a:endParaRPr lang="zh-CN" altLang="en-US" sz="1600" b="0" dirty="0"/>
          </a:p>
        </p:txBody>
      </p:sp>
      <p:graphicFrame>
        <p:nvGraphicFramePr>
          <p:cNvPr id="7" name="表格 6"/>
          <p:cNvGraphicFramePr>
            <a:graphicFrameLocks noGrp="1"/>
          </p:cNvGraphicFramePr>
          <p:nvPr/>
        </p:nvGraphicFramePr>
        <p:xfrm>
          <a:off x="404821" y="2621537"/>
          <a:ext cx="2640528" cy="2133600"/>
        </p:xfrm>
        <a:graphic>
          <a:graphicData uri="http://schemas.openxmlformats.org/drawingml/2006/table">
            <a:tbl>
              <a:tblPr firstRow="1" bandRow="1">
                <a:tableStyleId>{5940675A-B579-460E-94D1-54222C63F5DA}</a:tableStyleId>
              </a:tblPr>
              <a:tblGrid>
                <a:gridCol w="1320264"/>
                <a:gridCol w="1320264"/>
              </a:tblGrid>
              <a:tr h="269768">
                <a:tc>
                  <a:txBody>
                    <a:bodyPr/>
                    <a:lstStyle/>
                    <a:p>
                      <a:pPr algn="ctr"/>
                      <a:r>
                        <a:rPr lang="en-US" altLang="zh-CN" sz="1400" dirty="0">
                          <a:latin typeface="Times New Roman" panose="02020603050405020304" pitchFamily="18" charset="0"/>
                          <a:cs typeface="Times New Roman" panose="02020603050405020304" pitchFamily="18" charset="0"/>
                        </a:rPr>
                        <a:t>Parameters</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dirty="0">
                          <a:latin typeface="Times New Roman" panose="02020603050405020304" pitchFamily="18" charset="0"/>
                          <a:cs typeface="Times New Roman" panose="02020603050405020304" pitchFamily="18" charset="0"/>
                        </a:rPr>
                        <a:t>Values</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L0</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baseline="0" dirty="0">
                          <a:latin typeface="Times New Roman" panose="02020603050405020304" pitchFamily="18" charset="0"/>
                          <a:cs typeface="Times New Roman" panose="02020603050405020304" pitchFamily="18" charset="0"/>
                        </a:rPr>
                        <a:t>409.6 </a:t>
                      </a:r>
                      <a:r>
                        <a:rPr lang="en-US" altLang="zh-CN" sz="1400" dirty="0">
                          <a:latin typeface="Times New Roman" panose="02020603050405020304" pitchFamily="18" charset="0"/>
                          <a:cs typeface="Times New Roman" panose="02020603050405020304" pitchFamily="18" charset="0"/>
                        </a:rPr>
                        <a:t>mm</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L1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dirty="0">
                          <a:latin typeface="Times New Roman" panose="02020603050405020304" pitchFamily="18" charset="0"/>
                          <a:cs typeface="Times New Roman" panose="02020603050405020304" pitchFamily="18" charset="0"/>
                        </a:rPr>
                        <a:t>540.2 mm</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Rhard</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dirty="0">
                          <a:latin typeface="Times New Roman" panose="02020603050405020304" pitchFamily="18" charset="0"/>
                          <a:cs typeface="Times New Roman" panose="02020603050405020304" pitchFamily="18" charset="0"/>
                        </a:rPr>
                        <a:t>800 mm</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Aend</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dirty="0">
                          <a:latin typeface="Times New Roman" panose="02020603050405020304" pitchFamily="18" charset="0"/>
                          <a:cs typeface="Times New Roman" panose="02020603050405020304" pitchFamily="18" charset="0"/>
                        </a:rPr>
                        <a:t>6</a:t>
                      </a:r>
                      <a:r>
                        <a:rPr lang="en-US" altLang="zh-CN" sz="1400" baseline="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R1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dirty="0">
                          <a:latin typeface="Times New Roman" panose="02020603050405020304" pitchFamily="18" charset="0"/>
                          <a:cs typeface="Times New Roman" panose="02020603050405020304" pitchFamily="18" charset="0"/>
                        </a:rPr>
                        <a:t>9.5 mm</a:t>
                      </a:r>
                      <a:endParaRPr lang="zh-CN" altLang="en-US" sz="1400" dirty="0">
                        <a:latin typeface="Times New Roman" panose="02020603050405020304" pitchFamily="18" charset="0"/>
                        <a:cs typeface="Times New Roman" panose="02020603050405020304" pitchFamily="18" charset="0"/>
                      </a:endParaRPr>
                    </a:p>
                  </a:txBody>
                  <a:tcPr/>
                </a:tc>
              </a:tr>
              <a:tr h="269768">
                <a:tc>
                  <a:txBody>
                    <a:bodyPr/>
                    <a:lstStyle/>
                    <a:p>
                      <a:pPr algn="ctr"/>
                      <a:r>
                        <a:rPr lang="en-US" altLang="zh-CN" sz="1400" dirty="0">
                          <a:latin typeface="Times New Roman" panose="02020603050405020304" pitchFamily="18" charset="0"/>
                          <a:cs typeface="Times New Roman" panose="02020603050405020304" pitchFamily="18" charset="0"/>
                        </a:rPr>
                        <a:t>Z1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400" dirty="0">
                          <a:latin typeface="Times New Roman" panose="02020603050405020304" pitchFamily="18" charset="0"/>
                          <a:cs typeface="Times New Roman" panose="02020603050405020304" pitchFamily="18" charset="0"/>
                        </a:rPr>
                        <a:t>120</a:t>
                      </a:r>
                      <a:r>
                        <a:rPr lang="en-US" altLang="zh-CN" sz="1400" baseline="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mm</a:t>
                      </a:r>
                      <a:endParaRPr lang="zh-CN" altLang="en-US" sz="1400" dirty="0">
                        <a:latin typeface="Times New Roman" panose="02020603050405020304" pitchFamily="18" charset="0"/>
                        <a:cs typeface="Times New Roman" panose="02020603050405020304" pitchFamily="18" charset="0"/>
                      </a:endParaRPr>
                    </a:p>
                  </a:txBody>
                  <a:tcPr/>
                </a:tc>
              </a:tr>
            </a:tbl>
          </a:graphicData>
        </a:graphic>
      </p:graphicFrame>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424" y="990761"/>
            <a:ext cx="1230511" cy="1539996"/>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7108" y="1408482"/>
            <a:ext cx="8790071" cy="1213055"/>
          </a:xfrm>
          <a:prstGeom prst="rect">
            <a:avLst/>
          </a:prstGeom>
        </p:spPr>
      </p:pic>
      <p:pic>
        <p:nvPicPr>
          <p:cNvPr id="10" name="图片 9"/>
          <p:cNvPicPr>
            <a:picLocks noChangeAspect="1"/>
          </p:cNvPicPr>
          <p:nvPr/>
        </p:nvPicPr>
        <p:blipFill>
          <a:blip r:embed="rId4"/>
          <a:stretch>
            <a:fillRect/>
          </a:stretch>
        </p:blipFill>
        <p:spPr>
          <a:xfrm>
            <a:off x="3287688" y="2624816"/>
            <a:ext cx="4104456" cy="2100328"/>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6160" y="2645585"/>
            <a:ext cx="4204589" cy="2151567"/>
          </a:xfrm>
          <a:prstGeom prst="rect">
            <a:avLst/>
          </a:prstGeom>
        </p:spPr>
      </p:pic>
      <p:pic>
        <p:nvPicPr>
          <p:cNvPr id="12" name="图片 11"/>
          <p:cNvPicPr>
            <a:picLocks noChangeAspect="1"/>
          </p:cNvPicPr>
          <p:nvPr/>
        </p:nvPicPr>
        <p:blipFill>
          <a:blip r:embed="rId6"/>
          <a:stretch>
            <a:fillRect/>
          </a:stretch>
        </p:blipFill>
        <p:spPr>
          <a:xfrm>
            <a:off x="129176" y="4849052"/>
            <a:ext cx="3649540" cy="1679724"/>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9363" y="4854784"/>
            <a:ext cx="8213506" cy="1679724"/>
          </a:xfrm>
          <a:prstGeom prst="rect">
            <a:avLst/>
          </a:prstGeom>
        </p:spPr>
      </p:pic>
      <p:pic>
        <p:nvPicPr>
          <p:cNvPr id="6" name="Picture 2" descr="中国科学院大学大学简介|院校专业录取数据|招生计划数据|招生章程-第一高考网"/>
          <p:cNvPicPr>
            <a:picLocks noChangeAspect="1" noChangeArrowheads="1"/>
          </p:cNvPicPr>
          <p:nvPr/>
        </p:nvPicPr>
        <p:blipFill>
          <a:blip r:embed="rId8"/>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p:cNvSpPr txBox="1"/>
          <p:nvPr/>
        </p:nvSpPr>
        <p:spPr>
          <a:xfrm>
            <a:off x="10056495" y="992505"/>
            <a:ext cx="1664970" cy="398780"/>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US" altLang="zh-CN" dirty="0"/>
              <a:t>Ze Feng</a:t>
            </a:r>
            <a:r>
              <a:rPr lang="en-AU" altLang="zh-CN" sz="1800" dirty="0">
                <a:solidFill>
                  <a:srgbClr val="002060"/>
                </a:solidFill>
              </a:rPr>
              <a:t> et al</a:t>
            </a:r>
            <a:endParaRPr lang="zh-CN" altLang="en-US" dirty="0">
              <a:solidFill>
                <a:srgbClr val="002060"/>
              </a:solidFill>
            </a:endParaRPr>
          </a:p>
        </p:txBody>
      </p:sp>
      <p:sp>
        <p:nvSpPr>
          <p:cNvPr id="16" name="矩形 15"/>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578849" y="1052736"/>
            <a:ext cx="11061765" cy="461748"/>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16 T Model Dipole LPF3: </a:t>
            </a:r>
            <a:r>
              <a:rPr lang="en-US" altLang="zh-CN" sz="2130" b="0" dirty="0"/>
              <a:t>Nb</a:t>
            </a:r>
            <a:r>
              <a:rPr lang="en-US" altLang="zh-CN" sz="2130" b="0" baseline="-25000" dirty="0"/>
              <a:t>3</a:t>
            </a:r>
            <a:r>
              <a:rPr lang="en-US" altLang="zh-CN" sz="2130" b="0" dirty="0"/>
              <a:t>Sn 13 T </a:t>
            </a:r>
            <a:r>
              <a:rPr lang="en-US" altLang="zh-CN" sz="1600" b="0" dirty="0"/>
              <a:t>(</a:t>
            </a:r>
            <a:r>
              <a:rPr lang="en-US" altLang="zh-CN" sz="1600" b="0" i="1" dirty="0"/>
              <a:t>Common Coil with </a:t>
            </a:r>
            <a:r>
              <a:rPr lang="en-US" altLang="zh-CN" sz="1600" b="0" i="1" dirty="0">
                <a:solidFill>
                  <a:srgbClr val="FF0000"/>
                </a:solidFill>
              </a:rPr>
              <a:t>55 mm gap</a:t>
            </a:r>
            <a:r>
              <a:rPr lang="en-US" altLang="zh-CN" sz="1600" b="0" dirty="0"/>
              <a:t>) </a:t>
            </a:r>
            <a:r>
              <a:rPr lang="en-US" altLang="zh-CN" sz="2130" b="0" dirty="0"/>
              <a:t>+</a:t>
            </a:r>
            <a:r>
              <a:rPr lang="en-US" altLang="zh-CN" sz="2130" dirty="0"/>
              <a:t> </a:t>
            </a:r>
            <a:r>
              <a:rPr lang="en-US" altLang="zh-CN" sz="2130" b="0" dirty="0"/>
              <a:t>HTS 3 T inserts </a:t>
            </a:r>
            <a:r>
              <a:rPr lang="en-US" altLang="zh-CN" sz="1600" b="0" dirty="0"/>
              <a:t>(</a:t>
            </a:r>
            <a:r>
              <a:rPr lang="en-US" altLang="zh-CN" sz="1600" b="0" i="1" dirty="0"/>
              <a:t>Block &amp; CCT</a:t>
            </a:r>
            <a:r>
              <a:rPr lang="en-US" altLang="zh-CN" sz="1600" b="0" dirty="0"/>
              <a:t>)</a:t>
            </a:r>
            <a:endParaRPr lang="zh-CN" altLang="en-US" sz="1600" b="0" dirty="0"/>
          </a:p>
        </p:txBody>
      </p:sp>
      <p:sp>
        <p:nvSpPr>
          <p:cNvPr id="17" name="矩形 16"/>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pic>
        <p:nvPicPr>
          <p:cNvPr id="19" name="图片 18"/>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grpSp>
        <p:nvGrpSpPr>
          <p:cNvPr id="4" name="组合 3"/>
          <p:cNvGrpSpPr/>
          <p:nvPr/>
        </p:nvGrpSpPr>
        <p:grpSpPr>
          <a:xfrm>
            <a:off x="551978" y="1578709"/>
            <a:ext cx="11293710" cy="4883775"/>
            <a:chOff x="410133" y="1053600"/>
            <a:chExt cx="8478126" cy="3666224"/>
          </a:xfrm>
        </p:grpSpPr>
        <p:grpSp>
          <p:nvGrpSpPr>
            <p:cNvPr id="13" name="组合 12"/>
            <p:cNvGrpSpPr/>
            <p:nvPr/>
          </p:nvGrpSpPr>
          <p:grpSpPr>
            <a:xfrm>
              <a:off x="430306" y="1053600"/>
              <a:ext cx="8457953" cy="3666224"/>
              <a:chOff x="430306" y="1053600"/>
              <a:chExt cx="8457953" cy="3666224"/>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430306" y="1053600"/>
                <a:ext cx="8385374" cy="3666224"/>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6688" y="2941597"/>
                <a:ext cx="2058545" cy="1753421"/>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1615" y="1058758"/>
                <a:ext cx="1386644" cy="1594239"/>
              </a:xfrm>
              <a:prstGeom prst="rect">
                <a:avLst/>
              </a:prstGeom>
            </p:spPr>
          </p:pic>
          <p:pic>
            <p:nvPicPr>
              <p:cNvPr id="10" name="图片 14"/>
              <p:cNvPicPr>
                <a:picLocks noChangeAspect="1"/>
              </p:cNvPicPr>
              <p:nvPr/>
            </p:nvPicPr>
            <p:blipFill rotWithShape="1">
              <a:blip r:embed="rId5" cstate="print">
                <a:extLst>
                  <a:ext uri="{28A0092B-C50C-407E-A947-70E740481C1C}">
                    <a14:useLocalDpi xmlns:a14="http://schemas.microsoft.com/office/drawing/2010/main" val="0"/>
                  </a:ext>
                </a:extLst>
              </a:blip>
              <a:srcRect/>
              <a:stretch>
                <a:fillRect/>
              </a:stretch>
            </p:blipFill>
            <p:spPr bwMode="auto">
              <a:xfrm>
                <a:off x="4425233" y="2930024"/>
                <a:ext cx="1626041" cy="172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0133" y="1058758"/>
              <a:ext cx="4074459" cy="1872631"/>
            </a:xfrm>
            <a:prstGeom prst="rect">
              <a:avLst/>
            </a:prstGeom>
          </p:spPr>
        </p:pic>
      </p:grpSp>
      <p:pic>
        <p:nvPicPr>
          <p:cNvPr id="14" name="图片 13"/>
          <p:cNvPicPr>
            <a:picLocks noChangeAspect="1"/>
          </p:cNvPicPr>
          <p:nvPr/>
        </p:nvPicPr>
        <p:blipFill rotWithShape="1">
          <a:blip r:embed="rId7"/>
          <a:srcRect/>
          <a:stretch>
            <a:fillRect/>
          </a:stretch>
        </p:blipFill>
        <p:spPr>
          <a:xfrm>
            <a:off x="9859104" y="4093709"/>
            <a:ext cx="1781512" cy="2284395"/>
          </a:xfrm>
          <a:prstGeom prst="rect">
            <a:avLst/>
          </a:prstGeom>
        </p:spPr>
      </p:pic>
      <p:pic>
        <p:nvPicPr>
          <p:cNvPr id="15" name="图片 14"/>
          <p:cNvPicPr>
            <a:picLocks noChangeAspect="1"/>
          </p:cNvPicPr>
          <p:nvPr/>
        </p:nvPicPr>
        <p:blipFill>
          <a:blip r:embed="rId8"/>
          <a:stretch>
            <a:fillRect/>
          </a:stretch>
        </p:blipFill>
        <p:spPr>
          <a:xfrm>
            <a:off x="10725297" y="5385929"/>
            <a:ext cx="915318" cy="992176"/>
          </a:xfrm>
          <a:prstGeom prst="rect">
            <a:avLst/>
          </a:prstGeom>
        </p:spPr>
      </p:pic>
      <p:pic>
        <p:nvPicPr>
          <p:cNvPr id="18" name="图片 17"/>
          <p:cNvPicPr>
            <a:picLocks noChangeAspect="1"/>
          </p:cNvPicPr>
          <p:nvPr/>
        </p:nvPicPr>
        <p:blipFill rotWithShape="1">
          <a:blip r:embed="rId9"/>
          <a:srcRect/>
          <a:stretch>
            <a:fillRect/>
          </a:stretch>
        </p:blipFill>
        <p:spPr>
          <a:xfrm>
            <a:off x="8066541" y="4092266"/>
            <a:ext cx="1781512" cy="2279635"/>
          </a:xfrm>
          <a:prstGeom prst="rect">
            <a:avLst/>
          </a:prstGeom>
        </p:spPr>
      </p:pic>
      <p:pic>
        <p:nvPicPr>
          <p:cNvPr id="20" name="图片 19"/>
          <p:cNvPicPr>
            <a:picLocks noChangeAspect="1"/>
          </p:cNvPicPr>
          <p:nvPr/>
        </p:nvPicPr>
        <p:blipFill rotWithShape="1">
          <a:blip r:embed="rId10"/>
          <a:srcRect/>
          <a:stretch>
            <a:fillRect/>
          </a:stretch>
        </p:blipFill>
        <p:spPr>
          <a:xfrm>
            <a:off x="266979" y="5661248"/>
            <a:ext cx="2800955" cy="695566"/>
          </a:xfrm>
          <a:prstGeom prst="rect">
            <a:avLst/>
          </a:prstGeom>
        </p:spPr>
      </p:pic>
      <p:pic>
        <p:nvPicPr>
          <p:cNvPr id="22" name="图片 21"/>
          <p:cNvPicPr>
            <a:picLocks noChangeAspect="1"/>
          </p:cNvPicPr>
          <p:nvPr/>
        </p:nvPicPr>
        <p:blipFill rotWithShape="1">
          <a:blip r:embed="rId11" cstate="print">
            <a:extLst>
              <a:ext uri="{28A0092B-C50C-407E-A947-70E740481C1C}">
                <a14:useLocalDpi xmlns:a14="http://schemas.microsoft.com/office/drawing/2010/main" val="0"/>
              </a:ext>
            </a:extLst>
          </a:blip>
          <a:srcRect/>
          <a:stretch>
            <a:fillRect/>
          </a:stretch>
        </p:blipFill>
        <p:spPr>
          <a:xfrm>
            <a:off x="263352" y="4149080"/>
            <a:ext cx="2804582" cy="1589271"/>
          </a:xfrm>
          <a:prstGeom prst="rect">
            <a:avLst/>
          </a:prstGeom>
        </p:spPr>
      </p:pic>
      <p:pic>
        <p:nvPicPr>
          <p:cNvPr id="23" name="图片 22" descr="屏幕剪辑"/>
          <p:cNvPicPr>
            <a:picLocks noChangeAspect="1"/>
          </p:cNvPicPr>
          <p:nvPr/>
        </p:nvPicPr>
        <p:blipFill>
          <a:blip r:embed="rId12" cstate="screen">
            <a:extLst>
              <a:ext uri="{28A0092B-C50C-407E-A947-70E740481C1C}">
                <a14:useLocalDpi xmlns:a14="http://schemas.microsoft.com/office/drawing/2010/main" val="0"/>
              </a:ext>
            </a:extLst>
          </a:blip>
          <a:stretch>
            <a:fillRect/>
          </a:stretch>
        </p:blipFill>
        <p:spPr>
          <a:xfrm>
            <a:off x="299587" y="1700808"/>
            <a:ext cx="2733512" cy="2328342"/>
          </a:xfrm>
          <a:prstGeom prst="rect">
            <a:avLst/>
          </a:prstGeom>
        </p:spPr>
      </p:pic>
      <p:pic>
        <p:nvPicPr>
          <p:cNvPr id="24" name="图片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023277" y="1572262"/>
            <a:ext cx="5883104" cy="992642"/>
          </a:xfrm>
          <a:prstGeom prst="rect">
            <a:avLst/>
          </a:prstGeom>
        </p:spPr>
      </p:pic>
      <p:pic>
        <p:nvPicPr>
          <p:cNvPr id="25" name="图片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006436" y="2564904"/>
            <a:ext cx="5790911" cy="1094035"/>
          </a:xfrm>
          <a:prstGeom prst="rect">
            <a:avLst/>
          </a:prstGeom>
        </p:spPr>
      </p:pic>
      <p:pic>
        <p:nvPicPr>
          <p:cNvPr id="26" name="图片 25"/>
          <p:cNvPicPr>
            <a:picLocks noChangeAspect="1"/>
          </p:cNvPicPr>
          <p:nvPr/>
        </p:nvPicPr>
        <p:blipFill>
          <a:blip r:embed="rId15"/>
          <a:stretch>
            <a:fillRect/>
          </a:stretch>
        </p:blipFill>
        <p:spPr>
          <a:xfrm>
            <a:off x="3033099" y="4070561"/>
            <a:ext cx="2881374" cy="1326171"/>
          </a:xfrm>
          <a:prstGeom prst="rect">
            <a:avLst/>
          </a:prstGeom>
        </p:spPr>
      </p:pic>
      <p:pic>
        <p:nvPicPr>
          <p:cNvPr id="27" name="图片 26"/>
          <p:cNvPicPr>
            <a:picLocks noChangeAspect="1"/>
          </p:cNvPicPr>
          <p:nvPr/>
        </p:nvPicPr>
        <p:blipFill>
          <a:blip r:embed="rId16"/>
          <a:stretch>
            <a:fillRect/>
          </a:stretch>
        </p:blipFill>
        <p:spPr>
          <a:xfrm>
            <a:off x="3033097" y="5396733"/>
            <a:ext cx="3204617" cy="984596"/>
          </a:xfrm>
          <a:prstGeom prst="rect">
            <a:avLst/>
          </a:prstGeom>
        </p:spPr>
      </p:pic>
      <p:pic>
        <p:nvPicPr>
          <p:cNvPr id="5" name="Picture 2" descr="中国科学院大学大学简介|院校专业录取数据|招生计划数据|招生章程-第一高考网"/>
          <p:cNvPicPr>
            <a:picLocks noChangeAspect="1" noChangeArrowheads="1"/>
          </p:cNvPicPr>
          <p:nvPr/>
        </p:nvPicPr>
        <p:blipFill>
          <a:blip r:embed="rId17"/>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3"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pic>
        <p:nvPicPr>
          <p:cNvPr id="9" name="图片 8"/>
          <p:cNvPicPr>
            <a:picLocks noChangeAspect="1"/>
          </p:cNvPicPr>
          <p:nvPr/>
        </p:nvPicPr>
        <p:blipFill>
          <a:blip r:embed="rId2"/>
          <a:stretch>
            <a:fillRect/>
          </a:stretch>
        </p:blipFill>
        <p:spPr>
          <a:xfrm>
            <a:off x="7718624" y="3717032"/>
            <a:ext cx="4145211" cy="2664296"/>
          </a:xfrm>
          <a:prstGeom prst="rect">
            <a:avLst/>
          </a:prstGeom>
        </p:spPr>
      </p:pic>
      <p:pic>
        <p:nvPicPr>
          <p:cNvPr id="10" name="图片 9"/>
          <p:cNvPicPr>
            <a:picLocks noChangeAspect="1"/>
          </p:cNvPicPr>
          <p:nvPr/>
        </p:nvPicPr>
        <p:blipFill>
          <a:blip r:embed="rId3"/>
          <a:stretch>
            <a:fillRect/>
          </a:stretch>
        </p:blipFill>
        <p:spPr>
          <a:xfrm>
            <a:off x="5731036" y="3717032"/>
            <a:ext cx="1949139" cy="2650829"/>
          </a:xfrm>
          <a:prstGeom prst="rect">
            <a:avLst/>
          </a:prstGeom>
        </p:spPr>
      </p:pic>
      <p:pic>
        <p:nvPicPr>
          <p:cNvPr id="24" name="图片 23"/>
          <p:cNvPicPr>
            <a:picLocks noChangeAspect="1"/>
          </p:cNvPicPr>
          <p:nvPr/>
        </p:nvPicPr>
        <p:blipFill>
          <a:blip r:embed="rId4"/>
          <a:stretch>
            <a:fillRect/>
          </a:stretch>
        </p:blipFill>
        <p:spPr>
          <a:xfrm>
            <a:off x="479376" y="1516671"/>
            <a:ext cx="3094668" cy="2126320"/>
          </a:xfrm>
          <a:prstGeom prst="rect">
            <a:avLst/>
          </a:prstGeom>
        </p:spPr>
      </p:pic>
      <p:pic>
        <p:nvPicPr>
          <p:cNvPr id="25" name="图片 24"/>
          <p:cNvPicPr>
            <a:picLocks noChangeAspect="1"/>
          </p:cNvPicPr>
          <p:nvPr/>
        </p:nvPicPr>
        <p:blipFill>
          <a:blip r:embed="rId5"/>
          <a:stretch>
            <a:fillRect/>
          </a:stretch>
        </p:blipFill>
        <p:spPr>
          <a:xfrm>
            <a:off x="4419482" y="1516672"/>
            <a:ext cx="735246" cy="1122286"/>
          </a:xfrm>
          <a:prstGeom prst="rect">
            <a:avLst/>
          </a:prstGeom>
        </p:spPr>
      </p:pic>
      <p:pic>
        <p:nvPicPr>
          <p:cNvPr id="26" name="图片 25"/>
          <p:cNvPicPr>
            <a:picLocks noChangeAspect="1"/>
          </p:cNvPicPr>
          <p:nvPr/>
        </p:nvPicPr>
        <p:blipFill>
          <a:blip r:embed="rId6"/>
          <a:stretch>
            <a:fillRect/>
          </a:stretch>
        </p:blipFill>
        <p:spPr>
          <a:xfrm>
            <a:off x="4410517" y="2713122"/>
            <a:ext cx="734398" cy="929870"/>
          </a:xfrm>
          <a:prstGeom prst="rect">
            <a:avLst/>
          </a:prstGeom>
        </p:spPr>
      </p:pic>
      <p:pic>
        <p:nvPicPr>
          <p:cNvPr id="27" name="图片 26"/>
          <p:cNvPicPr>
            <a:picLocks noChangeAspect="1"/>
          </p:cNvPicPr>
          <p:nvPr/>
        </p:nvPicPr>
        <p:blipFill>
          <a:blip r:embed="rId7"/>
          <a:stretch>
            <a:fillRect/>
          </a:stretch>
        </p:blipFill>
        <p:spPr>
          <a:xfrm rot="16200000">
            <a:off x="4667686" y="2031354"/>
            <a:ext cx="2126702" cy="1097335"/>
          </a:xfrm>
          <a:prstGeom prst="rect">
            <a:avLst/>
          </a:prstGeom>
        </p:spPr>
      </p:pic>
      <p:pic>
        <p:nvPicPr>
          <p:cNvPr id="28" name="图片 27"/>
          <p:cNvPicPr>
            <a:picLocks noChangeAspect="1"/>
          </p:cNvPicPr>
          <p:nvPr/>
        </p:nvPicPr>
        <p:blipFill>
          <a:blip r:embed="rId8"/>
          <a:stretch>
            <a:fillRect/>
          </a:stretch>
        </p:blipFill>
        <p:spPr>
          <a:xfrm>
            <a:off x="7295541" y="1504970"/>
            <a:ext cx="1545564" cy="2126321"/>
          </a:xfrm>
          <a:prstGeom prst="rect">
            <a:avLst/>
          </a:prstGeom>
        </p:spPr>
      </p:pic>
      <p:pic>
        <p:nvPicPr>
          <p:cNvPr id="29" name="图片 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919231" y="1516670"/>
            <a:ext cx="2770604" cy="2075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29"/>
          <p:cNvPicPr>
            <a:picLocks noChangeAspect="1"/>
          </p:cNvPicPr>
          <p:nvPr/>
        </p:nvPicPr>
        <p:blipFill>
          <a:blip r:embed="rId10"/>
          <a:stretch>
            <a:fillRect/>
          </a:stretch>
        </p:blipFill>
        <p:spPr>
          <a:xfrm>
            <a:off x="6344547" y="1516670"/>
            <a:ext cx="898248" cy="2126320"/>
          </a:xfrm>
          <a:prstGeom prst="rect">
            <a:avLst/>
          </a:prstGeom>
        </p:spPr>
      </p:pic>
      <p:pic>
        <p:nvPicPr>
          <p:cNvPr id="31" name="图片 30"/>
          <p:cNvPicPr>
            <a:picLocks noChangeAspect="1"/>
          </p:cNvPicPr>
          <p:nvPr/>
        </p:nvPicPr>
        <p:blipFill>
          <a:blip r:embed="rId11"/>
          <a:stretch>
            <a:fillRect/>
          </a:stretch>
        </p:blipFill>
        <p:spPr>
          <a:xfrm>
            <a:off x="3990760" y="1516809"/>
            <a:ext cx="382302" cy="2128215"/>
          </a:xfrm>
          <a:prstGeom prst="rect">
            <a:avLst/>
          </a:prstGeom>
        </p:spPr>
      </p:pic>
      <p:pic>
        <p:nvPicPr>
          <p:cNvPr id="34" name="图片 33"/>
          <p:cNvPicPr>
            <a:picLocks noChangeAspect="1"/>
          </p:cNvPicPr>
          <p:nvPr/>
        </p:nvPicPr>
        <p:blipFill>
          <a:blip r:embed="rId12"/>
          <a:stretch>
            <a:fillRect/>
          </a:stretch>
        </p:blipFill>
        <p:spPr>
          <a:xfrm>
            <a:off x="335360" y="3722206"/>
            <a:ext cx="5378233" cy="1315475"/>
          </a:xfrm>
          <a:prstGeom prst="rect">
            <a:avLst/>
          </a:prstGeom>
        </p:spPr>
      </p:pic>
      <p:pic>
        <p:nvPicPr>
          <p:cNvPr id="35" name="图片 34"/>
          <p:cNvPicPr>
            <a:picLocks noChangeAspect="1"/>
          </p:cNvPicPr>
          <p:nvPr/>
        </p:nvPicPr>
        <p:blipFill>
          <a:blip r:embed="rId13"/>
          <a:stretch>
            <a:fillRect/>
          </a:stretch>
        </p:blipFill>
        <p:spPr>
          <a:xfrm>
            <a:off x="336039" y="5065638"/>
            <a:ext cx="3333894" cy="1315690"/>
          </a:xfrm>
          <a:prstGeom prst="rect">
            <a:avLst/>
          </a:prstGeom>
        </p:spPr>
      </p:pic>
      <p:pic>
        <p:nvPicPr>
          <p:cNvPr id="36" name="图片 35"/>
          <p:cNvPicPr>
            <a:picLocks noChangeAspect="1"/>
          </p:cNvPicPr>
          <p:nvPr/>
        </p:nvPicPr>
        <p:blipFill>
          <a:blip r:embed="rId14"/>
          <a:stretch>
            <a:fillRect/>
          </a:stretch>
        </p:blipFill>
        <p:spPr>
          <a:xfrm>
            <a:off x="3728618" y="5060669"/>
            <a:ext cx="1984976" cy="1296641"/>
          </a:xfrm>
          <a:prstGeom prst="rect">
            <a:avLst/>
          </a:prstGeom>
        </p:spPr>
      </p:pic>
      <p:sp>
        <p:nvSpPr>
          <p:cNvPr id="37" name="文本框 36"/>
          <p:cNvSpPr txBox="1"/>
          <p:nvPr/>
        </p:nvSpPr>
        <p:spPr>
          <a:xfrm>
            <a:off x="4181911" y="1001312"/>
            <a:ext cx="3384376" cy="385887"/>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 The Nb</a:t>
            </a:r>
            <a:r>
              <a:rPr lang="en-US" altLang="zh-CN" sz="2130" baseline="-25000" dirty="0"/>
              <a:t>3</a:t>
            </a:r>
            <a:r>
              <a:rPr lang="en-US" altLang="zh-CN" sz="2130" dirty="0"/>
              <a:t>Sn coils for LPF3</a:t>
            </a:r>
            <a:endParaRPr lang="zh-CN" altLang="en-US" sz="1600" b="0" dirty="0"/>
          </a:p>
        </p:txBody>
      </p:sp>
      <p:pic>
        <p:nvPicPr>
          <p:cNvPr id="5" name="Picture 2" descr="中国科学院大学大学简介|院校专业录取数据|招生计划数据|招生章程-第一高考网"/>
          <p:cNvPicPr>
            <a:picLocks noChangeAspect="1" noChangeArrowheads="1"/>
          </p:cNvPicPr>
          <p:nvPr/>
        </p:nvPicPr>
        <p:blipFill>
          <a:blip r:embed="rId15"/>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9192260" y="992505"/>
            <a:ext cx="2448560" cy="368300"/>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AU" altLang="zh-CN" sz="1800" dirty="0" err="1">
                <a:solidFill>
                  <a:srgbClr val="002060"/>
                </a:solidFill>
              </a:rPr>
              <a:t>Chengtao</a:t>
            </a:r>
            <a:r>
              <a:rPr lang="en-AU" altLang="zh-CN" sz="1800" dirty="0">
                <a:solidFill>
                  <a:srgbClr val="002060"/>
                </a:solidFill>
              </a:rPr>
              <a:t> Wang et al</a:t>
            </a:r>
            <a:endParaRPr lang="zh-CN" altLang="en-US" dirty="0">
              <a:solidFill>
                <a:srgbClr val="002060"/>
              </a:solidFill>
            </a:endParaRPr>
          </a:p>
        </p:txBody>
      </p:sp>
      <p:sp>
        <p:nvSpPr>
          <p:cNvPr id="11" name="矩形 10"/>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2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sp>
        <p:nvSpPr>
          <p:cNvPr id="9" name="文本框 8"/>
          <p:cNvSpPr txBox="1"/>
          <p:nvPr/>
        </p:nvSpPr>
        <p:spPr>
          <a:xfrm>
            <a:off x="3533140" y="1021715"/>
            <a:ext cx="4897755" cy="40005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The </a:t>
            </a:r>
            <a:r>
              <a:rPr lang="en-US" altLang="zh-CN" sz="2130" dirty="0" err="1"/>
              <a:t>ReBCO</a:t>
            </a:r>
            <a:r>
              <a:rPr lang="en-US" altLang="zh-CN" sz="2130" dirty="0"/>
              <a:t> CCT </a:t>
            </a:r>
            <a:r>
              <a:rPr lang="en-US" altLang="zh-CN" sz="2130" dirty="0" err="1"/>
              <a:t>instert</a:t>
            </a:r>
            <a:r>
              <a:rPr lang="en-US" altLang="zh-CN" sz="2130" dirty="0"/>
              <a:t> coils for LPF3</a:t>
            </a:r>
            <a:endParaRPr lang="zh-CN" altLang="en-US" sz="1600" b="0" dirty="0"/>
          </a:p>
        </p:txBody>
      </p:sp>
      <p:pic>
        <p:nvPicPr>
          <p:cNvPr id="11" name="图片 10" descr="图片包含 室内, 建筑, 厨房, 窗户&#10;&#10;描述已自动生成"/>
          <p:cNvPicPr>
            <a:picLocks noChangeAspect="1"/>
          </p:cNvPicPr>
          <p:nvPr/>
        </p:nvPicPr>
        <p:blipFill rotWithShape="1">
          <a:blip r:embed="rId2"/>
          <a:srcRect/>
          <a:stretch>
            <a:fillRect/>
          </a:stretch>
        </p:blipFill>
        <p:spPr>
          <a:xfrm>
            <a:off x="254002" y="3461532"/>
            <a:ext cx="3897782" cy="1595665"/>
          </a:xfrm>
          <a:prstGeom prst="rect">
            <a:avLst/>
          </a:prstGeom>
        </p:spPr>
      </p:pic>
      <p:pic>
        <p:nvPicPr>
          <p:cNvPr id="12" name="图片 11" descr="图片包含 室内, 桌子, 片, 游戏机&#10;&#10;描述已自动生成"/>
          <p:cNvPicPr>
            <a:picLocks noChangeAspect="1"/>
          </p:cNvPicPr>
          <p:nvPr/>
        </p:nvPicPr>
        <p:blipFill rotWithShape="1">
          <a:blip r:embed="rId3"/>
          <a:srcRect/>
          <a:stretch>
            <a:fillRect/>
          </a:stretch>
        </p:blipFill>
        <p:spPr>
          <a:xfrm>
            <a:off x="254003" y="5077802"/>
            <a:ext cx="3897782" cy="1167152"/>
          </a:xfrm>
          <a:prstGeom prst="rect">
            <a:avLst/>
          </a:prstGeom>
        </p:spPr>
      </p:pic>
      <p:pic>
        <p:nvPicPr>
          <p:cNvPr id="13" name="图片 12" descr="图片包含 游戏机, 鸟, 床, 食物&#10;&#10;描述已自动生成"/>
          <p:cNvPicPr>
            <a:picLocks noChangeAspect="1"/>
          </p:cNvPicPr>
          <p:nvPr/>
        </p:nvPicPr>
        <p:blipFill rotWithShape="1">
          <a:blip r:embed="rId4"/>
          <a:srcRect/>
          <a:stretch>
            <a:fillRect/>
          </a:stretch>
        </p:blipFill>
        <p:spPr>
          <a:xfrm>
            <a:off x="7694124" y="3372153"/>
            <a:ext cx="4099962" cy="928095"/>
          </a:xfrm>
          <a:prstGeom prst="rect">
            <a:avLst/>
          </a:prstGeom>
        </p:spPr>
      </p:pic>
      <p:pic>
        <p:nvPicPr>
          <p:cNvPr id="14" name="图片 13"/>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7918417" y="1059886"/>
            <a:ext cx="3874909" cy="2195793"/>
          </a:xfrm>
          <a:prstGeom prst="rect">
            <a:avLst/>
          </a:prstGeom>
        </p:spPr>
      </p:pic>
      <p:pic>
        <p:nvPicPr>
          <p:cNvPr id="15" name="图片 14"/>
          <p:cNvPicPr>
            <a:picLocks noChangeAspect="1"/>
          </p:cNvPicPr>
          <p:nvPr/>
        </p:nvPicPr>
        <p:blipFill rotWithShape="1">
          <a:blip r:embed="rId6"/>
          <a:srcRect/>
          <a:stretch>
            <a:fillRect/>
          </a:stretch>
        </p:blipFill>
        <p:spPr>
          <a:xfrm>
            <a:off x="4295800" y="3372153"/>
            <a:ext cx="3204356" cy="2880518"/>
          </a:xfrm>
          <a:prstGeom prst="rect">
            <a:avLst/>
          </a:prstGeom>
        </p:spPr>
      </p:pic>
      <p:grpSp>
        <p:nvGrpSpPr>
          <p:cNvPr id="16" name="组合 15"/>
          <p:cNvGrpSpPr/>
          <p:nvPr/>
        </p:nvGrpSpPr>
        <p:grpSpPr>
          <a:xfrm>
            <a:off x="191344" y="1268760"/>
            <a:ext cx="3204356" cy="2117045"/>
            <a:chOff x="5430102" y="753979"/>
            <a:chExt cx="2636264" cy="1561548"/>
          </a:xfrm>
        </p:grpSpPr>
        <p:pic>
          <p:nvPicPr>
            <p:cNvPr id="18"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30102" y="753979"/>
              <a:ext cx="2611608" cy="1343496"/>
            </a:xfrm>
            <a:prstGeom prst="rect">
              <a:avLst/>
            </a:prstGeom>
          </p:spPr>
        </p:pic>
        <p:sp>
          <p:nvSpPr>
            <p:cNvPr id="19" name="文本框 18"/>
            <p:cNvSpPr txBox="1"/>
            <p:nvPr/>
          </p:nvSpPr>
          <p:spPr>
            <a:xfrm>
              <a:off x="5480719" y="2053917"/>
              <a:ext cx="258564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典型</a:t>
              </a:r>
              <a:r>
                <a:rPr kumimoji="0" lang="en-US" altLang="zh-CN"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CCT</a:t>
              </a: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线圈结构示意</a:t>
              </a:r>
              <a:endPar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grpSp>
      <p:grpSp>
        <p:nvGrpSpPr>
          <p:cNvPr id="20" name="组合 19"/>
          <p:cNvGrpSpPr/>
          <p:nvPr/>
        </p:nvGrpSpPr>
        <p:grpSpPr>
          <a:xfrm>
            <a:off x="4305447" y="1549874"/>
            <a:ext cx="3403570" cy="1751208"/>
            <a:chOff x="5448291" y="2415257"/>
            <a:chExt cx="2900296" cy="1751208"/>
          </a:xfrm>
        </p:grpSpPr>
        <p:pic>
          <p:nvPicPr>
            <p:cNvPr id="21" name="图片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93149" y="2415257"/>
              <a:ext cx="2260879" cy="1446421"/>
            </a:xfrm>
            <a:prstGeom prst="rect">
              <a:avLst/>
            </a:prstGeom>
          </p:spPr>
        </p:pic>
        <p:sp>
          <p:nvSpPr>
            <p:cNvPr id="25" name="文本框 24"/>
            <p:cNvSpPr txBox="1"/>
            <p:nvPr/>
          </p:nvSpPr>
          <p:spPr>
            <a:xfrm>
              <a:off x="5448291" y="3904855"/>
              <a:ext cx="2900296"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“斜螺线管”型</a:t>
              </a:r>
              <a:r>
                <a:rPr kumimoji="0" lang="en-US" altLang="zh-CN"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CCT</a:t>
              </a: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线圈结构示意</a:t>
              </a:r>
              <a:endPar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grpSp>
      <p:pic>
        <p:nvPicPr>
          <p:cNvPr id="26" name="图片 25"/>
          <p:cNvPicPr>
            <a:picLocks noChangeAspect="1"/>
          </p:cNvPicPr>
          <p:nvPr/>
        </p:nvPicPr>
        <p:blipFill rotWithShape="1">
          <a:blip r:embed="rId9"/>
          <a:srcRect/>
          <a:stretch>
            <a:fillRect/>
          </a:stretch>
        </p:blipFill>
        <p:spPr>
          <a:xfrm rot="16200000">
            <a:off x="8895320" y="3322817"/>
            <a:ext cx="1727355" cy="4099960"/>
          </a:xfrm>
          <a:prstGeom prst="rect">
            <a:avLst/>
          </a:prstGeom>
        </p:spPr>
      </p:pic>
      <p:sp>
        <p:nvSpPr>
          <p:cNvPr id="27" name="箭头: 右 26"/>
          <p:cNvSpPr/>
          <p:nvPr/>
        </p:nvSpPr>
        <p:spPr>
          <a:xfrm>
            <a:off x="3868889" y="2104553"/>
            <a:ext cx="427511" cy="307777"/>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2" name="Picture 2" descr="中国科学院大学大学简介|院校专业录取数据|招生计划数据|招生章程-第一高考网"/>
          <p:cNvPicPr>
            <a:picLocks noChangeAspect="1" noChangeArrowheads="1"/>
          </p:cNvPicPr>
          <p:nvPr/>
        </p:nvPicPr>
        <p:blipFill>
          <a:blip r:embed="rId10"/>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8725535" y="1021715"/>
            <a:ext cx="1626870" cy="368300"/>
          </a:xfrm>
          <a:prstGeom prst="rect">
            <a:avLst/>
          </a:prstGeom>
          <a:solidFill>
            <a:srgbClr val="FDCC6D"/>
          </a:solidFill>
        </p:spPr>
        <p:txBody>
          <a:bodyPr wrap="square">
            <a:spAutoFit/>
          </a:bodyPr>
          <a:lstStyle/>
          <a:p>
            <a:r>
              <a:rPr lang="en-US" altLang="zh-CN" i="1" dirty="0">
                <a:latin typeface="+mj-lt"/>
                <a:ea typeface="宋体" pitchFamily="2" charset="-122"/>
                <a:cs typeface="Times New Roman" panose="02020603050405020304" pitchFamily="18" charset="0"/>
              </a:rPr>
              <a:t>Rui Kang et al</a:t>
            </a:r>
            <a:endParaRPr lang="en-US" altLang="zh-CN" sz="2000" i="1" dirty="0">
              <a:latin typeface="+mj-lt"/>
              <a:ea typeface="宋体" pitchFamily="2" charset="-122"/>
              <a:cs typeface="Times New Roman" panose="02020603050405020304" pitchFamily="18" charset="0"/>
            </a:endParaRPr>
          </a:p>
        </p:txBody>
      </p:sp>
      <p:sp>
        <p:nvSpPr>
          <p:cNvPr id="8" name="矩形 7"/>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30"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82" y="1231069"/>
            <a:ext cx="2587206" cy="2350247"/>
          </a:xfrm>
          <a:prstGeom prst="rect">
            <a:avLst/>
          </a:prstGeom>
        </p:spPr>
      </p:pic>
      <p:pic>
        <p:nvPicPr>
          <p:cNvPr id="6" name="图片 5"/>
          <p:cNvPicPr>
            <a:picLocks noChangeAspect="1"/>
          </p:cNvPicPr>
          <p:nvPr/>
        </p:nvPicPr>
        <p:blipFill>
          <a:blip r:embed="rId3"/>
          <a:stretch>
            <a:fillRect/>
          </a:stretch>
        </p:blipFill>
        <p:spPr>
          <a:xfrm>
            <a:off x="3367587" y="1422750"/>
            <a:ext cx="4777189" cy="2265302"/>
          </a:xfrm>
          <a:prstGeom prst="rect">
            <a:avLst/>
          </a:prstGeom>
        </p:spPr>
      </p:pic>
      <p:pic>
        <p:nvPicPr>
          <p:cNvPr id="7" name="图片 6"/>
          <p:cNvPicPr>
            <a:picLocks noChangeAspect="1"/>
          </p:cNvPicPr>
          <p:nvPr/>
        </p:nvPicPr>
        <p:blipFill rotWithShape="1">
          <a:blip r:embed="rId4"/>
          <a:srcRect/>
          <a:stretch>
            <a:fillRect/>
          </a:stretch>
        </p:blipFill>
        <p:spPr>
          <a:xfrm>
            <a:off x="3723073" y="3717032"/>
            <a:ext cx="1363437" cy="2410731"/>
          </a:xfrm>
          <a:prstGeom prst="rect">
            <a:avLst/>
          </a:prstGeom>
        </p:spPr>
      </p:pic>
      <p:sp>
        <p:nvSpPr>
          <p:cNvPr id="13" name="文本框 12"/>
          <p:cNvSpPr txBox="1"/>
          <p:nvPr/>
        </p:nvSpPr>
        <p:spPr>
          <a:xfrm>
            <a:off x="9041669" y="6425482"/>
            <a:ext cx="2508765" cy="307777"/>
          </a:xfrm>
          <a:prstGeom prst="rect">
            <a:avLst/>
          </a:prstGeom>
          <a:noFill/>
        </p:spPr>
        <p:txBody>
          <a:bodyPr wrap="none" rtlCol="0">
            <a:spAutoFit/>
          </a:bodyPr>
          <a:lstStyle/>
          <a:p>
            <a:pPr algn="ctr"/>
            <a:r>
              <a:rPr lang="en-US" altLang="zh-CN" sz="1400" b="1" dirty="0">
                <a:solidFill>
                  <a:srgbClr val="FF0000"/>
                </a:solidFill>
                <a:latin typeface="Times New Roman" panose="02020603050405020304" pitchFamily="18" charset="0"/>
                <a:cs typeface="Times New Roman" panose="02020603050405020304" pitchFamily="18" charset="0"/>
              </a:rPr>
              <a:t>2023.8.29</a:t>
            </a:r>
            <a:r>
              <a:rPr lang="zh-CN" altLang="en-US" sz="1400" b="1" dirty="0">
                <a:solidFill>
                  <a:srgbClr val="FF0000"/>
                </a:solidFill>
                <a:latin typeface="Times New Roman" panose="02020603050405020304" pitchFamily="18" charset="0"/>
                <a:cs typeface="Times New Roman" panose="02020603050405020304" pitchFamily="18" charset="0"/>
              </a:rPr>
              <a:t> </a:t>
            </a:r>
            <a:r>
              <a:rPr lang="en-US" altLang="zh-CN" sz="1400" b="1" dirty="0">
                <a:solidFill>
                  <a:srgbClr val="FF0000"/>
                </a:solidFill>
                <a:latin typeface="Times New Roman" panose="02020603050405020304" pitchFamily="18" charset="0"/>
                <a:cs typeface="Times New Roman" panose="02020603050405020304" pitchFamily="18" charset="0"/>
              </a:rPr>
              <a:t>Assembly completed</a:t>
            </a:r>
            <a:endParaRPr lang="zh-CN" altLang="en-US" sz="1400" b="1" dirty="0">
              <a:solidFill>
                <a:srgbClr val="FF0000"/>
              </a:solidFill>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28812" y="954508"/>
            <a:ext cx="3688307" cy="5498828"/>
          </a:xfrm>
          <a:prstGeom prst="rect">
            <a:avLst/>
          </a:prstGeom>
        </p:spPr>
      </p:pic>
      <p:sp>
        <p:nvSpPr>
          <p:cNvPr id="20" name="灯片编号占位符 3"/>
          <p:cNvSpPr txBox="1"/>
          <p:nvPr/>
        </p:nvSpPr>
        <p:spPr>
          <a:xfrm>
            <a:off x="8490541" y="6240463"/>
            <a:ext cx="2909888" cy="206381"/>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1000" smtClean="0">
                <a:solidFill>
                  <a:prstClr val="black">
                    <a:lumMod val="50000"/>
                    <a:lumOff val="50000"/>
                  </a:prstClr>
                </a:solidFill>
                <a:latin typeface="Arial"/>
                <a:ea typeface="微软雅黑"/>
              </a:rPr>
            </a:fld>
            <a:endParaRPr lang="zh-CN" altLang="en-US" sz="1000">
              <a:solidFill>
                <a:prstClr val="black">
                  <a:lumMod val="50000"/>
                  <a:lumOff val="50000"/>
                </a:prstClr>
              </a:solidFill>
              <a:latin typeface="Arial"/>
              <a:ea typeface="微软雅黑"/>
            </a:endParaRPr>
          </a:p>
        </p:txBody>
      </p:sp>
      <p:pic>
        <p:nvPicPr>
          <p:cNvPr id="38" name="图片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20567" y="4072576"/>
            <a:ext cx="2959061" cy="2265301"/>
          </a:xfrm>
          <a:prstGeom prst="rect">
            <a:avLst/>
          </a:prstGeom>
        </p:spPr>
      </p:pic>
      <p:pic>
        <p:nvPicPr>
          <p:cNvPr id="39" name="图片 38"/>
          <p:cNvPicPr>
            <a:picLocks noChangeAspect="1"/>
          </p:cNvPicPr>
          <p:nvPr/>
        </p:nvPicPr>
        <p:blipFill>
          <a:blip r:embed="rId7"/>
          <a:stretch>
            <a:fillRect/>
          </a:stretch>
        </p:blipFill>
        <p:spPr>
          <a:xfrm>
            <a:off x="378382" y="3573016"/>
            <a:ext cx="2633243" cy="2617526"/>
          </a:xfrm>
          <a:prstGeom prst="rect">
            <a:avLst/>
          </a:prstGeom>
        </p:spPr>
      </p:pic>
      <p:pic>
        <p:nvPicPr>
          <p:cNvPr id="40" name="图片 39"/>
          <p:cNvPicPr>
            <a:picLocks noChangeAspect="1"/>
          </p:cNvPicPr>
          <p:nvPr/>
        </p:nvPicPr>
        <p:blipFill rotWithShape="1">
          <a:blip r:embed="rId8"/>
          <a:srcRect/>
          <a:stretch>
            <a:fillRect/>
          </a:stretch>
        </p:blipFill>
        <p:spPr>
          <a:xfrm>
            <a:off x="3087806" y="3581316"/>
            <a:ext cx="511872" cy="2617526"/>
          </a:xfrm>
          <a:prstGeom prst="rect">
            <a:avLst/>
          </a:prstGeom>
        </p:spPr>
      </p:pic>
      <p:cxnSp>
        <p:nvCxnSpPr>
          <p:cNvPr id="41" name="直接箭头连接符 40"/>
          <p:cNvCxnSpPr/>
          <p:nvPr/>
        </p:nvCxnSpPr>
        <p:spPr>
          <a:xfrm flipV="1">
            <a:off x="1855152" y="4581128"/>
            <a:ext cx="1277945" cy="499803"/>
          </a:xfrm>
          <a:prstGeom prst="straightConnector1">
            <a:avLst/>
          </a:prstGeom>
          <a:ln w="28575">
            <a:solidFill>
              <a:srgbClr val="FF0000"/>
            </a:solidFill>
            <a:tailEnd type="triangle"/>
          </a:ln>
        </p:spPr>
        <p:style>
          <a:lnRef idx="1">
            <a:schemeClr val="accent6"/>
          </a:lnRef>
          <a:fillRef idx="0">
            <a:schemeClr val="accent6"/>
          </a:fillRef>
          <a:effectRef idx="0">
            <a:schemeClr val="accent6"/>
          </a:effectRef>
          <a:fontRef idx="minor">
            <a:schemeClr val="tx1"/>
          </a:fontRef>
        </p:style>
      </p:cxnSp>
      <p:sp>
        <p:nvSpPr>
          <p:cNvPr id="42" name="文本框 41"/>
          <p:cNvSpPr txBox="1"/>
          <p:nvPr/>
        </p:nvSpPr>
        <p:spPr>
          <a:xfrm>
            <a:off x="5518456" y="3913892"/>
            <a:ext cx="2319710" cy="523220"/>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Stress monitoring during </a:t>
            </a:r>
            <a:endParaRPr lang="en-US" altLang="zh-CN" sz="1400" dirty="0">
              <a:solidFill>
                <a:prstClr val="black"/>
              </a:solidFill>
              <a:latin typeface="Times New Roman" panose="02020603050405020304" pitchFamily="18" charset="0"/>
              <a:cs typeface="Times New Roman" panose="02020603050405020304" pitchFamily="18" charset="0"/>
            </a:endParaRPr>
          </a:p>
          <a:p>
            <a:pPr algn="ctr"/>
            <a:r>
              <a:rPr lang="en-US" altLang="zh-CN" sz="1400" dirty="0">
                <a:solidFill>
                  <a:prstClr val="black"/>
                </a:solidFill>
                <a:latin typeface="Times New Roman" panose="02020603050405020304" pitchFamily="18" charset="0"/>
                <a:cs typeface="Times New Roman" panose="02020603050405020304" pitchFamily="18" charset="0"/>
              </a:rPr>
              <a:t>assembly with FBG</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43" name="文本框 42"/>
          <p:cNvSpPr txBox="1"/>
          <p:nvPr/>
        </p:nvSpPr>
        <p:spPr>
          <a:xfrm>
            <a:off x="263352" y="6217567"/>
            <a:ext cx="3888431"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Pre-stress applied with commercial </a:t>
            </a:r>
            <a:r>
              <a:rPr lang="en-AU" altLang="zh-CN" sz="1400" dirty="0">
                <a:solidFill>
                  <a:prstClr val="black"/>
                </a:solidFill>
                <a:latin typeface="Times New Roman" panose="02020603050405020304" pitchFamily="18" charset="0"/>
                <a:cs typeface="Times New Roman" panose="02020603050405020304" pitchFamily="18" charset="0"/>
              </a:rPr>
              <a:t>hydraulic jack</a:t>
            </a:r>
            <a:r>
              <a:rPr lang="en-US" altLang="zh-CN" sz="1400" dirty="0">
                <a:solidFill>
                  <a:prstClr val="black"/>
                </a:solidFill>
                <a:latin typeface="Times New Roman" panose="02020603050405020304" pitchFamily="18" charset="0"/>
                <a:cs typeface="Times New Roman" panose="02020603050405020304" pitchFamily="18" charset="0"/>
              </a:rPr>
              <a:t> </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44" name="文本框 43"/>
          <p:cNvSpPr txBox="1"/>
          <p:nvPr/>
        </p:nvSpPr>
        <p:spPr>
          <a:xfrm>
            <a:off x="767715" y="965835"/>
            <a:ext cx="447357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Pre-stress and assembly of LPF3</a:t>
            </a:r>
            <a:endParaRPr lang="zh-CN" altLang="en-US" sz="1600" b="0" dirty="0"/>
          </a:p>
        </p:txBody>
      </p:sp>
      <p:pic>
        <p:nvPicPr>
          <p:cNvPr id="8" name="Picture 2" descr="中国科学院大学大学简介|院校专业录取数据|招生计划数据|招生章程-第一高考网"/>
          <p:cNvPicPr>
            <a:picLocks noChangeAspect="1" noChangeArrowheads="1"/>
          </p:cNvPicPr>
          <p:nvPr/>
        </p:nvPicPr>
        <p:blipFill>
          <a:blip r:embed="rId9"/>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5803265" y="1008380"/>
            <a:ext cx="2308860" cy="368300"/>
          </a:xfrm>
          <a:prstGeom prst="rect">
            <a:avLst/>
          </a:prstGeom>
          <a:solidFill>
            <a:srgbClr val="FDCC6D"/>
          </a:solidFill>
        </p:spPr>
        <p:txBody>
          <a:bodyPr wrap="square">
            <a:spAutoFit/>
          </a:bodyPr>
          <a:lstStyle/>
          <a:p>
            <a:r>
              <a:rPr lang="en-AU" altLang="zh-CN" i="1" dirty="0" err="1">
                <a:solidFill>
                  <a:srgbClr val="002060"/>
                </a:solidFill>
                <a:latin typeface="+mj-lt"/>
                <a:ea typeface="宋体" pitchFamily="2" charset="-122"/>
                <a:cs typeface="Times New Roman" panose="02020603050405020304" pitchFamily="18" charset="0"/>
              </a:rPr>
              <a:t>Yingzhe</a:t>
            </a:r>
            <a:r>
              <a:rPr lang="en-AU" altLang="zh-CN" i="1" dirty="0">
                <a:solidFill>
                  <a:srgbClr val="002060"/>
                </a:solidFill>
                <a:latin typeface="+mj-lt"/>
                <a:ea typeface="宋体" pitchFamily="2" charset="-122"/>
                <a:cs typeface="Times New Roman" panose="02020603050405020304" pitchFamily="18" charset="0"/>
              </a:rPr>
              <a:t> Wang et al</a:t>
            </a:r>
            <a:endParaRPr lang="zh-CN" altLang="en-US" i="1" dirty="0">
              <a:solidFill>
                <a:srgbClr val="002060"/>
              </a:solidFill>
              <a:latin typeface="+mj-lt"/>
              <a:ea typeface="宋体" pitchFamily="2" charset="-122"/>
              <a:cs typeface="Times New Roman" panose="02020603050405020304" pitchFamily="18" charset="0"/>
            </a:endParaRPr>
          </a:p>
        </p:txBody>
      </p:sp>
      <p:sp>
        <p:nvSpPr>
          <p:cNvPr id="10" name="矩形 9"/>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116119" y="3734856"/>
            <a:ext cx="3669127" cy="2732758"/>
          </a:xfrm>
          <a:prstGeom prst="rect">
            <a:avLst/>
          </a:prstGeom>
        </p:spPr>
      </p:pic>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3"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fld>
            <a:endParaRPr lang="en-US" sz="1200" dirty="0"/>
          </a:p>
        </p:txBody>
      </p:sp>
      <p:sp>
        <p:nvSpPr>
          <p:cNvPr id="15" name="文本框 14"/>
          <p:cNvSpPr txBox="1"/>
          <p:nvPr/>
        </p:nvSpPr>
        <p:spPr>
          <a:xfrm>
            <a:off x="8863240" y="4386205"/>
            <a:ext cx="2280065" cy="523220"/>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Current decay curve at the operating current</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326235" y="1905313"/>
            <a:ext cx="4248472" cy="1451679"/>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solidFill>
                  <a:srgbClr val="FF0000"/>
                </a:solidFill>
              </a:rPr>
              <a:t>Varistor plus CLIQ</a:t>
            </a:r>
            <a:r>
              <a:rPr lang="zh-CN" altLang="en-US" b="1" dirty="0">
                <a:solidFill>
                  <a:srgbClr val="FF0000"/>
                </a:solidFill>
              </a:rPr>
              <a:t> </a:t>
            </a:r>
            <a:r>
              <a:rPr lang="en-US" altLang="zh-CN" b="1" dirty="0"/>
              <a:t>to protect the </a:t>
            </a:r>
            <a:r>
              <a:rPr lang="en-US" altLang="zh-CN" b="1" dirty="0">
                <a:solidFill>
                  <a:srgbClr val="FF0000"/>
                </a:solidFill>
              </a:rPr>
              <a:t>Nb</a:t>
            </a:r>
            <a:r>
              <a:rPr lang="en-US" altLang="zh-CN" b="1" baseline="-25000" dirty="0">
                <a:solidFill>
                  <a:srgbClr val="FF0000"/>
                </a:solidFill>
              </a:rPr>
              <a:t>3</a:t>
            </a:r>
            <a:r>
              <a:rPr lang="en-US" altLang="zh-CN" b="1" dirty="0">
                <a:solidFill>
                  <a:srgbClr val="FF0000"/>
                </a:solidFill>
              </a:rPr>
              <a:t>Sn</a:t>
            </a:r>
            <a:r>
              <a:rPr lang="en-US" altLang="zh-CN" b="1" dirty="0"/>
              <a:t> coils. The maximum hot spot is ~</a:t>
            </a:r>
            <a:r>
              <a:rPr lang="zh-CN" altLang="en-US" b="1" dirty="0"/>
              <a:t> </a:t>
            </a:r>
            <a:r>
              <a:rPr lang="en-US" altLang="zh-CN" b="1" dirty="0"/>
              <a:t>230 K</a:t>
            </a:r>
            <a:endParaRPr lang="en-US" altLang="zh-CN" b="1" dirty="0"/>
          </a:p>
          <a:p>
            <a:pPr marL="285750" indent="-285750" algn="just">
              <a:lnSpc>
                <a:spcPct val="125000"/>
              </a:lnSpc>
              <a:buFont typeface="Wingdings" panose="05000000000000000000" pitchFamily="2" charset="2"/>
              <a:buChar char="Ø"/>
            </a:pPr>
            <a:r>
              <a:rPr lang="en-US" altLang="zh-CN" b="1" dirty="0">
                <a:solidFill>
                  <a:srgbClr val="FF0000"/>
                </a:solidFill>
              </a:rPr>
              <a:t>NI configuration plus dump resistor </a:t>
            </a:r>
            <a:r>
              <a:rPr lang="en-US" altLang="zh-CN" b="1" dirty="0"/>
              <a:t>to protect the 2 </a:t>
            </a:r>
            <a:r>
              <a:rPr lang="en-US" altLang="zh-CN" b="1" dirty="0">
                <a:solidFill>
                  <a:srgbClr val="FF0000"/>
                </a:solidFill>
              </a:rPr>
              <a:t>HTS</a:t>
            </a:r>
            <a:r>
              <a:rPr lang="en-US" altLang="zh-CN" b="1" dirty="0"/>
              <a:t> insert coils</a:t>
            </a:r>
            <a:endParaRPr lang="zh-CN" altLang="en-US" b="1" dirty="0"/>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5122" y="1041775"/>
            <a:ext cx="3494067" cy="2268470"/>
          </a:xfrm>
          <a:prstGeom prst="rect">
            <a:avLst/>
          </a:prstGeom>
        </p:spPr>
      </p:pic>
      <p:sp>
        <p:nvSpPr>
          <p:cNvPr id="25" name="文本框 24"/>
          <p:cNvSpPr txBox="1"/>
          <p:nvPr/>
        </p:nvSpPr>
        <p:spPr>
          <a:xfrm>
            <a:off x="607695" y="1075055"/>
            <a:ext cx="3536950" cy="41529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Quench protection of LPF3</a:t>
            </a:r>
            <a:endParaRPr lang="zh-CN" altLang="en-US" sz="1600" b="0" dirty="0"/>
          </a:p>
        </p:txBody>
      </p:sp>
      <p:pic>
        <p:nvPicPr>
          <p:cNvPr id="5" name="Picture 2" descr="中国科学院大学大学简介|院校专业录取数据|招生计划数据|招生章程-第一高考网"/>
          <p:cNvPicPr>
            <a:picLocks noChangeAspect="1" noChangeArrowheads="1"/>
          </p:cNvPicPr>
          <p:nvPr/>
        </p:nvPicPr>
        <p:blipFill>
          <a:blip r:embed="rId4"/>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16-T Model Dipole LPF3</a:t>
            </a:r>
            <a:endParaRPr lang="en-US" altLang="zh-CN" sz="3595" b="1" dirty="0">
              <a:solidFill>
                <a:schemeClr val="bg1"/>
              </a:solidFill>
              <a:latin typeface="+mj-lt"/>
            </a:endParaRPr>
          </a:p>
        </p:txBody>
      </p:sp>
      <p:sp>
        <p:nvSpPr>
          <p:cNvPr id="22" name="文本框 21"/>
          <p:cNvSpPr txBox="1"/>
          <p:nvPr/>
        </p:nvSpPr>
        <p:spPr>
          <a:xfrm>
            <a:off x="1647190" y="1517015"/>
            <a:ext cx="1711960" cy="368300"/>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US" altLang="zh-CN" sz="1800" dirty="0" err="1">
                <a:solidFill>
                  <a:srgbClr val="002060"/>
                </a:solidFill>
              </a:rPr>
              <a:t>Jinrui</a:t>
            </a:r>
            <a:r>
              <a:rPr lang="en-US" altLang="zh-CN" sz="1800" dirty="0">
                <a:solidFill>
                  <a:srgbClr val="002060"/>
                </a:solidFill>
              </a:rPr>
              <a:t> Shi et al</a:t>
            </a:r>
            <a:endParaRPr lang="en-US" altLang="zh-CN" dirty="0">
              <a:solidFill>
                <a:srgbClr val="002060"/>
              </a:solidFill>
            </a:endParaRPr>
          </a:p>
        </p:txBody>
      </p:sp>
      <p:pic>
        <p:nvPicPr>
          <p:cNvPr id="6" name="图片 5"/>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bwMode="auto">
          <a:xfrm>
            <a:off x="407368" y="3575106"/>
            <a:ext cx="7741821" cy="2568411"/>
          </a:xfrm>
          <a:prstGeom prst="rect">
            <a:avLst/>
          </a:prstGeom>
          <a:noFill/>
        </p:spPr>
      </p:pic>
      <p:pic>
        <p:nvPicPr>
          <p:cNvPr id="7" name="图片 6"/>
          <p:cNvPicPr>
            <a:picLocks noChangeAspect="1"/>
          </p:cNvPicPr>
          <p:nvPr/>
        </p:nvPicPr>
        <p:blipFill>
          <a:blip r:embed="rId6"/>
          <a:stretch>
            <a:fillRect/>
          </a:stretch>
        </p:blipFill>
        <p:spPr>
          <a:xfrm>
            <a:off x="8184232" y="1124744"/>
            <a:ext cx="3556081" cy="2573543"/>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10773</Words>
  <Application>WPS 演示</Application>
  <PresentationFormat>宽屏</PresentationFormat>
  <Paragraphs>1091</Paragraphs>
  <Slides>31</Slides>
  <Notes>3</Notes>
  <HiddenSlides>0</HiddenSlides>
  <MMClips>0</MMClips>
  <ScaleCrop>false</ScaleCrop>
  <HeadingPairs>
    <vt:vector size="8" baseType="variant">
      <vt:variant>
        <vt:lpstr>已用的字体</vt:lpstr>
      </vt:variant>
      <vt:variant>
        <vt:i4>26</vt:i4>
      </vt: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59" baseType="lpstr">
      <vt:lpstr>Arial</vt:lpstr>
      <vt:lpstr>宋体</vt:lpstr>
      <vt:lpstr>Wingdings</vt:lpstr>
      <vt:lpstr>Source Sans Pro SemiBold</vt:lpstr>
      <vt:lpstr>微软雅黑</vt:lpstr>
      <vt:lpstr>文泉驿微米黑</vt:lpstr>
      <vt:lpstr>Emoji icon</vt:lpstr>
      <vt:lpstr>Arial Black</vt:lpstr>
      <vt:lpstr>HarmonyOS Sans SC Light</vt:lpstr>
      <vt:lpstr>Times New Roman</vt:lpstr>
      <vt:lpstr>Noto Serif Georgian</vt:lpstr>
      <vt:lpstr>Calibri</vt:lpstr>
      <vt:lpstr>宋体</vt:lpstr>
      <vt:lpstr>Arial Unicode MS</vt:lpstr>
      <vt:lpstr>微软雅黑</vt:lpstr>
      <vt:lpstr>Arial</vt:lpstr>
      <vt:lpstr>等线</vt:lpstr>
      <vt:lpstr>Britannic Bold</vt:lpstr>
      <vt:lpstr>Noto Sans Myanmar Med</vt:lpstr>
      <vt:lpstr>方正粗黑宋简体</vt:lpstr>
      <vt:lpstr>楷体</vt:lpstr>
      <vt:lpstr>Calibri</vt:lpstr>
      <vt:lpstr>Roboto</vt:lpstr>
      <vt:lpstr>Book Antiqua</vt:lpstr>
      <vt:lpstr>Noto Sans Syriac Eastern</vt:lpstr>
      <vt:lpstr>FZFangS-TC</vt:lpstr>
      <vt:lpstr>Office 主题</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Training of MCBRD02 &amp; MCBRD03</vt:lpstr>
      <vt:lpstr>Training of MCBRD04</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hsl</cp:lastModifiedBy>
  <cp:revision>2154</cp:revision>
  <cp:lastPrinted>2025-01-14T09:17:44Z</cp:lastPrinted>
  <dcterms:created xsi:type="dcterms:W3CDTF">2025-01-14T09:17:44Z</dcterms:created>
  <dcterms:modified xsi:type="dcterms:W3CDTF">2025-01-14T09:17:44Z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211B37BC74E84F68FB121566A4800EA7_42</vt:lpwstr>
  </property>
  <property fmtid="{D5CDD505-2E9C-101B-9397-08002B2CF9AE}" pid="3" name="KSOProductBuildVer">
    <vt:lpwstr>2052-12.8.2.14769</vt:lpwstr>
  </property>
</Properties>
</file>